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4"/>
  </p:notesMasterIdLst>
  <p:handoutMasterIdLst>
    <p:handoutMasterId r:id="rId35"/>
  </p:handoutMasterIdLst>
  <p:sldIdLst>
    <p:sldId id="447" r:id="rId2"/>
    <p:sldId id="448" r:id="rId3"/>
    <p:sldId id="452" r:id="rId4"/>
    <p:sldId id="453" r:id="rId5"/>
    <p:sldId id="460" r:id="rId6"/>
    <p:sldId id="455" r:id="rId7"/>
    <p:sldId id="457" r:id="rId8"/>
    <p:sldId id="458" r:id="rId9"/>
    <p:sldId id="459" r:id="rId10"/>
    <p:sldId id="456" r:id="rId11"/>
    <p:sldId id="454" r:id="rId12"/>
    <p:sldId id="324" r:id="rId13"/>
    <p:sldId id="325" r:id="rId14"/>
    <p:sldId id="326" r:id="rId15"/>
    <p:sldId id="327" r:id="rId16"/>
    <p:sldId id="400" r:id="rId17"/>
    <p:sldId id="398" r:id="rId18"/>
    <p:sldId id="415" r:id="rId19"/>
    <p:sldId id="431" r:id="rId20"/>
    <p:sldId id="399" r:id="rId21"/>
    <p:sldId id="328" r:id="rId22"/>
    <p:sldId id="438" r:id="rId23"/>
    <p:sldId id="329" r:id="rId24"/>
    <p:sldId id="461" r:id="rId25"/>
    <p:sldId id="462" r:id="rId26"/>
    <p:sldId id="426" r:id="rId27"/>
    <p:sldId id="436" r:id="rId28"/>
    <p:sldId id="437" r:id="rId29"/>
    <p:sldId id="432" r:id="rId30"/>
    <p:sldId id="435" r:id="rId31"/>
    <p:sldId id="433" r:id="rId32"/>
    <p:sldId id="463" r:id="rId33"/>
  </p:sldIdLst>
  <p:sldSz cx="9144000" cy="6858000" type="screen4x3"/>
  <p:notesSz cx="6858000" cy="9028113"/>
  <p:defaultTextStyle>
    <a:defPPr>
      <a:defRPr lang="en-US"/>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 uri="{2D200454-40CA-4A62-9FC3-DE9A4176ACB9}">
      <p15:notesGuideLst xmlns:p15="http://schemas.microsoft.com/office/powerpoint/2012/main">
        <p15:guide id="1" orient="horz" pos="284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6FFFF"/>
    <a:srgbClr val="99FF99"/>
    <a:srgbClr val="660066"/>
    <a:srgbClr val="333300"/>
    <a:srgbClr val="003366"/>
    <a:srgbClr val="800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8" autoAdjust="0"/>
    <p:restoredTop sz="70881" autoAdjust="0"/>
  </p:normalViewPr>
  <p:slideViewPr>
    <p:cSldViewPr>
      <p:cViewPr varScale="1">
        <p:scale>
          <a:sx n="35" d="100"/>
          <a:sy n="35" d="100"/>
        </p:scale>
        <p:origin x="1003" y="43"/>
      </p:cViewPr>
      <p:guideLst>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0463"/>
    </p:cViewPr>
  </p:sorterViewPr>
  <p:notesViewPr>
    <p:cSldViewPr>
      <p:cViewPr varScale="1">
        <p:scale>
          <a:sx n="43" d="100"/>
          <a:sy n="43" d="100"/>
        </p:scale>
        <p:origin x="-1308" y="-84"/>
      </p:cViewPr>
      <p:guideLst>
        <p:guide orient="horz" pos="2844"/>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2"/>
                </a:solidFill>
              </a:defRPr>
            </a:lvl1pPr>
          </a:lstStyle>
          <a:p>
            <a:pPr>
              <a:defRPr/>
            </a:pPr>
            <a:endParaRPr lang="es-ES_tradnl"/>
          </a:p>
        </p:txBody>
      </p:sp>
      <p:sp>
        <p:nvSpPr>
          <p:cNvPr id="154627" name="Rectangle 3"/>
          <p:cNvSpPr>
            <a:spLocks noGrp="1" noChangeArrowheads="1"/>
          </p:cNvSpPr>
          <p:nvPr>
            <p:ph type="dt" sz="quarter" idx="1"/>
          </p:nvPr>
        </p:nvSpPr>
        <p:spPr bwMode="auto">
          <a:xfrm>
            <a:off x="3886200"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2"/>
                </a:solidFill>
              </a:defRPr>
            </a:lvl1pPr>
          </a:lstStyle>
          <a:p>
            <a:pPr>
              <a:defRPr/>
            </a:pPr>
            <a:endParaRPr lang="es-ES_tradnl"/>
          </a:p>
        </p:txBody>
      </p:sp>
      <p:sp>
        <p:nvSpPr>
          <p:cNvPr id="154628" name="Rectangle 4"/>
          <p:cNvSpPr>
            <a:spLocks noGrp="1" noChangeArrowheads="1"/>
          </p:cNvSpPr>
          <p:nvPr>
            <p:ph type="ftr" sz="quarter" idx="2"/>
          </p:nvPr>
        </p:nvSpPr>
        <p:spPr bwMode="auto">
          <a:xfrm>
            <a:off x="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2"/>
                </a:solidFill>
              </a:defRPr>
            </a:lvl1pPr>
          </a:lstStyle>
          <a:p>
            <a:pPr>
              <a:defRPr/>
            </a:pPr>
            <a:endParaRPr lang="es-ES_tradnl"/>
          </a:p>
        </p:txBody>
      </p:sp>
      <p:sp>
        <p:nvSpPr>
          <p:cNvPr id="154629" name="Rectangle 5"/>
          <p:cNvSpPr>
            <a:spLocks noGrp="1" noChangeArrowheads="1"/>
          </p:cNvSpPr>
          <p:nvPr>
            <p:ph type="sldNum" sz="quarter" idx="3"/>
          </p:nvPr>
        </p:nvSpPr>
        <p:spPr bwMode="auto">
          <a:xfrm>
            <a:off x="388620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defRPr>
            </a:lvl1pPr>
          </a:lstStyle>
          <a:p>
            <a:pPr>
              <a:defRPr/>
            </a:pPr>
            <a:fld id="{3FD88624-3F0B-43F5-A097-228AE8DF0FC0}" type="slidenum">
              <a:rPr lang="es-ES_tradnl"/>
              <a:pPr>
                <a:defRPr/>
              </a:pPr>
              <a:t>‹Nº›</a:t>
            </a:fld>
            <a:endParaRPr lang="es-ES_tradnl"/>
          </a:p>
        </p:txBody>
      </p:sp>
    </p:spTree>
    <p:extLst>
      <p:ext uri="{BB962C8B-B14F-4D97-AF65-F5344CB8AC3E}">
        <p14:creationId xmlns:p14="http://schemas.microsoft.com/office/powerpoint/2010/main" val="1853747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s-ES_tradnl"/>
          </a:p>
        </p:txBody>
      </p:sp>
      <p:sp>
        <p:nvSpPr>
          <p:cNvPr id="12291" name="Rectangle 3"/>
          <p:cNvSpPr>
            <a:spLocks noGrp="1" noChangeArrowheads="1"/>
          </p:cNvSpPr>
          <p:nvPr>
            <p:ph type="dt" idx="1"/>
          </p:nvPr>
        </p:nvSpPr>
        <p:spPr bwMode="auto">
          <a:xfrm>
            <a:off x="3886200"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s-ES_tradnl"/>
          </a:p>
        </p:txBody>
      </p:sp>
      <p:sp>
        <p:nvSpPr>
          <p:cNvPr id="59396" name="Rectangle 4"/>
          <p:cNvSpPr>
            <a:spLocks noGrp="1" noRot="1" noChangeAspect="1" noChangeArrowheads="1" noTextEdit="1"/>
          </p:cNvSpPr>
          <p:nvPr>
            <p:ph type="sldImg" idx="2"/>
          </p:nvPr>
        </p:nvSpPr>
        <p:spPr bwMode="auto">
          <a:xfrm>
            <a:off x="1173163" y="677863"/>
            <a:ext cx="4513262" cy="338455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400" y="4287838"/>
            <a:ext cx="5029200" cy="406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2294" name="Rectangle 6"/>
          <p:cNvSpPr>
            <a:spLocks noGrp="1" noChangeArrowheads="1"/>
          </p:cNvSpPr>
          <p:nvPr>
            <p:ph type="ftr" sz="quarter" idx="4"/>
          </p:nvPr>
        </p:nvSpPr>
        <p:spPr bwMode="auto">
          <a:xfrm>
            <a:off x="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s-ES_tradnl"/>
          </a:p>
        </p:txBody>
      </p:sp>
      <p:sp>
        <p:nvSpPr>
          <p:cNvPr id="12295" name="Rectangle 7"/>
          <p:cNvSpPr>
            <a:spLocks noGrp="1" noChangeArrowheads="1"/>
          </p:cNvSpPr>
          <p:nvPr>
            <p:ph type="sldNum" sz="quarter" idx="5"/>
          </p:nvPr>
        </p:nvSpPr>
        <p:spPr bwMode="auto">
          <a:xfrm>
            <a:off x="388620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FDE1CDC3-62EC-4E84-95F6-305676B7DD0A}" type="slidenum">
              <a:rPr lang="es-ES_tradnl"/>
              <a:pPr>
                <a:defRPr/>
              </a:pPr>
              <a:t>‹Nº›</a:t>
            </a:fld>
            <a:endParaRPr lang="es-ES_tradnl"/>
          </a:p>
        </p:txBody>
      </p:sp>
    </p:spTree>
    <p:extLst>
      <p:ext uri="{BB962C8B-B14F-4D97-AF65-F5344CB8AC3E}">
        <p14:creationId xmlns:p14="http://schemas.microsoft.com/office/powerpoint/2010/main" val="42577303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es.wikipedia.org/wiki/ARP_Spoofing" TargetMode="External"/><Relationship Id="rId13" Type="http://schemas.openxmlformats.org/officeDocument/2006/relationships/hyperlink" Target="http://es.wikipedia.org/wiki/OSI" TargetMode="External"/><Relationship Id="rId18" Type="http://schemas.openxmlformats.org/officeDocument/2006/relationships/hyperlink" Target="http://es.wikipedia.org/wiki/Phising" TargetMode="External"/><Relationship Id="rId3" Type="http://schemas.openxmlformats.org/officeDocument/2006/relationships/hyperlink" Target="http://es.wikipedia.org/wiki/Ataque_Smurf" TargetMode="External"/><Relationship Id="rId21" Type="http://schemas.openxmlformats.org/officeDocument/2006/relationships/hyperlink" Target="http://es.wikipedia.org/wiki/Plugin" TargetMode="External"/><Relationship Id="rId7" Type="http://schemas.openxmlformats.org/officeDocument/2006/relationships/hyperlink" Target="http://es.wikipedia.org/wiki/Router" TargetMode="External"/><Relationship Id="rId12" Type="http://schemas.openxmlformats.org/officeDocument/2006/relationships/hyperlink" Target="http://es.wikipedia.org/wiki/Broadcast" TargetMode="External"/><Relationship Id="rId17" Type="http://schemas.openxmlformats.org/officeDocument/2006/relationships/hyperlink" Target="http://es.wikipedia.org/wiki/DNS_Poisoning" TargetMode="External"/><Relationship Id="rId2" Type="http://schemas.openxmlformats.org/officeDocument/2006/relationships/slide" Target="../slides/slide21.xml"/><Relationship Id="rId16" Type="http://schemas.openxmlformats.org/officeDocument/2006/relationships/hyperlink" Target="http://es.wikipedia.org/wiki/Domain_Name_System" TargetMode="External"/><Relationship Id="rId20" Type="http://schemas.openxmlformats.org/officeDocument/2006/relationships/hyperlink" Target="http://es.wikipedia.org/wiki/Transport_Layer_Security" TargetMode="External"/><Relationship Id="rId1" Type="http://schemas.openxmlformats.org/officeDocument/2006/relationships/notesMaster" Target="../notesMasters/notesMaster1.xml"/><Relationship Id="rId6" Type="http://schemas.openxmlformats.org/officeDocument/2006/relationships/hyperlink" Target="http://es.wikipedia.org/wiki/ISN" TargetMode="External"/><Relationship Id="rId11" Type="http://schemas.openxmlformats.org/officeDocument/2006/relationships/hyperlink" Target="http://es.wikipedia.org/wiki/MAC" TargetMode="External"/><Relationship Id="rId24" Type="http://schemas.openxmlformats.org/officeDocument/2006/relationships/hyperlink" Target="http://es.wikipedia.org/wiki/SMTP" TargetMode="External"/><Relationship Id="rId5" Type="http://schemas.openxmlformats.org/officeDocument/2006/relationships/hyperlink" Target="http://es.wikipedia.org/wiki/ACK" TargetMode="External"/><Relationship Id="rId15" Type="http://schemas.openxmlformats.org/officeDocument/2006/relationships/hyperlink" Target="http://es.wikipedia.org/wiki/Conmutador_(dispositivo_de_red)" TargetMode="External"/><Relationship Id="rId23" Type="http://schemas.openxmlformats.org/officeDocument/2006/relationships/hyperlink" Target="http://es.wikipedia.org/wiki/SPAM" TargetMode="External"/><Relationship Id="rId10" Type="http://schemas.openxmlformats.org/officeDocument/2006/relationships/hyperlink" Target="http://es.wikipedia.org/wiki/Trama" TargetMode="External"/><Relationship Id="rId19" Type="http://schemas.openxmlformats.org/officeDocument/2006/relationships/hyperlink" Target="http://es.wikipedia.org/wiki/Proxy" TargetMode="External"/><Relationship Id="rId4" Type="http://schemas.openxmlformats.org/officeDocument/2006/relationships/hyperlink" Target="http://es.wikipedia.org/wiki/SYN" TargetMode="External"/><Relationship Id="rId9" Type="http://schemas.openxmlformats.org/officeDocument/2006/relationships/hyperlink" Target="http://es.wikipedia.org/wiki/Protocolo_de_resoluci%C3%B3n_de_direcciones" TargetMode="External"/><Relationship Id="rId14" Type="http://schemas.openxmlformats.org/officeDocument/2006/relationships/hyperlink" Target="http://es.wikipedia.org/w/index.php?title=Arpwatch&amp;action=edit&amp;redlink=1" TargetMode="External"/><Relationship Id="rId22" Type="http://schemas.openxmlformats.org/officeDocument/2006/relationships/hyperlink" Target="http://es.wikipedia.org/wiki/Hoax" TargetMode="External"/></Relationships>
</file>

<file path=ppt/notesSlides/_rels/notesSlide22.xml.rels><?xml version="1.0" encoding="UTF-8" standalone="yes"?>
<Relationships xmlns="http://schemas.openxmlformats.org/package/2006/relationships"><Relationship Id="rId8" Type="http://schemas.openxmlformats.org/officeDocument/2006/relationships/hyperlink" Target="http://es.wikipedia.org/wiki/ARP_Spoofing" TargetMode="External"/><Relationship Id="rId13" Type="http://schemas.openxmlformats.org/officeDocument/2006/relationships/hyperlink" Target="http://es.wikipedia.org/wiki/OSI" TargetMode="External"/><Relationship Id="rId18" Type="http://schemas.openxmlformats.org/officeDocument/2006/relationships/hyperlink" Target="http://es.wikipedia.org/wiki/Phising" TargetMode="External"/><Relationship Id="rId3" Type="http://schemas.openxmlformats.org/officeDocument/2006/relationships/hyperlink" Target="http://es.wikipedia.org/wiki/Ataque_Smurf" TargetMode="External"/><Relationship Id="rId21" Type="http://schemas.openxmlformats.org/officeDocument/2006/relationships/hyperlink" Target="http://es.wikipedia.org/wiki/Plugin" TargetMode="External"/><Relationship Id="rId7" Type="http://schemas.openxmlformats.org/officeDocument/2006/relationships/hyperlink" Target="http://es.wikipedia.org/wiki/Router" TargetMode="External"/><Relationship Id="rId12" Type="http://schemas.openxmlformats.org/officeDocument/2006/relationships/hyperlink" Target="http://es.wikipedia.org/wiki/Broadcast" TargetMode="External"/><Relationship Id="rId17" Type="http://schemas.openxmlformats.org/officeDocument/2006/relationships/hyperlink" Target="http://es.wikipedia.org/wiki/DNS_Poisoning" TargetMode="External"/><Relationship Id="rId2" Type="http://schemas.openxmlformats.org/officeDocument/2006/relationships/slide" Target="../slides/slide22.xml"/><Relationship Id="rId16" Type="http://schemas.openxmlformats.org/officeDocument/2006/relationships/hyperlink" Target="http://es.wikipedia.org/wiki/Domain_Name_System" TargetMode="External"/><Relationship Id="rId20" Type="http://schemas.openxmlformats.org/officeDocument/2006/relationships/hyperlink" Target="http://es.wikipedia.org/wiki/Transport_Layer_Security" TargetMode="External"/><Relationship Id="rId1" Type="http://schemas.openxmlformats.org/officeDocument/2006/relationships/notesMaster" Target="../notesMasters/notesMaster1.xml"/><Relationship Id="rId6" Type="http://schemas.openxmlformats.org/officeDocument/2006/relationships/hyperlink" Target="http://es.wikipedia.org/wiki/ISN" TargetMode="External"/><Relationship Id="rId11" Type="http://schemas.openxmlformats.org/officeDocument/2006/relationships/hyperlink" Target="http://es.wikipedia.org/wiki/MAC" TargetMode="External"/><Relationship Id="rId24" Type="http://schemas.openxmlformats.org/officeDocument/2006/relationships/hyperlink" Target="http://es.wikipedia.org/wiki/SMTP" TargetMode="External"/><Relationship Id="rId5" Type="http://schemas.openxmlformats.org/officeDocument/2006/relationships/hyperlink" Target="http://es.wikipedia.org/wiki/ACK" TargetMode="External"/><Relationship Id="rId15" Type="http://schemas.openxmlformats.org/officeDocument/2006/relationships/hyperlink" Target="http://es.wikipedia.org/wiki/Conmutador_(dispositivo_de_red)" TargetMode="External"/><Relationship Id="rId23" Type="http://schemas.openxmlformats.org/officeDocument/2006/relationships/hyperlink" Target="http://es.wikipedia.org/wiki/SPAM" TargetMode="External"/><Relationship Id="rId10" Type="http://schemas.openxmlformats.org/officeDocument/2006/relationships/hyperlink" Target="http://es.wikipedia.org/wiki/Trama" TargetMode="External"/><Relationship Id="rId19" Type="http://schemas.openxmlformats.org/officeDocument/2006/relationships/hyperlink" Target="http://es.wikipedia.org/wiki/Proxy" TargetMode="External"/><Relationship Id="rId4" Type="http://schemas.openxmlformats.org/officeDocument/2006/relationships/hyperlink" Target="http://es.wikipedia.org/wiki/SYN" TargetMode="External"/><Relationship Id="rId9" Type="http://schemas.openxmlformats.org/officeDocument/2006/relationships/hyperlink" Target="http://es.wikipedia.org/wiki/Protocolo_de_resoluci%C3%B3n_de_direcciones" TargetMode="External"/><Relationship Id="rId14" Type="http://schemas.openxmlformats.org/officeDocument/2006/relationships/hyperlink" Target="http://es.wikipedia.org/w/index.php?title=Arpwatch&amp;action=edit&amp;redlink=1" TargetMode="External"/><Relationship Id="rId22" Type="http://schemas.openxmlformats.org/officeDocument/2006/relationships/hyperlink" Target="http://es.wikipedia.org/wiki/Hoax"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marL="0" marR="0" indent="0" algn="ctr" defTabSz="914400" rtl="0" eaLnBrk="0" fontAlgn="base" latinLnBrk="0" hangingPunct="0">
              <a:lnSpc>
                <a:spcPct val="100000"/>
              </a:lnSpc>
              <a:spcBef>
                <a:spcPct val="30000"/>
              </a:spcBef>
              <a:spcAft>
                <a:spcPct val="0"/>
              </a:spcAft>
              <a:buClrTx/>
              <a:buSzTx/>
              <a:buFontTx/>
              <a:buNone/>
              <a:tabLst/>
              <a:defRPr/>
            </a:pPr>
            <a:r>
              <a:rPr lang="es-MX" sz="1200" b="1" kern="1200" dirty="0">
                <a:solidFill>
                  <a:schemeClr val="tx1"/>
                </a:solidFill>
                <a:latin typeface="Verdana" pitchFamily="34" charset="0"/>
                <a:ea typeface="+mn-ea"/>
                <a:cs typeface="+mn-cs"/>
              </a:rPr>
              <a:t>Presentación de PowerPoint Nro. 26</a:t>
            </a:r>
          </a:p>
          <a:p>
            <a:pPr marL="0" marR="0" indent="0" algn="ctr" defTabSz="914400" rtl="0" eaLnBrk="0" fontAlgn="base" latinLnBrk="0" hangingPunct="0">
              <a:lnSpc>
                <a:spcPct val="100000"/>
              </a:lnSpc>
              <a:spcBef>
                <a:spcPct val="30000"/>
              </a:spcBef>
              <a:spcAft>
                <a:spcPct val="0"/>
              </a:spcAft>
              <a:buClrTx/>
              <a:buSzTx/>
              <a:buFontTx/>
              <a:buNone/>
              <a:tabLst/>
              <a:defRPr/>
            </a:pPr>
            <a:r>
              <a:rPr lang="es-MX" sz="1200" b="1" kern="1200" dirty="0">
                <a:solidFill>
                  <a:schemeClr val="tx1"/>
                </a:solidFill>
                <a:latin typeface="Verdana" pitchFamily="34" charset="0"/>
                <a:ea typeface="+mn-ea"/>
                <a:cs typeface="+mn-cs"/>
              </a:rPr>
              <a:t>4-1-4 Tecbared-Introcom-26-2022---1.pptx</a:t>
            </a:r>
          </a:p>
          <a:p>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D211DBBF-44AE-4852-B177-335EF8387E35}" type="slidenum">
              <a:rPr lang="es-ES_tradnl" smtClean="0"/>
              <a:pPr/>
              <a:t>10</a:t>
            </a:fld>
            <a:endParaRPr lang="es-ES_tradnl"/>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2202380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65C69068-4DE0-49B9-A3A2-6B320A5A736D}" type="slidenum">
              <a:rPr lang="es-ES_tradnl" smtClean="0"/>
              <a:pPr/>
              <a:t>11</a:t>
            </a:fld>
            <a:endParaRPr lang="es-ES_tradnl"/>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3605408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CF140761-083E-42E2-A5FE-BC63B6E99665}" type="slidenum">
              <a:rPr lang="es-ES_tradnl" smtClean="0"/>
              <a:pPr/>
              <a:t>12</a:t>
            </a:fld>
            <a:endParaRPr lang="es-ES_tradnl"/>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s-A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950ADF9C-657A-4C6F-AEA3-CC3CF0E558DD}" type="slidenum">
              <a:rPr lang="es-ES_tradnl" smtClean="0"/>
              <a:pPr/>
              <a:t>13</a:t>
            </a:fld>
            <a:endParaRPr lang="es-ES_tradnl"/>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C9B3C3DA-F6A8-4A5B-A461-867A2D98D4EC}" type="slidenum">
              <a:rPr lang="es-ES_tradnl" smtClean="0"/>
              <a:pPr/>
              <a:t>14</a:t>
            </a:fld>
            <a:endParaRPr lang="es-ES_tradnl"/>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A55FAEA8-5D74-4902-AC35-FD618C857364}" type="slidenum">
              <a:rPr lang="es-ES_tradnl" smtClean="0"/>
              <a:pPr/>
              <a:t>15</a:t>
            </a:fld>
            <a:endParaRPr lang="es-ES_tradnl"/>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s-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1F248C66-96C1-410B-B176-1C4602C60168}" type="slidenum">
              <a:rPr lang="es-ES_tradnl" smtClean="0"/>
              <a:pPr/>
              <a:t>16</a:t>
            </a:fld>
            <a:endParaRPr lang="es-ES_tradnl"/>
          </a:p>
        </p:txBody>
      </p:sp>
      <p:sp>
        <p:nvSpPr>
          <p:cNvPr id="66563"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3249FE58-3532-4130-A862-DA7BB8EF6EC9}" type="slidenum">
              <a:rPr lang="es-ES" sz="1200">
                <a:latin typeface="Times New Roman" pitchFamily="18" charset="0"/>
              </a:rPr>
              <a:pPr algn="r"/>
              <a:t>16</a:t>
            </a:fld>
            <a:endParaRPr lang="es-ES" sz="1200">
              <a:latin typeface="Times New Roman" pitchFamily="18" charset="0"/>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xfrm>
            <a:off x="685800" y="4289425"/>
            <a:ext cx="5486400" cy="4062413"/>
          </a:xfrm>
          <a:noFill/>
          <a:ln/>
        </p:spPr>
        <p:txBody>
          <a:bodyPr/>
          <a:lstStyle/>
          <a:p>
            <a:endParaRPr lang="es-E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332EAC9F-6C68-4006-BE16-B7C8133B6B37}" type="slidenum">
              <a:rPr lang="es-ES_tradnl" smtClean="0"/>
              <a:pPr/>
              <a:t>17</a:t>
            </a:fld>
            <a:endParaRPr lang="es-ES_tradnl"/>
          </a:p>
        </p:txBody>
      </p:sp>
      <p:sp>
        <p:nvSpPr>
          <p:cNvPr id="67587"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C7AF7F8B-AB88-4069-AF38-78C9E381E8BC}" type="slidenum">
              <a:rPr lang="es-ES" sz="1200">
                <a:latin typeface="Times New Roman" pitchFamily="18" charset="0"/>
              </a:rPr>
              <a:pPr algn="r"/>
              <a:t>17</a:t>
            </a:fld>
            <a:endParaRPr lang="es-ES" sz="1200">
              <a:latin typeface="Times New Roman" pitchFamily="18" charset="0"/>
            </a:endParaRPr>
          </a:p>
        </p:txBody>
      </p:sp>
      <p:sp>
        <p:nvSpPr>
          <p:cNvPr id="67588" name="Rectangle 2"/>
          <p:cNvSpPr>
            <a:spLocks noGrp="1" noRot="1" noChangeAspect="1" noChangeArrowheads="1" noTextEdit="1"/>
          </p:cNvSpPr>
          <p:nvPr>
            <p:ph type="sldImg"/>
          </p:nvPr>
        </p:nvSpPr>
        <p:spPr>
          <a:ln/>
        </p:spPr>
      </p:sp>
      <p:sp>
        <p:nvSpPr>
          <p:cNvPr id="67589"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57E643D4-A57A-4A6E-B6B9-B8BE45411C35}" type="slidenum">
              <a:rPr lang="es-ES_tradnl" smtClean="0"/>
              <a:pPr/>
              <a:t>18</a:t>
            </a:fld>
            <a:endParaRPr lang="es-ES_tradnl"/>
          </a:p>
        </p:txBody>
      </p:sp>
      <p:sp>
        <p:nvSpPr>
          <p:cNvPr id="68611"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722DD398-C062-4C09-81FD-A2B3D1EE91A0}" type="slidenum">
              <a:rPr lang="es-ES" sz="1200">
                <a:latin typeface="Times New Roman" pitchFamily="18" charset="0"/>
              </a:rPr>
              <a:pPr algn="r"/>
              <a:t>18</a:t>
            </a:fld>
            <a:endParaRPr lang="es-ES" sz="1200">
              <a:latin typeface="Times New Roman" pitchFamily="18" charset="0"/>
            </a:endParaRPr>
          </a:p>
        </p:txBody>
      </p:sp>
      <p:sp>
        <p:nvSpPr>
          <p:cNvPr id="68612" name="Rectangle 2"/>
          <p:cNvSpPr>
            <a:spLocks noGrp="1" noRot="1" noChangeAspect="1" noChangeArrowheads="1" noTextEdit="1"/>
          </p:cNvSpPr>
          <p:nvPr>
            <p:ph type="sldImg"/>
          </p:nvPr>
        </p:nvSpPr>
        <p:spPr>
          <a:ln/>
        </p:spPr>
      </p:sp>
      <p:sp>
        <p:nvSpPr>
          <p:cNvPr id="68613"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36E87A3A-21AE-4A67-9B08-47AC98481AE0}" type="slidenum">
              <a:rPr lang="es-ES_tradnl" smtClean="0"/>
              <a:pPr/>
              <a:t>19</a:t>
            </a:fld>
            <a:endParaRPr lang="es-ES_tradnl"/>
          </a:p>
        </p:txBody>
      </p:sp>
      <p:sp>
        <p:nvSpPr>
          <p:cNvPr id="69635"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839EED17-6EFD-489C-AFBE-4F9D0416A1C3}" type="slidenum">
              <a:rPr lang="es-ES" sz="1200">
                <a:latin typeface="Times New Roman" pitchFamily="18" charset="0"/>
              </a:rPr>
              <a:pPr algn="r"/>
              <a:t>19</a:t>
            </a:fld>
            <a:endParaRPr lang="es-ES" sz="1200">
              <a:latin typeface="Times New Roman" pitchFamily="18" charset="0"/>
            </a:endParaRPr>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xfrm>
            <a:off x="685800" y="4289425"/>
            <a:ext cx="5486400" cy="4062413"/>
          </a:xfrm>
          <a:noFill/>
          <a:ln/>
        </p:spPr>
        <p:txBody>
          <a:bodyPr/>
          <a:lstStyle/>
          <a:p>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576707"/>
            <a:ext cx="2971800" cy="451406"/>
          </a:xfrm>
          <a:prstGeom prst="rect">
            <a:avLst/>
          </a:prstGeom>
          <a:noFill/>
          <a:ln w="9525">
            <a:noFill/>
            <a:miter lim="800000"/>
            <a:headEnd/>
            <a:tailEnd/>
          </a:ln>
        </p:spPr>
        <p:txBody>
          <a:bodyPr lIns="91421" tIns="45710" rIns="91421" bIns="45710" anchor="b"/>
          <a:lstStyle/>
          <a:p>
            <a:pPr algn="r"/>
            <a:fld id="{753C0130-421C-4A9B-8121-F84FC903249E}" type="slidenum">
              <a:rPr lang="es-ES_tradnl" sz="1200"/>
              <a:pPr algn="r"/>
              <a:t>2</a:t>
            </a:fld>
            <a:endParaRPr lang="es-ES_tradnl" sz="1200" dirty="0"/>
          </a:p>
        </p:txBody>
      </p:sp>
      <p:sp>
        <p:nvSpPr>
          <p:cNvPr id="30723" name="Rectangle 2"/>
          <p:cNvSpPr>
            <a:spLocks noGrp="1" noRot="1" noChangeAspect="1" noChangeArrowheads="1" noTextEdit="1"/>
          </p:cNvSpPr>
          <p:nvPr>
            <p:ph type="sldImg"/>
          </p:nvPr>
        </p:nvSpPr>
        <p:spPr>
          <a:xfrm>
            <a:off x="1174750" y="677863"/>
            <a:ext cx="4511675" cy="3382962"/>
          </a:xfrm>
          <a:ln/>
        </p:spPr>
      </p:sp>
      <p:sp>
        <p:nvSpPr>
          <p:cNvPr id="30724" name="Rectangle 3"/>
          <p:cNvSpPr>
            <a:spLocks noGrp="1" noChangeArrowheads="1"/>
          </p:cNvSpPr>
          <p:nvPr>
            <p:ph type="body" idx="1"/>
          </p:nvPr>
        </p:nvSpPr>
        <p:spPr>
          <a:noFill/>
          <a:ln/>
        </p:spPr>
        <p:txBody>
          <a:bodyPr/>
          <a:lstStyle/>
          <a:p>
            <a:endParaRPr lang="es-E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14BBE8D7-ADF6-4DDB-9079-1B06CDF2ECA6}" type="slidenum">
              <a:rPr lang="es-ES_tradnl" smtClean="0"/>
              <a:pPr/>
              <a:t>20</a:t>
            </a:fld>
            <a:endParaRPr lang="es-ES_tradnl"/>
          </a:p>
        </p:txBody>
      </p:sp>
      <p:sp>
        <p:nvSpPr>
          <p:cNvPr id="70659" name="Rectangle 7"/>
          <p:cNvSpPr txBox="1">
            <a:spLocks noGrp="1" noChangeArrowheads="1"/>
          </p:cNvSpPr>
          <p:nvPr/>
        </p:nvSpPr>
        <p:spPr bwMode="auto">
          <a:xfrm>
            <a:off x="3884613" y="8575675"/>
            <a:ext cx="2971800" cy="450850"/>
          </a:xfrm>
          <a:prstGeom prst="rect">
            <a:avLst/>
          </a:prstGeom>
          <a:noFill/>
          <a:ln w="9525">
            <a:noFill/>
            <a:miter lim="800000"/>
            <a:headEnd/>
            <a:tailEnd/>
          </a:ln>
        </p:spPr>
        <p:txBody>
          <a:bodyPr anchor="b"/>
          <a:lstStyle/>
          <a:p>
            <a:pPr algn="r"/>
            <a:fld id="{AFCB371F-ADF1-48C3-A7DC-3855EF337E52}" type="slidenum">
              <a:rPr lang="es-ES" sz="1200">
                <a:latin typeface="Times New Roman" pitchFamily="18" charset="0"/>
              </a:rPr>
              <a:pPr algn="r"/>
              <a:t>20</a:t>
            </a:fld>
            <a:endParaRPr lang="es-ES" sz="1200">
              <a:latin typeface="Times New Roman" pitchFamily="18" charset="0"/>
            </a:endParaRPr>
          </a:p>
        </p:txBody>
      </p:sp>
      <p:sp>
        <p:nvSpPr>
          <p:cNvPr id="70660" name="Rectangle 2"/>
          <p:cNvSpPr>
            <a:spLocks noGrp="1" noRot="1" noChangeAspect="1" noChangeArrowheads="1" noTextEdit="1"/>
          </p:cNvSpPr>
          <p:nvPr>
            <p:ph type="sldImg"/>
          </p:nvPr>
        </p:nvSpPr>
        <p:spPr>
          <a:ln/>
        </p:spPr>
      </p:sp>
      <p:sp>
        <p:nvSpPr>
          <p:cNvPr id="70661" name="Rectangle 3"/>
          <p:cNvSpPr>
            <a:spLocks noGrp="1" noChangeArrowheads="1"/>
          </p:cNvSpPr>
          <p:nvPr>
            <p:ph type="body" idx="1"/>
          </p:nvPr>
        </p:nvSpPr>
        <p:spPr>
          <a:xfrm>
            <a:off x="685800" y="4289425"/>
            <a:ext cx="5486400" cy="4062413"/>
          </a:xfrm>
          <a:noFill/>
          <a:ln/>
        </p:spPr>
        <p:txBody>
          <a:bodyPr/>
          <a:lstStyle/>
          <a:p>
            <a:r>
              <a:rPr lang="es-MX"/>
              <a:t>Por ejemplo, si un atacante ganara acceso a mi DNS podria cambiar el apuntamiento de un dominio como WWW.MIBANCO.COM  con un ip A, hacia un ip X.</a:t>
            </a:r>
          </a:p>
          <a:p>
            <a:r>
              <a:rPr lang="es-MX"/>
              <a:t>Cuando yo intente entrar a www.mibanco.com en realidad estaré viendo la pagina que el atacante me quiera mostrar, pues para mi DNS, el nombre de dominio mibanco.com resolvera al ip X en lugar de al IP original que es el A.</a:t>
            </a:r>
          </a:p>
          <a:p>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B0795EA3-5E82-4E57-B212-3103FAED2DD5}" type="slidenum">
              <a:rPr lang="es-ES_tradnl" smtClean="0"/>
              <a:pPr/>
              <a:t>21</a:t>
            </a:fld>
            <a:endParaRPr lang="es-ES_tradnl"/>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s-ES" b="1" dirty="0"/>
              <a:t>IP Spoofing</a:t>
            </a:r>
            <a:r>
              <a:rPr lang="es-ES" dirty="0"/>
              <a:t>: suplantación de IP. Consiste básicamente en sustituir la dirección IP origen de un paquete TCP/IP por otra dirección IP a la cual se desea suplantar. Esto se consigue generalmente gracias a programas destinados a ello y puede ser usado para cualquier protocolo dentro de TCP/IP como ICMP,  UDP o TCP.  Hay que tener en cuenta que las respuestas del </a:t>
            </a:r>
            <a:r>
              <a:rPr lang="es-ES" dirty="0" err="1"/>
              <a:t>Hostque</a:t>
            </a:r>
            <a:r>
              <a:rPr lang="es-ES" dirty="0"/>
              <a:t> reciba los paquetes irán dirigidas a la IP falsificada. Por ejemplo si enviamos un Ping (paquete </a:t>
            </a:r>
            <a:r>
              <a:rPr lang="es-ES" dirty="0" err="1"/>
              <a:t>icmp</a:t>
            </a:r>
            <a:r>
              <a:rPr lang="es-ES" dirty="0"/>
              <a:t> "echo </a:t>
            </a:r>
            <a:r>
              <a:rPr lang="es-ES" dirty="0" err="1"/>
              <a:t>request</a:t>
            </a:r>
            <a:r>
              <a:rPr lang="es-ES" dirty="0"/>
              <a:t>") </a:t>
            </a:r>
            <a:r>
              <a:rPr lang="es-ES" dirty="0" err="1"/>
              <a:t>spoofeado</a:t>
            </a:r>
            <a:r>
              <a:rPr lang="es-ES" dirty="0"/>
              <a:t>, la respuesta será recibida por el host al que pertenece la IP legalmente. Este tipo de </a:t>
            </a:r>
            <a:r>
              <a:rPr lang="es-ES" dirty="0" err="1"/>
              <a:t>spooofing</a:t>
            </a:r>
            <a:r>
              <a:rPr lang="es-ES" dirty="0"/>
              <a:t> unido al uso de peticiones </a:t>
            </a:r>
            <a:r>
              <a:rPr lang="es-ES" dirty="0" err="1"/>
              <a:t>broacast</a:t>
            </a:r>
            <a:r>
              <a:rPr lang="es-ES" dirty="0"/>
              <a:t> a diferentes redes es usado en un tipo de ataque de </a:t>
            </a:r>
            <a:r>
              <a:rPr lang="es-ES" dirty="0" err="1"/>
              <a:t>flood</a:t>
            </a:r>
            <a:r>
              <a:rPr lang="es-ES" dirty="0"/>
              <a:t> conocido como ataque </a:t>
            </a:r>
            <a:r>
              <a:rPr lang="es-ES" dirty="0" err="1"/>
              <a:t>smurf</a:t>
            </a:r>
            <a:r>
              <a:rPr lang="es-ES" dirty="0">
                <a:hlinkClick r:id="rId3" tooltip="Ataque Smurf"/>
              </a:rPr>
              <a:t> </a:t>
            </a:r>
            <a:r>
              <a:rPr lang="es-ES" dirty="0"/>
              <a:t>. Para poder realizar IP SPOOFING en sesiones TCP, se debe tener en cuenta el comportamiento de dicho protocolo con el envío de paquetes </a:t>
            </a:r>
            <a:r>
              <a:rPr lang="es-ES" dirty="0">
                <a:hlinkClick r:id="rId4" tooltip="SYN"/>
              </a:rPr>
              <a:t>SYN</a:t>
            </a:r>
            <a:r>
              <a:rPr lang="es-ES" dirty="0"/>
              <a:t> y </a:t>
            </a:r>
            <a:r>
              <a:rPr lang="es-ES" dirty="0">
                <a:hlinkClick r:id="rId5" tooltip="ACK"/>
              </a:rPr>
              <a:t>ACK</a:t>
            </a:r>
            <a:r>
              <a:rPr lang="es-ES" dirty="0"/>
              <a:t> con su </a:t>
            </a:r>
            <a:r>
              <a:rPr lang="es-ES" dirty="0">
                <a:hlinkClick r:id="rId6" tooltip="ISN"/>
              </a:rPr>
              <a:t>ISN</a:t>
            </a:r>
            <a:r>
              <a:rPr lang="es-ES" dirty="0"/>
              <a:t> específico y teniendo en cuenta que el propietario real de la IP podría (si no se le impide de alguna manera) cortar la conexión en cualquier momento al recibir paquetes sin haberlos solicitado. También hay que tener en cuenta que los </a:t>
            </a:r>
            <a:r>
              <a:rPr lang="es-ES" dirty="0" err="1">
                <a:hlinkClick r:id="rId7" tooltip="Router"/>
              </a:rPr>
              <a:t>routers</a:t>
            </a:r>
            <a:r>
              <a:rPr lang="es-ES" dirty="0"/>
              <a:t> actuales no admiten el envío de paquetes con IP origen no perteneciente a una de las redes que administra (los paquetes </a:t>
            </a:r>
            <a:r>
              <a:rPr lang="es-ES" dirty="0" err="1"/>
              <a:t>spoofeados</a:t>
            </a:r>
            <a:r>
              <a:rPr lang="es-ES" dirty="0"/>
              <a:t> no sobrepasarán el </a:t>
            </a:r>
            <a:r>
              <a:rPr lang="es-ES" dirty="0" err="1"/>
              <a:t>router</a:t>
            </a:r>
            <a:r>
              <a:rPr lang="es-ES" dirty="0"/>
              <a:t>). </a:t>
            </a:r>
          </a:p>
          <a:p>
            <a:r>
              <a:rPr lang="es-ES" b="1" dirty="0">
                <a:hlinkClick r:id="rId8" tooltip="ARP Spoofing"/>
              </a:rPr>
              <a:t>ARP Spoofing</a:t>
            </a:r>
            <a:r>
              <a:rPr lang="es-ES" dirty="0"/>
              <a:t>: suplantación de identidad por falsificación de tabla </a:t>
            </a:r>
            <a:r>
              <a:rPr lang="es-ES" dirty="0">
                <a:hlinkClick r:id="rId9" tooltip="Protocolo de resolución de direcciones"/>
              </a:rPr>
              <a:t>ARP</a:t>
            </a:r>
            <a:r>
              <a:rPr lang="es-ES" dirty="0"/>
              <a:t>. Se trata de la construcción de </a:t>
            </a:r>
            <a:r>
              <a:rPr lang="es-ES" dirty="0">
                <a:hlinkClick r:id="rId10" tooltip="Trama"/>
              </a:rPr>
              <a:t>tramas</a:t>
            </a:r>
            <a:r>
              <a:rPr lang="es-ES" dirty="0"/>
              <a:t> de solicitud y respuesta ARP modificadas con el objetivo de falsear la tabla ARP (relación IP-MAC) de una víctima y forzarla a que envíe los paquetes a un host atacante en lugar de hacerlo a su destino legítimo. Explicándolo de una manera más sencilla: El protocolo Ethernet trabaja mediante direcciones </a:t>
            </a:r>
            <a:r>
              <a:rPr lang="es-ES" dirty="0">
                <a:hlinkClick r:id="rId11" tooltip="MAC"/>
              </a:rPr>
              <a:t>MAC</a:t>
            </a:r>
            <a:r>
              <a:rPr lang="es-ES" dirty="0"/>
              <a:t>, no mediante direcciones IP. ARP es el protocolo encargado de traducir direcciones IP a direcciones MAC para que la comunicación pueda establecerse; para ello cuando un host quiere comunicarse con una IP emite una trama ARP-</a:t>
            </a:r>
            <a:r>
              <a:rPr lang="es-ES" dirty="0" err="1"/>
              <a:t>Request</a:t>
            </a:r>
            <a:r>
              <a:rPr lang="es-ES" dirty="0"/>
              <a:t> a la dirección de </a:t>
            </a:r>
            <a:r>
              <a:rPr lang="es-ES" dirty="0">
                <a:hlinkClick r:id="rId12" tooltip="Broadcast"/>
              </a:rPr>
              <a:t>Broadcast</a:t>
            </a:r>
            <a:r>
              <a:rPr lang="es-ES" dirty="0"/>
              <a:t> pidiendo la MAC del host poseedor la IP con la que desea comunicarse. El ordenador con la IP solicitada responde con un ARP-</a:t>
            </a:r>
            <a:r>
              <a:rPr lang="es-ES" dirty="0" err="1"/>
              <a:t>Reply</a:t>
            </a:r>
            <a:r>
              <a:rPr lang="es-ES" dirty="0"/>
              <a:t> indicando su MAC. Los </a:t>
            </a:r>
            <a:r>
              <a:rPr lang="es-ES" dirty="0" err="1"/>
              <a:t>Switches</a:t>
            </a:r>
            <a:r>
              <a:rPr lang="es-ES" dirty="0"/>
              <a:t> y los hosts guardan una tabla local con la relación IP-MAC llamada "tabla ARP". Dicha tabla ARP puede ser falseada por un ordenador atacante que emita tramas ARP-REPLY indicando su MAC como destino válido para una IP específica, como por ejemplo la de un </a:t>
            </a:r>
            <a:r>
              <a:rPr lang="es-ES" dirty="0" err="1"/>
              <a:t>router</a:t>
            </a:r>
            <a:r>
              <a:rPr lang="es-ES" dirty="0"/>
              <a:t>, de esta manera la información dirigida al </a:t>
            </a:r>
            <a:r>
              <a:rPr lang="es-ES" dirty="0" err="1"/>
              <a:t>router</a:t>
            </a:r>
            <a:r>
              <a:rPr lang="es-ES" dirty="0"/>
              <a:t> pasaría por el ordenador atacante quien podrá </a:t>
            </a:r>
            <a:r>
              <a:rPr lang="es-ES" dirty="0" err="1"/>
              <a:t>sniffar</a:t>
            </a:r>
            <a:r>
              <a:rPr lang="es-ES" dirty="0"/>
              <a:t> dicha información y redirigirla si así lo desea. El protocolo ARP trabaja a nivel de enlace de datos de </a:t>
            </a:r>
            <a:r>
              <a:rPr lang="es-ES" dirty="0">
                <a:hlinkClick r:id="rId13" tooltip="OSI"/>
              </a:rPr>
              <a:t>OSI</a:t>
            </a:r>
            <a:r>
              <a:rPr lang="es-ES" dirty="0"/>
              <a:t>, por lo que esta técnica sólo puede ser utilizada en redes LAN o en cualquier caso en la parte de la red que queda antes del primer Router. Una manera de protegerse de esta técnica es mediante tablas ARP estáticas (siempre que las </a:t>
            </a:r>
            <a:r>
              <a:rPr lang="es-ES" dirty="0" err="1"/>
              <a:t>ips</a:t>
            </a:r>
            <a:r>
              <a:rPr lang="es-ES" dirty="0"/>
              <a:t> de red sean fijas), lo cual puede ser difícil en redes grandes. Para convertir una tabla ARP estática se tendría que ejecutar el comando: </a:t>
            </a:r>
          </a:p>
          <a:p>
            <a:pPr lvl="1"/>
            <a:r>
              <a:rPr lang="es-ES" dirty="0" err="1"/>
              <a:t>arp</a:t>
            </a:r>
            <a:r>
              <a:rPr lang="es-ES" dirty="0"/>
              <a:t> -s [IP] [MAC] </a:t>
            </a:r>
          </a:p>
          <a:p>
            <a:pPr lvl="1"/>
            <a:r>
              <a:rPr lang="es-ES" dirty="0"/>
              <a:t>Por ejemplo: </a:t>
            </a:r>
            <a:r>
              <a:rPr lang="es-ES" dirty="0" err="1"/>
              <a:t>arp</a:t>
            </a:r>
            <a:r>
              <a:rPr lang="es-ES" dirty="0"/>
              <a:t> -s 192.168.85.212 00-aa-00-62-c6-09 </a:t>
            </a:r>
          </a:p>
          <a:p>
            <a:pPr lvl="1"/>
            <a:r>
              <a:rPr lang="es-ES" dirty="0"/>
              <a:t>Otras formas de protegerse incluyen el usar programas de detección de cambios de las tablas ARP (como </a:t>
            </a:r>
            <a:r>
              <a:rPr lang="es-ES" dirty="0" err="1">
                <a:hlinkClick r:id="rId14" tooltip="Arpwatch (aún no redactado)"/>
              </a:rPr>
              <a:t>Arpwatch</a:t>
            </a:r>
            <a:r>
              <a:rPr lang="es-ES" dirty="0"/>
              <a:t>) y el usar la seguridad de puerto de los </a:t>
            </a:r>
            <a:r>
              <a:rPr lang="es-ES" dirty="0" err="1">
                <a:hlinkClick r:id="rId15" tooltip="Conmutador (dispositivo de red)"/>
              </a:rPr>
              <a:t>switches</a:t>
            </a:r>
            <a:r>
              <a:rPr lang="es-ES" dirty="0"/>
              <a:t> para evitar cambios en las direcciones MAC. </a:t>
            </a:r>
          </a:p>
          <a:p>
            <a:r>
              <a:rPr lang="es-ES" b="1" dirty="0"/>
              <a:t>DNS Spoofing</a:t>
            </a:r>
            <a:r>
              <a:rPr lang="es-ES" dirty="0"/>
              <a:t>: Suplantación de identidad por nombre de dominio. Se trata del falseamiento de una relación "Nombre de dominio-IP" ante una consulta de resolución de nombre, es decir, resolver con una dirección IP falsa un cierto nombre DNS o viceversa. Esto se consigue falseando las entradas de la relación Nombre de dominio-IP de un servidor </a:t>
            </a:r>
            <a:r>
              <a:rPr lang="es-ES" dirty="0">
                <a:hlinkClick r:id="rId16" tooltip="Domain Name System"/>
              </a:rPr>
              <a:t>DNS</a:t>
            </a:r>
            <a:r>
              <a:rPr lang="es-ES" dirty="0"/>
              <a:t>, mediante alguna vulnerabilidad del servidor en concreto o por su confianza hacia servidores poco fiables. Las entradas falseadas de un servidor DNS son susceptibles de infectar (envenenar) el caché DNS de otro servidor diferente (</a:t>
            </a:r>
            <a:r>
              <a:rPr lang="es-ES" dirty="0">
                <a:hlinkClick r:id="rId17" tooltip="DNS Poisoning"/>
              </a:rPr>
              <a:t>DNS </a:t>
            </a:r>
            <a:r>
              <a:rPr lang="es-ES" dirty="0" err="1">
                <a:hlinkClick r:id="rId17" tooltip="DNS Poisoning"/>
              </a:rPr>
              <a:t>Poisoning</a:t>
            </a:r>
            <a:r>
              <a:rPr lang="es-ES" dirty="0"/>
              <a:t>). </a:t>
            </a:r>
          </a:p>
          <a:p>
            <a:r>
              <a:rPr lang="es-ES" b="1" dirty="0"/>
              <a:t>Web Spoofing</a:t>
            </a:r>
            <a:r>
              <a:rPr lang="es-ES" dirty="0"/>
              <a:t>: Suplantación de una página web real (no confundir con </a:t>
            </a:r>
            <a:r>
              <a:rPr lang="es-ES" dirty="0" err="1">
                <a:hlinkClick r:id="rId18" tooltip="Phising"/>
              </a:rPr>
              <a:t>phising</a:t>
            </a:r>
            <a:r>
              <a:rPr lang="es-ES" dirty="0"/>
              <a:t>). </a:t>
            </a:r>
            <a:r>
              <a:rPr lang="es-ES" dirty="0" err="1"/>
              <a:t>Enruta</a:t>
            </a:r>
            <a:r>
              <a:rPr lang="es-ES" dirty="0"/>
              <a:t> la conexión de una víctima a través de una página falsa hacia otras páginas WEB con el objetivo de obtener información de dicha víctima (páginas WEB vistas, información de formularios, contraseñas etc.). La página WEB falsa actúa a modo de </a:t>
            </a:r>
            <a:r>
              <a:rPr lang="es-ES" dirty="0">
                <a:hlinkClick r:id="rId19" tooltip="Proxy"/>
              </a:rPr>
              <a:t>proxy</a:t>
            </a:r>
            <a:r>
              <a:rPr lang="es-ES" dirty="0"/>
              <a:t> solicitando la información requerida por la víctima a cada servidor original y saltándose incluso la protección </a:t>
            </a:r>
            <a:r>
              <a:rPr lang="es-ES" dirty="0">
                <a:hlinkClick r:id="rId20" tooltip="Transport Layer Security"/>
              </a:rPr>
              <a:t>SSL</a:t>
            </a:r>
            <a:r>
              <a:rPr lang="es-ES" dirty="0"/>
              <a:t>. El atacante puede modificar cualquier información desde y hacia cualquier servidor que la víctima visite. La víctima puede abrir la página web falsa mediante cualquier tipo de engaño, incluso abriendo un simple LINK. El WEB SPOOFING es difícilmente detectable, quizá la mejor medida es algún </a:t>
            </a:r>
            <a:r>
              <a:rPr lang="es-ES" dirty="0" err="1">
                <a:hlinkClick r:id="rId21" tooltip="Plugin"/>
              </a:rPr>
              <a:t>plugin</a:t>
            </a:r>
            <a:r>
              <a:rPr lang="es-ES" dirty="0"/>
              <a:t> del navegador que muestre en todo momento la IP del servidor visitado, si la IP nunca cambia al visitar diferentes páginas WEB significará que probablemente estemos sufriendo este tipo de ataque. </a:t>
            </a:r>
          </a:p>
          <a:p>
            <a:r>
              <a:rPr lang="es-ES" b="1" dirty="0"/>
              <a:t>Mail Spoofing</a:t>
            </a:r>
            <a:r>
              <a:rPr lang="es-ES" dirty="0"/>
              <a:t>: Suplantación en correo electrónico de la dirección e-mail de otras personas o entidades. Esta técnica es usada con asiduidad para el envío de e-mails </a:t>
            </a:r>
            <a:r>
              <a:rPr lang="es-ES" dirty="0" err="1">
                <a:hlinkClick r:id="rId22" tooltip="Hoax"/>
              </a:rPr>
              <a:t>hoax</a:t>
            </a:r>
            <a:r>
              <a:rPr lang="es-ES" dirty="0"/>
              <a:t> como suplemento perfecto para el uso de </a:t>
            </a:r>
            <a:r>
              <a:rPr lang="es-ES" dirty="0" err="1"/>
              <a:t>phising</a:t>
            </a:r>
            <a:r>
              <a:rPr lang="es-ES" dirty="0"/>
              <a:t> y para </a:t>
            </a:r>
            <a:r>
              <a:rPr lang="es-ES" dirty="0">
                <a:hlinkClick r:id="rId23" tooltip="SPAM"/>
              </a:rPr>
              <a:t>SPAM</a:t>
            </a:r>
            <a:r>
              <a:rPr lang="es-ES" dirty="0"/>
              <a:t>, es tan sencilla como el uso de un servidor </a:t>
            </a:r>
            <a:r>
              <a:rPr lang="es-ES" dirty="0">
                <a:hlinkClick r:id="rId24" tooltip="SMTP"/>
              </a:rPr>
              <a:t>SMTP</a:t>
            </a:r>
            <a:r>
              <a:rPr lang="es-ES" dirty="0"/>
              <a:t> configurado para tal fin. Para protegerse se debería comprobar la IP del remitente (para averiguar si realmente esa </a:t>
            </a:r>
            <a:r>
              <a:rPr lang="es-ES" dirty="0" err="1"/>
              <a:t>ip</a:t>
            </a:r>
            <a:r>
              <a:rPr lang="es-ES" dirty="0"/>
              <a:t> pertenece a la entidad que indica en el mensaje) y la dirección del servidor </a:t>
            </a:r>
            <a:r>
              <a:rPr lang="es-ES" dirty="0">
                <a:hlinkClick r:id="rId24" tooltip="SMTP"/>
              </a:rPr>
              <a:t>SMTP</a:t>
            </a:r>
            <a:r>
              <a:rPr lang="es-ES" dirty="0"/>
              <a:t> utilizado. Otra técnica de protección es el uso de firmas digitales. </a:t>
            </a:r>
          </a:p>
          <a:p>
            <a:endParaRPr lang="es-A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7A3D88E0-7DA9-4D20-B280-3B1A201212B2}" type="slidenum">
              <a:rPr lang="es-ES_tradnl" smtClean="0"/>
              <a:pPr/>
              <a:t>22</a:t>
            </a:fld>
            <a:endParaRPr lang="es-ES_tradnl"/>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s-ES" b="1" dirty="0"/>
              <a:t>IP Spoofing</a:t>
            </a:r>
            <a:r>
              <a:rPr lang="es-ES" dirty="0"/>
              <a:t>: suplantación de IP. Consiste básicamente en sustituir la dirección IP origen de un paquete TCP/IP por otra dirección IP a la cual se desea suplantar. Esto se consigue generalmente gracias a programas destinados a ello y puede ser usado para cualquier protocolo dentro de TCP/IP como ICMP,  UDP o TCP.  Hay que tener en cuenta que las respuestas del </a:t>
            </a:r>
            <a:r>
              <a:rPr lang="es-ES" dirty="0" err="1"/>
              <a:t>Hostque</a:t>
            </a:r>
            <a:r>
              <a:rPr lang="es-ES" dirty="0"/>
              <a:t> reciba los paquetes irán dirigidas a la IP falsificada. Por ejemplo si enviamos un Ping (paquete </a:t>
            </a:r>
            <a:r>
              <a:rPr lang="es-ES" dirty="0" err="1"/>
              <a:t>icmp</a:t>
            </a:r>
            <a:r>
              <a:rPr lang="es-ES" dirty="0"/>
              <a:t> "echo </a:t>
            </a:r>
            <a:r>
              <a:rPr lang="es-ES" dirty="0" err="1"/>
              <a:t>request</a:t>
            </a:r>
            <a:r>
              <a:rPr lang="es-ES" dirty="0"/>
              <a:t>") </a:t>
            </a:r>
            <a:r>
              <a:rPr lang="es-ES" dirty="0" err="1"/>
              <a:t>spoofeado</a:t>
            </a:r>
            <a:r>
              <a:rPr lang="es-ES" dirty="0"/>
              <a:t>, la respuesta será recibida por el host al que pertenece la IP legalmente. Este tipo de </a:t>
            </a:r>
            <a:r>
              <a:rPr lang="es-ES" dirty="0" err="1"/>
              <a:t>spooofing</a:t>
            </a:r>
            <a:r>
              <a:rPr lang="es-ES" dirty="0"/>
              <a:t> unido al uso de peticiones </a:t>
            </a:r>
            <a:r>
              <a:rPr lang="es-ES" dirty="0" err="1"/>
              <a:t>broacast</a:t>
            </a:r>
            <a:r>
              <a:rPr lang="es-ES" dirty="0"/>
              <a:t> a diferentes redes es usado en un tipo de ataque de </a:t>
            </a:r>
            <a:r>
              <a:rPr lang="es-ES" dirty="0" err="1"/>
              <a:t>flood</a:t>
            </a:r>
            <a:r>
              <a:rPr lang="es-ES" dirty="0"/>
              <a:t> conocido como ataque </a:t>
            </a:r>
            <a:r>
              <a:rPr lang="es-ES" dirty="0" err="1"/>
              <a:t>smurf</a:t>
            </a:r>
            <a:r>
              <a:rPr lang="es-ES" dirty="0">
                <a:hlinkClick r:id="rId3" tooltip="Ataque Smurf"/>
              </a:rPr>
              <a:t> </a:t>
            </a:r>
            <a:r>
              <a:rPr lang="es-ES" dirty="0"/>
              <a:t>. Para poder realizar IP SPOOFING en sesiones TCP, se debe tener en cuenta el comportamiento de dicho protocolo con el envío de paquetes </a:t>
            </a:r>
            <a:r>
              <a:rPr lang="es-ES" dirty="0">
                <a:hlinkClick r:id="rId4" tooltip="SYN"/>
              </a:rPr>
              <a:t>SYN</a:t>
            </a:r>
            <a:r>
              <a:rPr lang="es-ES" dirty="0"/>
              <a:t> y </a:t>
            </a:r>
            <a:r>
              <a:rPr lang="es-ES" dirty="0">
                <a:hlinkClick r:id="rId5" tooltip="ACK"/>
              </a:rPr>
              <a:t>ACK</a:t>
            </a:r>
            <a:r>
              <a:rPr lang="es-ES" dirty="0"/>
              <a:t> con su </a:t>
            </a:r>
            <a:r>
              <a:rPr lang="es-ES" dirty="0">
                <a:hlinkClick r:id="rId6" tooltip="ISN"/>
              </a:rPr>
              <a:t>ISN</a:t>
            </a:r>
            <a:r>
              <a:rPr lang="es-ES" dirty="0"/>
              <a:t> específico y teniendo en cuenta que el propietario real de la IP podría (si no se le impide de alguna manera) cortar la conexión en cualquier momento al recibir paquetes sin haberlos solicitado. También hay que tener en cuenta que los </a:t>
            </a:r>
            <a:r>
              <a:rPr lang="es-ES" dirty="0" err="1">
                <a:hlinkClick r:id="rId7" tooltip="Router"/>
              </a:rPr>
              <a:t>routers</a:t>
            </a:r>
            <a:r>
              <a:rPr lang="es-ES" dirty="0"/>
              <a:t> actuales no admiten el envío de paquetes con IP origen no perteneciente a una de las redes que administra (los paquetes </a:t>
            </a:r>
            <a:r>
              <a:rPr lang="es-ES" dirty="0" err="1"/>
              <a:t>spoofeados</a:t>
            </a:r>
            <a:r>
              <a:rPr lang="es-ES" dirty="0"/>
              <a:t> no sobrepasarán el </a:t>
            </a:r>
            <a:r>
              <a:rPr lang="es-ES" dirty="0" err="1"/>
              <a:t>router</a:t>
            </a:r>
            <a:r>
              <a:rPr lang="es-ES" dirty="0"/>
              <a:t>). </a:t>
            </a:r>
          </a:p>
          <a:p>
            <a:r>
              <a:rPr lang="es-ES" b="1" dirty="0">
                <a:hlinkClick r:id="rId8" tooltip="ARP Spoofing"/>
              </a:rPr>
              <a:t>ARP Spoofing</a:t>
            </a:r>
            <a:r>
              <a:rPr lang="es-ES" dirty="0"/>
              <a:t>: suplantación de identidad por falsificación de tabla </a:t>
            </a:r>
            <a:r>
              <a:rPr lang="es-ES" dirty="0">
                <a:hlinkClick r:id="rId9" tooltip="Protocolo de resolución de direcciones"/>
              </a:rPr>
              <a:t>ARP</a:t>
            </a:r>
            <a:r>
              <a:rPr lang="es-ES" dirty="0"/>
              <a:t>. Se trata de la construcción de </a:t>
            </a:r>
            <a:r>
              <a:rPr lang="es-ES" dirty="0">
                <a:hlinkClick r:id="rId10" tooltip="Trama"/>
              </a:rPr>
              <a:t>tramas</a:t>
            </a:r>
            <a:r>
              <a:rPr lang="es-ES" dirty="0"/>
              <a:t> de solicitud y respuesta ARP modificadas con el objetivo de falsear la tabla ARP (relación IP-MAC) de una víctima y forzarla a que envíe los paquetes a un host atacante en lugar de hacerlo a su destino legítimo. Explicándolo de una manera más sencilla: El protocolo Ethernet trabaja mediante direcciones </a:t>
            </a:r>
            <a:r>
              <a:rPr lang="es-ES" dirty="0">
                <a:hlinkClick r:id="rId11" tooltip="MAC"/>
              </a:rPr>
              <a:t>MAC</a:t>
            </a:r>
            <a:r>
              <a:rPr lang="es-ES" dirty="0"/>
              <a:t>, no mediante direcciones IP. ARP es el protocolo encargado de traducir direcciones IP a direcciones MAC para que la comunicación pueda establecerse; para ello cuando un host quiere comunicarse con una IP emite una trama ARP-</a:t>
            </a:r>
            <a:r>
              <a:rPr lang="es-ES" dirty="0" err="1"/>
              <a:t>Request</a:t>
            </a:r>
            <a:r>
              <a:rPr lang="es-ES" dirty="0"/>
              <a:t> a la dirección de </a:t>
            </a:r>
            <a:r>
              <a:rPr lang="es-ES" dirty="0">
                <a:hlinkClick r:id="rId12" tooltip="Broadcast"/>
              </a:rPr>
              <a:t>Broadcast</a:t>
            </a:r>
            <a:r>
              <a:rPr lang="es-ES" dirty="0"/>
              <a:t> pidiendo la MAC del host poseedor la IP con la que desea comunicarse. El ordenador con la IP solicitada responde con un ARP-</a:t>
            </a:r>
            <a:r>
              <a:rPr lang="es-ES" dirty="0" err="1"/>
              <a:t>Reply</a:t>
            </a:r>
            <a:r>
              <a:rPr lang="es-ES" dirty="0"/>
              <a:t> indicando su MAC. Los </a:t>
            </a:r>
            <a:r>
              <a:rPr lang="es-ES" dirty="0" err="1"/>
              <a:t>Switches</a:t>
            </a:r>
            <a:r>
              <a:rPr lang="es-ES" dirty="0"/>
              <a:t> y los hosts guardan una tabla local con la relación IP-MAC llamada "tabla ARP". Dicha tabla ARP puede ser falseada por un ordenador atacante que emita tramas ARP-REPLY indicando su MAC como destino válido para una IP específica, como por ejemplo la de un </a:t>
            </a:r>
            <a:r>
              <a:rPr lang="es-ES" dirty="0" err="1"/>
              <a:t>router</a:t>
            </a:r>
            <a:r>
              <a:rPr lang="es-ES" dirty="0"/>
              <a:t>, de esta manera la información dirigida al </a:t>
            </a:r>
            <a:r>
              <a:rPr lang="es-ES" dirty="0" err="1"/>
              <a:t>router</a:t>
            </a:r>
            <a:r>
              <a:rPr lang="es-ES" dirty="0"/>
              <a:t> pasaría por el ordenador atacante quien podrá </a:t>
            </a:r>
            <a:r>
              <a:rPr lang="es-ES" dirty="0" err="1"/>
              <a:t>sniffar</a:t>
            </a:r>
            <a:r>
              <a:rPr lang="es-ES" dirty="0"/>
              <a:t> dicha información y redirigirla si así lo desea. El protocolo ARP trabaja a nivel de enlace de datos de </a:t>
            </a:r>
            <a:r>
              <a:rPr lang="es-ES" dirty="0">
                <a:hlinkClick r:id="rId13" tooltip="OSI"/>
              </a:rPr>
              <a:t>OSI</a:t>
            </a:r>
            <a:r>
              <a:rPr lang="es-ES" dirty="0"/>
              <a:t>, por lo que esta técnica sólo puede ser utilizada en redes LAN o en cualquier caso en la parte de la red que queda antes del primer Router. Una manera de protegerse de esta técnica es mediante tablas ARP estáticas (siempre que las </a:t>
            </a:r>
            <a:r>
              <a:rPr lang="es-ES" dirty="0" err="1"/>
              <a:t>ips</a:t>
            </a:r>
            <a:r>
              <a:rPr lang="es-ES" dirty="0"/>
              <a:t> de red sean fijas), lo cual puede ser difícil en redes grandes. Para convertir una tabla ARP estática se tendría que ejecutar el comando: </a:t>
            </a:r>
          </a:p>
          <a:p>
            <a:pPr lvl="1"/>
            <a:r>
              <a:rPr lang="es-ES" dirty="0" err="1"/>
              <a:t>arp</a:t>
            </a:r>
            <a:r>
              <a:rPr lang="es-ES" dirty="0"/>
              <a:t> -s [IP] [MAC] </a:t>
            </a:r>
          </a:p>
          <a:p>
            <a:pPr lvl="1"/>
            <a:r>
              <a:rPr lang="es-ES" dirty="0"/>
              <a:t>Por ejemplo: </a:t>
            </a:r>
            <a:r>
              <a:rPr lang="es-ES" dirty="0" err="1"/>
              <a:t>arp</a:t>
            </a:r>
            <a:r>
              <a:rPr lang="es-ES" dirty="0"/>
              <a:t> -s 192.168.85.212 00-aa-00-62-c6-09 </a:t>
            </a:r>
          </a:p>
          <a:p>
            <a:pPr lvl="1"/>
            <a:r>
              <a:rPr lang="es-ES" dirty="0"/>
              <a:t>Otras formas de protegerse incluyen el usar programas de detección de cambios de las tablas ARP (como </a:t>
            </a:r>
            <a:r>
              <a:rPr lang="es-ES" dirty="0" err="1">
                <a:hlinkClick r:id="rId14" tooltip="Arpwatch (aún no redactado)"/>
              </a:rPr>
              <a:t>Arpwatch</a:t>
            </a:r>
            <a:r>
              <a:rPr lang="es-ES" dirty="0"/>
              <a:t>) y el usar la seguridad de puerto de los </a:t>
            </a:r>
            <a:r>
              <a:rPr lang="es-ES" dirty="0" err="1">
                <a:hlinkClick r:id="rId15" tooltip="Conmutador (dispositivo de red)"/>
              </a:rPr>
              <a:t>switches</a:t>
            </a:r>
            <a:r>
              <a:rPr lang="es-ES" dirty="0"/>
              <a:t> para evitar cambios en las direcciones MAC. </a:t>
            </a:r>
          </a:p>
          <a:p>
            <a:r>
              <a:rPr lang="es-ES" b="1" dirty="0"/>
              <a:t>DNS Spoofing</a:t>
            </a:r>
            <a:r>
              <a:rPr lang="es-ES" dirty="0"/>
              <a:t>: Suplantación de identidad por nombre de dominio. Se trata del falseamiento de una relación "Nombre de dominio-IP" ante una consulta de resolución de nombre, es decir, resolver con una dirección IP falsa un cierto nombre DNS o viceversa. Esto se consigue falseando las entradas de la relación Nombre de dominio-IP de un servidor </a:t>
            </a:r>
            <a:r>
              <a:rPr lang="es-ES" dirty="0">
                <a:hlinkClick r:id="rId16" tooltip="Domain Name System"/>
              </a:rPr>
              <a:t>DNS</a:t>
            </a:r>
            <a:r>
              <a:rPr lang="es-ES" dirty="0"/>
              <a:t>, mediante alguna vulnerabilidad del servidor en concreto o por su confianza hacia servidores poco fiables. Las entradas falseadas de un servidor DNS son susceptibles de infectar (envenenar) el caché DNS de otro servidor diferente (</a:t>
            </a:r>
            <a:r>
              <a:rPr lang="es-ES" dirty="0">
                <a:hlinkClick r:id="rId17" tooltip="DNS Poisoning"/>
              </a:rPr>
              <a:t>DNS </a:t>
            </a:r>
            <a:r>
              <a:rPr lang="es-ES" dirty="0" err="1">
                <a:hlinkClick r:id="rId17" tooltip="DNS Poisoning"/>
              </a:rPr>
              <a:t>Poisoning</a:t>
            </a:r>
            <a:r>
              <a:rPr lang="es-ES" dirty="0"/>
              <a:t>). </a:t>
            </a:r>
          </a:p>
          <a:p>
            <a:r>
              <a:rPr lang="es-ES" b="1" dirty="0"/>
              <a:t>Web Spoofing</a:t>
            </a:r>
            <a:r>
              <a:rPr lang="es-ES" dirty="0"/>
              <a:t>: Suplantación de una página web real (no confundir con </a:t>
            </a:r>
            <a:r>
              <a:rPr lang="es-ES" dirty="0" err="1">
                <a:hlinkClick r:id="rId18" tooltip="Phising"/>
              </a:rPr>
              <a:t>phising</a:t>
            </a:r>
            <a:r>
              <a:rPr lang="es-ES" dirty="0"/>
              <a:t>). </a:t>
            </a:r>
            <a:r>
              <a:rPr lang="es-ES" dirty="0" err="1"/>
              <a:t>Enruta</a:t>
            </a:r>
            <a:r>
              <a:rPr lang="es-ES" dirty="0"/>
              <a:t> la conexión de una víctima a través de una página falsa hacia otras páginas WEB con el objetivo de obtener información de dicha víctima (páginas WEB vistas, información de formularios, contraseñas etc.). La página WEB falsa actúa a modo de </a:t>
            </a:r>
            <a:r>
              <a:rPr lang="es-ES" dirty="0">
                <a:hlinkClick r:id="rId19" tooltip="Proxy"/>
              </a:rPr>
              <a:t>proxy</a:t>
            </a:r>
            <a:r>
              <a:rPr lang="es-ES" dirty="0"/>
              <a:t> solicitando la información requerida por la víctima a cada servidor original y saltándose incluso la protección </a:t>
            </a:r>
            <a:r>
              <a:rPr lang="es-ES" dirty="0">
                <a:hlinkClick r:id="rId20" tooltip="Transport Layer Security"/>
              </a:rPr>
              <a:t>SSL</a:t>
            </a:r>
            <a:r>
              <a:rPr lang="es-ES" dirty="0"/>
              <a:t>. El atacante puede modificar cualquier información desde y hacia cualquier servidor que la víctima visite. La víctima puede abrir la página web falsa mediante cualquier tipo de engaño, incluso abriendo un simple LINK. El WEB SPOOFING es difícilmente detectable, quizá la mejor medida es algún </a:t>
            </a:r>
            <a:r>
              <a:rPr lang="es-ES" dirty="0" err="1">
                <a:hlinkClick r:id="rId21" tooltip="Plugin"/>
              </a:rPr>
              <a:t>plugin</a:t>
            </a:r>
            <a:r>
              <a:rPr lang="es-ES" dirty="0"/>
              <a:t> del navegador que muestre en todo momento la IP del servidor visitado, si la IP nunca cambia al visitar diferentes páginas WEB significará que probablemente estemos sufriendo este tipo de ataque. </a:t>
            </a:r>
          </a:p>
          <a:p>
            <a:r>
              <a:rPr lang="es-ES" b="1" dirty="0"/>
              <a:t>Mail Spoofing</a:t>
            </a:r>
            <a:r>
              <a:rPr lang="es-ES" dirty="0"/>
              <a:t>: Suplantación en correo electrónico de la dirección e-mail de otras personas o entidades. Esta técnica es usada con asiduidad para el envío de e-mails </a:t>
            </a:r>
            <a:r>
              <a:rPr lang="es-ES" dirty="0" err="1">
                <a:hlinkClick r:id="rId22" tooltip="Hoax"/>
              </a:rPr>
              <a:t>hoax</a:t>
            </a:r>
            <a:r>
              <a:rPr lang="es-ES" dirty="0"/>
              <a:t> como suplemento perfecto para el uso de </a:t>
            </a:r>
            <a:r>
              <a:rPr lang="es-ES" dirty="0" err="1"/>
              <a:t>phising</a:t>
            </a:r>
            <a:r>
              <a:rPr lang="es-ES" dirty="0"/>
              <a:t> y para </a:t>
            </a:r>
            <a:r>
              <a:rPr lang="es-ES" dirty="0">
                <a:hlinkClick r:id="rId23" tooltip="SPAM"/>
              </a:rPr>
              <a:t>SPAM</a:t>
            </a:r>
            <a:r>
              <a:rPr lang="es-ES" dirty="0"/>
              <a:t>, es tan sencilla como el uso de un servidor </a:t>
            </a:r>
            <a:r>
              <a:rPr lang="es-ES" dirty="0">
                <a:hlinkClick r:id="rId24" tooltip="SMTP"/>
              </a:rPr>
              <a:t>SMTP</a:t>
            </a:r>
            <a:r>
              <a:rPr lang="es-ES" dirty="0"/>
              <a:t> configurado para tal fin. Para protegerse se debería comprobar la IP del remitente (para averiguar si realmente esa </a:t>
            </a:r>
            <a:r>
              <a:rPr lang="es-ES" dirty="0" err="1"/>
              <a:t>ip</a:t>
            </a:r>
            <a:r>
              <a:rPr lang="es-ES" dirty="0"/>
              <a:t> pertenece a la entidad que indica en el mensaje) y la dirección del servidor </a:t>
            </a:r>
            <a:r>
              <a:rPr lang="es-ES" dirty="0">
                <a:hlinkClick r:id="rId24" tooltip="SMTP"/>
              </a:rPr>
              <a:t>SMTP</a:t>
            </a:r>
            <a:r>
              <a:rPr lang="es-ES" dirty="0"/>
              <a:t> utilizado. Otra técnica de protección es el uso de firmas digitales. </a:t>
            </a:r>
          </a:p>
          <a:p>
            <a:endParaRPr lang="es-A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38815E4-871C-4D37-8913-6981B67061E7}" type="slidenum">
              <a:rPr lang="es-ES_tradnl" smtClean="0"/>
              <a:pPr/>
              <a:t>23</a:t>
            </a:fld>
            <a:endParaRPr lang="es-ES_tradnl"/>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s-A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38815E4-871C-4D37-8913-6981B67061E7}" type="slidenum">
              <a:rPr lang="es-ES_tradnl" smtClean="0"/>
              <a:pPr/>
              <a:t>24</a:t>
            </a:fld>
            <a:endParaRPr lang="es-ES_tradnl"/>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25143724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38815E4-871C-4D37-8913-6981B67061E7}" type="slidenum">
              <a:rPr lang="es-ES_tradnl" smtClean="0"/>
              <a:pPr/>
              <a:t>25</a:t>
            </a:fld>
            <a:endParaRPr lang="es-ES_tradnl"/>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12290647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1 Marcador de imagen de diapositiva"/>
          <p:cNvSpPr>
            <a:spLocks noGrp="1" noRot="1" noChangeAspect="1" noTextEdit="1"/>
          </p:cNvSpPr>
          <p:nvPr>
            <p:ph type="sldImg"/>
          </p:nvPr>
        </p:nvSpPr>
        <p:spPr>
          <a:ln/>
        </p:spPr>
      </p:sp>
      <p:sp>
        <p:nvSpPr>
          <p:cNvPr id="79875" name="2 Marcador de notas"/>
          <p:cNvSpPr>
            <a:spLocks noGrp="1"/>
          </p:cNvSpPr>
          <p:nvPr>
            <p:ph type="body" idx="1"/>
          </p:nvPr>
        </p:nvSpPr>
        <p:spPr>
          <a:noFill/>
          <a:ln/>
        </p:spPr>
        <p:txBody>
          <a:bodyPr/>
          <a:lstStyle/>
          <a:p>
            <a:r>
              <a:rPr lang="es-AR" dirty="0"/>
              <a:t>Este tipo de ataques consiste básicamente en un reclamo de identidad falsa, es decir, cuando un usuario malintencionado reclama ser quien no es en realidad. Este tipo de ataques se producen debido a los esquemas de cache que utilizan la mayoría de los sistemas operativos  actuales en cuanto a la memorización de la asociación de una dirección IP a una dirección MAC, la cual teóricamente es única y debería pertenecer a una sola placa de red. Para realizar este “envenenamiento” el atacante envía un paquete con reclamo de identidad de una dirección IP pero con una dirección MAC diferente. Producto de esta petición el servidor observa que existen dos maquinas que reclaman ser el usuario verdadero, por lo que generalmente desconecta a ambos enviando, en la </a:t>
            </a:r>
            <a:r>
              <a:rPr lang="es-AR" dirty="0" err="1"/>
              <a:t>mayoria</a:t>
            </a:r>
            <a:r>
              <a:rPr lang="es-AR" dirty="0"/>
              <a:t> de los casos un mensaje de error. </a:t>
            </a:r>
            <a:endParaRPr lang="es-ES" dirty="0"/>
          </a:p>
          <a:p>
            <a:r>
              <a:rPr lang="es-AR" dirty="0"/>
              <a:t>En lo que refiere a la aplicación de este tipo de ataques en redes inalámbricas, la intención de este tipo de intrusiones provoca la desconexión del AP para ambos clientes (El maligno y el usuario regular), trayendo como consecuencia la necesidad por parte del cliente verdadero de realizar una reconexión.</a:t>
            </a:r>
            <a:endParaRPr lang="es-ES" dirty="0"/>
          </a:p>
          <a:p>
            <a:r>
              <a:rPr lang="es-AR" dirty="0"/>
              <a:t>En ese momento, prácticamente único en el intercambio de datos entre el AP y el cliente, los datos viajan sin ningún tipo de encripción y son sensibles a ser capturados.</a:t>
            </a:r>
            <a:endParaRPr lang="es-ES" dirty="0"/>
          </a:p>
          <a:p>
            <a:endParaRPr lang="es-ES" dirty="0"/>
          </a:p>
        </p:txBody>
      </p:sp>
      <p:sp>
        <p:nvSpPr>
          <p:cNvPr id="79876" name="3 Marcador de número de diapositiva"/>
          <p:cNvSpPr>
            <a:spLocks noGrp="1"/>
          </p:cNvSpPr>
          <p:nvPr>
            <p:ph type="sldNum" sz="quarter" idx="5"/>
          </p:nvPr>
        </p:nvSpPr>
        <p:spPr>
          <a:noFill/>
        </p:spPr>
        <p:txBody>
          <a:bodyPr/>
          <a:lstStyle/>
          <a:p>
            <a:fld id="{F1298AE4-24C3-42FF-9B2D-0F2C03920CC0}" type="slidenum">
              <a:rPr lang="es-ES_tradnl" smtClean="0"/>
              <a:pPr/>
              <a:t>28</a:t>
            </a:fld>
            <a:endParaRPr lang="es-ES_tradnl"/>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a:defRPr/>
            </a:pPr>
            <a:fld id="{FDE1CDC3-62EC-4E84-95F6-305676B7DD0A}" type="slidenum">
              <a:rPr lang="es-ES_tradnl" smtClean="0"/>
              <a:pPr>
                <a:defRPr/>
              </a:pPr>
              <a:t>29</a:t>
            </a:fld>
            <a:endParaRPr lang="es-ES_tradnl"/>
          </a:p>
        </p:txBody>
      </p:sp>
    </p:spTree>
    <p:extLst>
      <p:ext uri="{BB962C8B-B14F-4D97-AF65-F5344CB8AC3E}">
        <p14:creationId xmlns:p14="http://schemas.microsoft.com/office/powerpoint/2010/main" val="15259231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4FECB17C-CDA6-4230-8CD4-3DFE50C4A3E3}" type="slidenum">
              <a:rPr lang="es-ES_tradnl" smtClean="0"/>
              <a:pPr/>
              <a:t>31</a:t>
            </a:fld>
            <a:endParaRPr lang="es-ES_tradnl"/>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685800" y="4287838"/>
            <a:ext cx="5486400" cy="4062412"/>
          </a:xfrm>
          <a:noFill/>
          <a:ln/>
        </p:spPr>
        <p:txBody>
          <a:bodyPr/>
          <a:lstStyle/>
          <a:p>
            <a:r>
              <a:rPr lang="es-AR" b="1"/>
              <a:t>Ataques “hombre en el medio”: </a:t>
            </a:r>
            <a:r>
              <a:rPr lang="es-AR"/>
              <a:t>El atacante logra que otras computadoras se logueen en la suya que esta seteada como un softAP y ofrece un trafico continuo y transparente logueandose el a uno real. Luego puede “snifearlos”. Una variante es el ataque de “des-autentificación” el cual logra desconectar a una computadora ya conectada a un AP para luego forzarla a pasar al softAP. Esto se logra cuando se encuentran fallas en el los protocolos de </a:t>
            </a:r>
            <a:r>
              <a:rPr lang="es-AR" i="1"/>
              <a:t>challenge y handshake. </a:t>
            </a:r>
            <a:r>
              <a:rPr lang="es-AR"/>
              <a:t>Son bastante comunes en </a:t>
            </a:r>
            <a:r>
              <a:rPr lang="es-AR" i="1"/>
              <a:t>hotspot </a:t>
            </a:r>
            <a:r>
              <a:rPr lang="es-AR"/>
              <a:t>públicos y existe mucho freeware que permite hacerlo, aun sin mucha experiencia.</a:t>
            </a:r>
          </a:p>
          <a:p>
            <a:endParaRPr lang="es-AR"/>
          </a:p>
          <a:p>
            <a:r>
              <a:rPr lang="es-AR" b="1"/>
              <a:t>Denial of Service:</a:t>
            </a:r>
            <a:r>
              <a:rPr lang="es-AR"/>
              <a:t> ocurre cuando se bombardea un AP con pedidos y mensajes falsos y este no tiene capacidad para dar servicios a los usuarios legítimos. Se basa en el abuso de protocolos como EAP</a:t>
            </a:r>
          </a:p>
          <a:p>
            <a:endParaRPr lang="es-AR" b="1"/>
          </a:p>
          <a:p>
            <a:r>
              <a:rPr lang="es-AR" b="1"/>
              <a:t>Inyección de red:</a:t>
            </a:r>
            <a:r>
              <a:rPr lang="es-AR"/>
              <a:t> ocurre en un AP expuesto a trafico no filtrado, especialmente trafico de red como </a:t>
            </a:r>
            <a:r>
              <a:rPr lang="es-AR" i="1"/>
              <a:t>spanning tree, OSPF, RIP, etc. </a:t>
            </a:r>
            <a:r>
              <a:rPr lang="es-AR"/>
              <a:t>Se logra inyectar comandos de reconfiguración que afecten a routers, swithces.</a:t>
            </a:r>
            <a:endParaRPr lang="es-ES"/>
          </a:p>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2D7C8E43-B038-4C42-8809-6D2A2EC4DA00}" type="slidenum">
              <a:rPr lang="es-ES_tradnl" smtClean="0"/>
              <a:pPr/>
              <a:t>3</a:t>
            </a:fld>
            <a:endParaRPr lang="es-ES_tradnl"/>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r>
              <a:rPr lang="es-ES" sz="1200" b="0" i="0" u="none" strike="noStrike" kern="1200" baseline="0" dirty="0">
                <a:solidFill>
                  <a:schemeClr val="tx1"/>
                </a:solidFill>
                <a:latin typeface="Times New Roman" pitchFamily="18" charset="0"/>
                <a:ea typeface="+mn-ea"/>
                <a:cs typeface="+mn-cs"/>
              </a:rPr>
              <a:t>En seguridad </a:t>
            </a:r>
            <a:r>
              <a:rPr lang="es-ES" sz="1200" b="0" i="0" u="none" strike="noStrike" kern="1200" baseline="0" dirty="0" err="1">
                <a:solidFill>
                  <a:schemeClr val="tx1"/>
                </a:solidFill>
                <a:latin typeface="Times New Roman" pitchFamily="18" charset="0"/>
                <a:ea typeface="+mn-ea"/>
                <a:cs typeface="+mn-cs"/>
              </a:rPr>
              <a:t>informatica</a:t>
            </a:r>
            <a:r>
              <a:rPr lang="es-ES" sz="1200" b="0" i="0" u="none" strike="noStrike" kern="1200" baseline="0" dirty="0">
                <a:solidFill>
                  <a:schemeClr val="tx1"/>
                </a:solidFill>
                <a:latin typeface="Times New Roman" pitchFamily="18" charset="0"/>
                <a:ea typeface="+mn-ea"/>
                <a:cs typeface="+mn-cs"/>
              </a:rPr>
              <a:t>, un ataque de </a:t>
            </a:r>
            <a:r>
              <a:rPr lang="es-ES" sz="1200" b="0" i="0" u="none" strike="noStrike" kern="1200" baseline="0" dirty="0" err="1">
                <a:solidFill>
                  <a:schemeClr val="tx1"/>
                </a:solidFill>
                <a:latin typeface="Times New Roman" pitchFamily="18" charset="0"/>
                <a:ea typeface="+mn-ea"/>
                <a:cs typeface="+mn-cs"/>
              </a:rPr>
              <a:t>denegacion</a:t>
            </a:r>
            <a:r>
              <a:rPr lang="es-ES" sz="1200" b="0" i="0" u="none" strike="noStrike" kern="1200" baseline="0" dirty="0">
                <a:solidFill>
                  <a:schemeClr val="tx1"/>
                </a:solidFill>
                <a:latin typeface="Times New Roman" pitchFamily="18" charset="0"/>
                <a:ea typeface="+mn-ea"/>
                <a:cs typeface="+mn-cs"/>
              </a:rPr>
              <a:t> de</a:t>
            </a:r>
          </a:p>
          <a:p>
            <a:r>
              <a:rPr lang="es-ES" sz="1200" b="0" i="0" u="none" strike="noStrike" kern="1200" baseline="0" dirty="0">
                <a:solidFill>
                  <a:schemeClr val="tx1"/>
                </a:solidFill>
                <a:latin typeface="Times New Roman" pitchFamily="18" charset="0"/>
                <a:ea typeface="+mn-ea"/>
                <a:cs typeface="+mn-cs"/>
              </a:rPr>
              <a:t>servicio, </a:t>
            </a:r>
            <a:r>
              <a:rPr lang="es-ES" sz="1200" b="0" i="0" u="none" strike="noStrike" kern="1200" baseline="0" dirty="0" err="1">
                <a:solidFill>
                  <a:schemeClr val="tx1"/>
                </a:solidFill>
                <a:latin typeface="Times New Roman" pitchFamily="18" charset="0"/>
                <a:ea typeface="+mn-ea"/>
                <a:cs typeface="+mn-cs"/>
              </a:rPr>
              <a:t>tambien</a:t>
            </a:r>
            <a:r>
              <a:rPr lang="es-ES" sz="1200" b="0" i="0" u="none" strike="noStrike" kern="1200" baseline="0" dirty="0">
                <a:solidFill>
                  <a:schemeClr val="tx1"/>
                </a:solidFill>
                <a:latin typeface="Times New Roman" pitchFamily="18" charset="0"/>
                <a:ea typeface="+mn-ea"/>
                <a:cs typeface="+mn-cs"/>
              </a:rPr>
              <a:t> llamado ataque </a:t>
            </a:r>
            <a:r>
              <a:rPr lang="es-ES" sz="1200" b="0" i="0" u="none" strike="noStrike" kern="1200" baseline="0" dirty="0" err="1">
                <a:solidFill>
                  <a:schemeClr val="tx1"/>
                </a:solidFill>
                <a:latin typeface="Times New Roman" pitchFamily="18" charset="0"/>
                <a:ea typeface="+mn-ea"/>
                <a:cs typeface="+mn-cs"/>
              </a:rPr>
              <a:t>DoS</a:t>
            </a:r>
            <a:r>
              <a:rPr lang="es-ES" sz="1200" b="0" i="0" u="none" strike="noStrike" kern="1200" baseline="0" dirty="0">
                <a:solidFill>
                  <a:schemeClr val="tx1"/>
                </a:solidFill>
                <a:latin typeface="Times New Roman" pitchFamily="18" charset="0"/>
                <a:ea typeface="+mn-ea"/>
                <a:cs typeface="+mn-cs"/>
              </a:rPr>
              <a:t> (de las siglas en</a:t>
            </a:r>
          </a:p>
          <a:p>
            <a:r>
              <a:rPr lang="es-ES" sz="1200" b="0" i="0" u="none" strike="noStrike" kern="1200" baseline="0" dirty="0">
                <a:solidFill>
                  <a:schemeClr val="tx1"/>
                </a:solidFill>
                <a:latin typeface="Times New Roman" pitchFamily="18" charset="0"/>
                <a:ea typeface="+mn-ea"/>
                <a:cs typeface="+mn-cs"/>
              </a:rPr>
              <a:t>ingles </a:t>
            </a:r>
            <a:r>
              <a:rPr lang="es-ES" sz="1200" b="0" i="0" u="none" strike="noStrike" kern="1200" baseline="0" dirty="0" err="1">
                <a:solidFill>
                  <a:schemeClr val="tx1"/>
                </a:solidFill>
                <a:latin typeface="Times New Roman" pitchFamily="18" charset="0"/>
                <a:ea typeface="+mn-ea"/>
                <a:cs typeface="+mn-cs"/>
              </a:rPr>
              <a:t>Denial</a:t>
            </a:r>
            <a:r>
              <a:rPr lang="es-ES" sz="1200" b="0" i="0" u="none" strike="noStrike" kern="1200" baseline="0" dirty="0">
                <a:solidFill>
                  <a:schemeClr val="tx1"/>
                </a:solidFill>
                <a:latin typeface="Times New Roman" pitchFamily="18" charset="0"/>
                <a:ea typeface="+mn-ea"/>
                <a:cs typeface="+mn-cs"/>
              </a:rPr>
              <a:t> of Service), es un ataque a un sistema de</a:t>
            </a:r>
          </a:p>
          <a:p>
            <a:r>
              <a:rPr lang="es-ES" sz="1200" b="0" i="0" u="none" strike="noStrike" kern="1200" baseline="0" dirty="0">
                <a:solidFill>
                  <a:schemeClr val="tx1"/>
                </a:solidFill>
                <a:latin typeface="Times New Roman" pitchFamily="18" charset="0"/>
                <a:ea typeface="+mn-ea"/>
                <a:cs typeface="+mn-cs"/>
              </a:rPr>
              <a:t>computadoras o red que causa que un servicio o recurso</a:t>
            </a:r>
          </a:p>
          <a:p>
            <a:r>
              <a:rPr lang="es-ES" sz="1200" b="0" i="0" u="none" strike="noStrike" kern="1200" baseline="0" dirty="0">
                <a:solidFill>
                  <a:schemeClr val="tx1"/>
                </a:solidFill>
                <a:latin typeface="Times New Roman" pitchFamily="18" charset="0"/>
                <a:ea typeface="+mn-ea"/>
                <a:cs typeface="+mn-cs"/>
              </a:rPr>
              <a:t>sea inaccesible a los usuarios </a:t>
            </a:r>
            <a:r>
              <a:rPr lang="es-ES" sz="1200" b="0" i="0" u="none" strike="noStrike" kern="1200" baseline="0" dirty="0" err="1">
                <a:solidFill>
                  <a:schemeClr val="tx1"/>
                </a:solidFill>
                <a:latin typeface="Times New Roman" pitchFamily="18" charset="0"/>
                <a:ea typeface="+mn-ea"/>
                <a:cs typeface="+mn-cs"/>
              </a:rPr>
              <a:t>legitimos</a:t>
            </a:r>
            <a:r>
              <a:rPr lang="es-ES" sz="1200" b="0" i="0" u="none" strike="noStrike" kern="1200" baseline="0" dirty="0">
                <a:solidFill>
                  <a:schemeClr val="tx1"/>
                </a:solidFill>
                <a:latin typeface="Times New Roman" pitchFamily="18" charset="0"/>
                <a:ea typeface="+mn-ea"/>
                <a:cs typeface="+mn-cs"/>
              </a:rPr>
              <a:t>. Normalmente</a:t>
            </a:r>
          </a:p>
          <a:p>
            <a:r>
              <a:rPr lang="es-ES" sz="1200" b="0" i="0" u="none" strike="noStrike" kern="1200" baseline="0" dirty="0">
                <a:solidFill>
                  <a:schemeClr val="tx1"/>
                </a:solidFill>
                <a:latin typeface="Times New Roman" pitchFamily="18" charset="0"/>
                <a:ea typeface="+mn-ea"/>
                <a:cs typeface="+mn-cs"/>
              </a:rPr>
              <a:t>provoca la perdida de la conectividad de la red por el</a:t>
            </a:r>
          </a:p>
          <a:p>
            <a:r>
              <a:rPr lang="es-ES" sz="1200" b="0" i="0" u="none" strike="noStrike" kern="1200" baseline="0" dirty="0">
                <a:solidFill>
                  <a:schemeClr val="tx1"/>
                </a:solidFill>
                <a:latin typeface="Times New Roman" pitchFamily="18" charset="0"/>
                <a:ea typeface="+mn-ea"/>
                <a:cs typeface="+mn-cs"/>
              </a:rPr>
              <a:t>consumo del ancho de banda de la red de la victima o</a:t>
            </a:r>
          </a:p>
          <a:p>
            <a:r>
              <a:rPr lang="es-ES" sz="1200" b="0" i="0" u="none" strike="noStrike" kern="1200" baseline="0" dirty="0">
                <a:solidFill>
                  <a:schemeClr val="tx1"/>
                </a:solidFill>
                <a:latin typeface="Times New Roman" pitchFamily="18" charset="0"/>
                <a:ea typeface="+mn-ea"/>
                <a:cs typeface="+mn-cs"/>
              </a:rPr>
              <a:t>sobrecarga de los recursos computacionales del sistema</a:t>
            </a:r>
          </a:p>
          <a:p>
            <a:r>
              <a:rPr lang="es-ES" sz="1200" b="0" i="0" u="none" strike="noStrike" kern="1200" baseline="0" dirty="0">
                <a:solidFill>
                  <a:schemeClr val="tx1"/>
                </a:solidFill>
                <a:latin typeface="Times New Roman" pitchFamily="18" charset="0"/>
                <a:ea typeface="+mn-ea"/>
                <a:cs typeface="+mn-cs"/>
              </a:rPr>
              <a:t>de la victima.</a:t>
            </a:r>
            <a:endParaRPr lang="es-AR" dirty="0"/>
          </a:p>
        </p:txBody>
      </p:sp>
    </p:spTree>
    <p:extLst>
      <p:ext uri="{BB962C8B-B14F-4D97-AF65-F5344CB8AC3E}">
        <p14:creationId xmlns:p14="http://schemas.microsoft.com/office/powerpoint/2010/main" val="3281439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5EE7FBD-752C-42EF-8A1B-6F40B9FCD83B}" type="slidenum">
              <a:rPr lang="es-ES_tradnl" smtClean="0"/>
              <a:pPr/>
              <a:t>4</a:t>
            </a:fld>
            <a:endParaRPr lang="es-ES_tradnl"/>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s-AR" dirty="0"/>
          </a:p>
        </p:txBody>
      </p:sp>
    </p:spTree>
    <p:extLst>
      <p:ext uri="{BB962C8B-B14F-4D97-AF65-F5344CB8AC3E}">
        <p14:creationId xmlns:p14="http://schemas.microsoft.com/office/powerpoint/2010/main" val="2101103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5EE7FBD-752C-42EF-8A1B-6F40B9FCD83B}" type="slidenum">
              <a:rPr lang="es-ES_tradnl" smtClean="0"/>
              <a:pPr/>
              <a:t>5</a:t>
            </a:fld>
            <a:endParaRPr lang="es-ES_tradnl"/>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s-AR" dirty="0"/>
          </a:p>
        </p:txBody>
      </p:sp>
    </p:spTree>
    <p:extLst>
      <p:ext uri="{BB962C8B-B14F-4D97-AF65-F5344CB8AC3E}">
        <p14:creationId xmlns:p14="http://schemas.microsoft.com/office/powerpoint/2010/main" val="2854539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E50D7059-C477-4E92-8ED3-47C38B630492}" type="slidenum">
              <a:rPr lang="es-ES_tradnl" smtClean="0"/>
              <a:pPr/>
              <a:t>6</a:t>
            </a:fld>
            <a:endParaRPr lang="es-ES_tradnl"/>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r>
              <a:rPr lang="es-ES" sz="1200" b="0" i="0" u="none" strike="noStrike" kern="1200" baseline="0" dirty="0">
                <a:solidFill>
                  <a:schemeClr val="tx1"/>
                </a:solidFill>
                <a:latin typeface="Times New Roman" pitchFamily="18" charset="0"/>
                <a:ea typeface="+mn-ea"/>
                <a:cs typeface="+mn-cs"/>
              </a:rPr>
              <a:t>La </a:t>
            </a:r>
            <a:r>
              <a:rPr lang="es-ES" sz="1200" b="0" i="0" u="none" strike="noStrike" kern="1200" baseline="0" dirty="0" err="1">
                <a:solidFill>
                  <a:schemeClr val="tx1"/>
                </a:solidFill>
                <a:latin typeface="Times New Roman" pitchFamily="18" charset="0"/>
                <a:ea typeface="+mn-ea"/>
                <a:cs typeface="+mn-cs"/>
              </a:rPr>
              <a:t>tecnica</a:t>
            </a:r>
            <a:r>
              <a:rPr lang="es-ES" sz="1200" b="0" i="0" u="none" strike="noStrike" kern="1200" baseline="0" dirty="0">
                <a:solidFill>
                  <a:schemeClr val="tx1"/>
                </a:solidFill>
                <a:latin typeface="Times New Roman" pitchFamily="18" charset="0"/>
                <a:ea typeface="+mn-ea"/>
                <a:cs typeface="+mn-cs"/>
              </a:rPr>
              <a:t> de </a:t>
            </a:r>
            <a:r>
              <a:rPr lang="es-ES" sz="1200" b="0" i="0" u="none" strike="noStrike" kern="1200" baseline="0" dirty="0" err="1">
                <a:solidFill>
                  <a:schemeClr val="tx1"/>
                </a:solidFill>
                <a:latin typeface="Times New Roman" pitchFamily="18" charset="0"/>
                <a:ea typeface="+mn-ea"/>
                <a:cs typeface="+mn-cs"/>
              </a:rPr>
              <a:t>Flooding</a:t>
            </a:r>
            <a:r>
              <a:rPr lang="es-ES" sz="1200" b="0" i="0" u="none" strike="noStrike" kern="1200" baseline="0" dirty="0">
                <a:solidFill>
                  <a:schemeClr val="tx1"/>
                </a:solidFill>
                <a:latin typeface="Times New Roman" pitchFamily="18" charset="0"/>
                <a:ea typeface="+mn-ea"/>
                <a:cs typeface="+mn-cs"/>
              </a:rPr>
              <a:t> o </a:t>
            </a:r>
            <a:r>
              <a:rPr lang="es-ES" sz="1200" b="0" i="0" u="none" strike="noStrike" kern="1200" baseline="0" dirty="0" err="1">
                <a:solidFill>
                  <a:schemeClr val="tx1"/>
                </a:solidFill>
                <a:latin typeface="Times New Roman" pitchFamily="18" charset="0"/>
                <a:ea typeface="+mn-ea"/>
                <a:cs typeface="+mn-cs"/>
              </a:rPr>
              <a:t>Inundacion</a:t>
            </a:r>
            <a:r>
              <a:rPr lang="es-ES" sz="1200" b="0" i="0" u="none" strike="noStrike" kern="1200" baseline="0" dirty="0">
                <a:solidFill>
                  <a:schemeClr val="tx1"/>
                </a:solidFill>
                <a:latin typeface="Times New Roman" pitchFamily="18" charset="0"/>
                <a:ea typeface="+mn-ea"/>
                <a:cs typeface="+mn-cs"/>
              </a:rPr>
              <a:t> busca</a:t>
            </a:r>
          </a:p>
          <a:p>
            <a:r>
              <a:rPr lang="es-ES" sz="1200" b="0" i="0" u="none" strike="noStrike" kern="1200" baseline="0" dirty="0">
                <a:solidFill>
                  <a:schemeClr val="tx1"/>
                </a:solidFill>
                <a:latin typeface="Times New Roman" pitchFamily="18" charset="0"/>
                <a:ea typeface="+mn-ea"/>
                <a:cs typeface="+mn-cs"/>
              </a:rPr>
              <a:t>generar solicitudes maliciosas a un servicio</a:t>
            </a:r>
          </a:p>
          <a:p>
            <a:r>
              <a:rPr lang="es-ES" sz="1200" b="0" i="0" u="none" strike="noStrike" kern="1200" baseline="0" dirty="0">
                <a:solidFill>
                  <a:schemeClr val="tx1"/>
                </a:solidFill>
                <a:latin typeface="Times New Roman" pitchFamily="18" charset="0"/>
                <a:ea typeface="+mn-ea"/>
                <a:cs typeface="+mn-cs"/>
              </a:rPr>
              <a:t>con la finalidad de hacer que el mismo se</a:t>
            </a:r>
          </a:p>
          <a:p>
            <a:r>
              <a:rPr lang="es-ES" sz="1200" b="0" i="0" u="none" strike="noStrike" kern="1200" baseline="0" dirty="0">
                <a:solidFill>
                  <a:schemeClr val="tx1"/>
                </a:solidFill>
                <a:latin typeface="Times New Roman" pitchFamily="18" charset="0"/>
                <a:ea typeface="+mn-ea"/>
                <a:cs typeface="+mn-cs"/>
              </a:rPr>
              <a:t>sature o entre en un modo de espera, de</a:t>
            </a:r>
          </a:p>
          <a:p>
            <a:r>
              <a:rPr lang="es-ES" sz="1200" b="0" i="0" u="none" strike="noStrike" kern="1200" baseline="0" dirty="0">
                <a:solidFill>
                  <a:schemeClr val="tx1"/>
                </a:solidFill>
                <a:latin typeface="Times New Roman" pitchFamily="18" charset="0"/>
                <a:ea typeface="+mn-ea"/>
                <a:cs typeface="+mn-cs"/>
              </a:rPr>
              <a:t>esta forma anula o limita su funcionamiento</a:t>
            </a:r>
            <a:endParaRPr lang="es-AR" dirty="0"/>
          </a:p>
        </p:txBody>
      </p:sp>
    </p:spTree>
    <p:extLst>
      <p:ext uri="{BB962C8B-B14F-4D97-AF65-F5344CB8AC3E}">
        <p14:creationId xmlns:p14="http://schemas.microsoft.com/office/powerpoint/2010/main" val="1457657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E50D7059-C477-4E92-8ED3-47C38B630492}" type="slidenum">
              <a:rPr lang="es-ES_tradnl" smtClean="0"/>
              <a:pPr/>
              <a:t>7</a:t>
            </a:fld>
            <a:endParaRPr lang="es-ES_tradnl"/>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894095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E50D7059-C477-4E92-8ED3-47C38B630492}" type="slidenum">
              <a:rPr lang="es-ES_tradnl" smtClean="0"/>
              <a:pPr/>
              <a:t>8</a:t>
            </a:fld>
            <a:endParaRPr lang="es-ES_tradnl"/>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1255604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E50D7059-C477-4E92-8ED3-47C38B630492}" type="slidenum">
              <a:rPr lang="es-ES_tradnl" smtClean="0"/>
              <a:pPr/>
              <a:t>9</a:t>
            </a:fld>
            <a:endParaRPr lang="es-ES_tradnl"/>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s-AR"/>
          </a:p>
        </p:txBody>
      </p:sp>
    </p:spTree>
    <p:extLst>
      <p:ext uri="{BB962C8B-B14F-4D97-AF65-F5344CB8AC3E}">
        <p14:creationId xmlns:p14="http://schemas.microsoft.com/office/powerpoint/2010/main" val="2770242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p:cNvSpPr>
            <a:spLocks noGrp="1" noChangeArrowheads="1"/>
          </p:cNvSpPr>
          <p:nvPr>
            <p:ph type="dt" sz="half" idx="10"/>
          </p:nvPr>
        </p:nvSpPr>
        <p:spPr>
          <a:ln/>
        </p:spPr>
        <p:txBody>
          <a:bodyPr/>
          <a:lstStyle>
            <a:lvl1pPr>
              <a:defRPr/>
            </a:lvl1pPr>
          </a:lstStyle>
          <a:p>
            <a:pPr>
              <a:defRPr/>
            </a:pPr>
            <a:fld id="{DE2F9350-FB9E-40A7-8ACA-F1653A5BD9A1}" type="datetime1">
              <a:rPr lang="es-ES"/>
              <a:pPr>
                <a:defRPr/>
              </a:pPr>
              <a:t>18/05/2022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4CA7342-B0C6-402B-8A48-102D8AC181CC}"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fld id="{EDD6063F-B757-4A6F-80B6-1ABE1397B9D0}" type="datetime1">
              <a:rPr lang="es-ES"/>
              <a:pPr>
                <a:defRPr/>
              </a:pPr>
              <a:t>18/05/2022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78C9782-9EA7-4AEC-8E94-C56C4CEA6CE3}"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fld id="{53AF7B55-A12A-4038-9F84-C954F17D4026}" type="datetime1">
              <a:rPr lang="es-ES"/>
              <a:pPr>
                <a:defRPr/>
              </a:pPr>
              <a:t>18/05/2022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095932-0E77-4AB2-8B77-7DFA92D0E940}" type="slidenum">
              <a:rPr lang="en-US"/>
              <a:pPr>
                <a:defRPr/>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ítulo y 4 objetos">
    <p:spTree>
      <p:nvGrpSpPr>
        <p:cNvPr id="1" name=""/>
        <p:cNvGrpSpPr/>
        <p:nvPr/>
      </p:nvGrpSpPr>
      <p:grpSpPr>
        <a:xfrm>
          <a:off x="0" y="0"/>
          <a:ext cx="0" cy="0"/>
          <a:chOff x="0" y="0"/>
          <a:chExt cx="0" cy="0"/>
        </a:xfrm>
      </p:grpSpPr>
      <p:sp>
        <p:nvSpPr>
          <p:cNvPr id="2" name="1 Título"/>
          <p:cNvSpPr>
            <a:spLocks noGrp="1"/>
          </p:cNvSpPr>
          <p:nvPr>
            <p:ph type="title" sz="quarter"/>
          </p:nvPr>
        </p:nvSpPr>
        <p:spPr>
          <a:xfrm>
            <a:off x="685800" y="609600"/>
            <a:ext cx="7772400" cy="1143000"/>
          </a:xfrm>
        </p:spPr>
        <p:txBody>
          <a:bodyPr/>
          <a:lstStyle/>
          <a:p>
            <a:r>
              <a:rPr lang="es-ES"/>
              <a:t>Haga clic para modificar el estilo de título del patrón</a:t>
            </a:r>
          </a:p>
        </p:txBody>
      </p:sp>
      <p:sp>
        <p:nvSpPr>
          <p:cNvPr id="3" name="2 Marcador de contenido"/>
          <p:cNvSpPr>
            <a:spLocks noGrp="1"/>
          </p:cNvSpPr>
          <p:nvPr>
            <p:ph sz="quarter" idx="1"/>
          </p:nvPr>
        </p:nvSpPr>
        <p:spPr>
          <a:xfrm>
            <a:off x="685800" y="19812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648200" y="19812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685800" y="41148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contenido"/>
          <p:cNvSpPr>
            <a:spLocks noGrp="1"/>
          </p:cNvSpPr>
          <p:nvPr>
            <p:ph sz="quarter" idx="4"/>
          </p:nvPr>
        </p:nvSpPr>
        <p:spPr>
          <a:xfrm>
            <a:off x="4648200" y="41148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a:xfrm>
            <a:off x="685800" y="6248400"/>
            <a:ext cx="1905000" cy="457200"/>
          </a:xfrm>
        </p:spPr>
        <p:txBody>
          <a:bodyPr/>
          <a:lstStyle>
            <a:lvl1pPr>
              <a:defRPr smtClean="0"/>
            </a:lvl1pPr>
          </a:lstStyle>
          <a:p>
            <a:pPr>
              <a:defRPr/>
            </a:pPr>
            <a:fld id="{87D705E5-411A-450F-9148-3FC3DB174F9A}" type="datetime1">
              <a:rPr lang="es-ES"/>
              <a:pPr>
                <a:defRPr/>
              </a:pPr>
              <a:t>18/05/2022</a:t>
            </a:fld>
            <a:endParaRPr lang="en-US"/>
          </a:p>
        </p:txBody>
      </p:sp>
      <p:sp>
        <p:nvSpPr>
          <p:cNvPr id="8" name="7 Marcador de pie de página"/>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9" name="8 Marcador de número de diapositiva"/>
          <p:cNvSpPr>
            <a:spLocks noGrp="1"/>
          </p:cNvSpPr>
          <p:nvPr>
            <p:ph type="sldNum" sz="quarter" idx="12"/>
          </p:nvPr>
        </p:nvSpPr>
        <p:spPr>
          <a:xfrm>
            <a:off x="6553200" y="6248400"/>
            <a:ext cx="1905000" cy="457200"/>
          </a:xfrm>
        </p:spPr>
        <p:txBody>
          <a:bodyPr/>
          <a:lstStyle>
            <a:lvl1pPr>
              <a:defRPr smtClean="0"/>
            </a:lvl1pPr>
          </a:lstStyle>
          <a:p>
            <a:pPr>
              <a:defRPr/>
            </a:pPr>
            <a:fld id="{3C324FFC-248B-41EF-BBF6-F485A9BE6A16}"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fld id="{F46D3163-FA6B-467C-A569-C89B58B3BF77}" type="datetime1">
              <a:rPr lang="es-ES"/>
              <a:pPr>
                <a:defRPr/>
              </a:pPr>
              <a:t>18/05/2022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305873D-5636-4118-9E9D-21FFE810513C}"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fld id="{6A25C02D-7639-4DFA-AEC8-28CB9DB23CE4}" type="datetime1">
              <a:rPr lang="es-ES"/>
              <a:pPr>
                <a:defRPr/>
              </a:pPr>
              <a:t>18/05/2022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9569A47-A01E-426C-B130-20DB804AB379}"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fld id="{F0BD1938-D922-48D3-A71E-EF7A51883CEF}" type="datetime1">
              <a:rPr lang="es-ES"/>
              <a:pPr>
                <a:defRPr/>
              </a:pPr>
              <a:t>18/05/2022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01B0A1A-25F7-4ED7-8A5C-21B17E2D5470}"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fld id="{90D24452-F71B-4341-82FC-D1631E0D7F1C}" type="datetime1">
              <a:rPr lang="es-ES"/>
              <a:pPr>
                <a:defRPr/>
              </a:pPr>
              <a:t>18/05/2022</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58C5741-7DE2-456E-B3B4-3BD5E00773E1}"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fld id="{4CDA3F8F-C42F-4646-9578-E225ED272DA2}" type="datetime1">
              <a:rPr lang="es-ES"/>
              <a:pPr>
                <a:defRPr/>
              </a:pPr>
              <a:t>18/05/2022</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2C87BBE-876C-4B7C-8DC5-C7EA56988515}"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37E37F1-E580-488C-B673-E90600D32981}" type="datetime1">
              <a:rPr lang="es-ES"/>
              <a:pPr>
                <a:defRPr/>
              </a:pPr>
              <a:t>18/05/2022</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044AB4E-5EEC-49BF-94CE-BB9D7F39A560}"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26F81B1C-C5D7-43F9-A0F8-4F32E35448F0}" type="datetime1">
              <a:rPr lang="es-ES"/>
              <a:pPr>
                <a:defRPr/>
              </a:pPr>
              <a:t>18/05/2022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415A5EE-433E-47A4-AF45-2A8DD139724D}"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5CCB1789-4A81-4EAB-9E18-61D9035E3C5E}" type="datetime1">
              <a:rPr lang="es-ES"/>
              <a:pPr>
                <a:defRPr/>
              </a:pPr>
              <a:t>18/05/2022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5E4A83D-E44B-4DF5-BA1E-EC34B38B6641}"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100000">
              <a:srgbClr val="CCFFFF"/>
            </a:gs>
          </a:gsLst>
          <a:lin ang="5400000" scaled="1"/>
        </a:gra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614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fld id="{3BD112F6-E18D-4FC5-B27F-97B3AE3A2C7A}" type="datetime1">
              <a:rPr lang="es-ES"/>
              <a:pPr>
                <a:defRPr/>
              </a:pPr>
              <a:t>18/05/2022</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DE5C074C-DACF-4493-9D53-E5656AF5ACD8}" type="slidenum">
              <a:rPr lang="en-US"/>
              <a:pPr>
                <a:defRPr/>
              </a:pPr>
              <a:t>‹Nº›</a:t>
            </a:fld>
            <a:endParaRPr lang="en-US"/>
          </a:p>
        </p:txBody>
      </p:sp>
      <p:pic>
        <p:nvPicPr>
          <p:cNvPr id="8" name="7 Imagen" descr="Logo Unlam.jpg"/>
          <p:cNvPicPr>
            <a:picLocks noChangeAspect="1"/>
          </p:cNvPicPr>
          <p:nvPr userDrawn="1"/>
        </p:nvPicPr>
        <p:blipFill>
          <a:blip r:embed="rId14" cstate="print"/>
          <a:stretch>
            <a:fillRect/>
          </a:stretch>
        </p:blipFill>
        <p:spPr>
          <a:xfrm>
            <a:off x="0" y="0"/>
            <a:ext cx="701040" cy="685800"/>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 id="2147483660" r:id="rId12"/>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6.jpe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1.e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22.emf"/><Relationship Id="rId4"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3.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24.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noChangeArrowheads="1"/>
          </p:cNvSpPr>
          <p:nvPr>
            <p:ph type="ctrTitle" idx="4294967295"/>
          </p:nvPr>
        </p:nvSpPr>
        <p:spPr>
          <a:xfrm>
            <a:off x="323528" y="260648"/>
            <a:ext cx="8496300" cy="2014736"/>
          </a:xfrm>
          <a:prstGeom prst="rect">
            <a:avLst/>
          </a:prstGeom>
          <a:solidFill>
            <a:schemeClr val="accent2">
              <a:lumMod val="20000"/>
              <a:lumOff val="80000"/>
            </a:schemeClr>
          </a:solidFill>
          <a:ln w="76200" cap="flat" algn="ctr">
            <a:solidFill>
              <a:schemeClr val="accent2">
                <a:lumMod val="75000"/>
              </a:schemeClr>
            </a:solidFill>
          </a:ln>
        </p:spPr>
        <p:txBody>
          <a:bodyPr anchor="t"/>
          <a:lstStyle/>
          <a:p>
            <a:pPr>
              <a:spcBef>
                <a:spcPct val="20000"/>
              </a:spcBef>
            </a:pPr>
            <a:r>
              <a:rPr lang="es-AR" sz="4800" b="1" i="1" dirty="0">
                <a:solidFill>
                  <a:srgbClr val="33339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Tecnología de Redes 2634</a:t>
            </a:r>
            <a:br>
              <a:rPr lang="es-AR" sz="4800" b="1" i="1" dirty="0">
                <a:solidFill>
                  <a:srgbClr val="33339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s-AR" sz="4000" b="1" i="1" dirty="0">
                <a:solidFill>
                  <a:srgbClr val="33339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Introducción a las </a:t>
            </a:r>
            <a:r>
              <a:rPr lang="es-AR" sz="4000" b="1" i="1">
                <a:solidFill>
                  <a:srgbClr val="33339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Comunicaciones 3007</a:t>
            </a:r>
            <a:endParaRPr lang="es-AR" sz="4000" b="1" i="1" dirty="0">
              <a:solidFill>
                <a:srgbClr val="333399"/>
              </a:solidFill>
              <a:effectLst>
                <a:outerShdw blurRad="38100" dist="38100" dir="2700000" algn="tl">
                  <a:srgbClr val="000000">
                    <a:alpha val="43137"/>
                  </a:srgbClr>
                </a:outerShdw>
              </a:effectLst>
              <a:latin typeface="Arial" charset="0"/>
            </a:endParaRPr>
          </a:p>
        </p:txBody>
      </p:sp>
      <p:pic>
        <p:nvPicPr>
          <p:cNvPr id="8" name="Picture 4" descr="9 - 9 - 4 ESCUDO UNLAM GRIS"/>
          <p:cNvPicPr>
            <a:picLocks noChangeAspect="1" noChangeArrowheads="1"/>
          </p:cNvPicPr>
          <p:nvPr/>
        </p:nvPicPr>
        <p:blipFill>
          <a:blip r:embed="rId3" cstate="print"/>
          <a:srcRect/>
          <a:stretch>
            <a:fillRect/>
          </a:stretch>
        </p:blipFill>
        <p:spPr bwMode="auto">
          <a:xfrm>
            <a:off x="1907704" y="5013176"/>
            <a:ext cx="5256212" cy="1674813"/>
          </a:xfrm>
          <a:prstGeom prst="rect">
            <a:avLst/>
          </a:prstGeom>
          <a:gradFill rotWithShape="0">
            <a:gsLst>
              <a:gs pos="0">
                <a:srgbClr val="FF9900"/>
              </a:gs>
              <a:gs pos="100000">
                <a:srgbClr val="FFFFFF"/>
              </a:gs>
            </a:gsLst>
            <a:lin ang="5400000" scaled="1"/>
          </a:gradFill>
          <a:ln w="76200" algn="ctr">
            <a:solidFill>
              <a:schemeClr val="accent2">
                <a:lumMod val="75000"/>
              </a:schemeClr>
            </a:solidFill>
            <a:miter lim="800000"/>
            <a:headEnd/>
            <a:tailEnd/>
          </a:ln>
        </p:spPr>
      </p:pic>
      <p:sp>
        <p:nvSpPr>
          <p:cNvPr id="6" name="Rectangle 2"/>
          <p:cNvSpPr txBox="1">
            <a:spLocks noChangeArrowheads="1"/>
          </p:cNvSpPr>
          <p:nvPr/>
        </p:nvSpPr>
        <p:spPr bwMode="auto">
          <a:xfrm>
            <a:off x="395536" y="2348880"/>
            <a:ext cx="8229600" cy="2590800"/>
          </a:xfrm>
          <a:prstGeom prst="rect">
            <a:avLst/>
          </a:prstGeom>
          <a:solidFill>
            <a:schemeClr val="accent2">
              <a:lumMod val="20000"/>
              <a:lumOff val="80000"/>
            </a:schemeClr>
          </a:solidFill>
          <a:ln w="76200" cap="flat" algn="ctr">
            <a:solidFill>
              <a:schemeClr val="accent2">
                <a:lumMod val="75000"/>
              </a:schemeClr>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s-ES_tradnl" sz="3200" b="1" i="1" strike="noStrike" kern="0" cap="none" spc="0" normalizeH="0" baseline="0" noProof="0" dirty="0">
                <a:ln>
                  <a:noFill/>
                </a:ln>
                <a:solidFill>
                  <a:srgbClr val="333399"/>
                </a:solidFill>
                <a:effectLst/>
                <a:uLnTx/>
                <a:uFillTx/>
                <a:latin typeface="Arial" charset="0"/>
                <a:ea typeface="+mn-ea"/>
                <a:cs typeface="+mn-cs"/>
              </a:rPr>
              <a:t>Seguridad en Internet I</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s-ES_tradnl" sz="3200" b="1" i="1" strike="noStrike" kern="0" cap="none" spc="0" normalizeH="0" baseline="0" noProof="0" dirty="0">
                <a:ln>
                  <a:noFill/>
                </a:ln>
                <a:solidFill>
                  <a:srgbClr val="333399"/>
                </a:solidFill>
                <a:effectLst/>
                <a:uLnTx/>
                <a:uFillTx/>
                <a:latin typeface="Arial" charset="0"/>
                <a:ea typeface="+mn-ea"/>
                <a:cs typeface="+mn-cs"/>
              </a:rPr>
              <a:t>Ataques y Amenazas</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s-AR" sz="6000" b="1" i="1" strike="noStrike" kern="0" cap="none" spc="0" normalizeH="0" baseline="0" noProof="0" dirty="0">
                <a:ln>
                  <a:noFill/>
                </a:ln>
                <a:solidFill>
                  <a:srgbClr val="333399"/>
                </a:solidFill>
                <a:effectLst/>
                <a:uLnTx/>
                <a:uFillTx/>
                <a:latin typeface="Arial" charset="0"/>
                <a:ea typeface="+mn-ea"/>
                <a:cs typeface="+mn-cs"/>
              </a:rPr>
              <a:t>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72BD8948-88D7-4F42-88D2-3232CEC33C5B}" type="datetime1">
              <a:rPr lang="es-ES"/>
              <a:pPr>
                <a:defRPr/>
              </a:pPr>
              <a:t>18/05/2022</a:t>
            </a:fld>
            <a:endParaRPr lang="en-US"/>
          </a:p>
        </p:txBody>
      </p:sp>
      <p:sp>
        <p:nvSpPr>
          <p:cNvPr id="7" name="5 Marcador de número de diapositiva"/>
          <p:cNvSpPr>
            <a:spLocks noGrp="1"/>
          </p:cNvSpPr>
          <p:nvPr>
            <p:ph type="sldNum" sz="quarter" idx="12"/>
          </p:nvPr>
        </p:nvSpPr>
        <p:spPr/>
        <p:txBody>
          <a:bodyPr/>
          <a:lstStyle/>
          <a:p>
            <a:pPr>
              <a:defRPr/>
            </a:pPr>
            <a:fld id="{8D2252E1-B997-40E5-95E0-3665F1C66275}" type="slidenum">
              <a:rPr lang="en-US"/>
              <a:pPr>
                <a:defRPr/>
              </a:pPr>
              <a:t>10</a:t>
            </a:fld>
            <a:endParaRPr lang="en-US"/>
          </a:p>
        </p:txBody>
      </p:sp>
      <p:sp>
        <p:nvSpPr>
          <p:cNvPr id="727042" name="Rectangle 2"/>
          <p:cNvSpPr>
            <a:spLocks noGrp="1" noChangeArrowheads="1"/>
          </p:cNvSpPr>
          <p:nvPr>
            <p:ph type="title"/>
          </p:nvPr>
        </p:nvSpPr>
        <p:spPr>
          <a:xfrm>
            <a:off x="179388" y="0"/>
            <a:ext cx="8583612" cy="1143000"/>
          </a:xfrm>
          <a:solidFill>
            <a:schemeClr val="accent2">
              <a:lumMod val="20000"/>
              <a:lumOff val="80000"/>
            </a:schemeClr>
          </a:solidFill>
          <a:ln w="76200" cap="flat" algn="ctr">
            <a:solidFill>
              <a:schemeClr val="accent2">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s-AR" sz="4000" i="1">
                <a:solidFill>
                  <a:srgbClr val="002060"/>
                </a:solidFill>
                <a:effectLst>
                  <a:outerShdw blurRad="38100" dist="38100" dir="2700000" algn="tl">
                    <a:srgbClr val="C0C0C0"/>
                  </a:outerShdw>
                </a:effectLst>
                <a:latin typeface="Arial" charset="0"/>
              </a:rPr>
              <a:t>Principales ataques:</a:t>
            </a:r>
            <a:br>
              <a:rPr lang="es-AR" sz="4000" i="1">
                <a:solidFill>
                  <a:srgbClr val="002060"/>
                </a:solidFill>
                <a:effectLst>
                  <a:outerShdw blurRad="38100" dist="38100" dir="2700000" algn="tl">
                    <a:srgbClr val="C0C0C0"/>
                  </a:outerShdw>
                </a:effectLst>
                <a:latin typeface="Arial" charset="0"/>
              </a:rPr>
            </a:br>
            <a:r>
              <a:rPr lang="es-AR" sz="4000" i="1">
                <a:solidFill>
                  <a:srgbClr val="002060"/>
                </a:solidFill>
                <a:effectLst>
                  <a:outerShdw blurRad="38100" dist="38100" dir="2700000" algn="tl">
                    <a:srgbClr val="C0C0C0"/>
                  </a:outerShdw>
                </a:effectLst>
                <a:latin typeface="Arial" charset="0"/>
              </a:rPr>
              <a:t>Denegación de Servicio (DoS)</a:t>
            </a:r>
          </a:p>
        </p:txBody>
      </p:sp>
      <p:sp>
        <p:nvSpPr>
          <p:cNvPr id="727043" name="Rectangle 3"/>
          <p:cNvSpPr>
            <a:spLocks noGrp="1" noChangeArrowheads="1"/>
          </p:cNvSpPr>
          <p:nvPr>
            <p:ph type="body" idx="1"/>
          </p:nvPr>
        </p:nvSpPr>
        <p:spPr>
          <a:xfrm>
            <a:off x="0" y="1341438"/>
            <a:ext cx="9144000" cy="5256212"/>
          </a:xfrm>
          <a:solidFill>
            <a:schemeClr val="accent2">
              <a:lumMod val="20000"/>
              <a:lumOff val="80000"/>
            </a:schemeClr>
          </a:solidFill>
          <a:ln w="76200" cap="flat" algn="ctr">
            <a:solidFill>
              <a:srgbClr val="000080"/>
            </a:solidFill>
          </a:ln>
        </p:spPr>
        <p:txBody>
          <a:bodyPr/>
          <a:lstStyle/>
          <a:p>
            <a:pPr>
              <a:lnSpc>
                <a:spcPct val="90000"/>
              </a:lnSpc>
              <a:defRPr/>
            </a:pPr>
            <a:r>
              <a:rPr lang="es-AR" b="1" i="1" u="sng" dirty="0" err="1">
                <a:solidFill>
                  <a:srgbClr val="000099"/>
                </a:solidFill>
                <a:effectLst>
                  <a:outerShdw blurRad="38100" dist="38100" dir="2700000" algn="tl">
                    <a:srgbClr val="C0C0C0"/>
                  </a:outerShdw>
                </a:effectLst>
                <a:latin typeface="Arial" charset="0"/>
              </a:rPr>
              <a:t>Connection</a:t>
            </a:r>
            <a:r>
              <a:rPr lang="es-AR" b="1" i="1" u="sng" dirty="0">
                <a:solidFill>
                  <a:srgbClr val="000099"/>
                </a:solidFill>
                <a:effectLst>
                  <a:outerShdw blurRad="38100" dist="38100" dir="2700000" algn="tl">
                    <a:srgbClr val="C0C0C0"/>
                  </a:outerShdw>
                </a:effectLst>
                <a:latin typeface="Arial" charset="0"/>
              </a:rPr>
              <a:t> </a:t>
            </a:r>
            <a:r>
              <a:rPr lang="es-AR" b="1" i="1" u="sng" dirty="0" err="1">
                <a:solidFill>
                  <a:srgbClr val="000099"/>
                </a:solidFill>
                <a:effectLst>
                  <a:outerShdw blurRad="38100" dist="38100" dir="2700000" algn="tl">
                    <a:srgbClr val="C0C0C0"/>
                  </a:outerShdw>
                </a:effectLst>
                <a:latin typeface="Arial" charset="0"/>
              </a:rPr>
              <a:t>Flood</a:t>
            </a:r>
            <a:r>
              <a:rPr lang="es-AR" b="1" i="1" u="sng" dirty="0">
                <a:solidFill>
                  <a:srgbClr val="000099"/>
                </a:solidFill>
                <a:effectLst>
                  <a:outerShdw blurRad="38100" dist="38100" dir="2700000" algn="tl">
                    <a:srgbClr val="C0C0C0"/>
                  </a:outerShdw>
                </a:effectLst>
                <a:latin typeface="Arial" charset="0"/>
              </a:rPr>
              <a:t>:</a:t>
            </a:r>
            <a:r>
              <a:rPr lang="es-AR" sz="2800" i="1" dirty="0">
                <a:solidFill>
                  <a:srgbClr val="000099"/>
                </a:solidFill>
                <a:effectLst>
                  <a:outerShdw blurRad="38100" dist="38100" dir="2700000" algn="tl">
                    <a:srgbClr val="C0C0C0"/>
                  </a:outerShdw>
                </a:effectLst>
                <a:latin typeface="Arial" charset="0"/>
              </a:rPr>
              <a:t> Se basa en la característica de los ISP de tener un tope máximo de conexiones por falta de balanceo de carga. </a:t>
            </a:r>
          </a:p>
          <a:p>
            <a:pPr>
              <a:lnSpc>
                <a:spcPct val="90000"/>
              </a:lnSpc>
              <a:defRPr/>
            </a:pPr>
            <a:r>
              <a:rPr lang="es-AR" b="1" i="1" u="sng" dirty="0">
                <a:solidFill>
                  <a:srgbClr val="000099"/>
                </a:solidFill>
                <a:effectLst>
                  <a:outerShdw blurRad="38100" dist="38100" dir="2700000" algn="tl">
                    <a:srgbClr val="C0C0C0"/>
                  </a:outerShdw>
                </a:effectLst>
                <a:latin typeface="Arial" charset="0"/>
              </a:rPr>
              <a:t>Mail </a:t>
            </a:r>
            <a:r>
              <a:rPr lang="es-AR" b="1" i="1" u="sng" dirty="0" err="1">
                <a:solidFill>
                  <a:srgbClr val="000099"/>
                </a:solidFill>
                <a:effectLst>
                  <a:outerShdw blurRad="38100" dist="38100" dir="2700000" algn="tl">
                    <a:srgbClr val="C0C0C0"/>
                  </a:outerShdw>
                </a:effectLst>
                <a:latin typeface="Arial" charset="0"/>
              </a:rPr>
              <a:t>Bombing</a:t>
            </a:r>
            <a:r>
              <a:rPr lang="es-AR" b="1" i="1" u="sng" dirty="0">
                <a:solidFill>
                  <a:srgbClr val="000099"/>
                </a:solidFill>
                <a:effectLst>
                  <a:outerShdw blurRad="38100" dist="38100" dir="2700000" algn="tl">
                    <a:srgbClr val="C0C0C0"/>
                  </a:outerShdw>
                </a:effectLst>
                <a:latin typeface="Arial" charset="0"/>
              </a:rPr>
              <a:t>:</a:t>
            </a:r>
            <a:r>
              <a:rPr lang="es-AR" sz="2800" i="1" dirty="0">
                <a:solidFill>
                  <a:srgbClr val="000099"/>
                </a:solidFill>
                <a:effectLst>
                  <a:outerShdw blurRad="38100" dist="38100" dir="2700000" algn="tl">
                    <a:srgbClr val="C0C0C0"/>
                  </a:outerShdw>
                </a:effectLst>
                <a:latin typeface="Arial" charset="0"/>
              </a:rPr>
              <a:t> Envío masivo de mails a un mismo destinatario saturando la casilla de mail. </a:t>
            </a:r>
          </a:p>
          <a:p>
            <a:pPr>
              <a:lnSpc>
                <a:spcPct val="90000"/>
              </a:lnSpc>
              <a:defRPr/>
            </a:pPr>
            <a:r>
              <a:rPr lang="es-AR" b="1" i="1" u="sng" dirty="0">
                <a:solidFill>
                  <a:srgbClr val="000099"/>
                </a:solidFill>
                <a:effectLst>
                  <a:outerShdw blurRad="38100" dist="38100" dir="2700000" algn="tl">
                    <a:srgbClr val="C0C0C0"/>
                  </a:outerShdw>
                </a:effectLst>
                <a:latin typeface="Arial" charset="0"/>
              </a:rPr>
              <a:t>Mail </a:t>
            </a:r>
            <a:r>
              <a:rPr lang="es-AR" b="1" i="1" u="sng" dirty="0" err="1">
                <a:solidFill>
                  <a:srgbClr val="000099"/>
                </a:solidFill>
                <a:effectLst>
                  <a:outerShdw blurRad="38100" dist="38100" dir="2700000" algn="tl">
                    <a:srgbClr val="C0C0C0"/>
                  </a:outerShdw>
                </a:effectLst>
                <a:latin typeface="Arial" charset="0"/>
              </a:rPr>
              <a:t>Spamming</a:t>
            </a:r>
            <a:r>
              <a:rPr lang="es-AR" b="1" i="1" u="sng" dirty="0">
                <a:solidFill>
                  <a:srgbClr val="000099"/>
                </a:solidFill>
                <a:effectLst>
                  <a:outerShdw blurRad="38100" dist="38100" dir="2700000" algn="tl">
                    <a:srgbClr val="C0C0C0"/>
                  </a:outerShdw>
                </a:effectLst>
                <a:latin typeface="Arial" charset="0"/>
              </a:rPr>
              <a:t>:</a:t>
            </a:r>
            <a:r>
              <a:rPr lang="es-AR" sz="2800" i="1" dirty="0">
                <a:solidFill>
                  <a:srgbClr val="000099"/>
                </a:solidFill>
                <a:effectLst>
                  <a:outerShdw blurRad="38100" dist="38100" dir="2700000" algn="tl">
                    <a:srgbClr val="C0C0C0"/>
                  </a:outerShdw>
                </a:effectLst>
                <a:latin typeface="Arial" charset="0"/>
              </a:rPr>
              <a:t> Es enviar publicidad sin la previa autorización del usuario.</a:t>
            </a:r>
          </a:p>
          <a:p>
            <a:pPr>
              <a:lnSpc>
                <a:spcPct val="90000"/>
              </a:lnSpc>
              <a:defRPr/>
            </a:pPr>
            <a:r>
              <a:rPr lang="es-AR" sz="2800" i="1" dirty="0">
                <a:solidFill>
                  <a:srgbClr val="000099"/>
                </a:solidFill>
                <a:effectLst>
                  <a:outerShdw blurRad="38100" dist="38100" dir="2700000" algn="tl">
                    <a:srgbClr val="C0C0C0"/>
                  </a:outerShdw>
                </a:effectLst>
                <a:latin typeface="Arial" charset="0"/>
              </a:rPr>
              <a:t>El concepto de </a:t>
            </a:r>
            <a:r>
              <a:rPr lang="es-AR" sz="2800" i="1" dirty="0" err="1">
                <a:solidFill>
                  <a:srgbClr val="000099"/>
                </a:solidFill>
                <a:effectLst>
                  <a:outerShdw blurRad="38100" dist="38100" dir="2700000" algn="tl">
                    <a:srgbClr val="C0C0C0"/>
                  </a:outerShdw>
                </a:effectLst>
                <a:latin typeface="Arial" charset="0"/>
              </a:rPr>
              <a:t>spamming</a:t>
            </a:r>
            <a:r>
              <a:rPr lang="es-AR" sz="2800" i="1" dirty="0">
                <a:solidFill>
                  <a:srgbClr val="000099"/>
                </a:solidFill>
                <a:effectLst>
                  <a:outerShdw blurRad="38100" dist="38100" dir="2700000" algn="tl">
                    <a:srgbClr val="C0C0C0"/>
                  </a:outerShdw>
                </a:effectLst>
                <a:latin typeface="Arial" charset="0"/>
              </a:rPr>
              <a:t> se aplica</a:t>
            </a:r>
          </a:p>
          <a:p>
            <a:pPr>
              <a:lnSpc>
                <a:spcPct val="90000"/>
              </a:lnSpc>
              <a:buFontTx/>
              <a:buNone/>
              <a:defRPr/>
            </a:pPr>
            <a:r>
              <a:rPr lang="es-AR" sz="2800" i="1" dirty="0">
                <a:solidFill>
                  <a:srgbClr val="000099"/>
                </a:solidFill>
                <a:effectLst>
                  <a:outerShdw blurRad="38100" dist="38100" dir="2700000" algn="tl">
                    <a:srgbClr val="C0C0C0"/>
                  </a:outerShdw>
                </a:effectLst>
                <a:latin typeface="Arial" charset="0"/>
              </a:rPr>
              <a:t>    a Blogs, Redes Sociales y Telefonía</a:t>
            </a:r>
          </a:p>
          <a:p>
            <a:pPr>
              <a:lnSpc>
                <a:spcPct val="90000"/>
              </a:lnSpc>
              <a:buFontTx/>
              <a:buNone/>
              <a:defRPr/>
            </a:pPr>
            <a:r>
              <a:rPr lang="es-AR" sz="2800" i="1" dirty="0">
                <a:solidFill>
                  <a:srgbClr val="000099"/>
                </a:solidFill>
                <a:effectLst>
                  <a:outerShdw blurRad="38100" dist="38100" dir="2700000" algn="tl">
                    <a:srgbClr val="C0C0C0"/>
                  </a:outerShdw>
                </a:effectLst>
                <a:latin typeface="Arial" charset="0"/>
              </a:rPr>
              <a:t>    Móvil.  </a:t>
            </a:r>
          </a:p>
        </p:txBody>
      </p:sp>
      <p:pic>
        <p:nvPicPr>
          <p:cNvPr id="24582" name="Picture 4"/>
          <p:cNvPicPr>
            <a:picLocks noChangeAspect="1" noChangeArrowheads="1"/>
          </p:cNvPicPr>
          <p:nvPr/>
        </p:nvPicPr>
        <p:blipFill>
          <a:blip r:embed="rId3" cstate="print"/>
          <a:srcRect/>
          <a:stretch>
            <a:fillRect/>
          </a:stretch>
        </p:blipFill>
        <p:spPr bwMode="auto">
          <a:xfrm>
            <a:off x="6659563" y="4221163"/>
            <a:ext cx="2135187" cy="2159000"/>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extLst>
      <p:ext uri="{BB962C8B-B14F-4D97-AF65-F5344CB8AC3E}">
        <p14:creationId xmlns:p14="http://schemas.microsoft.com/office/powerpoint/2010/main" val="133164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27042"/>
                                        </p:tgtEl>
                                        <p:attrNameLst>
                                          <p:attrName>style.visibility</p:attrName>
                                        </p:attrNameLst>
                                      </p:cBhvr>
                                      <p:to>
                                        <p:strVal val="visible"/>
                                      </p:to>
                                    </p:set>
                                    <p:anim calcmode="lin" valueType="num">
                                      <p:cBhvr>
                                        <p:cTn id="7" dur="1000" fill="hold"/>
                                        <p:tgtEl>
                                          <p:spTgt spid="727042"/>
                                        </p:tgtEl>
                                        <p:attrNameLst>
                                          <p:attrName>ppt_w</p:attrName>
                                        </p:attrNameLst>
                                      </p:cBhvr>
                                      <p:tavLst>
                                        <p:tav tm="0">
                                          <p:val>
                                            <p:fltVal val="0"/>
                                          </p:val>
                                        </p:tav>
                                        <p:tav tm="100000">
                                          <p:val>
                                            <p:strVal val="#ppt_w"/>
                                          </p:val>
                                        </p:tav>
                                      </p:tavLst>
                                    </p:anim>
                                    <p:anim calcmode="lin" valueType="num">
                                      <p:cBhvr>
                                        <p:cTn id="8" dur="1000" fill="hold"/>
                                        <p:tgtEl>
                                          <p:spTgt spid="727042"/>
                                        </p:tgtEl>
                                        <p:attrNameLst>
                                          <p:attrName>ppt_h</p:attrName>
                                        </p:attrNameLst>
                                      </p:cBhvr>
                                      <p:tavLst>
                                        <p:tav tm="0">
                                          <p:val>
                                            <p:fltVal val="0"/>
                                          </p:val>
                                        </p:tav>
                                        <p:tav tm="100000">
                                          <p:val>
                                            <p:strVal val="#ppt_h"/>
                                          </p:val>
                                        </p:tav>
                                      </p:tavLst>
                                    </p:anim>
                                    <p:anim calcmode="lin" valueType="num">
                                      <p:cBhvr>
                                        <p:cTn id="9" dur="1000" fill="hold"/>
                                        <p:tgtEl>
                                          <p:spTgt spid="727042"/>
                                        </p:tgtEl>
                                        <p:attrNameLst>
                                          <p:attrName>style.rotation</p:attrName>
                                        </p:attrNameLst>
                                      </p:cBhvr>
                                      <p:tavLst>
                                        <p:tav tm="0">
                                          <p:val>
                                            <p:fltVal val="90"/>
                                          </p:val>
                                        </p:tav>
                                        <p:tav tm="100000">
                                          <p:val>
                                            <p:fltVal val="0"/>
                                          </p:val>
                                        </p:tav>
                                      </p:tavLst>
                                    </p:anim>
                                    <p:animEffect transition="in" filter="fade">
                                      <p:cBhvr>
                                        <p:cTn id="10" dur="1000"/>
                                        <p:tgtEl>
                                          <p:spTgt spid="727042"/>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727043">
                                            <p:bg/>
                                          </p:spTgt>
                                        </p:tgtEl>
                                        <p:attrNameLst>
                                          <p:attrName>style.visibility</p:attrName>
                                        </p:attrNameLst>
                                      </p:cBhvr>
                                      <p:to>
                                        <p:strVal val="visible"/>
                                      </p:to>
                                    </p:set>
                                    <p:animEffect transition="in" filter="wipe(down)">
                                      <p:cBhvr>
                                        <p:cTn id="15" dur="580">
                                          <p:stCondLst>
                                            <p:cond delay="0"/>
                                          </p:stCondLst>
                                        </p:cTn>
                                        <p:tgtEl>
                                          <p:spTgt spid="727043">
                                            <p:bg/>
                                          </p:spTgt>
                                        </p:tgtEl>
                                      </p:cBhvr>
                                    </p:animEffect>
                                    <p:anim calcmode="lin" valueType="num">
                                      <p:cBhvr>
                                        <p:cTn id="16" dur="1822" tmFilter="0,0; 0.14,0.36; 0.43,0.73; 0.71,0.91; 1.0,1.0">
                                          <p:stCondLst>
                                            <p:cond delay="0"/>
                                          </p:stCondLst>
                                        </p:cTn>
                                        <p:tgtEl>
                                          <p:spTgt spid="727043">
                                            <p:bg/>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727043">
                                            <p:bg/>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727043">
                                            <p:bg/>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727043">
                                            <p:bg/>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727043">
                                            <p:bg/>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727043">
                                            <p:bg/>
                                          </p:spTgt>
                                        </p:tgtEl>
                                      </p:cBhvr>
                                      <p:to x="100000" y="60000"/>
                                    </p:animScale>
                                    <p:animScale>
                                      <p:cBhvr>
                                        <p:cTn id="22" dur="166" decel="50000">
                                          <p:stCondLst>
                                            <p:cond delay="676"/>
                                          </p:stCondLst>
                                        </p:cTn>
                                        <p:tgtEl>
                                          <p:spTgt spid="727043">
                                            <p:bg/>
                                          </p:spTgt>
                                        </p:tgtEl>
                                      </p:cBhvr>
                                      <p:to x="100000" y="100000"/>
                                    </p:animScale>
                                    <p:animScale>
                                      <p:cBhvr>
                                        <p:cTn id="23" dur="26">
                                          <p:stCondLst>
                                            <p:cond delay="1312"/>
                                          </p:stCondLst>
                                        </p:cTn>
                                        <p:tgtEl>
                                          <p:spTgt spid="727043">
                                            <p:bg/>
                                          </p:spTgt>
                                        </p:tgtEl>
                                      </p:cBhvr>
                                      <p:to x="100000" y="80000"/>
                                    </p:animScale>
                                    <p:animScale>
                                      <p:cBhvr>
                                        <p:cTn id="24" dur="166" decel="50000">
                                          <p:stCondLst>
                                            <p:cond delay="1338"/>
                                          </p:stCondLst>
                                        </p:cTn>
                                        <p:tgtEl>
                                          <p:spTgt spid="727043">
                                            <p:bg/>
                                          </p:spTgt>
                                        </p:tgtEl>
                                      </p:cBhvr>
                                      <p:to x="100000" y="100000"/>
                                    </p:animScale>
                                    <p:animScale>
                                      <p:cBhvr>
                                        <p:cTn id="25" dur="26">
                                          <p:stCondLst>
                                            <p:cond delay="1642"/>
                                          </p:stCondLst>
                                        </p:cTn>
                                        <p:tgtEl>
                                          <p:spTgt spid="727043">
                                            <p:bg/>
                                          </p:spTgt>
                                        </p:tgtEl>
                                      </p:cBhvr>
                                      <p:to x="100000" y="90000"/>
                                    </p:animScale>
                                    <p:animScale>
                                      <p:cBhvr>
                                        <p:cTn id="26" dur="166" decel="50000">
                                          <p:stCondLst>
                                            <p:cond delay="1668"/>
                                          </p:stCondLst>
                                        </p:cTn>
                                        <p:tgtEl>
                                          <p:spTgt spid="727043">
                                            <p:bg/>
                                          </p:spTgt>
                                        </p:tgtEl>
                                      </p:cBhvr>
                                      <p:to x="100000" y="100000"/>
                                    </p:animScale>
                                    <p:animScale>
                                      <p:cBhvr>
                                        <p:cTn id="27" dur="26">
                                          <p:stCondLst>
                                            <p:cond delay="1808"/>
                                          </p:stCondLst>
                                        </p:cTn>
                                        <p:tgtEl>
                                          <p:spTgt spid="727043">
                                            <p:bg/>
                                          </p:spTgt>
                                        </p:tgtEl>
                                      </p:cBhvr>
                                      <p:to x="100000" y="95000"/>
                                    </p:animScale>
                                    <p:animScale>
                                      <p:cBhvr>
                                        <p:cTn id="28" dur="166" decel="50000">
                                          <p:stCondLst>
                                            <p:cond delay="1834"/>
                                          </p:stCondLst>
                                        </p:cTn>
                                        <p:tgtEl>
                                          <p:spTgt spid="727043">
                                            <p:bg/>
                                          </p:spTgt>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727043">
                                            <p:txEl>
                                              <p:pRg st="0" end="0"/>
                                            </p:txEl>
                                          </p:spTgt>
                                        </p:tgtEl>
                                        <p:attrNameLst>
                                          <p:attrName>style.visibility</p:attrName>
                                        </p:attrNameLst>
                                      </p:cBhvr>
                                      <p:to>
                                        <p:strVal val="visible"/>
                                      </p:to>
                                    </p:set>
                                    <p:animEffect transition="in" filter="wipe(down)">
                                      <p:cBhvr>
                                        <p:cTn id="33" dur="580">
                                          <p:stCondLst>
                                            <p:cond delay="0"/>
                                          </p:stCondLst>
                                        </p:cTn>
                                        <p:tgtEl>
                                          <p:spTgt spid="727043">
                                            <p:txEl>
                                              <p:pRg st="0" end="0"/>
                                            </p:txEl>
                                          </p:spTgt>
                                        </p:tgtEl>
                                      </p:cBhvr>
                                    </p:animEffect>
                                    <p:anim calcmode="lin" valueType="num">
                                      <p:cBhvr>
                                        <p:cTn id="34" dur="1822" tmFilter="0,0; 0.14,0.36; 0.43,0.73; 0.71,0.91; 1.0,1.0">
                                          <p:stCondLst>
                                            <p:cond delay="0"/>
                                          </p:stCondLst>
                                        </p:cTn>
                                        <p:tgtEl>
                                          <p:spTgt spid="727043">
                                            <p:txEl>
                                              <p:pRg st="0" end="0"/>
                                            </p:txEl>
                                          </p:spTgt>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727043">
                                            <p:txEl>
                                              <p:pRg st="0" end="0"/>
                                            </p:txEl>
                                          </p:spTgt>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727043">
                                            <p:txEl>
                                              <p:pRg st="0" end="0"/>
                                            </p:txEl>
                                          </p:spTgt>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727043">
                                            <p:txEl>
                                              <p:pRg st="0" end="0"/>
                                            </p:txEl>
                                          </p:spTgt>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727043">
                                            <p:txEl>
                                              <p:pRg st="0" end="0"/>
                                            </p:txEl>
                                          </p:spTgt>
                                        </p:tgtEl>
                                        <p:attrNameLst>
                                          <p:attrName>ppt_y</p:attrName>
                                        </p:attrNameLst>
                                      </p:cBhvr>
                                      <p:tavLst>
                                        <p:tav tm="0" fmla="#ppt_y-sin(pi*$)/81">
                                          <p:val>
                                            <p:fltVal val="0"/>
                                          </p:val>
                                        </p:tav>
                                        <p:tav tm="100000">
                                          <p:val>
                                            <p:fltVal val="1"/>
                                          </p:val>
                                        </p:tav>
                                      </p:tavLst>
                                    </p:anim>
                                    <p:animScale>
                                      <p:cBhvr>
                                        <p:cTn id="39" dur="26">
                                          <p:stCondLst>
                                            <p:cond delay="650"/>
                                          </p:stCondLst>
                                        </p:cTn>
                                        <p:tgtEl>
                                          <p:spTgt spid="727043">
                                            <p:txEl>
                                              <p:pRg st="0" end="0"/>
                                            </p:txEl>
                                          </p:spTgt>
                                        </p:tgtEl>
                                      </p:cBhvr>
                                      <p:to x="100000" y="60000"/>
                                    </p:animScale>
                                    <p:animScale>
                                      <p:cBhvr>
                                        <p:cTn id="40" dur="166" decel="50000">
                                          <p:stCondLst>
                                            <p:cond delay="676"/>
                                          </p:stCondLst>
                                        </p:cTn>
                                        <p:tgtEl>
                                          <p:spTgt spid="727043">
                                            <p:txEl>
                                              <p:pRg st="0" end="0"/>
                                            </p:txEl>
                                          </p:spTgt>
                                        </p:tgtEl>
                                      </p:cBhvr>
                                      <p:to x="100000" y="100000"/>
                                    </p:animScale>
                                    <p:animScale>
                                      <p:cBhvr>
                                        <p:cTn id="41" dur="26">
                                          <p:stCondLst>
                                            <p:cond delay="1312"/>
                                          </p:stCondLst>
                                        </p:cTn>
                                        <p:tgtEl>
                                          <p:spTgt spid="727043">
                                            <p:txEl>
                                              <p:pRg st="0" end="0"/>
                                            </p:txEl>
                                          </p:spTgt>
                                        </p:tgtEl>
                                      </p:cBhvr>
                                      <p:to x="100000" y="80000"/>
                                    </p:animScale>
                                    <p:animScale>
                                      <p:cBhvr>
                                        <p:cTn id="42" dur="166" decel="50000">
                                          <p:stCondLst>
                                            <p:cond delay="1338"/>
                                          </p:stCondLst>
                                        </p:cTn>
                                        <p:tgtEl>
                                          <p:spTgt spid="727043">
                                            <p:txEl>
                                              <p:pRg st="0" end="0"/>
                                            </p:txEl>
                                          </p:spTgt>
                                        </p:tgtEl>
                                      </p:cBhvr>
                                      <p:to x="100000" y="100000"/>
                                    </p:animScale>
                                    <p:animScale>
                                      <p:cBhvr>
                                        <p:cTn id="43" dur="26">
                                          <p:stCondLst>
                                            <p:cond delay="1642"/>
                                          </p:stCondLst>
                                        </p:cTn>
                                        <p:tgtEl>
                                          <p:spTgt spid="727043">
                                            <p:txEl>
                                              <p:pRg st="0" end="0"/>
                                            </p:txEl>
                                          </p:spTgt>
                                        </p:tgtEl>
                                      </p:cBhvr>
                                      <p:to x="100000" y="90000"/>
                                    </p:animScale>
                                    <p:animScale>
                                      <p:cBhvr>
                                        <p:cTn id="44" dur="166" decel="50000">
                                          <p:stCondLst>
                                            <p:cond delay="1668"/>
                                          </p:stCondLst>
                                        </p:cTn>
                                        <p:tgtEl>
                                          <p:spTgt spid="727043">
                                            <p:txEl>
                                              <p:pRg st="0" end="0"/>
                                            </p:txEl>
                                          </p:spTgt>
                                        </p:tgtEl>
                                      </p:cBhvr>
                                      <p:to x="100000" y="100000"/>
                                    </p:animScale>
                                    <p:animScale>
                                      <p:cBhvr>
                                        <p:cTn id="45" dur="26">
                                          <p:stCondLst>
                                            <p:cond delay="1808"/>
                                          </p:stCondLst>
                                        </p:cTn>
                                        <p:tgtEl>
                                          <p:spTgt spid="727043">
                                            <p:txEl>
                                              <p:pRg st="0" end="0"/>
                                            </p:txEl>
                                          </p:spTgt>
                                        </p:tgtEl>
                                      </p:cBhvr>
                                      <p:to x="100000" y="95000"/>
                                    </p:animScale>
                                    <p:animScale>
                                      <p:cBhvr>
                                        <p:cTn id="46" dur="166" decel="50000">
                                          <p:stCondLst>
                                            <p:cond delay="1834"/>
                                          </p:stCondLst>
                                        </p:cTn>
                                        <p:tgtEl>
                                          <p:spTgt spid="727043">
                                            <p:txEl>
                                              <p:pRg st="0" end="0"/>
                                            </p:txEl>
                                          </p:spTgt>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727043">
                                            <p:txEl>
                                              <p:pRg st="1" end="1"/>
                                            </p:txEl>
                                          </p:spTgt>
                                        </p:tgtEl>
                                        <p:attrNameLst>
                                          <p:attrName>style.visibility</p:attrName>
                                        </p:attrNameLst>
                                      </p:cBhvr>
                                      <p:to>
                                        <p:strVal val="visible"/>
                                      </p:to>
                                    </p:set>
                                    <p:animEffect transition="in" filter="wipe(down)">
                                      <p:cBhvr>
                                        <p:cTn id="51" dur="580">
                                          <p:stCondLst>
                                            <p:cond delay="0"/>
                                          </p:stCondLst>
                                        </p:cTn>
                                        <p:tgtEl>
                                          <p:spTgt spid="727043">
                                            <p:txEl>
                                              <p:pRg st="1" end="1"/>
                                            </p:txEl>
                                          </p:spTgt>
                                        </p:tgtEl>
                                      </p:cBhvr>
                                    </p:animEffect>
                                    <p:anim calcmode="lin" valueType="num">
                                      <p:cBhvr>
                                        <p:cTn id="52" dur="1822" tmFilter="0,0; 0.14,0.36; 0.43,0.73; 0.71,0.91; 1.0,1.0">
                                          <p:stCondLst>
                                            <p:cond delay="0"/>
                                          </p:stCondLst>
                                        </p:cTn>
                                        <p:tgtEl>
                                          <p:spTgt spid="727043">
                                            <p:txEl>
                                              <p:pRg st="1" end="1"/>
                                            </p:txEl>
                                          </p:spTgt>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727043">
                                            <p:txEl>
                                              <p:pRg st="1" end="1"/>
                                            </p:txEl>
                                          </p:spTgt>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727043">
                                            <p:txEl>
                                              <p:pRg st="1" end="1"/>
                                            </p:txEl>
                                          </p:spTgt>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727043">
                                            <p:txEl>
                                              <p:pRg st="1" end="1"/>
                                            </p:txEl>
                                          </p:spTgt>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727043">
                                            <p:txEl>
                                              <p:pRg st="1" end="1"/>
                                            </p:txEl>
                                          </p:spTgt>
                                        </p:tgtEl>
                                        <p:attrNameLst>
                                          <p:attrName>ppt_y</p:attrName>
                                        </p:attrNameLst>
                                      </p:cBhvr>
                                      <p:tavLst>
                                        <p:tav tm="0" fmla="#ppt_y-sin(pi*$)/81">
                                          <p:val>
                                            <p:fltVal val="0"/>
                                          </p:val>
                                        </p:tav>
                                        <p:tav tm="100000">
                                          <p:val>
                                            <p:fltVal val="1"/>
                                          </p:val>
                                        </p:tav>
                                      </p:tavLst>
                                    </p:anim>
                                    <p:animScale>
                                      <p:cBhvr>
                                        <p:cTn id="57" dur="26">
                                          <p:stCondLst>
                                            <p:cond delay="650"/>
                                          </p:stCondLst>
                                        </p:cTn>
                                        <p:tgtEl>
                                          <p:spTgt spid="727043">
                                            <p:txEl>
                                              <p:pRg st="1" end="1"/>
                                            </p:txEl>
                                          </p:spTgt>
                                        </p:tgtEl>
                                      </p:cBhvr>
                                      <p:to x="100000" y="60000"/>
                                    </p:animScale>
                                    <p:animScale>
                                      <p:cBhvr>
                                        <p:cTn id="58" dur="166" decel="50000">
                                          <p:stCondLst>
                                            <p:cond delay="676"/>
                                          </p:stCondLst>
                                        </p:cTn>
                                        <p:tgtEl>
                                          <p:spTgt spid="727043">
                                            <p:txEl>
                                              <p:pRg st="1" end="1"/>
                                            </p:txEl>
                                          </p:spTgt>
                                        </p:tgtEl>
                                      </p:cBhvr>
                                      <p:to x="100000" y="100000"/>
                                    </p:animScale>
                                    <p:animScale>
                                      <p:cBhvr>
                                        <p:cTn id="59" dur="26">
                                          <p:stCondLst>
                                            <p:cond delay="1312"/>
                                          </p:stCondLst>
                                        </p:cTn>
                                        <p:tgtEl>
                                          <p:spTgt spid="727043">
                                            <p:txEl>
                                              <p:pRg st="1" end="1"/>
                                            </p:txEl>
                                          </p:spTgt>
                                        </p:tgtEl>
                                      </p:cBhvr>
                                      <p:to x="100000" y="80000"/>
                                    </p:animScale>
                                    <p:animScale>
                                      <p:cBhvr>
                                        <p:cTn id="60" dur="166" decel="50000">
                                          <p:stCondLst>
                                            <p:cond delay="1338"/>
                                          </p:stCondLst>
                                        </p:cTn>
                                        <p:tgtEl>
                                          <p:spTgt spid="727043">
                                            <p:txEl>
                                              <p:pRg st="1" end="1"/>
                                            </p:txEl>
                                          </p:spTgt>
                                        </p:tgtEl>
                                      </p:cBhvr>
                                      <p:to x="100000" y="100000"/>
                                    </p:animScale>
                                    <p:animScale>
                                      <p:cBhvr>
                                        <p:cTn id="61" dur="26">
                                          <p:stCondLst>
                                            <p:cond delay="1642"/>
                                          </p:stCondLst>
                                        </p:cTn>
                                        <p:tgtEl>
                                          <p:spTgt spid="727043">
                                            <p:txEl>
                                              <p:pRg st="1" end="1"/>
                                            </p:txEl>
                                          </p:spTgt>
                                        </p:tgtEl>
                                      </p:cBhvr>
                                      <p:to x="100000" y="90000"/>
                                    </p:animScale>
                                    <p:animScale>
                                      <p:cBhvr>
                                        <p:cTn id="62" dur="166" decel="50000">
                                          <p:stCondLst>
                                            <p:cond delay="1668"/>
                                          </p:stCondLst>
                                        </p:cTn>
                                        <p:tgtEl>
                                          <p:spTgt spid="727043">
                                            <p:txEl>
                                              <p:pRg st="1" end="1"/>
                                            </p:txEl>
                                          </p:spTgt>
                                        </p:tgtEl>
                                      </p:cBhvr>
                                      <p:to x="100000" y="100000"/>
                                    </p:animScale>
                                    <p:animScale>
                                      <p:cBhvr>
                                        <p:cTn id="63" dur="26">
                                          <p:stCondLst>
                                            <p:cond delay="1808"/>
                                          </p:stCondLst>
                                        </p:cTn>
                                        <p:tgtEl>
                                          <p:spTgt spid="727043">
                                            <p:txEl>
                                              <p:pRg st="1" end="1"/>
                                            </p:txEl>
                                          </p:spTgt>
                                        </p:tgtEl>
                                      </p:cBhvr>
                                      <p:to x="100000" y="95000"/>
                                    </p:animScale>
                                    <p:animScale>
                                      <p:cBhvr>
                                        <p:cTn id="64" dur="166" decel="50000">
                                          <p:stCondLst>
                                            <p:cond delay="1834"/>
                                          </p:stCondLst>
                                        </p:cTn>
                                        <p:tgtEl>
                                          <p:spTgt spid="727043">
                                            <p:txEl>
                                              <p:pRg st="1" end="1"/>
                                            </p:txEl>
                                          </p:spTgt>
                                        </p:tgtEl>
                                      </p:cBhvr>
                                      <p:to x="100000" y="100000"/>
                                    </p:animScale>
                                  </p:childTnLst>
                                </p:cTn>
                              </p:par>
                            </p:childTnLst>
                          </p:cTn>
                        </p:par>
                      </p:childTnLst>
                    </p:cTn>
                  </p:par>
                  <p:par>
                    <p:cTn id="65" fill="hold">
                      <p:stCondLst>
                        <p:cond delay="indefinite"/>
                      </p:stCondLst>
                      <p:childTnLst>
                        <p:par>
                          <p:cTn id="66" fill="hold">
                            <p:stCondLst>
                              <p:cond delay="0"/>
                            </p:stCondLst>
                            <p:childTnLst>
                              <p:par>
                                <p:cTn id="67" presetID="26" presetClass="entr" presetSubtype="0" fill="hold" grpId="0" nodeType="clickEffect">
                                  <p:stCondLst>
                                    <p:cond delay="0"/>
                                  </p:stCondLst>
                                  <p:childTnLst>
                                    <p:set>
                                      <p:cBhvr>
                                        <p:cTn id="68" dur="1" fill="hold">
                                          <p:stCondLst>
                                            <p:cond delay="0"/>
                                          </p:stCondLst>
                                        </p:cTn>
                                        <p:tgtEl>
                                          <p:spTgt spid="727043">
                                            <p:txEl>
                                              <p:pRg st="2" end="2"/>
                                            </p:txEl>
                                          </p:spTgt>
                                        </p:tgtEl>
                                        <p:attrNameLst>
                                          <p:attrName>style.visibility</p:attrName>
                                        </p:attrNameLst>
                                      </p:cBhvr>
                                      <p:to>
                                        <p:strVal val="visible"/>
                                      </p:to>
                                    </p:set>
                                    <p:animEffect transition="in" filter="wipe(down)">
                                      <p:cBhvr>
                                        <p:cTn id="69" dur="580">
                                          <p:stCondLst>
                                            <p:cond delay="0"/>
                                          </p:stCondLst>
                                        </p:cTn>
                                        <p:tgtEl>
                                          <p:spTgt spid="727043">
                                            <p:txEl>
                                              <p:pRg st="2" end="2"/>
                                            </p:txEl>
                                          </p:spTgt>
                                        </p:tgtEl>
                                      </p:cBhvr>
                                    </p:animEffect>
                                    <p:anim calcmode="lin" valueType="num">
                                      <p:cBhvr>
                                        <p:cTn id="70" dur="1822" tmFilter="0,0; 0.14,0.36; 0.43,0.73; 0.71,0.91; 1.0,1.0">
                                          <p:stCondLst>
                                            <p:cond delay="0"/>
                                          </p:stCondLst>
                                        </p:cTn>
                                        <p:tgtEl>
                                          <p:spTgt spid="727043">
                                            <p:txEl>
                                              <p:pRg st="2" end="2"/>
                                            </p:txEl>
                                          </p:spTgt>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727043">
                                            <p:txEl>
                                              <p:pRg st="2" end="2"/>
                                            </p:txEl>
                                          </p:spTgt>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727043">
                                            <p:txEl>
                                              <p:pRg st="2" end="2"/>
                                            </p:txEl>
                                          </p:spTgt>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727043">
                                            <p:txEl>
                                              <p:pRg st="2" end="2"/>
                                            </p:txEl>
                                          </p:spTgt>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727043">
                                            <p:txEl>
                                              <p:pRg st="2" end="2"/>
                                            </p:txEl>
                                          </p:spTgt>
                                        </p:tgtEl>
                                        <p:attrNameLst>
                                          <p:attrName>ppt_y</p:attrName>
                                        </p:attrNameLst>
                                      </p:cBhvr>
                                      <p:tavLst>
                                        <p:tav tm="0" fmla="#ppt_y-sin(pi*$)/81">
                                          <p:val>
                                            <p:fltVal val="0"/>
                                          </p:val>
                                        </p:tav>
                                        <p:tav tm="100000">
                                          <p:val>
                                            <p:fltVal val="1"/>
                                          </p:val>
                                        </p:tav>
                                      </p:tavLst>
                                    </p:anim>
                                    <p:animScale>
                                      <p:cBhvr>
                                        <p:cTn id="75" dur="26">
                                          <p:stCondLst>
                                            <p:cond delay="650"/>
                                          </p:stCondLst>
                                        </p:cTn>
                                        <p:tgtEl>
                                          <p:spTgt spid="727043">
                                            <p:txEl>
                                              <p:pRg st="2" end="2"/>
                                            </p:txEl>
                                          </p:spTgt>
                                        </p:tgtEl>
                                      </p:cBhvr>
                                      <p:to x="100000" y="60000"/>
                                    </p:animScale>
                                    <p:animScale>
                                      <p:cBhvr>
                                        <p:cTn id="76" dur="166" decel="50000">
                                          <p:stCondLst>
                                            <p:cond delay="676"/>
                                          </p:stCondLst>
                                        </p:cTn>
                                        <p:tgtEl>
                                          <p:spTgt spid="727043">
                                            <p:txEl>
                                              <p:pRg st="2" end="2"/>
                                            </p:txEl>
                                          </p:spTgt>
                                        </p:tgtEl>
                                      </p:cBhvr>
                                      <p:to x="100000" y="100000"/>
                                    </p:animScale>
                                    <p:animScale>
                                      <p:cBhvr>
                                        <p:cTn id="77" dur="26">
                                          <p:stCondLst>
                                            <p:cond delay="1312"/>
                                          </p:stCondLst>
                                        </p:cTn>
                                        <p:tgtEl>
                                          <p:spTgt spid="727043">
                                            <p:txEl>
                                              <p:pRg st="2" end="2"/>
                                            </p:txEl>
                                          </p:spTgt>
                                        </p:tgtEl>
                                      </p:cBhvr>
                                      <p:to x="100000" y="80000"/>
                                    </p:animScale>
                                    <p:animScale>
                                      <p:cBhvr>
                                        <p:cTn id="78" dur="166" decel="50000">
                                          <p:stCondLst>
                                            <p:cond delay="1338"/>
                                          </p:stCondLst>
                                        </p:cTn>
                                        <p:tgtEl>
                                          <p:spTgt spid="727043">
                                            <p:txEl>
                                              <p:pRg st="2" end="2"/>
                                            </p:txEl>
                                          </p:spTgt>
                                        </p:tgtEl>
                                      </p:cBhvr>
                                      <p:to x="100000" y="100000"/>
                                    </p:animScale>
                                    <p:animScale>
                                      <p:cBhvr>
                                        <p:cTn id="79" dur="26">
                                          <p:stCondLst>
                                            <p:cond delay="1642"/>
                                          </p:stCondLst>
                                        </p:cTn>
                                        <p:tgtEl>
                                          <p:spTgt spid="727043">
                                            <p:txEl>
                                              <p:pRg st="2" end="2"/>
                                            </p:txEl>
                                          </p:spTgt>
                                        </p:tgtEl>
                                      </p:cBhvr>
                                      <p:to x="100000" y="90000"/>
                                    </p:animScale>
                                    <p:animScale>
                                      <p:cBhvr>
                                        <p:cTn id="80" dur="166" decel="50000">
                                          <p:stCondLst>
                                            <p:cond delay="1668"/>
                                          </p:stCondLst>
                                        </p:cTn>
                                        <p:tgtEl>
                                          <p:spTgt spid="727043">
                                            <p:txEl>
                                              <p:pRg st="2" end="2"/>
                                            </p:txEl>
                                          </p:spTgt>
                                        </p:tgtEl>
                                      </p:cBhvr>
                                      <p:to x="100000" y="100000"/>
                                    </p:animScale>
                                    <p:animScale>
                                      <p:cBhvr>
                                        <p:cTn id="81" dur="26">
                                          <p:stCondLst>
                                            <p:cond delay="1808"/>
                                          </p:stCondLst>
                                        </p:cTn>
                                        <p:tgtEl>
                                          <p:spTgt spid="727043">
                                            <p:txEl>
                                              <p:pRg st="2" end="2"/>
                                            </p:txEl>
                                          </p:spTgt>
                                        </p:tgtEl>
                                      </p:cBhvr>
                                      <p:to x="100000" y="95000"/>
                                    </p:animScale>
                                    <p:animScale>
                                      <p:cBhvr>
                                        <p:cTn id="82" dur="166" decel="50000">
                                          <p:stCondLst>
                                            <p:cond delay="1834"/>
                                          </p:stCondLst>
                                        </p:cTn>
                                        <p:tgtEl>
                                          <p:spTgt spid="727043">
                                            <p:txEl>
                                              <p:pRg st="2" end="2"/>
                                            </p:txEl>
                                          </p:spTgt>
                                        </p:tgtEl>
                                      </p:cBhvr>
                                      <p:to x="100000" y="100000"/>
                                    </p:animScale>
                                  </p:childTnLst>
                                </p:cTn>
                              </p:par>
                              <p:par>
                                <p:cTn id="83" presetID="26" presetClass="entr" presetSubtype="0" fill="hold" grpId="0" nodeType="withEffect">
                                  <p:stCondLst>
                                    <p:cond delay="0"/>
                                  </p:stCondLst>
                                  <p:childTnLst>
                                    <p:set>
                                      <p:cBhvr>
                                        <p:cTn id="84" dur="1" fill="hold">
                                          <p:stCondLst>
                                            <p:cond delay="0"/>
                                          </p:stCondLst>
                                        </p:cTn>
                                        <p:tgtEl>
                                          <p:spTgt spid="727043">
                                            <p:txEl>
                                              <p:pRg st="3" end="3"/>
                                            </p:txEl>
                                          </p:spTgt>
                                        </p:tgtEl>
                                        <p:attrNameLst>
                                          <p:attrName>style.visibility</p:attrName>
                                        </p:attrNameLst>
                                      </p:cBhvr>
                                      <p:to>
                                        <p:strVal val="visible"/>
                                      </p:to>
                                    </p:set>
                                    <p:animEffect transition="in" filter="wipe(down)">
                                      <p:cBhvr>
                                        <p:cTn id="85" dur="580">
                                          <p:stCondLst>
                                            <p:cond delay="0"/>
                                          </p:stCondLst>
                                        </p:cTn>
                                        <p:tgtEl>
                                          <p:spTgt spid="727043">
                                            <p:txEl>
                                              <p:pRg st="3" end="3"/>
                                            </p:txEl>
                                          </p:spTgt>
                                        </p:tgtEl>
                                      </p:cBhvr>
                                    </p:animEffect>
                                    <p:anim calcmode="lin" valueType="num">
                                      <p:cBhvr>
                                        <p:cTn id="86" dur="1822" tmFilter="0,0; 0.14,0.36; 0.43,0.73; 0.71,0.91; 1.0,1.0">
                                          <p:stCondLst>
                                            <p:cond delay="0"/>
                                          </p:stCondLst>
                                        </p:cTn>
                                        <p:tgtEl>
                                          <p:spTgt spid="727043">
                                            <p:txEl>
                                              <p:pRg st="3" end="3"/>
                                            </p:txEl>
                                          </p:spTgt>
                                        </p:tgtEl>
                                        <p:attrNameLst>
                                          <p:attrName>ppt_x</p:attrName>
                                        </p:attrNameLst>
                                      </p:cBhvr>
                                      <p:tavLst>
                                        <p:tav tm="0">
                                          <p:val>
                                            <p:strVal val="#ppt_x-0.25"/>
                                          </p:val>
                                        </p:tav>
                                        <p:tav tm="100000">
                                          <p:val>
                                            <p:strVal val="#ppt_x"/>
                                          </p:val>
                                        </p:tav>
                                      </p:tavLst>
                                    </p:anim>
                                    <p:anim calcmode="lin" valueType="num">
                                      <p:cBhvr>
                                        <p:cTn id="87" dur="664" tmFilter="0.0,0.0; 0.25,0.07; 0.50,0.2; 0.75,0.467; 1.0,1.0">
                                          <p:stCondLst>
                                            <p:cond delay="0"/>
                                          </p:stCondLst>
                                        </p:cTn>
                                        <p:tgtEl>
                                          <p:spTgt spid="727043">
                                            <p:txEl>
                                              <p:pRg st="3" end="3"/>
                                            </p:txEl>
                                          </p:spTgt>
                                        </p:tgtEl>
                                        <p:attrNameLst>
                                          <p:attrName>ppt_y</p:attrName>
                                        </p:attrNameLst>
                                      </p:cBhvr>
                                      <p:tavLst>
                                        <p:tav tm="0" fmla="#ppt_y-sin(pi*$)/3">
                                          <p:val>
                                            <p:fltVal val="0.5"/>
                                          </p:val>
                                        </p:tav>
                                        <p:tav tm="100000">
                                          <p:val>
                                            <p:fltVal val="1"/>
                                          </p:val>
                                        </p:tav>
                                      </p:tavLst>
                                    </p:anim>
                                    <p:anim calcmode="lin" valueType="num">
                                      <p:cBhvr>
                                        <p:cTn id="88" dur="664" tmFilter="0, 0; 0.125,0.2665; 0.25,0.4; 0.375,0.465; 0.5,0.5;  0.625,0.535; 0.75,0.6; 0.875,0.7335; 1,1">
                                          <p:stCondLst>
                                            <p:cond delay="664"/>
                                          </p:stCondLst>
                                        </p:cTn>
                                        <p:tgtEl>
                                          <p:spTgt spid="727043">
                                            <p:txEl>
                                              <p:pRg st="3" end="3"/>
                                            </p:txEl>
                                          </p:spTgt>
                                        </p:tgtEl>
                                        <p:attrNameLst>
                                          <p:attrName>ppt_y</p:attrName>
                                        </p:attrNameLst>
                                      </p:cBhvr>
                                      <p:tavLst>
                                        <p:tav tm="0" fmla="#ppt_y-sin(pi*$)/9">
                                          <p:val>
                                            <p:fltVal val="0"/>
                                          </p:val>
                                        </p:tav>
                                        <p:tav tm="100000">
                                          <p:val>
                                            <p:fltVal val="1"/>
                                          </p:val>
                                        </p:tav>
                                      </p:tavLst>
                                    </p:anim>
                                    <p:anim calcmode="lin" valueType="num">
                                      <p:cBhvr>
                                        <p:cTn id="89" dur="332" tmFilter="0, 0; 0.125,0.2665; 0.25,0.4; 0.375,0.465; 0.5,0.5;  0.625,0.535; 0.75,0.6; 0.875,0.7335; 1,1">
                                          <p:stCondLst>
                                            <p:cond delay="1324"/>
                                          </p:stCondLst>
                                        </p:cTn>
                                        <p:tgtEl>
                                          <p:spTgt spid="727043">
                                            <p:txEl>
                                              <p:pRg st="3" end="3"/>
                                            </p:txEl>
                                          </p:spTgt>
                                        </p:tgtEl>
                                        <p:attrNameLst>
                                          <p:attrName>ppt_y</p:attrName>
                                        </p:attrNameLst>
                                      </p:cBhvr>
                                      <p:tavLst>
                                        <p:tav tm="0" fmla="#ppt_y-sin(pi*$)/27">
                                          <p:val>
                                            <p:fltVal val="0"/>
                                          </p:val>
                                        </p:tav>
                                        <p:tav tm="100000">
                                          <p:val>
                                            <p:fltVal val="1"/>
                                          </p:val>
                                        </p:tav>
                                      </p:tavLst>
                                    </p:anim>
                                    <p:anim calcmode="lin" valueType="num">
                                      <p:cBhvr>
                                        <p:cTn id="90" dur="164" tmFilter="0, 0; 0.125,0.2665; 0.25,0.4; 0.375,0.465; 0.5,0.5;  0.625,0.535; 0.75,0.6; 0.875,0.7335; 1,1">
                                          <p:stCondLst>
                                            <p:cond delay="1656"/>
                                          </p:stCondLst>
                                        </p:cTn>
                                        <p:tgtEl>
                                          <p:spTgt spid="727043">
                                            <p:txEl>
                                              <p:pRg st="3" end="3"/>
                                            </p:txEl>
                                          </p:spTgt>
                                        </p:tgtEl>
                                        <p:attrNameLst>
                                          <p:attrName>ppt_y</p:attrName>
                                        </p:attrNameLst>
                                      </p:cBhvr>
                                      <p:tavLst>
                                        <p:tav tm="0" fmla="#ppt_y-sin(pi*$)/81">
                                          <p:val>
                                            <p:fltVal val="0"/>
                                          </p:val>
                                        </p:tav>
                                        <p:tav tm="100000">
                                          <p:val>
                                            <p:fltVal val="1"/>
                                          </p:val>
                                        </p:tav>
                                      </p:tavLst>
                                    </p:anim>
                                    <p:animScale>
                                      <p:cBhvr>
                                        <p:cTn id="91" dur="26">
                                          <p:stCondLst>
                                            <p:cond delay="650"/>
                                          </p:stCondLst>
                                        </p:cTn>
                                        <p:tgtEl>
                                          <p:spTgt spid="727043">
                                            <p:txEl>
                                              <p:pRg st="3" end="3"/>
                                            </p:txEl>
                                          </p:spTgt>
                                        </p:tgtEl>
                                      </p:cBhvr>
                                      <p:to x="100000" y="60000"/>
                                    </p:animScale>
                                    <p:animScale>
                                      <p:cBhvr>
                                        <p:cTn id="92" dur="166" decel="50000">
                                          <p:stCondLst>
                                            <p:cond delay="676"/>
                                          </p:stCondLst>
                                        </p:cTn>
                                        <p:tgtEl>
                                          <p:spTgt spid="727043">
                                            <p:txEl>
                                              <p:pRg st="3" end="3"/>
                                            </p:txEl>
                                          </p:spTgt>
                                        </p:tgtEl>
                                      </p:cBhvr>
                                      <p:to x="100000" y="100000"/>
                                    </p:animScale>
                                    <p:animScale>
                                      <p:cBhvr>
                                        <p:cTn id="93" dur="26">
                                          <p:stCondLst>
                                            <p:cond delay="1312"/>
                                          </p:stCondLst>
                                        </p:cTn>
                                        <p:tgtEl>
                                          <p:spTgt spid="727043">
                                            <p:txEl>
                                              <p:pRg st="3" end="3"/>
                                            </p:txEl>
                                          </p:spTgt>
                                        </p:tgtEl>
                                      </p:cBhvr>
                                      <p:to x="100000" y="80000"/>
                                    </p:animScale>
                                    <p:animScale>
                                      <p:cBhvr>
                                        <p:cTn id="94" dur="166" decel="50000">
                                          <p:stCondLst>
                                            <p:cond delay="1338"/>
                                          </p:stCondLst>
                                        </p:cTn>
                                        <p:tgtEl>
                                          <p:spTgt spid="727043">
                                            <p:txEl>
                                              <p:pRg st="3" end="3"/>
                                            </p:txEl>
                                          </p:spTgt>
                                        </p:tgtEl>
                                      </p:cBhvr>
                                      <p:to x="100000" y="100000"/>
                                    </p:animScale>
                                    <p:animScale>
                                      <p:cBhvr>
                                        <p:cTn id="95" dur="26">
                                          <p:stCondLst>
                                            <p:cond delay="1642"/>
                                          </p:stCondLst>
                                        </p:cTn>
                                        <p:tgtEl>
                                          <p:spTgt spid="727043">
                                            <p:txEl>
                                              <p:pRg st="3" end="3"/>
                                            </p:txEl>
                                          </p:spTgt>
                                        </p:tgtEl>
                                      </p:cBhvr>
                                      <p:to x="100000" y="90000"/>
                                    </p:animScale>
                                    <p:animScale>
                                      <p:cBhvr>
                                        <p:cTn id="96" dur="166" decel="50000">
                                          <p:stCondLst>
                                            <p:cond delay="1668"/>
                                          </p:stCondLst>
                                        </p:cTn>
                                        <p:tgtEl>
                                          <p:spTgt spid="727043">
                                            <p:txEl>
                                              <p:pRg st="3" end="3"/>
                                            </p:txEl>
                                          </p:spTgt>
                                        </p:tgtEl>
                                      </p:cBhvr>
                                      <p:to x="100000" y="100000"/>
                                    </p:animScale>
                                    <p:animScale>
                                      <p:cBhvr>
                                        <p:cTn id="97" dur="26">
                                          <p:stCondLst>
                                            <p:cond delay="1808"/>
                                          </p:stCondLst>
                                        </p:cTn>
                                        <p:tgtEl>
                                          <p:spTgt spid="727043">
                                            <p:txEl>
                                              <p:pRg st="3" end="3"/>
                                            </p:txEl>
                                          </p:spTgt>
                                        </p:tgtEl>
                                      </p:cBhvr>
                                      <p:to x="100000" y="95000"/>
                                    </p:animScale>
                                    <p:animScale>
                                      <p:cBhvr>
                                        <p:cTn id="98" dur="166" decel="50000">
                                          <p:stCondLst>
                                            <p:cond delay="1834"/>
                                          </p:stCondLst>
                                        </p:cTn>
                                        <p:tgtEl>
                                          <p:spTgt spid="727043">
                                            <p:txEl>
                                              <p:pRg st="3" end="3"/>
                                            </p:txEl>
                                          </p:spTgt>
                                        </p:tgtEl>
                                      </p:cBhvr>
                                      <p:to x="100000" y="100000"/>
                                    </p:animScale>
                                  </p:childTnLst>
                                </p:cTn>
                              </p:par>
                              <p:par>
                                <p:cTn id="99" presetID="26" presetClass="entr" presetSubtype="0" fill="hold" grpId="0" nodeType="withEffect">
                                  <p:stCondLst>
                                    <p:cond delay="0"/>
                                  </p:stCondLst>
                                  <p:childTnLst>
                                    <p:set>
                                      <p:cBhvr>
                                        <p:cTn id="100" dur="1" fill="hold">
                                          <p:stCondLst>
                                            <p:cond delay="0"/>
                                          </p:stCondLst>
                                        </p:cTn>
                                        <p:tgtEl>
                                          <p:spTgt spid="727043">
                                            <p:txEl>
                                              <p:pRg st="4" end="4"/>
                                            </p:txEl>
                                          </p:spTgt>
                                        </p:tgtEl>
                                        <p:attrNameLst>
                                          <p:attrName>style.visibility</p:attrName>
                                        </p:attrNameLst>
                                      </p:cBhvr>
                                      <p:to>
                                        <p:strVal val="visible"/>
                                      </p:to>
                                    </p:set>
                                    <p:animEffect transition="in" filter="wipe(down)">
                                      <p:cBhvr>
                                        <p:cTn id="101" dur="580">
                                          <p:stCondLst>
                                            <p:cond delay="0"/>
                                          </p:stCondLst>
                                        </p:cTn>
                                        <p:tgtEl>
                                          <p:spTgt spid="727043">
                                            <p:txEl>
                                              <p:pRg st="4" end="4"/>
                                            </p:txEl>
                                          </p:spTgt>
                                        </p:tgtEl>
                                      </p:cBhvr>
                                    </p:animEffect>
                                    <p:anim calcmode="lin" valueType="num">
                                      <p:cBhvr>
                                        <p:cTn id="102" dur="1822" tmFilter="0,0; 0.14,0.36; 0.43,0.73; 0.71,0.91; 1.0,1.0">
                                          <p:stCondLst>
                                            <p:cond delay="0"/>
                                          </p:stCondLst>
                                        </p:cTn>
                                        <p:tgtEl>
                                          <p:spTgt spid="727043">
                                            <p:txEl>
                                              <p:pRg st="4" end="4"/>
                                            </p:txEl>
                                          </p:spTgt>
                                        </p:tgtEl>
                                        <p:attrNameLst>
                                          <p:attrName>ppt_x</p:attrName>
                                        </p:attrNameLst>
                                      </p:cBhvr>
                                      <p:tavLst>
                                        <p:tav tm="0">
                                          <p:val>
                                            <p:strVal val="#ppt_x-0.25"/>
                                          </p:val>
                                        </p:tav>
                                        <p:tav tm="100000">
                                          <p:val>
                                            <p:strVal val="#ppt_x"/>
                                          </p:val>
                                        </p:tav>
                                      </p:tavLst>
                                    </p:anim>
                                    <p:anim calcmode="lin" valueType="num">
                                      <p:cBhvr>
                                        <p:cTn id="103" dur="664" tmFilter="0.0,0.0; 0.25,0.07; 0.50,0.2; 0.75,0.467; 1.0,1.0">
                                          <p:stCondLst>
                                            <p:cond delay="0"/>
                                          </p:stCondLst>
                                        </p:cTn>
                                        <p:tgtEl>
                                          <p:spTgt spid="727043">
                                            <p:txEl>
                                              <p:pRg st="4" end="4"/>
                                            </p:txEl>
                                          </p:spTgt>
                                        </p:tgtEl>
                                        <p:attrNameLst>
                                          <p:attrName>ppt_y</p:attrName>
                                        </p:attrNameLst>
                                      </p:cBhvr>
                                      <p:tavLst>
                                        <p:tav tm="0" fmla="#ppt_y-sin(pi*$)/3">
                                          <p:val>
                                            <p:fltVal val="0.5"/>
                                          </p:val>
                                        </p:tav>
                                        <p:tav tm="100000">
                                          <p:val>
                                            <p:fltVal val="1"/>
                                          </p:val>
                                        </p:tav>
                                      </p:tavLst>
                                    </p:anim>
                                    <p:anim calcmode="lin" valueType="num">
                                      <p:cBhvr>
                                        <p:cTn id="104" dur="664" tmFilter="0, 0; 0.125,0.2665; 0.25,0.4; 0.375,0.465; 0.5,0.5;  0.625,0.535; 0.75,0.6; 0.875,0.7335; 1,1">
                                          <p:stCondLst>
                                            <p:cond delay="664"/>
                                          </p:stCondLst>
                                        </p:cTn>
                                        <p:tgtEl>
                                          <p:spTgt spid="727043">
                                            <p:txEl>
                                              <p:pRg st="4" end="4"/>
                                            </p:txEl>
                                          </p:spTgt>
                                        </p:tgtEl>
                                        <p:attrNameLst>
                                          <p:attrName>ppt_y</p:attrName>
                                        </p:attrNameLst>
                                      </p:cBhvr>
                                      <p:tavLst>
                                        <p:tav tm="0" fmla="#ppt_y-sin(pi*$)/9">
                                          <p:val>
                                            <p:fltVal val="0"/>
                                          </p:val>
                                        </p:tav>
                                        <p:tav tm="100000">
                                          <p:val>
                                            <p:fltVal val="1"/>
                                          </p:val>
                                        </p:tav>
                                      </p:tavLst>
                                    </p:anim>
                                    <p:anim calcmode="lin" valueType="num">
                                      <p:cBhvr>
                                        <p:cTn id="105" dur="332" tmFilter="0, 0; 0.125,0.2665; 0.25,0.4; 0.375,0.465; 0.5,0.5;  0.625,0.535; 0.75,0.6; 0.875,0.7335; 1,1">
                                          <p:stCondLst>
                                            <p:cond delay="1324"/>
                                          </p:stCondLst>
                                        </p:cTn>
                                        <p:tgtEl>
                                          <p:spTgt spid="727043">
                                            <p:txEl>
                                              <p:pRg st="4" end="4"/>
                                            </p:txEl>
                                          </p:spTgt>
                                        </p:tgtEl>
                                        <p:attrNameLst>
                                          <p:attrName>ppt_y</p:attrName>
                                        </p:attrNameLst>
                                      </p:cBhvr>
                                      <p:tavLst>
                                        <p:tav tm="0" fmla="#ppt_y-sin(pi*$)/27">
                                          <p:val>
                                            <p:fltVal val="0"/>
                                          </p:val>
                                        </p:tav>
                                        <p:tav tm="100000">
                                          <p:val>
                                            <p:fltVal val="1"/>
                                          </p:val>
                                        </p:tav>
                                      </p:tavLst>
                                    </p:anim>
                                    <p:anim calcmode="lin" valueType="num">
                                      <p:cBhvr>
                                        <p:cTn id="106" dur="164" tmFilter="0, 0; 0.125,0.2665; 0.25,0.4; 0.375,0.465; 0.5,0.5;  0.625,0.535; 0.75,0.6; 0.875,0.7335; 1,1">
                                          <p:stCondLst>
                                            <p:cond delay="1656"/>
                                          </p:stCondLst>
                                        </p:cTn>
                                        <p:tgtEl>
                                          <p:spTgt spid="727043">
                                            <p:txEl>
                                              <p:pRg st="4" end="4"/>
                                            </p:txEl>
                                          </p:spTgt>
                                        </p:tgtEl>
                                        <p:attrNameLst>
                                          <p:attrName>ppt_y</p:attrName>
                                        </p:attrNameLst>
                                      </p:cBhvr>
                                      <p:tavLst>
                                        <p:tav tm="0" fmla="#ppt_y-sin(pi*$)/81">
                                          <p:val>
                                            <p:fltVal val="0"/>
                                          </p:val>
                                        </p:tav>
                                        <p:tav tm="100000">
                                          <p:val>
                                            <p:fltVal val="1"/>
                                          </p:val>
                                        </p:tav>
                                      </p:tavLst>
                                    </p:anim>
                                    <p:animScale>
                                      <p:cBhvr>
                                        <p:cTn id="107" dur="26">
                                          <p:stCondLst>
                                            <p:cond delay="650"/>
                                          </p:stCondLst>
                                        </p:cTn>
                                        <p:tgtEl>
                                          <p:spTgt spid="727043">
                                            <p:txEl>
                                              <p:pRg st="4" end="4"/>
                                            </p:txEl>
                                          </p:spTgt>
                                        </p:tgtEl>
                                      </p:cBhvr>
                                      <p:to x="100000" y="60000"/>
                                    </p:animScale>
                                    <p:animScale>
                                      <p:cBhvr>
                                        <p:cTn id="108" dur="166" decel="50000">
                                          <p:stCondLst>
                                            <p:cond delay="676"/>
                                          </p:stCondLst>
                                        </p:cTn>
                                        <p:tgtEl>
                                          <p:spTgt spid="727043">
                                            <p:txEl>
                                              <p:pRg st="4" end="4"/>
                                            </p:txEl>
                                          </p:spTgt>
                                        </p:tgtEl>
                                      </p:cBhvr>
                                      <p:to x="100000" y="100000"/>
                                    </p:animScale>
                                    <p:animScale>
                                      <p:cBhvr>
                                        <p:cTn id="109" dur="26">
                                          <p:stCondLst>
                                            <p:cond delay="1312"/>
                                          </p:stCondLst>
                                        </p:cTn>
                                        <p:tgtEl>
                                          <p:spTgt spid="727043">
                                            <p:txEl>
                                              <p:pRg st="4" end="4"/>
                                            </p:txEl>
                                          </p:spTgt>
                                        </p:tgtEl>
                                      </p:cBhvr>
                                      <p:to x="100000" y="80000"/>
                                    </p:animScale>
                                    <p:animScale>
                                      <p:cBhvr>
                                        <p:cTn id="110" dur="166" decel="50000">
                                          <p:stCondLst>
                                            <p:cond delay="1338"/>
                                          </p:stCondLst>
                                        </p:cTn>
                                        <p:tgtEl>
                                          <p:spTgt spid="727043">
                                            <p:txEl>
                                              <p:pRg st="4" end="4"/>
                                            </p:txEl>
                                          </p:spTgt>
                                        </p:tgtEl>
                                      </p:cBhvr>
                                      <p:to x="100000" y="100000"/>
                                    </p:animScale>
                                    <p:animScale>
                                      <p:cBhvr>
                                        <p:cTn id="111" dur="26">
                                          <p:stCondLst>
                                            <p:cond delay="1642"/>
                                          </p:stCondLst>
                                        </p:cTn>
                                        <p:tgtEl>
                                          <p:spTgt spid="727043">
                                            <p:txEl>
                                              <p:pRg st="4" end="4"/>
                                            </p:txEl>
                                          </p:spTgt>
                                        </p:tgtEl>
                                      </p:cBhvr>
                                      <p:to x="100000" y="90000"/>
                                    </p:animScale>
                                    <p:animScale>
                                      <p:cBhvr>
                                        <p:cTn id="112" dur="166" decel="50000">
                                          <p:stCondLst>
                                            <p:cond delay="1668"/>
                                          </p:stCondLst>
                                        </p:cTn>
                                        <p:tgtEl>
                                          <p:spTgt spid="727043">
                                            <p:txEl>
                                              <p:pRg st="4" end="4"/>
                                            </p:txEl>
                                          </p:spTgt>
                                        </p:tgtEl>
                                      </p:cBhvr>
                                      <p:to x="100000" y="100000"/>
                                    </p:animScale>
                                    <p:animScale>
                                      <p:cBhvr>
                                        <p:cTn id="113" dur="26">
                                          <p:stCondLst>
                                            <p:cond delay="1808"/>
                                          </p:stCondLst>
                                        </p:cTn>
                                        <p:tgtEl>
                                          <p:spTgt spid="727043">
                                            <p:txEl>
                                              <p:pRg st="4" end="4"/>
                                            </p:txEl>
                                          </p:spTgt>
                                        </p:tgtEl>
                                      </p:cBhvr>
                                      <p:to x="100000" y="95000"/>
                                    </p:animScale>
                                    <p:animScale>
                                      <p:cBhvr>
                                        <p:cTn id="114" dur="166" decel="50000">
                                          <p:stCondLst>
                                            <p:cond delay="1834"/>
                                          </p:stCondLst>
                                        </p:cTn>
                                        <p:tgtEl>
                                          <p:spTgt spid="727043">
                                            <p:txEl>
                                              <p:pRg st="4" end="4"/>
                                            </p:txEl>
                                          </p:spTgt>
                                        </p:tgtEl>
                                      </p:cBhvr>
                                      <p:to x="100000" y="100000"/>
                                    </p:animScale>
                                  </p:childTnLst>
                                </p:cTn>
                              </p:par>
                              <p:par>
                                <p:cTn id="115" presetID="26" presetClass="entr" presetSubtype="0" fill="hold" grpId="0" nodeType="withEffect">
                                  <p:stCondLst>
                                    <p:cond delay="0"/>
                                  </p:stCondLst>
                                  <p:childTnLst>
                                    <p:set>
                                      <p:cBhvr>
                                        <p:cTn id="116" dur="1" fill="hold">
                                          <p:stCondLst>
                                            <p:cond delay="0"/>
                                          </p:stCondLst>
                                        </p:cTn>
                                        <p:tgtEl>
                                          <p:spTgt spid="727043">
                                            <p:txEl>
                                              <p:pRg st="5" end="5"/>
                                            </p:txEl>
                                          </p:spTgt>
                                        </p:tgtEl>
                                        <p:attrNameLst>
                                          <p:attrName>style.visibility</p:attrName>
                                        </p:attrNameLst>
                                      </p:cBhvr>
                                      <p:to>
                                        <p:strVal val="visible"/>
                                      </p:to>
                                    </p:set>
                                    <p:animEffect transition="in" filter="wipe(down)">
                                      <p:cBhvr>
                                        <p:cTn id="117" dur="580">
                                          <p:stCondLst>
                                            <p:cond delay="0"/>
                                          </p:stCondLst>
                                        </p:cTn>
                                        <p:tgtEl>
                                          <p:spTgt spid="727043">
                                            <p:txEl>
                                              <p:pRg st="5" end="5"/>
                                            </p:txEl>
                                          </p:spTgt>
                                        </p:tgtEl>
                                      </p:cBhvr>
                                    </p:animEffect>
                                    <p:anim calcmode="lin" valueType="num">
                                      <p:cBhvr>
                                        <p:cTn id="118" dur="1822" tmFilter="0,0; 0.14,0.36; 0.43,0.73; 0.71,0.91; 1.0,1.0">
                                          <p:stCondLst>
                                            <p:cond delay="0"/>
                                          </p:stCondLst>
                                        </p:cTn>
                                        <p:tgtEl>
                                          <p:spTgt spid="727043">
                                            <p:txEl>
                                              <p:pRg st="5" end="5"/>
                                            </p:txEl>
                                          </p:spTgt>
                                        </p:tgtEl>
                                        <p:attrNameLst>
                                          <p:attrName>ppt_x</p:attrName>
                                        </p:attrNameLst>
                                      </p:cBhvr>
                                      <p:tavLst>
                                        <p:tav tm="0">
                                          <p:val>
                                            <p:strVal val="#ppt_x-0.25"/>
                                          </p:val>
                                        </p:tav>
                                        <p:tav tm="100000">
                                          <p:val>
                                            <p:strVal val="#ppt_x"/>
                                          </p:val>
                                        </p:tav>
                                      </p:tavLst>
                                    </p:anim>
                                    <p:anim calcmode="lin" valueType="num">
                                      <p:cBhvr>
                                        <p:cTn id="119" dur="664" tmFilter="0.0,0.0; 0.25,0.07; 0.50,0.2; 0.75,0.467; 1.0,1.0">
                                          <p:stCondLst>
                                            <p:cond delay="0"/>
                                          </p:stCondLst>
                                        </p:cTn>
                                        <p:tgtEl>
                                          <p:spTgt spid="727043">
                                            <p:txEl>
                                              <p:pRg st="5" end="5"/>
                                            </p:txEl>
                                          </p:spTgt>
                                        </p:tgtEl>
                                        <p:attrNameLst>
                                          <p:attrName>ppt_y</p:attrName>
                                        </p:attrNameLst>
                                      </p:cBhvr>
                                      <p:tavLst>
                                        <p:tav tm="0" fmla="#ppt_y-sin(pi*$)/3">
                                          <p:val>
                                            <p:fltVal val="0.5"/>
                                          </p:val>
                                        </p:tav>
                                        <p:tav tm="100000">
                                          <p:val>
                                            <p:fltVal val="1"/>
                                          </p:val>
                                        </p:tav>
                                      </p:tavLst>
                                    </p:anim>
                                    <p:anim calcmode="lin" valueType="num">
                                      <p:cBhvr>
                                        <p:cTn id="120" dur="664" tmFilter="0, 0; 0.125,0.2665; 0.25,0.4; 0.375,0.465; 0.5,0.5;  0.625,0.535; 0.75,0.6; 0.875,0.7335; 1,1">
                                          <p:stCondLst>
                                            <p:cond delay="664"/>
                                          </p:stCondLst>
                                        </p:cTn>
                                        <p:tgtEl>
                                          <p:spTgt spid="727043">
                                            <p:txEl>
                                              <p:pRg st="5" end="5"/>
                                            </p:txEl>
                                          </p:spTgt>
                                        </p:tgtEl>
                                        <p:attrNameLst>
                                          <p:attrName>ppt_y</p:attrName>
                                        </p:attrNameLst>
                                      </p:cBhvr>
                                      <p:tavLst>
                                        <p:tav tm="0" fmla="#ppt_y-sin(pi*$)/9">
                                          <p:val>
                                            <p:fltVal val="0"/>
                                          </p:val>
                                        </p:tav>
                                        <p:tav tm="100000">
                                          <p:val>
                                            <p:fltVal val="1"/>
                                          </p:val>
                                        </p:tav>
                                      </p:tavLst>
                                    </p:anim>
                                    <p:anim calcmode="lin" valueType="num">
                                      <p:cBhvr>
                                        <p:cTn id="121" dur="332" tmFilter="0, 0; 0.125,0.2665; 0.25,0.4; 0.375,0.465; 0.5,0.5;  0.625,0.535; 0.75,0.6; 0.875,0.7335; 1,1">
                                          <p:stCondLst>
                                            <p:cond delay="1324"/>
                                          </p:stCondLst>
                                        </p:cTn>
                                        <p:tgtEl>
                                          <p:spTgt spid="727043">
                                            <p:txEl>
                                              <p:pRg st="5" end="5"/>
                                            </p:txEl>
                                          </p:spTgt>
                                        </p:tgtEl>
                                        <p:attrNameLst>
                                          <p:attrName>ppt_y</p:attrName>
                                        </p:attrNameLst>
                                      </p:cBhvr>
                                      <p:tavLst>
                                        <p:tav tm="0" fmla="#ppt_y-sin(pi*$)/27">
                                          <p:val>
                                            <p:fltVal val="0"/>
                                          </p:val>
                                        </p:tav>
                                        <p:tav tm="100000">
                                          <p:val>
                                            <p:fltVal val="1"/>
                                          </p:val>
                                        </p:tav>
                                      </p:tavLst>
                                    </p:anim>
                                    <p:anim calcmode="lin" valueType="num">
                                      <p:cBhvr>
                                        <p:cTn id="122" dur="164" tmFilter="0, 0; 0.125,0.2665; 0.25,0.4; 0.375,0.465; 0.5,0.5;  0.625,0.535; 0.75,0.6; 0.875,0.7335; 1,1">
                                          <p:stCondLst>
                                            <p:cond delay="1656"/>
                                          </p:stCondLst>
                                        </p:cTn>
                                        <p:tgtEl>
                                          <p:spTgt spid="727043">
                                            <p:txEl>
                                              <p:pRg st="5" end="5"/>
                                            </p:txEl>
                                          </p:spTgt>
                                        </p:tgtEl>
                                        <p:attrNameLst>
                                          <p:attrName>ppt_y</p:attrName>
                                        </p:attrNameLst>
                                      </p:cBhvr>
                                      <p:tavLst>
                                        <p:tav tm="0" fmla="#ppt_y-sin(pi*$)/81">
                                          <p:val>
                                            <p:fltVal val="0"/>
                                          </p:val>
                                        </p:tav>
                                        <p:tav tm="100000">
                                          <p:val>
                                            <p:fltVal val="1"/>
                                          </p:val>
                                        </p:tav>
                                      </p:tavLst>
                                    </p:anim>
                                    <p:animScale>
                                      <p:cBhvr>
                                        <p:cTn id="123" dur="26">
                                          <p:stCondLst>
                                            <p:cond delay="650"/>
                                          </p:stCondLst>
                                        </p:cTn>
                                        <p:tgtEl>
                                          <p:spTgt spid="727043">
                                            <p:txEl>
                                              <p:pRg st="5" end="5"/>
                                            </p:txEl>
                                          </p:spTgt>
                                        </p:tgtEl>
                                      </p:cBhvr>
                                      <p:to x="100000" y="60000"/>
                                    </p:animScale>
                                    <p:animScale>
                                      <p:cBhvr>
                                        <p:cTn id="124" dur="166" decel="50000">
                                          <p:stCondLst>
                                            <p:cond delay="676"/>
                                          </p:stCondLst>
                                        </p:cTn>
                                        <p:tgtEl>
                                          <p:spTgt spid="727043">
                                            <p:txEl>
                                              <p:pRg st="5" end="5"/>
                                            </p:txEl>
                                          </p:spTgt>
                                        </p:tgtEl>
                                      </p:cBhvr>
                                      <p:to x="100000" y="100000"/>
                                    </p:animScale>
                                    <p:animScale>
                                      <p:cBhvr>
                                        <p:cTn id="125" dur="26">
                                          <p:stCondLst>
                                            <p:cond delay="1312"/>
                                          </p:stCondLst>
                                        </p:cTn>
                                        <p:tgtEl>
                                          <p:spTgt spid="727043">
                                            <p:txEl>
                                              <p:pRg st="5" end="5"/>
                                            </p:txEl>
                                          </p:spTgt>
                                        </p:tgtEl>
                                      </p:cBhvr>
                                      <p:to x="100000" y="80000"/>
                                    </p:animScale>
                                    <p:animScale>
                                      <p:cBhvr>
                                        <p:cTn id="126" dur="166" decel="50000">
                                          <p:stCondLst>
                                            <p:cond delay="1338"/>
                                          </p:stCondLst>
                                        </p:cTn>
                                        <p:tgtEl>
                                          <p:spTgt spid="727043">
                                            <p:txEl>
                                              <p:pRg st="5" end="5"/>
                                            </p:txEl>
                                          </p:spTgt>
                                        </p:tgtEl>
                                      </p:cBhvr>
                                      <p:to x="100000" y="100000"/>
                                    </p:animScale>
                                    <p:animScale>
                                      <p:cBhvr>
                                        <p:cTn id="127" dur="26">
                                          <p:stCondLst>
                                            <p:cond delay="1642"/>
                                          </p:stCondLst>
                                        </p:cTn>
                                        <p:tgtEl>
                                          <p:spTgt spid="727043">
                                            <p:txEl>
                                              <p:pRg st="5" end="5"/>
                                            </p:txEl>
                                          </p:spTgt>
                                        </p:tgtEl>
                                      </p:cBhvr>
                                      <p:to x="100000" y="90000"/>
                                    </p:animScale>
                                    <p:animScale>
                                      <p:cBhvr>
                                        <p:cTn id="128" dur="166" decel="50000">
                                          <p:stCondLst>
                                            <p:cond delay="1668"/>
                                          </p:stCondLst>
                                        </p:cTn>
                                        <p:tgtEl>
                                          <p:spTgt spid="727043">
                                            <p:txEl>
                                              <p:pRg st="5" end="5"/>
                                            </p:txEl>
                                          </p:spTgt>
                                        </p:tgtEl>
                                      </p:cBhvr>
                                      <p:to x="100000" y="100000"/>
                                    </p:animScale>
                                    <p:animScale>
                                      <p:cBhvr>
                                        <p:cTn id="129" dur="26">
                                          <p:stCondLst>
                                            <p:cond delay="1808"/>
                                          </p:stCondLst>
                                        </p:cTn>
                                        <p:tgtEl>
                                          <p:spTgt spid="727043">
                                            <p:txEl>
                                              <p:pRg st="5" end="5"/>
                                            </p:txEl>
                                          </p:spTgt>
                                        </p:tgtEl>
                                      </p:cBhvr>
                                      <p:to x="100000" y="95000"/>
                                    </p:animScale>
                                    <p:animScale>
                                      <p:cBhvr>
                                        <p:cTn id="130" dur="166" decel="50000">
                                          <p:stCondLst>
                                            <p:cond delay="1834"/>
                                          </p:stCondLst>
                                        </p:cTn>
                                        <p:tgtEl>
                                          <p:spTgt spid="727043">
                                            <p:txEl>
                                              <p:pRg st="5" end="5"/>
                                            </p:txEl>
                                          </p:spTgt>
                                        </p:tgtEl>
                                      </p:cBhvr>
                                      <p:to x="100000" y="100000"/>
                                    </p:animScale>
                                  </p:childTnLst>
                                </p:cTn>
                              </p:par>
                              <p:par>
                                <p:cTn id="131" presetID="31" presetClass="entr" presetSubtype="0" fill="hold" nodeType="withEffect">
                                  <p:stCondLst>
                                    <p:cond delay="0"/>
                                  </p:stCondLst>
                                  <p:childTnLst>
                                    <p:set>
                                      <p:cBhvr>
                                        <p:cTn id="132" dur="1" fill="hold">
                                          <p:stCondLst>
                                            <p:cond delay="0"/>
                                          </p:stCondLst>
                                        </p:cTn>
                                        <p:tgtEl>
                                          <p:spTgt spid="24582"/>
                                        </p:tgtEl>
                                        <p:attrNameLst>
                                          <p:attrName>style.visibility</p:attrName>
                                        </p:attrNameLst>
                                      </p:cBhvr>
                                      <p:to>
                                        <p:strVal val="visible"/>
                                      </p:to>
                                    </p:set>
                                    <p:anim calcmode="lin" valueType="num">
                                      <p:cBhvr>
                                        <p:cTn id="133" dur="1000" fill="hold"/>
                                        <p:tgtEl>
                                          <p:spTgt spid="24582"/>
                                        </p:tgtEl>
                                        <p:attrNameLst>
                                          <p:attrName>ppt_w</p:attrName>
                                        </p:attrNameLst>
                                      </p:cBhvr>
                                      <p:tavLst>
                                        <p:tav tm="0">
                                          <p:val>
                                            <p:fltVal val="0"/>
                                          </p:val>
                                        </p:tav>
                                        <p:tav tm="100000">
                                          <p:val>
                                            <p:strVal val="#ppt_w"/>
                                          </p:val>
                                        </p:tav>
                                      </p:tavLst>
                                    </p:anim>
                                    <p:anim calcmode="lin" valueType="num">
                                      <p:cBhvr>
                                        <p:cTn id="134" dur="1000" fill="hold"/>
                                        <p:tgtEl>
                                          <p:spTgt spid="24582"/>
                                        </p:tgtEl>
                                        <p:attrNameLst>
                                          <p:attrName>ppt_h</p:attrName>
                                        </p:attrNameLst>
                                      </p:cBhvr>
                                      <p:tavLst>
                                        <p:tav tm="0">
                                          <p:val>
                                            <p:fltVal val="0"/>
                                          </p:val>
                                        </p:tav>
                                        <p:tav tm="100000">
                                          <p:val>
                                            <p:strVal val="#ppt_h"/>
                                          </p:val>
                                        </p:tav>
                                      </p:tavLst>
                                    </p:anim>
                                    <p:anim calcmode="lin" valueType="num">
                                      <p:cBhvr>
                                        <p:cTn id="135" dur="1000" fill="hold"/>
                                        <p:tgtEl>
                                          <p:spTgt spid="24582"/>
                                        </p:tgtEl>
                                        <p:attrNameLst>
                                          <p:attrName>style.rotation</p:attrName>
                                        </p:attrNameLst>
                                      </p:cBhvr>
                                      <p:tavLst>
                                        <p:tav tm="0">
                                          <p:val>
                                            <p:fltVal val="90"/>
                                          </p:val>
                                        </p:tav>
                                        <p:tav tm="100000">
                                          <p:val>
                                            <p:fltVal val="0"/>
                                          </p:val>
                                        </p:tav>
                                      </p:tavLst>
                                    </p:anim>
                                    <p:animEffect transition="in" filter="fade">
                                      <p:cBhvr>
                                        <p:cTn id="136" dur="1000"/>
                                        <p:tgtEl>
                                          <p:spTgt spid="24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2" grpId="0" animBg="1"/>
      <p:bldP spid="727043" grpId="0" uiExpand="1"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8B83B9AC-EB88-4B4E-A791-082CEB8BEB8C}"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1B4A79A8-89F4-4780-8C31-6E6E086BDA00}" type="slidenum">
              <a:rPr lang="en-US"/>
              <a:pPr>
                <a:defRPr/>
              </a:pPr>
              <a:t>11</a:t>
            </a:fld>
            <a:endParaRPr lang="en-US"/>
          </a:p>
        </p:txBody>
      </p:sp>
      <p:sp>
        <p:nvSpPr>
          <p:cNvPr id="724994" name="Rectangle 2"/>
          <p:cNvSpPr>
            <a:spLocks noGrp="1" noChangeArrowheads="1"/>
          </p:cNvSpPr>
          <p:nvPr>
            <p:ph type="title"/>
          </p:nvPr>
        </p:nvSpPr>
        <p:spPr>
          <a:xfrm>
            <a:off x="338138" y="226200"/>
            <a:ext cx="8520112" cy="1143000"/>
          </a:xfrm>
          <a:solidFill>
            <a:schemeClr val="accent2">
              <a:lumMod val="20000"/>
              <a:lumOff val="80000"/>
            </a:schemeClr>
          </a:solidFill>
          <a:ln w="76200" cap="flat" algn="ctr">
            <a:solidFill>
              <a:schemeClr val="accent2">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s-AR" sz="4000" i="1">
                <a:solidFill>
                  <a:srgbClr val="002060"/>
                </a:solidFill>
                <a:effectLst>
                  <a:outerShdw blurRad="38100" dist="38100" dir="2700000" algn="tl">
                    <a:srgbClr val="C0C0C0"/>
                  </a:outerShdw>
                </a:effectLst>
                <a:latin typeface="Arial" charset="0"/>
              </a:rPr>
              <a:t>Principales ataques:</a:t>
            </a:r>
            <a:br>
              <a:rPr lang="es-AR" sz="4000" i="1">
                <a:solidFill>
                  <a:srgbClr val="002060"/>
                </a:solidFill>
                <a:effectLst>
                  <a:outerShdw blurRad="38100" dist="38100" dir="2700000" algn="tl">
                    <a:srgbClr val="C0C0C0"/>
                  </a:outerShdw>
                </a:effectLst>
                <a:latin typeface="Arial" charset="0"/>
              </a:rPr>
            </a:br>
            <a:r>
              <a:rPr lang="es-AR" sz="4000" i="1">
                <a:solidFill>
                  <a:srgbClr val="002060"/>
                </a:solidFill>
                <a:effectLst>
                  <a:outerShdw blurRad="38100" dist="38100" dir="2700000" algn="tl">
                    <a:srgbClr val="C0C0C0"/>
                  </a:outerShdw>
                </a:effectLst>
                <a:latin typeface="Arial" charset="0"/>
              </a:rPr>
              <a:t>Denegación de Servicio (DoS) </a:t>
            </a:r>
          </a:p>
        </p:txBody>
      </p:sp>
      <p:sp>
        <p:nvSpPr>
          <p:cNvPr id="103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graphicFrame>
        <p:nvGraphicFramePr>
          <p:cNvPr id="1026" name="Object 1"/>
          <p:cNvGraphicFramePr>
            <a:graphicFrameLocks noChangeAspect="1"/>
          </p:cNvGraphicFramePr>
          <p:nvPr>
            <p:extLst>
              <p:ext uri="{D42A27DB-BD31-4B8C-83A1-F6EECF244321}">
                <p14:modId xmlns:p14="http://schemas.microsoft.com/office/powerpoint/2010/main" val="1228221540"/>
              </p:ext>
            </p:extLst>
          </p:nvPr>
        </p:nvGraphicFramePr>
        <p:xfrm>
          <a:off x="169069" y="1569007"/>
          <a:ext cx="8858250" cy="5214937"/>
        </p:xfrm>
        <a:graphic>
          <a:graphicData uri="http://schemas.openxmlformats.org/presentationml/2006/ole">
            <mc:AlternateContent xmlns:mc="http://schemas.openxmlformats.org/markup-compatibility/2006">
              <mc:Choice xmlns:v="urn:schemas-microsoft-com:vml" Requires="v">
                <p:oleObj spid="_x0000_s1027" r:id="rId4" imgW="10856671" imgH="6095086" progId="">
                  <p:embed/>
                </p:oleObj>
              </mc:Choice>
              <mc:Fallback>
                <p:oleObj r:id="rId4" imgW="10856671" imgH="6095086" progId="">
                  <p:embed/>
                  <p:pic>
                    <p:nvPicPr>
                      <p:cNvPr id="1026"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069" y="1569007"/>
                        <a:ext cx="8858250" cy="5214937"/>
                      </a:xfrm>
                      <a:prstGeom prst="rect">
                        <a:avLst/>
                      </a:prstGeom>
                      <a:solidFill>
                        <a:schemeClr val="hlink"/>
                      </a:solidFill>
                      <a:ln w="76200" cmpd="dbl">
                        <a:solidFill>
                          <a:schemeClr val="accent2">
                            <a:lumMod val="50000"/>
                          </a:schemeClr>
                        </a:solidFill>
                        <a:miter lim="800000"/>
                        <a:headEnd/>
                        <a:tailEnd/>
                      </a:ln>
                    </p:spPr>
                  </p:pic>
                </p:oleObj>
              </mc:Fallback>
            </mc:AlternateContent>
          </a:graphicData>
        </a:graphic>
      </p:graphicFrame>
    </p:spTree>
    <p:extLst>
      <p:ext uri="{BB962C8B-B14F-4D97-AF65-F5344CB8AC3E}">
        <p14:creationId xmlns:p14="http://schemas.microsoft.com/office/powerpoint/2010/main" val="369907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24994"/>
                                        </p:tgtEl>
                                        <p:attrNameLst>
                                          <p:attrName>style.visibility</p:attrName>
                                        </p:attrNameLst>
                                      </p:cBhvr>
                                      <p:to>
                                        <p:strVal val="visible"/>
                                      </p:to>
                                    </p:set>
                                    <p:anim calcmode="lin" valueType="num">
                                      <p:cBhvr>
                                        <p:cTn id="7" dur="1000" fill="hold"/>
                                        <p:tgtEl>
                                          <p:spTgt spid="724994"/>
                                        </p:tgtEl>
                                        <p:attrNameLst>
                                          <p:attrName>ppt_w</p:attrName>
                                        </p:attrNameLst>
                                      </p:cBhvr>
                                      <p:tavLst>
                                        <p:tav tm="0">
                                          <p:val>
                                            <p:fltVal val="0"/>
                                          </p:val>
                                        </p:tav>
                                        <p:tav tm="100000">
                                          <p:val>
                                            <p:strVal val="#ppt_w"/>
                                          </p:val>
                                        </p:tav>
                                      </p:tavLst>
                                    </p:anim>
                                    <p:anim calcmode="lin" valueType="num">
                                      <p:cBhvr>
                                        <p:cTn id="8" dur="1000" fill="hold"/>
                                        <p:tgtEl>
                                          <p:spTgt spid="724994"/>
                                        </p:tgtEl>
                                        <p:attrNameLst>
                                          <p:attrName>ppt_h</p:attrName>
                                        </p:attrNameLst>
                                      </p:cBhvr>
                                      <p:tavLst>
                                        <p:tav tm="0">
                                          <p:val>
                                            <p:fltVal val="0"/>
                                          </p:val>
                                        </p:tav>
                                        <p:tav tm="100000">
                                          <p:val>
                                            <p:strVal val="#ppt_h"/>
                                          </p:val>
                                        </p:tav>
                                      </p:tavLst>
                                    </p:anim>
                                    <p:anim calcmode="lin" valueType="num">
                                      <p:cBhvr>
                                        <p:cTn id="9" dur="1000" fill="hold"/>
                                        <p:tgtEl>
                                          <p:spTgt spid="724994"/>
                                        </p:tgtEl>
                                        <p:attrNameLst>
                                          <p:attrName>style.rotation</p:attrName>
                                        </p:attrNameLst>
                                      </p:cBhvr>
                                      <p:tavLst>
                                        <p:tav tm="0">
                                          <p:val>
                                            <p:fltVal val="90"/>
                                          </p:val>
                                        </p:tav>
                                        <p:tav tm="100000">
                                          <p:val>
                                            <p:fltVal val="0"/>
                                          </p:val>
                                        </p:tav>
                                      </p:tavLst>
                                    </p:anim>
                                    <p:animEffect transition="in" filter="fade">
                                      <p:cBhvr>
                                        <p:cTn id="10" dur="1000"/>
                                        <p:tgtEl>
                                          <p:spTgt spid="7249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1000" fill="hold"/>
                                        <p:tgtEl>
                                          <p:spTgt spid="1026"/>
                                        </p:tgtEl>
                                        <p:attrNameLst>
                                          <p:attrName>ppt_w</p:attrName>
                                        </p:attrNameLst>
                                      </p:cBhvr>
                                      <p:tavLst>
                                        <p:tav tm="0">
                                          <p:val>
                                            <p:fltVal val="0"/>
                                          </p:val>
                                        </p:tav>
                                        <p:tav tm="100000">
                                          <p:val>
                                            <p:strVal val="#ppt_w"/>
                                          </p:val>
                                        </p:tav>
                                      </p:tavLst>
                                    </p:anim>
                                    <p:anim calcmode="lin" valueType="num">
                                      <p:cBhvr>
                                        <p:cTn id="16" dur="1000" fill="hold"/>
                                        <p:tgtEl>
                                          <p:spTgt spid="1026"/>
                                        </p:tgtEl>
                                        <p:attrNameLst>
                                          <p:attrName>ppt_h</p:attrName>
                                        </p:attrNameLst>
                                      </p:cBhvr>
                                      <p:tavLst>
                                        <p:tav tm="0">
                                          <p:val>
                                            <p:fltVal val="0"/>
                                          </p:val>
                                        </p:tav>
                                        <p:tav tm="100000">
                                          <p:val>
                                            <p:strVal val="#ppt_h"/>
                                          </p:val>
                                        </p:tav>
                                      </p:tavLst>
                                    </p:anim>
                                    <p:anim calcmode="lin" valueType="num">
                                      <p:cBhvr>
                                        <p:cTn id="17" dur="1000" fill="hold"/>
                                        <p:tgtEl>
                                          <p:spTgt spid="1026"/>
                                        </p:tgtEl>
                                        <p:attrNameLst>
                                          <p:attrName>style.rotation</p:attrName>
                                        </p:attrNameLst>
                                      </p:cBhvr>
                                      <p:tavLst>
                                        <p:tav tm="0">
                                          <p:val>
                                            <p:fltVal val="90"/>
                                          </p:val>
                                        </p:tav>
                                        <p:tav tm="100000">
                                          <p:val>
                                            <p:fltVal val="0"/>
                                          </p:val>
                                        </p:tav>
                                      </p:tavLst>
                                    </p:anim>
                                    <p:animEffect transition="in" filter="fade">
                                      <p:cBhvr>
                                        <p:cTn id="18"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99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90F6E034-76B6-4F44-A4AF-6EEA64F80377}"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0F6D855F-85F2-458B-BB42-DF12D3AAEADC}" type="slidenum">
              <a:rPr lang="en-US"/>
              <a:pPr>
                <a:defRPr/>
              </a:pPr>
              <a:t>12</a:t>
            </a:fld>
            <a:endParaRPr lang="en-US"/>
          </a:p>
        </p:txBody>
      </p:sp>
      <p:sp>
        <p:nvSpPr>
          <p:cNvPr id="470018" name="Rectangle 2"/>
          <p:cNvSpPr>
            <a:spLocks noGrp="1" noChangeArrowheads="1"/>
          </p:cNvSpPr>
          <p:nvPr>
            <p:ph type="title"/>
          </p:nvPr>
        </p:nvSpPr>
        <p:spPr>
          <a:xfrm>
            <a:off x="323850" y="333375"/>
            <a:ext cx="8569325" cy="1347788"/>
          </a:xfrm>
          <a:solidFill>
            <a:schemeClr val="accent2">
              <a:lumMod val="20000"/>
              <a:lumOff val="80000"/>
            </a:schemeClr>
          </a:solidFill>
          <a:ln w="76200" cap="flat" algn="ctr">
            <a:solidFill>
              <a:srgbClr val="0000FF"/>
            </a:solidFill>
          </a:ln>
        </p:spPr>
        <p:txBody>
          <a:bodyPr/>
          <a:lstStyle/>
          <a:p>
            <a:pPr>
              <a:defRPr/>
            </a:pPr>
            <a:r>
              <a:rPr lang="es-AR" sz="3600" i="1">
                <a:solidFill>
                  <a:srgbClr val="002060"/>
                </a:solidFill>
                <a:effectLst>
                  <a:outerShdw blurRad="38100" dist="38100" dir="2700000" algn="tl">
                    <a:srgbClr val="C0C0C0"/>
                  </a:outerShdw>
                </a:effectLst>
                <a:latin typeface="Arial" charset="0"/>
              </a:rPr>
              <a:t>Principales ataques </a:t>
            </a:r>
            <a:br>
              <a:rPr lang="es-AR" sz="3600" i="1">
                <a:solidFill>
                  <a:srgbClr val="002060"/>
                </a:solidFill>
                <a:effectLst>
                  <a:outerShdw blurRad="38100" dist="38100" dir="2700000" algn="tl">
                    <a:srgbClr val="C0C0C0"/>
                  </a:outerShdw>
                </a:effectLst>
                <a:latin typeface="Arial" charset="0"/>
              </a:rPr>
            </a:br>
            <a:r>
              <a:rPr lang="es-AR" sz="3600" i="1">
                <a:solidFill>
                  <a:srgbClr val="002060"/>
                </a:solidFill>
                <a:effectLst>
                  <a:outerShdw blurRad="38100" dist="38100" dir="2700000" algn="tl">
                    <a:srgbClr val="C0C0C0"/>
                  </a:outerShdw>
                </a:effectLst>
                <a:latin typeface="Arial" charset="0"/>
              </a:rPr>
              <a:t>Port Scanning (Escaneo de Puertos)</a:t>
            </a:r>
          </a:p>
        </p:txBody>
      </p:sp>
      <p:sp>
        <p:nvSpPr>
          <p:cNvPr id="470019" name="Rectangle 3"/>
          <p:cNvSpPr>
            <a:spLocks noGrp="1" noChangeArrowheads="1"/>
          </p:cNvSpPr>
          <p:nvPr>
            <p:ph type="body" idx="1"/>
          </p:nvPr>
        </p:nvSpPr>
        <p:spPr>
          <a:xfrm>
            <a:off x="395288" y="1981200"/>
            <a:ext cx="8497887" cy="4543425"/>
          </a:xfrm>
          <a:solidFill>
            <a:schemeClr val="accent2">
              <a:lumMod val="20000"/>
              <a:lumOff val="80000"/>
            </a:schemeClr>
          </a:solidFill>
          <a:ln w="76200" cap="flat" algn="ctr">
            <a:solidFill>
              <a:srgbClr val="000080"/>
            </a:solidFill>
          </a:ln>
        </p:spPr>
        <p:txBody>
          <a:bodyPr/>
          <a:lstStyle/>
          <a:p>
            <a:pPr algn="just">
              <a:lnSpc>
                <a:spcPct val="90000"/>
              </a:lnSpc>
              <a:defRPr/>
            </a:pPr>
            <a:r>
              <a:rPr lang="es-AR" i="1" dirty="0">
                <a:solidFill>
                  <a:srgbClr val="000099"/>
                </a:solidFill>
                <a:effectLst>
                  <a:outerShdw blurRad="38100" dist="38100" dir="2700000" algn="tl">
                    <a:srgbClr val="C0C0C0"/>
                  </a:outerShdw>
                </a:effectLst>
                <a:latin typeface="Arial" charset="0"/>
              </a:rPr>
              <a:t>Se Busca encontrar puertos abiertos mediante un escaneo de IP, el escaneo se realiza por rangos o a una IP en particular. </a:t>
            </a:r>
          </a:p>
          <a:p>
            <a:pPr algn="just">
              <a:lnSpc>
                <a:spcPct val="90000"/>
              </a:lnSpc>
              <a:defRPr/>
            </a:pPr>
            <a:r>
              <a:rPr lang="es-AR" i="1" dirty="0">
                <a:solidFill>
                  <a:srgbClr val="000099"/>
                </a:solidFill>
                <a:effectLst>
                  <a:outerShdw blurRad="38100" dist="38100" dir="2700000" algn="tl">
                    <a:srgbClr val="C0C0C0"/>
                  </a:outerShdw>
                </a:effectLst>
                <a:latin typeface="Arial" charset="0"/>
              </a:rPr>
              <a:t>Los Firewalls actuales identifican el escaneo de puertos consecutivos y detienen el ataque. </a:t>
            </a:r>
          </a:p>
          <a:p>
            <a:pPr algn="just">
              <a:lnSpc>
                <a:spcPct val="90000"/>
              </a:lnSpc>
              <a:defRPr/>
            </a:pPr>
            <a:r>
              <a:rPr lang="es-AR" i="1" dirty="0">
                <a:solidFill>
                  <a:srgbClr val="000099"/>
                </a:solidFill>
                <a:effectLst>
                  <a:outerShdw blurRad="38100" dist="38100" dir="2700000" algn="tl">
                    <a:srgbClr val="C0C0C0"/>
                  </a:outerShdw>
                </a:effectLst>
                <a:latin typeface="Arial" charset="0"/>
              </a:rPr>
              <a:t>Aunque hay escaneos no consecutivos y alternativos entre IP para despistar a los dispositivos de seguridad. </a:t>
            </a:r>
          </a:p>
          <a:p>
            <a:pPr algn="just">
              <a:lnSpc>
                <a:spcPct val="90000"/>
              </a:lnSpc>
              <a:defRPr/>
            </a:pPr>
            <a:endParaRPr lang="es-AR" i="1" dirty="0">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0018"/>
                                        </p:tgtEl>
                                        <p:attrNameLst>
                                          <p:attrName>style.visibility</p:attrName>
                                        </p:attrNameLst>
                                      </p:cBhvr>
                                      <p:to>
                                        <p:strVal val="visible"/>
                                      </p:to>
                                    </p:set>
                                    <p:anim calcmode="lin" valueType="num">
                                      <p:cBhvr>
                                        <p:cTn id="7" dur="1000" fill="hold"/>
                                        <p:tgtEl>
                                          <p:spTgt spid="470018"/>
                                        </p:tgtEl>
                                        <p:attrNameLst>
                                          <p:attrName>ppt_w</p:attrName>
                                        </p:attrNameLst>
                                      </p:cBhvr>
                                      <p:tavLst>
                                        <p:tav tm="0">
                                          <p:val>
                                            <p:fltVal val="0"/>
                                          </p:val>
                                        </p:tav>
                                        <p:tav tm="100000">
                                          <p:val>
                                            <p:strVal val="#ppt_w"/>
                                          </p:val>
                                        </p:tav>
                                      </p:tavLst>
                                    </p:anim>
                                    <p:anim calcmode="lin" valueType="num">
                                      <p:cBhvr>
                                        <p:cTn id="8" dur="1000" fill="hold"/>
                                        <p:tgtEl>
                                          <p:spTgt spid="470018"/>
                                        </p:tgtEl>
                                        <p:attrNameLst>
                                          <p:attrName>ppt_h</p:attrName>
                                        </p:attrNameLst>
                                      </p:cBhvr>
                                      <p:tavLst>
                                        <p:tav tm="0">
                                          <p:val>
                                            <p:fltVal val="0"/>
                                          </p:val>
                                        </p:tav>
                                        <p:tav tm="100000">
                                          <p:val>
                                            <p:strVal val="#ppt_h"/>
                                          </p:val>
                                        </p:tav>
                                      </p:tavLst>
                                    </p:anim>
                                    <p:anim calcmode="lin" valueType="num">
                                      <p:cBhvr>
                                        <p:cTn id="9" dur="1000" fill="hold"/>
                                        <p:tgtEl>
                                          <p:spTgt spid="470018"/>
                                        </p:tgtEl>
                                        <p:attrNameLst>
                                          <p:attrName>style.rotation</p:attrName>
                                        </p:attrNameLst>
                                      </p:cBhvr>
                                      <p:tavLst>
                                        <p:tav tm="0">
                                          <p:val>
                                            <p:fltVal val="90"/>
                                          </p:val>
                                        </p:tav>
                                        <p:tav tm="100000">
                                          <p:val>
                                            <p:fltVal val="0"/>
                                          </p:val>
                                        </p:tav>
                                      </p:tavLst>
                                    </p:anim>
                                    <p:animEffect transition="in" filter="fade">
                                      <p:cBhvr>
                                        <p:cTn id="10" dur="1000"/>
                                        <p:tgtEl>
                                          <p:spTgt spid="47001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70019">
                                            <p:bg/>
                                          </p:spTgt>
                                        </p:tgtEl>
                                        <p:attrNameLst>
                                          <p:attrName>style.visibility</p:attrName>
                                        </p:attrNameLst>
                                      </p:cBhvr>
                                      <p:to>
                                        <p:strVal val="visible"/>
                                      </p:to>
                                    </p:set>
                                    <p:anim calcmode="lin" valueType="num">
                                      <p:cBhvr>
                                        <p:cTn id="15" dur="1000" fill="hold"/>
                                        <p:tgtEl>
                                          <p:spTgt spid="470019">
                                            <p:bg/>
                                          </p:spTgt>
                                        </p:tgtEl>
                                        <p:attrNameLst>
                                          <p:attrName>ppt_w</p:attrName>
                                        </p:attrNameLst>
                                      </p:cBhvr>
                                      <p:tavLst>
                                        <p:tav tm="0">
                                          <p:val>
                                            <p:fltVal val="0"/>
                                          </p:val>
                                        </p:tav>
                                        <p:tav tm="100000">
                                          <p:val>
                                            <p:strVal val="#ppt_w"/>
                                          </p:val>
                                        </p:tav>
                                      </p:tavLst>
                                    </p:anim>
                                    <p:anim calcmode="lin" valueType="num">
                                      <p:cBhvr>
                                        <p:cTn id="16" dur="1000" fill="hold"/>
                                        <p:tgtEl>
                                          <p:spTgt spid="470019">
                                            <p:bg/>
                                          </p:spTgt>
                                        </p:tgtEl>
                                        <p:attrNameLst>
                                          <p:attrName>ppt_h</p:attrName>
                                        </p:attrNameLst>
                                      </p:cBhvr>
                                      <p:tavLst>
                                        <p:tav tm="0">
                                          <p:val>
                                            <p:fltVal val="0"/>
                                          </p:val>
                                        </p:tav>
                                        <p:tav tm="100000">
                                          <p:val>
                                            <p:strVal val="#ppt_h"/>
                                          </p:val>
                                        </p:tav>
                                      </p:tavLst>
                                    </p:anim>
                                    <p:anim calcmode="lin" valueType="num">
                                      <p:cBhvr>
                                        <p:cTn id="17" dur="1000" fill="hold"/>
                                        <p:tgtEl>
                                          <p:spTgt spid="470019">
                                            <p:bg/>
                                          </p:spTgt>
                                        </p:tgtEl>
                                        <p:attrNameLst>
                                          <p:attrName>style.rotation</p:attrName>
                                        </p:attrNameLst>
                                      </p:cBhvr>
                                      <p:tavLst>
                                        <p:tav tm="0">
                                          <p:val>
                                            <p:fltVal val="90"/>
                                          </p:val>
                                        </p:tav>
                                        <p:tav tm="100000">
                                          <p:val>
                                            <p:fltVal val="0"/>
                                          </p:val>
                                        </p:tav>
                                      </p:tavLst>
                                    </p:anim>
                                    <p:animEffect transition="in" filter="fade">
                                      <p:cBhvr>
                                        <p:cTn id="18" dur="1000"/>
                                        <p:tgtEl>
                                          <p:spTgt spid="470019">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70019">
                                            <p:txEl>
                                              <p:pRg st="0" end="0"/>
                                            </p:txEl>
                                          </p:spTgt>
                                        </p:tgtEl>
                                        <p:attrNameLst>
                                          <p:attrName>style.visibility</p:attrName>
                                        </p:attrNameLst>
                                      </p:cBhvr>
                                      <p:to>
                                        <p:strVal val="visible"/>
                                      </p:to>
                                    </p:set>
                                    <p:anim calcmode="lin" valueType="num">
                                      <p:cBhvr>
                                        <p:cTn id="23" dur="1000" fill="hold"/>
                                        <p:tgtEl>
                                          <p:spTgt spid="470019">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70019">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70019">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7001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70019">
                                            <p:txEl>
                                              <p:pRg st="1" end="1"/>
                                            </p:txEl>
                                          </p:spTgt>
                                        </p:tgtEl>
                                        <p:attrNameLst>
                                          <p:attrName>style.visibility</p:attrName>
                                        </p:attrNameLst>
                                      </p:cBhvr>
                                      <p:to>
                                        <p:strVal val="visible"/>
                                      </p:to>
                                    </p:set>
                                    <p:anim calcmode="lin" valueType="num">
                                      <p:cBhvr>
                                        <p:cTn id="31" dur="1000" fill="hold"/>
                                        <p:tgtEl>
                                          <p:spTgt spid="470019">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70019">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70019">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7001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70019">
                                            <p:txEl>
                                              <p:pRg st="2" end="2"/>
                                            </p:txEl>
                                          </p:spTgt>
                                        </p:tgtEl>
                                        <p:attrNameLst>
                                          <p:attrName>style.visibility</p:attrName>
                                        </p:attrNameLst>
                                      </p:cBhvr>
                                      <p:to>
                                        <p:strVal val="visible"/>
                                      </p:to>
                                    </p:set>
                                    <p:anim calcmode="lin" valueType="num">
                                      <p:cBhvr>
                                        <p:cTn id="39" dur="1000" fill="hold"/>
                                        <p:tgtEl>
                                          <p:spTgt spid="470019">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470019">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470019">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4700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8" grpId="0" animBg="1"/>
      <p:bldP spid="470019"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8361D680-F5BC-4B88-A5A3-47C207FAE0FE}"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0EC09BE3-C90D-40A5-BCFB-B129D7F2CAFB}" type="slidenum">
              <a:rPr lang="en-US"/>
              <a:pPr>
                <a:defRPr/>
              </a:pPr>
              <a:t>13</a:t>
            </a:fld>
            <a:endParaRPr lang="en-US"/>
          </a:p>
        </p:txBody>
      </p:sp>
      <p:sp>
        <p:nvSpPr>
          <p:cNvPr id="471042" name="Rectangle 2"/>
          <p:cNvSpPr>
            <a:spLocks noGrp="1" noChangeArrowheads="1"/>
          </p:cNvSpPr>
          <p:nvPr>
            <p:ph type="title"/>
          </p:nvPr>
        </p:nvSpPr>
        <p:spPr>
          <a:xfrm>
            <a:off x="685800" y="228600"/>
            <a:ext cx="7772400" cy="968375"/>
          </a:xfrm>
          <a:solidFill>
            <a:schemeClr val="accent2">
              <a:lumMod val="20000"/>
              <a:lumOff val="80000"/>
            </a:schemeClr>
          </a:solidFill>
          <a:ln w="76200" cap="flat" algn="ctr">
            <a:solidFill>
              <a:srgbClr val="0000FF"/>
            </a:solidFill>
          </a:ln>
        </p:spPr>
        <p:txBody>
          <a:bodyPr/>
          <a:lstStyle/>
          <a:p>
            <a:pPr>
              <a:defRPr/>
            </a:pPr>
            <a:r>
              <a:rPr lang="es-AR" i="1">
                <a:solidFill>
                  <a:schemeClr val="accent2">
                    <a:lumMod val="50000"/>
                  </a:schemeClr>
                </a:solidFill>
                <a:effectLst>
                  <a:outerShdw blurRad="38100" dist="38100" dir="2700000" algn="tl">
                    <a:srgbClr val="C0C0C0"/>
                  </a:outerShdw>
                </a:effectLst>
                <a:latin typeface="Arial" charset="0"/>
              </a:rPr>
              <a:t>Tipos de Escaneo</a:t>
            </a:r>
          </a:p>
        </p:txBody>
      </p:sp>
      <p:sp>
        <p:nvSpPr>
          <p:cNvPr id="471043" name="Rectangle 3"/>
          <p:cNvSpPr>
            <a:spLocks noGrp="1" noChangeArrowheads="1"/>
          </p:cNvSpPr>
          <p:nvPr>
            <p:ph type="body" idx="1"/>
          </p:nvPr>
        </p:nvSpPr>
        <p:spPr>
          <a:xfrm>
            <a:off x="0" y="1447800"/>
            <a:ext cx="9144000" cy="5410200"/>
          </a:xfrm>
          <a:solidFill>
            <a:schemeClr val="accent2">
              <a:lumMod val="20000"/>
              <a:lumOff val="80000"/>
            </a:schemeClr>
          </a:solidFill>
          <a:ln w="76200" cap="flat" algn="ctr">
            <a:solidFill>
              <a:srgbClr val="000080"/>
            </a:solidFill>
          </a:ln>
        </p:spPr>
        <p:txBody>
          <a:bodyPr/>
          <a:lstStyle/>
          <a:p>
            <a:pPr>
              <a:lnSpc>
                <a:spcPct val="80000"/>
              </a:lnSpc>
              <a:defRPr/>
            </a:pPr>
            <a:r>
              <a:rPr lang="es-AR" sz="2800" b="1" i="1" u="sng" dirty="0">
                <a:solidFill>
                  <a:srgbClr val="000099"/>
                </a:solidFill>
                <a:effectLst>
                  <a:outerShdw blurRad="38100" dist="38100" dir="2700000" algn="tl">
                    <a:srgbClr val="C0C0C0"/>
                  </a:outerShdw>
                </a:effectLst>
                <a:latin typeface="Arial" charset="0"/>
              </a:rPr>
              <a:t>Conexión </a:t>
            </a:r>
            <a:r>
              <a:rPr lang="es-AR" sz="2800" b="1" i="1" u="sng" dirty="0" err="1">
                <a:solidFill>
                  <a:srgbClr val="000099"/>
                </a:solidFill>
                <a:effectLst>
                  <a:outerShdw blurRad="38100" dist="38100" dir="2700000" algn="tl">
                    <a:srgbClr val="C0C0C0"/>
                  </a:outerShdw>
                </a:effectLst>
                <a:latin typeface="Arial" charset="0"/>
              </a:rPr>
              <a:t>TCPconnect</a:t>
            </a:r>
            <a:r>
              <a:rPr lang="es-AR" sz="2800" b="1" i="1" u="sng" dirty="0">
                <a:solidFill>
                  <a:srgbClr val="000099"/>
                </a:solidFill>
                <a:effectLst>
                  <a:outerShdw blurRad="38100" dist="38100" dir="2700000" algn="tl">
                    <a:srgbClr val="C0C0C0"/>
                  </a:outerShdw>
                </a:effectLst>
                <a:latin typeface="Arial" charset="0"/>
              </a:rPr>
              <a:t>():</a:t>
            </a:r>
            <a:r>
              <a:rPr lang="es-AR" sz="2800" i="1" dirty="0">
                <a:solidFill>
                  <a:srgbClr val="000099"/>
                </a:solidFill>
                <a:effectLst>
                  <a:outerShdw blurRad="38100" dist="38100" dir="2700000" algn="tl">
                    <a:srgbClr val="C0C0C0"/>
                  </a:outerShdw>
                </a:effectLst>
                <a:latin typeface="Arial" charset="0"/>
              </a:rPr>
              <a:t> búsqueda un puerto abierto.</a:t>
            </a:r>
          </a:p>
          <a:p>
            <a:pPr>
              <a:lnSpc>
                <a:spcPct val="80000"/>
              </a:lnSpc>
              <a:defRPr/>
            </a:pPr>
            <a:endParaRPr lang="es-AR" sz="2800" i="1" dirty="0">
              <a:solidFill>
                <a:srgbClr val="000099"/>
              </a:solidFill>
              <a:effectLst>
                <a:outerShdw blurRad="38100" dist="38100" dir="2700000" algn="tl">
                  <a:srgbClr val="C0C0C0"/>
                </a:outerShdw>
              </a:effectLst>
              <a:latin typeface="Arial" charset="0"/>
            </a:endParaRPr>
          </a:p>
          <a:p>
            <a:pPr>
              <a:lnSpc>
                <a:spcPct val="80000"/>
              </a:lnSpc>
              <a:defRPr/>
            </a:pPr>
            <a:r>
              <a:rPr lang="es-AR" sz="2800" b="1" i="1" u="sng" dirty="0">
                <a:solidFill>
                  <a:srgbClr val="000099"/>
                </a:solidFill>
                <a:effectLst>
                  <a:outerShdw blurRad="38100" dist="38100" dir="2700000" algn="tl">
                    <a:srgbClr val="C0C0C0"/>
                  </a:outerShdw>
                </a:effectLst>
                <a:latin typeface="Arial" charset="0"/>
              </a:rPr>
              <a:t>FTP </a:t>
            </a:r>
            <a:r>
              <a:rPr lang="es-AR" sz="2800" b="1" i="1" u="sng" dirty="0" err="1">
                <a:solidFill>
                  <a:srgbClr val="000099"/>
                </a:solidFill>
                <a:effectLst>
                  <a:outerShdw blurRad="38100" dist="38100" dir="2700000" algn="tl">
                    <a:srgbClr val="C0C0C0"/>
                  </a:outerShdw>
                </a:effectLst>
                <a:latin typeface="Arial" charset="0"/>
              </a:rPr>
              <a:t>Bounce</a:t>
            </a:r>
            <a:r>
              <a:rPr lang="es-AR" sz="2800" b="1" i="1" u="sng" dirty="0">
                <a:solidFill>
                  <a:srgbClr val="000099"/>
                </a:solidFill>
                <a:effectLst>
                  <a:outerShdw blurRad="38100" dist="38100" dir="2700000" algn="tl">
                    <a:srgbClr val="C0C0C0"/>
                  </a:outerShdw>
                </a:effectLst>
                <a:latin typeface="Arial" charset="0"/>
              </a:rPr>
              <a:t> </a:t>
            </a:r>
            <a:r>
              <a:rPr lang="es-AR" sz="2800" b="1" i="1" u="sng" dirty="0" err="1">
                <a:solidFill>
                  <a:srgbClr val="000099"/>
                </a:solidFill>
                <a:effectLst>
                  <a:outerShdw blurRad="38100" dist="38100" dir="2700000" algn="tl">
                    <a:srgbClr val="C0C0C0"/>
                  </a:outerShdw>
                </a:effectLst>
                <a:latin typeface="Arial" charset="0"/>
              </a:rPr>
              <a:t>Attack</a:t>
            </a:r>
            <a:r>
              <a:rPr lang="es-AR" sz="2800" i="1" dirty="0">
                <a:solidFill>
                  <a:srgbClr val="000099"/>
                </a:solidFill>
                <a:effectLst>
                  <a:outerShdw blurRad="38100" dist="38100" dir="2700000" algn="tl">
                    <a:srgbClr val="C0C0C0"/>
                  </a:outerShdw>
                </a:effectLst>
                <a:latin typeface="Arial" charset="0"/>
              </a:rPr>
              <a:t>: Conexión mediante FTP desde un servidor Proxy para dificultar conocer origen del ataque.</a:t>
            </a:r>
          </a:p>
          <a:p>
            <a:pPr>
              <a:lnSpc>
                <a:spcPct val="80000"/>
              </a:lnSpc>
              <a:defRPr/>
            </a:pPr>
            <a:endParaRPr lang="es-AR" sz="2800" i="1" dirty="0">
              <a:solidFill>
                <a:srgbClr val="000099"/>
              </a:solidFill>
              <a:effectLst>
                <a:outerShdw blurRad="38100" dist="38100" dir="2700000" algn="tl">
                  <a:srgbClr val="C0C0C0"/>
                </a:outerShdw>
              </a:effectLst>
              <a:latin typeface="Arial" charset="0"/>
            </a:endParaRPr>
          </a:p>
          <a:p>
            <a:pPr>
              <a:lnSpc>
                <a:spcPct val="80000"/>
              </a:lnSpc>
              <a:defRPr/>
            </a:pPr>
            <a:r>
              <a:rPr lang="es-AR" sz="2800" b="1" i="1" u="sng" dirty="0">
                <a:solidFill>
                  <a:srgbClr val="000099"/>
                </a:solidFill>
                <a:effectLst>
                  <a:outerShdw blurRad="38100" dist="38100" dir="2700000" algn="tl">
                    <a:srgbClr val="C0C0C0"/>
                  </a:outerShdw>
                </a:effectLst>
                <a:latin typeface="Arial" charset="0"/>
              </a:rPr>
              <a:t>TCP SYN</a:t>
            </a:r>
            <a:r>
              <a:rPr lang="es-AR" sz="2800" i="1" dirty="0">
                <a:solidFill>
                  <a:srgbClr val="000099"/>
                </a:solidFill>
                <a:effectLst>
                  <a:outerShdw blurRad="38100" dist="38100" dir="2700000" algn="tl">
                    <a:srgbClr val="C0C0C0"/>
                  </a:outerShdw>
                </a:effectLst>
                <a:latin typeface="Arial" charset="0"/>
              </a:rPr>
              <a:t>:  Envío de un paquete de comienzo de comunicación determinando puertos abiertos.</a:t>
            </a:r>
          </a:p>
          <a:p>
            <a:pPr>
              <a:lnSpc>
                <a:spcPct val="80000"/>
              </a:lnSpc>
              <a:defRPr/>
            </a:pPr>
            <a:endParaRPr lang="es-AR" sz="2800" i="1" dirty="0">
              <a:solidFill>
                <a:srgbClr val="000099"/>
              </a:solidFill>
              <a:effectLst>
                <a:outerShdw blurRad="38100" dist="38100" dir="2700000" algn="tl">
                  <a:srgbClr val="C0C0C0"/>
                </a:outerShdw>
              </a:effectLst>
              <a:latin typeface="Arial" charset="0"/>
            </a:endParaRPr>
          </a:p>
          <a:p>
            <a:pPr>
              <a:lnSpc>
                <a:spcPct val="80000"/>
              </a:lnSpc>
              <a:defRPr/>
            </a:pPr>
            <a:r>
              <a:rPr lang="es-AR" sz="2800" b="1" i="1" u="sng" dirty="0">
                <a:solidFill>
                  <a:srgbClr val="000099"/>
                </a:solidFill>
                <a:effectLst>
                  <a:outerShdw blurRad="38100" dist="38100" dir="2700000" algn="tl">
                    <a:srgbClr val="C0C0C0"/>
                  </a:outerShdw>
                </a:effectLst>
                <a:latin typeface="Arial" charset="0"/>
              </a:rPr>
              <a:t>TCP FIN </a:t>
            </a:r>
            <a:r>
              <a:rPr lang="es-AR" sz="2800" b="1" i="1" u="sng" dirty="0" err="1">
                <a:solidFill>
                  <a:srgbClr val="000099"/>
                </a:solidFill>
                <a:effectLst>
                  <a:outerShdw blurRad="38100" dist="38100" dir="2700000" algn="tl">
                    <a:srgbClr val="C0C0C0"/>
                  </a:outerShdw>
                </a:effectLst>
                <a:latin typeface="Arial" charset="0"/>
              </a:rPr>
              <a:t>Stealth</a:t>
            </a:r>
            <a:r>
              <a:rPr lang="es-AR" sz="2800" b="1" i="1" u="sng" dirty="0">
                <a:solidFill>
                  <a:srgbClr val="000099"/>
                </a:solidFill>
                <a:effectLst>
                  <a:outerShdw blurRad="38100" dist="38100" dir="2700000" algn="tl">
                    <a:srgbClr val="C0C0C0"/>
                  </a:outerShdw>
                </a:effectLst>
                <a:latin typeface="Arial" charset="0"/>
              </a:rPr>
              <a:t> Port </a:t>
            </a:r>
            <a:r>
              <a:rPr lang="es-AR" sz="2800" b="1" i="1" u="sng" dirty="0" err="1">
                <a:solidFill>
                  <a:srgbClr val="000099"/>
                </a:solidFill>
                <a:effectLst>
                  <a:outerShdw blurRad="38100" dist="38100" dir="2700000" algn="tl">
                    <a:srgbClr val="C0C0C0"/>
                  </a:outerShdw>
                </a:effectLst>
                <a:latin typeface="Arial" charset="0"/>
              </a:rPr>
              <a:t>Scanning</a:t>
            </a:r>
            <a:r>
              <a:rPr lang="es-AR" sz="2800" i="1" dirty="0">
                <a:solidFill>
                  <a:srgbClr val="000099"/>
                </a:solidFill>
                <a:effectLst>
                  <a:outerShdw blurRad="38100" dist="38100" dir="2700000" algn="tl">
                    <a:srgbClr val="C0C0C0"/>
                  </a:outerShdw>
                </a:effectLst>
                <a:latin typeface="Arial" charset="0"/>
              </a:rPr>
              <a:t>: Envío de un paquete de fin de comunicación para conocer puertos abiertos o cerrados.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1042"/>
                                        </p:tgtEl>
                                        <p:attrNameLst>
                                          <p:attrName>style.visibility</p:attrName>
                                        </p:attrNameLst>
                                      </p:cBhvr>
                                      <p:to>
                                        <p:strVal val="visible"/>
                                      </p:to>
                                    </p:set>
                                    <p:anim calcmode="lin" valueType="num">
                                      <p:cBhvr>
                                        <p:cTn id="7" dur="1000" fill="hold"/>
                                        <p:tgtEl>
                                          <p:spTgt spid="471042"/>
                                        </p:tgtEl>
                                        <p:attrNameLst>
                                          <p:attrName>ppt_w</p:attrName>
                                        </p:attrNameLst>
                                      </p:cBhvr>
                                      <p:tavLst>
                                        <p:tav tm="0">
                                          <p:val>
                                            <p:fltVal val="0"/>
                                          </p:val>
                                        </p:tav>
                                        <p:tav tm="100000">
                                          <p:val>
                                            <p:strVal val="#ppt_w"/>
                                          </p:val>
                                        </p:tav>
                                      </p:tavLst>
                                    </p:anim>
                                    <p:anim calcmode="lin" valueType="num">
                                      <p:cBhvr>
                                        <p:cTn id="8" dur="1000" fill="hold"/>
                                        <p:tgtEl>
                                          <p:spTgt spid="471042"/>
                                        </p:tgtEl>
                                        <p:attrNameLst>
                                          <p:attrName>ppt_h</p:attrName>
                                        </p:attrNameLst>
                                      </p:cBhvr>
                                      <p:tavLst>
                                        <p:tav tm="0">
                                          <p:val>
                                            <p:fltVal val="0"/>
                                          </p:val>
                                        </p:tav>
                                        <p:tav tm="100000">
                                          <p:val>
                                            <p:strVal val="#ppt_h"/>
                                          </p:val>
                                        </p:tav>
                                      </p:tavLst>
                                    </p:anim>
                                    <p:anim calcmode="lin" valueType="num">
                                      <p:cBhvr>
                                        <p:cTn id="9" dur="1000" fill="hold"/>
                                        <p:tgtEl>
                                          <p:spTgt spid="471042"/>
                                        </p:tgtEl>
                                        <p:attrNameLst>
                                          <p:attrName>style.rotation</p:attrName>
                                        </p:attrNameLst>
                                      </p:cBhvr>
                                      <p:tavLst>
                                        <p:tav tm="0">
                                          <p:val>
                                            <p:fltVal val="90"/>
                                          </p:val>
                                        </p:tav>
                                        <p:tav tm="100000">
                                          <p:val>
                                            <p:fltVal val="0"/>
                                          </p:val>
                                        </p:tav>
                                      </p:tavLst>
                                    </p:anim>
                                    <p:animEffect transition="in" filter="fade">
                                      <p:cBhvr>
                                        <p:cTn id="10" dur="1000"/>
                                        <p:tgtEl>
                                          <p:spTgt spid="47104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71043">
                                            <p:bg/>
                                          </p:spTgt>
                                        </p:tgtEl>
                                        <p:attrNameLst>
                                          <p:attrName>style.visibility</p:attrName>
                                        </p:attrNameLst>
                                      </p:cBhvr>
                                      <p:to>
                                        <p:strVal val="visible"/>
                                      </p:to>
                                    </p:set>
                                    <p:anim calcmode="lin" valueType="num">
                                      <p:cBhvr>
                                        <p:cTn id="15" dur="1000" fill="hold"/>
                                        <p:tgtEl>
                                          <p:spTgt spid="471043">
                                            <p:bg/>
                                          </p:spTgt>
                                        </p:tgtEl>
                                        <p:attrNameLst>
                                          <p:attrName>ppt_w</p:attrName>
                                        </p:attrNameLst>
                                      </p:cBhvr>
                                      <p:tavLst>
                                        <p:tav tm="0">
                                          <p:val>
                                            <p:fltVal val="0"/>
                                          </p:val>
                                        </p:tav>
                                        <p:tav tm="100000">
                                          <p:val>
                                            <p:strVal val="#ppt_w"/>
                                          </p:val>
                                        </p:tav>
                                      </p:tavLst>
                                    </p:anim>
                                    <p:anim calcmode="lin" valueType="num">
                                      <p:cBhvr>
                                        <p:cTn id="16" dur="1000" fill="hold"/>
                                        <p:tgtEl>
                                          <p:spTgt spid="471043">
                                            <p:bg/>
                                          </p:spTgt>
                                        </p:tgtEl>
                                        <p:attrNameLst>
                                          <p:attrName>ppt_h</p:attrName>
                                        </p:attrNameLst>
                                      </p:cBhvr>
                                      <p:tavLst>
                                        <p:tav tm="0">
                                          <p:val>
                                            <p:fltVal val="0"/>
                                          </p:val>
                                        </p:tav>
                                        <p:tav tm="100000">
                                          <p:val>
                                            <p:strVal val="#ppt_h"/>
                                          </p:val>
                                        </p:tav>
                                      </p:tavLst>
                                    </p:anim>
                                    <p:anim calcmode="lin" valueType="num">
                                      <p:cBhvr>
                                        <p:cTn id="17" dur="1000" fill="hold"/>
                                        <p:tgtEl>
                                          <p:spTgt spid="471043">
                                            <p:bg/>
                                          </p:spTgt>
                                        </p:tgtEl>
                                        <p:attrNameLst>
                                          <p:attrName>style.rotation</p:attrName>
                                        </p:attrNameLst>
                                      </p:cBhvr>
                                      <p:tavLst>
                                        <p:tav tm="0">
                                          <p:val>
                                            <p:fltVal val="90"/>
                                          </p:val>
                                        </p:tav>
                                        <p:tav tm="100000">
                                          <p:val>
                                            <p:fltVal val="0"/>
                                          </p:val>
                                        </p:tav>
                                      </p:tavLst>
                                    </p:anim>
                                    <p:animEffect transition="in" filter="fade">
                                      <p:cBhvr>
                                        <p:cTn id="18" dur="1000"/>
                                        <p:tgtEl>
                                          <p:spTgt spid="471043">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71043">
                                            <p:txEl>
                                              <p:pRg st="0" end="0"/>
                                            </p:txEl>
                                          </p:spTgt>
                                        </p:tgtEl>
                                        <p:attrNameLst>
                                          <p:attrName>style.visibility</p:attrName>
                                        </p:attrNameLst>
                                      </p:cBhvr>
                                      <p:to>
                                        <p:strVal val="visible"/>
                                      </p:to>
                                    </p:set>
                                    <p:anim calcmode="lin" valueType="num">
                                      <p:cBhvr>
                                        <p:cTn id="23" dur="1000" fill="hold"/>
                                        <p:tgtEl>
                                          <p:spTgt spid="47104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7104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7104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7104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71043">
                                            <p:txEl>
                                              <p:pRg st="2" end="2"/>
                                            </p:txEl>
                                          </p:spTgt>
                                        </p:tgtEl>
                                        <p:attrNameLst>
                                          <p:attrName>style.visibility</p:attrName>
                                        </p:attrNameLst>
                                      </p:cBhvr>
                                      <p:to>
                                        <p:strVal val="visible"/>
                                      </p:to>
                                    </p:set>
                                    <p:anim calcmode="lin" valueType="num">
                                      <p:cBhvr>
                                        <p:cTn id="31" dur="1000" fill="hold"/>
                                        <p:tgtEl>
                                          <p:spTgt spid="471043">
                                            <p:txEl>
                                              <p:pRg st="2" end="2"/>
                                            </p:txEl>
                                          </p:spTgt>
                                        </p:tgtEl>
                                        <p:attrNameLst>
                                          <p:attrName>ppt_w</p:attrName>
                                        </p:attrNameLst>
                                      </p:cBhvr>
                                      <p:tavLst>
                                        <p:tav tm="0">
                                          <p:val>
                                            <p:fltVal val="0"/>
                                          </p:val>
                                        </p:tav>
                                        <p:tav tm="100000">
                                          <p:val>
                                            <p:strVal val="#ppt_w"/>
                                          </p:val>
                                        </p:tav>
                                      </p:tavLst>
                                    </p:anim>
                                    <p:anim calcmode="lin" valueType="num">
                                      <p:cBhvr>
                                        <p:cTn id="32" dur="1000" fill="hold"/>
                                        <p:tgtEl>
                                          <p:spTgt spid="471043">
                                            <p:txEl>
                                              <p:pRg st="2" end="2"/>
                                            </p:txEl>
                                          </p:spTgt>
                                        </p:tgtEl>
                                        <p:attrNameLst>
                                          <p:attrName>ppt_h</p:attrName>
                                        </p:attrNameLst>
                                      </p:cBhvr>
                                      <p:tavLst>
                                        <p:tav tm="0">
                                          <p:val>
                                            <p:fltVal val="0"/>
                                          </p:val>
                                        </p:tav>
                                        <p:tav tm="100000">
                                          <p:val>
                                            <p:strVal val="#ppt_h"/>
                                          </p:val>
                                        </p:tav>
                                      </p:tavLst>
                                    </p:anim>
                                    <p:anim calcmode="lin" valueType="num">
                                      <p:cBhvr>
                                        <p:cTn id="33" dur="1000" fill="hold"/>
                                        <p:tgtEl>
                                          <p:spTgt spid="471043">
                                            <p:txEl>
                                              <p:pRg st="2" end="2"/>
                                            </p:txEl>
                                          </p:spTgt>
                                        </p:tgtEl>
                                        <p:attrNameLst>
                                          <p:attrName>style.rotation</p:attrName>
                                        </p:attrNameLst>
                                      </p:cBhvr>
                                      <p:tavLst>
                                        <p:tav tm="0">
                                          <p:val>
                                            <p:fltVal val="90"/>
                                          </p:val>
                                        </p:tav>
                                        <p:tav tm="100000">
                                          <p:val>
                                            <p:fltVal val="0"/>
                                          </p:val>
                                        </p:tav>
                                      </p:tavLst>
                                    </p:anim>
                                    <p:animEffect transition="in" filter="fade">
                                      <p:cBhvr>
                                        <p:cTn id="34" dur="1000"/>
                                        <p:tgtEl>
                                          <p:spTgt spid="47104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71043">
                                            <p:txEl>
                                              <p:pRg st="4" end="4"/>
                                            </p:txEl>
                                          </p:spTgt>
                                        </p:tgtEl>
                                        <p:attrNameLst>
                                          <p:attrName>style.visibility</p:attrName>
                                        </p:attrNameLst>
                                      </p:cBhvr>
                                      <p:to>
                                        <p:strVal val="visible"/>
                                      </p:to>
                                    </p:set>
                                    <p:anim calcmode="lin" valueType="num">
                                      <p:cBhvr>
                                        <p:cTn id="39" dur="1000" fill="hold"/>
                                        <p:tgtEl>
                                          <p:spTgt spid="47104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47104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471043">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47104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471043">
                                            <p:txEl>
                                              <p:pRg st="6" end="6"/>
                                            </p:txEl>
                                          </p:spTgt>
                                        </p:tgtEl>
                                        <p:attrNameLst>
                                          <p:attrName>style.visibility</p:attrName>
                                        </p:attrNameLst>
                                      </p:cBhvr>
                                      <p:to>
                                        <p:strVal val="visible"/>
                                      </p:to>
                                    </p:set>
                                    <p:anim calcmode="lin" valueType="num">
                                      <p:cBhvr>
                                        <p:cTn id="47" dur="1000" fill="hold"/>
                                        <p:tgtEl>
                                          <p:spTgt spid="471043">
                                            <p:txEl>
                                              <p:pRg st="6" end="6"/>
                                            </p:txEl>
                                          </p:spTgt>
                                        </p:tgtEl>
                                        <p:attrNameLst>
                                          <p:attrName>ppt_w</p:attrName>
                                        </p:attrNameLst>
                                      </p:cBhvr>
                                      <p:tavLst>
                                        <p:tav tm="0">
                                          <p:val>
                                            <p:fltVal val="0"/>
                                          </p:val>
                                        </p:tav>
                                        <p:tav tm="100000">
                                          <p:val>
                                            <p:strVal val="#ppt_w"/>
                                          </p:val>
                                        </p:tav>
                                      </p:tavLst>
                                    </p:anim>
                                    <p:anim calcmode="lin" valueType="num">
                                      <p:cBhvr>
                                        <p:cTn id="48" dur="1000" fill="hold"/>
                                        <p:tgtEl>
                                          <p:spTgt spid="471043">
                                            <p:txEl>
                                              <p:pRg st="6" end="6"/>
                                            </p:txEl>
                                          </p:spTgt>
                                        </p:tgtEl>
                                        <p:attrNameLst>
                                          <p:attrName>ppt_h</p:attrName>
                                        </p:attrNameLst>
                                      </p:cBhvr>
                                      <p:tavLst>
                                        <p:tav tm="0">
                                          <p:val>
                                            <p:fltVal val="0"/>
                                          </p:val>
                                        </p:tav>
                                        <p:tav tm="100000">
                                          <p:val>
                                            <p:strVal val="#ppt_h"/>
                                          </p:val>
                                        </p:tav>
                                      </p:tavLst>
                                    </p:anim>
                                    <p:anim calcmode="lin" valueType="num">
                                      <p:cBhvr>
                                        <p:cTn id="49" dur="1000" fill="hold"/>
                                        <p:tgtEl>
                                          <p:spTgt spid="471043">
                                            <p:txEl>
                                              <p:pRg st="6" end="6"/>
                                            </p:txEl>
                                          </p:spTgt>
                                        </p:tgtEl>
                                        <p:attrNameLst>
                                          <p:attrName>style.rotation</p:attrName>
                                        </p:attrNameLst>
                                      </p:cBhvr>
                                      <p:tavLst>
                                        <p:tav tm="0">
                                          <p:val>
                                            <p:fltVal val="90"/>
                                          </p:val>
                                        </p:tav>
                                        <p:tav tm="100000">
                                          <p:val>
                                            <p:fltVal val="0"/>
                                          </p:val>
                                        </p:tav>
                                      </p:tavLst>
                                    </p:anim>
                                    <p:animEffect transition="in" filter="fade">
                                      <p:cBhvr>
                                        <p:cTn id="50" dur="1000"/>
                                        <p:tgtEl>
                                          <p:spTgt spid="4710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2" grpId="0" animBg="1"/>
      <p:bldP spid="471043"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C89270A9-F368-40E5-8C79-DE010321BFBD}"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5EDA8C44-C0ED-4A6F-A53C-3C5DD35621DE}" type="slidenum">
              <a:rPr lang="en-US"/>
              <a:pPr>
                <a:defRPr/>
              </a:pPr>
              <a:t>14</a:t>
            </a:fld>
            <a:endParaRPr lang="en-US"/>
          </a:p>
        </p:txBody>
      </p:sp>
      <p:sp>
        <p:nvSpPr>
          <p:cNvPr id="472066" name="Rectangle 2"/>
          <p:cNvSpPr>
            <a:spLocks noGrp="1" noChangeArrowheads="1"/>
          </p:cNvSpPr>
          <p:nvPr>
            <p:ph type="title"/>
          </p:nvPr>
        </p:nvSpPr>
        <p:spPr>
          <a:xfrm>
            <a:off x="684213" y="260350"/>
            <a:ext cx="7772400" cy="1143000"/>
          </a:xfrm>
          <a:solidFill>
            <a:schemeClr val="accent2">
              <a:lumMod val="20000"/>
              <a:lumOff val="80000"/>
            </a:schemeClr>
          </a:solidFill>
          <a:ln w="76200" cap="flat" algn="ctr">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AR" i="1">
                <a:solidFill>
                  <a:schemeClr val="accent2">
                    <a:lumMod val="50000"/>
                  </a:schemeClr>
                </a:solidFill>
                <a:effectLst>
                  <a:outerShdw blurRad="38100" dist="38100" dir="2700000" algn="tl">
                    <a:srgbClr val="C0C0C0"/>
                  </a:outerShdw>
                </a:effectLst>
                <a:latin typeface="Arial" charset="0"/>
              </a:rPr>
              <a:t>Tipos de Escaneo</a:t>
            </a:r>
          </a:p>
        </p:txBody>
      </p:sp>
      <p:sp>
        <p:nvSpPr>
          <p:cNvPr id="472067" name="Rectangle 3"/>
          <p:cNvSpPr>
            <a:spLocks noGrp="1" noChangeArrowheads="1"/>
          </p:cNvSpPr>
          <p:nvPr>
            <p:ph type="body" idx="1"/>
          </p:nvPr>
        </p:nvSpPr>
        <p:spPr>
          <a:xfrm>
            <a:off x="179388" y="1628775"/>
            <a:ext cx="8713787" cy="4895850"/>
          </a:xfrm>
          <a:solidFill>
            <a:schemeClr val="accent2">
              <a:lumMod val="20000"/>
              <a:lumOff val="80000"/>
            </a:schemeClr>
          </a:solidFill>
          <a:ln w="76200" cap="flat" algn="ctr">
            <a:solidFill>
              <a:srgbClr val="000080"/>
            </a:solidFill>
            <a:miter lim="800000"/>
            <a:headEnd/>
            <a:tailEnd/>
          </a:ln>
        </p:spPr>
        <p:txBody>
          <a:bodyPr vert="horz" wrap="square" lIns="91440" tIns="45720" rIns="91440" bIns="45720" numCol="1" anchor="t" anchorCtr="0" compatLnSpc="1">
            <a:prstTxWarp prst="textNoShape">
              <a:avLst/>
            </a:prstTxWarp>
          </a:bodyPr>
          <a:lstStyle/>
          <a:p>
            <a:pPr algn="just">
              <a:lnSpc>
                <a:spcPct val="80000"/>
              </a:lnSpc>
            </a:pPr>
            <a:r>
              <a:rPr lang="es-AR" b="1" i="1" u="sng" dirty="0">
                <a:solidFill>
                  <a:srgbClr val="000099"/>
                </a:solidFill>
                <a:effectLst>
                  <a:outerShdw blurRad="38100" dist="38100" dir="2700000" algn="tl">
                    <a:srgbClr val="C0C0C0"/>
                  </a:outerShdw>
                </a:effectLst>
                <a:latin typeface="Arial" charset="0"/>
              </a:rPr>
              <a:t>Escaneo de Fragmentación: </a:t>
            </a:r>
            <a:r>
              <a:rPr lang="es-AR" i="1" dirty="0">
                <a:solidFill>
                  <a:srgbClr val="000099"/>
                </a:solidFill>
                <a:effectLst>
                  <a:outerShdw blurRad="38100" dist="38100" dir="2700000" algn="tl">
                    <a:srgbClr val="C0C0C0"/>
                  </a:outerShdw>
                </a:effectLst>
                <a:latin typeface="Arial" charset="0"/>
              </a:rPr>
              <a:t>Transmisión de pequeños paquetes para monitorear la red.</a:t>
            </a:r>
          </a:p>
          <a:p>
            <a:pPr algn="just">
              <a:lnSpc>
                <a:spcPct val="80000"/>
              </a:lnSpc>
            </a:pPr>
            <a:endParaRPr lang="es-AR" b="1" i="1" u="sng" dirty="0">
              <a:solidFill>
                <a:srgbClr val="000099"/>
              </a:solidFill>
              <a:effectLst>
                <a:outerShdw blurRad="38100" dist="38100" dir="2700000" algn="tl">
                  <a:srgbClr val="C0C0C0"/>
                </a:outerShdw>
              </a:effectLst>
              <a:latin typeface="Arial" charset="0"/>
            </a:endParaRPr>
          </a:p>
          <a:p>
            <a:pPr algn="just">
              <a:lnSpc>
                <a:spcPct val="80000"/>
              </a:lnSpc>
            </a:pPr>
            <a:r>
              <a:rPr lang="es-AR" b="1" i="1" u="sng" dirty="0" err="1">
                <a:solidFill>
                  <a:srgbClr val="000099"/>
                </a:solidFill>
                <a:effectLst>
                  <a:outerShdw blurRad="38100" dist="38100" dir="2700000" algn="tl">
                    <a:srgbClr val="C0C0C0"/>
                  </a:outerShdw>
                </a:effectLst>
                <a:latin typeface="Arial" charset="0"/>
              </a:rPr>
              <a:t>Eavesdropping-Packet</a:t>
            </a:r>
            <a:r>
              <a:rPr lang="es-AR" b="1" i="1" u="sng" dirty="0">
                <a:solidFill>
                  <a:srgbClr val="000099"/>
                </a:solidFill>
                <a:effectLst>
                  <a:outerShdw blurRad="38100" dist="38100" dir="2700000" algn="tl">
                    <a:srgbClr val="C0C0C0"/>
                  </a:outerShdw>
                </a:effectLst>
                <a:latin typeface="Arial" charset="0"/>
              </a:rPr>
              <a:t> </a:t>
            </a:r>
            <a:r>
              <a:rPr lang="es-AR" b="1" i="1" u="sng" dirty="0" err="1">
                <a:solidFill>
                  <a:srgbClr val="000099"/>
                </a:solidFill>
                <a:effectLst>
                  <a:outerShdw blurRad="38100" dist="38100" dir="2700000" algn="tl">
                    <a:srgbClr val="C0C0C0"/>
                  </a:outerShdw>
                </a:effectLst>
                <a:latin typeface="Arial" charset="0"/>
              </a:rPr>
              <a:t>Sniffing</a:t>
            </a:r>
            <a:r>
              <a:rPr lang="es-AR" b="1" i="1" dirty="0">
                <a:solidFill>
                  <a:srgbClr val="000099"/>
                </a:solidFill>
                <a:effectLst>
                  <a:outerShdw blurRad="38100" dist="38100" dir="2700000" algn="tl">
                    <a:srgbClr val="C0C0C0"/>
                  </a:outerShdw>
                </a:effectLst>
                <a:latin typeface="Arial" charset="0"/>
              </a:rPr>
              <a:t>: </a:t>
            </a:r>
            <a:r>
              <a:rPr lang="es-AR" i="1" dirty="0">
                <a:solidFill>
                  <a:srgbClr val="000099"/>
                </a:solidFill>
                <a:effectLst>
                  <a:outerShdw blurRad="38100" dist="38100" dir="2700000" algn="tl">
                    <a:srgbClr val="C0C0C0"/>
                  </a:outerShdw>
                </a:effectLst>
                <a:latin typeface="Arial" charset="0"/>
              </a:rPr>
              <a:t>se “olfatea” los paquetes para detectar </a:t>
            </a:r>
            <a:r>
              <a:rPr lang="es-AR" i="1" dirty="0" err="1">
                <a:solidFill>
                  <a:srgbClr val="000099"/>
                </a:solidFill>
                <a:effectLst>
                  <a:outerShdw blurRad="38100" dist="38100" dir="2700000" algn="tl">
                    <a:srgbClr val="C0C0C0"/>
                  </a:outerShdw>
                </a:effectLst>
                <a:latin typeface="Arial" charset="0"/>
              </a:rPr>
              <a:t>IP’s</a:t>
            </a:r>
            <a:r>
              <a:rPr lang="es-AR" i="1" dirty="0">
                <a:solidFill>
                  <a:srgbClr val="000099"/>
                </a:solidFill>
                <a:effectLst>
                  <a:outerShdw blurRad="38100" dist="38100" dir="2700000" algn="tl">
                    <a:srgbClr val="C0C0C0"/>
                  </a:outerShdw>
                </a:effectLst>
                <a:latin typeface="Arial" charset="0"/>
              </a:rPr>
              <a:t>.</a:t>
            </a:r>
          </a:p>
          <a:p>
            <a:pPr algn="just">
              <a:lnSpc>
                <a:spcPct val="80000"/>
              </a:lnSpc>
            </a:pPr>
            <a:endParaRPr lang="es-AR" i="1" u="sng" dirty="0">
              <a:solidFill>
                <a:srgbClr val="000099"/>
              </a:solidFill>
              <a:effectLst>
                <a:outerShdw blurRad="38100" dist="38100" dir="2700000" algn="tl">
                  <a:srgbClr val="C0C0C0"/>
                </a:outerShdw>
              </a:effectLst>
              <a:latin typeface="Arial" charset="0"/>
            </a:endParaRPr>
          </a:p>
          <a:p>
            <a:pPr algn="just">
              <a:lnSpc>
                <a:spcPct val="80000"/>
              </a:lnSpc>
            </a:pPr>
            <a:r>
              <a:rPr lang="es-AR" b="1" i="1" u="sng" dirty="0" err="1">
                <a:solidFill>
                  <a:srgbClr val="000099"/>
                </a:solidFill>
                <a:effectLst>
                  <a:outerShdw blurRad="38100" dist="38100" dir="2700000" algn="tl">
                    <a:srgbClr val="C0C0C0"/>
                  </a:outerShdw>
                </a:effectLst>
                <a:latin typeface="Arial" charset="0"/>
              </a:rPr>
              <a:t>Snooping-Downloading</a:t>
            </a:r>
            <a:r>
              <a:rPr lang="es-AR" b="1" i="1" dirty="0">
                <a:solidFill>
                  <a:srgbClr val="000099"/>
                </a:solidFill>
                <a:effectLst>
                  <a:outerShdw blurRad="38100" dist="38100" dir="2700000" algn="tl">
                    <a:srgbClr val="C0C0C0"/>
                  </a:outerShdw>
                </a:effectLst>
                <a:latin typeface="Arial" charset="0"/>
              </a:rPr>
              <a:t>: </a:t>
            </a:r>
            <a:r>
              <a:rPr lang="es-AR" i="1" dirty="0">
                <a:solidFill>
                  <a:srgbClr val="000099"/>
                </a:solidFill>
                <a:effectLst>
                  <a:outerShdw blurRad="38100" dist="38100" dir="2700000" algn="tl">
                    <a:srgbClr val="C0C0C0"/>
                  </a:outerShdw>
                </a:effectLst>
                <a:latin typeface="Arial" charset="0"/>
              </a:rPr>
              <a:t>ídem al anterior y además se hacen copias locales de los paquetes.</a:t>
            </a:r>
          </a:p>
          <a:p>
            <a:pPr algn="just">
              <a:lnSpc>
                <a:spcPct val="80000"/>
              </a:lnSpc>
            </a:pPr>
            <a:endParaRPr lang="es-AR" b="1" i="1" u="sng" dirty="0">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2066"/>
                                        </p:tgtEl>
                                        <p:attrNameLst>
                                          <p:attrName>style.visibility</p:attrName>
                                        </p:attrNameLst>
                                      </p:cBhvr>
                                      <p:to>
                                        <p:strVal val="visible"/>
                                      </p:to>
                                    </p:set>
                                    <p:anim calcmode="lin" valueType="num">
                                      <p:cBhvr>
                                        <p:cTn id="7" dur="1000" fill="hold"/>
                                        <p:tgtEl>
                                          <p:spTgt spid="472066"/>
                                        </p:tgtEl>
                                        <p:attrNameLst>
                                          <p:attrName>ppt_w</p:attrName>
                                        </p:attrNameLst>
                                      </p:cBhvr>
                                      <p:tavLst>
                                        <p:tav tm="0">
                                          <p:val>
                                            <p:fltVal val="0"/>
                                          </p:val>
                                        </p:tav>
                                        <p:tav tm="100000">
                                          <p:val>
                                            <p:strVal val="#ppt_w"/>
                                          </p:val>
                                        </p:tav>
                                      </p:tavLst>
                                    </p:anim>
                                    <p:anim calcmode="lin" valueType="num">
                                      <p:cBhvr>
                                        <p:cTn id="8" dur="1000" fill="hold"/>
                                        <p:tgtEl>
                                          <p:spTgt spid="472066"/>
                                        </p:tgtEl>
                                        <p:attrNameLst>
                                          <p:attrName>ppt_h</p:attrName>
                                        </p:attrNameLst>
                                      </p:cBhvr>
                                      <p:tavLst>
                                        <p:tav tm="0">
                                          <p:val>
                                            <p:fltVal val="0"/>
                                          </p:val>
                                        </p:tav>
                                        <p:tav tm="100000">
                                          <p:val>
                                            <p:strVal val="#ppt_h"/>
                                          </p:val>
                                        </p:tav>
                                      </p:tavLst>
                                    </p:anim>
                                    <p:anim calcmode="lin" valueType="num">
                                      <p:cBhvr>
                                        <p:cTn id="9" dur="1000" fill="hold"/>
                                        <p:tgtEl>
                                          <p:spTgt spid="472066"/>
                                        </p:tgtEl>
                                        <p:attrNameLst>
                                          <p:attrName>style.rotation</p:attrName>
                                        </p:attrNameLst>
                                      </p:cBhvr>
                                      <p:tavLst>
                                        <p:tav tm="0">
                                          <p:val>
                                            <p:fltVal val="90"/>
                                          </p:val>
                                        </p:tav>
                                        <p:tav tm="100000">
                                          <p:val>
                                            <p:fltVal val="0"/>
                                          </p:val>
                                        </p:tav>
                                      </p:tavLst>
                                    </p:anim>
                                    <p:animEffect transition="in" filter="fade">
                                      <p:cBhvr>
                                        <p:cTn id="10" dur="1000"/>
                                        <p:tgtEl>
                                          <p:spTgt spid="47206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72067">
                                            <p:bg/>
                                          </p:spTgt>
                                        </p:tgtEl>
                                        <p:attrNameLst>
                                          <p:attrName>style.visibility</p:attrName>
                                        </p:attrNameLst>
                                      </p:cBhvr>
                                      <p:to>
                                        <p:strVal val="visible"/>
                                      </p:to>
                                    </p:set>
                                    <p:anim calcmode="lin" valueType="num">
                                      <p:cBhvr>
                                        <p:cTn id="15" dur="1000" fill="hold"/>
                                        <p:tgtEl>
                                          <p:spTgt spid="472067">
                                            <p:bg/>
                                          </p:spTgt>
                                        </p:tgtEl>
                                        <p:attrNameLst>
                                          <p:attrName>ppt_w</p:attrName>
                                        </p:attrNameLst>
                                      </p:cBhvr>
                                      <p:tavLst>
                                        <p:tav tm="0">
                                          <p:val>
                                            <p:fltVal val="0"/>
                                          </p:val>
                                        </p:tav>
                                        <p:tav tm="100000">
                                          <p:val>
                                            <p:strVal val="#ppt_w"/>
                                          </p:val>
                                        </p:tav>
                                      </p:tavLst>
                                    </p:anim>
                                    <p:anim calcmode="lin" valueType="num">
                                      <p:cBhvr>
                                        <p:cTn id="16" dur="1000" fill="hold"/>
                                        <p:tgtEl>
                                          <p:spTgt spid="472067">
                                            <p:bg/>
                                          </p:spTgt>
                                        </p:tgtEl>
                                        <p:attrNameLst>
                                          <p:attrName>ppt_h</p:attrName>
                                        </p:attrNameLst>
                                      </p:cBhvr>
                                      <p:tavLst>
                                        <p:tav tm="0">
                                          <p:val>
                                            <p:fltVal val="0"/>
                                          </p:val>
                                        </p:tav>
                                        <p:tav tm="100000">
                                          <p:val>
                                            <p:strVal val="#ppt_h"/>
                                          </p:val>
                                        </p:tav>
                                      </p:tavLst>
                                    </p:anim>
                                    <p:anim calcmode="lin" valueType="num">
                                      <p:cBhvr>
                                        <p:cTn id="17" dur="1000" fill="hold"/>
                                        <p:tgtEl>
                                          <p:spTgt spid="472067">
                                            <p:bg/>
                                          </p:spTgt>
                                        </p:tgtEl>
                                        <p:attrNameLst>
                                          <p:attrName>style.rotation</p:attrName>
                                        </p:attrNameLst>
                                      </p:cBhvr>
                                      <p:tavLst>
                                        <p:tav tm="0">
                                          <p:val>
                                            <p:fltVal val="90"/>
                                          </p:val>
                                        </p:tav>
                                        <p:tav tm="100000">
                                          <p:val>
                                            <p:fltVal val="0"/>
                                          </p:val>
                                        </p:tav>
                                      </p:tavLst>
                                    </p:anim>
                                    <p:animEffect transition="in" filter="fade">
                                      <p:cBhvr>
                                        <p:cTn id="18" dur="1000"/>
                                        <p:tgtEl>
                                          <p:spTgt spid="472067">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72067">
                                            <p:txEl>
                                              <p:pRg st="0" end="0"/>
                                            </p:txEl>
                                          </p:spTgt>
                                        </p:tgtEl>
                                        <p:attrNameLst>
                                          <p:attrName>style.visibility</p:attrName>
                                        </p:attrNameLst>
                                      </p:cBhvr>
                                      <p:to>
                                        <p:strVal val="visible"/>
                                      </p:to>
                                    </p:set>
                                    <p:anim calcmode="lin" valueType="num">
                                      <p:cBhvr>
                                        <p:cTn id="23" dur="1000" fill="hold"/>
                                        <p:tgtEl>
                                          <p:spTgt spid="472067">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72067">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72067">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7206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72067">
                                            <p:txEl>
                                              <p:pRg st="2" end="2"/>
                                            </p:txEl>
                                          </p:spTgt>
                                        </p:tgtEl>
                                        <p:attrNameLst>
                                          <p:attrName>style.visibility</p:attrName>
                                        </p:attrNameLst>
                                      </p:cBhvr>
                                      <p:to>
                                        <p:strVal val="visible"/>
                                      </p:to>
                                    </p:set>
                                    <p:anim calcmode="lin" valueType="num">
                                      <p:cBhvr>
                                        <p:cTn id="31" dur="1000" fill="hold"/>
                                        <p:tgtEl>
                                          <p:spTgt spid="472067">
                                            <p:txEl>
                                              <p:pRg st="2" end="2"/>
                                            </p:txEl>
                                          </p:spTgt>
                                        </p:tgtEl>
                                        <p:attrNameLst>
                                          <p:attrName>ppt_w</p:attrName>
                                        </p:attrNameLst>
                                      </p:cBhvr>
                                      <p:tavLst>
                                        <p:tav tm="0">
                                          <p:val>
                                            <p:fltVal val="0"/>
                                          </p:val>
                                        </p:tav>
                                        <p:tav tm="100000">
                                          <p:val>
                                            <p:strVal val="#ppt_w"/>
                                          </p:val>
                                        </p:tav>
                                      </p:tavLst>
                                    </p:anim>
                                    <p:anim calcmode="lin" valueType="num">
                                      <p:cBhvr>
                                        <p:cTn id="32" dur="1000" fill="hold"/>
                                        <p:tgtEl>
                                          <p:spTgt spid="472067">
                                            <p:txEl>
                                              <p:pRg st="2" end="2"/>
                                            </p:txEl>
                                          </p:spTgt>
                                        </p:tgtEl>
                                        <p:attrNameLst>
                                          <p:attrName>ppt_h</p:attrName>
                                        </p:attrNameLst>
                                      </p:cBhvr>
                                      <p:tavLst>
                                        <p:tav tm="0">
                                          <p:val>
                                            <p:fltVal val="0"/>
                                          </p:val>
                                        </p:tav>
                                        <p:tav tm="100000">
                                          <p:val>
                                            <p:strVal val="#ppt_h"/>
                                          </p:val>
                                        </p:tav>
                                      </p:tavLst>
                                    </p:anim>
                                    <p:anim calcmode="lin" valueType="num">
                                      <p:cBhvr>
                                        <p:cTn id="33" dur="1000" fill="hold"/>
                                        <p:tgtEl>
                                          <p:spTgt spid="472067">
                                            <p:txEl>
                                              <p:pRg st="2" end="2"/>
                                            </p:txEl>
                                          </p:spTgt>
                                        </p:tgtEl>
                                        <p:attrNameLst>
                                          <p:attrName>style.rotation</p:attrName>
                                        </p:attrNameLst>
                                      </p:cBhvr>
                                      <p:tavLst>
                                        <p:tav tm="0">
                                          <p:val>
                                            <p:fltVal val="90"/>
                                          </p:val>
                                        </p:tav>
                                        <p:tav tm="100000">
                                          <p:val>
                                            <p:fltVal val="0"/>
                                          </p:val>
                                        </p:tav>
                                      </p:tavLst>
                                    </p:anim>
                                    <p:animEffect transition="in" filter="fade">
                                      <p:cBhvr>
                                        <p:cTn id="34" dur="1000"/>
                                        <p:tgtEl>
                                          <p:spTgt spid="472067">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72067">
                                            <p:txEl>
                                              <p:pRg st="4" end="4"/>
                                            </p:txEl>
                                          </p:spTgt>
                                        </p:tgtEl>
                                        <p:attrNameLst>
                                          <p:attrName>style.visibility</p:attrName>
                                        </p:attrNameLst>
                                      </p:cBhvr>
                                      <p:to>
                                        <p:strVal val="visible"/>
                                      </p:to>
                                    </p:set>
                                    <p:anim calcmode="lin" valueType="num">
                                      <p:cBhvr>
                                        <p:cTn id="39" dur="1000" fill="hold"/>
                                        <p:tgtEl>
                                          <p:spTgt spid="472067">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472067">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472067">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4720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6" grpId="0" animBg="1"/>
      <p:bldP spid="472067"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87B15346-4083-4ED1-AC56-69A6E45EBD0C}"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07676B3A-F782-498E-B3EA-CFC7CC95E0BC}" type="slidenum">
              <a:rPr lang="en-US"/>
              <a:pPr>
                <a:defRPr/>
              </a:pPr>
              <a:t>15</a:t>
            </a:fld>
            <a:endParaRPr lang="en-US"/>
          </a:p>
        </p:txBody>
      </p:sp>
      <p:sp>
        <p:nvSpPr>
          <p:cNvPr id="473090" name="Rectangle 2"/>
          <p:cNvSpPr>
            <a:spLocks noGrp="1" noChangeArrowheads="1"/>
          </p:cNvSpPr>
          <p:nvPr>
            <p:ph type="title"/>
          </p:nvPr>
        </p:nvSpPr>
        <p:spPr>
          <a:xfrm>
            <a:off x="899592" y="327819"/>
            <a:ext cx="7989888" cy="1366838"/>
          </a:xfrm>
          <a:solidFill>
            <a:schemeClr val="accent2">
              <a:lumMod val="20000"/>
              <a:lumOff val="80000"/>
            </a:schemeClr>
          </a:solidFill>
          <a:ln w="76200" cap="flat" algn="ctr">
            <a:solidFill>
              <a:srgbClr val="0000FF"/>
            </a:solidFill>
          </a:ln>
        </p:spPr>
        <p:txBody>
          <a:bodyPr/>
          <a:lstStyle/>
          <a:p>
            <a:pPr>
              <a:defRPr/>
            </a:pPr>
            <a:r>
              <a:rPr lang="es-AR" sz="3600" b="1" i="1">
                <a:solidFill>
                  <a:schemeClr val="accent2">
                    <a:lumMod val="50000"/>
                  </a:schemeClr>
                </a:solidFill>
                <a:effectLst>
                  <a:outerShdw blurRad="38100" dist="38100" dir="2700000" algn="tl">
                    <a:srgbClr val="C0C0C0"/>
                  </a:outerShdw>
                </a:effectLst>
                <a:latin typeface="Arial" charset="0"/>
              </a:rPr>
              <a:t>Principales ataques:  </a:t>
            </a:r>
            <a:br>
              <a:rPr lang="es-AR" sz="3600" b="1" i="1">
                <a:solidFill>
                  <a:schemeClr val="accent2">
                    <a:lumMod val="50000"/>
                  </a:schemeClr>
                </a:solidFill>
                <a:effectLst>
                  <a:outerShdw blurRad="38100" dist="38100" dir="2700000" algn="tl">
                    <a:srgbClr val="C0C0C0"/>
                  </a:outerShdw>
                </a:effectLst>
                <a:latin typeface="Arial" charset="0"/>
              </a:rPr>
            </a:br>
            <a:r>
              <a:rPr lang="es-AR" sz="3600" b="1" i="1">
                <a:solidFill>
                  <a:schemeClr val="accent2">
                    <a:lumMod val="50000"/>
                  </a:schemeClr>
                </a:solidFill>
                <a:effectLst>
                  <a:outerShdw blurRad="38100" dist="38100" dir="2700000" algn="tl">
                    <a:srgbClr val="C0C0C0"/>
                  </a:outerShdw>
                </a:effectLst>
                <a:latin typeface="Arial" charset="0"/>
              </a:rPr>
              <a:t>Autenticación </a:t>
            </a:r>
          </a:p>
        </p:txBody>
      </p:sp>
      <p:sp>
        <p:nvSpPr>
          <p:cNvPr id="473091" name="Rectangle 3"/>
          <p:cNvSpPr>
            <a:spLocks noGrp="1" noChangeArrowheads="1"/>
          </p:cNvSpPr>
          <p:nvPr>
            <p:ph type="body" idx="1"/>
          </p:nvPr>
        </p:nvSpPr>
        <p:spPr>
          <a:xfrm>
            <a:off x="179388" y="2060574"/>
            <a:ext cx="8964612" cy="4032721"/>
          </a:xfrm>
          <a:solidFill>
            <a:schemeClr val="accent2">
              <a:lumMod val="20000"/>
              <a:lumOff val="80000"/>
            </a:schemeClr>
          </a:solidFill>
          <a:ln w="76200" cap="flat" algn="ctr">
            <a:solidFill>
              <a:srgbClr val="000080"/>
            </a:solidFill>
          </a:ln>
        </p:spPr>
        <p:txBody>
          <a:bodyPr/>
          <a:lstStyle/>
          <a:p>
            <a:pPr algn="just">
              <a:lnSpc>
                <a:spcPct val="80000"/>
              </a:lnSpc>
              <a:defRPr/>
            </a:pPr>
            <a:r>
              <a:rPr lang="es-AR" sz="4000" i="1" dirty="0">
                <a:solidFill>
                  <a:srgbClr val="000099"/>
                </a:solidFill>
                <a:effectLst>
                  <a:outerShdw blurRad="38100" dist="38100" dir="2700000" algn="tl">
                    <a:srgbClr val="C0C0C0"/>
                  </a:outerShdw>
                </a:effectLst>
                <a:latin typeface="Arial" charset="0"/>
              </a:rPr>
              <a:t>Estos ataques se caracterizan por la disponibilidad de credenciales reales por parte de un atacante malintencionado.</a:t>
            </a:r>
          </a:p>
          <a:p>
            <a:pPr algn="just">
              <a:lnSpc>
                <a:spcPct val="80000"/>
              </a:lnSpc>
              <a:defRPr/>
            </a:pPr>
            <a:r>
              <a:rPr lang="es-AR" sz="4000" i="1" dirty="0">
                <a:solidFill>
                  <a:srgbClr val="000099"/>
                </a:solidFill>
                <a:effectLst>
                  <a:outerShdw blurRad="38100" dist="38100" dir="2700000" algn="tl">
                    <a:srgbClr val="C0C0C0"/>
                  </a:outerShdw>
                </a:effectLst>
                <a:latin typeface="Arial" charset="0"/>
              </a:rPr>
              <a:t>Se toman sesiones ya establecidas por la victima o se obtiene su nombre de usuario y </a:t>
            </a:r>
            <a:r>
              <a:rPr lang="es-AR" sz="4000" i="1" dirty="0" err="1">
                <a:solidFill>
                  <a:srgbClr val="000099"/>
                </a:solidFill>
                <a:effectLst>
                  <a:outerShdw blurRad="38100" dist="38100" dir="2700000" algn="tl">
                    <a:srgbClr val="C0C0C0"/>
                  </a:outerShdw>
                </a:effectLst>
                <a:latin typeface="Arial" charset="0"/>
              </a:rPr>
              <a:t>password</a:t>
            </a:r>
            <a:r>
              <a:rPr lang="es-AR" sz="4000" i="1" dirty="0">
                <a:solidFill>
                  <a:srgbClr val="000099"/>
                </a:solidFill>
                <a:effectLst>
                  <a:outerShdw blurRad="38100" dist="38100" dir="2700000" algn="tl">
                    <a:srgbClr val="C0C0C0"/>
                  </a:outerShdw>
                </a:effectLst>
                <a:latin typeface="Arial" charset="0"/>
              </a:rPr>
              <a: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fecha"/>
          <p:cNvSpPr>
            <a:spLocks noGrp="1"/>
          </p:cNvSpPr>
          <p:nvPr>
            <p:ph type="dt" sz="quarter" idx="10"/>
          </p:nvPr>
        </p:nvSpPr>
        <p:spPr/>
        <p:txBody>
          <a:bodyPr/>
          <a:lstStyle/>
          <a:p>
            <a:pPr>
              <a:defRPr/>
            </a:pPr>
            <a:fld id="{13A3D100-568C-4617-A7B6-0B2D5C84FD70}" type="datetime1">
              <a:rPr lang="es-ES"/>
              <a:pPr>
                <a:defRPr/>
              </a:pPr>
              <a:t>18/05/2022</a:t>
            </a:fld>
            <a:endParaRPr lang="en-US"/>
          </a:p>
        </p:txBody>
      </p:sp>
      <p:sp>
        <p:nvSpPr>
          <p:cNvPr id="7" name="3 Marcador de número de diapositiva"/>
          <p:cNvSpPr>
            <a:spLocks noGrp="1"/>
          </p:cNvSpPr>
          <p:nvPr>
            <p:ph type="sldNum" sz="quarter" idx="12"/>
          </p:nvPr>
        </p:nvSpPr>
        <p:spPr/>
        <p:txBody>
          <a:bodyPr/>
          <a:lstStyle/>
          <a:p>
            <a:pPr>
              <a:defRPr/>
            </a:pPr>
            <a:fld id="{11074278-9188-4937-93A0-2AE9E6686B5E}" type="slidenum">
              <a:rPr lang="en-US"/>
              <a:pPr>
                <a:defRPr/>
              </a:pPr>
              <a:t>16</a:t>
            </a:fld>
            <a:endParaRPr lang="en-US"/>
          </a:p>
        </p:txBody>
      </p:sp>
      <p:sp>
        <p:nvSpPr>
          <p:cNvPr id="722947" name="Rectangle 2"/>
          <p:cNvSpPr>
            <a:spLocks noGrp="1" noChangeArrowheads="1"/>
          </p:cNvSpPr>
          <p:nvPr>
            <p:ph type="title" idx="4294967295"/>
          </p:nvPr>
        </p:nvSpPr>
        <p:spPr>
          <a:xfrm>
            <a:off x="395288" y="260350"/>
            <a:ext cx="8280400" cy="1439863"/>
          </a:xfrm>
          <a:solidFill>
            <a:schemeClr val="accent2">
              <a:lumMod val="20000"/>
              <a:lumOff val="80000"/>
            </a:schemeClr>
          </a:solidFill>
          <a:ln w="76200" cap="flat" algn="ctr">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AR" sz="3600" b="1" i="1">
                <a:solidFill>
                  <a:schemeClr val="accent2">
                    <a:lumMod val="50000"/>
                  </a:schemeClr>
                </a:solidFill>
                <a:effectLst>
                  <a:outerShdw blurRad="38100" dist="38100" dir="2700000" algn="tl">
                    <a:srgbClr val="C0C0C0"/>
                  </a:outerShdw>
                </a:effectLst>
                <a:latin typeface="Arial" charset="0"/>
              </a:rPr>
              <a:t>Ataques de autenticación</a:t>
            </a:r>
            <a:br>
              <a:rPr lang="es-AR" sz="3600" b="1" i="1">
                <a:solidFill>
                  <a:schemeClr val="accent2">
                    <a:lumMod val="50000"/>
                  </a:schemeClr>
                </a:solidFill>
                <a:effectLst>
                  <a:outerShdw blurRad="38100" dist="38100" dir="2700000" algn="tl">
                    <a:srgbClr val="C0C0C0"/>
                  </a:outerShdw>
                </a:effectLst>
                <a:latin typeface="Arial" charset="0"/>
              </a:rPr>
            </a:br>
            <a:r>
              <a:rPr lang="es-MX" sz="3600" b="1" i="1">
                <a:solidFill>
                  <a:schemeClr val="accent2">
                    <a:lumMod val="50000"/>
                  </a:schemeClr>
                </a:solidFill>
                <a:effectLst>
                  <a:outerShdw blurRad="38100" dist="38100" dir="2700000" algn="tl">
                    <a:srgbClr val="C0C0C0"/>
                  </a:outerShdw>
                </a:effectLst>
                <a:latin typeface="Arial" charset="0"/>
              </a:rPr>
              <a:t>Phishing</a:t>
            </a:r>
            <a:endParaRPr lang="es-ES" sz="3600" b="1" i="1">
              <a:solidFill>
                <a:schemeClr val="accent2">
                  <a:lumMod val="50000"/>
                </a:schemeClr>
              </a:solidFill>
              <a:effectLst>
                <a:outerShdw blurRad="38100" dist="38100" dir="2700000" algn="tl">
                  <a:srgbClr val="C0C0C0"/>
                </a:outerShdw>
              </a:effectLst>
              <a:latin typeface="Arial" charset="0"/>
            </a:endParaRPr>
          </a:p>
        </p:txBody>
      </p:sp>
      <p:sp>
        <p:nvSpPr>
          <p:cNvPr id="722948" name="Rectangle 3"/>
          <p:cNvSpPr>
            <a:spLocks noGrp="1" noChangeArrowheads="1"/>
          </p:cNvSpPr>
          <p:nvPr>
            <p:ph type="body" sz="half" idx="4294967295"/>
          </p:nvPr>
        </p:nvSpPr>
        <p:spPr>
          <a:xfrm>
            <a:off x="395288" y="2133600"/>
            <a:ext cx="8569200" cy="4033838"/>
          </a:xfrm>
          <a:solidFill>
            <a:schemeClr val="accent2">
              <a:lumMod val="20000"/>
              <a:lumOff val="80000"/>
            </a:schemeClr>
          </a:solidFill>
          <a:ln w="76200" cap="flat" algn="ctr">
            <a:solidFill>
              <a:srgbClr val="000080"/>
            </a:solidFill>
          </a:ln>
        </p:spPr>
        <p:txBody>
          <a:bodyPr/>
          <a:lstStyle/>
          <a:p>
            <a:pPr>
              <a:lnSpc>
                <a:spcPct val="80000"/>
              </a:lnSpc>
              <a:defRPr/>
            </a:pPr>
            <a:r>
              <a:rPr lang="es-MX" i="1" dirty="0">
                <a:solidFill>
                  <a:srgbClr val="000099"/>
                </a:solidFill>
                <a:effectLst>
                  <a:outerShdw blurRad="38100" dist="38100" dir="2700000" algn="tl">
                    <a:srgbClr val="C0C0C0"/>
                  </a:outerShdw>
                </a:effectLst>
                <a:latin typeface="Arial" charset="0"/>
              </a:rPr>
              <a:t>Tienen por objeto, el robo de datos personales de identidad e información de credenciales financieras.</a:t>
            </a:r>
          </a:p>
          <a:p>
            <a:pPr>
              <a:lnSpc>
                <a:spcPct val="80000"/>
              </a:lnSpc>
              <a:defRPr/>
            </a:pPr>
            <a:r>
              <a:rPr lang="es-AR" i="1" dirty="0">
                <a:solidFill>
                  <a:srgbClr val="000099"/>
                </a:solidFill>
                <a:effectLst>
                  <a:outerShdw blurRad="38100" dist="38100" dir="2700000" algn="tl">
                    <a:srgbClr val="C0C0C0"/>
                  </a:outerShdw>
                </a:effectLst>
                <a:latin typeface="Arial" charset="0"/>
              </a:rPr>
              <a:t>Se simula un sitio web para capturar datos de </a:t>
            </a:r>
            <a:r>
              <a:rPr lang="es-AR" i="1" dirty="0" err="1">
                <a:solidFill>
                  <a:srgbClr val="000099"/>
                </a:solidFill>
                <a:effectLst>
                  <a:outerShdw blurRad="38100" dist="38100" dir="2700000" algn="tl">
                    <a:srgbClr val="C0C0C0"/>
                  </a:outerShdw>
                </a:effectLst>
                <a:latin typeface="Arial" charset="0"/>
              </a:rPr>
              <a:t>login</a:t>
            </a:r>
            <a:r>
              <a:rPr lang="es-AR" i="1" dirty="0">
                <a:solidFill>
                  <a:srgbClr val="000099"/>
                </a:solidFill>
                <a:effectLst>
                  <a:outerShdw blurRad="38100" dist="38100" dir="2700000" algn="tl">
                    <a:srgbClr val="C0C0C0"/>
                  </a:outerShdw>
                </a:effectLst>
                <a:latin typeface="Arial" charset="0"/>
              </a:rPr>
              <a:t> con una pantalla de ingreso al sistema. </a:t>
            </a:r>
          </a:p>
          <a:p>
            <a:pPr>
              <a:lnSpc>
                <a:spcPct val="80000"/>
              </a:lnSpc>
              <a:defRPr/>
            </a:pPr>
            <a:r>
              <a:rPr lang="es-MX" i="1" dirty="0">
                <a:solidFill>
                  <a:srgbClr val="000099"/>
                </a:solidFill>
                <a:effectLst>
                  <a:outerShdw blurRad="38100" dist="38100" dir="2700000" algn="tl">
                    <a:srgbClr val="C0C0C0"/>
                  </a:outerShdw>
                </a:effectLst>
                <a:latin typeface="Arial" charset="0"/>
              </a:rPr>
              <a:t>Utilizan en combinación Ingeniería Social y tecnología para alcanzar sus objetivos.</a:t>
            </a:r>
          </a:p>
        </p:txBody>
      </p:sp>
      <p:pic>
        <p:nvPicPr>
          <p:cNvPr id="146437" name="Picture 5" descr="ebay_phishingchico"/>
          <p:cNvPicPr>
            <a:picLocks noChangeAspect="1" noChangeArrowheads="1"/>
          </p:cNvPicPr>
          <p:nvPr/>
        </p:nvPicPr>
        <p:blipFill>
          <a:blip r:embed="rId3" cstate="print"/>
          <a:srcRect/>
          <a:stretch>
            <a:fillRect/>
          </a:stretch>
        </p:blipFill>
        <p:spPr bwMode="auto">
          <a:xfrm>
            <a:off x="-5940425" y="0"/>
            <a:ext cx="4572000" cy="6035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0" presetClass="path" presetSubtype="0" accel="50000" decel="50000" fill="hold" nodeType="clickEffect">
                                  <p:stCondLst>
                                    <p:cond delay="0"/>
                                  </p:stCondLst>
                                  <p:childTnLst>
                                    <p:animMotion origin="layout" path="M 0.12795 0.04532 C 0.13507 0.11584 0.15139 0.21456 0.2118 0.21318 C 0.29913 0.21318 0.30555 -0.11723 0.40955 -0.11838 C 0.5033 -0.11838 0.4533 0.1704 0.5434 0.16925 C 0.63784 0.16925 0.58715 -0.04 0.68784 -0.04 C 0.77812 -0.04 0.72795 0.10127 0.80833 0.10127 C 0.88576 0.10127 0.84566 -0.00671 0.91597 -0.00671 C 0.95625 -0.00671 0.95903 0.02266 0.96267 0.04532 " pathEditMode="relative" rAng="0" ptsTypes="ffffffff">
                                      <p:cBhvr>
                                        <p:cTn id="6" dur="2000" fill="hold"/>
                                        <p:tgtEl>
                                          <p:spTgt spid="146437"/>
                                        </p:tgtEl>
                                        <p:attrNameLst>
                                          <p:attrName>ppt_x</p:attrName>
                                          <p:attrName>ppt_y</p:attrName>
                                        </p:attrNameLst>
                                      </p:cBhvr>
                                      <p:rCtr x="41700" y="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fecha"/>
          <p:cNvSpPr>
            <a:spLocks noGrp="1"/>
          </p:cNvSpPr>
          <p:nvPr>
            <p:ph type="dt" sz="quarter" idx="10"/>
          </p:nvPr>
        </p:nvSpPr>
        <p:spPr/>
        <p:txBody>
          <a:bodyPr/>
          <a:lstStyle/>
          <a:p>
            <a:pPr>
              <a:defRPr/>
            </a:pPr>
            <a:fld id="{7ECE7684-6E21-469F-9946-624D00C19206}" type="datetime1">
              <a:rPr lang="es-ES"/>
              <a:pPr>
                <a:defRPr/>
              </a:pPr>
              <a:t>18/05/2022</a:t>
            </a:fld>
            <a:endParaRPr lang="en-US"/>
          </a:p>
        </p:txBody>
      </p:sp>
      <p:sp>
        <p:nvSpPr>
          <p:cNvPr id="8" name="3 Marcador de número de diapositiva"/>
          <p:cNvSpPr>
            <a:spLocks noGrp="1"/>
          </p:cNvSpPr>
          <p:nvPr>
            <p:ph type="sldNum" sz="quarter" idx="12"/>
          </p:nvPr>
        </p:nvSpPr>
        <p:spPr/>
        <p:txBody>
          <a:bodyPr/>
          <a:lstStyle/>
          <a:p>
            <a:pPr>
              <a:defRPr/>
            </a:pPr>
            <a:fld id="{01F7DB24-C82B-4F5D-B9AD-02A22BD673EE}" type="slidenum">
              <a:rPr lang="en-US"/>
              <a:pPr>
                <a:defRPr/>
              </a:pPr>
              <a:t>17</a:t>
            </a:fld>
            <a:endParaRPr lang="en-US"/>
          </a:p>
        </p:txBody>
      </p:sp>
      <p:sp>
        <p:nvSpPr>
          <p:cNvPr id="718851" name="Rectangle 2"/>
          <p:cNvSpPr>
            <a:spLocks noGrp="1" noChangeArrowheads="1"/>
          </p:cNvSpPr>
          <p:nvPr>
            <p:ph type="title" idx="4294967295"/>
          </p:nvPr>
        </p:nvSpPr>
        <p:spPr>
          <a:xfrm>
            <a:off x="971600" y="260350"/>
            <a:ext cx="7704088" cy="1439863"/>
          </a:xfrm>
          <a:solidFill>
            <a:schemeClr val="accent2">
              <a:lumMod val="20000"/>
              <a:lumOff val="80000"/>
            </a:schemeClr>
          </a:solidFill>
          <a:ln w="76200" cap="flat" algn="ctr">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AR" sz="3600" b="1" i="1" dirty="0">
                <a:solidFill>
                  <a:schemeClr val="accent2">
                    <a:lumMod val="50000"/>
                  </a:schemeClr>
                </a:solidFill>
                <a:effectLst>
                  <a:outerShdw blurRad="38100" dist="38100" dir="2700000" algn="tl">
                    <a:srgbClr val="C0C0C0"/>
                  </a:outerShdw>
                </a:effectLst>
                <a:latin typeface="Arial" charset="0"/>
              </a:rPr>
              <a:t>Ataques de autenticación</a:t>
            </a:r>
            <a:br>
              <a:rPr lang="es-AR" sz="3600" b="1" i="1" dirty="0">
                <a:solidFill>
                  <a:schemeClr val="accent2">
                    <a:lumMod val="50000"/>
                  </a:schemeClr>
                </a:solidFill>
                <a:effectLst>
                  <a:outerShdw blurRad="38100" dist="38100" dir="2700000" algn="tl">
                    <a:srgbClr val="C0C0C0"/>
                  </a:outerShdw>
                </a:effectLst>
                <a:latin typeface="Arial" charset="0"/>
              </a:rPr>
            </a:br>
            <a:r>
              <a:rPr lang="es-MX" sz="3600" b="1" i="1" dirty="0" err="1">
                <a:solidFill>
                  <a:schemeClr val="accent2">
                    <a:lumMod val="50000"/>
                  </a:schemeClr>
                </a:solidFill>
                <a:effectLst>
                  <a:outerShdw blurRad="38100" dist="38100" dir="2700000" algn="tl">
                    <a:srgbClr val="C0C0C0"/>
                  </a:outerShdw>
                </a:effectLst>
                <a:latin typeface="Arial" charset="0"/>
              </a:rPr>
              <a:t>Phishing</a:t>
            </a:r>
            <a:endParaRPr lang="es-ES" sz="3600" b="1" i="1" dirty="0">
              <a:solidFill>
                <a:schemeClr val="accent2">
                  <a:lumMod val="50000"/>
                </a:schemeClr>
              </a:solidFill>
              <a:effectLst>
                <a:outerShdw blurRad="38100" dist="38100" dir="2700000" algn="tl">
                  <a:srgbClr val="C0C0C0"/>
                </a:outerShdw>
              </a:effectLst>
              <a:latin typeface="Arial" charset="0"/>
            </a:endParaRPr>
          </a:p>
        </p:txBody>
      </p:sp>
      <p:sp>
        <p:nvSpPr>
          <p:cNvPr id="718852" name="Rectangle 3"/>
          <p:cNvSpPr>
            <a:spLocks noGrp="1" noChangeArrowheads="1"/>
          </p:cNvSpPr>
          <p:nvPr>
            <p:ph type="body" sz="half" idx="4294967295"/>
          </p:nvPr>
        </p:nvSpPr>
        <p:spPr>
          <a:xfrm>
            <a:off x="395288" y="1916113"/>
            <a:ext cx="8183562" cy="1879600"/>
          </a:xfrm>
          <a:solidFill>
            <a:schemeClr val="accent2">
              <a:lumMod val="20000"/>
              <a:lumOff val="80000"/>
            </a:schemeClr>
          </a:solidFill>
          <a:ln w="76200" cap="flat" algn="ctr">
            <a:solidFill>
              <a:srgbClr val="000080"/>
            </a:solidFill>
          </a:ln>
        </p:spPr>
        <p:txBody>
          <a:bodyPr/>
          <a:lstStyle/>
          <a:p>
            <a:pPr>
              <a:lnSpc>
                <a:spcPct val="80000"/>
              </a:lnSpc>
              <a:defRPr/>
            </a:pPr>
            <a:r>
              <a:rPr lang="es-MX" sz="2400" i="1">
                <a:solidFill>
                  <a:srgbClr val="000099"/>
                </a:solidFill>
                <a:effectLst>
                  <a:outerShdw blurRad="38100" dist="38100" dir="2700000" algn="tl">
                    <a:srgbClr val="C0C0C0"/>
                  </a:outerShdw>
                </a:effectLst>
                <a:latin typeface="Arial" charset="0"/>
              </a:rPr>
              <a:t>Algunos ejemplos utilizados son:</a:t>
            </a:r>
          </a:p>
          <a:p>
            <a:pPr lvl="1">
              <a:lnSpc>
                <a:spcPct val="80000"/>
              </a:lnSpc>
              <a:buFontTx/>
              <a:buChar char="•"/>
              <a:defRPr/>
            </a:pPr>
            <a:r>
              <a:rPr lang="es-MX" sz="2400" i="1">
                <a:solidFill>
                  <a:srgbClr val="000099"/>
                </a:solidFill>
                <a:effectLst>
                  <a:outerShdw blurRad="38100" dist="38100" dir="2700000" algn="tl">
                    <a:srgbClr val="C0C0C0"/>
                  </a:outerShdw>
                </a:effectLst>
                <a:latin typeface="Arial" charset="0"/>
              </a:rPr>
              <a:t>Emails falsificados y forjados.</a:t>
            </a:r>
          </a:p>
          <a:p>
            <a:pPr lvl="1">
              <a:lnSpc>
                <a:spcPct val="80000"/>
              </a:lnSpc>
              <a:buFontTx/>
              <a:buChar char="•"/>
              <a:defRPr/>
            </a:pPr>
            <a:r>
              <a:rPr lang="es-MX" sz="2400" i="1">
                <a:solidFill>
                  <a:srgbClr val="000099"/>
                </a:solidFill>
                <a:effectLst>
                  <a:outerShdw blurRad="38100" dist="38100" dir="2700000" algn="tl">
                    <a:srgbClr val="C0C0C0"/>
                  </a:outerShdw>
                </a:effectLst>
                <a:latin typeface="Arial" charset="0"/>
              </a:rPr>
              <a:t>Llamadas telefónicas para “Corroborar” información.</a:t>
            </a:r>
          </a:p>
          <a:p>
            <a:pPr lvl="1">
              <a:lnSpc>
                <a:spcPct val="80000"/>
              </a:lnSpc>
              <a:buFontTx/>
              <a:buChar char="•"/>
              <a:defRPr/>
            </a:pPr>
            <a:r>
              <a:rPr lang="es-MX" sz="2400" i="1">
                <a:solidFill>
                  <a:srgbClr val="000099"/>
                </a:solidFill>
                <a:effectLst>
                  <a:outerShdw blurRad="38100" dist="38100" dir="2700000" algn="tl">
                    <a:srgbClr val="C0C0C0"/>
                  </a:outerShdw>
                </a:effectLst>
                <a:latin typeface="Arial" charset="0"/>
              </a:rPr>
              <a:t>Robo de identidad autoritativa para la obtención de información por niveles menores.</a:t>
            </a:r>
            <a:endParaRPr lang="es-ES" sz="2400" i="1">
              <a:solidFill>
                <a:srgbClr val="000099"/>
              </a:solidFill>
              <a:effectLst>
                <a:outerShdw blurRad="38100" dist="38100" dir="2700000" algn="tl">
                  <a:srgbClr val="C0C0C0"/>
                </a:outerShdw>
              </a:effectLst>
              <a:latin typeface="Arial" charset="0"/>
            </a:endParaRPr>
          </a:p>
        </p:txBody>
      </p:sp>
      <p:pic>
        <p:nvPicPr>
          <p:cNvPr id="2" name="Imagen 1"/>
          <p:cNvPicPr>
            <a:picLocks noChangeAspect="1"/>
          </p:cNvPicPr>
          <p:nvPr/>
        </p:nvPicPr>
        <p:blipFill>
          <a:blip r:embed="rId3"/>
          <a:stretch>
            <a:fillRect/>
          </a:stretch>
        </p:blipFill>
        <p:spPr>
          <a:xfrm>
            <a:off x="179512" y="3971925"/>
            <a:ext cx="8710979" cy="2276475"/>
          </a:xfrm>
          <a:prstGeom prst="rect">
            <a:avLst/>
          </a:prstGeom>
          <a:solidFill>
            <a:schemeClr val="accent2">
              <a:lumMod val="20000"/>
              <a:lumOff val="80000"/>
            </a:schemeClr>
          </a:solidFill>
          <a:ln w="76200" cap="flat" algn="ctr">
            <a:solidFill>
              <a:srgbClr val="00008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18851"/>
                                        </p:tgtEl>
                                        <p:attrNameLst>
                                          <p:attrName>style.visibility</p:attrName>
                                        </p:attrNameLst>
                                      </p:cBhvr>
                                      <p:to>
                                        <p:strVal val="visible"/>
                                      </p:to>
                                    </p:set>
                                    <p:anim calcmode="lin" valueType="num">
                                      <p:cBhvr>
                                        <p:cTn id="7" dur="1000" fill="hold"/>
                                        <p:tgtEl>
                                          <p:spTgt spid="718851"/>
                                        </p:tgtEl>
                                        <p:attrNameLst>
                                          <p:attrName>ppt_w</p:attrName>
                                        </p:attrNameLst>
                                      </p:cBhvr>
                                      <p:tavLst>
                                        <p:tav tm="0">
                                          <p:val>
                                            <p:fltVal val="0"/>
                                          </p:val>
                                        </p:tav>
                                        <p:tav tm="100000">
                                          <p:val>
                                            <p:strVal val="#ppt_w"/>
                                          </p:val>
                                        </p:tav>
                                      </p:tavLst>
                                    </p:anim>
                                    <p:anim calcmode="lin" valueType="num">
                                      <p:cBhvr>
                                        <p:cTn id="8" dur="1000" fill="hold"/>
                                        <p:tgtEl>
                                          <p:spTgt spid="718851"/>
                                        </p:tgtEl>
                                        <p:attrNameLst>
                                          <p:attrName>ppt_h</p:attrName>
                                        </p:attrNameLst>
                                      </p:cBhvr>
                                      <p:tavLst>
                                        <p:tav tm="0">
                                          <p:val>
                                            <p:fltVal val="0"/>
                                          </p:val>
                                        </p:tav>
                                        <p:tav tm="100000">
                                          <p:val>
                                            <p:strVal val="#ppt_h"/>
                                          </p:val>
                                        </p:tav>
                                      </p:tavLst>
                                    </p:anim>
                                    <p:anim calcmode="lin" valueType="num">
                                      <p:cBhvr>
                                        <p:cTn id="9" dur="1000" fill="hold"/>
                                        <p:tgtEl>
                                          <p:spTgt spid="718851"/>
                                        </p:tgtEl>
                                        <p:attrNameLst>
                                          <p:attrName>style.rotation</p:attrName>
                                        </p:attrNameLst>
                                      </p:cBhvr>
                                      <p:tavLst>
                                        <p:tav tm="0">
                                          <p:val>
                                            <p:fltVal val="90"/>
                                          </p:val>
                                        </p:tav>
                                        <p:tav tm="100000">
                                          <p:val>
                                            <p:fltVal val="0"/>
                                          </p:val>
                                        </p:tav>
                                      </p:tavLst>
                                    </p:anim>
                                    <p:animEffect transition="in" filter="fade">
                                      <p:cBhvr>
                                        <p:cTn id="10" dur="1000"/>
                                        <p:tgtEl>
                                          <p:spTgt spid="718851"/>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18852">
                                            <p:bg/>
                                          </p:spTgt>
                                        </p:tgtEl>
                                        <p:attrNameLst>
                                          <p:attrName>style.visibility</p:attrName>
                                        </p:attrNameLst>
                                      </p:cBhvr>
                                      <p:to>
                                        <p:strVal val="visible"/>
                                      </p:to>
                                    </p:set>
                                    <p:anim calcmode="lin" valueType="num">
                                      <p:cBhvr>
                                        <p:cTn id="15" dur="1000" fill="hold"/>
                                        <p:tgtEl>
                                          <p:spTgt spid="718852">
                                            <p:bg/>
                                          </p:spTgt>
                                        </p:tgtEl>
                                        <p:attrNameLst>
                                          <p:attrName>ppt_w</p:attrName>
                                        </p:attrNameLst>
                                      </p:cBhvr>
                                      <p:tavLst>
                                        <p:tav tm="0">
                                          <p:val>
                                            <p:fltVal val="0"/>
                                          </p:val>
                                        </p:tav>
                                        <p:tav tm="100000">
                                          <p:val>
                                            <p:strVal val="#ppt_w"/>
                                          </p:val>
                                        </p:tav>
                                      </p:tavLst>
                                    </p:anim>
                                    <p:anim calcmode="lin" valueType="num">
                                      <p:cBhvr>
                                        <p:cTn id="16" dur="1000" fill="hold"/>
                                        <p:tgtEl>
                                          <p:spTgt spid="718852">
                                            <p:bg/>
                                          </p:spTgt>
                                        </p:tgtEl>
                                        <p:attrNameLst>
                                          <p:attrName>ppt_h</p:attrName>
                                        </p:attrNameLst>
                                      </p:cBhvr>
                                      <p:tavLst>
                                        <p:tav tm="0">
                                          <p:val>
                                            <p:fltVal val="0"/>
                                          </p:val>
                                        </p:tav>
                                        <p:tav tm="100000">
                                          <p:val>
                                            <p:strVal val="#ppt_h"/>
                                          </p:val>
                                        </p:tav>
                                      </p:tavLst>
                                    </p:anim>
                                    <p:anim calcmode="lin" valueType="num">
                                      <p:cBhvr>
                                        <p:cTn id="17" dur="1000" fill="hold"/>
                                        <p:tgtEl>
                                          <p:spTgt spid="718852">
                                            <p:bg/>
                                          </p:spTgt>
                                        </p:tgtEl>
                                        <p:attrNameLst>
                                          <p:attrName>style.rotation</p:attrName>
                                        </p:attrNameLst>
                                      </p:cBhvr>
                                      <p:tavLst>
                                        <p:tav tm="0">
                                          <p:val>
                                            <p:fltVal val="90"/>
                                          </p:val>
                                        </p:tav>
                                        <p:tav tm="100000">
                                          <p:val>
                                            <p:fltVal val="0"/>
                                          </p:val>
                                        </p:tav>
                                      </p:tavLst>
                                    </p:anim>
                                    <p:animEffect transition="in" filter="fade">
                                      <p:cBhvr>
                                        <p:cTn id="18" dur="1000"/>
                                        <p:tgtEl>
                                          <p:spTgt spid="718852">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18852">
                                            <p:txEl>
                                              <p:pRg st="0" end="0"/>
                                            </p:txEl>
                                          </p:spTgt>
                                        </p:tgtEl>
                                        <p:attrNameLst>
                                          <p:attrName>style.visibility</p:attrName>
                                        </p:attrNameLst>
                                      </p:cBhvr>
                                      <p:to>
                                        <p:strVal val="visible"/>
                                      </p:to>
                                    </p:set>
                                    <p:anim calcmode="lin" valueType="num">
                                      <p:cBhvr>
                                        <p:cTn id="23" dur="1000" fill="hold"/>
                                        <p:tgtEl>
                                          <p:spTgt spid="718852">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18852">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18852">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18852">
                                            <p:txEl>
                                              <p:pRg st="0" end="0"/>
                                            </p:txEl>
                                          </p:spTgt>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718852">
                                            <p:txEl>
                                              <p:pRg st="1" end="1"/>
                                            </p:txEl>
                                          </p:spTgt>
                                        </p:tgtEl>
                                        <p:attrNameLst>
                                          <p:attrName>style.visibility</p:attrName>
                                        </p:attrNameLst>
                                      </p:cBhvr>
                                      <p:to>
                                        <p:strVal val="visible"/>
                                      </p:to>
                                    </p:set>
                                    <p:anim calcmode="lin" valueType="num">
                                      <p:cBhvr>
                                        <p:cTn id="29" dur="1000" fill="hold"/>
                                        <p:tgtEl>
                                          <p:spTgt spid="718852">
                                            <p:txEl>
                                              <p:pRg st="1" end="1"/>
                                            </p:txEl>
                                          </p:spTgt>
                                        </p:tgtEl>
                                        <p:attrNameLst>
                                          <p:attrName>ppt_w</p:attrName>
                                        </p:attrNameLst>
                                      </p:cBhvr>
                                      <p:tavLst>
                                        <p:tav tm="0">
                                          <p:val>
                                            <p:fltVal val="0"/>
                                          </p:val>
                                        </p:tav>
                                        <p:tav tm="100000">
                                          <p:val>
                                            <p:strVal val="#ppt_w"/>
                                          </p:val>
                                        </p:tav>
                                      </p:tavLst>
                                    </p:anim>
                                    <p:anim calcmode="lin" valueType="num">
                                      <p:cBhvr>
                                        <p:cTn id="30" dur="1000" fill="hold"/>
                                        <p:tgtEl>
                                          <p:spTgt spid="718852">
                                            <p:txEl>
                                              <p:pRg st="1" end="1"/>
                                            </p:txEl>
                                          </p:spTgt>
                                        </p:tgtEl>
                                        <p:attrNameLst>
                                          <p:attrName>ppt_h</p:attrName>
                                        </p:attrNameLst>
                                      </p:cBhvr>
                                      <p:tavLst>
                                        <p:tav tm="0">
                                          <p:val>
                                            <p:fltVal val="0"/>
                                          </p:val>
                                        </p:tav>
                                        <p:tav tm="100000">
                                          <p:val>
                                            <p:strVal val="#ppt_h"/>
                                          </p:val>
                                        </p:tav>
                                      </p:tavLst>
                                    </p:anim>
                                    <p:anim calcmode="lin" valueType="num">
                                      <p:cBhvr>
                                        <p:cTn id="31" dur="1000" fill="hold"/>
                                        <p:tgtEl>
                                          <p:spTgt spid="718852">
                                            <p:txEl>
                                              <p:pRg st="1" end="1"/>
                                            </p:txEl>
                                          </p:spTgt>
                                        </p:tgtEl>
                                        <p:attrNameLst>
                                          <p:attrName>style.rotation</p:attrName>
                                        </p:attrNameLst>
                                      </p:cBhvr>
                                      <p:tavLst>
                                        <p:tav tm="0">
                                          <p:val>
                                            <p:fltVal val="90"/>
                                          </p:val>
                                        </p:tav>
                                        <p:tav tm="100000">
                                          <p:val>
                                            <p:fltVal val="0"/>
                                          </p:val>
                                        </p:tav>
                                      </p:tavLst>
                                    </p:anim>
                                    <p:animEffect transition="in" filter="fade">
                                      <p:cBhvr>
                                        <p:cTn id="32" dur="1000"/>
                                        <p:tgtEl>
                                          <p:spTgt spid="718852">
                                            <p:txEl>
                                              <p:pRg st="1" end="1"/>
                                            </p:txEl>
                                          </p:spTgt>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718852">
                                            <p:txEl>
                                              <p:pRg st="2" end="2"/>
                                            </p:txEl>
                                          </p:spTgt>
                                        </p:tgtEl>
                                        <p:attrNameLst>
                                          <p:attrName>style.visibility</p:attrName>
                                        </p:attrNameLst>
                                      </p:cBhvr>
                                      <p:to>
                                        <p:strVal val="visible"/>
                                      </p:to>
                                    </p:set>
                                    <p:anim calcmode="lin" valueType="num">
                                      <p:cBhvr>
                                        <p:cTn id="35" dur="1000" fill="hold"/>
                                        <p:tgtEl>
                                          <p:spTgt spid="718852">
                                            <p:txEl>
                                              <p:pRg st="2" end="2"/>
                                            </p:txEl>
                                          </p:spTgt>
                                        </p:tgtEl>
                                        <p:attrNameLst>
                                          <p:attrName>ppt_w</p:attrName>
                                        </p:attrNameLst>
                                      </p:cBhvr>
                                      <p:tavLst>
                                        <p:tav tm="0">
                                          <p:val>
                                            <p:fltVal val="0"/>
                                          </p:val>
                                        </p:tav>
                                        <p:tav tm="100000">
                                          <p:val>
                                            <p:strVal val="#ppt_w"/>
                                          </p:val>
                                        </p:tav>
                                      </p:tavLst>
                                    </p:anim>
                                    <p:anim calcmode="lin" valueType="num">
                                      <p:cBhvr>
                                        <p:cTn id="36" dur="1000" fill="hold"/>
                                        <p:tgtEl>
                                          <p:spTgt spid="718852">
                                            <p:txEl>
                                              <p:pRg st="2" end="2"/>
                                            </p:txEl>
                                          </p:spTgt>
                                        </p:tgtEl>
                                        <p:attrNameLst>
                                          <p:attrName>ppt_h</p:attrName>
                                        </p:attrNameLst>
                                      </p:cBhvr>
                                      <p:tavLst>
                                        <p:tav tm="0">
                                          <p:val>
                                            <p:fltVal val="0"/>
                                          </p:val>
                                        </p:tav>
                                        <p:tav tm="100000">
                                          <p:val>
                                            <p:strVal val="#ppt_h"/>
                                          </p:val>
                                        </p:tav>
                                      </p:tavLst>
                                    </p:anim>
                                    <p:anim calcmode="lin" valueType="num">
                                      <p:cBhvr>
                                        <p:cTn id="37" dur="1000" fill="hold"/>
                                        <p:tgtEl>
                                          <p:spTgt spid="718852">
                                            <p:txEl>
                                              <p:pRg st="2" end="2"/>
                                            </p:txEl>
                                          </p:spTgt>
                                        </p:tgtEl>
                                        <p:attrNameLst>
                                          <p:attrName>style.rotation</p:attrName>
                                        </p:attrNameLst>
                                      </p:cBhvr>
                                      <p:tavLst>
                                        <p:tav tm="0">
                                          <p:val>
                                            <p:fltVal val="90"/>
                                          </p:val>
                                        </p:tav>
                                        <p:tav tm="100000">
                                          <p:val>
                                            <p:fltVal val="0"/>
                                          </p:val>
                                        </p:tav>
                                      </p:tavLst>
                                    </p:anim>
                                    <p:animEffect transition="in" filter="fade">
                                      <p:cBhvr>
                                        <p:cTn id="38" dur="1000"/>
                                        <p:tgtEl>
                                          <p:spTgt spid="718852">
                                            <p:txEl>
                                              <p:pRg st="2" end="2"/>
                                            </p:txEl>
                                          </p:spTgt>
                                        </p:tgtEl>
                                      </p:cBhvr>
                                    </p:animEffect>
                                  </p:childTnLst>
                                </p:cTn>
                              </p:par>
                              <p:par>
                                <p:cTn id="39" presetID="31" presetClass="entr" presetSubtype="0" fill="hold" grpId="0" nodeType="withEffect">
                                  <p:stCondLst>
                                    <p:cond delay="0"/>
                                  </p:stCondLst>
                                  <p:childTnLst>
                                    <p:set>
                                      <p:cBhvr>
                                        <p:cTn id="40" dur="1" fill="hold">
                                          <p:stCondLst>
                                            <p:cond delay="0"/>
                                          </p:stCondLst>
                                        </p:cTn>
                                        <p:tgtEl>
                                          <p:spTgt spid="718852">
                                            <p:txEl>
                                              <p:pRg st="3" end="3"/>
                                            </p:txEl>
                                          </p:spTgt>
                                        </p:tgtEl>
                                        <p:attrNameLst>
                                          <p:attrName>style.visibility</p:attrName>
                                        </p:attrNameLst>
                                      </p:cBhvr>
                                      <p:to>
                                        <p:strVal val="visible"/>
                                      </p:to>
                                    </p:set>
                                    <p:anim calcmode="lin" valueType="num">
                                      <p:cBhvr>
                                        <p:cTn id="41" dur="1000" fill="hold"/>
                                        <p:tgtEl>
                                          <p:spTgt spid="718852">
                                            <p:txEl>
                                              <p:pRg st="3" end="3"/>
                                            </p:txEl>
                                          </p:spTgt>
                                        </p:tgtEl>
                                        <p:attrNameLst>
                                          <p:attrName>ppt_w</p:attrName>
                                        </p:attrNameLst>
                                      </p:cBhvr>
                                      <p:tavLst>
                                        <p:tav tm="0">
                                          <p:val>
                                            <p:fltVal val="0"/>
                                          </p:val>
                                        </p:tav>
                                        <p:tav tm="100000">
                                          <p:val>
                                            <p:strVal val="#ppt_w"/>
                                          </p:val>
                                        </p:tav>
                                      </p:tavLst>
                                    </p:anim>
                                    <p:anim calcmode="lin" valueType="num">
                                      <p:cBhvr>
                                        <p:cTn id="42" dur="1000" fill="hold"/>
                                        <p:tgtEl>
                                          <p:spTgt spid="718852">
                                            <p:txEl>
                                              <p:pRg st="3" end="3"/>
                                            </p:txEl>
                                          </p:spTgt>
                                        </p:tgtEl>
                                        <p:attrNameLst>
                                          <p:attrName>ppt_h</p:attrName>
                                        </p:attrNameLst>
                                      </p:cBhvr>
                                      <p:tavLst>
                                        <p:tav tm="0">
                                          <p:val>
                                            <p:fltVal val="0"/>
                                          </p:val>
                                        </p:tav>
                                        <p:tav tm="100000">
                                          <p:val>
                                            <p:strVal val="#ppt_h"/>
                                          </p:val>
                                        </p:tav>
                                      </p:tavLst>
                                    </p:anim>
                                    <p:anim calcmode="lin" valueType="num">
                                      <p:cBhvr>
                                        <p:cTn id="43" dur="1000" fill="hold"/>
                                        <p:tgtEl>
                                          <p:spTgt spid="718852">
                                            <p:txEl>
                                              <p:pRg st="3" end="3"/>
                                            </p:txEl>
                                          </p:spTgt>
                                        </p:tgtEl>
                                        <p:attrNameLst>
                                          <p:attrName>style.rotation</p:attrName>
                                        </p:attrNameLst>
                                      </p:cBhvr>
                                      <p:tavLst>
                                        <p:tav tm="0">
                                          <p:val>
                                            <p:fltVal val="90"/>
                                          </p:val>
                                        </p:tav>
                                        <p:tav tm="100000">
                                          <p:val>
                                            <p:fltVal val="0"/>
                                          </p:val>
                                        </p:tav>
                                      </p:tavLst>
                                    </p:anim>
                                    <p:animEffect transition="in" filter="fade">
                                      <p:cBhvr>
                                        <p:cTn id="44" dur="1000"/>
                                        <p:tgtEl>
                                          <p:spTgt spid="718852">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circle(in)">
                                      <p:cBhvr>
                                        <p:cTn id="4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1" grpId="0" animBg="1"/>
      <p:bldP spid="718852"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2DCCB508-8372-41AF-8F8C-509341448D26}" type="datetime1">
              <a:rPr lang="es-ES"/>
              <a:pPr>
                <a:defRPr/>
              </a:pPr>
              <a:t>18/05/2022</a:t>
            </a:fld>
            <a:endParaRPr lang="en-US"/>
          </a:p>
        </p:txBody>
      </p:sp>
      <p:sp>
        <p:nvSpPr>
          <p:cNvPr id="6" name="3 Marcador de número de diapositiva"/>
          <p:cNvSpPr>
            <a:spLocks noGrp="1"/>
          </p:cNvSpPr>
          <p:nvPr>
            <p:ph type="sldNum" sz="quarter" idx="12"/>
          </p:nvPr>
        </p:nvSpPr>
        <p:spPr/>
        <p:txBody>
          <a:bodyPr/>
          <a:lstStyle/>
          <a:p>
            <a:pPr>
              <a:defRPr/>
            </a:pPr>
            <a:fld id="{B7906434-4D53-437B-890F-1640940883FF}" type="slidenum">
              <a:rPr lang="en-US"/>
              <a:pPr>
                <a:defRPr/>
              </a:pPr>
              <a:t>18</a:t>
            </a:fld>
            <a:endParaRPr lang="en-US"/>
          </a:p>
        </p:txBody>
      </p:sp>
      <p:sp>
        <p:nvSpPr>
          <p:cNvPr id="15364" name="Rectangle 2"/>
          <p:cNvSpPr>
            <a:spLocks noGrp="1" noChangeArrowheads="1"/>
          </p:cNvSpPr>
          <p:nvPr>
            <p:ph type="title" idx="4294967295"/>
          </p:nvPr>
        </p:nvSpPr>
        <p:spPr>
          <a:solidFill>
            <a:schemeClr val="accent2">
              <a:lumMod val="20000"/>
              <a:lumOff val="80000"/>
            </a:schemeClr>
          </a:solidFill>
          <a:ln>
            <a:solidFill>
              <a:schemeClr val="accent2">
                <a:lumMod val="50000"/>
              </a:schemeClr>
            </a:solidFill>
          </a:ln>
        </p:spPr>
        <p:txBody>
          <a:bodyPr/>
          <a:lstStyle/>
          <a:p>
            <a:r>
              <a:rPr lang="es-AR" b="1" i="1" dirty="0">
                <a:solidFill>
                  <a:schemeClr val="accent2">
                    <a:lumMod val="50000"/>
                  </a:schemeClr>
                </a:solidFill>
                <a:effectLst>
                  <a:outerShdw blurRad="38100" dist="38100" dir="2700000" algn="tl">
                    <a:srgbClr val="C0C0C0"/>
                  </a:outerShdw>
                </a:effectLst>
                <a:latin typeface="Arial" charset="0"/>
              </a:rPr>
              <a:t>Ataques de autenticación</a:t>
            </a:r>
            <a:br>
              <a:rPr lang="es-AR" b="1" i="1" dirty="0">
                <a:solidFill>
                  <a:schemeClr val="accent2">
                    <a:lumMod val="50000"/>
                  </a:schemeClr>
                </a:solidFill>
                <a:effectLst>
                  <a:outerShdw blurRad="38100" dist="38100" dir="2700000" algn="tl">
                    <a:srgbClr val="C0C0C0"/>
                  </a:outerShdw>
                </a:effectLst>
                <a:latin typeface="Arial" charset="0"/>
              </a:rPr>
            </a:br>
            <a:r>
              <a:rPr lang="es-MX" b="1" i="1" dirty="0" err="1">
                <a:solidFill>
                  <a:schemeClr val="accent2">
                    <a:lumMod val="50000"/>
                  </a:schemeClr>
                </a:solidFill>
                <a:effectLst>
                  <a:outerShdw blurRad="38100" dist="38100" dir="2700000" algn="tl">
                    <a:srgbClr val="C0C0C0"/>
                  </a:outerShdw>
                </a:effectLst>
                <a:latin typeface="Arial" charset="0"/>
              </a:rPr>
              <a:t>Phishing</a:t>
            </a:r>
            <a:endParaRPr lang="es-ES" dirty="0"/>
          </a:p>
        </p:txBody>
      </p:sp>
      <p:pic>
        <p:nvPicPr>
          <p:cNvPr id="15365" name="Picture 11" descr="HIJACK-PAYPAL"/>
          <p:cNvPicPr>
            <a:picLocks noGrp="1" noChangeAspect="1" noChangeArrowheads="1"/>
          </p:cNvPicPr>
          <p:nvPr>
            <p:ph idx="4294967295"/>
          </p:nvPr>
        </p:nvPicPr>
        <p:blipFill>
          <a:blip r:embed="rId3" cstate="print"/>
          <a:srcRect/>
          <a:stretch>
            <a:fillRect/>
          </a:stretch>
        </p:blipFill>
        <p:spPr>
          <a:xfrm>
            <a:off x="0" y="0"/>
            <a:ext cx="9144000" cy="6858000"/>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p:cTn id="7" dur="1000" fill="hold"/>
                                        <p:tgtEl>
                                          <p:spTgt spid="15364"/>
                                        </p:tgtEl>
                                        <p:attrNameLst>
                                          <p:attrName>ppt_w</p:attrName>
                                        </p:attrNameLst>
                                      </p:cBhvr>
                                      <p:tavLst>
                                        <p:tav tm="0">
                                          <p:val>
                                            <p:fltVal val="0"/>
                                          </p:val>
                                        </p:tav>
                                        <p:tav tm="100000">
                                          <p:val>
                                            <p:strVal val="#ppt_w"/>
                                          </p:val>
                                        </p:tav>
                                      </p:tavLst>
                                    </p:anim>
                                    <p:anim calcmode="lin" valueType="num">
                                      <p:cBhvr>
                                        <p:cTn id="8" dur="1000" fill="hold"/>
                                        <p:tgtEl>
                                          <p:spTgt spid="15364"/>
                                        </p:tgtEl>
                                        <p:attrNameLst>
                                          <p:attrName>ppt_h</p:attrName>
                                        </p:attrNameLst>
                                      </p:cBhvr>
                                      <p:tavLst>
                                        <p:tav tm="0">
                                          <p:val>
                                            <p:fltVal val="0"/>
                                          </p:val>
                                        </p:tav>
                                        <p:tav tm="100000">
                                          <p:val>
                                            <p:strVal val="#ppt_h"/>
                                          </p:val>
                                        </p:tav>
                                      </p:tavLst>
                                    </p:anim>
                                    <p:anim calcmode="lin" valueType="num">
                                      <p:cBhvr>
                                        <p:cTn id="9" dur="1000" fill="hold"/>
                                        <p:tgtEl>
                                          <p:spTgt spid="15364"/>
                                        </p:tgtEl>
                                        <p:attrNameLst>
                                          <p:attrName>style.rotation</p:attrName>
                                        </p:attrNameLst>
                                      </p:cBhvr>
                                      <p:tavLst>
                                        <p:tav tm="0">
                                          <p:val>
                                            <p:fltVal val="90"/>
                                          </p:val>
                                        </p:tav>
                                        <p:tav tm="100000">
                                          <p:val>
                                            <p:fltVal val="0"/>
                                          </p:val>
                                        </p:tav>
                                      </p:tavLst>
                                    </p:anim>
                                    <p:animEffect transition="in" filter="fade">
                                      <p:cBhvr>
                                        <p:cTn id="10" dur="1000"/>
                                        <p:tgtEl>
                                          <p:spTgt spid="15364"/>
                                        </p:tgtEl>
                                      </p:cBhvr>
                                    </p:animEffect>
                                  </p:childTnLst>
                                </p:cTn>
                              </p:par>
                              <p:par>
                                <p:cTn id="11" presetID="31" presetClass="entr" presetSubtype="0" fill="hold" nodeType="withEffect">
                                  <p:stCondLst>
                                    <p:cond delay="0"/>
                                  </p:stCondLst>
                                  <p:childTnLst>
                                    <p:set>
                                      <p:cBhvr>
                                        <p:cTn id="12" dur="1" fill="hold">
                                          <p:stCondLst>
                                            <p:cond delay="0"/>
                                          </p:stCondLst>
                                        </p:cTn>
                                        <p:tgtEl>
                                          <p:spTgt spid="15365"/>
                                        </p:tgtEl>
                                        <p:attrNameLst>
                                          <p:attrName>style.visibility</p:attrName>
                                        </p:attrNameLst>
                                      </p:cBhvr>
                                      <p:to>
                                        <p:strVal val="visible"/>
                                      </p:to>
                                    </p:set>
                                    <p:anim calcmode="lin" valueType="num">
                                      <p:cBhvr>
                                        <p:cTn id="13" dur="1000" fill="hold"/>
                                        <p:tgtEl>
                                          <p:spTgt spid="15365"/>
                                        </p:tgtEl>
                                        <p:attrNameLst>
                                          <p:attrName>ppt_w</p:attrName>
                                        </p:attrNameLst>
                                      </p:cBhvr>
                                      <p:tavLst>
                                        <p:tav tm="0">
                                          <p:val>
                                            <p:fltVal val="0"/>
                                          </p:val>
                                        </p:tav>
                                        <p:tav tm="100000">
                                          <p:val>
                                            <p:strVal val="#ppt_w"/>
                                          </p:val>
                                        </p:tav>
                                      </p:tavLst>
                                    </p:anim>
                                    <p:anim calcmode="lin" valueType="num">
                                      <p:cBhvr>
                                        <p:cTn id="14" dur="1000" fill="hold"/>
                                        <p:tgtEl>
                                          <p:spTgt spid="15365"/>
                                        </p:tgtEl>
                                        <p:attrNameLst>
                                          <p:attrName>ppt_h</p:attrName>
                                        </p:attrNameLst>
                                      </p:cBhvr>
                                      <p:tavLst>
                                        <p:tav tm="0">
                                          <p:val>
                                            <p:fltVal val="0"/>
                                          </p:val>
                                        </p:tav>
                                        <p:tav tm="100000">
                                          <p:val>
                                            <p:strVal val="#ppt_h"/>
                                          </p:val>
                                        </p:tav>
                                      </p:tavLst>
                                    </p:anim>
                                    <p:anim calcmode="lin" valueType="num">
                                      <p:cBhvr>
                                        <p:cTn id="15" dur="1000" fill="hold"/>
                                        <p:tgtEl>
                                          <p:spTgt spid="15365"/>
                                        </p:tgtEl>
                                        <p:attrNameLst>
                                          <p:attrName>style.rotation</p:attrName>
                                        </p:attrNameLst>
                                      </p:cBhvr>
                                      <p:tavLst>
                                        <p:tav tm="0">
                                          <p:val>
                                            <p:fltVal val="90"/>
                                          </p:val>
                                        </p:tav>
                                        <p:tav tm="100000">
                                          <p:val>
                                            <p:fltVal val="0"/>
                                          </p:val>
                                        </p:tav>
                                      </p:tavLst>
                                    </p:anim>
                                    <p:animEffect transition="in" filter="fade">
                                      <p:cBhvr>
                                        <p:cTn id="16" dur="10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fecha"/>
          <p:cNvSpPr>
            <a:spLocks noGrp="1"/>
          </p:cNvSpPr>
          <p:nvPr>
            <p:ph type="dt" sz="quarter" idx="10"/>
          </p:nvPr>
        </p:nvSpPr>
        <p:spPr/>
        <p:txBody>
          <a:bodyPr/>
          <a:lstStyle/>
          <a:p>
            <a:pPr>
              <a:defRPr/>
            </a:pPr>
            <a:fld id="{A462930D-27B2-478F-B718-387F06B3921F}" type="datetime1">
              <a:rPr lang="es-ES"/>
              <a:pPr>
                <a:defRPr/>
              </a:pPr>
              <a:t>18/05/2022</a:t>
            </a:fld>
            <a:endParaRPr lang="en-US"/>
          </a:p>
        </p:txBody>
      </p:sp>
      <p:sp>
        <p:nvSpPr>
          <p:cNvPr id="8" name="3 Marcador de número de diapositiva"/>
          <p:cNvSpPr>
            <a:spLocks noGrp="1"/>
          </p:cNvSpPr>
          <p:nvPr>
            <p:ph type="sldNum" sz="quarter" idx="12"/>
          </p:nvPr>
        </p:nvSpPr>
        <p:spPr/>
        <p:txBody>
          <a:bodyPr/>
          <a:lstStyle/>
          <a:p>
            <a:pPr>
              <a:defRPr/>
            </a:pPr>
            <a:fld id="{09782A4F-3EA1-40F5-AE7B-285CAA766E43}" type="slidenum">
              <a:rPr lang="en-US"/>
              <a:pPr>
                <a:defRPr/>
              </a:pPr>
              <a:t>19</a:t>
            </a:fld>
            <a:endParaRPr lang="en-US"/>
          </a:p>
        </p:txBody>
      </p:sp>
      <p:sp>
        <p:nvSpPr>
          <p:cNvPr id="786434" name="Rectangle 2"/>
          <p:cNvSpPr>
            <a:spLocks noGrp="1" noChangeArrowheads="1"/>
          </p:cNvSpPr>
          <p:nvPr>
            <p:ph type="title" idx="4294967295"/>
          </p:nvPr>
        </p:nvSpPr>
        <p:spPr>
          <a:xfrm>
            <a:off x="214313" y="0"/>
            <a:ext cx="8642350" cy="1341438"/>
          </a:xfrm>
          <a:solidFill>
            <a:schemeClr val="accent2">
              <a:lumMod val="20000"/>
              <a:lumOff val="80000"/>
            </a:schemeClr>
          </a:solidFill>
          <a:ln w="76200" cap="flat" algn="ctr">
            <a:solidFill>
              <a:srgbClr val="0000FF"/>
            </a:solidFill>
          </a:ln>
        </p:spPr>
        <p:txBody>
          <a:bodyPr/>
          <a:lstStyle/>
          <a:p>
            <a:pPr>
              <a:defRPr/>
            </a:pPr>
            <a:r>
              <a:rPr lang="es-AR" b="1" i="1" dirty="0">
                <a:solidFill>
                  <a:schemeClr val="accent2">
                    <a:lumMod val="50000"/>
                  </a:schemeClr>
                </a:solidFill>
                <a:effectLst>
                  <a:outerShdw blurRad="38100" dist="38100" dir="2700000" algn="tl">
                    <a:srgbClr val="C0C0C0"/>
                  </a:outerShdw>
                </a:effectLst>
                <a:latin typeface="Arial" charset="0"/>
              </a:rPr>
              <a:t>Ataques de autenticación</a:t>
            </a:r>
            <a:br>
              <a:rPr lang="es-AR" b="1" i="1" dirty="0">
                <a:solidFill>
                  <a:schemeClr val="accent2">
                    <a:lumMod val="50000"/>
                  </a:schemeClr>
                </a:solidFill>
                <a:effectLst>
                  <a:outerShdw blurRad="38100" dist="38100" dir="2700000" algn="tl">
                    <a:srgbClr val="C0C0C0"/>
                  </a:outerShdw>
                </a:effectLst>
                <a:latin typeface="Arial" charset="0"/>
              </a:rPr>
            </a:br>
            <a:r>
              <a:rPr lang="es-MX" b="1" i="1" dirty="0" err="1">
                <a:solidFill>
                  <a:schemeClr val="accent2">
                    <a:lumMod val="50000"/>
                  </a:schemeClr>
                </a:solidFill>
                <a:effectLst>
                  <a:outerShdw blurRad="38100" dist="38100" dir="2700000" algn="tl">
                    <a:srgbClr val="C0C0C0"/>
                  </a:outerShdw>
                </a:effectLst>
                <a:latin typeface="Arial" charset="0"/>
              </a:rPr>
              <a:t>Phishing</a:t>
            </a:r>
            <a:endParaRPr lang="es-ES" b="1" i="1" dirty="0">
              <a:solidFill>
                <a:schemeClr val="accent2">
                  <a:lumMod val="50000"/>
                </a:schemeClr>
              </a:solidFill>
              <a:effectLst>
                <a:outerShdw blurRad="38100" dist="38100" dir="2700000" algn="tl">
                  <a:srgbClr val="C0C0C0"/>
                </a:outerShdw>
              </a:effectLst>
              <a:latin typeface="Arial" charset="0"/>
            </a:endParaRPr>
          </a:p>
        </p:txBody>
      </p:sp>
      <p:sp>
        <p:nvSpPr>
          <p:cNvPr id="786435" name="Rectangle 3"/>
          <p:cNvSpPr>
            <a:spLocks noGrp="1" noChangeArrowheads="1"/>
          </p:cNvSpPr>
          <p:nvPr>
            <p:ph type="body" sz="half" idx="4294967295"/>
          </p:nvPr>
        </p:nvSpPr>
        <p:spPr>
          <a:xfrm>
            <a:off x="4933951" y="1519607"/>
            <a:ext cx="3922712" cy="4473156"/>
          </a:xfrm>
          <a:solidFill>
            <a:schemeClr val="accent2">
              <a:lumMod val="20000"/>
              <a:lumOff val="80000"/>
            </a:schemeClr>
          </a:solidFill>
          <a:ln w="76200" cap="flat" algn="ctr">
            <a:solidFill>
              <a:srgbClr val="000080"/>
            </a:solidFill>
          </a:ln>
        </p:spPr>
        <p:txBody>
          <a:bodyPr/>
          <a:lstStyle/>
          <a:p>
            <a:pPr>
              <a:lnSpc>
                <a:spcPct val="80000"/>
              </a:lnSpc>
              <a:defRPr/>
            </a:pPr>
            <a:r>
              <a:rPr lang="es-MX" i="1" dirty="0">
                <a:solidFill>
                  <a:srgbClr val="000099"/>
                </a:solidFill>
                <a:effectLst>
                  <a:outerShdw blurRad="38100" dist="38100" dir="2700000" algn="tl">
                    <a:srgbClr val="C0C0C0"/>
                  </a:outerShdw>
                </a:effectLst>
                <a:latin typeface="Arial" charset="0"/>
              </a:rPr>
              <a:t>El </a:t>
            </a:r>
            <a:r>
              <a:rPr lang="es-MX" i="1" dirty="0" err="1">
                <a:solidFill>
                  <a:srgbClr val="000099"/>
                </a:solidFill>
                <a:effectLst>
                  <a:outerShdw blurRad="38100" dist="38100" dir="2700000" algn="tl">
                    <a:srgbClr val="C0C0C0"/>
                  </a:outerShdw>
                </a:effectLst>
                <a:latin typeface="Arial" charset="0"/>
              </a:rPr>
              <a:t>phishing</a:t>
            </a:r>
            <a:r>
              <a:rPr lang="es-MX" i="1" dirty="0">
                <a:solidFill>
                  <a:srgbClr val="000099"/>
                </a:solidFill>
                <a:effectLst>
                  <a:outerShdw blurRad="38100" dist="38100" dir="2700000" algn="tl">
                    <a:srgbClr val="C0C0C0"/>
                  </a:outerShdw>
                </a:effectLst>
                <a:latin typeface="Arial" charset="0"/>
              </a:rPr>
              <a:t> no se presenta exclusivamente para los robos de identidad directa.</a:t>
            </a:r>
          </a:p>
          <a:p>
            <a:pPr>
              <a:lnSpc>
                <a:spcPct val="80000"/>
              </a:lnSpc>
              <a:defRPr/>
            </a:pPr>
            <a:r>
              <a:rPr lang="es-MX" i="1" dirty="0">
                <a:solidFill>
                  <a:srgbClr val="000099"/>
                </a:solidFill>
                <a:effectLst>
                  <a:outerShdw blurRad="38100" dist="38100" dir="2700000" algn="tl">
                    <a:srgbClr val="C0C0C0"/>
                  </a:outerShdw>
                </a:effectLst>
                <a:latin typeface="Arial" charset="0"/>
              </a:rPr>
              <a:t>También se manifiesta en la instalación de software malicioso.</a:t>
            </a:r>
            <a:endParaRPr lang="es-ES" i="1" dirty="0">
              <a:solidFill>
                <a:srgbClr val="000099"/>
              </a:solidFill>
              <a:effectLst>
                <a:outerShdw blurRad="38100" dist="38100" dir="2700000" algn="tl">
                  <a:srgbClr val="C0C0C0"/>
                </a:outerShdw>
              </a:effectLst>
              <a:latin typeface="Arial" charset="0"/>
            </a:endParaRPr>
          </a:p>
        </p:txBody>
      </p:sp>
      <p:pic>
        <p:nvPicPr>
          <p:cNvPr id="16390" name="Picture 5" descr="radio_link"/>
          <p:cNvPicPr>
            <a:picLocks noGrp="1" noChangeAspect="1" noChangeArrowheads="1"/>
          </p:cNvPicPr>
          <p:nvPr>
            <p:ph sz="half" idx="4294967295"/>
          </p:nvPr>
        </p:nvPicPr>
        <p:blipFill>
          <a:blip r:embed="rId3" cstate="print"/>
          <a:srcRect/>
          <a:stretch>
            <a:fillRect/>
          </a:stretch>
        </p:blipFill>
        <p:spPr>
          <a:xfrm>
            <a:off x="53182" y="4331653"/>
            <a:ext cx="4662834" cy="2425700"/>
          </a:xfrm>
          <a:blipFill dpi="0" rotWithShape="0">
            <a:blip r:embed="rId4" cstate="print"/>
            <a:srcRect/>
            <a:tile tx="0" ty="0" sx="100000" sy="100000" flip="none" algn="tl"/>
          </a:blipFill>
          <a:ln w="76200" cap="flat" algn="ctr">
            <a:solidFill>
              <a:srgbClr val="000080"/>
            </a:solidFill>
          </a:ln>
        </p:spPr>
      </p:pic>
      <p:pic>
        <p:nvPicPr>
          <p:cNvPr id="16391" name="Picture 6" descr="symantec_bugbear_spoof"/>
          <p:cNvPicPr>
            <a:picLocks noChangeAspect="1" noChangeArrowheads="1"/>
          </p:cNvPicPr>
          <p:nvPr/>
        </p:nvPicPr>
        <p:blipFill>
          <a:blip r:embed="rId5" cstate="print"/>
          <a:srcRect/>
          <a:stretch>
            <a:fillRect/>
          </a:stretch>
        </p:blipFill>
        <p:spPr bwMode="auto">
          <a:xfrm>
            <a:off x="55166" y="1485266"/>
            <a:ext cx="4660850" cy="2808288"/>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86434"/>
                                        </p:tgtEl>
                                        <p:attrNameLst>
                                          <p:attrName>style.visibility</p:attrName>
                                        </p:attrNameLst>
                                      </p:cBhvr>
                                      <p:to>
                                        <p:strVal val="visible"/>
                                      </p:to>
                                    </p:set>
                                    <p:anim calcmode="lin" valueType="num">
                                      <p:cBhvr>
                                        <p:cTn id="7" dur="1000" fill="hold"/>
                                        <p:tgtEl>
                                          <p:spTgt spid="786434"/>
                                        </p:tgtEl>
                                        <p:attrNameLst>
                                          <p:attrName>ppt_w</p:attrName>
                                        </p:attrNameLst>
                                      </p:cBhvr>
                                      <p:tavLst>
                                        <p:tav tm="0">
                                          <p:val>
                                            <p:fltVal val="0"/>
                                          </p:val>
                                        </p:tav>
                                        <p:tav tm="100000">
                                          <p:val>
                                            <p:strVal val="#ppt_w"/>
                                          </p:val>
                                        </p:tav>
                                      </p:tavLst>
                                    </p:anim>
                                    <p:anim calcmode="lin" valueType="num">
                                      <p:cBhvr>
                                        <p:cTn id="8" dur="1000" fill="hold"/>
                                        <p:tgtEl>
                                          <p:spTgt spid="786434"/>
                                        </p:tgtEl>
                                        <p:attrNameLst>
                                          <p:attrName>ppt_h</p:attrName>
                                        </p:attrNameLst>
                                      </p:cBhvr>
                                      <p:tavLst>
                                        <p:tav tm="0">
                                          <p:val>
                                            <p:fltVal val="0"/>
                                          </p:val>
                                        </p:tav>
                                        <p:tav tm="100000">
                                          <p:val>
                                            <p:strVal val="#ppt_h"/>
                                          </p:val>
                                        </p:tav>
                                      </p:tavLst>
                                    </p:anim>
                                    <p:anim calcmode="lin" valueType="num">
                                      <p:cBhvr>
                                        <p:cTn id="9" dur="1000" fill="hold"/>
                                        <p:tgtEl>
                                          <p:spTgt spid="786434"/>
                                        </p:tgtEl>
                                        <p:attrNameLst>
                                          <p:attrName>style.rotation</p:attrName>
                                        </p:attrNameLst>
                                      </p:cBhvr>
                                      <p:tavLst>
                                        <p:tav tm="0">
                                          <p:val>
                                            <p:fltVal val="90"/>
                                          </p:val>
                                        </p:tav>
                                        <p:tav tm="100000">
                                          <p:val>
                                            <p:fltVal val="0"/>
                                          </p:val>
                                        </p:tav>
                                      </p:tavLst>
                                    </p:anim>
                                    <p:animEffect transition="in" filter="fade">
                                      <p:cBhvr>
                                        <p:cTn id="10" dur="1000"/>
                                        <p:tgtEl>
                                          <p:spTgt spid="78643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6391"/>
                                        </p:tgtEl>
                                        <p:attrNameLst>
                                          <p:attrName>style.visibility</p:attrName>
                                        </p:attrNameLst>
                                      </p:cBhvr>
                                      <p:to>
                                        <p:strVal val="visible"/>
                                      </p:to>
                                    </p:set>
                                    <p:anim calcmode="lin" valueType="num">
                                      <p:cBhvr>
                                        <p:cTn id="15" dur="1000" fill="hold"/>
                                        <p:tgtEl>
                                          <p:spTgt spid="16391"/>
                                        </p:tgtEl>
                                        <p:attrNameLst>
                                          <p:attrName>ppt_w</p:attrName>
                                        </p:attrNameLst>
                                      </p:cBhvr>
                                      <p:tavLst>
                                        <p:tav tm="0">
                                          <p:val>
                                            <p:fltVal val="0"/>
                                          </p:val>
                                        </p:tav>
                                        <p:tav tm="100000">
                                          <p:val>
                                            <p:strVal val="#ppt_w"/>
                                          </p:val>
                                        </p:tav>
                                      </p:tavLst>
                                    </p:anim>
                                    <p:anim calcmode="lin" valueType="num">
                                      <p:cBhvr>
                                        <p:cTn id="16" dur="1000" fill="hold"/>
                                        <p:tgtEl>
                                          <p:spTgt spid="16391"/>
                                        </p:tgtEl>
                                        <p:attrNameLst>
                                          <p:attrName>ppt_h</p:attrName>
                                        </p:attrNameLst>
                                      </p:cBhvr>
                                      <p:tavLst>
                                        <p:tav tm="0">
                                          <p:val>
                                            <p:fltVal val="0"/>
                                          </p:val>
                                        </p:tav>
                                        <p:tav tm="100000">
                                          <p:val>
                                            <p:strVal val="#ppt_h"/>
                                          </p:val>
                                        </p:tav>
                                      </p:tavLst>
                                    </p:anim>
                                    <p:anim calcmode="lin" valueType="num">
                                      <p:cBhvr>
                                        <p:cTn id="17" dur="1000" fill="hold"/>
                                        <p:tgtEl>
                                          <p:spTgt spid="16391"/>
                                        </p:tgtEl>
                                        <p:attrNameLst>
                                          <p:attrName>style.rotation</p:attrName>
                                        </p:attrNameLst>
                                      </p:cBhvr>
                                      <p:tavLst>
                                        <p:tav tm="0">
                                          <p:val>
                                            <p:fltVal val="90"/>
                                          </p:val>
                                        </p:tav>
                                        <p:tav tm="100000">
                                          <p:val>
                                            <p:fltVal val="0"/>
                                          </p:val>
                                        </p:tav>
                                      </p:tavLst>
                                    </p:anim>
                                    <p:animEffect transition="in" filter="fade">
                                      <p:cBhvr>
                                        <p:cTn id="18" dur="1000"/>
                                        <p:tgtEl>
                                          <p:spTgt spid="16391"/>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786435">
                                            <p:txEl>
                                              <p:pRg st="0" end="0"/>
                                            </p:txEl>
                                          </p:spTgt>
                                        </p:tgtEl>
                                        <p:attrNameLst>
                                          <p:attrName>style.visibility</p:attrName>
                                        </p:attrNameLst>
                                      </p:cBhvr>
                                      <p:to>
                                        <p:strVal val="visible"/>
                                      </p:to>
                                    </p:set>
                                    <p:anim calcmode="lin" valueType="num">
                                      <p:cBhvr>
                                        <p:cTn id="23" dur="1000" fill="hold"/>
                                        <p:tgtEl>
                                          <p:spTgt spid="78643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8643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8643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8643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86435">
                                            <p:bg/>
                                          </p:spTgt>
                                        </p:tgtEl>
                                        <p:attrNameLst>
                                          <p:attrName>style.visibility</p:attrName>
                                        </p:attrNameLst>
                                      </p:cBhvr>
                                      <p:to>
                                        <p:strVal val="visible"/>
                                      </p:to>
                                    </p:set>
                                    <p:anim calcmode="lin" valueType="num">
                                      <p:cBhvr>
                                        <p:cTn id="31" dur="1000" fill="hold"/>
                                        <p:tgtEl>
                                          <p:spTgt spid="786435">
                                            <p:bg/>
                                          </p:spTgt>
                                        </p:tgtEl>
                                        <p:attrNameLst>
                                          <p:attrName>ppt_w</p:attrName>
                                        </p:attrNameLst>
                                      </p:cBhvr>
                                      <p:tavLst>
                                        <p:tav tm="0">
                                          <p:val>
                                            <p:fltVal val="0"/>
                                          </p:val>
                                        </p:tav>
                                        <p:tav tm="100000">
                                          <p:val>
                                            <p:strVal val="#ppt_w"/>
                                          </p:val>
                                        </p:tav>
                                      </p:tavLst>
                                    </p:anim>
                                    <p:anim calcmode="lin" valueType="num">
                                      <p:cBhvr>
                                        <p:cTn id="32" dur="1000" fill="hold"/>
                                        <p:tgtEl>
                                          <p:spTgt spid="786435">
                                            <p:bg/>
                                          </p:spTgt>
                                        </p:tgtEl>
                                        <p:attrNameLst>
                                          <p:attrName>ppt_h</p:attrName>
                                        </p:attrNameLst>
                                      </p:cBhvr>
                                      <p:tavLst>
                                        <p:tav tm="0">
                                          <p:val>
                                            <p:fltVal val="0"/>
                                          </p:val>
                                        </p:tav>
                                        <p:tav tm="100000">
                                          <p:val>
                                            <p:strVal val="#ppt_h"/>
                                          </p:val>
                                        </p:tav>
                                      </p:tavLst>
                                    </p:anim>
                                    <p:anim calcmode="lin" valueType="num">
                                      <p:cBhvr>
                                        <p:cTn id="33" dur="1000" fill="hold"/>
                                        <p:tgtEl>
                                          <p:spTgt spid="786435">
                                            <p:bg/>
                                          </p:spTgt>
                                        </p:tgtEl>
                                        <p:attrNameLst>
                                          <p:attrName>style.rotation</p:attrName>
                                        </p:attrNameLst>
                                      </p:cBhvr>
                                      <p:tavLst>
                                        <p:tav tm="0">
                                          <p:val>
                                            <p:fltVal val="90"/>
                                          </p:val>
                                        </p:tav>
                                        <p:tav tm="100000">
                                          <p:val>
                                            <p:fltVal val="0"/>
                                          </p:val>
                                        </p:tav>
                                      </p:tavLst>
                                    </p:anim>
                                    <p:animEffect transition="in" filter="fade">
                                      <p:cBhvr>
                                        <p:cTn id="34" dur="1000"/>
                                        <p:tgtEl>
                                          <p:spTgt spid="786435">
                                            <p:bg/>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786435">
                                            <p:txEl>
                                              <p:pRg st="0" end="0"/>
                                            </p:txEl>
                                          </p:spTgt>
                                        </p:tgtEl>
                                        <p:attrNameLst>
                                          <p:attrName>style.visibility</p:attrName>
                                        </p:attrNameLst>
                                      </p:cBhvr>
                                      <p:to>
                                        <p:strVal val="visible"/>
                                      </p:to>
                                    </p:set>
                                    <p:anim calcmode="lin" valueType="num">
                                      <p:cBhvr>
                                        <p:cTn id="39" dur="1000" fill="hold"/>
                                        <p:tgtEl>
                                          <p:spTgt spid="786435">
                                            <p:txEl>
                                              <p:pRg st="0" end="0"/>
                                            </p:txEl>
                                          </p:spTgt>
                                        </p:tgtEl>
                                        <p:attrNameLst>
                                          <p:attrName>ppt_w</p:attrName>
                                        </p:attrNameLst>
                                      </p:cBhvr>
                                      <p:tavLst>
                                        <p:tav tm="0">
                                          <p:val>
                                            <p:fltVal val="0"/>
                                          </p:val>
                                        </p:tav>
                                        <p:tav tm="100000">
                                          <p:val>
                                            <p:strVal val="#ppt_w"/>
                                          </p:val>
                                        </p:tav>
                                      </p:tavLst>
                                    </p:anim>
                                    <p:anim calcmode="lin" valueType="num">
                                      <p:cBhvr>
                                        <p:cTn id="40" dur="1000" fill="hold"/>
                                        <p:tgtEl>
                                          <p:spTgt spid="786435">
                                            <p:txEl>
                                              <p:pRg st="0" end="0"/>
                                            </p:txEl>
                                          </p:spTgt>
                                        </p:tgtEl>
                                        <p:attrNameLst>
                                          <p:attrName>ppt_h</p:attrName>
                                        </p:attrNameLst>
                                      </p:cBhvr>
                                      <p:tavLst>
                                        <p:tav tm="0">
                                          <p:val>
                                            <p:fltVal val="0"/>
                                          </p:val>
                                        </p:tav>
                                        <p:tav tm="100000">
                                          <p:val>
                                            <p:strVal val="#ppt_h"/>
                                          </p:val>
                                        </p:tav>
                                      </p:tavLst>
                                    </p:anim>
                                    <p:anim calcmode="lin" valueType="num">
                                      <p:cBhvr>
                                        <p:cTn id="41" dur="1000" fill="hold"/>
                                        <p:tgtEl>
                                          <p:spTgt spid="786435">
                                            <p:txEl>
                                              <p:pRg st="0" end="0"/>
                                            </p:txEl>
                                          </p:spTgt>
                                        </p:tgtEl>
                                        <p:attrNameLst>
                                          <p:attrName>style.rotation</p:attrName>
                                        </p:attrNameLst>
                                      </p:cBhvr>
                                      <p:tavLst>
                                        <p:tav tm="0">
                                          <p:val>
                                            <p:fltVal val="90"/>
                                          </p:val>
                                        </p:tav>
                                        <p:tav tm="100000">
                                          <p:val>
                                            <p:fltVal val="0"/>
                                          </p:val>
                                        </p:tav>
                                      </p:tavLst>
                                    </p:anim>
                                    <p:animEffect transition="in" filter="fade">
                                      <p:cBhvr>
                                        <p:cTn id="42" dur="1000"/>
                                        <p:tgtEl>
                                          <p:spTgt spid="78643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786435">
                                            <p:txEl>
                                              <p:pRg st="1" end="1"/>
                                            </p:txEl>
                                          </p:spTgt>
                                        </p:tgtEl>
                                        <p:attrNameLst>
                                          <p:attrName>style.visibility</p:attrName>
                                        </p:attrNameLst>
                                      </p:cBhvr>
                                      <p:to>
                                        <p:strVal val="visible"/>
                                      </p:to>
                                    </p:set>
                                    <p:anim calcmode="lin" valueType="num">
                                      <p:cBhvr>
                                        <p:cTn id="47" dur="1000" fill="hold"/>
                                        <p:tgtEl>
                                          <p:spTgt spid="786435">
                                            <p:txEl>
                                              <p:pRg st="1" end="1"/>
                                            </p:txEl>
                                          </p:spTgt>
                                        </p:tgtEl>
                                        <p:attrNameLst>
                                          <p:attrName>ppt_w</p:attrName>
                                        </p:attrNameLst>
                                      </p:cBhvr>
                                      <p:tavLst>
                                        <p:tav tm="0">
                                          <p:val>
                                            <p:fltVal val="0"/>
                                          </p:val>
                                        </p:tav>
                                        <p:tav tm="100000">
                                          <p:val>
                                            <p:strVal val="#ppt_w"/>
                                          </p:val>
                                        </p:tav>
                                      </p:tavLst>
                                    </p:anim>
                                    <p:anim calcmode="lin" valueType="num">
                                      <p:cBhvr>
                                        <p:cTn id="48" dur="1000" fill="hold"/>
                                        <p:tgtEl>
                                          <p:spTgt spid="786435">
                                            <p:txEl>
                                              <p:pRg st="1" end="1"/>
                                            </p:txEl>
                                          </p:spTgt>
                                        </p:tgtEl>
                                        <p:attrNameLst>
                                          <p:attrName>ppt_h</p:attrName>
                                        </p:attrNameLst>
                                      </p:cBhvr>
                                      <p:tavLst>
                                        <p:tav tm="0">
                                          <p:val>
                                            <p:fltVal val="0"/>
                                          </p:val>
                                        </p:tav>
                                        <p:tav tm="100000">
                                          <p:val>
                                            <p:strVal val="#ppt_h"/>
                                          </p:val>
                                        </p:tav>
                                      </p:tavLst>
                                    </p:anim>
                                    <p:anim calcmode="lin" valueType="num">
                                      <p:cBhvr>
                                        <p:cTn id="49" dur="1000" fill="hold"/>
                                        <p:tgtEl>
                                          <p:spTgt spid="786435">
                                            <p:txEl>
                                              <p:pRg st="1" end="1"/>
                                            </p:txEl>
                                          </p:spTgt>
                                        </p:tgtEl>
                                        <p:attrNameLst>
                                          <p:attrName>style.rotation</p:attrName>
                                        </p:attrNameLst>
                                      </p:cBhvr>
                                      <p:tavLst>
                                        <p:tav tm="0">
                                          <p:val>
                                            <p:fltVal val="90"/>
                                          </p:val>
                                        </p:tav>
                                        <p:tav tm="100000">
                                          <p:val>
                                            <p:fltVal val="0"/>
                                          </p:val>
                                        </p:tav>
                                      </p:tavLst>
                                    </p:anim>
                                    <p:animEffect transition="in" filter="fade">
                                      <p:cBhvr>
                                        <p:cTn id="50" dur="1000"/>
                                        <p:tgtEl>
                                          <p:spTgt spid="786435">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nodeType="clickEffect">
                                  <p:stCondLst>
                                    <p:cond delay="0"/>
                                  </p:stCondLst>
                                  <p:childTnLst>
                                    <p:set>
                                      <p:cBhvr>
                                        <p:cTn id="54" dur="1" fill="hold">
                                          <p:stCondLst>
                                            <p:cond delay="0"/>
                                          </p:stCondLst>
                                        </p:cTn>
                                        <p:tgtEl>
                                          <p:spTgt spid="16390"/>
                                        </p:tgtEl>
                                        <p:attrNameLst>
                                          <p:attrName>style.visibility</p:attrName>
                                        </p:attrNameLst>
                                      </p:cBhvr>
                                      <p:to>
                                        <p:strVal val="visible"/>
                                      </p:to>
                                    </p:set>
                                    <p:anim calcmode="lin" valueType="num">
                                      <p:cBhvr>
                                        <p:cTn id="55" dur="1000" fill="hold"/>
                                        <p:tgtEl>
                                          <p:spTgt spid="16390"/>
                                        </p:tgtEl>
                                        <p:attrNameLst>
                                          <p:attrName>ppt_w</p:attrName>
                                        </p:attrNameLst>
                                      </p:cBhvr>
                                      <p:tavLst>
                                        <p:tav tm="0">
                                          <p:val>
                                            <p:fltVal val="0"/>
                                          </p:val>
                                        </p:tav>
                                        <p:tav tm="100000">
                                          <p:val>
                                            <p:strVal val="#ppt_w"/>
                                          </p:val>
                                        </p:tav>
                                      </p:tavLst>
                                    </p:anim>
                                    <p:anim calcmode="lin" valueType="num">
                                      <p:cBhvr>
                                        <p:cTn id="56" dur="1000" fill="hold"/>
                                        <p:tgtEl>
                                          <p:spTgt spid="16390"/>
                                        </p:tgtEl>
                                        <p:attrNameLst>
                                          <p:attrName>ppt_h</p:attrName>
                                        </p:attrNameLst>
                                      </p:cBhvr>
                                      <p:tavLst>
                                        <p:tav tm="0">
                                          <p:val>
                                            <p:fltVal val="0"/>
                                          </p:val>
                                        </p:tav>
                                        <p:tav tm="100000">
                                          <p:val>
                                            <p:strVal val="#ppt_h"/>
                                          </p:val>
                                        </p:tav>
                                      </p:tavLst>
                                    </p:anim>
                                    <p:anim calcmode="lin" valueType="num">
                                      <p:cBhvr>
                                        <p:cTn id="57" dur="1000" fill="hold"/>
                                        <p:tgtEl>
                                          <p:spTgt spid="16390"/>
                                        </p:tgtEl>
                                        <p:attrNameLst>
                                          <p:attrName>style.rotation</p:attrName>
                                        </p:attrNameLst>
                                      </p:cBhvr>
                                      <p:tavLst>
                                        <p:tav tm="0">
                                          <p:val>
                                            <p:fltVal val="90"/>
                                          </p:val>
                                        </p:tav>
                                        <p:tav tm="100000">
                                          <p:val>
                                            <p:fltVal val="0"/>
                                          </p:val>
                                        </p:tav>
                                      </p:tavLst>
                                    </p:anim>
                                    <p:animEffect transition="in" filter="fade">
                                      <p:cBhvr>
                                        <p:cTn id="58" dur="10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4" grpId="0" animBg="1"/>
      <p:bldP spid="786435"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4077072"/>
            <a:ext cx="9144000" cy="2780928"/>
          </a:xfrm>
          <a:prstGeom prst="rect">
            <a:avLst/>
          </a:prstGeom>
          <a:solidFill>
            <a:schemeClr val="accent2">
              <a:lumMod val="20000"/>
              <a:lumOff val="80000"/>
            </a:schemeClr>
          </a:solidFill>
          <a:ln w="76200">
            <a:solidFill>
              <a:schemeClr val="accent2">
                <a:lumMod val="75000"/>
              </a:schemeClr>
            </a:solidFill>
          </a:ln>
        </p:spPr>
        <p:txBody>
          <a:bodyPr/>
          <a:lstStyle/>
          <a:p>
            <a:pPr marL="0" indent="0" algn="ctr">
              <a:lnSpc>
                <a:spcPct val="90000"/>
              </a:lnSpc>
              <a:buFontTx/>
              <a:buNone/>
            </a:pPr>
            <a:r>
              <a:rPr lang="es-ES_tradnl" sz="2800" b="1" i="1" dirty="0">
                <a:solidFill>
                  <a:srgbClr val="333399"/>
                </a:solidFill>
                <a:latin typeface="Arial" charset="0"/>
              </a:rPr>
              <a:t>Mg PABLO ALEJANDRO LENA</a:t>
            </a:r>
          </a:p>
          <a:p>
            <a:pPr marL="0" indent="0" algn="ctr">
              <a:lnSpc>
                <a:spcPct val="90000"/>
              </a:lnSpc>
              <a:buFontTx/>
              <a:buNone/>
            </a:pPr>
            <a:r>
              <a:rPr lang="es-ES_tradnl" sz="2800" b="1" i="1" dirty="0">
                <a:solidFill>
                  <a:srgbClr val="333399"/>
                </a:solidFill>
                <a:latin typeface="Arial" charset="0"/>
              </a:rPr>
              <a:t>plena@unlam.edu.ar </a:t>
            </a:r>
          </a:p>
          <a:p>
            <a:pPr marL="0" indent="0" algn="ctr">
              <a:lnSpc>
                <a:spcPct val="90000"/>
              </a:lnSpc>
              <a:buFontTx/>
              <a:buNone/>
            </a:pPr>
            <a:r>
              <a:rPr lang="es-ES" sz="2800" b="1" i="1" dirty="0">
                <a:solidFill>
                  <a:srgbClr val="333399"/>
                </a:solidFill>
                <a:latin typeface="Arial" charset="0"/>
              </a:rPr>
              <a:t>Ing. MARIO KRAJNIK</a:t>
            </a:r>
          </a:p>
          <a:p>
            <a:pPr marL="0" indent="0" algn="ctr">
              <a:lnSpc>
                <a:spcPct val="90000"/>
              </a:lnSpc>
              <a:buFontTx/>
              <a:buNone/>
            </a:pPr>
            <a:r>
              <a:rPr lang="es-ES" sz="2800" b="1" i="1" dirty="0">
                <a:solidFill>
                  <a:srgbClr val="333399"/>
                </a:solidFill>
                <a:latin typeface="Arial" charset="0"/>
              </a:rPr>
              <a:t>mariokrajnik@yahoo.com.ar </a:t>
            </a:r>
            <a:r>
              <a:rPr lang="es-ES_tradnl" sz="2800" b="1" i="1" dirty="0">
                <a:solidFill>
                  <a:srgbClr val="333399"/>
                </a:solidFill>
                <a:latin typeface="Arial" charset="0"/>
              </a:rPr>
              <a:t>                </a:t>
            </a:r>
          </a:p>
          <a:p>
            <a:pPr marL="0" indent="0" algn="ctr">
              <a:lnSpc>
                <a:spcPct val="90000"/>
              </a:lnSpc>
              <a:buFontTx/>
              <a:buNone/>
            </a:pPr>
            <a:r>
              <a:rPr lang="es-AR" sz="3600" b="1" i="1" u="sng" dirty="0">
                <a:solidFill>
                  <a:srgbClr val="333399"/>
                </a:solidFill>
                <a:latin typeface="Arial" charset="0"/>
              </a:rPr>
              <a:t>2022</a:t>
            </a:r>
          </a:p>
        </p:txBody>
      </p:sp>
      <p:sp>
        <p:nvSpPr>
          <p:cNvPr id="5123" name="Rectangle 3"/>
          <p:cNvSpPr>
            <a:spLocks noGrp="1" noChangeArrowheads="1"/>
          </p:cNvSpPr>
          <p:nvPr>
            <p:ph type="ctrTitle" idx="4294967295"/>
          </p:nvPr>
        </p:nvSpPr>
        <p:spPr>
          <a:xfrm>
            <a:off x="337417" y="1756448"/>
            <a:ext cx="8496300" cy="2176608"/>
          </a:xfrm>
          <a:prstGeom prst="rect">
            <a:avLst/>
          </a:prstGeom>
          <a:solidFill>
            <a:schemeClr val="accent2">
              <a:lumMod val="20000"/>
              <a:lumOff val="80000"/>
            </a:schemeClr>
          </a:solidFill>
          <a:ln w="76200" cap="flat" algn="ctr">
            <a:solidFill>
              <a:schemeClr val="accent2">
                <a:lumMod val="75000"/>
              </a:schemeClr>
            </a:solidFill>
          </a:ln>
        </p:spPr>
        <p:txBody>
          <a:bodyPr anchor="t"/>
          <a:lstStyle/>
          <a:p>
            <a:pPr>
              <a:spcBef>
                <a:spcPct val="20000"/>
              </a:spcBef>
            </a:pPr>
            <a:r>
              <a:rPr lang="es-AR" sz="4800" b="1" i="1" u="sng" dirty="0">
                <a:solidFill>
                  <a:srgbClr val="333399"/>
                </a:solidFill>
                <a:latin typeface="Arial" panose="020B0604020202020204" pitchFamily="34" charset="0"/>
                <a:cs typeface="Arial" panose="020B0604020202020204" pitchFamily="34" charset="0"/>
              </a:rPr>
              <a:t>Tecnología de Redes 2634</a:t>
            </a:r>
            <a:br>
              <a:rPr lang="es-AR" sz="4800" b="1" i="1" u="sng" dirty="0">
                <a:solidFill>
                  <a:srgbClr val="333399"/>
                </a:solidFill>
                <a:latin typeface="Arial" panose="020B0604020202020204" pitchFamily="34" charset="0"/>
                <a:cs typeface="Arial" panose="020B0604020202020204" pitchFamily="34" charset="0"/>
              </a:rPr>
            </a:br>
            <a:r>
              <a:rPr lang="es-AR" sz="4000" b="1" i="1" u="sng" dirty="0">
                <a:solidFill>
                  <a:srgbClr val="333399"/>
                </a:solidFill>
                <a:latin typeface="Arial" panose="020B0604020202020204" pitchFamily="34" charset="0"/>
                <a:cs typeface="Arial" panose="020B0604020202020204" pitchFamily="34" charset="0"/>
              </a:rPr>
              <a:t>Introducción a las Comunicaciones 3007</a:t>
            </a:r>
            <a:endParaRPr lang="es-AR" sz="4000" b="1" i="1" u="sng" dirty="0">
              <a:solidFill>
                <a:srgbClr val="333399"/>
              </a:solidFill>
              <a:latin typeface="Arial" charset="0"/>
            </a:endParaRPr>
          </a:p>
        </p:txBody>
      </p:sp>
      <p:pic>
        <p:nvPicPr>
          <p:cNvPr id="5124" name="Picture 4" descr="9 - 9 - 4 ESCUDO UNLAM GRIS"/>
          <p:cNvPicPr>
            <a:picLocks noChangeAspect="1" noChangeArrowheads="1"/>
          </p:cNvPicPr>
          <p:nvPr/>
        </p:nvPicPr>
        <p:blipFill>
          <a:blip r:embed="rId3" cstate="print"/>
          <a:srcRect/>
          <a:stretch>
            <a:fillRect/>
          </a:stretch>
        </p:blipFill>
        <p:spPr bwMode="auto">
          <a:xfrm>
            <a:off x="1957461" y="81635"/>
            <a:ext cx="5256212" cy="1674813"/>
          </a:xfrm>
          <a:prstGeom prst="rect">
            <a:avLst/>
          </a:prstGeom>
          <a:solidFill>
            <a:schemeClr val="accent2">
              <a:lumMod val="20000"/>
              <a:lumOff val="80000"/>
            </a:schemeClr>
          </a:solidFill>
          <a:ln w="76200" algn="ctr">
            <a:solidFill>
              <a:schemeClr val="accent2">
                <a:lumMod val="75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p:cTn id="7" dur="1000" fill="hold"/>
                                        <p:tgtEl>
                                          <p:spTgt spid="5124"/>
                                        </p:tgtEl>
                                        <p:attrNameLst>
                                          <p:attrName>ppt_w</p:attrName>
                                        </p:attrNameLst>
                                      </p:cBhvr>
                                      <p:tavLst>
                                        <p:tav tm="0">
                                          <p:val>
                                            <p:fltVal val="0"/>
                                          </p:val>
                                        </p:tav>
                                        <p:tav tm="100000">
                                          <p:val>
                                            <p:strVal val="#ppt_w"/>
                                          </p:val>
                                        </p:tav>
                                      </p:tavLst>
                                    </p:anim>
                                    <p:anim calcmode="lin" valueType="num">
                                      <p:cBhvr>
                                        <p:cTn id="8" dur="1000" fill="hold"/>
                                        <p:tgtEl>
                                          <p:spTgt spid="5124"/>
                                        </p:tgtEl>
                                        <p:attrNameLst>
                                          <p:attrName>ppt_h</p:attrName>
                                        </p:attrNameLst>
                                      </p:cBhvr>
                                      <p:tavLst>
                                        <p:tav tm="0">
                                          <p:val>
                                            <p:fltVal val="0"/>
                                          </p:val>
                                        </p:tav>
                                        <p:tav tm="100000">
                                          <p:val>
                                            <p:strVal val="#ppt_h"/>
                                          </p:val>
                                        </p:tav>
                                      </p:tavLst>
                                    </p:anim>
                                    <p:anim calcmode="lin" valueType="num">
                                      <p:cBhvr>
                                        <p:cTn id="9" dur="1000" fill="hold"/>
                                        <p:tgtEl>
                                          <p:spTgt spid="5124"/>
                                        </p:tgtEl>
                                        <p:attrNameLst>
                                          <p:attrName>style.rotation</p:attrName>
                                        </p:attrNameLst>
                                      </p:cBhvr>
                                      <p:tavLst>
                                        <p:tav tm="0">
                                          <p:val>
                                            <p:fltVal val="90"/>
                                          </p:val>
                                        </p:tav>
                                        <p:tav tm="100000">
                                          <p:val>
                                            <p:fltVal val="0"/>
                                          </p:val>
                                        </p:tav>
                                      </p:tavLst>
                                    </p:anim>
                                    <p:animEffect transition="in" filter="fade">
                                      <p:cBhvr>
                                        <p:cTn id="10" dur="1000"/>
                                        <p:tgtEl>
                                          <p:spTgt spid="512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123"/>
                                        </p:tgtEl>
                                        <p:attrNameLst>
                                          <p:attrName>style.visibility</p:attrName>
                                        </p:attrNameLst>
                                      </p:cBhvr>
                                      <p:to>
                                        <p:strVal val="visible"/>
                                      </p:to>
                                    </p:set>
                                    <p:animEffect transition="in" filter="randombar(horizontal)">
                                      <p:cBhvr>
                                        <p:cTn id="13" dur="500"/>
                                        <p:tgtEl>
                                          <p:spTgt spid="5123"/>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122">
                                            <p:bg/>
                                          </p:spTgt>
                                        </p:tgtEl>
                                        <p:attrNameLst>
                                          <p:attrName>style.visibility</p:attrName>
                                        </p:attrNameLst>
                                      </p:cBhvr>
                                      <p:to>
                                        <p:strVal val="visible"/>
                                      </p:to>
                                    </p:set>
                                    <p:animEffect transition="in" filter="randombar(horizontal)">
                                      <p:cBhvr>
                                        <p:cTn id="16" dur="500"/>
                                        <p:tgtEl>
                                          <p:spTgt spid="5122">
                                            <p:bg/>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5122">
                                            <p:txEl>
                                              <p:pRg st="0" end="0"/>
                                            </p:txEl>
                                          </p:spTgt>
                                        </p:tgtEl>
                                        <p:attrNameLst>
                                          <p:attrName>style.visibility</p:attrName>
                                        </p:attrNameLst>
                                      </p:cBhvr>
                                      <p:to>
                                        <p:strVal val="visible"/>
                                      </p:to>
                                    </p:set>
                                    <p:animEffect transition="in" filter="randombar(horizontal)">
                                      <p:cBhvr>
                                        <p:cTn id="19" dur="500"/>
                                        <p:tgtEl>
                                          <p:spTgt spid="5122">
                                            <p:txEl>
                                              <p:pRg st="0" end="0"/>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5122">
                                            <p:txEl>
                                              <p:pRg st="1" end="1"/>
                                            </p:txEl>
                                          </p:spTgt>
                                        </p:tgtEl>
                                        <p:attrNameLst>
                                          <p:attrName>style.visibility</p:attrName>
                                        </p:attrNameLst>
                                      </p:cBhvr>
                                      <p:to>
                                        <p:strVal val="visible"/>
                                      </p:to>
                                    </p:set>
                                    <p:animEffect transition="in" filter="randombar(horizontal)">
                                      <p:cBhvr>
                                        <p:cTn id="22" dur="500"/>
                                        <p:tgtEl>
                                          <p:spTgt spid="5122">
                                            <p:txEl>
                                              <p:pRg st="1" end="1"/>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5122">
                                            <p:txEl>
                                              <p:pRg st="2" end="2"/>
                                            </p:txEl>
                                          </p:spTgt>
                                        </p:tgtEl>
                                        <p:attrNameLst>
                                          <p:attrName>style.visibility</p:attrName>
                                        </p:attrNameLst>
                                      </p:cBhvr>
                                      <p:to>
                                        <p:strVal val="visible"/>
                                      </p:to>
                                    </p:set>
                                    <p:animEffect transition="in" filter="randombar(horizontal)">
                                      <p:cBhvr>
                                        <p:cTn id="25" dur="500"/>
                                        <p:tgtEl>
                                          <p:spTgt spid="5122">
                                            <p:txEl>
                                              <p:pRg st="2" end="2"/>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5122">
                                            <p:txEl>
                                              <p:pRg st="3" end="3"/>
                                            </p:txEl>
                                          </p:spTgt>
                                        </p:tgtEl>
                                        <p:attrNameLst>
                                          <p:attrName>style.visibility</p:attrName>
                                        </p:attrNameLst>
                                      </p:cBhvr>
                                      <p:to>
                                        <p:strVal val="visible"/>
                                      </p:to>
                                    </p:set>
                                    <p:animEffect transition="in" filter="randombar(horizontal)">
                                      <p:cBhvr>
                                        <p:cTn id="28" dur="500"/>
                                        <p:tgtEl>
                                          <p:spTgt spid="5122">
                                            <p:txEl>
                                              <p:pRg st="3" end="3"/>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5122">
                                            <p:txEl>
                                              <p:pRg st="4" end="4"/>
                                            </p:txEl>
                                          </p:spTgt>
                                        </p:tgtEl>
                                        <p:attrNameLst>
                                          <p:attrName>style.visibility</p:attrName>
                                        </p:attrNameLst>
                                      </p:cBhvr>
                                      <p:to>
                                        <p:strVal val="visible"/>
                                      </p:to>
                                    </p:set>
                                    <p:animEffect transition="in" filter="randombar(horizontal)">
                                      <p:cBhvr>
                                        <p:cTn id="31" dur="500"/>
                                        <p:tgtEl>
                                          <p:spTgt spid="5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animBg="1"/>
      <p:bldP spid="51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Marcador de fecha"/>
          <p:cNvSpPr>
            <a:spLocks noGrp="1"/>
          </p:cNvSpPr>
          <p:nvPr>
            <p:ph type="dt" sz="quarter" idx="10"/>
          </p:nvPr>
        </p:nvSpPr>
        <p:spPr/>
        <p:txBody>
          <a:bodyPr/>
          <a:lstStyle/>
          <a:p>
            <a:pPr>
              <a:defRPr/>
            </a:pPr>
            <a:fld id="{377F3D58-7212-49F8-BAFD-F2B0D8A21E43}" type="datetime1">
              <a:rPr lang="es-ES"/>
              <a:pPr>
                <a:defRPr/>
              </a:pPr>
              <a:t>18/05/2022</a:t>
            </a:fld>
            <a:endParaRPr lang="en-US"/>
          </a:p>
        </p:txBody>
      </p:sp>
      <p:sp>
        <p:nvSpPr>
          <p:cNvPr id="8" name="3 Marcador de número de diapositiva"/>
          <p:cNvSpPr>
            <a:spLocks noGrp="1"/>
          </p:cNvSpPr>
          <p:nvPr>
            <p:ph type="sldNum" sz="quarter" idx="12"/>
          </p:nvPr>
        </p:nvSpPr>
        <p:spPr/>
        <p:txBody>
          <a:bodyPr/>
          <a:lstStyle/>
          <a:p>
            <a:pPr>
              <a:defRPr/>
            </a:pPr>
            <a:fld id="{308BADEB-5109-47A2-B6DD-45FEEDBAE471}" type="slidenum">
              <a:rPr lang="en-US"/>
              <a:pPr>
                <a:defRPr/>
              </a:pPr>
              <a:t>20</a:t>
            </a:fld>
            <a:endParaRPr lang="en-US"/>
          </a:p>
        </p:txBody>
      </p:sp>
      <p:sp>
        <p:nvSpPr>
          <p:cNvPr id="720898" name="Rectangle 2"/>
          <p:cNvSpPr>
            <a:spLocks noGrp="1" noChangeArrowheads="1"/>
          </p:cNvSpPr>
          <p:nvPr>
            <p:ph type="title" idx="4294967295"/>
          </p:nvPr>
        </p:nvSpPr>
        <p:spPr>
          <a:xfrm>
            <a:off x="684213" y="0"/>
            <a:ext cx="7772400" cy="1412875"/>
          </a:xfrm>
          <a:solidFill>
            <a:schemeClr val="accent2">
              <a:lumMod val="20000"/>
              <a:lumOff val="80000"/>
            </a:schemeClr>
          </a:solidFill>
          <a:ln w="76200" cap="flat" algn="ctr">
            <a:solidFill>
              <a:srgbClr val="0000FF"/>
            </a:solidFill>
          </a:ln>
        </p:spPr>
        <p:txBody>
          <a:bodyPr/>
          <a:lstStyle/>
          <a:p>
            <a:pPr>
              <a:defRPr/>
            </a:pPr>
            <a:r>
              <a:rPr lang="es-AR" b="1" i="1" dirty="0">
                <a:solidFill>
                  <a:schemeClr val="accent2">
                    <a:lumMod val="50000"/>
                  </a:schemeClr>
                </a:solidFill>
                <a:effectLst>
                  <a:outerShdw blurRad="38100" dist="38100" dir="2700000" algn="tl">
                    <a:srgbClr val="C0C0C0"/>
                  </a:outerShdw>
                </a:effectLst>
                <a:latin typeface="Arial" charset="0"/>
              </a:rPr>
              <a:t>Ataques de autenticación</a:t>
            </a:r>
            <a:br>
              <a:rPr lang="es-AR" b="1" i="1" dirty="0">
                <a:solidFill>
                  <a:schemeClr val="accent2">
                    <a:lumMod val="50000"/>
                  </a:schemeClr>
                </a:solidFill>
                <a:effectLst>
                  <a:outerShdw blurRad="38100" dist="38100" dir="2700000" algn="tl">
                    <a:srgbClr val="C0C0C0"/>
                  </a:outerShdw>
                </a:effectLst>
                <a:latin typeface="Arial" charset="0"/>
              </a:rPr>
            </a:br>
            <a:r>
              <a:rPr lang="es-MX" b="1" i="1" dirty="0" err="1">
                <a:solidFill>
                  <a:schemeClr val="accent2">
                    <a:lumMod val="50000"/>
                  </a:schemeClr>
                </a:solidFill>
                <a:effectLst>
                  <a:outerShdw blurRad="38100" dist="38100" dir="2700000" algn="tl">
                    <a:srgbClr val="C0C0C0"/>
                  </a:outerShdw>
                </a:effectLst>
                <a:latin typeface="Arial" charset="0"/>
              </a:rPr>
              <a:t>Pharming</a:t>
            </a:r>
            <a:endParaRPr lang="es-ES" b="1" i="1" dirty="0">
              <a:solidFill>
                <a:schemeClr val="accent2">
                  <a:lumMod val="50000"/>
                </a:schemeClr>
              </a:solidFill>
              <a:effectLst>
                <a:outerShdw blurRad="38100" dist="38100" dir="2700000" algn="tl">
                  <a:srgbClr val="C0C0C0"/>
                </a:outerShdw>
              </a:effectLst>
              <a:latin typeface="Arial" charset="0"/>
            </a:endParaRPr>
          </a:p>
        </p:txBody>
      </p:sp>
      <p:sp>
        <p:nvSpPr>
          <p:cNvPr id="720899" name="Rectangle 3"/>
          <p:cNvSpPr>
            <a:spLocks noGrp="1" noChangeArrowheads="1"/>
          </p:cNvSpPr>
          <p:nvPr>
            <p:ph type="body" idx="4294967295"/>
          </p:nvPr>
        </p:nvSpPr>
        <p:spPr>
          <a:xfrm>
            <a:off x="0" y="1484313"/>
            <a:ext cx="6516688" cy="5373687"/>
          </a:xfrm>
          <a:solidFill>
            <a:schemeClr val="accent2">
              <a:lumMod val="20000"/>
              <a:lumOff val="80000"/>
            </a:schemeClr>
          </a:solidFill>
          <a:ln w="76200" cap="flat" algn="ctr">
            <a:solidFill>
              <a:srgbClr val="000080"/>
            </a:solidFill>
          </a:ln>
        </p:spPr>
        <p:txBody>
          <a:bodyPr/>
          <a:lstStyle/>
          <a:p>
            <a:pPr>
              <a:lnSpc>
                <a:spcPct val="80000"/>
              </a:lnSpc>
              <a:defRPr/>
            </a:pPr>
            <a:r>
              <a:rPr lang="es-MX" i="1" dirty="0">
                <a:solidFill>
                  <a:srgbClr val="000099"/>
                </a:solidFill>
                <a:effectLst>
                  <a:outerShdw blurRad="38100" dist="38100" dir="2700000" algn="tl">
                    <a:srgbClr val="C0C0C0"/>
                  </a:outerShdw>
                </a:effectLst>
                <a:latin typeface="Arial" charset="0"/>
              </a:rPr>
              <a:t>Consiste en el robo de identidad, pero no de un usuario, sino de un Sitio Web.</a:t>
            </a:r>
          </a:p>
          <a:p>
            <a:pPr>
              <a:lnSpc>
                <a:spcPct val="80000"/>
              </a:lnSpc>
              <a:defRPr/>
            </a:pPr>
            <a:r>
              <a:rPr lang="es-MX" i="1" dirty="0">
                <a:solidFill>
                  <a:schemeClr val="accent2">
                    <a:lumMod val="50000"/>
                  </a:schemeClr>
                </a:solidFill>
                <a:effectLst>
                  <a:outerShdw blurRad="38100" dist="38100" dir="2700000" algn="tl">
                    <a:srgbClr val="C0C0C0"/>
                  </a:outerShdw>
                </a:effectLst>
                <a:latin typeface="Arial" charset="0"/>
              </a:rPr>
              <a:t>Utilizan técnicas de “DNS </a:t>
            </a:r>
            <a:r>
              <a:rPr lang="es-MX" i="1" dirty="0" err="1">
                <a:solidFill>
                  <a:schemeClr val="accent2">
                    <a:lumMod val="50000"/>
                  </a:schemeClr>
                </a:solidFill>
                <a:effectLst>
                  <a:outerShdw blurRad="38100" dist="38100" dir="2700000" algn="tl">
                    <a:srgbClr val="C0C0C0"/>
                  </a:outerShdw>
                </a:effectLst>
                <a:latin typeface="Arial" charset="0"/>
              </a:rPr>
              <a:t>Hijacking</a:t>
            </a:r>
            <a:r>
              <a:rPr lang="es-MX" i="1" dirty="0">
                <a:solidFill>
                  <a:schemeClr val="accent2">
                    <a:lumMod val="50000"/>
                  </a:schemeClr>
                </a:solidFill>
                <a:effectLst>
                  <a:outerShdw blurRad="38100" dist="38100" dir="2700000" algn="tl">
                    <a:srgbClr val="C0C0C0"/>
                  </a:outerShdw>
                </a:effectLst>
                <a:latin typeface="Arial" charset="0"/>
              </a:rPr>
              <a:t>” y “DNS </a:t>
            </a:r>
            <a:r>
              <a:rPr lang="es-MX" i="1" dirty="0" err="1">
                <a:solidFill>
                  <a:schemeClr val="accent2">
                    <a:lumMod val="50000"/>
                  </a:schemeClr>
                </a:solidFill>
                <a:effectLst>
                  <a:outerShdw blurRad="38100" dist="38100" dir="2700000" algn="tl">
                    <a:srgbClr val="C0C0C0"/>
                  </a:outerShdw>
                </a:effectLst>
                <a:latin typeface="Arial" charset="0"/>
              </a:rPr>
              <a:t>Poisoning</a:t>
            </a:r>
            <a:r>
              <a:rPr lang="es-MX" i="1" dirty="0">
                <a:solidFill>
                  <a:schemeClr val="accent2">
                    <a:lumMod val="50000"/>
                  </a:schemeClr>
                </a:solidFill>
                <a:effectLst>
                  <a:outerShdw blurRad="38100" dist="38100" dir="2700000" algn="tl">
                    <a:srgbClr val="C0C0C0"/>
                  </a:outerShdw>
                </a:effectLst>
                <a:latin typeface="Arial" charset="0"/>
              </a:rPr>
              <a:t>” que consisten en la publicación ilegitima de resolución de un dominio mediante la modificación de los registros de un servidor DNS.</a:t>
            </a:r>
          </a:p>
          <a:p>
            <a:pPr>
              <a:lnSpc>
                <a:spcPct val="80000"/>
              </a:lnSpc>
              <a:defRPr/>
            </a:pPr>
            <a:r>
              <a:rPr lang="es-MX" i="1" dirty="0">
                <a:solidFill>
                  <a:srgbClr val="000099"/>
                </a:solidFill>
                <a:effectLst>
                  <a:outerShdw blurRad="38100" dist="38100" dir="2700000" algn="tl">
                    <a:srgbClr val="C0C0C0"/>
                  </a:outerShdw>
                </a:effectLst>
                <a:latin typeface="Arial" charset="0"/>
              </a:rPr>
              <a:t>Otra técnica es registrar un dominio parecido y “Pescar” a los desprevenidos.</a:t>
            </a:r>
            <a:endParaRPr lang="es-ES" i="1" dirty="0">
              <a:solidFill>
                <a:srgbClr val="000099"/>
              </a:solidFill>
              <a:effectLst>
                <a:outerShdw blurRad="38100" dist="38100" dir="2700000" algn="tl">
                  <a:srgbClr val="C0C0C0"/>
                </a:outerShdw>
              </a:effectLst>
              <a:latin typeface="Arial" charset="0"/>
            </a:endParaRPr>
          </a:p>
        </p:txBody>
      </p:sp>
      <p:pic>
        <p:nvPicPr>
          <p:cNvPr id="17414" name="Picture 4" descr="pharming"/>
          <p:cNvPicPr>
            <a:picLocks noChangeAspect="1" noChangeArrowheads="1"/>
          </p:cNvPicPr>
          <p:nvPr/>
        </p:nvPicPr>
        <p:blipFill>
          <a:blip r:embed="rId3" cstate="print"/>
          <a:srcRect/>
          <a:stretch>
            <a:fillRect/>
          </a:stretch>
        </p:blipFill>
        <p:spPr bwMode="auto">
          <a:xfrm>
            <a:off x="6621463" y="1557338"/>
            <a:ext cx="2522537" cy="2151062"/>
          </a:xfrm>
          <a:prstGeom prst="rect">
            <a:avLst/>
          </a:prstGeom>
          <a:blipFill dpi="0" rotWithShape="0">
            <a:blip r:embed="rId4" cstate="print"/>
            <a:srcRect/>
            <a:tile tx="0" ty="0" sx="100000" sy="100000" flip="none" algn="tl"/>
          </a:blipFill>
          <a:ln w="76200" algn="ctr">
            <a:solidFill>
              <a:srgbClr val="000080"/>
            </a:solidFill>
            <a:miter lim="800000"/>
            <a:headEnd/>
            <a:tailEnd/>
          </a:ln>
        </p:spPr>
      </p:pic>
      <p:pic>
        <p:nvPicPr>
          <p:cNvPr id="17415" name="Picture 5" descr="pharming_2"/>
          <p:cNvPicPr>
            <a:picLocks noChangeAspect="1" noChangeArrowheads="1"/>
          </p:cNvPicPr>
          <p:nvPr/>
        </p:nvPicPr>
        <p:blipFill>
          <a:blip r:embed="rId5" cstate="print"/>
          <a:srcRect/>
          <a:stretch>
            <a:fillRect/>
          </a:stretch>
        </p:blipFill>
        <p:spPr bwMode="auto">
          <a:xfrm>
            <a:off x="6623050" y="3860800"/>
            <a:ext cx="2520950" cy="2352675"/>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0898"/>
                                        </p:tgtEl>
                                        <p:attrNameLst>
                                          <p:attrName>style.visibility</p:attrName>
                                        </p:attrNameLst>
                                      </p:cBhvr>
                                      <p:to>
                                        <p:strVal val="visible"/>
                                      </p:to>
                                    </p:set>
                                    <p:anim calcmode="lin" valueType="num">
                                      <p:cBhvr additive="base">
                                        <p:cTn id="7" dur="500" fill="hold"/>
                                        <p:tgtEl>
                                          <p:spTgt spid="720898"/>
                                        </p:tgtEl>
                                        <p:attrNameLst>
                                          <p:attrName>ppt_x</p:attrName>
                                        </p:attrNameLst>
                                      </p:cBhvr>
                                      <p:tavLst>
                                        <p:tav tm="0">
                                          <p:val>
                                            <p:strVal val="#ppt_x"/>
                                          </p:val>
                                        </p:tav>
                                        <p:tav tm="100000">
                                          <p:val>
                                            <p:strVal val="#ppt_x"/>
                                          </p:val>
                                        </p:tav>
                                      </p:tavLst>
                                    </p:anim>
                                    <p:anim calcmode="lin" valueType="num">
                                      <p:cBhvr additive="base">
                                        <p:cTn id="8" dur="500" fill="hold"/>
                                        <p:tgtEl>
                                          <p:spTgt spid="7208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720899">
                                            <p:bg/>
                                          </p:spTgt>
                                        </p:tgtEl>
                                        <p:attrNameLst>
                                          <p:attrName>style.visibility</p:attrName>
                                        </p:attrNameLst>
                                      </p:cBhvr>
                                      <p:to>
                                        <p:strVal val="visible"/>
                                      </p:to>
                                    </p:set>
                                    <p:anim calcmode="lin" valueType="num">
                                      <p:cBhvr>
                                        <p:cTn id="13" dur="1000" fill="hold"/>
                                        <p:tgtEl>
                                          <p:spTgt spid="720899">
                                            <p:bg/>
                                          </p:spTgt>
                                        </p:tgtEl>
                                        <p:attrNameLst>
                                          <p:attrName>ppt_w</p:attrName>
                                        </p:attrNameLst>
                                      </p:cBhvr>
                                      <p:tavLst>
                                        <p:tav tm="0">
                                          <p:val>
                                            <p:fltVal val="0"/>
                                          </p:val>
                                        </p:tav>
                                        <p:tav tm="100000">
                                          <p:val>
                                            <p:strVal val="#ppt_w"/>
                                          </p:val>
                                        </p:tav>
                                      </p:tavLst>
                                    </p:anim>
                                    <p:anim calcmode="lin" valueType="num">
                                      <p:cBhvr>
                                        <p:cTn id="14" dur="1000" fill="hold"/>
                                        <p:tgtEl>
                                          <p:spTgt spid="720899">
                                            <p:bg/>
                                          </p:spTgt>
                                        </p:tgtEl>
                                        <p:attrNameLst>
                                          <p:attrName>ppt_h</p:attrName>
                                        </p:attrNameLst>
                                      </p:cBhvr>
                                      <p:tavLst>
                                        <p:tav tm="0">
                                          <p:val>
                                            <p:fltVal val="0"/>
                                          </p:val>
                                        </p:tav>
                                        <p:tav tm="100000">
                                          <p:val>
                                            <p:strVal val="#ppt_h"/>
                                          </p:val>
                                        </p:tav>
                                      </p:tavLst>
                                    </p:anim>
                                    <p:anim calcmode="lin" valueType="num">
                                      <p:cBhvr>
                                        <p:cTn id="15" dur="1000" fill="hold"/>
                                        <p:tgtEl>
                                          <p:spTgt spid="720899">
                                            <p:bg/>
                                          </p:spTgt>
                                        </p:tgtEl>
                                        <p:attrNameLst>
                                          <p:attrName>style.rotation</p:attrName>
                                        </p:attrNameLst>
                                      </p:cBhvr>
                                      <p:tavLst>
                                        <p:tav tm="0">
                                          <p:val>
                                            <p:fltVal val="90"/>
                                          </p:val>
                                        </p:tav>
                                        <p:tav tm="100000">
                                          <p:val>
                                            <p:fltVal val="0"/>
                                          </p:val>
                                        </p:tav>
                                      </p:tavLst>
                                    </p:anim>
                                    <p:animEffect transition="in" filter="fade">
                                      <p:cBhvr>
                                        <p:cTn id="16" dur="1000"/>
                                        <p:tgtEl>
                                          <p:spTgt spid="720899">
                                            <p:bg/>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720899">
                                            <p:txEl>
                                              <p:pRg st="0" end="0"/>
                                            </p:txEl>
                                          </p:spTgt>
                                        </p:tgtEl>
                                        <p:attrNameLst>
                                          <p:attrName>style.visibility</p:attrName>
                                        </p:attrNameLst>
                                      </p:cBhvr>
                                      <p:to>
                                        <p:strVal val="visible"/>
                                      </p:to>
                                    </p:set>
                                    <p:anim calcmode="lin" valueType="num">
                                      <p:cBhvr>
                                        <p:cTn id="19" dur="1000" fill="hold"/>
                                        <p:tgtEl>
                                          <p:spTgt spid="720899">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720899">
                                            <p:txEl>
                                              <p:pRg st="0" end="0"/>
                                            </p:txEl>
                                          </p:spTgt>
                                        </p:tgtEl>
                                        <p:attrNameLst>
                                          <p:attrName>ppt_h</p:attrName>
                                        </p:attrNameLst>
                                      </p:cBhvr>
                                      <p:tavLst>
                                        <p:tav tm="0">
                                          <p:val>
                                            <p:fltVal val="0"/>
                                          </p:val>
                                        </p:tav>
                                        <p:tav tm="100000">
                                          <p:val>
                                            <p:strVal val="#ppt_h"/>
                                          </p:val>
                                        </p:tav>
                                      </p:tavLst>
                                    </p:anim>
                                    <p:anim calcmode="lin" valueType="num">
                                      <p:cBhvr>
                                        <p:cTn id="21" dur="1000" fill="hold"/>
                                        <p:tgtEl>
                                          <p:spTgt spid="720899">
                                            <p:txEl>
                                              <p:pRg st="0" end="0"/>
                                            </p:txEl>
                                          </p:spTgt>
                                        </p:tgtEl>
                                        <p:attrNameLst>
                                          <p:attrName>style.rotation</p:attrName>
                                        </p:attrNameLst>
                                      </p:cBhvr>
                                      <p:tavLst>
                                        <p:tav tm="0">
                                          <p:val>
                                            <p:fltVal val="90"/>
                                          </p:val>
                                        </p:tav>
                                        <p:tav tm="100000">
                                          <p:val>
                                            <p:fltVal val="0"/>
                                          </p:val>
                                        </p:tav>
                                      </p:tavLst>
                                    </p:anim>
                                    <p:animEffect transition="in" filter="fade">
                                      <p:cBhvr>
                                        <p:cTn id="22" dur="1000"/>
                                        <p:tgtEl>
                                          <p:spTgt spid="720899">
                                            <p:txEl>
                                              <p:pRg st="0" end="0"/>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17414"/>
                                        </p:tgtEl>
                                        <p:attrNameLst>
                                          <p:attrName>style.visibility</p:attrName>
                                        </p:attrNameLst>
                                      </p:cBhvr>
                                      <p:to>
                                        <p:strVal val="visible"/>
                                      </p:to>
                                    </p:set>
                                    <p:animEffect transition="in" filter="randombar(horizontal)">
                                      <p:cBhvr>
                                        <p:cTn id="25" dur="500"/>
                                        <p:tgtEl>
                                          <p:spTgt spid="17414"/>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grpId="0" nodeType="clickEffect">
                                  <p:stCondLst>
                                    <p:cond delay="0"/>
                                  </p:stCondLst>
                                  <p:childTnLst>
                                    <p:set>
                                      <p:cBhvr>
                                        <p:cTn id="29" dur="1" fill="hold">
                                          <p:stCondLst>
                                            <p:cond delay="0"/>
                                          </p:stCondLst>
                                        </p:cTn>
                                        <p:tgtEl>
                                          <p:spTgt spid="720899">
                                            <p:txEl>
                                              <p:pRg st="1" end="1"/>
                                            </p:txEl>
                                          </p:spTgt>
                                        </p:tgtEl>
                                        <p:attrNameLst>
                                          <p:attrName>style.visibility</p:attrName>
                                        </p:attrNameLst>
                                      </p:cBhvr>
                                      <p:to>
                                        <p:strVal val="visible"/>
                                      </p:to>
                                    </p:set>
                                    <p:anim calcmode="lin" valueType="num">
                                      <p:cBhvr>
                                        <p:cTn id="30" dur="1000" fill="hold"/>
                                        <p:tgtEl>
                                          <p:spTgt spid="720899">
                                            <p:txEl>
                                              <p:pRg st="1" end="1"/>
                                            </p:txEl>
                                          </p:spTgt>
                                        </p:tgtEl>
                                        <p:attrNameLst>
                                          <p:attrName>ppt_w</p:attrName>
                                        </p:attrNameLst>
                                      </p:cBhvr>
                                      <p:tavLst>
                                        <p:tav tm="0">
                                          <p:val>
                                            <p:fltVal val="0"/>
                                          </p:val>
                                        </p:tav>
                                        <p:tav tm="100000">
                                          <p:val>
                                            <p:strVal val="#ppt_w"/>
                                          </p:val>
                                        </p:tav>
                                      </p:tavLst>
                                    </p:anim>
                                    <p:anim calcmode="lin" valueType="num">
                                      <p:cBhvr>
                                        <p:cTn id="31" dur="1000" fill="hold"/>
                                        <p:tgtEl>
                                          <p:spTgt spid="720899">
                                            <p:txEl>
                                              <p:pRg st="1" end="1"/>
                                            </p:txEl>
                                          </p:spTgt>
                                        </p:tgtEl>
                                        <p:attrNameLst>
                                          <p:attrName>ppt_h</p:attrName>
                                        </p:attrNameLst>
                                      </p:cBhvr>
                                      <p:tavLst>
                                        <p:tav tm="0">
                                          <p:val>
                                            <p:fltVal val="0"/>
                                          </p:val>
                                        </p:tav>
                                        <p:tav tm="100000">
                                          <p:val>
                                            <p:strVal val="#ppt_h"/>
                                          </p:val>
                                        </p:tav>
                                      </p:tavLst>
                                    </p:anim>
                                    <p:anim calcmode="lin" valueType="num">
                                      <p:cBhvr>
                                        <p:cTn id="32" dur="1000" fill="hold"/>
                                        <p:tgtEl>
                                          <p:spTgt spid="720899">
                                            <p:txEl>
                                              <p:pRg st="1" end="1"/>
                                            </p:txEl>
                                          </p:spTgt>
                                        </p:tgtEl>
                                        <p:attrNameLst>
                                          <p:attrName>style.rotation</p:attrName>
                                        </p:attrNameLst>
                                      </p:cBhvr>
                                      <p:tavLst>
                                        <p:tav tm="0">
                                          <p:val>
                                            <p:fltVal val="90"/>
                                          </p:val>
                                        </p:tav>
                                        <p:tav tm="100000">
                                          <p:val>
                                            <p:fltVal val="0"/>
                                          </p:val>
                                        </p:tav>
                                      </p:tavLst>
                                    </p:anim>
                                    <p:animEffect transition="in" filter="fade">
                                      <p:cBhvr>
                                        <p:cTn id="33" dur="1000"/>
                                        <p:tgtEl>
                                          <p:spTgt spid="720899">
                                            <p:txEl>
                                              <p:pRg st="1" end="1"/>
                                            </p:txEl>
                                          </p:spTgt>
                                        </p:tgtEl>
                                      </p:cBhvr>
                                    </p:animEffect>
                                  </p:childTnLst>
                                </p:cTn>
                              </p:par>
                              <p:par>
                                <p:cTn id="34" presetID="31" presetClass="entr" presetSubtype="0" fill="hold" nodeType="withEffect">
                                  <p:stCondLst>
                                    <p:cond delay="0"/>
                                  </p:stCondLst>
                                  <p:childTnLst>
                                    <p:set>
                                      <p:cBhvr>
                                        <p:cTn id="35" dur="1" fill="hold">
                                          <p:stCondLst>
                                            <p:cond delay="0"/>
                                          </p:stCondLst>
                                        </p:cTn>
                                        <p:tgtEl>
                                          <p:spTgt spid="17415"/>
                                        </p:tgtEl>
                                        <p:attrNameLst>
                                          <p:attrName>style.visibility</p:attrName>
                                        </p:attrNameLst>
                                      </p:cBhvr>
                                      <p:to>
                                        <p:strVal val="visible"/>
                                      </p:to>
                                    </p:set>
                                    <p:anim calcmode="lin" valueType="num">
                                      <p:cBhvr>
                                        <p:cTn id="36" dur="1000" fill="hold"/>
                                        <p:tgtEl>
                                          <p:spTgt spid="17415"/>
                                        </p:tgtEl>
                                        <p:attrNameLst>
                                          <p:attrName>ppt_w</p:attrName>
                                        </p:attrNameLst>
                                      </p:cBhvr>
                                      <p:tavLst>
                                        <p:tav tm="0">
                                          <p:val>
                                            <p:fltVal val="0"/>
                                          </p:val>
                                        </p:tav>
                                        <p:tav tm="100000">
                                          <p:val>
                                            <p:strVal val="#ppt_w"/>
                                          </p:val>
                                        </p:tav>
                                      </p:tavLst>
                                    </p:anim>
                                    <p:anim calcmode="lin" valueType="num">
                                      <p:cBhvr>
                                        <p:cTn id="37" dur="1000" fill="hold"/>
                                        <p:tgtEl>
                                          <p:spTgt spid="17415"/>
                                        </p:tgtEl>
                                        <p:attrNameLst>
                                          <p:attrName>ppt_h</p:attrName>
                                        </p:attrNameLst>
                                      </p:cBhvr>
                                      <p:tavLst>
                                        <p:tav tm="0">
                                          <p:val>
                                            <p:fltVal val="0"/>
                                          </p:val>
                                        </p:tav>
                                        <p:tav tm="100000">
                                          <p:val>
                                            <p:strVal val="#ppt_h"/>
                                          </p:val>
                                        </p:tav>
                                      </p:tavLst>
                                    </p:anim>
                                    <p:anim calcmode="lin" valueType="num">
                                      <p:cBhvr>
                                        <p:cTn id="38" dur="1000" fill="hold"/>
                                        <p:tgtEl>
                                          <p:spTgt spid="17415"/>
                                        </p:tgtEl>
                                        <p:attrNameLst>
                                          <p:attrName>style.rotation</p:attrName>
                                        </p:attrNameLst>
                                      </p:cBhvr>
                                      <p:tavLst>
                                        <p:tav tm="0">
                                          <p:val>
                                            <p:fltVal val="90"/>
                                          </p:val>
                                        </p:tav>
                                        <p:tav tm="100000">
                                          <p:val>
                                            <p:fltVal val="0"/>
                                          </p:val>
                                        </p:tav>
                                      </p:tavLst>
                                    </p:anim>
                                    <p:animEffect transition="in" filter="fade">
                                      <p:cBhvr>
                                        <p:cTn id="39" dur="1000"/>
                                        <p:tgtEl>
                                          <p:spTgt spid="17415"/>
                                        </p:tgtEl>
                                      </p:cBhvr>
                                    </p:animEffect>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childTnLst>
                                    <p:set>
                                      <p:cBhvr>
                                        <p:cTn id="43" dur="1" fill="hold">
                                          <p:stCondLst>
                                            <p:cond delay="0"/>
                                          </p:stCondLst>
                                        </p:cTn>
                                        <p:tgtEl>
                                          <p:spTgt spid="720899">
                                            <p:txEl>
                                              <p:pRg st="2" end="2"/>
                                            </p:txEl>
                                          </p:spTgt>
                                        </p:tgtEl>
                                        <p:attrNameLst>
                                          <p:attrName>style.visibility</p:attrName>
                                        </p:attrNameLst>
                                      </p:cBhvr>
                                      <p:to>
                                        <p:strVal val="visible"/>
                                      </p:to>
                                    </p:set>
                                    <p:anim calcmode="lin" valueType="num">
                                      <p:cBhvr>
                                        <p:cTn id="44" dur="1000" fill="hold"/>
                                        <p:tgtEl>
                                          <p:spTgt spid="720899">
                                            <p:txEl>
                                              <p:pRg st="2" end="2"/>
                                            </p:txEl>
                                          </p:spTgt>
                                        </p:tgtEl>
                                        <p:attrNameLst>
                                          <p:attrName>ppt_w</p:attrName>
                                        </p:attrNameLst>
                                      </p:cBhvr>
                                      <p:tavLst>
                                        <p:tav tm="0">
                                          <p:val>
                                            <p:fltVal val="0"/>
                                          </p:val>
                                        </p:tav>
                                        <p:tav tm="100000">
                                          <p:val>
                                            <p:strVal val="#ppt_w"/>
                                          </p:val>
                                        </p:tav>
                                      </p:tavLst>
                                    </p:anim>
                                    <p:anim calcmode="lin" valueType="num">
                                      <p:cBhvr>
                                        <p:cTn id="45" dur="1000" fill="hold"/>
                                        <p:tgtEl>
                                          <p:spTgt spid="720899">
                                            <p:txEl>
                                              <p:pRg st="2" end="2"/>
                                            </p:txEl>
                                          </p:spTgt>
                                        </p:tgtEl>
                                        <p:attrNameLst>
                                          <p:attrName>ppt_h</p:attrName>
                                        </p:attrNameLst>
                                      </p:cBhvr>
                                      <p:tavLst>
                                        <p:tav tm="0">
                                          <p:val>
                                            <p:fltVal val="0"/>
                                          </p:val>
                                        </p:tav>
                                        <p:tav tm="100000">
                                          <p:val>
                                            <p:strVal val="#ppt_h"/>
                                          </p:val>
                                        </p:tav>
                                      </p:tavLst>
                                    </p:anim>
                                    <p:anim calcmode="lin" valueType="num">
                                      <p:cBhvr>
                                        <p:cTn id="46" dur="1000" fill="hold"/>
                                        <p:tgtEl>
                                          <p:spTgt spid="720899">
                                            <p:txEl>
                                              <p:pRg st="2" end="2"/>
                                            </p:txEl>
                                          </p:spTgt>
                                        </p:tgtEl>
                                        <p:attrNameLst>
                                          <p:attrName>style.rotation</p:attrName>
                                        </p:attrNameLst>
                                      </p:cBhvr>
                                      <p:tavLst>
                                        <p:tav tm="0">
                                          <p:val>
                                            <p:fltVal val="90"/>
                                          </p:val>
                                        </p:tav>
                                        <p:tav tm="100000">
                                          <p:val>
                                            <p:fltVal val="0"/>
                                          </p:val>
                                        </p:tav>
                                      </p:tavLst>
                                    </p:anim>
                                    <p:animEffect transition="in" filter="fade">
                                      <p:cBhvr>
                                        <p:cTn id="47" dur="1000"/>
                                        <p:tgtEl>
                                          <p:spTgt spid="7208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898" grpId="0" animBg="1"/>
      <p:bldP spid="720899" grpId="0" uiExpand="1"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F4DCB4B-E813-4B56-A96A-6B0EBD095487}"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97DDE0B0-65DE-47D9-A62F-C657C38F88E0}" type="slidenum">
              <a:rPr lang="en-US"/>
              <a:pPr>
                <a:defRPr/>
              </a:pPr>
              <a:t>21</a:t>
            </a:fld>
            <a:endParaRPr lang="en-US"/>
          </a:p>
        </p:txBody>
      </p:sp>
      <p:sp>
        <p:nvSpPr>
          <p:cNvPr id="474114" name="Rectangle 2"/>
          <p:cNvSpPr>
            <a:spLocks noGrp="1" noChangeArrowheads="1"/>
          </p:cNvSpPr>
          <p:nvPr>
            <p:ph type="title"/>
          </p:nvPr>
        </p:nvSpPr>
        <p:spPr>
          <a:xfrm>
            <a:off x="395288" y="0"/>
            <a:ext cx="8748712" cy="1143000"/>
          </a:xfrm>
          <a:solidFill>
            <a:schemeClr val="accent2">
              <a:lumMod val="20000"/>
              <a:lumOff val="80000"/>
            </a:schemeClr>
          </a:solidFill>
          <a:ln w="76200" cap="flat" algn="ctr">
            <a:solidFill>
              <a:srgbClr val="0000FF"/>
            </a:solidFill>
          </a:ln>
        </p:spPr>
        <p:txBody>
          <a:bodyPr/>
          <a:lstStyle/>
          <a:p>
            <a:pPr>
              <a:defRPr/>
            </a:pPr>
            <a:r>
              <a:rPr lang="es-AR" sz="4000" i="1" dirty="0">
                <a:solidFill>
                  <a:schemeClr val="accent2">
                    <a:lumMod val="50000"/>
                  </a:schemeClr>
                </a:solidFill>
                <a:effectLst>
                  <a:outerShdw blurRad="38100" dist="38100" dir="2700000" algn="tl">
                    <a:srgbClr val="C0C0C0"/>
                  </a:outerShdw>
                </a:effectLst>
                <a:latin typeface="Arial" charset="0"/>
              </a:rPr>
              <a:t>Ataques de autenticación</a:t>
            </a:r>
            <a:br>
              <a:rPr lang="es-AR" sz="4000" i="1" dirty="0">
                <a:solidFill>
                  <a:schemeClr val="accent2">
                    <a:lumMod val="50000"/>
                  </a:schemeClr>
                </a:solidFill>
                <a:effectLst>
                  <a:outerShdw blurRad="38100" dist="38100" dir="2700000" algn="tl">
                    <a:srgbClr val="C0C0C0"/>
                  </a:outerShdw>
                </a:effectLst>
                <a:latin typeface="Arial" charset="0"/>
              </a:rPr>
            </a:br>
            <a:r>
              <a:rPr lang="es-AR" sz="4000" i="1" dirty="0">
                <a:solidFill>
                  <a:schemeClr val="accent2">
                    <a:lumMod val="50000"/>
                  </a:schemeClr>
                </a:solidFill>
                <a:effectLst>
                  <a:outerShdw blurRad="38100" dist="38100" dir="2700000" algn="tl">
                    <a:srgbClr val="C0C0C0"/>
                  </a:outerShdw>
                </a:effectLst>
                <a:latin typeface="Arial" charset="0"/>
              </a:rPr>
              <a:t>Spoofing</a:t>
            </a:r>
          </a:p>
        </p:txBody>
      </p:sp>
      <p:sp>
        <p:nvSpPr>
          <p:cNvPr id="474115" name="Rectangle 3"/>
          <p:cNvSpPr>
            <a:spLocks noGrp="1" noChangeArrowheads="1"/>
          </p:cNvSpPr>
          <p:nvPr>
            <p:ph type="body" idx="1"/>
          </p:nvPr>
        </p:nvSpPr>
        <p:spPr>
          <a:xfrm>
            <a:off x="250825" y="1268413"/>
            <a:ext cx="8893175" cy="5329237"/>
          </a:xfrm>
          <a:solidFill>
            <a:schemeClr val="accent2">
              <a:lumMod val="20000"/>
              <a:lumOff val="80000"/>
            </a:schemeClr>
          </a:solidFill>
          <a:ln w="76200" cap="flat" algn="ctr">
            <a:solidFill>
              <a:srgbClr val="000080"/>
            </a:solidFill>
          </a:ln>
        </p:spPr>
        <p:txBody>
          <a:bodyPr/>
          <a:lstStyle/>
          <a:p>
            <a:pPr>
              <a:lnSpc>
                <a:spcPct val="80000"/>
              </a:lnSpc>
              <a:defRPr/>
            </a:pPr>
            <a:r>
              <a:rPr lang="es-ES" sz="2800" i="1" dirty="0">
                <a:solidFill>
                  <a:schemeClr val="accent2">
                    <a:lumMod val="50000"/>
                  </a:schemeClr>
                </a:solidFill>
                <a:effectLst>
                  <a:outerShdw blurRad="38100" dist="38100" dir="2700000" algn="tl">
                    <a:srgbClr val="C0C0C0"/>
                  </a:outerShdw>
                </a:effectLst>
                <a:latin typeface="Arial" charset="0"/>
              </a:rPr>
              <a:t>Consiste en sustituir la fuente origen por datos adulterados, adoptando una identidad falsa.</a:t>
            </a:r>
          </a:p>
          <a:p>
            <a:pPr>
              <a:lnSpc>
                <a:spcPct val="80000"/>
              </a:lnSpc>
              <a:defRPr/>
            </a:pPr>
            <a:r>
              <a:rPr lang="es-ES" sz="2800" i="1" dirty="0">
                <a:solidFill>
                  <a:schemeClr val="accent2">
                    <a:lumMod val="50000"/>
                  </a:schemeClr>
                </a:solidFill>
                <a:effectLst>
                  <a:outerShdw blurRad="38100" dist="38100" dir="2700000" algn="tl">
                    <a:srgbClr val="C0C0C0"/>
                  </a:outerShdw>
                </a:effectLst>
                <a:latin typeface="Arial" charset="0"/>
              </a:rPr>
              <a:t>El objetivo es engañar a la seguridad para conseguir acceso a recursos de un tercer sistema que ha establecido algún tipo de confianza basada en el nombre o la dirección IP del host suplantado (Firewall/Filtro de Red).</a:t>
            </a:r>
          </a:p>
          <a:p>
            <a:pPr lvl="1">
              <a:lnSpc>
                <a:spcPct val="80000"/>
              </a:lnSpc>
              <a:buFontTx/>
              <a:buChar char="•"/>
              <a:defRPr/>
            </a:pPr>
            <a:r>
              <a:rPr lang="es-ES" sz="2400" i="1" dirty="0">
                <a:solidFill>
                  <a:schemeClr val="accent2">
                    <a:lumMod val="50000"/>
                  </a:schemeClr>
                </a:solidFill>
                <a:effectLst>
                  <a:outerShdw blurRad="38100" dist="38100" dir="2700000" algn="tl">
                    <a:srgbClr val="C0C0C0"/>
                  </a:outerShdw>
                </a:effectLst>
                <a:latin typeface="Arial" charset="0"/>
              </a:rPr>
              <a:t>IP spoofing  </a:t>
            </a:r>
          </a:p>
          <a:p>
            <a:pPr lvl="1">
              <a:lnSpc>
                <a:spcPct val="80000"/>
              </a:lnSpc>
              <a:buFontTx/>
              <a:buChar char="•"/>
              <a:defRPr/>
            </a:pPr>
            <a:r>
              <a:rPr lang="es-ES" sz="2400" i="1" dirty="0">
                <a:solidFill>
                  <a:schemeClr val="accent2">
                    <a:lumMod val="50000"/>
                  </a:schemeClr>
                </a:solidFill>
                <a:effectLst>
                  <a:outerShdw blurRad="38100" dist="38100" dir="2700000" algn="tl">
                    <a:srgbClr val="C0C0C0"/>
                  </a:outerShdw>
                </a:effectLst>
                <a:latin typeface="Arial" charset="0"/>
              </a:rPr>
              <a:t>ARP spoofing </a:t>
            </a:r>
          </a:p>
          <a:p>
            <a:pPr lvl="1">
              <a:lnSpc>
                <a:spcPct val="80000"/>
              </a:lnSpc>
              <a:buFontTx/>
              <a:buChar char="•"/>
              <a:defRPr/>
            </a:pPr>
            <a:r>
              <a:rPr lang="es-ES" sz="2400" i="1" dirty="0">
                <a:solidFill>
                  <a:schemeClr val="accent2">
                    <a:lumMod val="50000"/>
                  </a:schemeClr>
                </a:solidFill>
                <a:effectLst>
                  <a:outerShdw blurRad="38100" dist="38100" dir="2700000" algn="tl">
                    <a:srgbClr val="C0C0C0"/>
                  </a:outerShdw>
                </a:effectLst>
                <a:latin typeface="Arial" charset="0"/>
              </a:rPr>
              <a:t>DNS spoofing </a:t>
            </a:r>
          </a:p>
          <a:p>
            <a:pPr lvl="1">
              <a:lnSpc>
                <a:spcPct val="80000"/>
              </a:lnSpc>
              <a:buFontTx/>
              <a:buChar char="•"/>
              <a:defRPr/>
            </a:pPr>
            <a:r>
              <a:rPr lang="es-ES" sz="2400" i="1" dirty="0">
                <a:solidFill>
                  <a:schemeClr val="accent2">
                    <a:lumMod val="50000"/>
                  </a:schemeClr>
                </a:solidFill>
                <a:effectLst>
                  <a:outerShdw blurRad="38100" dist="38100" dir="2700000" algn="tl">
                    <a:srgbClr val="C0C0C0"/>
                  </a:outerShdw>
                </a:effectLst>
                <a:latin typeface="Arial" charset="0"/>
              </a:rPr>
              <a:t>Web spoofing  </a:t>
            </a:r>
          </a:p>
          <a:p>
            <a:pPr lvl="1">
              <a:lnSpc>
                <a:spcPct val="80000"/>
              </a:lnSpc>
              <a:buFontTx/>
              <a:buChar char="•"/>
              <a:defRPr/>
            </a:pPr>
            <a:r>
              <a:rPr lang="es-ES" sz="2400" i="1" dirty="0">
                <a:solidFill>
                  <a:schemeClr val="accent2">
                    <a:lumMod val="50000"/>
                  </a:schemeClr>
                </a:solidFill>
                <a:effectLst>
                  <a:outerShdw blurRad="38100" dist="38100" dir="2700000" algn="tl">
                    <a:srgbClr val="C0C0C0"/>
                  </a:outerShdw>
                </a:effectLst>
                <a:latin typeface="Arial" charset="0"/>
              </a:rPr>
              <a:t>E-mail spoofing </a:t>
            </a:r>
          </a:p>
          <a:p>
            <a:pPr lvl="1">
              <a:lnSpc>
                <a:spcPct val="80000"/>
              </a:lnSpc>
              <a:buFontTx/>
              <a:buNone/>
              <a:defRPr/>
            </a:pPr>
            <a:endParaRPr lang="es-AR" sz="2000" i="1" dirty="0">
              <a:solidFill>
                <a:schemeClr val="accent2">
                  <a:lumMod val="50000"/>
                </a:schemeClr>
              </a:solidFill>
              <a:effectLst>
                <a:outerShdw blurRad="38100" dist="38100" dir="2700000" algn="tl">
                  <a:srgbClr val="C0C0C0"/>
                </a:outerShdw>
              </a:effectLst>
              <a:latin typeface="Arial" charset="0"/>
            </a:endParaRPr>
          </a:p>
          <a:p>
            <a:pPr>
              <a:lnSpc>
                <a:spcPct val="80000"/>
              </a:lnSpc>
              <a:defRPr/>
            </a:pPr>
            <a:r>
              <a:rPr lang="es-AR" sz="2400" i="1" dirty="0" err="1">
                <a:solidFill>
                  <a:schemeClr val="accent2">
                    <a:lumMod val="50000"/>
                  </a:schemeClr>
                </a:solidFill>
                <a:effectLst>
                  <a:outerShdw blurRad="38100" dist="38100" dir="2700000" algn="tl">
                    <a:srgbClr val="C0C0C0"/>
                  </a:outerShdw>
                </a:effectLst>
                <a:latin typeface="Arial" charset="0"/>
              </a:rPr>
              <a:t>Fake</a:t>
            </a:r>
            <a:r>
              <a:rPr lang="es-AR" sz="2400" i="1" dirty="0">
                <a:solidFill>
                  <a:schemeClr val="accent2">
                    <a:lumMod val="50000"/>
                  </a:schemeClr>
                </a:solidFill>
                <a:effectLst>
                  <a:outerShdw blurRad="38100" dist="38100" dir="2700000" algn="tl">
                    <a:srgbClr val="C0C0C0"/>
                  </a:outerShdw>
                </a:effectLst>
                <a:latin typeface="Arial" charset="0"/>
              </a:rPr>
              <a:t>-mail: es otra forma de Spoofing, consta con el envío de mail con un remitente falso. </a:t>
            </a:r>
          </a:p>
          <a:p>
            <a:pPr>
              <a:lnSpc>
                <a:spcPct val="80000"/>
              </a:lnSpc>
              <a:defRPr/>
            </a:pPr>
            <a:endParaRPr lang="es-AR" sz="2400" i="1" dirty="0">
              <a:solidFill>
                <a:schemeClr val="accent2">
                  <a:lumMod val="50000"/>
                </a:schemeClr>
              </a:solidFill>
              <a:effectLst>
                <a:outerShdw blurRad="38100" dist="38100" dir="2700000" algn="tl">
                  <a:srgbClr val="C0C0C0"/>
                </a:outerShdw>
              </a:effectLst>
              <a:latin typeface="Arial" charset="0"/>
            </a:endParaRPr>
          </a:p>
        </p:txBody>
      </p:sp>
      <p:pic>
        <p:nvPicPr>
          <p:cNvPr id="2" name="Imagen 1"/>
          <p:cNvPicPr>
            <a:picLocks noChangeAspect="1"/>
          </p:cNvPicPr>
          <p:nvPr/>
        </p:nvPicPr>
        <p:blipFill>
          <a:blip r:embed="rId3"/>
          <a:stretch>
            <a:fillRect/>
          </a:stretch>
        </p:blipFill>
        <p:spPr>
          <a:xfrm>
            <a:off x="5069495" y="3633740"/>
            <a:ext cx="2967410" cy="2083890"/>
          </a:xfrm>
          <a:prstGeom prst="rect">
            <a:avLst/>
          </a:prstGeom>
          <a:ln w="57150">
            <a:solidFill>
              <a:schemeClr val="accent2">
                <a:lumMod val="50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4114"/>
                                        </p:tgtEl>
                                        <p:attrNameLst>
                                          <p:attrName>style.visibility</p:attrName>
                                        </p:attrNameLst>
                                      </p:cBhvr>
                                      <p:to>
                                        <p:strVal val="visible"/>
                                      </p:to>
                                    </p:set>
                                    <p:anim calcmode="lin" valueType="num">
                                      <p:cBhvr>
                                        <p:cTn id="7" dur="1000" fill="hold"/>
                                        <p:tgtEl>
                                          <p:spTgt spid="474114"/>
                                        </p:tgtEl>
                                        <p:attrNameLst>
                                          <p:attrName>ppt_w</p:attrName>
                                        </p:attrNameLst>
                                      </p:cBhvr>
                                      <p:tavLst>
                                        <p:tav tm="0">
                                          <p:val>
                                            <p:fltVal val="0"/>
                                          </p:val>
                                        </p:tav>
                                        <p:tav tm="100000">
                                          <p:val>
                                            <p:strVal val="#ppt_w"/>
                                          </p:val>
                                        </p:tav>
                                      </p:tavLst>
                                    </p:anim>
                                    <p:anim calcmode="lin" valueType="num">
                                      <p:cBhvr>
                                        <p:cTn id="8" dur="1000" fill="hold"/>
                                        <p:tgtEl>
                                          <p:spTgt spid="474114"/>
                                        </p:tgtEl>
                                        <p:attrNameLst>
                                          <p:attrName>ppt_h</p:attrName>
                                        </p:attrNameLst>
                                      </p:cBhvr>
                                      <p:tavLst>
                                        <p:tav tm="0">
                                          <p:val>
                                            <p:fltVal val="0"/>
                                          </p:val>
                                        </p:tav>
                                        <p:tav tm="100000">
                                          <p:val>
                                            <p:strVal val="#ppt_h"/>
                                          </p:val>
                                        </p:tav>
                                      </p:tavLst>
                                    </p:anim>
                                    <p:anim calcmode="lin" valueType="num">
                                      <p:cBhvr>
                                        <p:cTn id="9" dur="1000" fill="hold"/>
                                        <p:tgtEl>
                                          <p:spTgt spid="474114"/>
                                        </p:tgtEl>
                                        <p:attrNameLst>
                                          <p:attrName>style.rotation</p:attrName>
                                        </p:attrNameLst>
                                      </p:cBhvr>
                                      <p:tavLst>
                                        <p:tav tm="0">
                                          <p:val>
                                            <p:fltVal val="90"/>
                                          </p:val>
                                        </p:tav>
                                        <p:tav tm="100000">
                                          <p:val>
                                            <p:fltVal val="0"/>
                                          </p:val>
                                        </p:tav>
                                      </p:tavLst>
                                    </p:anim>
                                    <p:animEffect transition="in" filter="fade">
                                      <p:cBhvr>
                                        <p:cTn id="10" dur="1000"/>
                                        <p:tgtEl>
                                          <p:spTgt spid="474114"/>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474115">
                                            <p:bg/>
                                          </p:spTgt>
                                        </p:tgtEl>
                                        <p:attrNameLst>
                                          <p:attrName>style.visibility</p:attrName>
                                        </p:attrNameLst>
                                      </p:cBhvr>
                                      <p:to>
                                        <p:strVal val="visible"/>
                                      </p:to>
                                    </p:set>
                                    <p:animEffect transition="in" filter="randombar(horizontal)">
                                      <p:cBhvr>
                                        <p:cTn id="15" dur="500"/>
                                        <p:tgtEl>
                                          <p:spTgt spid="474115">
                                            <p:bg/>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74115">
                                            <p:txEl>
                                              <p:pRg st="0" end="0"/>
                                            </p:txEl>
                                          </p:spTgt>
                                        </p:tgtEl>
                                        <p:attrNameLst>
                                          <p:attrName>style.visibility</p:attrName>
                                        </p:attrNameLst>
                                      </p:cBhvr>
                                      <p:to>
                                        <p:strVal val="visible"/>
                                      </p:to>
                                    </p:set>
                                    <p:animEffect transition="in" filter="randombar(horizontal)">
                                      <p:cBhvr>
                                        <p:cTn id="20" dur="500"/>
                                        <p:tgtEl>
                                          <p:spTgt spid="47411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74115">
                                            <p:txEl>
                                              <p:pRg st="1" end="1"/>
                                            </p:txEl>
                                          </p:spTgt>
                                        </p:tgtEl>
                                        <p:attrNameLst>
                                          <p:attrName>style.visibility</p:attrName>
                                        </p:attrNameLst>
                                      </p:cBhvr>
                                      <p:to>
                                        <p:strVal val="visible"/>
                                      </p:to>
                                    </p:set>
                                    <p:animEffect transition="in" filter="randombar(horizontal)">
                                      <p:cBhvr>
                                        <p:cTn id="25" dur="500"/>
                                        <p:tgtEl>
                                          <p:spTgt spid="474115">
                                            <p:txEl>
                                              <p:pRg st="1" end="1"/>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474115">
                                            <p:txEl>
                                              <p:pRg st="2" end="2"/>
                                            </p:txEl>
                                          </p:spTgt>
                                        </p:tgtEl>
                                        <p:attrNameLst>
                                          <p:attrName>style.visibility</p:attrName>
                                        </p:attrNameLst>
                                      </p:cBhvr>
                                      <p:to>
                                        <p:strVal val="visible"/>
                                      </p:to>
                                    </p:set>
                                    <p:animEffect transition="in" filter="randombar(horizontal)">
                                      <p:cBhvr>
                                        <p:cTn id="28" dur="500"/>
                                        <p:tgtEl>
                                          <p:spTgt spid="474115">
                                            <p:txEl>
                                              <p:pRg st="2" end="2"/>
                                            </p:tx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474115">
                                            <p:txEl>
                                              <p:pRg st="3" end="3"/>
                                            </p:txEl>
                                          </p:spTgt>
                                        </p:tgtEl>
                                        <p:attrNameLst>
                                          <p:attrName>style.visibility</p:attrName>
                                        </p:attrNameLst>
                                      </p:cBhvr>
                                      <p:to>
                                        <p:strVal val="visible"/>
                                      </p:to>
                                    </p:set>
                                    <p:animEffect transition="in" filter="randombar(horizontal)">
                                      <p:cBhvr>
                                        <p:cTn id="31" dur="500"/>
                                        <p:tgtEl>
                                          <p:spTgt spid="474115">
                                            <p:txEl>
                                              <p:pRg st="3" end="3"/>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474115">
                                            <p:txEl>
                                              <p:pRg st="4" end="4"/>
                                            </p:txEl>
                                          </p:spTgt>
                                        </p:tgtEl>
                                        <p:attrNameLst>
                                          <p:attrName>style.visibility</p:attrName>
                                        </p:attrNameLst>
                                      </p:cBhvr>
                                      <p:to>
                                        <p:strVal val="visible"/>
                                      </p:to>
                                    </p:set>
                                    <p:animEffect transition="in" filter="randombar(horizontal)">
                                      <p:cBhvr>
                                        <p:cTn id="34" dur="500"/>
                                        <p:tgtEl>
                                          <p:spTgt spid="474115">
                                            <p:txEl>
                                              <p:pRg st="4" end="4"/>
                                            </p:txEl>
                                          </p:spTgt>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474115">
                                            <p:txEl>
                                              <p:pRg st="5" end="5"/>
                                            </p:txEl>
                                          </p:spTgt>
                                        </p:tgtEl>
                                        <p:attrNameLst>
                                          <p:attrName>style.visibility</p:attrName>
                                        </p:attrNameLst>
                                      </p:cBhvr>
                                      <p:to>
                                        <p:strVal val="visible"/>
                                      </p:to>
                                    </p:set>
                                    <p:animEffect transition="in" filter="randombar(horizontal)">
                                      <p:cBhvr>
                                        <p:cTn id="37" dur="500"/>
                                        <p:tgtEl>
                                          <p:spTgt spid="474115">
                                            <p:txEl>
                                              <p:pRg st="5" end="5"/>
                                            </p:txEl>
                                          </p:spTgt>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474115">
                                            <p:txEl>
                                              <p:pRg st="6" end="6"/>
                                            </p:txEl>
                                          </p:spTgt>
                                        </p:tgtEl>
                                        <p:attrNameLst>
                                          <p:attrName>style.visibility</p:attrName>
                                        </p:attrNameLst>
                                      </p:cBhvr>
                                      <p:to>
                                        <p:strVal val="visible"/>
                                      </p:to>
                                    </p:set>
                                    <p:animEffect transition="in" filter="randombar(horizontal)">
                                      <p:cBhvr>
                                        <p:cTn id="40" dur="500"/>
                                        <p:tgtEl>
                                          <p:spTgt spid="474115">
                                            <p:txEl>
                                              <p:pRg st="6" end="6"/>
                                            </p:txEl>
                                          </p:spTgt>
                                        </p:tgtEl>
                                      </p:cBhvr>
                                    </p:animEffect>
                                  </p:childTnLst>
                                </p:cTn>
                              </p:par>
                              <p:par>
                                <p:cTn id="41" presetID="31" presetClass="entr" presetSubtype="0" fill="hold" nodeType="with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1000" fill="hold"/>
                                        <p:tgtEl>
                                          <p:spTgt spid="2"/>
                                        </p:tgtEl>
                                        <p:attrNameLst>
                                          <p:attrName>ppt_w</p:attrName>
                                        </p:attrNameLst>
                                      </p:cBhvr>
                                      <p:tavLst>
                                        <p:tav tm="0">
                                          <p:val>
                                            <p:fltVal val="0"/>
                                          </p:val>
                                        </p:tav>
                                        <p:tav tm="100000">
                                          <p:val>
                                            <p:strVal val="#ppt_w"/>
                                          </p:val>
                                        </p:tav>
                                      </p:tavLst>
                                    </p:anim>
                                    <p:anim calcmode="lin" valueType="num">
                                      <p:cBhvr>
                                        <p:cTn id="44" dur="1000" fill="hold"/>
                                        <p:tgtEl>
                                          <p:spTgt spid="2"/>
                                        </p:tgtEl>
                                        <p:attrNameLst>
                                          <p:attrName>ppt_h</p:attrName>
                                        </p:attrNameLst>
                                      </p:cBhvr>
                                      <p:tavLst>
                                        <p:tav tm="0">
                                          <p:val>
                                            <p:fltVal val="0"/>
                                          </p:val>
                                        </p:tav>
                                        <p:tav tm="100000">
                                          <p:val>
                                            <p:strVal val="#ppt_h"/>
                                          </p:val>
                                        </p:tav>
                                      </p:tavLst>
                                    </p:anim>
                                    <p:anim calcmode="lin" valueType="num">
                                      <p:cBhvr>
                                        <p:cTn id="45" dur="1000" fill="hold"/>
                                        <p:tgtEl>
                                          <p:spTgt spid="2"/>
                                        </p:tgtEl>
                                        <p:attrNameLst>
                                          <p:attrName>style.rotation</p:attrName>
                                        </p:attrNameLst>
                                      </p:cBhvr>
                                      <p:tavLst>
                                        <p:tav tm="0">
                                          <p:val>
                                            <p:fltVal val="90"/>
                                          </p:val>
                                        </p:tav>
                                        <p:tav tm="100000">
                                          <p:val>
                                            <p:fltVal val="0"/>
                                          </p:val>
                                        </p:tav>
                                      </p:tavLst>
                                    </p:anim>
                                    <p:animEffect transition="in" filter="fade">
                                      <p:cBhvr>
                                        <p:cTn id="46" dur="1000"/>
                                        <p:tgtEl>
                                          <p:spTgt spid="2"/>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474115">
                                            <p:txEl>
                                              <p:pRg st="8" end="8"/>
                                            </p:txEl>
                                          </p:spTgt>
                                        </p:tgtEl>
                                        <p:attrNameLst>
                                          <p:attrName>style.visibility</p:attrName>
                                        </p:attrNameLst>
                                      </p:cBhvr>
                                      <p:to>
                                        <p:strVal val="visible"/>
                                      </p:to>
                                    </p:set>
                                    <p:animEffect transition="in" filter="randombar(horizontal)">
                                      <p:cBhvr>
                                        <p:cTn id="51" dur="500"/>
                                        <p:tgtEl>
                                          <p:spTgt spid="4741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4" grpId="0" animBg="1"/>
      <p:bldP spid="474115" grpId="0" uiExpand="1"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F4DCB4B-E813-4B56-A96A-6B0EBD095487}"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7D22395E-AF08-4522-A59D-3454F93BD956}" type="slidenum">
              <a:rPr lang="en-US"/>
              <a:pPr>
                <a:defRPr/>
              </a:pPr>
              <a:t>22</a:t>
            </a:fld>
            <a:endParaRPr lang="en-US"/>
          </a:p>
        </p:txBody>
      </p:sp>
      <p:sp>
        <p:nvSpPr>
          <p:cNvPr id="474114" name="Rectangle 2"/>
          <p:cNvSpPr>
            <a:spLocks noGrp="1" noChangeArrowheads="1"/>
          </p:cNvSpPr>
          <p:nvPr>
            <p:ph type="title"/>
          </p:nvPr>
        </p:nvSpPr>
        <p:spPr>
          <a:xfrm>
            <a:off x="121443" y="836712"/>
            <a:ext cx="8929687" cy="1143000"/>
          </a:xfrm>
          <a:solidFill>
            <a:schemeClr val="accent2">
              <a:lumMod val="20000"/>
              <a:lumOff val="80000"/>
            </a:schemeClr>
          </a:solidFill>
          <a:ln w="76200" cap="flat" algn="ctr">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AR" sz="4000" i="1" dirty="0">
                <a:solidFill>
                  <a:schemeClr val="accent2">
                    <a:lumMod val="50000"/>
                  </a:schemeClr>
                </a:solidFill>
                <a:effectLst>
                  <a:outerShdw blurRad="38100" dist="38100" dir="2700000" algn="tl">
                    <a:srgbClr val="C0C0C0"/>
                  </a:outerShdw>
                </a:effectLst>
                <a:latin typeface="Arial" charset="0"/>
              </a:rPr>
              <a:t>Ataques de autenticación</a:t>
            </a:r>
            <a:br>
              <a:rPr lang="es-AR" sz="4000" i="1" dirty="0">
                <a:solidFill>
                  <a:schemeClr val="accent2">
                    <a:lumMod val="50000"/>
                  </a:schemeClr>
                </a:solidFill>
                <a:effectLst>
                  <a:outerShdw blurRad="38100" dist="38100" dir="2700000" algn="tl">
                    <a:srgbClr val="C0C0C0"/>
                  </a:outerShdw>
                </a:effectLst>
                <a:latin typeface="Arial" charset="0"/>
              </a:rPr>
            </a:br>
            <a:r>
              <a:rPr lang="es-AR" sz="4000" i="1" dirty="0" err="1">
                <a:solidFill>
                  <a:schemeClr val="accent2">
                    <a:lumMod val="50000"/>
                  </a:schemeClr>
                </a:solidFill>
                <a:effectLst>
                  <a:outerShdw blurRad="38100" dist="38100" dir="2700000" algn="tl">
                    <a:srgbClr val="C0C0C0"/>
                  </a:outerShdw>
                </a:effectLst>
                <a:latin typeface="Arial" charset="0"/>
              </a:rPr>
              <a:t>Spoofing</a:t>
            </a:r>
            <a:r>
              <a:rPr lang="es-AR" sz="4000" i="1" dirty="0">
                <a:solidFill>
                  <a:schemeClr val="accent2">
                    <a:lumMod val="50000"/>
                  </a:schemeClr>
                </a:solidFill>
                <a:effectLst>
                  <a:outerShdw blurRad="38100" dist="38100" dir="2700000" algn="tl">
                    <a:srgbClr val="C0C0C0"/>
                  </a:outerShdw>
                </a:effectLst>
                <a:latin typeface="Arial" charset="0"/>
              </a:rPr>
              <a:t> – Identificadores a Suplantar</a:t>
            </a:r>
          </a:p>
        </p:txBody>
      </p:sp>
      <p:pic>
        <p:nvPicPr>
          <p:cNvPr id="2" name="Imagen 1"/>
          <p:cNvPicPr>
            <a:picLocks noChangeAspect="1"/>
          </p:cNvPicPr>
          <p:nvPr/>
        </p:nvPicPr>
        <p:blipFill>
          <a:blip r:embed="rId3"/>
          <a:stretch>
            <a:fillRect/>
          </a:stretch>
        </p:blipFill>
        <p:spPr>
          <a:xfrm>
            <a:off x="328611" y="2399556"/>
            <a:ext cx="8515350" cy="1143000"/>
          </a:xfrm>
          <a:prstGeom prst="rect">
            <a:avLst/>
          </a:prstGeom>
          <a:ln w="57150">
            <a:solidFill>
              <a:schemeClr val="accent2">
                <a:lumMod val="50000"/>
              </a:schemeClr>
            </a:solidFill>
          </a:ln>
        </p:spPr>
      </p:pic>
      <p:pic>
        <p:nvPicPr>
          <p:cNvPr id="3" name="Imagen 2"/>
          <p:cNvPicPr>
            <a:picLocks noChangeAspect="1"/>
          </p:cNvPicPr>
          <p:nvPr/>
        </p:nvPicPr>
        <p:blipFill>
          <a:blip r:embed="rId4"/>
          <a:stretch>
            <a:fillRect/>
          </a:stretch>
        </p:blipFill>
        <p:spPr>
          <a:xfrm>
            <a:off x="328611" y="3898079"/>
            <a:ext cx="8515350" cy="1171575"/>
          </a:xfrm>
          <a:prstGeom prst="rect">
            <a:avLst/>
          </a:prstGeom>
          <a:ln w="57150">
            <a:solidFill>
              <a:schemeClr val="accent2">
                <a:lumMod val="50000"/>
              </a:schemeClr>
            </a:solidFill>
          </a:ln>
        </p:spPr>
      </p:pic>
      <p:pic>
        <p:nvPicPr>
          <p:cNvPr id="5" name="Imagen 4"/>
          <p:cNvPicPr>
            <a:picLocks noChangeAspect="1"/>
          </p:cNvPicPr>
          <p:nvPr/>
        </p:nvPicPr>
        <p:blipFill>
          <a:blip r:embed="rId5"/>
          <a:stretch>
            <a:fillRect/>
          </a:stretch>
        </p:blipFill>
        <p:spPr>
          <a:xfrm>
            <a:off x="309561" y="5403370"/>
            <a:ext cx="8534400" cy="1114425"/>
          </a:xfrm>
          <a:prstGeom prst="rect">
            <a:avLst/>
          </a:prstGeom>
          <a:ln w="57150">
            <a:solidFill>
              <a:schemeClr val="accent2">
                <a:lumMod val="50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4114"/>
                                        </p:tgtEl>
                                        <p:attrNameLst>
                                          <p:attrName>style.visibility</p:attrName>
                                        </p:attrNameLst>
                                      </p:cBhvr>
                                      <p:to>
                                        <p:strVal val="visible"/>
                                      </p:to>
                                    </p:set>
                                    <p:anim calcmode="lin" valueType="num">
                                      <p:cBhvr>
                                        <p:cTn id="7" dur="1000" fill="hold"/>
                                        <p:tgtEl>
                                          <p:spTgt spid="474114"/>
                                        </p:tgtEl>
                                        <p:attrNameLst>
                                          <p:attrName>ppt_w</p:attrName>
                                        </p:attrNameLst>
                                      </p:cBhvr>
                                      <p:tavLst>
                                        <p:tav tm="0">
                                          <p:val>
                                            <p:fltVal val="0"/>
                                          </p:val>
                                        </p:tav>
                                        <p:tav tm="100000">
                                          <p:val>
                                            <p:strVal val="#ppt_w"/>
                                          </p:val>
                                        </p:tav>
                                      </p:tavLst>
                                    </p:anim>
                                    <p:anim calcmode="lin" valueType="num">
                                      <p:cBhvr>
                                        <p:cTn id="8" dur="1000" fill="hold"/>
                                        <p:tgtEl>
                                          <p:spTgt spid="474114"/>
                                        </p:tgtEl>
                                        <p:attrNameLst>
                                          <p:attrName>ppt_h</p:attrName>
                                        </p:attrNameLst>
                                      </p:cBhvr>
                                      <p:tavLst>
                                        <p:tav tm="0">
                                          <p:val>
                                            <p:fltVal val="0"/>
                                          </p:val>
                                        </p:tav>
                                        <p:tav tm="100000">
                                          <p:val>
                                            <p:strVal val="#ppt_h"/>
                                          </p:val>
                                        </p:tav>
                                      </p:tavLst>
                                    </p:anim>
                                    <p:anim calcmode="lin" valueType="num">
                                      <p:cBhvr>
                                        <p:cTn id="9" dur="1000" fill="hold"/>
                                        <p:tgtEl>
                                          <p:spTgt spid="474114"/>
                                        </p:tgtEl>
                                        <p:attrNameLst>
                                          <p:attrName>style.rotation</p:attrName>
                                        </p:attrNameLst>
                                      </p:cBhvr>
                                      <p:tavLst>
                                        <p:tav tm="0">
                                          <p:val>
                                            <p:fltVal val="90"/>
                                          </p:val>
                                        </p:tav>
                                        <p:tav tm="100000">
                                          <p:val>
                                            <p:fltVal val="0"/>
                                          </p:val>
                                        </p:tav>
                                      </p:tavLst>
                                    </p:anim>
                                    <p:animEffect transition="in" filter="fade">
                                      <p:cBhvr>
                                        <p:cTn id="10" dur="1000"/>
                                        <p:tgtEl>
                                          <p:spTgt spid="474114"/>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ircle(in)">
                                      <p:cBhvr>
                                        <p:cTn id="15" dur="20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circle(in)">
                                      <p:cBhvr>
                                        <p:cTn id="20" dur="20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circle(in)">
                                      <p:cBhvr>
                                        <p:cTn id="2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5695B3D-CA81-4F1F-9C66-4475EDAD445B}"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75B29BBE-4A78-402C-8B64-D46684DC79FF}" type="slidenum">
              <a:rPr lang="en-US"/>
              <a:pPr>
                <a:defRPr/>
              </a:pPr>
              <a:t>23</a:t>
            </a:fld>
            <a:endParaRPr lang="en-US"/>
          </a:p>
        </p:txBody>
      </p:sp>
      <p:sp>
        <p:nvSpPr>
          <p:cNvPr id="475138" name="Rectangle 2"/>
          <p:cNvSpPr>
            <a:spLocks noGrp="1" noChangeArrowheads="1"/>
          </p:cNvSpPr>
          <p:nvPr>
            <p:ph type="title"/>
          </p:nvPr>
        </p:nvSpPr>
        <p:spPr>
          <a:xfrm>
            <a:off x="0" y="0"/>
            <a:ext cx="9144000" cy="1143000"/>
          </a:xfrm>
          <a:solidFill>
            <a:schemeClr val="accent2">
              <a:lumMod val="20000"/>
              <a:lumOff val="80000"/>
            </a:schemeClr>
          </a:solidFill>
          <a:ln w="76200" cap="flat" algn="ctr">
            <a:solidFill>
              <a:schemeClr val="accent2">
                <a:lumMod val="50000"/>
              </a:schemeClr>
            </a:solidFill>
          </a:ln>
        </p:spPr>
        <p:txBody>
          <a:bodyPr/>
          <a:lstStyle/>
          <a:p>
            <a:pPr>
              <a:defRPr/>
            </a:pPr>
            <a:r>
              <a:rPr lang="es-AR" sz="4000" i="1" dirty="0">
                <a:solidFill>
                  <a:schemeClr val="accent2">
                    <a:lumMod val="50000"/>
                  </a:schemeClr>
                </a:solidFill>
                <a:effectLst>
                  <a:outerShdw blurRad="38100" dist="38100" dir="2700000" algn="tl">
                    <a:srgbClr val="C0C0C0"/>
                  </a:outerShdw>
                </a:effectLst>
                <a:latin typeface="Arial" charset="0"/>
              </a:rPr>
              <a:t>Ataques de autenticación</a:t>
            </a:r>
          </a:p>
        </p:txBody>
      </p:sp>
      <p:sp>
        <p:nvSpPr>
          <p:cNvPr id="475139" name="Rectangle 3"/>
          <p:cNvSpPr>
            <a:spLocks noGrp="1" noChangeArrowheads="1"/>
          </p:cNvSpPr>
          <p:nvPr>
            <p:ph type="body" idx="1"/>
          </p:nvPr>
        </p:nvSpPr>
        <p:spPr>
          <a:xfrm>
            <a:off x="323528" y="1152912"/>
            <a:ext cx="8642350" cy="5321300"/>
          </a:xfrm>
          <a:solidFill>
            <a:schemeClr val="accent2">
              <a:lumMod val="20000"/>
              <a:lumOff val="80000"/>
            </a:schemeClr>
          </a:solidFill>
          <a:ln w="76200" cap="flat" algn="ctr">
            <a:solidFill>
              <a:srgbClr val="000080"/>
            </a:solidFill>
          </a:ln>
        </p:spPr>
        <p:txBody>
          <a:bodyPr/>
          <a:lstStyle/>
          <a:p>
            <a:pPr algn="just">
              <a:lnSpc>
                <a:spcPct val="80000"/>
              </a:lnSpc>
              <a:defRPr/>
            </a:pPr>
            <a:r>
              <a:rPr lang="es-AR" sz="2800" b="1" i="1" u="sng" dirty="0" err="1">
                <a:solidFill>
                  <a:srgbClr val="000099"/>
                </a:solidFill>
                <a:effectLst>
                  <a:outerShdw blurRad="38100" dist="38100" dir="2700000" algn="tl">
                    <a:srgbClr val="C0C0C0"/>
                  </a:outerShdw>
                </a:effectLst>
                <a:latin typeface="Arial" charset="0"/>
              </a:rPr>
              <a:t>Hoping</a:t>
            </a:r>
            <a:r>
              <a:rPr lang="es-AR" sz="2800" b="1" i="1" u="sng" dirty="0">
                <a:solidFill>
                  <a:srgbClr val="000099"/>
                </a:solidFill>
                <a:effectLst>
                  <a:outerShdw blurRad="38100" dist="38100" dir="2700000" algn="tl">
                    <a:srgbClr val="C0C0C0"/>
                  </a:outerShdw>
                </a:effectLst>
                <a:latin typeface="Arial" charset="0"/>
              </a:rPr>
              <a:t>:</a:t>
            </a:r>
            <a:r>
              <a:rPr lang="es-AR" sz="2400" i="1" dirty="0">
                <a:solidFill>
                  <a:srgbClr val="000099"/>
                </a:solidFill>
                <a:effectLst>
                  <a:outerShdw blurRad="38100" dist="38100" dir="2700000" algn="tl">
                    <a:srgbClr val="C0C0C0"/>
                  </a:outerShdw>
                </a:effectLst>
                <a:latin typeface="Arial" charset="0"/>
              </a:rPr>
              <a:t> el atacante ingresa en un sistema ajeno, luego a otro, a otro, para hacer imposible la verdadera localización.</a:t>
            </a:r>
          </a:p>
          <a:p>
            <a:pPr algn="just">
              <a:lnSpc>
                <a:spcPct val="80000"/>
              </a:lnSpc>
              <a:defRPr/>
            </a:pPr>
            <a:r>
              <a:rPr lang="es-AR" sz="2800" b="1" i="1" u="sng" dirty="0">
                <a:solidFill>
                  <a:srgbClr val="000099"/>
                </a:solidFill>
                <a:effectLst>
                  <a:outerShdw blurRad="38100" dist="38100" dir="2700000" algn="tl">
                    <a:srgbClr val="C0C0C0"/>
                  </a:outerShdw>
                </a:effectLst>
                <a:latin typeface="Arial" charset="0"/>
              </a:rPr>
              <a:t>IP </a:t>
            </a:r>
            <a:r>
              <a:rPr lang="es-AR" sz="2800" b="1" i="1" u="sng" dirty="0" err="1">
                <a:solidFill>
                  <a:srgbClr val="000099"/>
                </a:solidFill>
                <a:effectLst>
                  <a:outerShdw blurRad="38100" dist="38100" dir="2700000" algn="tl">
                    <a:srgbClr val="C0C0C0"/>
                  </a:outerShdw>
                </a:effectLst>
                <a:latin typeface="Arial" charset="0"/>
              </a:rPr>
              <a:t>Session</a:t>
            </a:r>
            <a:r>
              <a:rPr lang="es-AR" sz="2800" b="1" i="1" u="sng" dirty="0">
                <a:solidFill>
                  <a:srgbClr val="000099"/>
                </a:solidFill>
                <a:effectLst>
                  <a:outerShdw blurRad="38100" dist="38100" dir="2700000" algn="tl">
                    <a:srgbClr val="C0C0C0"/>
                  </a:outerShdw>
                </a:effectLst>
                <a:latin typeface="Arial" charset="0"/>
              </a:rPr>
              <a:t> </a:t>
            </a:r>
            <a:r>
              <a:rPr lang="es-AR" sz="2800" b="1" i="1" u="sng" dirty="0" err="1">
                <a:solidFill>
                  <a:srgbClr val="000099"/>
                </a:solidFill>
                <a:effectLst>
                  <a:outerShdw blurRad="38100" dist="38100" dir="2700000" algn="tl">
                    <a:srgbClr val="C0C0C0"/>
                  </a:outerShdw>
                </a:effectLst>
                <a:latin typeface="Arial" charset="0"/>
              </a:rPr>
              <a:t>Hijacking</a:t>
            </a:r>
            <a:r>
              <a:rPr lang="es-AR" sz="2800" b="1" i="1" u="sng" dirty="0">
                <a:solidFill>
                  <a:srgbClr val="000099"/>
                </a:solidFill>
                <a:effectLst>
                  <a:outerShdw blurRad="38100" dist="38100" dir="2700000" algn="tl">
                    <a:srgbClr val="C0C0C0"/>
                  </a:outerShdw>
                </a:effectLst>
                <a:latin typeface="Arial" charset="0"/>
              </a:rPr>
              <a:t>:</a:t>
            </a:r>
            <a:r>
              <a:rPr lang="es-AR" sz="2400" i="1" dirty="0">
                <a:solidFill>
                  <a:srgbClr val="000099"/>
                </a:solidFill>
                <a:effectLst>
                  <a:outerShdw blurRad="38100" dist="38100" dir="2700000" algn="tl">
                    <a:srgbClr val="C0C0C0"/>
                  </a:outerShdw>
                </a:effectLst>
                <a:latin typeface="Arial" charset="0"/>
              </a:rPr>
              <a:t> una vez que el usuario verdadero ingresa al sistema, se toma esa conexión sin restricciones de seguridad.</a:t>
            </a:r>
          </a:p>
          <a:p>
            <a:pPr algn="just">
              <a:lnSpc>
                <a:spcPct val="80000"/>
              </a:lnSpc>
              <a:defRPr/>
            </a:pPr>
            <a:r>
              <a:rPr lang="es-AR" sz="2800" b="1" i="1" u="sng" dirty="0">
                <a:solidFill>
                  <a:srgbClr val="000099"/>
                </a:solidFill>
                <a:effectLst>
                  <a:outerShdw blurRad="38100" dist="38100" dir="2700000" algn="tl">
                    <a:srgbClr val="C0C0C0"/>
                  </a:outerShdw>
                </a:effectLst>
                <a:latin typeface="Arial" charset="0"/>
              </a:rPr>
              <a:t>Obtención de </a:t>
            </a:r>
            <a:r>
              <a:rPr lang="es-AR" sz="2800" b="1" i="1" u="sng" dirty="0" err="1">
                <a:solidFill>
                  <a:srgbClr val="000099"/>
                </a:solidFill>
                <a:effectLst>
                  <a:outerShdw blurRad="38100" dist="38100" dir="2700000" algn="tl">
                    <a:srgbClr val="C0C0C0"/>
                  </a:outerShdw>
                </a:effectLst>
                <a:latin typeface="Arial" charset="0"/>
              </a:rPr>
              <a:t>passwords</a:t>
            </a:r>
            <a:r>
              <a:rPr lang="es-AR" sz="2800" b="1" i="1" u="sng" dirty="0">
                <a:solidFill>
                  <a:srgbClr val="000099"/>
                </a:solidFill>
                <a:effectLst>
                  <a:outerShdw blurRad="38100" dist="38100" dir="2700000" algn="tl">
                    <a:srgbClr val="C0C0C0"/>
                  </a:outerShdw>
                </a:effectLst>
                <a:latin typeface="Arial" charset="0"/>
              </a:rPr>
              <a:t>:</a:t>
            </a:r>
            <a:r>
              <a:rPr lang="es-AR" sz="2400" i="1" dirty="0">
                <a:solidFill>
                  <a:srgbClr val="000099"/>
                </a:solidFill>
                <a:effectLst>
                  <a:outerShdw blurRad="38100" dist="38100" dir="2700000" algn="tl">
                    <a:srgbClr val="C0C0C0"/>
                  </a:outerShdw>
                </a:effectLst>
                <a:latin typeface="Arial" charset="0"/>
              </a:rPr>
              <a:t> se obtiene la </a:t>
            </a:r>
            <a:r>
              <a:rPr lang="es-AR" sz="2400" i="1" dirty="0" err="1">
                <a:solidFill>
                  <a:srgbClr val="000099"/>
                </a:solidFill>
                <a:effectLst>
                  <a:outerShdw blurRad="38100" dist="38100" dir="2700000" algn="tl">
                    <a:srgbClr val="C0C0C0"/>
                  </a:outerShdw>
                </a:effectLst>
                <a:latin typeface="Arial" charset="0"/>
              </a:rPr>
              <a:t>password</a:t>
            </a:r>
            <a:r>
              <a:rPr lang="es-AR" sz="2400" i="1" dirty="0">
                <a:solidFill>
                  <a:srgbClr val="000099"/>
                </a:solidFill>
                <a:effectLst>
                  <a:outerShdw blurRad="38100" dist="38100" dir="2700000" algn="tl">
                    <a:srgbClr val="C0C0C0"/>
                  </a:outerShdw>
                </a:effectLst>
                <a:latin typeface="Arial" charset="0"/>
              </a:rPr>
              <a:t> mediante técnicas de espionaje y aprovechando la poca frecuencia de cambios de </a:t>
            </a:r>
            <a:r>
              <a:rPr lang="es-AR" sz="2400" i="1" dirty="0" err="1">
                <a:solidFill>
                  <a:srgbClr val="000099"/>
                </a:solidFill>
                <a:effectLst>
                  <a:outerShdw blurRad="38100" dist="38100" dir="2700000" algn="tl">
                    <a:srgbClr val="C0C0C0"/>
                  </a:outerShdw>
                </a:effectLst>
                <a:latin typeface="Arial" charset="0"/>
              </a:rPr>
              <a:t>password</a:t>
            </a:r>
            <a:r>
              <a:rPr lang="es-AR" sz="2400" i="1" dirty="0">
                <a:solidFill>
                  <a:srgbClr val="000099"/>
                </a:solidFill>
                <a:effectLst>
                  <a:outerShdw blurRad="38100" dist="38100" dir="2700000" algn="tl">
                    <a:srgbClr val="C0C0C0"/>
                  </a:outerShdw>
                </a:effectLst>
                <a:latin typeface="Arial" charset="0"/>
              </a:rPr>
              <a:t>.</a:t>
            </a:r>
          </a:p>
          <a:p>
            <a:pPr algn="just">
              <a:lnSpc>
                <a:spcPct val="80000"/>
              </a:lnSpc>
              <a:defRPr/>
            </a:pPr>
            <a:r>
              <a:rPr lang="es-AR" sz="2800" b="1" i="1" u="sng" dirty="0" err="1">
                <a:solidFill>
                  <a:srgbClr val="000099"/>
                </a:solidFill>
                <a:effectLst>
                  <a:outerShdw blurRad="38100" dist="38100" dir="2700000" algn="tl">
                    <a:srgbClr val="C0C0C0"/>
                  </a:outerShdw>
                </a:effectLst>
                <a:latin typeface="Arial" charset="0"/>
              </a:rPr>
              <a:t>BackDoors</a:t>
            </a:r>
            <a:r>
              <a:rPr lang="es-AR" sz="2800" b="1" i="1" u="sng" dirty="0">
                <a:solidFill>
                  <a:srgbClr val="000099"/>
                </a:solidFill>
                <a:effectLst>
                  <a:outerShdw blurRad="38100" dist="38100" dir="2700000" algn="tl">
                    <a:srgbClr val="C0C0C0"/>
                  </a:outerShdw>
                </a:effectLst>
                <a:latin typeface="Arial" charset="0"/>
              </a:rPr>
              <a:t>:</a:t>
            </a:r>
            <a:r>
              <a:rPr lang="es-AR" sz="2400" i="1" dirty="0">
                <a:solidFill>
                  <a:srgbClr val="000099"/>
                </a:solidFill>
                <a:effectLst>
                  <a:outerShdw blurRad="38100" dist="38100" dir="2700000" algn="tl">
                    <a:srgbClr val="C0C0C0"/>
                  </a:outerShdw>
                </a:effectLst>
                <a:latin typeface="Arial" charset="0"/>
              </a:rPr>
              <a:t> se utiliza un código puesto en sistemas finales para ingresar sin restricciones de seguridad. </a:t>
            </a:r>
          </a:p>
          <a:p>
            <a:pPr lvl="1" algn="just">
              <a:lnSpc>
                <a:spcPct val="80000"/>
              </a:lnSpc>
              <a:defRPr/>
            </a:pPr>
            <a:r>
              <a:rPr lang="es-AR" sz="2000" i="1" dirty="0">
                <a:solidFill>
                  <a:srgbClr val="000099"/>
                </a:solidFill>
                <a:effectLst>
                  <a:outerShdw blurRad="38100" dist="38100" dir="2700000" algn="tl">
                    <a:srgbClr val="C0C0C0"/>
                  </a:outerShdw>
                </a:effectLst>
                <a:latin typeface="Arial" charset="0"/>
              </a:rPr>
              <a:t>Permite saltearse métodos de autenticación para realizar determinadas tareas.</a:t>
            </a:r>
          </a:p>
          <a:p>
            <a:pPr algn="just">
              <a:lnSpc>
                <a:spcPct val="80000"/>
              </a:lnSpc>
              <a:defRPr/>
            </a:pPr>
            <a:r>
              <a:rPr lang="es-AR" sz="2800" b="1" i="1" u="sng" dirty="0" err="1">
                <a:solidFill>
                  <a:srgbClr val="000099"/>
                </a:solidFill>
                <a:effectLst>
                  <a:outerShdw blurRad="38100" dist="38100" dir="2700000" algn="tl">
                    <a:srgbClr val="C0C0C0"/>
                  </a:outerShdw>
                </a:effectLst>
                <a:latin typeface="Arial" charset="0"/>
              </a:rPr>
              <a:t>Exploits</a:t>
            </a:r>
            <a:r>
              <a:rPr lang="es-AR" sz="2800" b="1" i="1" u="sng" dirty="0">
                <a:solidFill>
                  <a:srgbClr val="000099"/>
                </a:solidFill>
                <a:effectLst>
                  <a:outerShdw blurRad="38100" dist="38100" dir="2700000" algn="tl">
                    <a:srgbClr val="C0C0C0"/>
                  </a:outerShdw>
                </a:effectLst>
                <a:latin typeface="Arial" charset="0"/>
              </a:rPr>
              <a:t> : </a:t>
            </a:r>
            <a:r>
              <a:rPr lang="es-AR" sz="2400" i="1" dirty="0">
                <a:solidFill>
                  <a:srgbClr val="000099"/>
                </a:solidFill>
                <a:effectLst>
                  <a:outerShdw blurRad="38100" dist="38100" dir="2700000" algn="tl">
                    <a:srgbClr val="C0C0C0"/>
                  </a:outerShdw>
                </a:effectLst>
                <a:latin typeface="Arial" charset="0"/>
              </a:rPr>
              <a:t>Son programas que aprovechan la debilidad , fallo o error de un sistema para ingresar al mismo.</a:t>
            </a:r>
          </a:p>
          <a:p>
            <a:pPr algn="just">
              <a:lnSpc>
                <a:spcPct val="80000"/>
              </a:lnSpc>
              <a:defRPr/>
            </a:pPr>
            <a:endParaRPr lang="es-AR" sz="2400" i="1" dirty="0">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5138"/>
                                        </p:tgtEl>
                                        <p:attrNameLst>
                                          <p:attrName>style.visibility</p:attrName>
                                        </p:attrNameLst>
                                      </p:cBhvr>
                                      <p:to>
                                        <p:strVal val="visible"/>
                                      </p:to>
                                    </p:set>
                                    <p:anim calcmode="lin" valueType="num">
                                      <p:cBhvr>
                                        <p:cTn id="7" dur="1000" fill="hold"/>
                                        <p:tgtEl>
                                          <p:spTgt spid="475138"/>
                                        </p:tgtEl>
                                        <p:attrNameLst>
                                          <p:attrName>ppt_w</p:attrName>
                                        </p:attrNameLst>
                                      </p:cBhvr>
                                      <p:tavLst>
                                        <p:tav tm="0">
                                          <p:val>
                                            <p:fltVal val="0"/>
                                          </p:val>
                                        </p:tav>
                                        <p:tav tm="100000">
                                          <p:val>
                                            <p:strVal val="#ppt_w"/>
                                          </p:val>
                                        </p:tav>
                                      </p:tavLst>
                                    </p:anim>
                                    <p:anim calcmode="lin" valueType="num">
                                      <p:cBhvr>
                                        <p:cTn id="8" dur="1000" fill="hold"/>
                                        <p:tgtEl>
                                          <p:spTgt spid="475138"/>
                                        </p:tgtEl>
                                        <p:attrNameLst>
                                          <p:attrName>ppt_h</p:attrName>
                                        </p:attrNameLst>
                                      </p:cBhvr>
                                      <p:tavLst>
                                        <p:tav tm="0">
                                          <p:val>
                                            <p:fltVal val="0"/>
                                          </p:val>
                                        </p:tav>
                                        <p:tav tm="100000">
                                          <p:val>
                                            <p:strVal val="#ppt_h"/>
                                          </p:val>
                                        </p:tav>
                                      </p:tavLst>
                                    </p:anim>
                                    <p:anim calcmode="lin" valueType="num">
                                      <p:cBhvr>
                                        <p:cTn id="9" dur="1000" fill="hold"/>
                                        <p:tgtEl>
                                          <p:spTgt spid="475138"/>
                                        </p:tgtEl>
                                        <p:attrNameLst>
                                          <p:attrName>style.rotation</p:attrName>
                                        </p:attrNameLst>
                                      </p:cBhvr>
                                      <p:tavLst>
                                        <p:tav tm="0">
                                          <p:val>
                                            <p:fltVal val="90"/>
                                          </p:val>
                                        </p:tav>
                                        <p:tav tm="100000">
                                          <p:val>
                                            <p:fltVal val="0"/>
                                          </p:val>
                                        </p:tav>
                                      </p:tavLst>
                                    </p:anim>
                                    <p:animEffect transition="in" filter="fade">
                                      <p:cBhvr>
                                        <p:cTn id="10" dur="1000"/>
                                        <p:tgtEl>
                                          <p:spTgt spid="475138"/>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75139">
                                            <p:bg/>
                                          </p:spTgt>
                                        </p:tgtEl>
                                        <p:attrNameLst>
                                          <p:attrName>style.visibility</p:attrName>
                                        </p:attrNameLst>
                                      </p:cBhvr>
                                      <p:to>
                                        <p:strVal val="visible"/>
                                      </p:to>
                                    </p:set>
                                    <p:anim calcmode="lin" valueType="num">
                                      <p:cBhvr>
                                        <p:cTn id="15" dur="1000" fill="hold"/>
                                        <p:tgtEl>
                                          <p:spTgt spid="475139">
                                            <p:bg/>
                                          </p:spTgt>
                                        </p:tgtEl>
                                        <p:attrNameLst>
                                          <p:attrName>ppt_w</p:attrName>
                                        </p:attrNameLst>
                                      </p:cBhvr>
                                      <p:tavLst>
                                        <p:tav tm="0">
                                          <p:val>
                                            <p:fltVal val="0"/>
                                          </p:val>
                                        </p:tav>
                                        <p:tav tm="100000">
                                          <p:val>
                                            <p:strVal val="#ppt_w"/>
                                          </p:val>
                                        </p:tav>
                                      </p:tavLst>
                                    </p:anim>
                                    <p:anim calcmode="lin" valueType="num">
                                      <p:cBhvr>
                                        <p:cTn id="16" dur="1000" fill="hold"/>
                                        <p:tgtEl>
                                          <p:spTgt spid="475139">
                                            <p:bg/>
                                          </p:spTgt>
                                        </p:tgtEl>
                                        <p:attrNameLst>
                                          <p:attrName>ppt_h</p:attrName>
                                        </p:attrNameLst>
                                      </p:cBhvr>
                                      <p:tavLst>
                                        <p:tav tm="0">
                                          <p:val>
                                            <p:fltVal val="0"/>
                                          </p:val>
                                        </p:tav>
                                        <p:tav tm="100000">
                                          <p:val>
                                            <p:strVal val="#ppt_h"/>
                                          </p:val>
                                        </p:tav>
                                      </p:tavLst>
                                    </p:anim>
                                    <p:anim calcmode="lin" valueType="num">
                                      <p:cBhvr>
                                        <p:cTn id="17" dur="1000" fill="hold"/>
                                        <p:tgtEl>
                                          <p:spTgt spid="475139">
                                            <p:bg/>
                                          </p:spTgt>
                                        </p:tgtEl>
                                        <p:attrNameLst>
                                          <p:attrName>style.rotation</p:attrName>
                                        </p:attrNameLst>
                                      </p:cBhvr>
                                      <p:tavLst>
                                        <p:tav tm="0">
                                          <p:val>
                                            <p:fltVal val="90"/>
                                          </p:val>
                                        </p:tav>
                                        <p:tav tm="100000">
                                          <p:val>
                                            <p:fltVal val="0"/>
                                          </p:val>
                                        </p:tav>
                                      </p:tavLst>
                                    </p:anim>
                                    <p:animEffect transition="in" filter="fade">
                                      <p:cBhvr>
                                        <p:cTn id="18" dur="1000"/>
                                        <p:tgtEl>
                                          <p:spTgt spid="475139">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75139">
                                            <p:txEl>
                                              <p:pRg st="0" end="0"/>
                                            </p:txEl>
                                          </p:spTgt>
                                        </p:tgtEl>
                                        <p:attrNameLst>
                                          <p:attrName>style.visibility</p:attrName>
                                        </p:attrNameLst>
                                      </p:cBhvr>
                                      <p:to>
                                        <p:strVal val="visible"/>
                                      </p:to>
                                    </p:set>
                                    <p:anim calcmode="lin" valueType="num">
                                      <p:cBhvr>
                                        <p:cTn id="23" dur="1000" fill="hold"/>
                                        <p:tgtEl>
                                          <p:spTgt spid="475139">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75139">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75139">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7513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75139">
                                            <p:txEl>
                                              <p:pRg st="1" end="1"/>
                                            </p:txEl>
                                          </p:spTgt>
                                        </p:tgtEl>
                                        <p:attrNameLst>
                                          <p:attrName>style.visibility</p:attrName>
                                        </p:attrNameLst>
                                      </p:cBhvr>
                                      <p:to>
                                        <p:strVal val="visible"/>
                                      </p:to>
                                    </p:set>
                                    <p:anim calcmode="lin" valueType="num">
                                      <p:cBhvr>
                                        <p:cTn id="31" dur="1000" fill="hold"/>
                                        <p:tgtEl>
                                          <p:spTgt spid="475139">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75139">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75139">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75139">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75139">
                                            <p:txEl>
                                              <p:pRg st="2" end="2"/>
                                            </p:txEl>
                                          </p:spTgt>
                                        </p:tgtEl>
                                        <p:attrNameLst>
                                          <p:attrName>style.visibility</p:attrName>
                                        </p:attrNameLst>
                                      </p:cBhvr>
                                      <p:to>
                                        <p:strVal val="visible"/>
                                      </p:to>
                                    </p:set>
                                    <p:anim calcmode="lin" valueType="num">
                                      <p:cBhvr>
                                        <p:cTn id="39" dur="1000" fill="hold"/>
                                        <p:tgtEl>
                                          <p:spTgt spid="475139">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475139">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475139">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475139">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475139">
                                            <p:txEl>
                                              <p:pRg st="3" end="3"/>
                                            </p:txEl>
                                          </p:spTgt>
                                        </p:tgtEl>
                                        <p:attrNameLst>
                                          <p:attrName>style.visibility</p:attrName>
                                        </p:attrNameLst>
                                      </p:cBhvr>
                                      <p:to>
                                        <p:strVal val="visible"/>
                                      </p:to>
                                    </p:set>
                                    <p:anim calcmode="lin" valueType="num">
                                      <p:cBhvr>
                                        <p:cTn id="47" dur="1000" fill="hold"/>
                                        <p:tgtEl>
                                          <p:spTgt spid="475139">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475139">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475139">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475139">
                                            <p:txEl>
                                              <p:pRg st="3" end="3"/>
                                            </p:txEl>
                                          </p:spTgt>
                                        </p:tgtEl>
                                      </p:cBhvr>
                                    </p:animEffect>
                                  </p:childTnLst>
                                </p:cTn>
                              </p:par>
                              <p:par>
                                <p:cTn id="51" presetID="31" presetClass="entr" presetSubtype="0" fill="hold" grpId="0" nodeType="withEffect">
                                  <p:stCondLst>
                                    <p:cond delay="0"/>
                                  </p:stCondLst>
                                  <p:childTnLst>
                                    <p:set>
                                      <p:cBhvr>
                                        <p:cTn id="52" dur="1" fill="hold">
                                          <p:stCondLst>
                                            <p:cond delay="0"/>
                                          </p:stCondLst>
                                        </p:cTn>
                                        <p:tgtEl>
                                          <p:spTgt spid="475139">
                                            <p:txEl>
                                              <p:pRg st="4" end="4"/>
                                            </p:txEl>
                                          </p:spTgt>
                                        </p:tgtEl>
                                        <p:attrNameLst>
                                          <p:attrName>style.visibility</p:attrName>
                                        </p:attrNameLst>
                                      </p:cBhvr>
                                      <p:to>
                                        <p:strVal val="visible"/>
                                      </p:to>
                                    </p:set>
                                    <p:anim calcmode="lin" valueType="num">
                                      <p:cBhvr>
                                        <p:cTn id="53" dur="1000" fill="hold"/>
                                        <p:tgtEl>
                                          <p:spTgt spid="475139">
                                            <p:txEl>
                                              <p:pRg st="4" end="4"/>
                                            </p:txEl>
                                          </p:spTgt>
                                        </p:tgtEl>
                                        <p:attrNameLst>
                                          <p:attrName>ppt_w</p:attrName>
                                        </p:attrNameLst>
                                      </p:cBhvr>
                                      <p:tavLst>
                                        <p:tav tm="0">
                                          <p:val>
                                            <p:fltVal val="0"/>
                                          </p:val>
                                        </p:tav>
                                        <p:tav tm="100000">
                                          <p:val>
                                            <p:strVal val="#ppt_w"/>
                                          </p:val>
                                        </p:tav>
                                      </p:tavLst>
                                    </p:anim>
                                    <p:anim calcmode="lin" valueType="num">
                                      <p:cBhvr>
                                        <p:cTn id="54" dur="1000" fill="hold"/>
                                        <p:tgtEl>
                                          <p:spTgt spid="475139">
                                            <p:txEl>
                                              <p:pRg st="4" end="4"/>
                                            </p:txEl>
                                          </p:spTgt>
                                        </p:tgtEl>
                                        <p:attrNameLst>
                                          <p:attrName>ppt_h</p:attrName>
                                        </p:attrNameLst>
                                      </p:cBhvr>
                                      <p:tavLst>
                                        <p:tav tm="0">
                                          <p:val>
                                            <p:fltVal val="0"/>
                                          </p:val>
                                        </p:tav>
                                        <p:tav tm="100000">
                                          <p:val>
                                            <p:strVal val="#ppt_h"/>
                                          </p:val>
                                        </p:tav>
                                      </p:tavLst>
                                    </p:anim>
                                    <p:anim calcmode="lin" valueType="num">
                                      <p:cBhvr>
                                        <p:cTn id="55" dur="1000" fill="hold"/>
                                        <p:tgtEl>
                                          <p:spTgt spid="475139">
                                            <p:txEl>
                                              <p:pRg st="4" end="4"/>
                                            </p:txEl>
                                          </p:spTgt>
                                        </p:tgtEl>
                                        <p:attrNameLst>
                                          <p:attrName>style.rotation</p:attrName>
                                        </p:attrNameLst>
                                      </p:cBhvr>
                                      <p:tavLst>
                                        <p:tav tm="0">
                                          <p:val>
                                            <p:fltVal val="90"/>
                                          </p:val>
                                        </p:tav>
                                        <p:tav tm="100000">
                                          <p:val>
                                            <p:fltVal val="0"/>
                                          </p:val>
                                        </p:tav>
                                      </p:tavLst>
                                    </p:anim>
                                    <p:animEffect transition="in" filter="fade">
                                      <p:cBhvr>
                                        <p:cTn id="56" dur="1000"/>
                                        <p:tgtEl>
                                          <p:spTgt spid="475139">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31" presetClass="entr" presetSubtype="0" fill="hold" grpId="0" nodeType="clickEffect">
                                  <p:stCondLst>
                                    <p:cond delay="0"/>
                                  </p:stCondLst>
                                  <p:childTnLst>
                                    <p:set>
                                      <p:cBhvr>
                                        <p:cTn id="60" dur="1" fill="hold">
                                          <p:stCondLst>
                                            <p:cond delay="0"/>
                                          </p:stCondLst>
                                        </p:cTn>
                                        <p:tgtEl>
                                          <p:spTgt spid="475139">
                                            <p:txEl>
                                              <p:pRg st="5" end="5"/>
                                            </p:txEl>
                                          </p:spTgt>
                                        </p:tgtEl>
                                        <p:attrNameLst>
                                          <p:attrName>style.visibility</p:attrName>
                                        </p:attrNameLst>
                                      </p:cBhvr>
                                      <p:to>
                                        <p:strVal val="visible"/>
                                      </p:to>
                                    </p:set>
                                    <p:anim calcmode="lin" valueType="num">
                                      <p:cBhvr>
                                        <p:cTn id="61" dur="1000" fill="hold"/>
                                        <p:tgtEl>
                                          <p:spTgt spid="475139">
                                            <p:txEl>
                                              <p:pRg st="5" end="5"/>
                                            </p:txEl>
                                          </p:spTgt>
                                        </p:tgtEl>
                                        <p:attrNameLst>
                                          <p:attrName>ppt_w</p:attrName>
                                        </p:attrNameLst>
                                      </p:cBhvr>
                                      <p:tavLst>
                                        <p:tav tm="0">
                                          <p:val>
                                            <p:fltVal val="0"/>
                                          </p:val>
                                        </p:tav>
                                        <p:tav tm="100000">
                                          <p:val>
                                            <p:strVal val="#ppt_w"/>
                                          </p:val>
                                        </p:tav>
                                      </p:tavLst>
                                    </p:anim>
                                    <p:anim calcmode="lin" valueType="num">
                                      <p:cBhvr>
                                        <p:cTn id="62" dur="1000" fill="hold"/>
                                        <p:tgtEl>
                                          <p:spTgt spid="475139">
                                            <p:txEl>
                                              <p:pRg st="5" end="5"/>
                                            </p:txEl>
                                          </p:spTgt>
                                        </p:tgtEl>
                                        <p:attrNameLst>
                                          <p:attrName>ppt_h</p:attrName>
                                        </p:attrNameLst>
                                      </p:cBhvr>
                                      <p:tavLst>
                                        <p:tav tm="0">
                                          <p:val>
                                            <p:fltVal val="0"/>
                                          </p:val>
                                        </p:tav>
                                        <p:tav tm="100000">
                                          <p:val>
                                            <p:strVal val="#ppt_h"/>
                                          </p:val>
                                        </p:tav>
                                      </p:tavLst>
                                    </p:anim>
                                    <p:anim calcmode="lin" valueType="num">
                                      <p:cBhvr>
                                        <p:cTn id="63" dur="1000" fill="hold"/>
                                        <p:tgtEl>
                                          <p:spTgt spid="475139">
                                            <p:txEl>
                                              <p:pRg st="5" end="5"/>
                                            </p:txEl>
                                          </p:spTgt>
                                        </p:tgtEl>
                                        <p:attrNameLst>
                                          <p:attrName>style.rotation</p:attrName>
                                        </p:attrNameLst>
                                      </p:cBhvr>
                                      <p:tavLst>
                                        <p:tav tm="0">
                                          <p:val>
                                            <p:fltVal val="90"/>
                                          </p:val>
                                        </p:tav>
                                        <p:tav tm="100000">
                                          <p:val>
                                            <p:fltVal val="0"/>
                                          </p:val>
                                        </p:tav>
                                      </p:tavLst>
                                    </p:anim>
                                    <p:animEffect transition="in" filter="fade">
                                      <p:cBhvr>
                                        <p:cTn id="64" dur="1000"/>
                                        <p:tgtEl>
                                          <p:spTgt spid="4751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8" grpId="0" animBg="1"/>
      <p:bldP spid="475139"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5695B3D-CA81-4F1F-9C66-4475EDAD445B}"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75B29BBE-4A78-402C-8B64-D46684DC79FF}" type="slidenum">
              <a:rPr lang="en-US"/>
              <a:pPr>
                <a:defRPr/>
              </a:pPr>
              <a:t>24</a:t>
            </a:fld>
            <a:endParaRPr lang="en-US"/>
          </a:p>
        </p:txBody>
      </p:sp>
      <p:sp>
        <p:nvSpPr>
          <p:cNvPr id="475138" name="Rectangle 2"/>
          <p:cNvSpPr>
            <a:spLocks noGrp="1" noChangeArrowheads="1"/>
          </p:cNvSpPr>
          <p:nvPr>
            <p:ph type="title"/>
          </p:nvPr>
        </p:nvSpPr>
        <p:spPr>
          <a:xfrm>
            <a:off x="685800" y="0"/>
            <a:ext cx="5541456" cy="1143000"/>
          </a:xfrm>
          <a:solidFill>
            <a:schemeClr val="accent2">
              <a:lumMod val="20000"/>
              <a:lumOff val="80000"/>
            </a:schemeClr>
          </a:solidFill>
          <a:ln w="76200" cap="flat" algn="ctr">
            <a:solidFill>
              <a:srgbClr val="0000FF"/>
            </a:solidFill>
          </a:ln>
        </p:spPr>
        <p:txBody>
          <a:bodyPr/>
          <a:lstStyle/>
          <a:p>
            <a:r>
              <a:rPr lang="es-ES" sz="40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Ransomware</a:t>
            </a:r>
          </a:p>
        </p:txBody>
      </p:sp>
      <p:sp>
        <p:nvSpPr>
          <p:cNvPr id="475139" name="Rectangle 3"/>
          <p:cNvSpPr>
            <a:spLocks noGrp="1" noChangeArrowheads="1"/>
          </p:cNvSpPr>
          <p:nvPr>
            <p:ph type="body" idx="1"/>
          </p:nvPr>
        </p:nvSpPr>
        <p:spPr>
          <a:xfrm>
            <a:off x="239385" y="1295691"/>
            <a:ext cx="8893175" cy="5202808"/>
          </a:xfrm>
          <a:solidFill>
            <a:schemeClr val="accent2">
              <a:lumMod val="20000"/>
              <a:lumOff val="80000"/>
            </a:schemeClr>
          </a:solidFill>
          <a:ln w="76200" cap="flat" algn="ctr">
            <a:solidFill>
              <a:srgbClr val="000080"/>
            </a:solidFill>
          </a:ln>
        </p:spPr>
        <p:txBody>
          <a:bodyPr/>
          <a:lstStyle/>
          <a:p>
            <a:pPr algn="just"/>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“Secuestro de Datos”.</a:t>
            </a:r>
          </a:p>
          <a:p>
            <a:pPr algn="just"/>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Programa que restringen el acceso a determinadas partes o archivo del sistema operativo infectado.</a:t>
            </a:r>
          </a:p>
          <a:p>
            <a:pPr algn="just"/>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Retienen el control del equipo.</a:t>
            </a:r>
          </a:p>
          <a:p>
            <a:pPr algn="just"/>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Encriptan la información  almacenada en el mismo para que no pueda ser accedida.</a:t>
            </a:r>
          </a:p>
          <a:p>
            <a:pPr algn="just"/>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Solicitan un rescate financiero en </a:t>
            </a:r>
            <a:r>
              <a:rPr lang="es-ES" sz="2800" i="1" dirty="0" err="1">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criptomonedas</a:t>
            </a:r>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para que sean desactivados. </a:t>
            </a:r>
          </a:p>
          <a:p>
            <a:pPr algn="just"/>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Algunos ejemplos son “</a:t>
            </a:r>
            <a:r>
              <a:rPr lang="es-ES" sz="2800" i="1" dirty="0" err="1">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Peyta</a:t>
            </a:r>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S" sz="2800" i="1" dirty="0" err="1">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Reveton</a:t>
            </a:r>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S" sz="2800" i="1" dirty="0" err="1">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Cryptolocker</a:t>
            </a:r>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S" sz="2800" i="1" dirty="0" err="1">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TorrentLocker</a:t>
            </a:r>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S" sz="2800" i="1" dirty="0" err="1">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Cryptowall</a:t>
            </a:r>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S" sz="2800" i="1" dirty="0" err="1">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TeslaCrypt</a:t>
            </a:r>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S" sz="2800" i="1" dirty="0" err="1">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Mamba</a:t>
            </a:r>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s-ES" sz="2800" i="1" dirty="0" err="1">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WannaCry</a:t>
            </a:r>
            <a:r>
              <a:rPr lang="es-ES" sz="28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ETC.</a:t>
            </a:r>
            <a:endParaRPr lang="es-AR" sz="20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2" name="Imagen 1"/>
          <p:cNvPicPr>
            <a:picLocks noChangeAspect="1"/>
          </p:cNvPicPr>
          <p:nvPr/>
        </p:nvPicPr>
        <p:blipFill>
          <a:blip r:embed="rId3"/>
          <a:stretch>
            <a:fillRect/>
          </a:stretch>
        </p:blipFill>
        <p:spPr>
          <a:xfrm>
            <a:off x="6227256" y="40"/>
            <a:ext cx="2950096" cy="1295651"/>
          </a:xfrm>
          <a:prstGeom prst="rect">
            <a:avLst/>
          </a:prstGeom>
        </p:spPr>
      </p:pic>
    </p:spTree>
    <p:extLst>
      <p:ext uri="{BB962C8B-B14F-4D97-AF65-F5344CB8AC3E}">
        <p14:creationId xmlns:p14="http://schemas.microsoft.com/office/powerpoint/2010/main" val="96152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5138"/>
                                        </p:tgtEl>
                                        <p:attrNameLst>
                                          <p:attrName>style.visibility</p:attrName>
                                        </p:attrNameLst>
                                      </p:cBhvr>
                                      <p:to>
                                        <p:strVal val="visible"/>
                                      </p:to>
                                    </p:set>
                                    <p:anim calcmode="lin" valueType="num">
                                      <p:cBhvr>
                                        <p:cTn id="7" dur="1000" fill="hold"/>
                                        <p:tgtEl>
                                          <p:spTgt spid="475138"/>
                                        </p:tgtEl>
                                        <p:attrNameLst>
                                          <p:attrName>ppt_w</p:attrName>
                                        </p:attrNameLst>
                                      </p:cBhvr>
                                      <p:tavLst>
                                        <p:tav tm="0">
                                          <p:val>
                                            <p:fltVal val="0"/>
                                          </p:val>
                                        </p:tav>
                                        <p:tav tm="100000">
                                          <p:val>
                                            <p:strVal val="#ppt_w"/>
                                          </p:val>
                                        </p:tav>
                                      </p:tavLst>
                                    </p:anim>
                                    <p:anim calcmode="lin" valueType="num">
                                      <p:cBhvr>
                                        <p:cTn id="8" dur="1000" fill="hold"/>
                                        <p:tgtEl>
                                          <p:spTgt spid="475138"/>
                                        </p:tgtEl>
                                        <p:attrNameLst>
                                          <p:attrName>ppt_h</p:attrName>
                                        </p:attrNameLst>
                                      </p:cBhvr>
                                      <p:tavLst>
                                        <p:tav tm="0">
                                          <p:val>
                                            <p:fltVal val="0"/>
                                          </p:val>
                                        </p:tav>
                                        <p:tav tm="100000">
                                          <p:val>
                                            <p:strVal val="#ppt_h"/>
                                          </p:val>
                                        </p:tav>
                                      </p:tavLst>
                                    </p:anim>
                                    <p:anim calcmode="lin" valueType="num">
                                      <p:cBhvr>
                                        <p:cTn id="9" dur="1000" fill="hold"/>
                                        <p:tgtEl>
                                          <p:spTgt spid="475138"/>
                                        </p:tgtEl>
                                        <p:attrNameLst>
                                          <p:attrName>style.rotation</p:attrName>
                                        </p:attrNameLst>
                                      </p:cBhvr>
                                      <p:tavLst>
                                        <p:tav tm="0">
                                          <p:val>
                                            <p:fltVal val="90"/>
                                          </p:val>
                                        </p:tav>
                                        <p:tav tm="100000">
                                          <p:val>
                                            <p:fltVal val="0"/>
                                          </p:val>
                                        </p:tav>
                                      </p:tavLst>
                                    </p:anim>
                                    <p:animEffect transition="in" filter="fade">
                                      <p:cBhvr>
                                        <p:cTn id="10" dur="1000"/>
                                        <p:tgtEl>
                                          <p:spTgt spid="475138"/>
                                        </p:tgtEl>
                                      </p:cBhvr>
                                    </p:animEffect>
                                  </p:childTnLst>
                                </p:cTn>
                              </p:par>
                              <p:par>
                                <p:cTn id="11" presetID="42"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475139">
                                            <p:bg/>
                                          </p:spTgt>
                                        </p:tgtEl>
                                        <p:attrNameLst>
                                          <p:attrName>style.visibility</p:attrName>
                                        </p:attrNameLst>
                                      </p:cBhvr>
                                      <p:to>
                                        <p:strVal val="visible"/>
                                      </p:to>
                                    </p:set>
                                    <p:animEffect transition="in" filter="randombar(horizontal)">
                                      <p:cBhvr>
                                        <p:cTn id="20" dur="500"/>
                                        <p:tgtEl>
                                          <p:spTgt spid="475139">
                                            <p:bg/>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75139">
                                            <p:txEl>
                                              <p:pRg st="0" end="0"/>
                                            </p:txEl>
                                          </p:spTgt>
                                        </p:tgtEl>
                                        <p:attrNameLst>
                                          <p:attrName>style.visibility</p:attrName>
                                        </p:attrNameLst>
                                      </p:cBhvr>
                                      <p:to>
                                        <p:strVal val="visible"/>
                                      </p:to>
                                    </p:set>
                                    <p:animEffect transition="in" filter="randombar(horizontal)">
                                      <p:cBhvr>
                                        <p:cTn id="25" dur="500"/>
                                        <p:tgtEl>
                                          <p:spTgt spid="475139">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475139">
                                            <p:txEl>
                                              <p:pRg st="1" end="1"/>
                                            </p:txEl>
                                          </p:spTgt>
                                        </p:tgtEl>
                                        <p:attrNameLst>
                                          <p:attrName>style.visibility</p:attrName>
                                        </p:attrNameLst>
                                      </p:cBhvr>
                                      <p:to>
                                        <p:strVal val="visible"/>
                                      </p:to>
                                    </p:set>
                                    <p:animEffect transition="in" filter="randombar(horizontal)">
                                      <p:cBhvr>
                                        <p:cTn id="30" dur="500"/>
                                        <p:tgtEl>
                                          <p:spTgt spid="475139">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475139">
                                            <p:txEl>
                                              <p:pRg st="2" end="2"/>
                                            </p:txEl>
                                          </p:spTgt>
                                        </p:tgtEl>
                                        <p:attrNameLst>
                                          <p:attrName>style.visibility</p:attrName>
                                        </p:attrNameLst>
                                      </p:cBhvr>
                                      <p:to>
                                        <p:strVal val="visible"/>
                                      </p:to>
                                    </p:set>
                                    <p:animEffect transition="in" filter="randombar(horizontal)">
                                      <p:cBhvr>
                                        <p:cTn id="35" dur="500"/>
                                        <p:tgtEl>
                                          <p:spTgt spid="475139">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475139">
                                            <p:txEl>
                                              <p:pRg st="3" end="3"/>
                                            </p:txEl>
                                          </p:spTgt>
                                        </p:tgtEl>
                                        <p:attrNameLst>
                                          <p:attrName>style.visibility</p:attrName>
                                        </p:attrNameLst>
                                      </p:cBhvr>
                                      <p:to>
                                        <p:strVal val="visible"/>
                                      </p:to>
                                    </p:set>
                                    <p:animEffect transition="in" filter="randombar(horizontal)">
                                      <p:cBhvr>
                                        <p:cTn id="40" dur="500"/>
                                        <p:tgtEl>
                                          <p:spTgt spid="475139">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475139">
                                            <p:txEl>
                                              <p:pRg st="4" end="4"/>
                                            </p:txEl>
                                          </p:spTgt>
                                        </p:tgtEl>
                                        <p:attrNameLst>
                                          <p:attrName>style.visibility</p:attrName>
                                        </p:attrNameLst>
                                      </p:cBhvr>
                                      <p:to>
                                        <p:strVal val="visible"/>
                                      </p:to>
                                    </p:set>
                                    <p:animEffect transition="in" filter="randombar(horizontal)">
                                      <p:cBhvr>
                                        <p:cTn id="45" dur="500"/>
                                        <p:tgtEl>
                                          <p:spTgt spid="475139">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475139">
                                            <p:txEl>
                                              <p:pRg st="5" end="5"/>
                                            </p:txEl>
                                          </p:spTgt>
                                        </p:tgtEl>
                                        <p:attrNameLst>
                                          <p:attrName>style.visibility</p:attrName>
                                        </p:attrNameLst>
                                      </p:cBhvr>
                                      <p:to>
                                        <p:strVal val="visible"/>
                                      </p:to>
                                    </p:set>
                                    <p:animEffect transition="in" filter="randombar(horizontal)">
                                      <p:cBhvr>
                                        <p:cTn id="50" dur="500"/>
                                        <p:tgtEl>
                                          <p:spTgt spid="4751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8" grpId="0" animBg="1"/>
      <p:bldP spid="475139"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5695B3D-CA81-4F1F-9C66-4475EDAD445B}"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75B29BBE-4A78-402C-8B64-D46684DC79FF}" type="slidenum">
              <a:rPr lang="en-US"/>
              <a:pPr>
                <a:defRPr/>
              </a:pPr>
              <a:t>25</a:t>
            </a:fld>
            <a:endParaRPr lang="en-US"/>
          </a:p>
        </p:txBody>
      </p:sp>
      <p:sp>
        <p:nvSpPr>
          <p:cNvPr id="475138" name="Rectangle 2"/>
          <p:cNvSpPr>
            <a:spLocks noGrp="1" noChangeArrowheads="1"/>
          </p:cNvSpPr>
          <p:nvPr>
            <p:ph type="title"/>
          </p:nvPr>
        </p:nvSpPr>
        <p:spPr>
          <a:xfrm>
            <a:off x="1043608" y="0"/>
            <a:ext cx="5158392" cy="1219365"/>
          </a:xfrm>
          <a:solidFill>
            <a:schemeClr val="accent2">
              <a:lumMod val="20000"/>
              <a:lumOff val="80000"/>
            </a:schemeClr>
          </a:solidFill>
          <a:ln w="76200" cap="flat" algn="ctr">
            <a:solidFill>
              <a:srgbClr val="0000FF"/>
            </a:solidFill>
          </a:ln>
        </p:spPr>
        <p:txBody>
          <a:bodyPr/>
          <a:lstStyle/>
          <a:p>
            <a:r>
              <a:rPr lang="es-ES" sz="4000" i="1" dirty="0">
                <a:solidFill>
                  <a:schemeClr val="accent2">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Ransomware</a:t>
            </a:r>
          </a:p>
        </p:txBody>
      </p:sp>
      <p:pic>
        <p:nvPicPr>
          <p:cNvPr id="2" name="Imagen 1"/>
          <p:cNvPicPr>
            <a:picLocks noChangeAspect="1"/>
          </p:cNvPicPr>
          <p:nvPr/>
        </p:nvPicPr>
        <p:blipFill>
          <a:blip r:embed="rId3"/>
          <a:stretch>
            <a:fillRect/>
          </a:stretch>
        </p:blipFill>
        <p:spPr>
          <a:xfrm>
            <a:off x="6227256" y="76365"/>
            <a:ext cx="2665224" cy="1170538"/>
          </a:xfrm>
          <a:prstGeom prst="rect">
            <a:avLst/>
          </a:prstGeom>
          <a:solidFill>
            <a:schemeClr val="accent2">
              <a:lumMod val="20000"/>
              <a:lumOff val="80000"/>
            </a:schemeClr>
          </a:solidFill>
          <a:ln w="76200" cap="flat" algn="ctr">
            <a:solidFill>
              <a:srgbClr val="0000FF"/>
            </a:solidFill>
            <a:miter lim="800000"/>
            <a:headEnd/>
            <a:tailEnd/>
          </a:ln>
        </p:spPr>
      </p:pic>
      <p:pic>
        <p:nvPicPr>
          <p:cNvPr id="5" name="Imagen 4"/>
          <p:cNvPicPr>
            <a:picLocks noChangeAspect="1"/>
          </p:cNvPicPr>
          <p:nvPr/>
        </p:nvPicPr>
        <p:blipFill>
          <a:blip r:embed="rId4"/>
          <a:stretch>
            <a:fillRect/>
          </a:stretch>
        </p:blipFill>
        <p:spPr>
          <a:xfrm>
            <a:off x="251520" y="1295691"/>
            <a:ext cx="8640960" cy="5187490"/>
          </a:xfrm>
          <a:prstGeom prst="rect">
            <a:avLst/>
          </a:prstGeom>
          <a:solidFill>
            <a:schemeClr val="accent2">
              <a:lumMod val="20000"/>
              <a:lumOff val="80000"/>
            </a:schemeClr>
          </a:solidFill>
          <a:ln w="76200" cap="flat" algn="ctr">
            <a:solidFill>
              <a:srgbClr val="0000FF"/>
            </a:solidFill>
            <a:miter lim="800000"/>
            <a:headEnd/>
            <a:tailEnd/>
          </a:ln>
        </p:spPr>
      </p:pic>
    </p:spTree>
    <p:extLst>
      <p:ext uri="{BB962C8B-B14F-4D97-AF65-F5344CB8AC3E}">
        <p14:creationId xmlns:p14="http://schemas.microsoft.com/office/powerpoint/2010/main" val="395553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5138"/>
                                        </p:tgtEl>
                                        <p:attrNameLst>
                                          <p:attrName>style.visibility</p:attrName>
                                        </p:attrNameLst>
                                      </p:cBhvr>
                                      <p:to>
                                        <p:strVal val="visible"/>
                                      </p:to>
                                    </p:set>
                                    <p:animEffect transition="in" filter="fade">
                                      <p:cBhvr>
                                        <p:cTn id="7" dur="1000"/>
                                        <p:tgtEl>
                                          <p:spTgt spid="475138"/>
                                        </p:tgtEl>
                                      </p:cBhvr>
                                    </p:animEffect>
                                    <p:anim calcmode="lin" valueType="num">
                                      <p:cBhvr>
                                        <p:cTn id="8" dur="1000" fill="hold"/>
                                        <p:tgtEl>
                                          <p:spTgt spid="475138"/>
                                        </p:tgtEl>
                                        <p:attrNameLst>
                                          <p:attrName>ppt_x</p:attrName>
                                        </p:attrNameLst>
                                      </p:cBhvr>
                                      <p:tavLst>
                                        <p:tav tm="0">
                                          <p:val>
                                            <p:strVal val="#ppt_x"/>
                                          </p:val>
                                        </p:tav>
                                        <p:tav tm="100000">
                                          <p:val>
                                            <p:strVal val="#ppt_x"/>
                                          </p:val>
                                        </p:tav>
                                      </p:tavLst>
                                    </p:anim>
                                    <p:anim calcmode="lin" valueType="num">
                                      <p:cBhvr>
                                        <p:cTn id="9" dur="1000" fill="hold"/>
                                        <p:tgtEl>
                                          <p:spTgt spid="475138"/>
                                        </p:tgtEl>
                                        <p:attrNameLst>
                                          <p:attrName>ppt_y</p:attrName>
                                        </p:attrNameLst>
                                      </p:cBhvr>
                                      <p:tavLst>
                                        <p:tav tm="0">
                                          <p:val>
                                            <p:strVal val="#ppt_y+.1"/>
                                          </p:val>
                                        </p:tav>
                                        <p:tav tm="100000">
                                          <p:val>
                                            <p:strVal val="#ppt_y"/>
                                          </p:val>
                                        </p:tav>
                                      </p:tavLst>
                                    </p:anim>
                                  </p:childTnLst>
                                </p:cTn>
                              </p:par>
                              <p:par>
                                <p:cTn id="10" presetID="31"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
                                          </p:val>
                                        </p:tav>
                                        <p:tav tm="100000">
                                          <p:val>
                                            <p:strVal val="#ppt_w"/>
                                          </p:val>
                                        </p:tav>
                                      </p:tavLst>
                                    </p:anim>
                                    <p:anim calcmode="lin" valueType="num">
                                      <p:cBhvr>
                                        <p:cTn id="13" dur="1000" fill="hold"/>
                                        <p:tgtEl>
                                          <p:spTgt spid="2"/>
                                        </p:tgtEl>
                                        <p:attrNameLst>
                                          <p:attrName>ppt_h</p:attrName>
                                        </p:attrNameLst>
                                      </p:cBhvr>
                                      <p:tavLst>
                                        <p:tav tm="0">
                                          <p:val>
                                            <p:fltVal val="0"/>
                                          </p:val>
                                        </p:tav>
                                        <p:tav tm="100000">
                                          <p:val>
                                            <p:strVal val="#ppt_h"/>
                                          </p:val>
                                        </p:tav>
                                      </p:tavLst>
                                    </p:anim>
                                    <p:anim calcmode="lin" valueType="num">
                                      <p:cBhvr>
                                        <p:cTn id="14" dur="1000" fill="hold"/>
                                        <p:tgtEl>
                                          <p:spTgt spid="2"/>
                                        </p:tgtEl>
                                        <p:attrNameLst>
                                          <p:attrName>style.rotation</p:attrName>
                                        </p:attrNameLst>
                                      </p:cBhvr>
                                      <p:tavLst>
                                        <p:tav tm="0">
                                          <p:val>
                                            <p:fltVal val="90"/>
                                          </p:val>
                                        </p:tav>
                                        <p:tav tm="100000">
                                          <p:val>
                                            <p:fltVal val="0"/>
                                          </p:val>
                                        </p:tav>
                                      </p:tavLst>
                                    </p:anim>
                                    <p:animEffect transition="in" filter="fade">
                                      <p:cBhvr>
                                        <p:cTn id="15" dur="1000"/>
                                        <p:tgtEl>
                                          <p:spTgt spid="2"/>
                                        </p:tgtEl>
                                      </p:cBhvr>
                                    </p:animEffect>
                                  </p:childTnLst>
                                </p:cTn>
                              </p:par>
                              <p:par>
                                <p:cTn id="16" presetID="21" presetClass="entr" presetSubtype="1"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heel(1)">
                                      <p:cBhvr>
                                        <p:cTn id="1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4099E966-6B52-4E00-BD87-9C02DCEF7AE9}" type="datetime1">
              <a:rPr lang="es-ES"/>
              <a:pPr>
                <a:defRPr/>
              </a:pPr>
              <a:t>18/05/2022</a:t>
            </a:fld>
            <a:endParaRPr lang="en-US"/>
          </a:p>
        </p:txBody>
      </p:sp>
      <p:sp>
        <p:nvSpPr>
          <p:cNvPr id="6" name="3 Marcador de número de diapositiva"/>
          <p:cNvSpPr>
            <a:spLocks noGrp="1"/>
          </p:cNvSpPr>
          <p:nvPr>
            <p:ph type="sldNum" sz="quarter" idx="12"/>
          </p:nvPr>
        </p:nvSpPr>
        <p:spPr/>
        <p:txBody>
          <a:bodyPr/>
          <a:lstStyle/>
          <a:p>
            <a:pPr>
              <a:defRPr/>
            </a:pPr>
            <a:fld id="{7D20C21D-FA4C-470B-99EE-F5D70971B899}" type="slidenum">
              <a:rPr lang="en-US"/>
              <a:pPr>
                <a:defRPr/>
              </a:pPr>
              <a:t>26</a:t>
            </a:fld>
            <a:endParaRPr lang="en-US"/>
          </a:p>
        </p:txBody>
      </p:sp>
      <p:sp>
        <p:nvSpPr>
          <p:cNvPr id="776194" name="Rectangle 2"/>
          <p:cNvSpPr>
            <a:spLocks noGrp="1" noChangeArrowheads="1"/>
          </p:cNvSpPr>
          <p:nvPr>
            <p:ph type="title" idx="4294967295"/>
          </p:nvPr>
        </p:nvSpPr>
        <p:spPr>
          <a:xfrm>
            <a:off x="1349712" y="53975"/>
            <a:ext cx="7772400" cy="1143000"/>
          </a:xfrm>
          <a:solidFill>
            <a:schemeClr val="accent2">
              <a:lumMod val="20000"/>
              <a:lumOff val="80000"/>
            </a:schemeClr>
          </a:solidFill>
          <a:ln w="76200" cap="flat" algn="ctr">
            <a:solidFill>
              <a:srgbClr val="0000FF"/>
            </a:solidFill>
          </a:ln>
        </p:spPr>
        <p:txBody>
          <a:bodyPr/>
          <a:lstStyle/>
          <a:p>
            <a:pPr>
              <a:defRPr/>
            </a:pPr>
            <a:r>
              <a:rPr lang="es-AR" i="1" dirty="0">
                <a:solidFill>
                  <a:schemeClr val="accent2">
                    <a:lumMod val="75000"/>
                  </a:schemeClr>
                </a:solidFill>
                <a:effectLst>
                  <a:outerShdw blurRad="38100" dist="38100" dir="2700000" algn="tl">
                    <a:srgbClr val="C0C0C0"/>
                  </a:outerShdw>
                </a:effectLst>
                <a:latin typeface="Arial" charset="0"/>
              </a:rPr>
              <a:t>Ataques</a:t>
            </a:r>
            <a:r>
              <a:rPr lang="es-AR" sz="4000" i="1" dirty="0">
                <a:solidFill>
                  <a:schemeClr val="accent2">
                    <a:lumMod val="75000"/>
                  </a:schemeClr>
                </a:solidFill>
                <a:effectLst>
                  <a:outerShdw blurRad="38100" dist="38100" dir="2700000" algn="tl">
                    <a:srgbClr val="C0C0C0"/>
                  </a:outerShdw>
                </a:effectLst>
                <a:latin typeface="Arial" charset="0"/>
              </a:rPr>
              <a:t> Wireless</a:t>
            </a:r>
          </a:p>
        </p:txBody>
      </p:sp>
      <p:sp>
        <p:nvSpPr>
          <p:cNvPr id="776195" name="Rectangle 3"/>
          <p:cNvSpPr>
            <a:spLocks noGrp="1" noChangeArrowheads="1"/>
          </p:cNvSpPr>
          <p:nvPr>
            <p:ph type="body" idx="4294967295"/>
          </p:nvPr>
        </p:nvSpPr>
        <p:spPr>
          <a:xfrm>
            <a:off x="0" y="1196975"/>
            <a:ext cx="9144000" cy="5661025"/>
          </a:xfrm>
          <a:solidFill>
            <a:schemeClr val="accent2">
              <a:lumMod val="20000"/>
              <a:lumOff val="80000"/>
            </a:schemeClr>
          </a:solidFill>
          <a:ln w="76200" cap="flat" algn="ctr">
            <a:solidFill>
              <a:srgbClr val="000080"/>
            </a:solidFill>
          </a:ln>
        </p:spPr>
        <p:txBody>
          <a:bodyPr/>
          <a:lstStyle/>
          <a:p>
            <a:pPr marL="363538" lvl="2" indent="-363538" algn="just">
              <a:lnSpc>
                <a:spcPct val="90000"/>
              </a:lnSpc>
              <a:defRPr/>
            </a:pPr>
            <a:r>
              <a:rPr lang="es-AR" sz="4000" b="1" i="1" u="sng" dirty="0" err="1">
                <a:solidFill>
                  <a:srgbClr val="000099"/>
                </a:solidFill>
                <a:effectLst>
                  <a:outerShdw blurRad="38100" dist="38100" dir="2700000" algn="tl">
                    <a:srgbClr val="C0C0C0"/>
                  </a:outerShdw>
                </a:effectLst>
                <a:latin typeface="Arial" charset="0"/>
              </a:rPr>
              <a:t>Man</a:t>
            </a:r>
            <a:r>
              <a:rPr lang="es-AR" sz="4000" b="1" i="1" u="sng" dirty="0">
                <a:solidFill>
                  <a:srgbClr val="000099"/>
                </a:solidFill>
                <a:effectLst>
                  <a:outerShdw blurRad="38100" dist="38100" dir="2700000" algn="tl">
                    <a:srgbClr val="C0C0C0"/>
                  </a:outerShdw>
                </a:effectLst>
                <a:latin typeface="Arial" charset="0"/>
              </a:rPr>
              <a:t> in </a:t>
            </a:r>
            <a:r>
              <a:rPr lang="es-AR" sz="4000" b="1" i="1" u="sng" dirty="0" err="1">
                <a:solidFill>
                  <a:srgbClr val="000099"/>
                </a:solidFill>
                <a:effectLst>
                  <a:outerShdw blurRad="38100" dist="38100" dir="2700000" algn="tl">
                    <a:srgbClr val="C0C0C0"/>
                  </a:outerShdw>
                </a:effectLst>
                <a:latin typeface="Arial" charset="0"/>
              </a:rPr>
              <a:t>the</a:t>
            </a:r>
            <a:r>
              <a:rPr lang="es-AR" sz="4000" b="1" i="1" u="sng" dirty="0">
                <a:solidFill>
                  <a:srgbClr val="000099"/>
                </a:solidFill>
                <a:effectLst>
                  <a:outerShdw blurRad="38100" dist="38100" dir="2700000" algn="tl">
                    <a:srgbClr val="C0C0C0"/>
                  </a:outerShdw>
                </a:effectLst>
                <a:latin typeface="Arial" charset="0"/>
              </a:rPr>
              <a:t> </a:t>
            </a:r>
            <a:r>
              <a:rPr lang="es-AR" sz="4000" b="1" i="1" u="sng" dirty="0" err="1">
                <a:solidFill>
                  <a:srgbClr val="000099"/>
                </a:solidFill>
                <a:effectLst>
                  <a:outerShdw blurRad="38100" dist="38100" dir="2700000" algn="tl">
                    <a:srgbClr val="C0C0C0"/>
                  </a:outerShdw>
                </a:effectLst>
                <a:latin typeface="Arial" charset="0"/>
              </a:rPr>
              <a:t>Middle</a:t>
            </a:r>
            <a:r>
              <a:rPr lang="es-AR" sz="4000" b="1" i="1" u="sng" dirty="0">
                <a:solidFill>
                  <a:srgbClr val="000099"/>
                </a:solidFill>
                <a:effectLst>
                  <a:outerShdw blurRad="38100" dist="38100" dir="2700000" algn="tl">
                    <a:srgbClr val="C0C0C0"/>
                  </a:outerShdw>
                </a:effectLst>
                <a:latin typeface="Arial" charset="0"/>
              </a:rPr>
              <a:t>:</a:t>
            </a:r>
            <a:r>
              <a:rPr lang="es-AR" sz="4000" i="1" dirty="0">
                <a:solidFill>
                  <a:srgbClr val="000099"/>
                </a:solidFill>
                <a:effectLst>
                  <a:outerShdw blurRad="38100" dist="38100" dir="2700000" algn="tl">
                    <a:srgbClr val="C0C0C0"/>
                  </a:outerShdw>
                </a:effectLst>
                <a:latin typeface="Arial" charset="0"/>
              </a:rPr>
              <a:t> Consiste en una técnica de </a:t>
            </a:r>
            <a:r>
              <a:rPr lang="es-AR" sz="4000" i="1" dirty="0" err="1">
                <a:solidFill>
                  <a:srgbClr val="000099"/>
                </a:solidFill>
                <a:effectLst>
                  <a:outerShdw blurRad="38100" dist="38100" dir="2700000" algn="tl">
                    <a:srgbClr val="C0C0C0"/>
                  </a:outerShdw>
                </a:effectLst>
                <a:latin typeface="Arial" charset="0"/>
              </a:rPr>
              <a:t>sniffing</a:t>
            </a:r>
            <a:r>
              <a:rPr lang="es-AR" sz="4000" i="1" dirty="0">
                <a:solidFill>
                  <a:srgbClr val="000099"/>
                </a:solidFill>
                <a:effectLst>
                  <a:outerShdw blurRad="38100" dist="38100" dir="2700000" algn="tl">
                    <a:srgbClr val="C0C0C0"/>
                  </a:outerShdw>
                </a:effectLst>
                <a:latin typeface="Arial" charset="0"/>
              </a:rPr>
              <a:t> de paquetes circulante e inyección de datos malignos para producir determinados resultados.</a:t>
            </a:r>
          </a:p>
          <a:p>
            <a:pPr marL="363538" lvl="2" indent="-363538" algn="just">
              <a:lnSpc>
                <a:spcPct val="90000"/>
              </a:lnSpc>
              <a:defRPr/>
            </a:pPr>
            <a:r>
              <a:rPr lang="es-AR" sz="4000" b="1" i="1" u="sng" dirty="0">
                <a:solidFill>
                  <a:srgbClr val="000099"/>
                </a:solidFill>
                <a:effectLst>
                  <a:outerShdw blurRad="38100" dist="38100" dir="2700000" algn="tl">
                    <a:srgbClr val="C0C0C0"/>
                  </a:outerShdw>
                </a:effectLst>
                <a:latin typeface="Arial" charset="0"/>
              </a:rPr>
              <a:t>ARP </a:t>
            </a:r>
            <a:r>
              <a:rPr lang="es-AR" sz="4000" b="1" i="1" u="sng" dirty="0" err="1">
                <a:solidFill>
                  <a:srgbClr val="000099"/>
                </a:solidFill>
                <a:effectLst>
                  <a:outerShdw blurRad="38100" dist="38100" dir="2700000" algn="tl">
                    <a:srgbClr val="C0C0C0"/>
                  </a:outerShdw>
                </a:effectLst>
                <a:latin typeface="Arial" charset="0"/>
              </a:rPr>
              <a:t>Poisoning</a:t>
            </a:r>
            <a:r>
              <a:rPr lang="es-AR" sz="4000" b="1" i="1" u="sng" dirty="0">
                <a:solidFill>
                  <a:srgbClr val="000099"/>
                </a:solidFill>
                <a:effectLst>
                  <a:outerShdw blurRad="38100" dist="38100" dir="2700000" algn="tl">
                    <a:srgbClr val="C0C0C0"/>
                  </a:outerShdw>
                </a:effectLst>
                <a:latin typeface="Arial" charset="0"/>
              </a:rPr>
              <a:t>:</a:t>
            </a:r>
            <a:r>
              <a:rPr lang="es-AR" sz="4000" i="1" dirty="0">
                <a:solidFill>
                  <a:srgbClr val="000099"/>
                </a:solidFill>
                <a:effectLst>
                  <a:outerShdw blurRad="38100" dist="38100" dir="2700000" algn="tl">
                    <a:srgbClr val="C0C0C0"/>
                  </a:outerShdw>
                </a:effectLst>
                <a:latin typeface="Arial" charset="0"/>
              </a:rPr>
              <a:t> Envenenamiento de las tablas de </a:t>
            </a:r>
            <a:r>
              <a:rPr lang="es-AR" sz="4000" i="1" dirty="0" err="1">
                <a:solidFill>
                  <a:srgbClr val="000099"/>
                </a:solidFill>
                <a:effectLst>
                  <a:outerShdw blurRad="38100" dist="38100" dir="2700000" algn="tl">
                    <a:srgbClr val="C0C0C0"/>
                  </a:outerShdw>
                </a:effectLst>
                <a:latin typeface="Arial" charset="0"/>
              </a:rPr>
              <a:t>ARP</a:t>
            </a:r>
            <a:r>
              <a:rPr lang="es-AR" sz="4000" i="1" dirty="0">
                <a:solidFill>
                  <a:srgbClr val="000099"/>
                </a:solidFill>
                <a:effectLst>
                  <a:outerShdw blurRad="38100" dist="38100" dir="2700000" algn="tl">
                    <a:srgbClr val="C0C0C0"/>
                  </a:outerShdw>
                </a:effectLst>
                <a:latin typeface="Arial" charset="0"/>
              </a:rPr>
              <a:t> existentes mediante el reclamo de direcciones IP asignadas a otras direcciones físicas.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76194"/>
                                        </p:tgtEl>
                                        <p:attrNameLst>
                                          <p:attrName>style.visibility</p:attrName>
                                        </p:attrNameLst>
                                      </p:cBhvr>
                                      <p:to>
                                        <p:strVal val="visible"/>
                                      </p:to>
                                    </p:set>
                                    <p:anim calcmode="lin" valueType="num">
                                      <p:cBhvr>
                                        <p:cTn id="7" dur="1000" fill="hold"/>
                                        <p:tgtEl>
                                          <p:spTgt spid="776194"/>
                                        </p:tgtEl>
                                        <p:attrNameLst>
                                          <p:attrName>ppt_w</p:attrName>
                                        </p:attrNameLst>
                                      </p:cBhvr>
                                      <p:tavLst>
                                        <p:tav tm="0">
                                          <p:val>
                                            <p:fltVal val="0"/>
                                          </p:val>
                                        </p:tav>
                                        <p:tav tm="100000">
                                          <p:val>
                                            <p:strVal val="#ppt_w"/>
                                          </p:val>
                                        </p:tav>
                                      </p:tavLst>
                                    </p:anim>
                                    <p:anim calcmode="lin" valueType="num">
                                      <p:cBhvr>
                                        <p:cTn id="8" dur="1000" fill="hold"/>
                                        <p:tgtEl>
                                          <p:spTgt spid="776194"/>
                                        </p:tgtEl>
                                        <p:attrNameLst>
                                          <p:attrName>ppt_h</p:attrName>
                                        </p:attrNameLst>
                                      </p:cBhvr>
                                      <p:tavLst>
                                        <p:tav tm="0">
                                          <p:val>
                                            <p:fltVal val="0"/>
                                          </p:val>
                                        </p:tav>
                                        <p:tav tm="100000">
                                          <p:val>
                                            <p:strVal val="#ppt_h"/>
                                          </p:val>
                                        </p:tav>
                                      </p:tavLst>
                                    </p:anim>
                                    <p:anim calcmode="lin" valueType="num">
                                      <p:cBhvr>
                                        <p:cTn id="9" dur="1000" fill="hold"/>
                                        <p:tgtEl>
                                          <p:spTgt spid="776194"/>
                                        </p:tgtEl>
                                        <p:attrNameLst>
                                          <p:attrName>style.rotation</p:attrName>
                                        </p:attrNameLst>
                                      </p:cBhvr>
                                      <p:tavLst>
                                        <p:tav tm="0">
                                          <p:val>
                                            <p:fltVal val="90"/>
                                          </p:val>
                                        </p:tav>
                                        <p:tav tm="100000">
                                          <p:val>
                                            <p:fltVal val="0"/>
                                          </p:val>
                                        </p:tav>
                                      </p:tavLst>
                                    </p:anim>
                                    <p:animEffect transition="in" filter="fade">
                                      <p:cBhvr>
                                        <p:cTn id="10" dur="1000"/>
                                        <p:tgtEl>
                                          <p:spTgt spid="7761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76195">
                                            <p:bg/>
                                          </p:spTgt>
                                        </p:tgtEl>
                                        <p:attrNameLst>
                                          <p:attrName>style.visibility</p:attrName>
                                        </p:attrNameLst>
                                      </p:cBhvr>
                                      <p:to>
                                        <p:strVal val="visible"/>
                                      </p:to>
                                    </p:set>
                                    <p:anim calcmode="lin" valueType="num">
                                      <p:cBhvr>
                                        <p:cTn id="15" dur="1000" fill="hold"/>
                                        <p:tgtEl>
                                          <p:spTgt spid="776195">
                                            <p:bg/>
                                          </p:spTgt>
                                        </p:tgtEl>
                                        <p:attrNameLst>
                                          <p:attrName>ppt_w</p:attrName>
                                        </p:attrNameLst>
                                      </p:cBhvr>
                                      <p:tavLst>
                                        <p:tav tm="0">
                                          <p:val>
                                            <p:fltVal val="0"/>
                                          </p:val>
                                        </p:tav>
                                        <p:tav tm="100000">
                                          <p:val>
                                            <p:strVal val="#ppt_w"/>
                                          </p:val>
                                        </p:tav>
                                      </p:tavLst>
                                    </p:anim>
                                    <p:anim calcmode="lin" valueType="num">
                                      <p:cBhvr>
                                        <p:cTn id="16" dur="1000" fill="hold"/>
                                        <p:tgtEl>
                                          <p:spTgt spid="776195">
                                            <p:bg/>
                                          </p:spTgt>
                                        </p:tgtEl>
                                        <p:attrNameLst>
                                          <p:attrName>ppt_h</p:attrName>
                                        </p:attrNameLst>
                                      </p:cBhvr>
                                      <p:tavLst>
                                        <p:tav tm="0">
                                          <p:val>
                                            <p:fltVal val="0"/>
                                          </p:val>
                                        </p:tav>
                                        <p:tav tm="100000">
                                          <p:val>
                                            <p:strVal val="#ppt_h"/>
                                          </p:val>
                                        </p:tav>
                                      </p:tavLst>
                                    </p:anim>
                                    <p:anim calcmode="lin" valueType="num">
                                      <p:cBhvr>
                                        <p:cTn id="17" dur="1000" fill="hold"/>
                                        <p:tgtEl>
                                          <p:spTgt spid="776195">
                                            <p:bg/>
                                          </p:spTgt>
                                        </p:tgtEl>
                                        <p:attrNameLst>
                                          <p:attrName>style.rotation</p:attrName>
                                        </p:attrNameLst>
                                      </p:cBhvr>
                                      <p:tavLst>
                                        <p:tav tm="0">
                                          <p:val>
                                            <p:fltVal val="90"/>
                                          </p:val>
                                        </p:tav>
                                        <p:tav tm="100000">
                                          <p:val>
                                            <p:fltVal val="0"/>
                                          </p:val>
                                        </p:tav>
                                      </p:tavLst>
                                    </p:anim>
                                    <p:animEffect transition="in" filter="fade">
                                      <p:cBhvr>
                                        <p:cTn id="18" dur="1000"/>
                                        <p:tgtEl>
                                          <p:spTgt spid="776195">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76195">
                                            <p:txEl>
                                              <p:pRg st="0" end="0"/>
                                            </p:txEl>
                                          </p:spTgt>
                                        </p:tgtEl>
                                        <p:attrNameLst>
                                          <p:attrName>style.visibility</p:attrName>
                                        </p:attrNameLst>
                                      </p:cBhvr>
                                      <p:to>
                                        <p:strVal val="visible"/>
                                      </p:to>
                                    </p:set>
                                    <p:anim calcmode="lin" valueType="num">
                                      <p:cBhvr>
                                        <p:cTn id="23" dur="1000" fill="hold"/>
                                        <p:tgtEl>
                                          <p:spTgt spid="77619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7619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7619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7619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76195">
                                            <p:txEl>
                                              <p:pRg st="1" end="1"/>
                                            </p:txEl>
                                          </p:spTgt>
                                        </p:tgtEl>
                                        <p:attrNameLst>
                                          <p:attrName>style.visibility</p:attrName>
                                        </p:attrNameLst>
                                      </p:cBhvr>
                                      <p:to>
                                        <p:strVal val="visible"/>
                                      </p:to>
                                    </p:set>
                                    <p:anim calcmode="lin" valueType="num">
                                      <p:cBhvr>
                                        <p:cTn id="31" dur="1000" fill="hold"/>
                                        <p:tgtEl>
                                          <p:spTgt spid="776195">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776195">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776195">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7761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4" grpId="0" animBg="1"/>
      <p:bldP spid="776195" grpId="0" uiExpand="1"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4099E966-6B52-4E00-BD87-9C02DCEF7AE9}" type="datetime1">
              <a:rPr lang="es-ES"/>
              <a:pPr>
                <a:defRPr/>
              </a:pPr>
              <a:t>18/05/2022</a:t>
            </a:fld>
            <a:endParaRPr lang="en-US"/>
          </a:p>
        </p:txBody>
      </p:sp>
      <p:sp>
        <p:nvSpPr>
          <p:cNvPr id="6" name="3 Marcador de número de diapositiva"/>
          <p:cNvSpPr>
            <a:spLocks noGrp="1"/>
          </p:cNvSpPr>
          <p:nvPr>
            <p:ph type="sldNum" sz="quarter" idx="12"/>
          </p:nvPr>
        </p:nvSpPr>
        <p:spPr/>
        <p:txBody>
          <a:bodyPr/>
          <a:lstStyle/>
          <a:p>
            <a:pPr>
              <a:defRPr/>
            </a:pPr>
            <a:fld id="{F9F4722D-C126-4702-986D-1AD5C75A3028}" type="slidenum">
              <a:rPr lang="en-US"/>
              <a:pPr>
                <a:defRPr/>
              </a:pPr>
              <a:t>27</a:t>
            </a:fld>
            <a:endParaRPr lang="en-US"/>
          </a:p>
        </p:txBody>
      </p:sp>
      <p:sp>
        <p:nvSpPr>
          <p:cNvPr id="776194" name="Rectangle 2"/>
          <p:cNvSpPr>
            <a:spLocks noGrp="1" noChangeArrowheads="1"/>
          </p:cNvSpPr>
          <p:nvPr>
            <p:ph type="title" idx="4294967295"/>
          </p:nvPr>
        </p:nvSpPr>
        <p:spPr>
          <a:xfrm>
            <a:off x="214313" y="214313"/>
            <a:ext cx="8929687" cy="1143000"/>
          </a:xfrm>
          <a:solidFill>
            <a:schemeClr val="accent2">
              <a:lumMod val="20000"/>
              <a:lumOff val="80000"/>
            </a:schemeClr>
          </a:solidFill>
          <a:ln w="76200" cap="flat" algn="ctr">
            <a:solidFill>
              <a:srgbClr val="0000FF"/>
            </a:solidFill>
          </a:ln>
        </p:spPr>
        <p:txBody>
          <a:bodyPr/>
          <a:lstStyle/>
          <a:p>
            <a:pPr>
              <a:defRPr/>
            </a:pPr>
            <a:r>
              <a:rPr lang="es-AR" i="1" dirty="0">
                <a:solidFill>
                  <a:schemeClr val="accent2">
                    <a:lumMod val="75000"/>
                  </a:schemeClr>
                </a:solidFill>
                <a:effectLst>
                  <a:outerShdw blurRad="38100" dist="38100" dir="2700000" algn="tl">
                    <a:srgbClr val="C0C0C0"/>
                  </a:outerShdw>
                </a:effectLst>
                <a:latin typeface="Arial" charset="0"/>
              </a:rPr>
              <a:t>Ataques</a:t>
            </a:r>
            <a:r>
              <a:rPr lang="es-AR" sz="4000" i="1" dirty="0">
                <a:solidFill>
                  <a:schemeClr val="accent2">
                    <a:lumMod val="75000"/>
                  </a:schemeClr>
                </a:solidFill>
                <a:effectLst>
                  <a:outerShdw blurRad="38100" dist="38100" dir="2700000" algn="tl">
                    <a:srgbClr val="C0C0C0"/>
                  </a:outerShdw>
                </a:effectLst>
                <a:latin typeface="Arial" charset="0"/>
              </a:rPr>
              <a:t> </a:t>
            </a:r>
            <a:r>
              <a:rPr lang="es-AR" sz="4000" i="1" dirty="0" err="1">
                <a:solidFill>
                  <a:schemeClr val="accent2">
                    <a:lumMod val="75000"/>
                  </a:schemeClr>
                </a:solidFill>
                <a:effectLst>
                  <a:outerShdw blurRad="38100" dist="38100" dir="2700000" algn="tl">
                    <a:srgbClr val="C0C0C0"/>
                  </a:outerShdw>
                </a:effectLst>
                <a:latin typeface="Arial" charset="0"/>
              </a:rPr>
              <a:t>Wireless</a:t>
            </a:r>
            <a:r>
              <a:rPr lang="es-AR" sz="4000" i="1" dirty="0">
                <a:solidFill>
                  <a:schemeClr val="accent2">
                    <a:lumMod val="75000"/>
                  </a:schemeClr>
                </a:solidFill>
                <a:effectLst>
                  <a:outerShdw blurRad="38100" dist="38100" dir="2700000" algn="tl">
                    <a:srgbClr val="C0C0C0"/>
                  </a:outerShdw>
                </a:effectLst>
                <a:latin typeface="Arial" charset="0"/>
              </a:rPr>
              <a:t> - </a:t>
            </a:r>
            <a:r>
              <a:rPr lang="es-AR" sz="4000" i="1" dirty="0" err="1">
                <a:solidFill>
                  <a:schemeClr val="accent2">
                    <a:lumMod val="75000"/>
                  </a:schemeClr>
                </a:solidFill>
                <a:effectLst>
                  <a:outerShdw blurRad="38100" dist="38100" dir="2700000" algn="tl">
                    <a:srgbClr val="C0C0C0"/>
                  </a:outerShdw>
                </a:effectLst>
                <a:latin typeface="Arial" charset="0"/>
              </a:rPr>
              <a:t>Man</a:t>
            </a:r>
            <a:r>
              <a:rPr lang="es-AR" sz="4000" i="1" dirty="0">
                <a:solidFill>
                  <a:schemeClr val="accent2">
                    <a:lumMod val="75000"/>
                  </a:schemeClr>
                </a:solidFill>
                <a:effectLst>
                  <a:outerShdw blurRad="38100" dist="38100" dir="2700000" algn="tl">
                    <a:srgbClr val="C0C0C0"/>
                  </a:outerShdw>
                </a:effectLst>
                <a:latin typeface="Arial" charset="0"/>
              </a:rPr>
              <a:t> in </a:t>
            </a:r>
            <a:r>
              <a:rPr lang="es-AR" sz="4000" i="1" dirty="0" err="1">
                <a:solidFill>
                  <a:schemeClr val="accent2">
                    <a:lumMod val="75000"/>
                  </a:schemeClr>
                </a:solidFill>
                <a:effectLst>
                  <a:outerShdw blurRad="38100" dist="38100" dir="2700000" algn="tl">
                    <a:srgbClr val="C0C0C0"/>
                  </a:outerShdw>
                </a:effectLst>
                <a:latin typeface="Arial" charset="0"/>
              </a:rPr>
              <a:t>the Middle </a:t>
            </a:r>
          </a:p>
        </p:txBody>
      </p:sp>
      <p:sp>
        <p:nvSpPr>
          <p:cNvPr id="205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graphicFrame>
        <p:nvGraphicFramePr>
          <p:cNvPr id="2050" name="Object 1"/>
          <p:cNvGraphicFramePr>
            <a:graphicFrameLocks noChangeAspect="1"/>
          </p:cNvGraphicFramePr>
          <p:nvPr/>
        </p:nvGraphicFramePr>
        <p:xfrm>
          <a:off x="0" y="1571625"/>
          <a:ext cx="9144000" cy="5272088"/>
        </p:xfrm>
        <a:graphic>
          <a:graphicData uri="http://schemas.openxmlformats.org/presentationml/2006/ole">
            <mc:AlternateContent xmlns:mc="http://schemas.openxmlformats.org/markup-compatibility/2006">
              <mc:Choice xmlns:v="urn:schemas-microsoft-com:vml" Requires="v">
                <p:oleObj spid="_x0000_s2051" r:id="rId3" imgW="10244633" imgH="6098438" progId="">
                  <p:embed/>
                </p:oleObj>
              </mc:Choice>
              <mc:Fallback>
                <p:oleObj r:id="rId3" imgW="10244633" imgH="6098438" progId="">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71625"/>
                        <a:ext cx="9144000" cy="5272088"/>
                      </a:xfrm>
                      <a:prstGeom prst="rect">
                        <a:avLst/>
                      </a:prstGeom>
                      <a:solidFill>
                        <a:schemeClr val="hlink"/>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76194"/>
                                        </p:tgtEl>
                                        <p:attrNameLst>
                                          <p:attrName>style.visibility</p:attrName>
                                        </p:attrNameLst>
                                      </p:cBhvr>
                                      <p:to>
                                        <p:strVal val="visible"/>
                                      </p:to>
                                    </p:set>
                                    <p:anim calcmode="lin" valueType="num">
                                      <p:cBhvr>
                                        <p:cTn id="7" dur="1000" fill="hold"/>
                                        <p:tgtEl>
                                          <p:spTgt spid="776194"/>
                                        </p:tgtEl>
                                        <p:attrNameLst>
                                          <p:attrName>ppt_w</p:attrName>
                                        </p:attrNameLst>
                                      </p:cBhvr>
                                      <p:tavLst>
                                        <p:tav tm="0">
                                          <p:val>
                                            <p:fltVal val="0"/>
                                          </p:val>
                                        </p:tav>
                                        <p:tav tm="100000">
                                          <p:val>
                                            <p:strVal val="#ppt_w"/>
                                          </p:val>
                                        </p:tav>
                                      </p:tavLst>
                                    </p:anim>
                                    <p:anim calcmode="lin" valueType="num">
                                      <p:cBhvr>
                                        <p:cTn id="8" dur="1000" fill="hold"/>
                                        <p:tgtEl>
                                          <p:spTgt spid="776194"/>
                                        </p:tgtEl>
                                        <p:attrNameLst>
                                          <p:attrName>ppt_h</p:attrName>
                                        </p:attrNameLst>
                                      </p:cBhvr>
                                      <p:tavLst>
                                        <p:tav tm="0">
                                          <p:val>
                                            <p:fltVal val="0"/>
                                          </p:val>
                                        </p:tav>
                                        <p:tav tm="100000">
                                          <p:val>
                                            <p:strVal val="#ppt_h"/>
                                          </p:val>
                                        </p:tav>
                                      </p:tavLst>
                                    </p:anim>
                                    <p:anim calcmode="lin" valueType="num">
                                      <p:cBhvr>
                                        <p:cTn id="9" dur="1000" fill="hold"/>
                                        <p:tgtEl>
                                          <p:spTgt spid="776194"/>
                                        </p:tgtEl>
                                        <p:attrNameLst>
                                          <p:attrName>style.rotation</p:attrName>
                                        </p:attrNameLst>
                                      </p:cBhvr>
                                      <p:tavLst>
                                        <p:tav tm="0">
                                          <p:val>
                                            <p:fltVal val="90"/>
                                          </p:val>
                                        </p:tav>
                                        <p:tav tm="100000">
                                          <p:val>
                                            <p:fltVal val="0"/>
                                          </p:val>
                                        </p:tav>
                                      </p:tavLst>
                                    </p:anim>
                                    <p:animEffect transition="in" filter="fade">
                                      <p:cBhvr>
                                        <p:cTn id="10" dur="1000"/>
                                        <p:tgtEl>
                                          <p:spTgt spid="7761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 calcmode="lin" valueType="num">
                                      <p:cBhvr>
                                        <p:cTn id="15" dur="1000" fill="hold"/>
                                        <p:tgtEl>
                                          <p:spTgt spid="2050"/>
                                        </p:tgtEl>
                                        <p:attrNameLst>
                                          <p:attrName>ppt_w</p:attrName>
                                        </p:attrNameLst>
                                      </p:cBhvr>
                                      <p:tavLst>
                                        <p:tav tm="0">
                                          <p:val>
                                            <p:fltVal val="0"/>
                                          </p:val>
                                        </p:tav>
                                        <p:tav tm="100000">
                                          <p:val>
                                            <p:strVal val="#ppt_w"/>
                                          </p:val>
                                        </p:tav>
                                      </p:tavLst>
                                    </p:anim>
                                    <p:anim calcmode="lin" valueType="num">
                                      <p:cBhvr>
                                        <p:cTn id="16" dur="1000" fill="hold"/>
                                        <p:tgtEl>
                                          <p:spTgt spid="2050"/>
                                        </p:tgtEl>
                                        <p:attrNameLst>
                                          <p:attrName>ppt_h</p:attrName>
                                        </p:attrNameLst>
                                      </p:cBhvr>
                                      <p:tavLst>
                                        <p:tav tm="0">
                                          <p:val>
                                            <p:fltVal val="0"/>
                                          </p:val>
                                        </p:tav>
                                        <p:tav tm="100000">
                                          <p:val>
                                            <p:strVal val="#ppt_h"/>
                                          </p:val>
                                        </p:tav>
                                      </p:tavLst>
                                    </p:anim>
                                    <p:anim calcmode="lin" valueType="num">
                                      <p:cBhvr>
                                        <p:cTn id="17" dur="1000" fill="hold"/>
                                        <p:tgtEl>
                                          <p:spTgt spid="2050"/>
                                        </p:tgtEl>
                                        <p:attrNameLst>
                                          <p:attrName>style.rotation</p:attrName>
                                        </p:attrNameLst>
                                      </p:cBhvr>
                                      <p:tavLst>
                                        <p:tav tm="0">
                                          <p:val>
                                            <p:fltVal val="90"/>
                                          </p:val>
                                        </p:tav>
                                        <p:tav tm="100000">
                                          <p:val>
                                            <p:fltVal val="0"/>
                                          </p:val>
                                        </p:tav>
                                      </p:tavLst>
                                    </p:anim>
                                    <p:animEffect transition="in" filter="fade">
                                      <p:cBhvr>
                                        <p:cTn id="18"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4099E966-6B52-4E00-BD87-9C02DCEF7AE9}" type="datetime1">
              <a:rPr lang="es-ES"/>
              <a:pPr>
                <a:defRPr/>
              </a:pPr>
              <a:t>18/05/2022</a:t>
            </a:fld>
            <a:endParaRPr lang="en-US"/>
          </a:p>
        </p:txBody>
      </p:sp>
      <p:sp>
        <p:nvSpPr>
          <p:cNvPr id="6" name="3 Marcador de número de diapositiva"/>
          <p:cNvSpPr>
            <a:spLocks noGrp="1"/>
          </p:cNvSpPr>
          <p:nvPr>
            <p:ph type="sldNum" sz="quarter" idx="12"/>
          </p:nvPr>
        </p:nvSpPr>
        <p:spPr/>
        <p:txBody>
          <a:bodyPr/>
          <a:lstStyle/>
          <a:p>
            <a:pPr>
              <a:defRPr/>
            </a:pPr>
            <a:fld id="{640A1DAB-C273-4089-914E-66250C826BE7}" type="slidenum">
              <a:rPr lang="en-US"/>
              <a:pPr>
                <a:defRPr/>
              </a:pPr>
              <a:t>28</a:t>
            </a:fld>
            <a:endParaRPr lang="en-US"/>
          </a:p>
        </p:txBody>
      </p:sp>
      <p:sp>
        <p:nvSpPr>
          <p:cNvPr id="776194" name="Rectangle 2"/>
          <p:cNvSpPr>
            <a:spLocks noGrp="1" noChangeArrowheads="1"/>
          </p:cNvSpPr>
          <p:nvPr>
            <p:ph type="title" idx="4294967295"/>
          </p:nvPr>
        </p:nvSpPr>
        <p:spPr>
          <a:xfrm>
            <a:off x="214313" y="214313"/>
            <a:ext cx="8929687" cy="1143000"/>
          </a:xfrm>
          <a:solidFill>
            <a:schemeClr val="accent2">
              <a:lumMod val="20000"/>
              <a:lumOff val="80000"/>
            </a:schemeClr>
          </a:solidFill>
          <a:ln w="76200" cap="flat" algn="ctr">
            <a:solidFill>
              <a:srgbClr val="0000FF"/>
            </a:solidFill>
          </a:ln>
        </p:spPr>
        <p:txBody>
          <a:bodyPr/>
          <a:lstStyle/>
          <a:p>
            <a:pPr>
              <a:defRPr/>
            </a:pPr>
            <a:r>
              <a:rPr lang="es-AR" i="1" dirty="0">
                <a:solidFill>
                  <a:schemeClr val="accent2">
                    <a:lumMod val="75000"/>
                  </a:schemeClr>
                </a:solidFill>
                <a:effectLst>
                  <a:outerShdw blurRad="38100" dist="38100" dir="2700000" algn="tl">
                    <a:srgbClr val="C0C0C0"/>
                  </a:outerShdw>
                </a:effectLst>
                <a:latin typeface="Arial" charset="0"/>
              </a:rPr>
              <a:t>Ataques</a:t>
            </a:r>
            <a:r>
              <a:rPr lang="es-AR" sz="4000" i="1" dirty="0">
                <a:solidFill>
                  <a:schemeClr val="accent2">
                    <a:lumMod val="75000"/>
                  </a:schemeClr>
                </a:solidFill>
                <a:effectLst>
                  <a:outerShdw blurRad="38100" dist="38100" dir="2700000" algn="tl">
                    <a:srgbClr val="C0C0C0"/>
                  </a:outerShdw>
                </a:effectLst>
                <a:latin typeface="Arial" charset="0"/>
              </a:rPr>
              <a:t> </a:t>
            </a:r>
            <a:r>
              <a:rPr lang="es-AR" sz="4000" i="1" dirty="0" err="1">
                <a:solidFill>
                  <a:schemeClr val="accent2">
                    <a:lumMod val="75000"/>
                  </a:schemeClr>
                </a:solidFill>
                <a:effectLst>
                  <a:outerShdw blurRad="38100" dist="38100" dir="2700000" algn="tl">
                    <a:srgbClr val="C0C0C0"/>
                  </a:outerShdw>
                </a:effectLst>
                <a:latin typeface="Arial" charset="0"/>
              </a:rPr>
              <a:t>Wireless</a:t>
            </a:r>
            <a:r>
              <a:rPr lang="es-AR" sz="4000" i="1" dirty="0">
                <a:solidFill>
                  <a:schemeClr val="accent2">
                    <a:lumMod val="75000"/>
                  </a:schemeClr>
                </a:solidFill>
                <a:effectLst>
                  <a:outerShdw blurRad="38100" dist="38100" dir="2700000" algn="tl">
                    <a:srgbClr val="C0C0C0"/>
                  </a:outerShdw>
                </a:effectLst>
                <a:latin typeface="Arial" charset="0"/>
              </a:rPr>
              <a:t> - </a:t>
            </a:r>
            <a:r>
              <a:rPr lang="es-AR" sz="4000" i="1" dirty="0" err="1">
                <a:solidFill>
                  <a:schemeClr val="accent2">
                    <a:lumMod val="75000"/>
                  </a:schemeClr>
                </a:solidFill>
                <a:effectLst>
                  <a:outerShdw blurRad="38100" dist="38100" dir="2700000" algn="tl">
                    <a:srgbClr val="C0C0C0"/>
                  </a:outerShdw>
                </a:effectLst>
                <a:latin typeface="Arial" charset="0"/>
              </a:rPr>
              <a:t>ARP</a:t>
            </a:r>
            <a:r>
              <a:rPr lang="es-AR" sz="4000" i="1" dirty="0">
                <a:solidFill>
                  <a:schemeClr val="accent2">
                    <a:lumMod val="75000"/>
                  </a:schemeClr>
                </a:solidFill>
                <a:effectLst>
                  <a:outerShdw blurRad="38100" dist="38100" dir="2700000" algn="tl">
                    <a:srgbClr val="C0C0C0"/>
                  </a:outerShdw>
                </a:effectLst>
                <a:latin typeface="Arial" charset="0"/>
              </a:rPr>
              <a:t> </a:t>
            </a:r>
            <a:r>
              <a:rPr lang="es-AR" sz="4000" i="1" dirty="0" err="1">
                <a:solidFill>
                  <a:schemeClr val="accent2">
                    <a:lumMod val="75000"/>
                  </a:schemeClr>
                </a:solidFill>
                <a:effectLst>
                  <a:outerShdw blurRad="38100" dist="38100" dir="2700000" algn="tl">
                    <a:srgbClr val="C0C0C0"/>
                  </a:outerShdw>
                </a:effectLst>
                <a:latin typeface="Arial" charset="0"/>
              </a:rPr>
              <a:t>Poisoning</a:t>
            </a:r>
            <a:endParaRPr lang="es-AR" sz="4000" i="1" dirty="0">
              <a:solidFill>
                <a:schemeClr val="accent2">
                  <a:lumMod val="75000"/>
                </a:schemeClr>
              </a:solidFill>
              <a:effectLst>
                <a:outerShdw blurRad="38100" dist="38100" dir="2700000" algn="tl">
                  <a:srgbClr val="C0C0C0"/>
                </a:outerShdw>
              </a:effectLst>
              <a:latin typeface="Arial" charset="0"/>
            </a:endParaRPr>
          </a:p>
        </p:txBody>
      </p:sp>
      <p:sp>
        <p:nvSpPr>
          <p:cNvPr id="307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sp>
        <p:nvSpPr>
          <p:cNvPr id="307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graphicFrame>
        <p:nvGraphicFramePr>
          <p:cNvPr id="3074" name="Object 3"/>
          <p:cNvGraphicFramePr>
            <a:graphicFrameLocks noChangeAspect="1"/>
          </p:cNvGraphicFramePr>
          <p:nvPr>
            <p:extLst>
              <p:ext uri="{D42A27DB-BD31-4B8C-83A1-F6EECF244321}">
                <p14:modId xmlns:p14="http://schemas.microsoft.com/office/powerpoint/2010/main" val="571825970"/>
              </p:ext>
            </p:extLst>
          </p:nvPr>
        </p:nvGraphicFramePr>
        <p:xfrm>
          <a:off x="214313" y="1500188"/>
          <a:ext cx="8929687" cy="5343525"/>
        </p:xfrm>
        <a:graphic>
          <a:graphicData uri="http://schemas.openxmlformats.org/presentationml/2006/ole">
            <mc:AlternateContent xmlns:mc="http://schemas.openxmlformats.org/markup-compatibility/2006">
              <mc:Choice xmlns:v="urn:schemas-microsoft-com:vml" Requires="v">
                <p:oleObj spid="_x0000_s3075" r:id="rId4" imgW="9164422" imgH="6664757" progId="">
                  <p:embed/>
                </p:oleObj>
              </mc:Choice>
              <mc:Fallback>
                <p:oleObj r:id="rId4" imgW="9164422" imgH="6664757"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313" y="1500188"/>
                        <a:ext cx="8929687" cy="5343525"/>
                      </a:xfrm>
                      <a:prstGeom prst="rect">
                        <a:avLst/>
                      </a:prstGeom>
                      <a:solidFill>
                        <a:schemeClr val="hlink"/>
                      </a:solidFill>
                      <a:ln w="76200">
                        <a:solidFill>
                          <a:schemeClr val="accent2">
                            <a:lumMod val="50000"/>
                          </a:schemeClr>
                        </a:solid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76194"/>
                                        </p:tgtEl>
                                        <p:attrNameLst>
                                          <p:attrName>style.visibility</p:attrName>
                                        </p:attrNameLst>
                                      </p:cBhvr>
                                      <p:to>
                                        <p:strVal val="visible"/>
                                      </p:to>
                                    </p:set>
                                    <p:anim calcmode="lin" valueType="num">
                                      <p:cBhvr>
                                        <p:cTn id="7" dur="1000" fill="hold"/>
                                        <p:tgtEl>
                                          <p:spTgt spid="776194"/>
                                        </p:tgtEl>
                                        <p:attrNameLst>
                                          <p:attrName>ppt_w</p:attrName>
                                        </p:attrNameLst>
                                      </p:cBhvr>
                                      <p:tavLst>
                                        <p:tav tm="0">
                                          <p:val>
                                            <p:fltVal val="0"/>
                                          </p:val>
                                        </p:tav>
                                        <p:tav tm="100000">
                                          <p:val>
                                            <p:strVal val="#ppt_w"/>
                                          </p:val>
                                        </p:tav>
                                      </p:tavLst>
                                    </p:anim>
                                    <p:anim calcmode="lin" valueType="num">
                                      <p:cBhvr>
                                        <p:cTn id="8" dur="1000" fill="hold"/>
                                        <p:tgtEl>
                                          <p:spTgt spid="776194"/>
                                        </p:tgtEl>
                                        <p:attrNameLst>
                                          <p:attrName>ppt_h</p:attrName>
                                        </p:attrNameLst>
                                      </p:cBhvr>
                                      <p:tavLst>
                                        <p:tav tm="0">
                                          <p:val>
                                            <p:fltVal val="0"/>
                                          </p:val>
                                        </p:tav>
                                        <p:tav tm="100000">
                                          <p:val>
                                            <p:strVal val="#ppt_h"/>
                                          </p:val>
                                        </p:tav>
                                      </p:tavLst>
                                    </p:anim>
                                    <p:anim calcmode="lin" valueType="num">
                                      <p:cBhvr>
                                        <p:cTn id="9" dur="1000" fill="hold"/>
                                        <p:tgtEl>
                                          <p:spTgt spid="776194"/>
                                        </p:tgtEl>
                                        <p:attrNameLst>
                                          <p:attrName>style.rotation</p:attrName>
                                        </p:attrNameLst>
                                      </p:cBhvr>
                                      <p:tavLst>
                                        <p:tav tm="0">
                                          <p:val>
                                            <p:fltVal val="90"/>
                                          </p:val>
                                        </p:tav>
                                        <p:tav tm="100000">
                                          <p:val>
                                            <p:fltVal val="0"/>
                                          </p:val>
                                        </p:tav>
                                      </p:tavLst>
                                    </p:anim>
                                    <p:animEffect transition="in" filter="fade">
                                      <p:cBhvr>
                                        <p:cTn id="10" dur="1000"/>
                                        <p:tgtEl>
                                          <p:spTgt spid="776194"/>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wheel(1)">
                                      <p:cBhvr>
                                        <p:cTn id="15"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1A9C9362-EE4B-4BF2-8128-4ABCCB25B558}" type="datetime1">
              <a:rPr lang="es-ES"/>
              <a:pPr>
                <a:defRPr/>
              </a:pPr>
              <a:t>18/05/2022</a:t>
            </a:fld>
            <a:endParaRPr lang="en-US"/>
          </a:p>
        </p:txBody>
      </p:sp>
      <p:sp>
        <p:nvSpPr>
          <p:cNvPr id="6" name="3 Marcador de número de diapositiva"/>
          <p:cNvSpPr>
            <a:spLocks noGrp="1"/>
          </p:cNvSpPr>
          <p:nvPr>
            <p:ph type="sldNum" sz="quarter" idx="12"/>
          </p:nvPr>
        </p:nvSpPr>
        <p:spPr/>
        <p:txBody>
          <a:bodyPr/>
          <a:lstStyle/>
          <a:p>
            <a:pPr>
              <a:defRPr/>
            </a:pPr>
            <a:fld id="{70D406DA-BE81-4431-8FC7-B843C1548A8D}" type="slidenum">
              <a:rPr lang="en-US"/>
              <a:pPr>
                <a:defRPr/>
              </a:pPr>
              <a:t>29</a:t>
            </a:fld>
            <a:endParaRPr lang="en-US"/>
          </a:p>
        </p:txBody>
      </p:sp>
      <p:sp>
        <p:nvSpPr>
          <p:cNvPr id="788482" name="Rectangle 2"/>
          <p:cNvSpPr>
            <a:spLocks noGrp="1" noChangeArrowheads="1"/>
          </p:cNvSpPr>
          <p:nvPr>
            <p:ph type="title" idx="4294967295"/>
          </p:nvPr>
        </p:nvSpPr>
        <p:spPr>
          <a:xfrm>
            <a:off x="1031174" y="188640"/>
            <a:ext cx="7772400" cy="1143000"/>
          </a:xfrm>
          <a:solidFill>
            <a:schemeClr val="accent2">
              <a:lumMod val="20000"/>
              <a:lumOff val="80000"/>
            </a:schemeClr>
          </a:solidFill>
          <a:ln w="76200" cap="flat" algn="ctr">
            <a:solidFill>
              <a:srgbClr val="0000FF"/>
            </a:solidFill>
          </a:ln>
        </p:spPr>
        <p:txBody>
          <a:bodyPr/>
          <a:lstStyle/>
          <a:p>
            <a:pPr>
              <a:defRPr/>
            </a:pPr>
            <a:r>
              <a:rPr lang="es-AR" sz="4800" i="1">
                <a:solidFill>
                  <a:schemeClr val="accent2">
                    <a:lumMod val="75000"/>
                  </a:schemeClr>
                </a:solidFill>
                <a:effectLst>
                  <a:outerShdw blurRad="38100" dist="38100" dir="2700000" algn="tl">
                    <a:srgbClr val="C0C0C0"/>
                  </a:outerShdw>
                </a:effectLst>
                <a:latin typeface="Arial" charset="0"/>
              </a:rPr>
              <a:t>Ataques</a:t>
            </a:r>
            <a:r>
              <a:rPr lang="es-AR" i="1">
                <a:solidFill>
                  <a:schemeClr val="accent2">
                    <a:lumMod val="75000"/>
                  </a:schemeClr>
                </a:solidFill>
                <a:effectLst>
                  <a:outerShdw blurRad="38100" dist="38100" dir="2700000" algn="tl">
                    <a:srgbClr val="C0C0C0"/>
                  </a:outerShdw>
                </a:effectLst>
                <a:latin typeface="Arial" charset="0"/>
              </a:rPr>
              <a:t> Wireless</a:t>
            </a:r>
          </a:p>
        </p:txBody>
      </p:sp>
      <p:sp>
        <p:nvSpPr>
          <p:cNvPr id="788483" name="Rectangle 3"/>
          <p:cNvSpPr>
            <a:spLocks noGrp="1" noChangeArrowheads="1"/>
          </p:cNvSpPr>
          <p:nvPr>
            <p:ph type="body" idx="4294967295"/>
          </p:nvPr>
        </p:nvSpPr>
        <p:spPr>
          <a:xfrm>
            <a:off x="179512" y="1628775"/>
            <a:ext cx="8964488" cy="4943475"/>
          </a:xfrm>
          <a:solidFill>
            <a:schemeClr val="accent2">
              <a:lumMod val="20000"/>
              <a:lumOff val="80000"/>
            </a:schemeClr>
          </a:solidFill>
          <a:ln w="76200" cap="flat" algn="ctr">
            <a:solidFill>
              <a:srgbClr val="000080"/>
            </a:solidFill>
          </a:ln>
        </p:spPr>
        <p:txBody>
          <a:bodyPr/>
          <a:lstStyle/>
          <a:p>
            <a:pPr algn="just">
              <a:defRPr/>
            </a:pPr>
            <a:r>
              <a:rPr lang="es-AR" sz="2800" b="1" i="1" dirty="0">
                <a:solidFill>
                  <a:srgbClr val="000099"/>
                </a:solidFill>
                <a:effectLst>
                  <a:outerShdw blurRad="38100" dist="38100" dir="2700000" algn="tl">
                    <a:srgbClr val="C0C0C0"/>
                  </a:outerShdw>
                </a:effectLst>
                <a:latin typeface="Arial" charset="0"/>
              </a:rPr>
              <a:t>WEP/WPA </a:t>
            </a:r>
            <a:r>
              <a:rPr lang="es-AR" sz="2800" b="1" i="1" dirty="0" err="1">
                <a:solidFill>
                  <a:srgbClr val="000099"/>
                </a:solidFill>
                <a:effectLst>
                  <a:outerShdw blurRad="38100" dist="38100" dir="2700000" algn="tl">
                    <a:srgbClr val="C0C0C0"/>
                  </a:outerShdw>
                </a:effectLst>
                <a:latin typeface="Arial" charset="0"/>
              </a:rPr>
              <a:t>header</a:t>
            </a:r>
            <a:r>
              <a:rPr lang="es-AR" sz="2800" b="1" i="1" dirty="0">
                <a:solidFill>
                  <a:srgbClr val="000099"/>
                </a:solidFill>
                <a:effectLst>
                  <a:outerShdw blurRad="38100" dist="38100" dir="2700000" algn="tl">
                    <a:srgbClr val="C0C0C0"/>
                  </a:outerShdw>
                </a:effectLst>
                <a:latin typeface="Arial" charset="0"/>
              </a:rPr>
              <a:t> </a:t>
            </a:r>
            <a:r>
              <a:rPr lang="es-AR" sz="2800" b="1" i="1" dirty="0" err="1">
                <a:solidFill>
                  <a:srgbClr val="000099"/>
                </a:solidFill>
                <a:effectLst>
                  <a:outerShdw blurRad="38100" dist="38100" dir="2700000" algn="tl">
                    <a:srgbClr val="C0C0C0"/>
                  </a:outerShdw>
                </a:effectLst>
                <a:latin typeface="Arial" charset="0"/>
              </a:rPr>
              <a:t>sniffing</a:t>
            </a:r>
            <a:r>
              <a:rPr lang="es-AR" sz="2800" b="1" i="1" dirty="0">
                <a:solidFill>
                  <a:srgbClr val="000099"/>
                </a:solidFill>
                <a:effectLst>
                  <a:outerShdw blurRad="38100" dist="38100" dir="2700000" algn="tl">
                    <a:srgbClr val="C0C0C0"/>
                  </a:outerShdw>
                </a:effectLst>
                <a:latin typeface="Arial" charset="0"/>
              </a:rPr>
              <a:t>: </a:t>
            </a:r>
          </a:p>
          <a:p>
            <a:pPr algn="just">
              <a:buFontTx/>
              <a:buNone/>
              <a:defRPr/>
            </a:pPr>
            <a:r>
              <a:rPr lang="es-AR" sz="2800" i="1" dirty="0">
                <a:solidFill>
                  <a:srgbClr val="000099"/>
                </a:solidFill>
                <a:effectLst>
                  <a:outerShdw blurRad="38100" dist="38100" dir="2700000" algn="tl">
                    <a:srgbClr val="C0C0C0"/>
                  </a:outerShdw>
                </a:effectLst>
                <a:latin typeface="Arial" charset="0"/>
              </a:rPr>
              <a:t>Un atacante puede generar a propósito la reconexión de los clientes ya conectados mediante diferentes técnicas, logrando así que se re-genere el “</a:t>
            </a:r>
            <a:r>
              <a:rPr lang="es-AR" sz="2800" i="1" dirty="0" err="1">
                <a:solidFill>
                  <a:srgbClr val="000099"/>
                </a:solidFill>
                <a:effectLst>
                  <a:outerShdw blurRad="38100" dist="38100" dir="2700000" algn="tl">
                    <a:srgbClr val="C0C0C0"/>
                  </a:outerShdw>
                </a:effectLst>
                <a:latin typeface="Arial" charset="0"/>
              </a:rPr>
              <a:t>Handshake</a:t>
            </a:r>
            <a:r>
              <a:rPr lang="es-AR" sz="2800" i="1" dirty="0">
                <a:solidFill>
                  <a:srgbClr val="000099"/>
                </a:solidFill>
                <a:effectLst>
                  <a:outerShdw blurRad="38100" dist="38100" dir="2700000" algn="tl">
                    <a:srgbClr val="C0C0C0"/>
                  </a:outerShdw>
                </a:effectLst>
                <a:latin typeface="Arial" charset="0"/>
              </a:rPr>
              <a:t>” de conexión inicial (El cual no es encriptado).</a:t>
            </a:r>
          </a:p>
          <a:p>
            <a:pPr marL="342900" lvl="2" indent="-342900" algn="just">
              <a:buFontTx/>
              <a:buNone/>
              <a:defRPr/>
            </a:pPr>
            <a:r>
              <a:rPr lang="es-AR" sz="3200" b="1" i="1" u="sng" dirty="0" err="1">
                <a:solidFill>
                  <a:srgbClr val="000099"/>
                </a:solidFill>
                <a:effectLst>
                  <a:outerShdw blurRad="38100" dist="38100" dir="2700000" algn="tl">
                    <a:srgbClr val="C0C0C0"/>
                  </a:outerShdw>
                </a:effectLst>
                <a:latin typeface="Arial" charset="0"/>
              </a:rPr>
              <a:t>DDoS</a:t>
            </a:r>
            <a:r>
              <a:rPr lang="es-AR" sz="3200" b="1" i="1" u="sng" dirty="0">
                <a:solidFill>
                  <a:srgbClr val="000099"/>
                </a:solidFill>
                <a:effectLst>
                  <a:outerShdw blurRad="38100" dist="38100" dir="2700000" algn="tl">
                    <a:srgbClr val="C0C0C0"/>
                  </a:outerShdw>
                </a:effectLst>
                <a:latin typeface="Arial" charset="0"/>
              </a:rPr>
              <a:t>:</a:t>
            </a:r>
            <a:r>
              <a:rPr lang="es-AR" sz="3200" i="1" dirty="0">
                <a:solidFill>
                  <a:srgbClr val="000099"/>
                </a:solidFill>
                <a:effectLst>
                  <a:outerShdw blurRad="38100" dist="38100" dir="2700000" algn="tl">
                    <a:srgbClr val="C0C0C0"/>
                  </a:outerShdw>
                </a:effectLst>
                <a:latin typeface="Arial" charset="0"/>
              </a:rPr>
              <a:t> Son utilizados para inhabilitar dispositivos momentáneamente y obligar a los clientes auténticos a solicitar una reconexión a la red.</a:t>
            </a:r>
          </a:p>
          <a:p>
            <a:pPr algn="just">
              <a:buFontTx/>
              <a:buNone/>
              <a:defRPr/>
            </a:pPr>
            <a:endParaRPr lang="es-AR" sz="2800" i="1" dirty="0">
              <a:solidFill>
                <a:srgbClr val="000099"/>
              </a:solidFill>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88482"/>
                                        </p:tgtEl>
                                        <p:attrNameLst>
                                          <p:attrName>style.visibility</p:attrName>
                                        </p:attrNameLst>
                                      </p:cBhvr>
                                      <p:to>
                                        <p:strVal val="visible"/>
                                      </p:to>
                                    </p:set>
                                    <p:anim calcmode="lin" valueType="num">
                                      <p:cBhvr>
                                        <p:cTn id="7" dur="1000" fill="hold"/>
                                        <p:tgtEl>
                                          <p:spTgt spid="788482"/>
                                        </p:tgtEl>
                                        <p:attrNameLst>
                                          <p:attrName>ppt_w</p:attrName>
                                        </p:attrNameLst>
                                      </p:cBhvr>
                                      <p:tavLst>
                                        <p:tav tm="0">
                                          <p:val>
                                            <p:fltVal val="0"/>
                                          </p:val>
                                        </p:tav>
                                        <p:tav tm="100000">
                                          <p:val>
                                            <p:strVal val="#ppt_w"/>
                                          </p:val>
                                        </p:tav>
                                      </p:tavLst>
                                    </p:anim>
                                    <p:anim calcmode="lin" valueType="num">
                                      <p:cBhvr>
                                        <p:cTn id="8" dur="1000" fill="hold"/>
                                        <p:tgtEl>
                                          <p:spTgt spid="788482"/>
                                        </p:tgtEl>
                                        <p:attrNameLst>
                                          <p:attrName>ppt_h</p:attrName>
                                        </p:attrNameLst>
                                      </p:cBhvr>
                                      <p:tavLst>
                                        <p:tav tm="0">
                                          <p:val>
                                            <p:fltVal val="0"/>
                                          </p:val>
                                        </p:tav>
                                        <p:tav tm="100000">
                                          <p:val>
                                            <p:strVal val="#ppt_h"/>
                                          </p:val>
                                        </p:tav>
                                      </p:tavLst>
                                    </p:anim>
                                    <p:anim calcmode="lin" valueType="num">
                                      <p:cBhvr>
                                        <p:cTn id="9" dur="1000" fill="hold"/>
                                        <p:tgtEl>
                                          <p:spTgt spid="788482"/>
                                        </p:tgtEl>
                                        <p:attrNameLst>
                                          <p:attrName>style.rotation</p:attrName>
                                        </p:attrNameLst>
                                      </p:cBhvr>
                                      <p:tavLst>
                                        <p:tav tm="0">
                                          <p:val>
                                            <p:fltVal val="90"/>
                                          </p:val>
                                        </p:tav>
                                        <p:tav tm="100000">
                                          <p:val>
                                            <p:fltVal val="0"/>
                                          </p:val>
                                        </p:tav>
                                      </p:tavLst>
                                    </p:anim>
                                    <p:animEffect transition="in" filter="fade">
                                      <p:cBhvr>
                                        <p:cTn id="10" dur="1000"/>
                                        <p:tgtEl>
                                          <p:spTgt spid="78848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788483">
                                            <p:bg/>
                                          </p:spTgt>
                                        </p:tgtEl>
                                        <p:attrNameLst>
                                          <p:attrName>style.visibility</p:attrName>
                                        </p:attrNameLst>
                                      </p:cBhvr>
                                      <p:to>
                                        <p:strVal val="visible"/>
                                      </p:to>
                                    </p:set>
                                    <p:animEffect transition="in" filter="barn(inVertical)">
                                      <p:cBhvr>
                                        <p:cTn id="15" dur="500"/>
                                        <p:tgtEl>
                                          <p:spTgt spid="788483">
                                            <p:bg/>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788483">
                                            <p:txEl>
                                              <p:pRg st="0" end="0"/>
                                            </p:txEl>
                                          </p:spTgt>
                                        </p:tgtEl>
                                        <p:attrNameLst>
                                          <p:attrName>style.visibility</p:attrName>
                                        </p:attrNameLst>
                                      </p:cBhvr>
                                      <p:to>
                                        <p:strVal val="visible"/>
                                      </p:to>
                                    </p:set>
                                    <p:animEffect transition="in" filter="barn(inVertical)">
                                      <p:cBhvr>
                                        <p:cTn id="20" dur="500"/>
                                        <p:tgtEl>
                                          <p:spTgt spid="78848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788483">
                                            <p:txEl>
                                              <p:pRg st="1" end="1"/>
                                            </p:txEl>
                                          </p:spTgt>
                                        </p:tgtEl>
                                        <p:attrNameLst>
                                          <p:attrName>style.visibility</p:attrName>
                                        </p:attrNameLst>
                                      </p:cBhvr>
                                      <p:to>
                                        <p:strVal val="visible"/>
                                      </p:to>
                                    </p:set>
                                    <p:animEffect transition="in" filter="barn(inVertical)">
                                      <p:cBhvr>
                                        <p:cTn id="25" dur="500"/>
                                        <p:tgtEl>
                                          <p:spTgt spid="78848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788483">
                                            <p:txEl>
                                              <p:pRg st="2" end="2"/>
                                            </p:txEl>
                                          </p:spTgt>
                                        </p:tgtEl>
                                        <p:attrNameLst>
                                          <p:attrName>style.visibility</p:attrName>
                                        </p:attrNameLst>
                                      </p:cBhvr>
                                      <p:to>
                                        <p:strVal val="visible"/>
                                      </p:to>
                                    </p:set>
                                    <p:animEffect transition="in" filter="barn(inVertical)">
                                      <p:cBhvr>
                                        <p:cTn id="30" dur="500"/>
                                        <p:tgtEl>
                                          <p:spTgt spid="7884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2" grpId="0" animBg="1"/>
      <p:bldP spid="788483" grpId="0" uiExpand="1"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78551615-5C61-4331-BFA9-B873DD7B9B9B}"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22657640-703C-494C-B282-A8B5CE595A11}" type="slidenum">
              <a:rPr lang="en-US"/>
              <a:pPr>
                <a:defRPr/>
              </a:pPr>
              <a:t>3</a:t>
            </a:fld>
            <a:endParaRPr lang="en-US"/>
          </a:p>
        </p:txBody>
      </p:sp>
      <p:sp>
        <p:nvSpPr>
          <p:cNvPr id="476162" name="Rectangle 2"/>
          <p:cNvSpPr>
            <a:spLocks noGrp="1" noChangeArrowheads="1"/>
          </p:cNvSpPr>
          <p:nvPr>
            <p:ph type="title"/>
          </p:nvPr>
        </p:nvSpPr>
        <p:spPr>
          <a:xfrm>
            <a:off x="395288" y="304800"/>
            <a:ext cx="8520112" cy="1143000"/>
          </a:xfrm>
          <a:solidFill>
            <a:schemeClr val="accent2">
              <a:lumMod val="20000"/>
              <a:lumOff val="80000"/>
            </a:schemeClr>
          </a:solidFill>
          <a:ln w="76200" cap="flat" algn="ctr">
            <a:solidFill>
              <a:srgbClr val="0000FF"/>
            </a:solidFill>
          </a:ln>
        </p:spPr>
        <p:txBody>
          <a:bodyPr/>
          <a:lstStyle/>
          <a:p>
            <a:pPr>
              <a:defRPr/>
            </a:pPr>
            <a:r>
              <a:rPr lang="es-AR" sz="4000" i="1">
                <a:solidFill>
                  <a:srgbClr val="002060"/>
                </a:solidFill>
                <a:effectLst>
                  <a:outerShdw blurRad="38100" dist="38100" dir="2700000" algn="tl">
                    <a:srgbClr val="C0C0C0"/>
                  </a:outerShdw>
                </a:effectLst>
                <a:latin typeface="Arial" charset="0"/>
              </a:rPr>
              <a:t>Principales ataques:</a:t>
            </a:r>
            <a:br>
              <a:rPr lang="es-AR" sz="4000" i="1">
                <a:solidFill>
                  <a:srgbClr val="002060"/>
                </a:solidFill>
                <a:effectLst>
                  <a:outerShdw blurRad="38100" dist="38100" dir="2700000" algn="tl">
                    <a:srgbClr val="C0C0C0"/>
                  </a:outerShdw>
                </a:effectLst>
                <a:latin typeface="Arial" charset="0"/>
              </a:rPr>
            </a:br>
            <a:r>
              <a:rPr lang="es-AR" sz="4000" i="1">
                <a:solidFill>
                  <a:srgbClr val="002060"/>
                </a:solidFill>
                <a:effectLst>
                  <a:outerShdw blurRad="38100" dist="38100" dir="2700000" algn="tl">
                    <a:srgbClr val="C0C0C0"/>
                  </a:outerShdw>
                </a:effectLst>
                <a:latin typeface="Arial" charset="0"/>
              </a:rPr>
              <a:t>Denegación de Servicio (DoS) </a:t>
            </a:r>
          </a:p>
        </p:txBody>
      </p:sp>
      <p:sp>
        <p:nvSpPr>
          <p:cNvPr id="476163" name="Rectangle 3"/>
          <p:cNvSpPr>
            <a:spLocks noGrp="1" noChangeArrowheads="1"/>
          </p:cNvSpPr>
          <p:nvPr>
            <p:ph type="body" idx="1"/>
          </p:nvPr>
        </p:nvSpPr>
        <p:spPr>
          <a:xfrm>
            <a:off x="179388" y="1700213"/>
            <a:ext cx="8736012" cy="5157787"/>
          </a:xfrm>
          <a:solidFill>
            <a:schemeClr val="accent2">
              <a:lumMod val="20000"/>
              <a:lumOff val="80000"/>
            </a:schemeClr>
          </a:solidFill>
          <a:ln w="76200" cap="flat" algn="ctr">
            <a:solidFill>
              <a:srgbClr val="000080"/>
            </a:solidFill>
          </a:ln>
        </p:spPr>
        <p:txBody>
          <a:bodyPr/>
          <a:lstStyle/>
          <a:p>
            <a:pPr algn="just">
              <a:lnSpc>
                <a:spcPct val="80000"/>
              </a:lnSpc>
              <a:defRPr/>
            </a:pPr>
            <a:r>
              <a:rPr lang="es-AR" i="1" dirty="0">
                <a:solidFill>
                  <a:srgbClr val="000099"/>
                </a:solidFill>
                <a:effectLst>
                  <a:outerShdw blurRad="38100" dist="38100" dir="2700000" algn="tl">
                    <a:srgbClr val="C0C0C0"/>
                  </a:outerShdw>
                </a:effectLst>
                <a:latin typeface="Arial" charset="0"/>
              </a:rPr>
              <a:t>Busca la imposibilidad de la víctima de acceder y/o permitir el acceso a un recurso determinado. </a:t>
            </a:r>
          </a:p>
          <a:p>
            <a:pPr algn="just">
              <a:lnSpc>
                <a:spcPct val="80000"/>
              </a:lnSpc>
              <a:defRPr/>
            </a:pPr>
            <a:r>
              <a:rPr lang="es-AR" i="1" dirty="0">
                <a:solidFill>
                  <a:srgbClr val="000099"/>
                </a:solidFill>
                <a:effectLst>
                  <a:outerShdw blurRad="38100" dist="38100" dir="2700000" algn="tl">
                    <a:srgbClr val="C0C0C0"/>
                  </a:outerShdw>
                </a:effectLst>
                <a:latin typeface="Arial" charset="0"/>
              </a:rPr>
              <a:t>Intenta corromper/saturar los recursos de un sistema por medio de peticiones para lograr la desactivación o impedir el acceso a otros usuarios.</a:t>
            </a:r>
          </a:p>
          <a:p>
            <a:pPr algn="just">
              <a:lnSpc>
                <a:spcPct val="80000"/>
              </a:lnSpc>
              <a:defRPr/>
            </a:pPr>
            <a:r>
              <a:rPr lang="es-ES" i="1" dirty="0">
                <a:solidFill>
                  <a:srgbClr val="000099"/>
                </a:solidFill>
                <a:effectLst>
                  <a:outerShdw blurRad="38100" dist="38100" dir="2700000" algn="tl">
                    <a:srgbClr val="C0C0C0"/>
                  </a:outerShdw>
                </a:effectLst>
                <a:latin typeface="Arial" charset="0"/>
              </a:rPr>
              <a:t>Provoca la pérdida de la conectividad de la red por el consumo del ancho de banda de la red de la víctima o sobrecarga de los recursos computacionales del sistema.</a:t>
            </a:r>
            <a:endParaRPr lang="es-AR" i="1" dirty="0">
              <a:solidFill>
                <a:srgbClr val="000099"/>
              </a:solidFill>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1813647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6162"/>
                                        </p:tgtEl>
                                        <p:attrNameLst>
                                          <p:attrName>style.visibility</p:attrName>
                                        </p:attrNameLst>
                                      </p:cBhvr>
                                      <p:to>
                                        <p:strVal val="visible"/>
                                      </p:to>
                                    </p:set>
                                    <p:anim calcmode="lin" valueType="num">
                                      <p:cBhvr>
                                        <p:cTn id="7" dur="1000" fill="hold"/>
                                        <p:tgtEl>
                                          <p:spTgt spid="476162"/>
                                        </p:tgtEl>
                                        <p:attrNameLst>
                                          <p:attrName>ppt_w</p:attrName>
                                        </p:attrNameLst>
                                      </p:cBhvr>
                                      <p:tavLst>
                                        <p:tav tm="0">
                                          <p:val>
                                            <p:fltVal val="0"/>
                                          </p:val>
                                        </p:tav>
                                        <p:tav tm="100000">
                                          <p:val>
                                            <p:strVal val="#ppt_w"/>
                                          </p:val>
                                        </p:tav>
                                      </p:tavLst>
                                    </p:anim>
                                    <p:anim calcmode="lin" valueType="num">
                                      <p:cBhvr>
                                        <p:cTn id="8" dur="1000" fill="hold"/>
                                        <p:tgtEl>
                                          <p:spTgt spid="476162"/>
                                        </p:tgtEl>
                                        <p:attrNameLst>
                                          <p:attrName>ppt_h</p:attrName>
                                        </p:attrNameLst>
                                      </p:cBhvr>
                                      <p:tavLst>
                                        <p:tav tm="0">
                                          <p:val>
                                            <p:fltVal val="0"/>
                                          </p:val>
                                        </p:tav>
                                        <p:tav tm="100000">
                                          <p:val>
                                            <p:strVal val="#ppt_h"/>
                                          </p:val>
                                        </p:tav>
                                      </p:tavLst>
                                    </p:anim>
                                    <p:anim calcmode="lin" valueType="num">
                                      <p:cBhvr>
                                        <p:cTn id="9" dur="1000" fill="hold"/>
                                        <p:tgtEl>
                                          <p:spTgt spid="476162"/>
                                        </p:tgtEl>
                                        <p:attrNameLst>
                                          <p:attrName>style.rotation</p:attrName>
                                        </p:attrNameLst>
                                      </p:cBhvr>
                                      <p:tavLst>
                                        <p:tav tm="0">
                                          <p:val>
                                            <p:fltVal val="90"/>
                                          </p:val>
                                        </p:tav>
                                        <p:tav tm="100000">
                                          <p:val>
                                            <p:fltVal val="0"/>
                                          </p:val>
                                        </p:tav>
                                      </p:tavLst>
                                    </p:anim>
                                    <p:animEffect transition="in" filter="fade">
                                      <p:cBhvr>
                                        <p:cTn id="10" dur="1000"/>
                                        <p:tgtEl>
                                          <p:spTgt spid="47616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76163">
                                            <p:bg/>
                                          </p:spTgt>
                                        </p:tgtEl>
                                        <p:attrNameLst>
                                          <p:attrName>style.visibility</p:attrName>
                                        </p:attrNameLst>
                                      </p:cBhvr>
                                      <p:to>
                                        <p:strVal val="visible"/>
                                      </p:to>
                                    </p:set>
                                    <p:anim calcmode="lin" valueType="num">
                                      <p:cBhvr>
                                        <p:cTn id="15" dur="1000" fill="hold"/>
                                        <p:tgtEl>
                                          <p:spTgt spid="476163">
                                            <p:bg/>
                                          </p:spTgt>
                                        </p:tgtEl>
                                        <p:attrNameLst>
                                          <p:attrName>ppt_w</p:attrName>
                                        </p:attrNameLst>
                                      </p:cBhvr>
                                      <p:tavLst>
                                        <p:tav tm="0">
                                          <p:val>
                                            <p:fltVal val="0"/>
                                          </p:val>
                                        </p:tav>
                                        <p:tav tm="100000">
                                          <p:val>
                                            <p:strVal val="#ppt_w"/>
                                          </p:val>
                                        </p:tav>
                                      </p:tavLst>
                                    </p:anim>
                                    <p:anim calcmode="lin" valueType="num">
                                      <p:cBhvr>
                                        <p:cTn id="16" dur="1000" fill="hold"/>
                                        <p:tgtEl>
                                          <p:spTgt spid="476163">
                                            <p:bg/>
                                          </p:spTgt>
                                        </p:tgtEl>
                                        <p:attrNameLst>
                                          <p:attrName>ppt_h</p:attrName>
                                        </p:attrNameLst>
                                      </p:cBhvr>
                                      <p:tavLst>
                                        <p:tav tm="0">
                                          <p:val>
                                            <p:fltVal val="0"/>
                                          </p:val>
                                        </p:tav>
                                        <p:tav tm="100000">
                                          <p:val>
                                            <p:strVal val="#ppt_h"/>
                                          </p:val>
                                        </p:tav>
                                      </p:tavLst>
                                    </p:anim>
                                    <p:anim calcmode="lin" valueType="num">
                                      <p:cBhvr>
                                        <p:cTn id="17" dur="1000" fill="hold"/>
                                        <p:tgtEl>
                                          <p:spTgt spid="476163">
                                            <p:bg/>
                                          </p:spTgt>
                                        </p:tgtEl>
                                        <p:attrNameLst>
                                          <p:attrName>style.rotation</p:attrName>
                                        </p:attrNameLst>
                                      </p:cBhvr>
                                      <p:tavLst>
                                        <p:tav tm="0">
                                          <p:val>
                                            <p:fltVal val="90"/>
                                          </p:val>
                                        </p:tav>
                                        <p:tav tm="100000">
                                          <p:val>
                                            <p:fltVal val="0"/>
                                          </p:val>
                                        </p:tav>
                                      </p:tavLst>
                                    </p:anim>
                                    <p:animEffect transition="in" filter="fade">
                                      <p:cBhvr>
                                        <p:cTn id="18" dur="1000"/>
                                        <p:tgtEl>
                                          <p:spTgt spid="476163">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76163">
                                            <p:txEl>
                                              <p:pRg st="0" end="0"/>
                                            </p:txEl>
                                          </p:spTgt>
                                        </p:tgtEl>
                                        <p:attrNameLst>
                                          <p:attrName>style.visibility</p:attrName>
                                        </p:attrNameLst>
                                      </p:cBhvr>
                                      <p:to>
                                        <p:strVal val="visible"/>
                                      </p:to>
                                    </p:set>
                                    <p:anim calcmode="lin" valueType="num">
                                      <p:cBhvr>
                                        <p:cTn id="23" dur="1000" fill="hold"/>
                                        <p:tgtEl>
                                          <p:spTgt spid="47616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7616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7616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7616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76163">
                                            <p:txEl>
                                              <p:pRg st="1" end="1"/>
                                            </p:txEl>
                                          </p:spTgt>
                                        </p:tgtEl>
                                        <p:attrNameLst>
                                          <p:attrName>style.visibility</p:attrName>
                                        </p:attrNameLst>
                                      </p:cBhvr>
                                      <p:to>
                                        <p:strVal val="visible"/>
                                      </p:to>
                                    </p:set>
                                    <p:anim calcmode="lin" valueType="num">
                                      <p:cBhvr>
                                        <p:cTn id="31" dur="1000" fill="hold"/>
                                        <p:tgtEl>
                                          <p:spTgt spid="476163">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76163">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76163">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7616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76163">
                                            <p:txEl>
                                              <p:pRg st="2" end="2"/>
                                            </p:txEl>
                                          </p:spTgt>
                                        </p:tgtEl>
                                        <p:attrNameLst>
                                          <p:attrName>style.visibility</p:attrName>
                                        </p:attrNameLst>
                                      </p:cBhvr>
                                      <p:to>
                                        <p:strVal val="visible"/>
                                      </p:to>
                                    </p:set>
                                    <p:anim calcmode="lin" valueType="num">
                                      <p:cBhvr>
                                        <p:cTn id="39" dur="1000" fill="hold"/>
                                        <p:tgtEl>
                                          <p:spTgt spid="476163">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476163">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476163">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4761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2" grpId="0" animBg="1"/>
      <p:bldP spid="476163"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Marcador de fecha"/>
          <p:cNvSpPr>
            <a:spLocks noGrp="1"/>
          </p:cNvSpPr>
          <p:nvPr>
            <p:ph type="dt" sz="quarter" idx="10"/>
          </p:nvPr>
        </p:nvSpPr>
        <p:spPr/>
        <p:txBody>
          <a:bodyPr/>
          <a:lstStyle/>
          <a:p>
            <a:pPr>
              <a:defRPr/>
            </a:pPr>
            <a:fld id="{1A9C9362-EE4B-4BF2-8128-4ABCCB25B558}" type="datetime1">
              <a:rPr lang="es-ES"/>
              <a:pPr>
                <a:defRPr/>
              </a:pPr>
              <a:t>18/05/2022</a:t>
            </a:fld>
            <a:endParaRPr lang="en-US"/>
          </a:p>
        </p:txBody>
      </p:sp>
      <p:sp>
        <p:nvSpPr>
          <p:cNvPr id="6" name="3 Marcador de número de diapositiva"/>
          <p:cNvSpPr>
            <a:spLocks noGrp="1"/>
          </p:cNvSpPr>
          <p:nvPr>
            <p:ph type="sldNum" sz="quarter" idx="12"/>
          </p:nvPr>
        </p:nvSpPr>
        <p:spPr/>
        <p:txBody>
          <a:bodyPr/>
          <a:lstStyle/>
          <a:p>
            <a:pPr>
              <a:defRPr/>
            </a:pPr>
            <a:fld id="{437EA308-BDFF-49DE-9B72-FFE8E1AF490D}" type="slidenum">
              <a:rPr lang="en-US"/>
              <a:pPr>
                <a:defRPr/>
              </a:pPr>
              <a:t>30</a:t>
            </a:fld>
            <a:endParaRPr lang="en-US"/>
          </a:p>
        </p:txBody>
      </p:sp>
      <p:sp>
        <p:nvSpPr>
          <p:cNvPr id="788482" name="Rectangle 2"/>
          <p:cNvSpPr>
            <a:spLocks noGrp="1" noChangeArrowheads="1"/>
          </p:cNvSpPr>
          <p:nvPr>
            <p:ph type="title" idx="4294967295"/>
          </p:nvPr>
        </p:nvSpPr>
        <p:spPr>
          <a:xfrm>
            <a:off x="1043608" y="214313"/>
            <a:ext cx="7772400" cy="1143000"/>
          </a:xfrm>
          <a:solidFill>
            <a:schemeClr val="accent2">
              <a:lumMod val="20000"/>
              <a:lumOff val="80000"/>
            </a:schemeClr>
          </a:solidFill>
          <a:ln w="76200" cap="flat" algn="ctr">
            <a:solidFill>
              <a:srgbClr val="0000FF"/>
            </a:solidFill>
          </a:ln>
        </p:spPr>
        <p:txBody>
          <a:bodyPr/>
          <a:lstStyle/>
          <a:p>
            <a:pPr>
              <a:defRPr/>
            </a:pPr>
            <a:r>
              <a:rPr lang="es-AR" sz="4800" i="1" dirty="0">
                <a:solidFill>
                  <a:schemeClr val="accent2">
                    <a:lumMod val="75000"/>
                  </a:schemeClr>
                </a:solidFill>
                <a:effectLst>
                  <a:outerShdw blurRad="38100" dist="38100" dir="2700000" algn="tl">
                    <a:srgbClr val="C0C0C0"/>
                  </a:outerShdw>
                </a:effectLst>
                <a:latin typeface="Arial" charset="0"/>
              </a:rPr>
              <a:t>Ataques</a:t>
            </a:r>
            <a:r>
              <a:rPr lang="es-AR" i="1" dirty="0">
                <a:solidFill>
                  <a:schemeClr val="accent2">
                    <a:lumMod val="75000"/>
                  </a:schemeClr>
                </a:solidFill>
                <a:effectLst>
                  <a:outerShdw blurRad="38100" dist="38100" dir="2700000" algn="tl">
                    <a:srgbClr val="C0C0C0"/>
                  </a:outerShdw>
                </a:effectLst>
                <a:latin typeface="Arial" charset="0"/>
              </a:rPr>
              <a:t> </a:t>
            </a:r>
            <a:r>
              <a:rPr lang="es-AR" i="1" dirty="0" err="1">
                <a:solidFill>
                  <a:schemeClr val="accent2">
                    <a:lumMod val="75000"/>
                  </a:schemeClr>
                </a:solidFill>
                <a:effectLst>
                  <a:outerShdw blurRad="38100" dist="38100" dir="2700000" algn="tl">
                    <a:srgbClr val="C0C0C0"/>
                  </a:outerShdw>
                </a:effectLst>
                <a:latin typeface="Arial" charset="0"/>
              </a:rPr>
              <a:t>Wireless</a:t>
            </a:r>
            <a:r>
              <a:rPr lang="es-AR" i="1" dirty="0">
                <a:solidFill>
                  <a:schemeClr val="accent2">
                    <a:lumMod val="75000"/>
                  </a:schemeClr>
                </a:solidFill>
                <a:effectLst>
                  <a:outerShdw blurRad="38100" dist="38100" dir="2700000" algn="tl">
                    <a:srgbClr val="C0C0C0"/>
                  </a:outerShdw>
                </a:effectLst>
                <a:latin typeface="Arial" charset="0"/>
              </a:rPr>
              <a:t> -</a:t>
            </a:r>
            <a:r>
              <a:rPr lang="es-AR" i="1" dirty="0" err="1">
                <a:solidFill>
                  <a:schemeClr val="accent2">
                    <a:lumMod val="75000"/>
                  </a:schemeClr>
                </a:solidFill>
                <a:effectLst>
                  <a:outerShdw blurRad="38100" dist="38100" dir="2700000" algn="tl">
                    <a:srgbClr val="C0C0C0"/>
                  </a:outerShdw>
                </a:effectLst>
                <a:latin typeface="Arial" charset="0"/>
              </a:rPr>
              <a:t>DDoS</a:t>
            </a:r>
            <a:r>
              <a:rPr lang="es-AR" i="1" dirty="0">
                <a:solidFill>
                  <a:schemeClr val="accent2">
                    <a:lumMod val="75000"/>
                  </a:schemeClr>
                </a:solidFill>
                <a:effectLst>
                  <a:outerShdw blurRad="38100" dist="38100" dir="2700000" algn="tl">
                    <a:srgbClr val="C0C0C0"/>
                  </a:outerShdw>
                </a:effectLst>
                <a:latin typeface="Arial" charset="0"/>
              </a:rPr>
              <a:t>:</a:t>
            </a:r>
          </a:p>
        </p:txBody>
      </p:sp>
      <p:sp>
        <p:nvSpPr>
          <p:cNvPr id="410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s-ES"/>
          </a:p>
        </p:txBody>
      </p:sp>
      <p:graphicFrame>
        <p:nvGraphicFramePr>
          <p:cNvPr id="4098" name="Object 1"/>
          <p:cNvGraphicFramePr>
            <a:graphicFrameLocks noChangeAspect="1"/>
          </p:cNvGraphicFramePr>
          <p:nvPr>
            <p:extLst>
              <p:ext uri="{D42A27DB-BD31-4B8C-83A1-F6EECF244321}">
                <p14:modId xmlns:p14="http://schemas.microsoft.com/office/powerpoint/2010/main" val="1574007437"/>
              </p:ext>
            </p:extLst>
          </p:nvPr>
        </p:nvGraphicFramePr>
        <p:xfrm>
          <a:off x="0" y="1571625"/>
          <a:ext cx="9144000" cy="5272088"/>
        </p:xfrm>
        <a:graphic>
          <a:graphicData uri="http://schemas.openxmlformats.org/presentationml/2006/ole">
            <mc:AlternateContent xmlns:mc="http://schemas.openxmlformats.org/markup-compatibility/2006">
              <mc:Choice xmlns:v="urn:schemas-microsoft-com:vml" Requires="v">
                <p:oleObj spid="_x0000_s4099" r:id="rId3" imgW="9687154" imgH="7147865" progId="">
                  <p:embed/>
                </p:oleObj>
              </mc:Choice>
              <mc:Fallback>
                <p:oleObj r:id="rId3" imgW="9687154" imgH="7147865" progId="">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71625"/>
                        <a:ext cx="9144000" cy="5272088"/>
                      </a:xfrm>
                      <a:prstGeom prst="rect">
                        <a:avLst/>
                      </a:prstGeom>
                      <a:solidFill>
                        <a:schemeClr val="hlink"/>
                      </a:solidFill>
                      <a:ln w="76200">
                        <a:solidFill>
                          <a:schemeClr val="accent2">
                            <a:lumMod val="50000"/>
                          </a:schemeClr>
                        </a:solid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88482"/>
                                        </p:tgtEl>
                                        <p:attrNameLst>
                                          <p:attrName>style.visibility</p:attrName>
                                        </p:attrNameLst>
                                      </p:cBhvr>
                                      <p:to>
                                        <p:strVal val="visible"/>
                                      </p:to>
                                    </p:set>
                                    <p:anim calcmode="lin" valueType="num">
                                      <p:cBhvr>
                                        <p:cTn id="7" dur="1000" fill="hold"/>
                                        <p:tgtEl>
                                          <p:spTgt spid="788482"/>
                                        </p:tgtEl>
                                        <p:attrNameLst>
                                          <p:attrName>ppt_w</p:attrName>
                                        </p:attrNameLst>
                                      </p:cBhvr>
                                      <p:tavLst>
                                        <p:tav tm="0">
                                          <p:val>
                                            <p:fltVal val="0"/>
                                          </p:val>
                                        </p:tav>
                                        <p:tav tm="100000">
                                          <p:val>
                                            <p:strVal val="#ppt_w"/>
                                          </p:val>
                                        </p:tav>
                                      </p:tavLst>
                                    </p:anim>
                                    <p:anim calcmode="lin" valueType="num">
                                      <p:cBhvr>
                                        <p:cTn id="8" dur="1000" fill="hold"/>
                                        <p:tgtEl>
                                          <p:spTgt spid="788482"/>
                                        </p:tgtEl>
                                        <p:attrNameLst>
                                          <p:attrName>ppt_h</p:attrName>
                                        </p:attrNameLst>
                                      </p:cBhvr>
                                      <p:tavLst>
                                        <p:tav tm="0">
                                          <p:val>
                                            <p:fltVal val="0"/>
                                          </p:val>
                                        </p:tav>
                                        <p:tav tm="100000">
                                          <p:val>
                                            <p:strVal val="#ppt_h"/>
                                          </p:val>
                                        </p:tav>
                                      </p:tavLst>
                                    </p:anim>
                                    <p:anim calcmode="lin" valueType="num">
                                      <p:cBhvr>
                                        <p:cTn id="9" dur="1000" fill="hold"/>
                                        <p:tgtEl>
                                          <p:spTgt spid="788482"/>
                                        </p:tgtEl>
                                        <p:attrNameLst>
                                          <p:attrName>style.rotation</p:attrName>
                                        </p:attrNameLst>
                                      </p:cBhvr>
                                      <p:tavLst>
                                        <p:tav tm="0">
                                          <p:val>
                                            <p:fltVal val="90"/>
                                          </p:val>
                                        </p:tav>
                                        <p:tav tm="100000">
                                          <p:val>
                                            <p:fltVal val="0"/>
                                          </p:val>
                                        </p:tav>
                                      </p:tavLst>
                                    </p:anim>
                                    <p:animEffect transition="in" filter="fade">
                                      <p:cBhvr>
                                        <p:cTn id="10" dur="1000"/>
                                        <p:tgtEl>
                                          <p:spTgt spid="78848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animEffect transition="in" filter="randombar(horizontal)">
                                      <p:cBhvr>
                                        <p:cTn id="15"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DAD26FEA-76F3-43F6-B089-C90908F9BBF2}"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41C45675-F484-4778-9C80-E7B188CC1CE0}" type="slidenum">
              <a:rPr lang="en-US"/>
              <a:pPr>
                <a:defRPr/>
              </a:pPr>
              <a:t>31</a:t>
            </a:fld>
            <a:endParaRPr lang="en-US"/>
          </a:p>
        </p:txBody>
      </p:sp>
      <p:sp>
        <p:nvSpPr>
          <p:cNvPr id="789506" name="Rectangle 2"/>
          <p:cNvSpPr>
            <a:spLocks noGrp="1" noChangeArrowheads="1"/>
          </p:cNvSpPr>
          <p:nvPr>
            <p:ph type="title"/>
          </p:nvPr>
        </p:nvSpPr>
        <p:spPr>
          <a:xfrm>
            <a:off x="684213" y="0"/>
            <a:ext cx="7920037" cy="1052513"/>
          </a:xfrm>
          <a:solidFill>
            <a:schemeClr val="accent2">
              <a:lumMod val="20000"/>
              <a:lumOff val="80000"/>
            </a:schemeClr>
          </a:solidFill>
          <a:ln w="76200" cap="flat" algn="ctr">
            <a:solidFill>
              <a:srgbClr val="0000FF"/>
            </a:solidFill>
          </a:ln>
        </p:spPr>
        <p:txBody>
          <a:bodyPr/>
          <a:lstStyle/>
          <a:p>
            <a:pPr>
              <a:defRPr/>
            </a:pPr>
            <a:r>
              <a:rPr lang="es-AR" b="1" i="1" dirty="0">
                <a:solidFill>
                  <a:srgbClr val="800000"/>
                </a:solidFill>
                <a:effectLst>
                  <a:outerShdw blurRad="38100" dist="38100" dir="2700000" algn="tl">
                    <a:srgbClr val="C0C0C0"/>
                  </a:outerShdw>
                </a:effectLst>
                <a:latin typeface="Arial" charset="0"/>
              </a:rPr>
              <a:t>Ataques Wireless</a:t>
            </a:r>
            <a:endParaRPr lang="es-ES" b="1" i="1" dirty="0">
              <a:solidFill>
                <a:srgbClr val="800000"/>
              </a:solidFill>
              <a:effectLst>
                <a:outerShdw blurRad="38100" dist="38100" dir="2700000" algn="tl">
                  <a:srgbClr val="C0C0C0"/>
                </a:outerShdw>
              </a:effectLst>
              <a:latin typeface="Arial" charset="0"/>
            </a:endParaRPr>
          </a:p>
        </p:txBody>
      </p:sp>
      <p:sp>
        <p:nvSpPr>
          <p:cNvPr id="789507" name="Rectangle 3"/>
          <p:cNvSpPr>
            <a:spLocks noGrp="1" noChangeArrowheads="1"/>
          </p:cNvSpPr>
          <p:nvPr>
            <p:ph type="body" idx="1"/>
          </p:nvPr>
        </p:nvSpPr>
        <p:spPr>
          <a:xfrm>
            <a:off x="179388" y="1196975"/>
            <a:ext cx="8785225" cy="5400675"/>
          </a:xfrm>
          <a:solidFill>
            <a:schemeClr val="accent2">
              <a:lumMod val="20000"/>
              <a:lumOff val="80000"/>
            </a:schemeClr>
          </a:solidFill>
          <a:ln w="76200" cap="flat" algn="ctr">
            <a:solidFill>
              <a:schemeClr val="accent2">
                <a:lumMod val="50000"/>
              </a:schemeClr>
            </a:solidFill>
          </a:ln>
        </p:spPr>
        <p:txBody>
          <a:bodyPr/>
          <a:lstStyle/>
          <a:p>
            <a:pPr algn="just">
              <a:buFontTx/>
              <a:buNone/>
              <a:defRPr/>
            </a:pPr>
            <a:r>
              <a:rPr lang="es-AR" b="1" i="1" dirty="0">
                <a:solidFill>
                  <a:srgbClr val="000099"/>
                </a:solidFill>
                <a:effectLst>
                  <a:outerShdw blurRad="38100" dist="38100" dir="2700000" algn="tl">
                    <a:srgbClr val="C0C0C0"/>
                  </a:outerShdw>
                </a:effectLst>
                <a:latin typeface="Arial" charset="0"/>
              </a:rPr>
              <a:t>Robo de identidad (MAC </a:t>
            </a:r>
            <a:r>
              <a:rPr lang="es-AR" b="1" i="1" dirty="0" err="1">
                <a:solidFill>
                  <a:srgbClr val="000099"/>
                </a:solidFill>
                <a:effectLst>
                  <a:outerShdw blurRad="38100" dist="38100" dir="2700000" algn="tl">
                    <a:srgbClr val="C0C0C0"/>
                  </a:outerShdw>
                </a:effectLst>
                <a:latin typeface="Arial" charset="0"/>
              </a:rPr>
              <a:t>Spoofing</a:t>
            </a:r>
            <a:r>
              <a:rPr lang="es-AR" b="1" i="1" dirty="0">
                <a:solidFill>
                  <a:srgbClr val="000099"/>
                </a:solidFill>
                <a:effectLst>
                  <a:outerShdw blurRad="38100" dist="38100" dir="2700000" algn="tl">
                    <a:srgbClr val="C0C0C0"/>
                  </a:outerShdw>
                </a:effectLst>
                <a:latin typeface="Arial" charset="0"/>
              </a:rPr>
              <a:t>):</a:t>
            </a:r>
            <a:r>
              <a:rPr lang="es-AR" i="1" dirty="0">
                <a:solidFill>
                  <a:srgbClr val="000099"/>
                </a:solidFill>
                <a:effectLst>
                  <a:outerShdw blurRad="38100" dist="38100" dir="2700000" algn="tl">
                    <a:srgbClr val="C0C0C0"/>
                  </a:outerShdw>
                </a:effectLst>
                <a:latin typeface="Arial" charset="0"/>
              </a:rPr>
              <a:t> “Escuchar” el tráfico de red e identificar la dirección MAC de una computadora para clonarla.</a:t>
            </a:r>
          </a:p>
          <a:p>
            <a:pPr algn="just">
              <a:buFontTx/>
              <a:buNone/>
              <a:defRPr/>
            </a:pPr>
            <a:r>
              <a:rPr lang="es-AR" b="1" i="1" dirty="0">
                <a:solidFill>
                  <a:srgbClr val="000099"/>
                </a:solidFill>
                <a:effectLst>
                  <a:outerShdw blurRad="38100" dist="38100" dir="2700000" algn="tl">
                    <a:srgbClr val="C0C0C0"/>
                  </a:outerShdw>
                </a:effectLst>
                <a:latin typeface="Arial" charset="0"/>
              </a:rPr>
              <a:t>Inyección de red:</a:t>
            </a:r>
            <a:r>
              <a:rPr lang="es-AR" i="1" dirty="0">
                <a:solidFill>
                  <a:srgbClr val="000099"/>
                </a:solidFill>
                <a:effectLst>
                  <a:outerShdw blurRad="38100" dist="38100" dir="2700000" algn="tl">
                    <a:srgbClr val="C0C0C0"/>
                  </a:outerShdw>
                </a:effectLst>
                <a:latin typeface="Arial" charset="0"/>
              </a:rPr>
              <a:t> Inyectar comandos de reconfiguración que afecten a </a:t>
            </a:r>
            <a:r>
              <a:rPr lang="es-AR" i="1" dirty="0" err="1">
                <a:solidFill>
                  <a:srgbClr val="000099"/>
                </a:solidFill>
                <a:effectLst>
                  <a:outerShdw blurRad="38100" dist="38100" dir="2700000" algn="tl">
                    <a:srgbClr val="C0C0C0"/>
                  </a:outerShdw>
                </a:effectLst>
                <a:latin typeface="Arial" charset="0"/>
              </a:rPr>
              <a:t>routers</a:t>
            </a:r>
            <a:r>
              <a:rPr lang="es-AR" i="1" dirty="0">
                <a:solidFill>
                  <a:srgbClr val="000099"/>
                </a:solidFill>
                <a:effectLst>
                  <a:outerShdw blurRad="38100" dist="38100" dir="2700000" algn="tl">
                    <a:srgbClr val="C0C0C0"/>
                  </a:outerShdw>
                </a:effectLst>
                <a:latin typeface="Arial" charset="0"/>
              </a:rPr>
              <a:t>, </a:t>
            </a:r>
            <a:r>
              <a:rPr lang="es-AR" i="1" dirty="0" err="1">
                <a:solidFill>
                  <a:srgbClr val="000099"/>
                </a:solidFill>
                <a:effectLst>
                  <a:outerShdw blurRad="38100" dist="38100" dir="2700000" algn="tl">
                    <a:srgbClr val="C0C0C0"/>
                  </a:outerShdw>
                </a:effectLst>
                <a:latin typeface="Arial" charset="0"/>
              </a:rPr>
              <a:t>swithes</a:t>
            </a:r>
            <a:r>
              <a:rPr lang="es-AR" i="1" dirty="0">
                <a:solidFill>
                  <a:srgbClr val="000099"/>
                </a:solidFill>
                <a:effectLst>
                  <a:outerShdw blurRad="38100" dist="38100" dir="2700000" algn="tl">
                    <a:srgbClr val="C0C0C0"/>
                  </a:outerShdw>
                </a:effectLst>
                <a:latin typeface="Arial" charset="0"/>
              </a:rPr>
              <a:t>.</a:t>
            </a:r>
            <a:endParaRPr lang="es-ES" i="1" dirty="0">
              <a:solidFill>
                <a:srgbClr val="000099"/>
              </a:solidFill>
              <a:effectLst>
                <a:outerShdw blurRad="38100" dist="38100" dir="2700000" algn="tl">
                  <a:srgbClr val="C0C0C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89506"/>
                                        </p:tgtEl>
                                        <p:attrNameLst>
                                          <p:attrName>style.visibility</p:attrName>
                                        </p:attrNameLst>
                                      </p:cBhvr>
                                      <p:to>
                                        <p:strVal val="visible"/>
                                      </p:to>
                                    </p:set>
                                    <p:anim calcmode="lin" valueType="num">
                                      <p:cBhvr>
                                        <p:cTn id="7" dur="1000" fill="hold"/>
                                        <p:tgtEl>
                                          <p:spTgt spid="789506"/>
                                        </p:tgtEl>
                                        <p:attrNameLst>
                                          <p:attrName>ppt_w</p:attrName>
                                        </p:attrNameLst>
                                      </p:cBhvr>
                                      <p:tavLst>
                                        <p:tav tm="0">
                                          <p:val>
                                            <p:fltVal val="0"/>
                                          </p:val>
                                        </p:tav>
                                        <p:tav tm="100000">
                                          <p:val>
                                            <p:strVal val="#ppt_w"/>
                                          </p:val>
                                        </p:tav>
                                      </p:tavLst>
                                    </p:anim>
                                    <p:anim calcmode="lin" valueType="num">
                                      <p:cBhvr>
                                        <p:cTn id="8" dur="1000" fill="hold"/>
                                        <p:tgtEl>
                                          <p:spTgt spid="789506"/>
                                        </p:tgtEl>
                                        <p:attrNameLst>
                                          <p:attrName>ppt_h</p:attrName>
                                        </p:attrNameLst>
                                      </p:cBhvr>
                                      <p:tavLst>
                                        <p:tav tm="0">
                                          <p:val>
                                            <p:fltVal val="0"/>
                                          </p:val>
                                        </p:tav>
                                        <p:tav tm="100000">
                                          <p:val>
                                            <p:strVal val="#ppt_h"/>
                                          </p:val>
                                        </p:tav>
                                      </p:tavLst>
                                    </p:anim>
                                    <p:anim calcmode="lin" valueType="num">
                                      <p:cBhvr>
                                        <p:cTn id="9" dur="1000" fill="hold"/>
                                        <p:tgtEl>
                                          <p:spTgt spid="789506"/>
                                        </p:tgtEl>
                                        <p:attrNameLst>
                                          <p:attrName>style.rotation</p:attrName>
                                        </p:attrNameLst>
                                      </p:cBhvr>
                                      <p:tavLst>
                                        <p:tav tm="0">
                                          <p:val>
                                            <p:fltVal val="90"/>
                                          </p:val>
                                        </p:tav>
                                        <p:tav tm="100000">
                                          <p:val>
                                            <p:fltVal val="0"/>
                                          </p:val>
                                        </p:tav>
                                      </p:tavLst>
                                    </p:anim>
                                    <p:animEffect transition="in" filter="fade">
                                      <p:cBhvr>
                                        <p:cTn id="10" dur="1000"/>
                                        <p:tgtEl>
                                          <p:spTgt spid="78950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89507">
                                            <p:bg/>
                                          </p:spTgt>
                                        </p:tgtEl>
                                        <p:attrNameLst>
                                          <p:attrName>style.visibility</p:attrName>
                                        </p:attrNameLst>
                                      </p:cBhvr>
                                      <p:to>
                                        <p:strVal val="visible"/>
                                      </p:to>
                                    </p:set>
                                    <p:anim calcmode="lin" valueType="num">
                                      <p:cBhvr>
                                        <p:cTn id="15" dur="1000" fill="hold"/>
                                        <p:tgtEl>
                                          <p:spTgt spid="789507">
                                            <p:bg/>
                                          </p:spTgt>
                                        </p:tgtEl>
                                        <p:attrNameLst>
                                          <p:attrName>ppt_w</p:attrName>
                                        </p:attrNameLst>
                                      </p:cBhvr>
                                      <p:tavLst>
                                        <p:tav tm="0">
                                          <p:val>
                                            <p:fltVal val="0"/>
                                          </p:val>
                                        </p:tav>
                                        <p:tav tm="100000">
                                          <p:val>
                                            <p:strVal val="#ppt_w"/>
                                          </p:val>
                                        </p:tav>
                                      </p:tavLst>
                                    </p:anim>
                                    <p:anim calcmode="lin" valueType="num">
                                      <p:cBhvr>
                                        <p:cTn id="16" dur="1000" fill="hold"/>
                                        <p:tgtEl>
                                          <p:spTgt spid="789507">
                                            <p:bg/>
                                          </p:spTgt>
                                        </p:tgtEl>
                                        <p:attrNameLst>
                                          <p:attrName>ppt_h</p:attrName>
                                        </p:attrNameLst>
                                      </p:cBhvr>
                                      <p:tavLst>
                                        <p:tav tm="0">
                                          <p:val>
                                            <p:fltVal val="0"/>
                                          </p:val>
                                        </p:tav>
                                        <p:tav tm="100000">
                                          <p:val>
                                            <p:strVal val="#ppt_h"/>
                                          </p:val>
                                        </p:tav>
                                      </p:tavLst>
                                    </p:anim>
                                    <p:anim calcmode="lin" valueType="num">
                                      <p:cBhvr>
                                        <p:cTn id="17" dur="1000" fill="hold"/>
                                        <p:tgtEl>
                                          <p:spTgt spid="789507">
                                            <p:bg/>
                                          </p:spTgt>
                                        </p:tgtEl>
                                        <p:attrNameLst>
                                          <p:attrName>style.rotation</p:attrName>
                                        </p:attrNameLst>
                                      </p:cBhvr>
                                      <p:tavLst>
                                        <p:tav tm="0">
                                          <p:val>
                                            <p:fltVal val="90"/>
                                          </p:val>
                                        </p:tav>
                                        <p:tav tm="100000">
                                          <p:val>
                                            <p:fltVal val="0"/>
                                          </p:val>
                                        </p:tav>
                                      </p:tavLst>
                                    </p:anim>
                                    <p:animEffect transition="in" filter="fade">
                                      <p:cBhvr>
                                        <p:cTn id="18" dur="1000"/>
                                        <p:tgtEl>
                                          <p:spTgt spid="789507">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89507">
                                            <p:txEl>
                                              <p:pRg st="0" end="0"/>
                                            </p:txEl>
                                          </p:spTgt>
                                        </p:tgtEl>
                                        <p:attrNameLst>
                                          <p:attrName>style.visibility</p:attrName>
                                        </p:attrNameLst>
                                      </p:cBhvr>
                                      <p:to>
                                        <p:strVal val="visible"/>
                                      </p:to>
                                    </p:set>
                                    <p:anim calcmode="lin" valueType="num">
                                      <p:cBhvr>
                                        <p:cTn id="23" dur="1000" fill="hold"/>
                                        <p:tgtEl>
                                          <p:spTgt spid="789507">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89507">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89507">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8950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89507">
                                            <p:txEl>
                                              <p:pRg st="1" end="1"/>
                                            </p:txEl>
                                          </p:spTgt>
                                        </p:tgtEl>
                                        <p:attrNameLst>
                                          <p:attrName>style.visibility</p:attrName>
                                        </p:attrNameLst>
                                      </p:cBhvr>
                                      <p:to>
                                        <p:strVal val="visible"/>
                                      </p:to>
                                    </p:set>
                                    <p:anim calcmode="lin" valueType="num">
                                      <p:cBhvr>
                                        <p:cTn id="31" dur="1000" fill="hold"/>
                                        <p:tgtEl>
                                          <p:spTgt spid="789507">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789507">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789507">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7895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06" grpId="0" animBg="1"/>
      <p:bldP spid="789507"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MX"/>
              <a:t>Gracias</a:t>
            </a:r>
            <a:endParaRPr lang="es-AR"/>
          </a:p>
        </p:txBody>
      </p:sp>
      <p:graphicFrame>
        <p:nvGraphicFramePr>
          <p:cNvPr id="53251"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5123" name="Diapositiva" r:id="rId3" imgW="4572000" imgH="3429000" progId="PowerPoint.Slide.8">
                  <p:embed/>
                </p:oleObj>
              </mc:Choice>
              <mc:Fallback>
                <p:oleObj name="Diapositiva" r:id="rId3" imgW="4572000" imgH="3429000" progId="PowerPoint.Slide.8">
                  <p:embed/>
                  <p:pic>
                    <p:nvPicPr>
                      <p:cNvPr id="5325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02190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8B83B9AC-EB88-4B4E-A791-082CEB8BEB8C}"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69A01C31-2870-422B-9A54-11EE038CAB10}" type="slidenum">
              <a:rPr lang="en-US"/>
              <a:pPr>
                <a:defRPr/>
              </a:pPr>
              <a:t>4</a:t>
            </a:fld>
            <a:endParaRPr lang="en-US"/>
          </a:p>
        </p:txBody>
      </p:sp>
      <p:sp>
        <p:nvSpPr>
          <p:cNvPr id="724994" name="Rectangle 2"/>
          <p:cNvSpPr>
            <a:spLocks noGrp="1" noChangeArrowheads="1"/>
          </p:cNvSpPr>
          <p:nvPr>
            <p:ph type="title"/>
          </p:nvPr>
        </p:nvSpPr>
        <p:spPr>
          <a:xfrm>
            <a:off x="395288" y="304800"/>
            <a:ext cx="8520112" cy="1143000"/>
          </a:xfrm>
          <a:solidFill>
            <a:schemeClr val="accent2">
              <a:lumMod val="20000"/>
              <a:lumOff val="80000"/>
            </a:schemeClr>
          </a:solidFill>
          <a:ln w="76200" cap="flat" algn="ctr">
            <a:solidFill>
              <a:schemeClr val="accent2">
                <a:lumMod val="75000"/>
              </a:schemeClr>
            </a:solidFill>
          </a:ln>
        </p:spPr>
        <p:txBody>
          <a:bodyPr/>
          <a:lstStyle/>
          <a:p>
            <a:pPr>
              <a:defRPr/>
            </a:pPr>
            <a:r>
              <a:rPr lang="es-AR" sz="4000" i="1" dirty="0">
                <a:solidFill>
                  <a:srgbClr val="002060"/>
                </a:solidFill>
                <a:effectLst>
                  <a:outerShdw blurRad="38100" dist="38100" dir="2700000" algn="tl">
                    <a:srgbClr val="C0C0C0"/>
                  </a:outerShdw>
                </a:effectLst>
                <a:latin typeface="Arial" charset="0"/>
              </a:rPr>
              <a:t>Principales ataques:</a:t>
            </a:r>
            <a:br>
              <a:rPr lang="es-AR" sz="4000" i="1" dirty="0">
                <a:solidFill>
                  <a:srgbClr val="002060"/>
                </a:solidFill>
                <a:effectLst>
                  <a:outerShdw blurRad="38100" dist="38100" dir="2700000" algn="tl">
                    <a:srgbClr val="C0C0C0"/>
                  </a:outerShdw>
                </a:effectLst>
                <a:latin typeface="Arial" charset="0"/>
              </a:rPr>
            </a:br>
            <a:r>
              <a:rPr lang="es-AR" sz="4000" i="1" dirty="0">
                <a:solidFill>
                  <a:srgbClr val="002060"/>
                </a:solidFill>
                <a:effectLst>
                  <a:outerShdw blurRad="38100" dist="38100" dir="2700000" algn="tl">
                    <a:srgbClr val="C0C0C0"/>
                  </a:outerShdw>
                </a:effectLst>
                <a:latin typeface="Arial" charset="0"/>
              </a:rPr>
              <a:t>Denegación de Servicio (</a:t>
            </a:r>
            <a:r>
              <a:rPr lang="es-AR" sz="4000" i="1" dirty="0" err="1">
                <a:solidFill>
                  <a:srgbClr val="002060"/>
                </a:solidFill>
                <a:effectLst>
                  <a:outerShdw blurRad="38100" dist="38100" dir="2700000" algn="tl">
                    <a:srgbClr val="C0C0C0"/>
                  </a:outerShdw>
                </a:effectLst>
                <a:latin typeface="Arial" charset="0"/>
              </a:rPr>
              <a:t>DoS</a:t>
            </a:r>
            <a:r>
              <a:rPr lang="es-AR" sz="4000" i="1" dirty="0">
                <a:solidFill>
                  <a:srgbClr val="002060"/>
                </a:solidFill>
                <a:effectLst>
                  <a:outerShdw blurRad="38100" dist="38100" dir="2700000" algn="tl">
                    <a:srgbClr val="C0C0C0"/>
                  </a:outerShdw>
                </a:effectLst>
                <a:latin typeface="Arial" charset="0"/>
              </a:rPr>
              <a:t>) </a:t>
            </a:r>
          </a:p>
        </p:txBody>
      </p:sp>
      <p:sp>
        <p:nvSpPr>
          <p:cNvPr id="724995" name="Rectangle 3"/>
          <p:cNvSpPr>
            <a:spLocks noGrp="1" noChangeArrowheads="1"/>
          </p:cNvSpPr>
          <p:nvPr>
            <p:ph type="body" idx="1"/>
          </p:nvPr>
        </p:nvSpPr>
        <p:spPr>
          <a:xfrm>
            <a:off x="179388" y="1700213"/>
            <a:ext cx="8736012" cy="4824412"/>
          </a:xfrm>
          <a:solidFill>
            <a:schemeClr val="accent2">
              <a:lumMod val="20000"/>
              <a:lumOff val="80000"/>
            </a:schemeClr>
          </a:solidFill>
          <a:ln w="76200" cap="flat" algn="ctr">
            <a:solidFill>
              <a:srgbClr val="000080"/>
            </a:solidFill>
          </a:ln>
        </p:spPr>
        <p:txBody>
          <a:bodyPr/>
          <a:lstStyle/>
          <a:p>
            <a:pPr algn="just">
              <a:lnSpc>
                <a:spcPct val="90000"/>
              </a:lnSpc>
              <a:defRPr/>
            </a:pPr>
            <a:r>
              <a:rPr lang="es-ES" sz="2800" i="1" dirty="0">
                <a:solidFill>
                  <a:srgbClr val="000099"/>
                </a:solidFill>
                <a:effectLst>
                  <a:outerShdw blurRad="38100" dist="38100" dir="2700000" algn="tl">
                    <a:srgbClr val="C0C0C0"/>
                  </a:outerShdw>
                </a:effectLst>
                <a:latin typeface="Arial" charset="0"/>
              </a:rPr>
              <a:t>Consumo de recursos computacionales, tales como ancho de banda, espacio de disco, o tiempo de procesador. </a:t>
            </a:r>
          </a:p>
          <a:p>
            <a:pPr algn="just">
              <a:lnSpc>
                <a:spcPct val="90000"/>
              </a:lnSpc>
              <a:defRPr/>
            </a:pPr>
            <a:r>
              <a:rPr lang="es-ES" sz="2800" i="1" dirty="0">
                <a:solidFill>
                  <a:srgbClr val="000099"/>
                </a:solidFill>
                <a:effectLst>
                  <a:outerShdw blurRad="38100" dist="38100" dir="2700000" algn="tl">
                    <a:srgbClr val="C0C0C0"/>
                  </a:outerShdw>
                </a:effectLst>
                <a:latin typeface="Arial" charset="0"/>
              </a:rPr>
              <a:t>Alteración de información de configuración, tales como información de rutas de encaminamiento. </a:t>
            </a:r>
          </a:p>
          <a:p>
            <a:pPr algn="just">
              <a:lnSpc>
                <a:spcPct val="90000"/>
              </a:lnSpc>
              <a:defRPr/>
            </a:pPr>
            <a:r>
              <a:rPr lang="es-ES" sz="2800" i="1" dirty="0">
                <a:solidFill>
                  <a:srgbClr val="000099"/>
                </a:solidFill>
                <a:effectLst>
                  <a:outerShdw blurRad="38100" dist="38100" dir="2700000" algn="tl">
                    <a:srgbClr val="C0C0C0"/>
                  </a:outerShdw>
                </a:effectLst>
                <a:latin typeface="Arial" charset="0"/>
              </a:rPr>
              <a:t>Alteración de información de estado, tales como interrupción de sesiones TCP (TCP </a:t>
            </a:r>
            <a:r>
              <a:rPr lang="es-ES" sz="2800" i="1" dirty="0" err="1">
                <a:solidFill>
                  <a:srgbClr val="000099"/>
                </a:solidFill>
                <a:effectLst>
                  <a:outerShdw blurRad="38100" dist="38100" dir="2700000" algn="tl">
                    <a:srgbClr val="C0C0C0"/>
                  </a:outerShdw>
                </a:effectLst>
                <a:latin typeface="Arial" charset="0"/>
              </a:rPr>
              <a:t>reset</a:t>
            </a:r>
            <a:r>
              <a:rPr lang="es-ES" sz="2800" i="1" dirty="0">
                <a:solidFill>
                  <a:srgbClr val="000099"/>
                </a:solidFill>
                <a:effectLst>
                  <a:outerShdw blurRad="38100" dist="38100" dir="2700000" algn="tl">
                    <a:srgbClr val="C0C0C0"/>
                  </a:outerShdw>
                </a:effectLst>
                <a:latin typeface="Arial" charset="0"/>
              </a:rPr>
              <a:t>). </a:t>
            </a:r>
          </a:p>
          <a:p>
            <a:pPr algn="just">
              <a:lnSpc>
                <a:spcPct val="90000"/>
              </a:lnSpc>
              <a:defRPr/>
            </a:pPr>
            <a:r>
              <a:rPr lang="es-ES" sz="2800" i="1" dirty="0">
                <a:solidFill>
                  <a:srgbClr val="000099"/>
                </a:solidFill>
                <a:effectLst>
                  <a:outerShdw blurRad="38100" dist="38100" dir="2700000" algn="tl">
                    <a:srgbClr val="C0C0C0"/>
                  </a:outerShdw>
                </a:effectLst>
                <a:latin typeface="Arial" charset="0"/>
              </a:rPr>
              <a:t>Interrupción de componentes físicos de red. </a:t>
            </a:r>
          </a:p>
          <a:p>
            <a:pPr algn="just">
              <a:lnSpc>
                <a:spcPct val="90000"/>
              </a:lnSpc>
              <a:defRPr/>
            </a:pPr>
            <a:r>
              <a:rPr lang="es-ES" sz="2800" i="1" dirty="0">
                <a:solidFill>
                  <a:srgbClr val="000099"/>
                </a:solidFill>
                <a:effectLst>
                  <a:outerShdw blurRad="38100" dist="38100" dir="2700000" algn="tl">
                    <a:srgbClr val="C0C0C0"/>
                  </a:outerShdw>
                </a:effectLst>
                <a:latin typeface="Arial" charset="0"/>
              </a:rPr>
              <a:t>Obstrucción de medios de comunicación entre usuarios de un servicio y la victima, de manera que no puedan comunicarse adecuadamente. </a:t>
            </a:r>
          </a:p>
          <a:p>
            <a:pPr algn="just">
              <a:lnSpc>
                <a:spcPct val="90000"/>
              </a:lnSpc>
              <a:buFontTx/>
              <a:buAutoNum type="arabicPeriod" startAt="5"/>
              <a:defRPr/>
            </a:pPr>
            <a:endParaRPr lang="es-AR" sz="2800" i="1" dirty="0">
              <a:solidFill>
                <a:srgbClr val="000099"/>
              </a:solidFill>
              <a:effectLst>
                <a:outerShdw blurRad="38100" dist="38100" dir="2700000" algn="tl">
                  <a:srgbClr val="C0C0C0"/>
                </a:outerShdw>
              </a:effectLst>
              <a:latin typeface="Arial" charset="0"/>
            </a:endParaRPr>
          </a:p>
          <a:p>
            <a:pPr algn="just">
              <a:lnSpc>
                <a:spcPct val="90000"/>
              </a:lnSpc>
              <a:buFontTx/>
              <a:buAutoNum type="arabicPeriod" startAt="5"/>
              <a:defRPr/>
            </a:pPr>
            <a:endParaRPr lang="es-AR" sz="2800" i="1" dirty="0">
              <a:solidFill>
                <a:srgbClr val="000099"/>
              </a:solidFill>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418301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24994"/>
                                        </p:tgtEl>
                                        <p:attrNameLst>
                                          <p:attrName>style.visibility</p:attrName>
                                        </p:attrNameLst>
                                      </p:cBhvr>
                                      <p:to>
                                        <p:strVal val="visible"/>
                                      </p:to>
                                    </p:set>
                                    <p:anim calcmode="lin" valueType="num">
                                      <p:cBhvr>
                                        <p:cTn id="7" dur="1000" fill="hold"/>
                                        <p:tgtEl>
                                          <p:spTgt spid="724994"/>
                                        </p:tgtEl>
                                        <p:attrNameLst>
                                          <p:attrName>ppt_w</p:attrName>
                                        </p:attrNameLst>
                                      </p:cBhvr>
                                      <p:tavLst>
                                        <p:tav tm="0">
                                          <p:val>
                                            <p:fltVal val="0"/>
                                          </p:val>
                                        </p:tav>
                                        <p:tav tm="100000">
                                          <p:val>
                                            <p:strVal val="#ppt_w"/>
                                          </p:val>
                                        </p:tav>
                                      </p:tavLst>
                                    </p:anim>
                                    <p:anim calcmode="lin" valueType="num">
                                      <p:cBhvr>
                                        <p:cTn id="8" dur="1000" fill="hold"/>
                                        <p:tgtEl>
                                          <p:spTgt spid="724994"/>
                                        </p:tgtEl>
                                        <p:attrNameLst>
                                          <p:attrName>ppt_h</p:attrName>
                                        </p:attrNameLst>
                                      </p:cBhvr>
                                      <p:tavLst>
                                        <p:tav tm="0">
                                          <p:val>
                                            <p:fltVal val="0"/>
                                          </p:val>
                                        </p:tav>
                                        <p:tav tm="100000">
                                          <p:val>
                                            <p:strVal val="#ppt_h"/>
                                          </p:val>
                                        </p:tav>
                                      </p:tavLst>
                                    </p:anim>
                                    <p:anim calcmode="lin" valueType="num">
                                      <p:cBhvr>
                                        <p:cTn id="9" dur="1000" fill="hold"/>
                                        <p:tgtEl>
                                          <p:spTgt spid="724994"/>
                                        </p:tgtEl>
                                        <p:attrNameLst>
                                          <p:attrName>style.rotation</p:attrName>
                                        </p:attrNameLst>
                                      </p:cBhvr>
                                      <p:tavLst>
                                        <p:tav tm="0">
                                          <p:val>
                                            <p:fltVal val="90"/>
                                          </p:val>
                                        </p:tav>
                                        <p:tav tm="100000">
                                          <p:val>
                                            <p:fltVal val="0"/>
                                          </p:val>
                                        </p:tav>
                                      </p:tavLst>
                                    </p:anim>
                                    <p:animEffect transition="in" filter="fade">
                                      <p:cBhvr>
                                        <p:cTn id="10" dur="1000"/>
                                        <p:tgtEl>
                                          <p:spTgt spid="7249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24995">
                                            <p:bg/>
                                          </p:spTgt>
                                        </p:tgtEl>
                                        <p:attrNameLst>
                                          <p:attrName>style.visibility</p:attrName>
                                        </p:attrNameLst>
                                      </p:cBhvr>
                                      <p:to>
                                        <p:strVal val="visible"/>
                                      </p:to>
                                    </p:set>
                                    <p:anim calcmode="lin" valueType="num">
                                      <p:cBhvr>
                                        <p:cTn id="15" dur="1000" fill="hold"/>
                                        <p:tgtEl>
                                          <p:spTgt spid="724995">
                                            <p:bg/>
                                          </p:spTgt>
                                        </p:tgtEl>
                                        <p:attrNameLst>
                                          <p:attrName>ppt_w</p:attrName>
                                        </p:attrNameLst>
                                      </p:cBhvr>
                                      <p:tavLst>
                                        <p:tav tm="0">
                                          <p:val>
                                            <p:fltVal val="0"/>
                                          </p:val>
                                        </p:tav>
                                        <p:tav tm="100000">
                                          <p:val>
                                            <p:strVal val="#ppt_w"/>
                                          </p:val>
                                        </p:tav>
                                      </p:tavLst>
                                    </p:anim>
                                    <p:anim calcmode="lin" valueType="num">
                                      <p:cBhvr>
                                        <p:cTn id="16" dur="1000" fill="hold"/>
                                        <p:tgtEl>
                                          <p:spTgt spid="724995">
                                            <p:bg/>
                                          </p:spTgt>
                                        </p:tgtEl>
                                        <p:attrNameLst>
                                          <p:attrName>ppt_h</p:attrName>
                                        </p:attrNameLst>
                                      </p:cBhvr>
                                      <p:tavLst>
                                        <p:tav tm="0">
                                          <p:val>
                                            <p:fltVal val="0"/>
                                          </p:val>
                                        </p:tav>
                                        <p:tav tm="100000">
                                          <p:val>
                                            <p:strVal val="#ppt_h"/>
                                          </p:val>
                                        </p:tav>
                                      </p:tavLst>
                                    </p:anim>
                                    <p:anim calcmode="lin" valueType="num">
                                      <p:cBhvr>
                                        <p:cTn id="17" dur="1000" fill="hold"/>
                                        <p:tgtEl>
                                          <p:spTgt spid="724995">
                                            <p:bg/>
                                          </p:spTgt>
                                        </p:tgtEl>
                                        <p:attrNameLst>
                                          <p:attrName>style.rotation</p:attrName>
                                        </p:attrNameLst>
                                      </p:cBhvr>
                                      <p:tavLst>
                                        <p:tav tm="0">
                                          <p:val>
                                            <p:fltVal val="90"/>
                                          </p:val>
                                        </p:tav>
                                        <p:tav tm="100000">
                                          <p:val>
                                            <p:fltVal val="0"/>
                                          </p:val>
                                        </p:tav>
                                      </p:tavLst>
                                    </p:anim>
                                    <p:animEffect transition="in" filter="fade">
                                      <p:cBhvr>
                                        <p:cTn id="18" dur="1000"/>
                                        <p:tgtEl>
                                          <p:spTgt spid="724995">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24995">
                                            <p:txEl>
                                              <p:pRg st="0" end="0"/>
                                            </p:txEl>
                                          </p:spTgt>
                                        </p:tgtEl>
                                        <p:attrNameLst>
                                          <p:attrName>style.visibility</p:attrName>
                                        </p:attrNameLst>
                                      </p:cBhvr>
                                      <p:to>
                                        <p:strVal val="visible"/>
                                      </p:to>
                                    </p:set>
                                    <p:anim calcmode="lin" valueType="num">
                                      <p:cBhvr>
                                        <p:cTn id="23" dur="1000" fill="hold"/>
                                        <p:tgtEl>
                                          <p:spTgt spid="724995">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724995">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724995">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72499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724995">
                                            <p:txEl>
                                              <p:pRg st="1" end="1"/>
                                            </p:txEl>
                                          </p:spTgt>
                                        </p:tgtEl>
                                        <p:attrNameLst>
                                          <p:attrName>style.visibility</p:attrName>
                                        </p:attrNameLst>
                                      </p:cBhvr>
                                      <p:to>
                                        <p:strVal val="visible"/>
                                      </p:to>
                                    </p:set>
                                    <p:anim calcmode="lin" valueType="num">
                                      <p:cBhvr>
                                        <p:cTn id="31" dur="1000" fill="hold"/>
                                        <p:tgtEl>
                                          <p:spTgt spid="724995">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724995">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724995">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724995">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724995">
                                            <p:txEl>
                                              <p:pRg st="2" end="2"/>
                                            </p:txEl>
                                          </p:spTgt>
                                        </p:tgtEl>
                                        <p:attrNameLst>
                                          <p:attrName>style.visibility</p:attrName>
                                        </p:attrNameLst>
                                      </p:cBhvr>
                                      <p:to>
                                        <p:strVal val="visible"/>
                                      </p:to>
                                    </p:set>
                                    <p:anim calcmode="lin" valueType="num">
                                      <p:cBhvr>
                                        <p:cTn id="39" dur="1000" fill="hold"/>
                                        <p:tgtEl>
                                          <p:spTgt spid="724995">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724995">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724995">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72499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724995">
                                            <p:txEl>
                                              <p:pRg st="3" end="3"/>
                                            </p:txEl>
                                          </p:spTgt>
                                        </p:tgtEl>
                                        <p:attrNameLst>
                                          <p:attrName>style.visibility</p:attrName>
                                        </p:attrNameLst>
                                      </p:cBhvr>
                                      <p:to>
                                        <p:strVal val="visible"/>
                                      </p:to>
                                    </p:set>
                                    <p:anim calcmode="lin" valueType="num">
                                      <p:cBhvr>
                                        <p:cTn id="47" dur="1000" fill="hold"/>
                                        <p:tgtEl>
                                          <p:spTgt spid="724995">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724995">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724995">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724995">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724995">
                                            <p:txEl>
                                              <p:pRg st="4" end="4"/>
                                            </p:txEl>
                                          </p:spTgt>
                                        </p:tgtEl>
                                        <p:attrNameLst>
                                          <p:attrName>style.visibility</p:attrName>
                                        </p:attrNameLst>
                                      </p:cBhvr>
                                      <p:to>
                                        <p:strVal val="visible"/>
                                      </p:to>
                                    </p:set>
                                    <p:anim calcmode="lin" valueType="num">
                                      <p:cBhvr>
                                        <p:cTn id="55" dur="1000" fill="hold"/>
                                        <p:tgtEl>
                                          <p:spTgt spid="724995">
                                            <p:txEl>
                                              <p:pRg st="4" end="4"/>
                                            </p:txEl>
                                          </p:spTgt>
                                        </p:tgtEl>
                                        <p:attrNameLst>
                                          <p:attrName>ppt_w</p:attrName>
                                        </p:attrNameLst>
                                      </p:cBhvr>
                                      <p:tavLst>
                                        <p:tav tm="0">
                                          <p:val>
                                            <p:fltVal val="0"/>
                                          </p:val>
                                        </p:tav>
                                        <p:tav tm="100000">
                                          <p:val>
                                            <p:strVal val="#ppt_w"/>
                                          </p:val>
                                        </p:tav>
                                      </p:tavLst>
                                    </p:anim>
                                    <p:anim calcmode="lin" valueType="num">
                                      <p:cBhvr>
                                        <p:cTn id="56" dur="1000" fill="hold"/>
                                        <p:tgtEl>
                                          <p:spTgt spid="724995">
                                            <p:txEl>
                                              <p:pRg st="4" end="4"/>
                                            </p:txEl>
                                          </p:spTgt>
                                        </p:tgtEl>
                                        <p:attrNameLst>
                                          <p:attrName>ppt_h</p:attrName>
                                        </p:attrNameLst>
                                      </p:cBhvr>
                                      <p:tavLst>
                                        <p:tav tm="0">
                                          <p:val>
                                            <p:fltVal val="0"/>
                                          </p:val>
                                        </p:tav>
                                        <p:tav tm="100000">
                                          <p:val>
                                            <p:strVal val="#ppt_h"/>
                                          </p:val>
                                        </p:tav>
                                      </p:tavLst>
                                    </p:anim>
                                    <p:anim calcmode="lin" valueType="num">
                                      <p:cBhvr>
                                        <p:cTn id="57" dur="1000" fill="hold"/>
                                        <p:tgtEl>
                                          <p:spTgt spid="724995">
                                            <p:txEl>
                                              <p:pRg st="4" end="4"/>
                                            </p:txEl>
                                          </p:spTgt>
                                        </p:tgtEl>
                                        <p:attrNameLst>
                                          <p:attrName>style.rotation</p:attrName>
                                        </p:attrNameLst>
                                      </p:cBhvr>
                                      <p:tavLst>
                                        <p:tav tm="0">
                                          <p:val>
                                            <p:fltVal val="90"/>
                                          </p:val>
                                        </p:tav>
                                        <p:tav tm="100000">
                                          <p:val>
                                            <p:fltVal val="0"/>
                                          </p:val>
                                        </p:tav>
                                      </p:tavLst>
                                    </p:anim>
                                    <p:animEffect transition="in" filter="fade">
                                      <p:cBhvr>
                                        <p:cTn id="58" dur="1000"/>
                                        <p:tgtEl>
                                          <p:spTgt spid="7249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994" grpId="0" animBg="1"/>
      <p:bldP spid="724995"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8B83B9AC-EB88-4B4E-A791-082CEB8BEB8C}"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69A01C31-2870-422B-9A54-11EE038CAB10}" type="slidenum">
              <a:rPr lang="en-US"/>
              <a:pPr>
                <a:defRPr/>
              </a:pPr>
              <a:t>5</a:t>
            </a:fld>
            <a:endParaRPr lang="en-US"/>
          </a:p>
        </p:txBody>
      </p:sp>
      <p:sp>
        <p:nvSpPr>
          <p:cNvPr id="724994" name="Rectangle 2"/>
          <p:cNvSpPr>
            <a:spLocks noGrp="1" noChangeArrowheads="1"/>
          </p:cNvSpPr>
          <p:nvPr>
            <p:ph type="title"/>
          </p:nvPr>
        </p:nvSpPr>
        <p:spPr>
          <a:xfrm>
            <a:off x="395288" y="304800"/>
            <a:ext cx="8520112" cy="1143000"/>
          </a:xfrm>
          <a:solidFill>
            <a:schemeClr val="accent2">
              <a:lumMod val="20000"/>
              <a:lumOff val="80000"/>
            </a:schemeClr>
          </a:solidFill>
          <a:ln w="76200" cap="flat" algn="ctr">
            <a:solidFill>
              <a:schemeClr val="accent2">
                <a:lumMod val="75000"/>
              </a:schemeClr>
            </a:solidFill>
          </a:ln>
        </p:spPr>
        <p:txBody>
          <a:bodyPr/>
          <a:lstStyle/>
          <a:p>
            <a:pPr>
              <a:defRPr/>
            </a:pPr>
            <a:r>
              <a:rPr lang="es-AR" sz="4000" i="1" dirty="0">
                <a:solidFill>
                  <a:srgbClr val="002060"/>
                </a:solidFill>
                <a:effectLst>
                  <a:outerShdw blurRad="38100" dist="38100" dir="2700000" algn="tl">
                    <a:srgbClr val="C0C0C0"/>
                  </a:outerShdw>
                </a:effectLst>
                <a:latin typeface="Arial" charset="0"/>
              </a:rPr>
              <a:t>Principales ataques:</a:t>
            </a:r>
            <a:br>
              <a:rPr lang="es-AR" sz="4000" i="1" dirty="0">
                <a:solidFill>
                  <a:srgbClr val="002060"/>
                </a:solidFill>
                <a:effectLst>
                  <a:outerShdw blurRad="38100" dist="38100" dir="2700000" algn="tl">
                    <a:srgbClr val="C0C0C0"/>
                  </a:outerShdw>
                </a:effectLst>
                <a:latin typeface="Arial" charset="0"/>
              </a:rPr>
            </a:br>
            <a:r>
              <a:rPr lang="es-AR" sz="4000" i="1" dirty="0">
                <a:solidFill>
                  <a:srgbClr val="002060"/>
                </a:solidFill>
                <a:effectLst>
                  <a:outerShdw blurRad="38100" dist="38100" dir="2700000" algn="tl">
                    <a:srgbClr val="C0C0C0"/>
                  </a:outerShdw>
                </a:effectLst>
                <a:latin typeface="Arial" charset="0"/>
              </a:rPr>
              <a:t>Denegación de Servicio (</a:t>
            </a:r>
            <a:r>
              <a:rPr lang="es-AR" sz="4000" i="1" dirty="0" err="1">
                <a:solidFill>
                  <a:srgbClr val="002060"/>
                </a:solidFill>
                <a:effectLst>
                  <a:outerShdw blurRad="38100" dist="38100" dir="2700000" algn="tl">
                    <a:srgbClr val="C0C0C0"/>
                  </a:outerShdw>
                </a:effectLst>
                <a:latin typeface="Arial" charset="0"/>
              </a:rPr>
              <a:t>DoS</a:t>
            </a:r>
            <a:r>
              <a:rPr lang="es-AR" sz="4000" i="1" dirty="0">
                <a:solidFill>
                  <a:srgbClr val="002060"/>
                </a:solidFill>
                <a:effectLst>
                  <a:outerShdw blurRad="38100" dist="38100" dir="2700000" algn="tl">
                    <a:srgbClr val="C0C0C0"/>
                  </a:outerShdw>
                </a:effectLst>
                <a:latin typeface="Arial" charset="0"/>
              </a:rPr>
              <a:t>) </a:t>
            </a:r>
          </a:p>
        </p:txBody>
      </p:sp>
      <p:sp>
        <p:nvSpPr>
          <p:cNvPr id="724995" name="Rectangle 3"/>
          <p:cNvSpPr>
            <a:spLocks noGrp="1" noChangeArrowheads="1"/>
          </p:cNvSpPr>
          <p:nvPr>
            <p:ph type="body" idx="1"/>
          </p:nvPr>
        </p:nvSpPr>
        <p:spPr>
          <a:xfrm>
            <a:off x="179388" y="1700213"/>
            <a:ext cx="8736012" cy="4824412"/>
          </a:xfrm>
          <a:solidFill>
            <a:schemeClr val="accent2">
              <a:lumMod val="20000"/>
              <a:lumOff val="80000"/>
            </a:schemeClr>
          </a:solidFill>
          <a:ln w="76200" cap="flat" algn="ctr">
            <a:solidFill>
              <a:srgbClr val="000080"/>
            </a:solidFill>
            <a:miter lim="800000"/>
            <a:headEnd/>
            <a:tailEnd/>
          </a:ln>
        </p:spPr>
        <p:txBody>
          <a:bodyPr vert="horz" wrap="square" lIns="91440" tIns="45720" rIns="91440" bIns="45720" numCol="1" anchor="t" anchorCtr="0" compatLnSpc="1">
            <a:prstTxWarp prst="textNoShape">
              <a:avLst/>
            </a:prstTxWarp>
          </a:bodyPr>
          <a:lstStyle/>
          <a:p>
            <a:pPr algn="just">
              <a:lnSpc>
                <a:spcPct val="90000"/>
              </a:lnSpc>
            </a:pPr>
            <a:r>
              <a:rPr lang="es-ES" sz="2800" i="1" dirty="0">
                <a:solidFill>
                  <a:srgbClr val="000099"/>
                </a:solidFill>
                <a:effectLst>
                  <a:outerShdw blurRad="38100" dist="38100" dir="2700000" algn="tl">
                    <a:srgbClr val="C0C0C0"/>
                  </a:outerShdw>
                </a:effectLst>
                <a:latin typeface="Arial" charset="0"/>
              </a:rPr>
              <a:t>Inundación SYN (SYN </a:t>
            </a:r>
            <a:r>
              <a:rPr lang="es-ES" sz="2800" i="1" dirty="0" err="1">
                <a:solidFill>
                  <a:srgbClr val="000099"/>
                </a:solidFill>
                <a:effectLst>
                  <a:outerShdw blurRad="38100" dist="38100" dir="2700000" algn="tl">
                    <a:srgbClr val="C0C0C0"/>
                  </a:outerShdw>
                </a:effectLst>
                <a:latin typeface="Arial" charset="0"/>
              </a:rPr>
              <a:t>Flood</a:t>
            </a:r>
            <a:r>
              <a:rPr lang="es-ES" sz="2800" i="1" dirty="0">
                <a:solidFill>
                  <a:srgbClr val="000099"/>
                </a:solidFill>
                <a:effectLst>
                  <a:outerShdw blurRad="38100" dist="38100" dir="2700000" algn="tl">
                    <a:srgbClr val="C0C0C0"/>
                  </a:outerShdw>
                </a:effectLst>
                <a:latin typeface="Arial" charset="0"/>
              </a:rPr>
              <a:t>)</a:t>
            </a:r>
          </a:p>
          <a:p>
            <a:pPr algn="just">
              <a:lnSpc>
                <a:spcPct val="90000"/>
              </a:lnSpc>
            </a:pPr>
            <a:r>
              <a:rPr lang="es-ES" sz="2800" i="1" dirty="0">
                <a:solidFill>
                  <a:srgbClr val="000099"/>
                </a:solidFill>
                <a:effectLst>
                  <a:outerShdw blurRad="38100" dist="38100" dir="2700000" algn="tl">
                    <a:srgbClr val="C0C0C0"/>
                  </a:outerShdw>
                </a:effectLst>
                <a:latin typeface="Arial" charset="0"/>
              </a:rPr>
              <a:t>Inundación ICMP (ICMP </a:t>
            </a:r>
            <a:r>
              <a:rPr lang="es-ES" sz="2800" i="1" dirty="0" err="1">
                <a:solidFill>
                  <a:srgbClr val="000099"/>
                </a:solidFill>
                <a:effectLst>
                  <a:outerShdw blurRad="38100" dist="38100" dir="2700000" algn="tl">
                    <a:srgbClr val="C0C0C0"/>
                  </a:outerShdw>
                </a:effectLst>
                <a:latin typeface="Arial" charset="0"/>
              </a:rPr>
              <a:t>Flood</a:t>
            </a:r>
            <a:r>
              <a:rPr lang="es-ES" sz="2800" i="1" dirty="0">
                <a:solidFill>
                  <a:srgbClr val="000099"/>
                </a:solidFill>
                <a:effectLst>
                  <a:outerShdw blurRad="38100" dist="38100" dir="2700000" algn="tl">
                    <a:srgbClr val="C0C0C0"/>
                  </a:outerShdw>
                </a:effectLst>
                <a:latin typeface="Arial" charset="0"/>
              </a:rPr>
              <a:t>)</a:t>
            </a:r>
          </a:p>
          <a:p>
            <a:pPr algn="just">
              <a:lnSpc>
                <a:spcPct val="90000"/>
              </a:lnSpc>
            </a:pPr>
            <a:r>
              <a:rPr lang="es-ES" sz="2800" i="1" dirty="0">
                <a:solidFill>
                  <a:srgbClr val="000099"/>
                </a:solidFill>
                <a:effectLst>
                  <a:outerShdw blurRad="38100" dist="38100" dir="2700000" algn="tl">
                    <a:srgbClr val="C0C0C0"/>
                  </a:outerShdw>
                </a:effectLst>
                <a:latin typeface="Arial" charset="0"/>
              </a:rPr>
              <a:t>SMURF (ICMP </a:t>
            </a:r>
            <a:r>
              <a:rPr lang="es-ES" sz="2800" i="1" dirty="0" err="1">
                <a:solidFill>
                  <a:srgbClr val="000099"/>
                </a:solidFill>
                <a:effectLst>
                  <a:outerShdw blurRad="38100" dist="38100" dir="2700000" algn="tl">
                    <a:srgbClr val="C0C0C0"/>
                  </a:outerShdw>
                </a:effectLst>
                <a:latin typeface="Arial" charset="0"/>
              </a:rPr>
              <a:t>Flood</a:t>
            </a:r>
            <a:r>
              <a:rPr lang="es-ES" sz="2800" i="1" dirty="0">
                <a:solidFill>
                  <a:srgbClr val="000099"/>
                </a:solidFill>
                <a:effectLst>
                  <a:outerShdw blurRad="38100" dist="38100" dir="2700000" algn="tl">
                    <a:srgbClr val="C0C0C0"/>
                  </a:outerShdw>
                </a:effectLst>
                <a:latin typeface="Arial" charset="0"/>
              </a:rPr>
              <a:t>)</a:t>
            </a:r>
          </a:p>
          <a:p>
            <a:pPr algn="just">
              <a:lnSpc>
                <a:spcPct val="90000"/>
              </a:lnSpc>
            </a:pPr>
            <a:r>
              <a:rPr lang="es-ES" sz="2800" i="1" dirty="0">
                <a:solidFill>
                  <a:srgbClr val="000099"/>
                </a:solidFill>
                <a:effectLst>
                  <a:outerShdw blurRad="38100" dist="38100" dir="2700000" algn="tl">
                    <a:srgbClr val="C0C0C0"/>
                  </a:outerShdw>
                </a:effectLst>
                <a:latin typeface="Arial" charset="0"/>
              </a:rPr>
              <a:t>Inundación UDP (UDP </a:t>
            </a:r>
            <a:r>
              <a:rPr lang="es-ES" sz="2800" i="1" dirty="0" err="1">
                <a:solidFill>
                  <a:srgbClr val="000099"/>
                </a:solidFill>
                <a:effectLst>
                  <a:outerShdw blurRad="38100" dist="38100" dir="2700000" algn="tl">
                    <a:srgbClr val="C0C0C0"/>
                  </a:outerShdw>
                </a:effectLst>
                <a:latin typeface="Arial" charset="0"/>
              </a:rPr>
              <a:t>Flood</a:t>
            </a:r>
            <a:r>
              <a:rPr lang="es-ES" sz="2800" i="1" dirty="0">
                <a:solidFill>
                  <a:srgbClr val="000099"/>
                </a:solidFill>
                <a:effectLst>
                  <a:outerShdw blurRad="38100" dist="38100" dir="2700000" algn="tl">
                    <a:srgbClr val="C0C0C0"/>
                  </a:outerShdw>
                </a:effectLst>
                <a:latin typeface="Arial" charset="0"/>
              </a:rPr>
              <a:t>)</a:t>
            </a:r>
          </a:p>
          <a:p>
            <a:pPr algn="just">
              <a:lnSpc>
                <a:spcPct val="90000"/>
              </a:lnSpc>
            </a:pPr>
            <a:r>
              <a:rPr lang="es-ES" sz="2800" i="1" dirty="0">
                <a:solidFill>
                  <a:srgbClr val="000099"/>
                </a:solidFill>
                <a:effectLst>
                  <a:outerShdw blurRad="38100" dist="38100" dir="2700000" algn="tl">
                    <a:srgbClr val="C0C0C0"/>
                  </a:outerShdw>
                </a:effectLst>
                <a:latin typeface="Arial" charset="0"/>
              </a:rPr>
              <a:t>Peer-to-peer</a:t>
            </a:r>
          </a:p>
          <a:p>
            <a:pPr algn="just">
              <a:lnSpc>
                <a:spcPct val="90000"/>
              </a:lnSpc>
            </a:pPr>
            <a:r>
              <a:rPr lang="es-ES" sz="2800" i="1" dirty="0">
                <a:solidFill>
                  <a:srgbClr val="000099"/>
                </a:solidFill>
                <a:effectLst>
                  <a:outerShdw blurRad="38100" dist="38100" dir="2700000" algn="tl">
                    <a:srgbClr val="C0C0C0"/>
                  </a:outerShdw>
                </a:effectLst>
                <a:latin typeface="Arial" charset="0"/>
              </a:rPr>
              <a:t>Utilización de recursos</a:t>
            </a:r>
          </a:p>
          <a:p>
            <a:pPr algn="just">
              <a:lnSpc>
                <a:spcPct val="90000"/>
              </a:lnSpc>
            </a:pPr>
            <a:r>
              <a:rPr lang="es-ES" sz="2800" i="1" dirty="0">
                <a:solidFill>
                  <a:srgbClr val="000099"/>
                </a:solidFill>
                <a:effectLst>
                  <a:outerShdw blurRad="38100" dist="38100" dir="2700000" algn="tl">
                    <a:srgbClr val="C0C0C0"/>
                  </a:outerShdw>
                </a:effectLst>
                <a:latin typeface="Arial" charset="0"/>
              </a:rPr>
              <a:t>A nivel de aplicación</a:t>
            </a:r>
          </a:p>
          <a:p>
            <a:pPr algn="just">
              <a:lnSpc>
                <a:spcPct val="90000"/>
              </a:lnSpc>
            </a:pPr>
            <a:r>
              <a:rPr lang="es-ES" sz="2800" i="1" dirty="0">
                <a:solidFill>
                  <a:srgbClr val="000099"/>
                </a:solidFill>
                <a:effectLst>
                  <a:outerShdw blurRad="38100" dist="38100" dir="2700000" algn="tl">
                    <a:srgbClr val="C0C0C0"/>
                  </a:outerShdw>
                </a:effectLst>
                <a:latin typeface="Arial" charset="0"/>
              </a:rPr>
              <a:t>Degradación de servicio</a:t>
            </a:r>
          </a:p>
          <a:p>
            <a:pPr algn="just">
              <a:lnSpc>
                <a:spcPct val="90000"/>
              </a:lnSpc>
            </a:pPr>
            <a:r>
              <a:rPr lang="en-US" sz="2800" i="1" dirty="0">
                <a:solidFill>
                  <a:srgbClr val="000099"/>
                </a:solidFill>
                <a:effectLst>
                  <a:outerShdw blurRad="38100" dist="38100" dir="2700000" algn="tl">
                    <a:srgbClr val="C0C0C0"/>
                  </a:outerShdw>
                </a:effectLst>
                <a:latin typeface="Arial" charset="0"/>
              </a:rPr>
              <a:t>Slowloris (HTTP requests </a:t>
            </a:r>
            <a:r>
              <a:rPr lang="en-US" sz="2800" i="1" dirty="0" err="1">
                <a:solidFill>
                  <a:srgbClr val="000099"/>
                </a:solidFill>
                <a:effectLst>
                  <a:outerShdw blurRad="38100" dist="38100" dir="2700000" algn="tl">
                    <a:srgbClr val="C0C0C0"/>
                  </a:outerShdw>
                </a:effectLst>
                <a:latin typeface="Arial" charset="0"/>
              </a:rPr>
              <a:t>parciales</a:t>
            </a:r>
            <a:r>
              <a:rPr lang="en-US" sz="2800" i="1" dirty="0">
                <a:solidFill>
                  <a:srgbClr val="000099"/>
                </a:solidFill>
                <a:effectLst>
                  <a:outerShdw blurRad="38100" dist="38100" dir="2700000" algn="tl">
                    <a:srgbClr val="C0C0C0"/>
                  </a:outerShdw>
                </a:effectLst>
                <a:latin typeface="Arial" charset="0"/>
              </a:rPr>
              <a:t>. low-rate)</a:t>
            </a:r>
          </a:p>
          <a:p>
            <a:pPr algn="just">
              <a:lnSpc>
                <a:spcPct val="90000"/>
              </a:lnSpc>
            </a:pPr>
            <a:r>
              <a:rPr lang="en-US" sz="2800" i="1" dirty="0" err="1">
                <a:solidFill>
                  <a:srgbClr val="000099"/>
                </a:solidFill>
                <a:effectLst>
                  <a:outerShdw blurRad="38100" dist="38100" dir="2700000" algn="tl">
                    <a:srgbClr val="C0C0C0"/>
                  </a:outerShdw>
                </a:effectLst>
                <a:latin typeface="Arial" charset="0"/>
              </a:rPr>
              <a:t>BotNet</a:t>
            </a:r>
            <a:r>
              <a:rPr lang="en-US" sz="2800" i="1" dirty="0">
                <a:solidFill>
                  <a:srgbClr val="000099"/>
                </a:solidFill>
                <a:effectLst>
                  <a:outerShdw blurRad="38100" dist="38100" dir="2700000" algn="tl">
                    <a:srgbClr val="C0C0C0"/>
                  </a:outerShdw>
                </a:effectLst>
                <a:latin typeface="Arial" charset="0"/>
              </a:rPr>
              <a:t>.</a:t>
            </a:r>
            <a:endParaRPr lang="es-AR" sz="2800" i="1" dirty="0">
              <a:solidFill>
                <a:srgbClr val="000099"/>
              </a:solidFill>
              <a:effectLst>
                <a:outerShdw blurRad="38100" dist="38100" dir="2700000" algn="tl">
                  <a:srgbClr val="C0C0C0"/>
                </a:outerShdw>
              </a:effectLst>
              <a:latin typeface="Arial" charset="0"/>
            </a:endParaRPr>
          </a:p>
          <a:p>
            <a:pPr algn="just">
              <a:lnSpc>
                <a:spcPct val="90000"/>
              </a:lnSpc>
            </a:pPr>
            <a:endParaRPr lang="es-AR" sz="2800" i="1" dirty="0">
              <a:solidFill>
                <a:srgbClr val="000099"/>
              </a:solidFill>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277453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24994"/>
                                        </p:tgtEl>
                                        <p:attrNameLst>
                                          <p:attrName>style.visibility</p:attrName>
                                        </p:attrNameLst>
                                      </p:cBhvr>
                                      <p:to>
                                        <p:strVal val="visible"/>
                                      </p:to>
                                    </p:set>
                                    <p:anim calcmode="lin" valueType="num">
                                      <p:cBhvr>
                                        <p:cTn id="7" dur="1000" fill="hold"/>
                                        <p:tgtEl>
                                          <p:spTgt spid="724994"/>
                                        </p:tgtEl>
                                        <p:attrNameLst>
                                          <p:attrName>ppt_w</p:attrName>
                                        </p:attrNameLst>
                                      </p:cBhvr>
                                      <p:tavLst>
                                        <p:tav tm="0">
                                          <p:val>
                                            <p:fltVal val="0"/>
                                          </p:val>
                                        </p:tav>
                                        <p:tav tm="100000">
                                          <p:val>
                                            <p:strVal val="#ppt_w"/>
                                          </p:val>
                                        </p:tav>
                                      </p:tavLst>
                                    </p:anim>
                                    <p:anim calcmode="lin" valueType="num">
                                      <p:cBhvr>
                                        <p:cTn id="8" dur="1000" fill="hold"/>
                                        <p:tgtEl>
                                          <p:spTgt spid="724994"/>
                                        </p:tgtEl>
                                        <p:attrNameLst>
                                          <p:attrName>ppt_h</p:attrName>
                                        </p:attrNameLst>
                                      </p:cBhvr>
                                      <p:tavLst>
                                        <p:tav tm="0">
                                          <p:val>
                                            <p:fltVal val="0"/>
                                          </p:val>
                                        </p:tav>
                                        <p:tav tm="100000">
                                          <p:val>
                                            <p:strVal val="#ppt_h"/>
                                          </p:val>
                                        </p:tav>
                                      </p:tavLst>
                                    </p:anim>
                                    <p:anim calcmode="lin" valueType="num">
                                      <p:cBhvr>
                                        <p:cTn id="9" dur="1000" fill="hold"/>
                                        <p:tgtEl>
                                          <p:spTgt spid="724994"/>
                                        </p:tgtEl>
                                        <p:attrNameLst>
                                          <p:attrName>style.rotation</p:attrName>
                                        </p:attrNameLst>
                                      </p:cBhvr>
                                      <p:tavLst>
                                        <p:tav tm="0">
                                          <p:val>
                                            <p:fltVal val="90"/>
                                          </p:val>
                                        </p:tav>
                                        <p:tav tm="100000">
                                          <p:val>
                                            <p:fltVal val="0"/>
                                          </p:val>
                                        </p:tav>
                                      </p:tavLst>
                                    </p:anim>
                                    <p:animEffect transition="in" filter="fade">
                                      <p:cBhvr>
                                        <p:cTn id="10" dur="1000"/>
                                        <p:tgtEl>
                                          <p:spTgt spid="7249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24995">
                                            <p:bg/>
                                          </p:spTgt>
                                        </p:tgtEl>
                                        <p:attrNameLst>
                                          <p:attrName>style.visibility</p:attrName>
                                        </p:attrNameLst>
                                      </p:cBhvr>
                                      <p:to>
                                        <p:strVal val="visible"/>
                                      </p:to>
                                    </p:set>
                                    <p:anim calcmode="lin" valueType="num">
                                      <p:cBhvr>
                                        <p:cTn id="15" dur="1000" fill="hold"/>
                                        <p:tgtEl>
                                          <p:spTgt spid="724995">
                                            <p:bg/>
                                          </p:spTgt>
                                        </p:tgtEl>
                                        <p:attrNameLst>
                                          <p:attrName>ppt_w</p:attrName>
                                        </p:attrNameLst>
                                      </p:cBhvr>
                                      <p:tavLst>
                                        <p:tav tm="0">
                                          <p:val>
                                            <p:fltVal val="0"/>
                                          </p:val>
                                        </p:tav>
                                        <p:tav tm="100000">
                                          <p:val>
                                            <p:strVal val="#ppt_w"/>
                                          </p:val>
                                        </p:tav>
                                      </p:tavLst>
                                    </p:anim>
                                    <p:anim calcmode="lin" valueType="num">
                                      <p:cBhvr>
                                        <p:cTn id="16" dur="1000" fill="hold"/>
                                        <p:tgtEl>
                                          <p:spTgt spid="724995">
                                            <p:bg/>
                                          </p:spTgt>
                                        </p:tgtEl>
                                        <p:attrNameLst>
                                          <p:attrName>ppt_h</p:attrName>
                                        </p:attrNameLst>
                                      </p:cBhvr>
                                      <p:tavLst>
                                        <p:tav tm="0">
                                          <p:val>
                                            <p:fltVal val="0"/>
                                          </p:val>
                                        </p:tav>
                                        <p:tav tm="100000">
                                          <p:val>
                                            <p:strVal val="#ppt_h"/>
                                          </p:val>
                                        </p:tav>
                                      </p:tavLst>
                                    </p:anim>
                                    <p:anim calcmode="lin" valueType="num">
                                      <p:cBhvr>
                                        <p:cTn id="17" dur="1000" fill="hold"/>
                                        <p:tgtEl>
                                          <p:spTgt spid="724995">
                                            <p:bg/>
                                          </p:spTgt>
                                        </p:tgtEl>
                                        <p:attrNameLst>
                                          <p:attrName>style.rotation</p:attrName>
                                        </p:attrNameLst>
                                      </p:cBhvr>
                                      <p:tavLst>
                                        <p:tav tm="0">
                                          <p:val>
                                            <p:fltVal val="90"/>
                                          </p:val>
                                        </p:tav>
                                        <p:tav tm="100000">
                                          <p:val>
                                            <p:fltVal val="0"/>
                                          </p:val>
                                        </p:tav>
                                      </p:tavLst>
                                    </p:anim>
                                    <p:animEffect transition="in" filter="fade">
                                      <p:cBhvr>
                                        <p:cTn id="18" dur="1000"/>
                                        <p:tgtEl>
                                          <p:spTgt spid="724995">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994" grpId="0" animBg="1"/>
      <p:bldP spid="724995"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2B1E476-2700-4047-A5C8-2FA45D77D7F0}"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392DB7E5-99F0-43E5-BA25-CAE0EB4938AF}" type="slidenum">
              <a:rPr lang="en-US"/>
              <a:pPr>
                <a:defRPr/>
              </a:pPr>
              <a:t>6</a:t>
            </a:fld>
            <a:endParaRPr lang="en-US"/>
          </a:p>
        </p:txBody>
      </p:sp>
      <p:sp>
        <p:nvSpPr>
          <p:cNvPr id="477186" name="Rectangle 2"/>
          <p:cNvSpPr>
            <a:spLocks noGrp="1" noChangeArrowheads="1"/>
          </p:cNvSpPr>
          <p:nvPr>
            <p:ph type="title"/>
          </p:nvPr>
        </p:nvSpPr>
        <p:spPr>
          <a:xfrm>
            <a:off x="554276" y="42000"/>
            <a:ext cx="8583612" cy="954360"/>
          </a:xfrm>
          <a:solidFill>
            <a:schemeClr val="accent2">
              <a:lumMod val="20000"/>
              <a:lumOff val="80000"/>
            </a:schemeClr>
          </a:solidFill>
          <a:ln w="76200" cap="flat" algn="ctr">
            <a:solidFill>
              <a:schemeClr val="accent2">
                <a:lumMod val="75000"/>
              </a:schemeClr>
            </a:solidFill>
          </a:ln>
        </p:spPr>
        <p:txBody>
          <a:bodyPr/>
          <a:lstStyle/>
          <a:p>
            <a:pPr>
              <a:defRPr/>
            </a:pPr>
            <a:r>
              <a:rPr lang="es-AR" sz="4000" b="1" i="1" dirty="0">
                <a:solidFill>
                  <a:srgbClr val="002060"/>
                </a:solidFill>
                <a:effectLst>
                  <a:outerShdw blurRad="38100" dist="38100" dir="2700000" algn="tl">
                    <a:srgbClr val="C0C0C0"/>
                  </a:outerShdw>
                </a:effectLst>
                <a:latin typeface="Arial" charset="0"/>
              </a:rPr>
              <a:t>Principales ataques:</a:t>
            </a:r>
            <a:br>
              <a:rPr lang="es-AR" sz="4000" b="1" i="1" dirty="0">
                <a:solidFill>
                  <a:srgbClr val="002060"/>
                </a:solidFill>
                <a:effectLst>
                  <a:outerShdw blurRad="38100" dist="38100" dir="2700000" algn="tl">
                    <a:srgbClr val="C0C0C0"/>
                  </a:outerShdw>
                </a:effectLst>
                <a:latin typeface="Arial" charset="0"/>
              </a:rPr>
            </a:br>
            <a:r>
              <a:rPr lang="es-AR" sz="4000" b="1" i="1" u="sng" dirty="0" err="1">
                <a:solidFill>
                  <a:srgbClr val="002060"/>
                </a:solidFill>
                <a:effectLst>
                  <a:outerShdw blurRad="38100" dist="38100" dir="2700000" algn="tl">
                    <a:srgbClr val="C0C0C0"/>
                  </a:outerShdw>
                </a:effectLst>
                <a:latin typeface="Arial" charset="0"/>
              </a:rPr>
              <a:t>Jamming</a:t>
            </a:r>
            <a:r>
              <a:rPr lang="es-AR" sz="4000" b="1" i="1" u="sng" dirty="0">
                <a:solidFill>
                  <a:srgbClr val="002060"/>
                </a:solidFill>
                <a:effectLst>
                  <a:outerShdw blurRad="38100" dist="38100" dir="2700000" algn="tl">
                    <a:srgbClr val="C0C0C0"/>
                  </a:outerShdw>
                </a:effectLst>
                <a:latin typeface="Arial" charset="0"/>
              </a:rPr>
              <a:t> o </a:t>
            </a:r>
            <a:r>
              <a:rPr lang="es-AR" sz="4000" b="1" i="1" u="sng" dirty="0" err="1">
                <a:solidFill>
                  <a:srgbClr val="002060"/>
                </a:solidFill>
                <a:effectLst>
                  <a:outerShdw blurRad="38100" dist="38100" dir="2700000" algn="tl">
                    <a:srgbClr val="C0C0C0"/>
                  </a:outerShdw>
                </a:effectLst>
                <a:latin typeface="Arial" charset="0"/>
              </a:rPr>
              <a:t>Flooding</a:t>
            </a:r>
            <a:r>
              <a:rPr lang="es-AR" sz="4000" b="1" i="1" u="sng" dirty="0">
                <a:solidFill>
                  <a:srgbClr val="002060"/>
                </a:solidFill>
                <a:effectLst>
                  <a:outerShdw blurRad="38100" dist="38100" dir="2700000" algn="tl">
                    <a:srgbClr val="C0C0C0"/>
                  </a:outerShdw>
                </a:effectLst>
                <a:latin typeface="Arial" charset="0"/>
              </a:rPr>
              <a:t> </a:t>
            </a:r>
            <a:r>
              <a:rPr lang="es-AR" sz="4000" i="1" dirty="0">
                <a:solidFill>
                  <a:srgbClr val="002060"/>
                </a:solidFill>
                <a:effectLst>
                  <a:outerShdw blurRad="38100" dist="38100" dir="2700000" algn="tl">
                    <a:srgbClr val="C0C0C0"/>
                  </a:outerShdw>
                </a:effectLst>
                <a:latin typeface="Arial" charset="0"/>
              </a:rPr>
              <a:t>(DoS)</a:t>
            </a:r>
          </a:p>
        </p:txBody>
      </p:sp>
      <p:sp>
        <p:nvSpPr>
          <p:cNvPr id="477187" name="Rectangle 3"/>
          <p:cNvSpPr>
            <a:spLocks noGrp="1" noChangeArrowheads="1"/>
          </p:cNvSpPr>
          <p:nvPr>
            <p:ph type="body" idx="1"/>
          </p:nvPr>
        </p:nvSpPr>
        <p:spPr>
          <a:xfrm>
            <a:off x="0" y="1143000"/>
            <a:ext cx="9144000" cy="5715000"/>
          </a:xfrm>
          <a:solidFill>
            <a:schemeClr val="accent2">
              <a:lumMod val="20000"/>
              <a:lumOff val="80000"/>
            </a:schemeClr>
          </a:solidFill>
          <a:ln w="76200" cap="flat" algn="ctr">
            <a:solidFill>
              <a:schemeClr val="accent2">
                <a:lumMod val="75000"/>
              </a:schemeClr>
            </a:solidFill>
          </a:ln>
        </p:spPr>
        <p:txBody>
          <a:bodyPr/>
          <a:lstStyle/>
          <a:p>
            <a:pPr algn="just"/>
            <a:r>
              <a:rPr lang="es-ES" i="1" dirty="0">
                <a:solidFill>
                  <a:srgbClr val="000099"/>
                </a:solidFill>
                <a:effectLst>
                  <a:outerShdw blurRad="38100" dist="38100" dir="2700000" algn="tl">
                    <a:srgbClr val="C0C0C0"/>
                  </a:outerShdw>
                </a:effectLst>
                <a:latin typeface="Arial" charset="0"/>
              </a:rPr>
              <a:t>Busca generar solicitudes maliciosas a un servicio con la finalidad de hacer que el mismo se sature o entre en un modo de espera, de esta forma anula o limita su funcionamiento.</a:t>
            </a:r>
          </a:p>
          <a:p>
            <a:r>
              <a:rPr lang="es-AR" i="1" dirty="0">
                <a:solidFill>
                  <a:srgbClr val="000099"/>
                </a:solidFill>
                <a:effectLst>
                  <a:outerShdw blurRad="38100" dist="38100" dir="2700000" algn="tl">
                    <a:srgbClr val="C0C0C0"/>
                  </a:outerShdw>
                </a:effectLst>
                <a:latin typeface="Arial" charset="0"/>
              </a:rPr>
              <a:t>Ataques que saturan los recursos del sistema: memoria, disco o red. </a:t>
            </a:r>
          </a:p>
          <a:p>
            <a:pPr algn="just">
              <a:lnSpc>
                <a:spcPct val="90000"/>
              </a:lnSpc>
              <a:defRPr/>
            </a:pPr>
            <a:r>
              <a:rPr lang="es-AR" i="1" dirty="0">
                <a:solidFill>
                  <a:srgbClr val="000099"/>
                </a:solidFill>
                <a:effectLst>
                  <a:outerShdw blurRad="38100" dist="38100" dir="2700000" algn="tl">
                    <a:srgbClr val="C0C0C0"/>
                  </a:outerShdw>
                </a:effectLst>
                <a:latin typeface="Arial" charset="0"/>
              </a:rPr>
              <a:t>Se producen mediante peticiones de conexión utilizando una IP falsa. </a:t>
            </a:r>
          </a:p>
          <a:p>
            <a:pPr algn="just">
              <a:lnSpc>
                <a:spcPct val="90000"/>
              </a:lnSpc>
              <a:defRPr/>
            </a:pPr>
            <a:r>
              <a:rPr lang="es-AR" i="1" dirty="0">
                <a:solidFill>
                  <a:srgbClr val="000099"/>
                </a:solidFill>
                <a:effectLst>
                  <a:outerShdw blurRad="38100" dist="38100" dir="2700000" algn="tl">
                    <a:srgbClr val="C0C0C0"/>
                  </a:outerShdw>
                </a:effectLst>
                <a:latin typeface="Arial" charset="0"/>
              </a:rPr>
              <a:t>Los mas conocidos de este tipo son el “ping de la muerte” (bloqueando el equipo) o el envío de cientos de mails al mismo tiempo.</a:t>
            </a:r>
          </a:p>
          <a:p>
            <a:endParaRPr lang="es-AR" i="1" dirty="0">
              <a:solidFill>
                <a:srgbClr val="000099"/>
              </a:solidFill>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309826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7186"/>
                                        </p:tgtEl>
                                        <p:attrNameLst>
                                          <p:attrName>style.visibility</p:attrName>
                                        </p:attrNameLst>
                                      </p:cBhvr>
                                      <p:to>
                                        <p:strVal val="visible"/>
                                      </p:to>
                                    </p:set>
                                    <p:anim calcmode="lin" valueType="num">
                                      <p:cBhvr>
                                        <p:cTn id="7" dur="1000" fill="hold"/>
                                        <p:tgtEl>
                                          <p:spTgt spid="477186"/>
                                        </p:tgtEl>
                                        <p:attrNameLst>
                                          <p:attrName>ppt_w</p:attrName>
                                        </p:attrNameLst>
                                      </p:cBhvr>
                                      <p:tavLst>
                                        <p:tav tm="0">
                                          <p:val>
                                            <p:fltVal val="0"/>
                                          </p:val>
                                        </p:tav>
                                        <p:tav tm="100000">
                                          <p:val>
                                            <p:strVal val="#ppt_w"/>
                                          </p:val>
                                        </p:tav>
                                      </p:tavLst>
                                    </p:anim>
                                    <p:anim calcmode="lin" valueType="num">
                                      <p:cBhvr>
                                        <p:cTn id="8" dur="1000" fill="hold"/>
                                        <p:tgtEl>
                                          <p:spTgt spid="477186"/>
                                        </p:tgtEl>
                                        <p:attrNameLst>
                                          <p:attrName>ppt_h</p:attrName>
                                        </p:attrNameLst>
                                      </p:cBhvr>
                                      <p:tavLst>
                                        <p:tav tm="0">
                                          <p:val>
                                            <p:fltVal val="0"/>
                                          </p:val>
                                        </p:tav>
                                        <p:tav tm="100000">
                                          <p:val>
                                            <p:strVal val="#ppt_h"/>
                                          </p:val>
                                        </p:tav>
                                      </p:tavLst>
                                    </p:anim>
                                    <p:anim calcmode="lin" valueType="num">
                                      <p:cBhvr>
                                        <p:cTn id="9" dur="1000" fill="hold"/>
                                        <p:tgtEl>
                                          <p:spTgt spid="477186"/>
                                        </p:tgtEl>
                                        <p:attrNameLst>
                                          <p:attrName>style.rotation</p:attrName>
                                        </p:attrNameLst>
                                      </p:cBhvr>
                                      <p:tavLst>
                                        <p:tav tm="0">
                                          <p:val>
                                            <p:fltVal val="90"/>
                                          </p:val>
                                        </p:tav>
                                        <p:tav tm="100000">
                                          <p:val>
                                            <p:fltVal val="0"/>
                                          </p:val>
                                        </p:tav>
                                      </p:tavLst>
                                    </p:anim>
                                    <p:animEffect transition="in" filter="fade">
                                      <p:cBhvr>
                                        <p:cTn id="10" dur="1000"/>
                                        <p:tgtEl>
                                          <p:spTgt spid="47718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77187">
                                            <p:bg/>
                                          </p:spTgt>
                                        </p:tgtEl>
                                        <p:attrNameLst>
                                          <p:attrName>style.visibility</p:attrName>
                                        </p:attrNameLst>
                                      </p:cBhvr>
                                      <p:to>
                                        <p:strVal val="visible"/>
                                      </p:to>
                                    </p:set>
                                    <p:anim calcmode="lin" valueType="num">
                                      <p:cBhvr>
                                        <p:cTn id="15" dur="1000" fill="hold"/>
                                        <p:tgtEl>
                                          <p:spTgt spid="477187">
                                            <p:bg/>
                                          </p:spTgt>
                                        </p:tgtEl>
                                        <p:attrNameLst>
                                          <p:attrName>ppt_w</p:attrName>
                                        </p:attrNameLst>
                                      </p:cBhvr>
                                      <p:tavLst>
                                        <p:tav tm="0">
                                          <p:val>
                                            <p:fltVal val="0"/>
                                          </p:val>
                                        </p:tav>
                                        <p:tav tm="100000">
                                          <p:val>
                                            <p:strVal val="#ppt_w"/>
                                          </p:val>
                                        </p:tav>
                                      </p:tavLst>
                                    </p:anim>
                                    <p:anim calcmode="lin" valueType="num">
                                      <p:cBhvr>
                                        <p:cTn id="16" dur="1000" fill="hold"/>
                                        <p:tgtEl>
                                          <p:spTgt spid="477187">
                                            <p:bg/>
                                          </p:spTgt>
                                        </p:tgtEl>
                                        <p:attrNameLst>
                                          <p:attrName>ppt_h</p:attrName>
                                        </p:attrNameLst>
                                      </p:cBhvr>
                                      <p:tavLst>
                                        <p:tav tm="0">
                                          <p:val>
                                            <p:fltVal val="0"/>
                                          </p:val>
                                        </p:tav>
                                        <p:tav tm="100000">
                                          <p:val>
                                            <p:strVal val="#ppt_h"/>
                                          </p:val>
                                        </p:tav>
                                      </p:tavLst>
                                    </p:anim>
                                    <p:anim calcmode="lin" valueType="num">
                                      <p:cBhvr>
                                        <p:cTn id="17" dur="1000" fill="hold"/>
                                        <p:tgtEl>
                                          <p:spTgt spid="477187">
                                            <p:bg/>
                                          </p:spTgt>
                                        </p:tgtEl>
                                        <p:attrNameLst>
                                          <p:attrName>style.rotation</p:attrName>
                                        </p:attrNameLst>
                                      </p:cBhvr>
                                      <p:tavLst>
                                        <p:tav tm="0">
                                          <p:val>
                                            <p:fltVal val="90"/>
                                          </p:val>
                                        </p:tav>
                                        <p:tav tm="100000">
                                          <p:val>
                                            <p:fltVal val="0"/>
                                          </p:val>
                                        </p:tav>
                                      </p:tavLst>
                                    </p:anim>
                                    <p:animEffect transition="in" filter="fade">
                                      <p:cBhvr>
                                        <p:cTn id="18" dur="1000"/>
                                        <p:tgtEl>
                                          <p:spTgt spid="477187">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77187">
                                            <p:txEl>
                                              <p:pRg st="0" end="0"/>
                                            </p:txEl>
                                          </p:spTgt>
                                        </p:tgtEl>
                                        <p:attrNameLst>
                                          <p:attrName>style.visibility</p:attrName>
                                        </p:attrNameLst>
                                      </p:cBhvr>
                                      <p:to>
                                        <p:strVal val="visible"/>
                                      </p:to>
                                    </p:set>
                                    <p:anim calcmode="lin" valueType="num">
                                      <p:cBhvr>
                                        <p:cTn id="23" dur="1000" fill="hold"/>
                                        <p:tgtEl>
                                          <p:spTgt spid="477187">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77187">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77187">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7718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477187">
                                            <p:txEl>
                                              <p:pRg st="1" end="1"/>
                                            </p:txEl>
                                          </p:spTgt>
                                        </p:tgtEl>
                                        <p:attrNameLst>
                                          <p:attrName>style.visibility</p:attrName>
                                        </p:attrNameLst>
                                      </p:cBhvr>
                                      <p:to>
                                        <p:strVal val="visible"/>
                                      </p:to>
                                    </p:set>
                                    <p:anim calcmode="lin" valueType="num">
                                      <p:cBhvr>
                                        <p:cTn id="31" dur="1000" fill="hold"/>
                                        <p:tgtEl>
                                          <p:spTgt spid="477187">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477187">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477187">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477187">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477187">
                                            <p:txEl>
                                              <p:pRg st="2" end="2"/>
                                            </p:txEl>
                                          </p:spTgt>
                                        </p:tgtEl>
                                        <p:attrNameLst>
                                          <p:attrName>style.visibility</p:attrName>
                                        </p:attrNameLst>
                                      </p:cBhvr>
                                      <p:to>
                                        <p:strVal val="visible"/>
                                      </p:to>
                                    </p:set>
                                    <p:anim calcmode="lin" valueType="num">
                                      <p:cBhvr>
                                        <p:cTn id="39" dur="1000" fill="hold"/>
                                        <p:tgtEl>
                                          <p:spTgt spid="477187">
                                            <p:txEl>
                                              <p:pRg st="2" end="2"/>
                                            </p:txEl>
                                          </p:spTgt>
                                        </p:tgtEl>
                                        <p:attrNameLst>
                                          <p:attrName>ppt_w</p:attrName>
                                        </p:attrNameLst>
                                      </p:cBhvr>
                                      <p:tavLst>
                                        <p:tav tm="0">
                                          <p:val>
                                            <p:fltVal val="0"/>
                                          </p:val>
                                        </p:tav>
                                        <p:tav tm="100000">
                                          <p:val>
                                            <p:strVal val="#ppt_w"/>
                                          </p:val>
                                        </p:tav>
                                      </p:tavLst>
                                    </p:anim>
                                    <p:anim calcmode="lin" valueType="num">
                                      <p:cBhvr>
                                        <p:cTn id="40" dur="1000" fill="hold"/>
                                        <p:tgtEl>
                                          <p:spTgt spid="477187">
                                            <p:txEl>
                                              <p:pRg st="2" end="2"/>
                                            </p:txEl>
                                          </p:spTgt>
                                        </p:tgtEl>
                                        <p:attrNameLst>
                                          <p:attrName>ppt_h</p:attrName>
                                        </p:attrNameLst>
                                      </p:cBhvr>
                                      <p:tavLst>
                                        <p:tav tm="0">
                                          <p:val>
                                            <p:fltVal val="0"/>
                                          </p:val>
                                        </p:tav>
                                        <p:tav tm="100000">
                                          <p:val>
                                            <p:strVal val="#ppt_h"/>
                                          </p:val>
                                        </p:tav>
                                      </p:tavLst>
                                    </p:anim>
                                    <p:anim calcmode="lin" valueType="num">
                                      <p:cBhvr>
                                        <p:cTn id="41" dur="1000" fill="hold"/>
                                        <p:tgtEl>
                                          <p:spTgt spid="477187">
                                            <p:txEl>
                                              <p:pRg st="2" end="2"/>
                                            </p:txEl>
                                          </p:spTgt>
                                        </p:tgtEl>
                                        <p:attrNameLst>
                                          <p:attrName>style.rotation</p:attrName>
                                        </p:attrNameLst>
                                      </p:cBhvr>
                                      <p:tavLst>
                                        <p:tav tm="0">
                                          <p:val>
                                            <p:fltVal val="90"/>
                                          </p:val>
                                        </p:tav>
                                        <p:tav tm="100000">
                                          <p:val>
                                            <p:fltVal val="0"/>
                                          </p:val>
                                        </p:tav>
                                      </p:tavLst>
                                    </p:anim>
                                    <p:animEffect transition="in" filter="fade">
                                      <p:cBhvr>
                                        <p:cTn id="42" dur="1000"/>
                                        <p:tgtEl>
                                          <p:spTgt spid="477187">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477187">
                                            <p:txEl>
                                              <p:pRg st="3" end="3"/>
                                            </p:txEl>
                                          </p:spTgt>
                                        </p:tgtEl>
                                        <p:attrNameLst>
                                          <p:attrName>style.visibility</p:attrName>
                                        </p:attrNameLst>
                                      </p:cBhvr>
                                      <p:to>
                                        <p:strVal val="visible"/>
                                      </p:to>
                                    </p:set>
                                    <p:anim calcmode="lin" valueType="num">
                                      <p:cBhvr>
                                        <p:cTn id="47" dur="1000" fill="hold"/>
                                        <p:tgtEl>
                                          <p:spTgt spid="477187">
                                            <p:txEl>
                                              <p:pRg st="3" end="3"/>
                                            </p:txEl>
                                          </p:spTgt>
                                        </p:tgtEl>
                                        <p:attrNameLst>
                                          <p:attrName>ppt_w</p:attrName>
                                        </p:attrNameLst>
                                      </p:cBhvr>
                                      <p:tavLst>
                                        <p:tav tm="0">
                                          <p:val>
                                            <p:fltVal val="0"/>
                                          </p:val>
                                        </p:tav>
                                        <p:tav tm="100000">
                                          <p:val>
                                            <p:strVal val="#ppt_w"/>
                                          </p:val>
                                        </p:tav>
                                      </p:tavLst>
                                    </p:anim>
                                    <p:anim calcmode="lin" valueType="num">
                                      <p:cBhvr>
                                        <p:cTn id="48" dur="1000" fill="hold"/>
                                        <p:tgtEl>
                                          <p:spTgt spid="477187">
                                            <p:txEl>
                                              <p:pRg st="3" end="3"/>
                                            </p:txEl>
                                          </p:spTgt>
                                        </p:tgtEl>
                                        <p:attrNameLst>
                                          <p:attrName>ppt_h</p:attrName>
                                        </p:attrNameLst>
                                      </p:cBhvr>
                                      <p:tavLst>
                                        <p:tav tm="0">
                                          <p:val>
                                            <p:fltVal val="0"/>
                                          </p:val>
                                        </p:tav>
                                        <p:tav tm="100000">
                                          <p:val>
                                            <p:strVal val="#ppt_h"/>
                                          </p:val>
                                        </p:tav>
                                      </p:tavLst>
                                    </p:anim>
                                    <p:anim calcmode="lin" valueType="num">
                                      <p:cBhvr>
                                        <p:cTn id="49" dur="1000" fill="hold"/>
                                        <p:tgtEl>
                                          <p:spTgt spid="477187">
                                            <p:txEl>
                                              <p:pRg st="3" end="3"/>
                                            </p:txEl>
                                          </p:spTgt>
                                        </p:tgtEl>
                                        <p:attrNameLst>
                                          <p:attrName>style.rotation</p:attrName>
                                        </p:attrNameLst>
                                      </p:cBhvr>
                                      <p:tavLst>
                                        <p:tav tm="0">
                                          <p:val>
                                            <p:fltVal val="90"/>
                                          </p:val>
                                        </p:tav>
                                        <p:tav tm="100000">
                                          <p:val>
                                            <p:fltVal val="0"/>
                                          </p:val>
                                        </p:tav>
                                      </p:tavLst>
                                    </p:anim>
                                    <p:animEffect transition="in" filter="fade">
                                      <p:cBhvr>
                                        <p:cTn id="50" dur="1000"/>
                                        <p:tgtEl>
                                          <p:spTgt spid="4771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6" grpId="0" animBg="1"/>
      <p:bldP spid="477187"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2B1E476-2700-4047-A5C8-2FA45D77D7F0}"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392DB7E5-99F0-43E5-BA25-CAE0EB4938AF}" type="slidenum">
              <a:rPr lang="en-US"/>
              <a:pPr>
                <a:defRPr/>
              </a:pPr>
              <a:t>7</a:t>
            </a:fld>
            <a:endParaRPr lang="en-US"/>
          </a:p>
        </p:txBody>
      </p:sp>
      <p:sp>
        <p:nvSpPr>
          <p:cNvPr id="477186" name="Rectangle 2"/>
          <p:cNvSpPr>
            <a:spLocks noGrp="1" noChangeArrowheads="1"/>
          </p:cNvSpPr>
          <p:nvPr>
            <p:ph type="title"/>
          </p:nvPr>
        </p:nvSpPr>
        <p:spPr>
          <a:xfrm>
            <a:off x="179388" y="0"/>
            <a:ext cx="8583612" cy="1143000"/>
          </a:xfrm>
          <a:solidFill>
            <a:schemeClr val="accent2">
              <a:lumMod val="20000"/>
              <a:lumOff val="80000"/>
            </a:schemeClr>
          </a:solidFill>
          <a:ln w="76200" cap="flat" algn="ctr">
            <a:solidFill>
              <a:schemeClr val="accent2">
                <a:lumMod val="75000"/>
              </a:schemeClr>
            </a:solidFill>
          </a:ln>
        </p:spPr>
        <p:txBody>
          <a:bodyPr/>
          <a:lstStyle/>
          <a:p>
            <a:pPr>
              <a:defRPr/>
            </a:pPr>
            <a:r>
              <a:rPr lang="es-AR" sz="4000" i="1" dirty="0">
                <a:solidFill>
                  <a:srgbClr val="002060"/>
                </a:solidFill>
                <a:effectLst>
                  <a:outerShdw blurRad="38100" dist="38100" dir="2700000" algn="tl">
                    <a:srgbClr val="C0C0C0"/>
                  </a:outerShdw>
                </a:effectLst>
                <a:latin typeface="Arial" charset="0"/>
              </a:rPr>
              <a:t>Principales ataques:</a:t>
            </a:r>
            <a:br>
              <a:rPr lang="es-AR" sz="4000" i="1" dirty="0">
                <a:solidFill>
                  <a:srgbClr val="002060"/>
                </a:solidFill>
                <a:effectLst>
                  <a:outerShdw blurRad="38100" dist="38100" dir="2700000" algn="tl">
                    <a:srgbClr val="C0C0C0"/>
                  </a:outerShdw>
                </a:effectLst>
                <a:latin typeface="Arial" charset="0"/>
              </a:rPr>
            </a:br>
            <a:r>
              <a:rPr lang="es-AR" sz="4000" b="1" i="1" u="sng" dirty="0" err="1">
                <a:solidFill>
                  <a:srgbClr val="002060"/>
                </a:solidFill>
                <a:effectLst>
                  <a:outerShdw blurRad="38100" dist="38100" dir="2700000" algn="tl">
                    <a:srgbClr val="C0C0C0"/>
                  </a:outerShdw>
                </a:effectLst>
                <a:latin typeface="Arial" charset="0"/>
              </a:rPr>
              <a:t>Syn</a:t>
            </a:r>
            <a:r>
              <a:rPr lang="es-AR" sz="4000" b="1" i="1" u="sng" dirty="0">
                <a:solidFill>
                  <a:srgbClr val="002060"/>
                </a:solidFill>
                <a:effectLst>
                  <a:outerShdw blurRad="38100" dist="38100" dir="2700000" algn="tl">
                    <a:srgbClr val="C0C0C0"/>
                  </a:outerShdw>
                </a:effectLst>
                <a:latin typeface="Arial" charset="0"/>
              </a:rPr>
              <a:t> </a:t>
            </a:r>
            <a:r>
              <a:rPr lang="es-AR" sz="4000" b="1" i="1" u="sng" dirty="0" err="1">
                <a:solidFill>
                  <a:srgbClr val="002060"/>
                </a:solidFill>
                <a:effectLst>
                  <a:outerShdw blurRad="38100" dist="38100" dir="2700000" algn="tl">
                    <a:srgbClr val="C0C0C0"/>
                  </a:outerShdw>
                </a:effectLst>
                <a:latin typeface="Arial" charset="0"/>
              </a:rPr>
              <a:t>Flood</a:t>
            </a:r>
            <a:r>
              <a:rPr lang="es-AR" sz="4000" b="1" i="1" u="sng" dirty="0">
                <a:solidFill>
                  <a:srgbClr val="002060"/>
                </a:solidFill>
                <a:effectLst>
                  <a:outerShdw blurRad="38100" dist="38100" dir="2700000" algn="tl">
                    <a:srgbClr val="C0C0C0"/>
                  </a:outerShdw>
                </a:effectLst>
                <a:latin typeface="Arial" charset="0"/>
              </a:rPr>
              <a:t> </a:t>
            </a:r>
            <a:r>
              <a:rPr lang="es-AR" sz="4000" i="1" dirty="0">
                <a:solidFill>
                  <a:srgbClr val="002060"/>
                </a:solidFill>
                <a:effectLst>
                  <a:outerShdw blurRad="38100" dist="38100" dir="2700000" algn="tl">
                    <a:srgbClr val="C0C0C0"/>
                  </a:outerShdw>
                </a:effectLst>
                <a:latin typeface="Arial" charset="0"/>
              </a:rPr>
              <a:t>(</a:t>
            </a:r>
            <a:r>
              <a:rPr lang="es-AR" sz="4000" i="1" dirty="0" err="1">
                <a:solidFill>
                  <a:srgbClr val="002060"/>
                </a:solidFill>
                <a:effectLst>
                  <a:outerShdw blurRad="38100" dist="38100" dir="2700000" algn="tl">
                    <a:srgbClr val="C0C0C0"/>
                  </a:outerShdw>
                </a:effectLst>
                <a:latin typeface="Arial" charset="0"/>
              </a:rPr>
              <a:t>DoS</a:t>
            </a:r>
            <a:r>
              <a:rPr lang="es-AR" sz="4000" i="1" dirty="0">
                <a:solidFill>
                  <a:srgbClr val="002060"/>
                </a:solidFill>
                <a:effectLst>
                  <a:outerShdw blurRad="38100" dist="38100" dir="2700000" algn="tl">
                    <a:srgbClr val="C0C0C0"/>
                  </a:outerShdw>
                </a:effectLst>
                <a:latin typeface="Arial" charset="0"/>
              </a:rPr>
              <a:t>)</a:t>
            </a:r>
          </a:p>
        </p:txBody>
      </p:sp>
      <p:sp>
        <p:nvSpPr>
          <p:cNvPr id="477187" name="Rectangle 3"/>
          <p:cNvSpPr>
            <a:spLocks noGrp="1" noChangeArrowheads="1"/>
          </p:cNvSpPr>
          <p:nvPr>
            <p:ph type="body" idx="1"/>
          </p:nvPr>
        </p:nvSpPr>
        <p:spPr>
          <a:xfrm>
            <a:off x="0" y="1341438"/>
            <a:ext cx="9144000" cy="5287962"/>
          </a:xfrm>
          <a:solidFill>
            <a:schemeClr val="accent2">
              <a:lumMod val="20000"/>
              <a:lumOff val="80000"/>
            </a:schemeClr>
          </a:solidFill>
          <a:ln w="76200" cap="flat" algn="ctr">
            <a:solidFill>
              <a:schemeClr val="accent2">
                <a:lumMod val="75000"/>
              </a:schemeClr>
            </a:solidFill>
          </a:ln>
        </p:spPr>
        <p:txBody>
          <a:bodyPr/>
          <a:lstStyle/>
          <a:p>
            <a:pPr algn="just">
              <a:lnSpc>
                <a:spcPct val="90000"/>
              </a:lnSpc>
              <a:defRPr/>
            </a:pPr>
            <a:r>
              <a:rPr lang="es-AR" i="1" dirty="0">
                <a:solidFill>
                  <a:srgbClr val="000099"/>
                </a:solidFill>
                <a:effectLst>
                  <a:outerShdw blurRad="38100" dist="38100" dir="2700000" algn="tl">
                    <a:srgbClr val="C0C0C0"/>
                  </a:outerShdw>
                </a:effectLst>
                <a:latin typeface="Arial" charset="0"/>
              </a:rPr>
              <a:t> El ataque se basa con el comienzo de cientos de conexiones a un servidor, e interrumpiéndola inmediatamente.</a:t>
            </a:r>
          </a:p>
        </p:txBody>
      </p:sp>
      <p:pic>
        <p:nvPicPr>
          <p:cNvPr id="2" name="Imagen 1"/>
          <p:cNvPicPr>
            <a:picLocks noChangeAspect="1"/>
          </p:cNvPicPr>
          <p:nvPr/>
        </p:nvPicPr>
        <p:blipFill>
          <a:blip r:embed="rId3"/>
          <a:stretch>
            <a:fillRect/>
          </a:stretch>
        </p:blipFill>
        <p:spPr>
          <a:xfrm>
            <a:off x="539552" y="2808347"/>
            <a:ext cx="8223448" cy="3667125"/>
          </a:xfrm>
          <a:prstGeom prst="rect">
            <a:avLst/>
          </a:prstGeom>
          <a:ln w="57150">
            <a:solidFill>
              <a:schemeClr val="accent2">
                <a:lumMod val="75000"/>
              </a:schemeClr>
            </a:solidFill>
          </a:ln>
        </p:spPr>
      </p:pic>
    </p:spTree>
    <p:extLst>
      <p:ext uri="{BB962C8B-B14F-4D97-AF65-F5344CB8AC3E}">
        <p14:creationId xmlns:p14="http://schemas.microsoft.com/office/powerpoint/2010/main" val="365736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7186"/>
                                        </p:tgtEl>
                                        <p:attrNameLst>
                                          <p:attrName>style.visibility</p:attrName>
                                        </p:attrNameLst>
                                      </p:cBhvr>
                                      <p:to>
                                        <p:strVal val="visible"/>
                                      </p:to>
                                    </p:set>
                                    <p:anim calcmode="lin" valueType="num">
                                      <p:cBhvr>
                                        <p:cTn id="7" dur="1000" fill="hold"/>
                                        <p:tgtEl>
                                          <p:spTgt spid="477186"/>
                                        </p:tgtEl>
                                        <p:attrNameLst>
                                          <p:attrName>ppt_w</p:attrName>
                                        </p:attrNameLst>
                                      </p:cBhvr>
                                      <p:tavLst>
                                        <p:tav tm="0">
                                          <p:val>
                                            <p:fltVal val="0"/>
                                          </p:val>
                                        </p:tav>
                                        <p:tav tm="100000">
                                          <p:val>
                                            <p:strVal val="#ppt_w"/>
                                          </p:val>
                                        </p:tav>
                                      </p:tavLst>
                                    </p:anim>
                                    <p:anim calcmode="lin" valueType="num">
                                      <p:cBhvr>
                                        <p:cTn id="8" dur="1000" fill="hold"/>
                                        <p:tgtEl>
                                          <p:spTgt spid="477186"/>
                                        </p:tgtEl>
                                        <p:attrNameLst>
                                          <p:attrName>ppt_h</p:attrName>
                                        </p:attrNameLst>
                                      </p:cBhvr>
                                      <p:tavLst>
                                        <p:tav tm="0">
                                          <p:val>
                                            <p:fltVal val="0"/>
                                          </p:val>
                                        </p:tav>
                                        <p:tav tm="100000">
                                          <p:val>
                                            <p:strVal val="#ppt_h"/>
                                          </p:val>
                                        </p:tav>
                                      </p:tavLst>
                                    </p:anim>
                                    <p:anim calcmode="lin" valueType="num">
                                      <p:cBhvr>
                                        <p:cTn id="9" dur="1000" fill="hold"/>
                                        <p:tgtEl>
                                          <p:spTgt spid="477186"/>
                                        </p:tgtEl>
                                        <p:attrNameLst>
                                          <p:attrName>style.rotation</p:attrName>
                                        </p:attrNameLst>
                                      </p:cBhvr>
                                      <p:tavLst>
                                        <p:tav tm="0">
                                          <p:val>
                                            <p:fltVal val="90"/>
                                          </p:val>
                                        </p:tav>
                                        <p:tav tm="100000">
                                          <p:val>
                                            <p:fltVal val="0"/>
                                          </p:val>
                                        </p:tav>
                                      </p:tavLst>
                                    </p:anim>
                                    <p:animEffect transition="in" filter="fade">
                                      <p:cBhvr>
                                        <p:cTn id="10" dur="1000"/>
                                        <p:tgtEl>
                                          <p:spTgt spid="477186"/>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77187">
                                            <p:bg/>
                                          </p:spTgt>
                                        </p:tgtEl>
                                        <p:attrNameLst>
                                          <p:attrName>style.visibility</p:attrName>
                                        </p:attrNameLst>
                                      </p:cBhvr>
                                      <p:to>
                                        <p:strVal val="visible"/>
                                      </p:to>
                                    </p:set>
                                    <p:anim calcmode="lin" valueType="num">
                                      <p:cBhvr>
                                        <p:cTn id="15" dur="1000" fill="hold"/>
                                        <p:tgtEl>
                                          <p:spTgt spid="477187">
                                            <p:bg/>
                                          </p:spTgt>
                                        </p:tgtEl>
                                        <p:attrNameLst>
                                          <p:attrName>ppt_w</p:attrName>
                                        </p:attrNameLst>
                                      </p:cBhvr>
                                      <p:tavLst>
                                        <p:tav tm="0">
                                          <p:val>
                                            <p:fltVal val="0"/>
                                          </p:val>
                                        </p:tav>
                                        <p:tav tm="100000">
                                          <p:val>
                                            <p:strVal val="#ppt_w"/>
                                          </p:val>
                                        </p:tav>
                                      </p:tavLst>
                                    </p:anim>
                                    <p:anim calcmode="lin" valueType="num">
                                      <p:cBhvr>
                                        <p:cTn id="16" dur="1000" fill="hold"/>
                                        <p:tgtEl>
                                          <p:spTgt spid="477187">
                                            <p:bg/>
                                          </p:spTgt>
                                        </p:tgtEl>
                                        <p:attrNameLst>
                                          <p:attrName>ppt_h</p:attrName>
                                        </p:attrNameLst>
                                      </p:cBhvr>
                                      <p:tavLst>
                                        <p:tav tm="0">
                                          <p:val>
                                            <p:fltVal val="0"/>
                                          </p:val>
                                        </p:tav>
                                        <p:tav tm="100000">
                                          <p:val>
                                            <p:strVal val="#ppt_h"/>
                                          </p:val>
                                        </p:tav>
                                      </p:tavLst>
                                    </p:anim>
                                    <p:anim calcmode="lin" valueType="num">
                                      <p:cBhvr>
                                        <p:cTn id="17" dur="1000" fill="hold"/>
                                        <p:tgtEl>
                                          <p:spTgt spid="477187">
                                            <p:bg/>
                                          </p:spTgt>
                                        </p:tgtEl>
                                        <p:attrNameLst>
                                          <p:attrName>style.rotation</p:attrName>
                                        </p:attrNameLst>
                                      </p:cBhvr>
                                      <p:tavLst>
                                        <p:tav tm="0">
                                          <p:val>
                                            <p:fltVal val="90"/>
                                          </p:val>
                                        </p:tav>
                                        <p:tav tm="100000">
                                          <p:val>
                                            <p:fltVal val="0"/>
                                          </p:val>
                                        </p:tav>
                                      </p:tavLst>
                                    </p:anim>
                                    <p:animEffect transition="in" filter="fade">
                                      <p:cBhvr>
                                        <p:cTn id="18" dur="1000"/>
                                        <p:tgtEl>
                                          <p:spTgt spid="477187">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77187">
                                            <p:txEl>
                                              <p:pRg st="0" end="0"/>
                                            </p:txEl>
                                          </p:spTgt>
                                        </p:tgtEl>
                                        <p:attrNameLst>
                                          <p:attrName>style.visibility</p:attrName>
                                        </p:attrNameLst>
                                      </p:cBhvr>
                                      <p:to>
                                        <p:strVal val="visible"/>
                                      </p:to>
                                    </p:set>
                                    <p:anim calcmode="lin" valueType="num">
                                      <p:cBhvr>
                                        <p:cTn id="23" dur="1000" fill="hold"/>
                                        <p:tgtEl>
                                          <p:spTgt spid="477187">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477187">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477187">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477187">
                                            <p:txEl>
                                              <p:pRg st="0" end="0"/>
                                            </p:txEl>
                                          </p:spTgt>
                                        </p:tgtEl>
                                      </p:cBhvr>
                                    </p:animEffect>
                                  </p:childTnLst>
                                </p:cTn>
                              </p:par>
                              <p:par>
                                <p:cTn id="27" presetID="31" presetClass="entr" presetSubtype="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1000" fill="hold"/>
                                        <p:tgtEl>
                                          <p:spTgt spid="2"/>
                                        </p:tgtEl>
                                        <p:attrNameLst>
                                          <p:attrName>ppt_w</p:attrName>
                                        </p:attrNameLst>
                                      </p:cBhvr>
                                      <p:tavLst>
                                        <p:tav tm="0">
                                          <p:val>
                                            <p:fltVal val="0"/>
                                          </p:val>
                                        </p:tav>
                                        <p:tav tm="100000">
                                          <p:val>
                                            <p:strVal val="#ppt_w"/>
                                          </p:val>
                                        </p:tav>
                                      </p:tavLst>
                                    </p:anim>
                                    <p:anim calcmode="lin" valueType="num">
                                      <p:cBhvr>
                                        <p:cTn id="30" dur="1000" fill="hold"/>
                                        <p:tgtEl>
                                          <p:spTgt spid="2"/>
                                        </p:tgtEl>
                                        <p:attrNameLst>
                                          <p:attrName>ppt_h</p:attrName>
                                        </p:attrNameLst>
                                      </p:cBhvr>
                                      <p:tavLst>
                                        <p:tav tm="0">
                                          <p:val>
                                            <p:fltVal val="0"/>
                                          </p:val>
                                        </p:tav>
                                        <p:tav tm="100000">
                                          <p:val>
                                            <p:strVal val="#ppt_h"/>
                                          </p:val>
                                        </p:tav>
                                      </p:tavLst>
                                    </p:anim>
                                    <p:anim calcmode="lin" valueType="num">
                                      <p:cBhvr>
                                        <p:cTn id="31" dur="1000" fill="hold"/>
                                        <p:tgtEl>
                                          <p:spTgt spid="2"/>
                                        </p:tgtEl>
                                        <p:attrNameLst>
                                          <p:attrName>style.rotation</p:attrName>
                                        </p:attrNameLst>
                                      </p:cBhvr>
                                      <p:tavLst>
                                        <p:tav tm="0">
                                          <p:val>
                                            <p:fltVal val="90"/>
                                          </p:val>
                                        </p:tav>
                                        <p:tav tm="100000">
                                          <p:val>
                                            <p:fltVal val="0"/>
                                          </p:val>
                                        </p:tav>
                                      </p:tavLst>
                                    </p:anim>
                                    <p:animEffect transition="in" filter="fade">
                                      <p:cBhvr>
                                        <p:cTn id="3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6" grpId="0" animBg="1"/>
      <p:bldP spid="477187"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2B1E476-2700-4047-A5C8-2FA45D77D7F0}"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392DB7E5-99F0-43E5-BA25-CAE0EB4938AF}" type="slidenum">
              <a:rPr lang="en-US"/>
              <a:pPr>
                <a:defRPr/>
              </a:pPr>
              <a:t>8</a:t>
            </a:fld>
            <a:endParaRPr lang="en-US"/>
          </a:p>
        </p:txBody>
      </p:sp>
      <p:sp>
        <p:nvSpPr>
          <p:cNvPr id="477186" name="Rectangle 2"/>
          <p:cNvSpPr>
            <a:spLocks noGrp="1" noChangeArrowheads="1"/>
          </p:cNvSpPr>
          <p:nvPr>
            <p:ph type="title"/>
          </p:nvPr>
        </p:nvSpPr>
        <p:spPr>
          <a:xfrm>
            <a:off x="179388" y="0"/>
            <a:ext cx="8583612" cy="1143000"/>
          </a:xfrm>
          <a:solidFill>
            <a:schemeClr val="accent2">
              <a:lumMod val="20000"/>
              <a:lumOff val="80000"/>
            </a:schemeClr>
          </a:solidFill>
          <a:ln w="76200" cap="flat" algn="ctr">
            <a:solidFill>
              <a:schemeClr val="accent2">
                <a:lumMod val="75000"/>
              </a:schemeClr>
            </a:solidFill>
          </a:ln>
        </p:spPr>
        <p:txBody>
          <a:bodyPr/>
          <a:lstStyle/>
          <a:p>
            <a:pPr>
              <a:defRPr/>
            </a:pPr>
            <a:r>
              <a:rPr lang="es-AR" sz="4000" i="1" dirty="0">
                <a:solidFill>
                  <a:srgbClr val="002060"/>
                </a:solidFill>
                <a:effectLst>
                  <a:outerShdw blurRad="38100" dist="38100" dir="2700000" algn="tl">
                    <a:srgbClr val="C0C0C0"/>
                  </a:outerShdw>
                </a:effectLst>
                <a:latin typeface="Arial" charset="0"/>
              </a:rPr>
              <a:t>Principales ataques:</a:t>
            </a:r>
            <a:br>
              <a:rPr lang="es-AR" sz="4000" i="1" dirty="0">
                <a:solidFill>
                  <a:srgbClr val="002060"/>
                </a:solidFill>
                <a:effectLst>
                  <a:outerShdw blurRad="38100" dist="38100" dir="2700000" algn="tl">
                    <a:srgbClr val="C0C0C0"/>
                  </a:outerShdw>
                </a:effectLst>
                <a:latin typeface="Arial" charset="0"/>
              </a:rPr>
            </a:br>
            <a:r>
              <a:rPr lang="es-ES" sz="4000" b="1" i="1" dirty="0" err="1">
                <a:solidFill>
                  <a:srgbClr val="002060"/>
                </a:solidFill>
                <a:effectLst>
                  <a:outerShdw blurRad="38100" dist="38100" dir="2700000" algn="tl">
                    <a:srgbClr val="C0C0C0"/>
                  </a:outerShdw>
                </a:effectLst>
                <a:latin typeface="Arial" charset="0"/>
              </a:rPr>
              <a:t>BotNet</a:t>
            </a:r>
            <a:r>
              <a:rPr lang="es-AR" sz="4000" i="1" dirty="0">
                <a:solidFill>
                  <a:srgbClr val="002060"/>
                </a:solidFill>
                <a:effectLst>
                  <a:outerShdw blurRad="38100" dist="38100" dir="2700000" algn="tl">
                    <a:srgbClr val="C0C0C0"/>
                  </a:outerShdw>
                </a:effectLst>
                <a:latin typeface="Arial" charset="0"/>
              </a:rPr>
              <a:t>(</a:t>
            </a:r>
            <a:r>
              <a:rPr lang="es-AR" sz="4000" i="1" dirty="0" err="1">
                <a:solidFill>
                  <a:srgbClr val="002060"/>
                </a:solidFill>
                <a:effectLst>
                  <a:outerShdw blurRad="38100" dist="38100" dir="2700000" algn="tl">
                    <a:srgbClr val="C0C0C0"/>
                  </a:outerShdw>
                </a:effectLst>
                <a:latin typeface="Arial" charset="0"/>
              </a:rPr>
              <a:t>DoS</a:t>
            </a:r>
            <a:r>
              <a:rPr lang="es-AR" sz="4000" i="1" dirty="0">
                <a:solidFill>
                  <a:srgbClr val="002060"/>
                </a:solidFill>
                <a:effectLst>
                  <a:outerShdw blurRad="38100" dist="38100" dir="2700000" algn="tl">
                    <a:srgbClr val="C0C0C0"/>
                  </a:outerShdw>
                </a:effectLst>
                <a:latin typeface="Arial" charset="0"/>
              </a:rPr>
              <a:t>)</a:t>
            </a:r>
          </a:p>
        </p:txBody>
      </p:sp>
      <p:sp>
        <p:nvSpPr>
          <p:cNvPr id="477187" name="Rectangle 3"/>
          <p:cNvSpPr>
            <a:spLocks noGrp="1" noChangeArrowheads="1"/>
          </p:cNvSpPr>
          <p:nvPr>
            <p:ph type="body" idx="1"/>
          </p:nvPr>
        </p:nvSpPr>
        <p:spPr>
          <a:xfrm>
            <a:off x="0" y="1341438"/>
            <a:ext cx="9144000" cy="5287962"/>
          </a:xfrm>
          <a:solidFill>
            <a:schemeClr val="accent2">
              <a:lumMod val="20000"/>
              <a:lumOff val="80000"/>
            </a:schemeClr>
          </a:solidFill>
          <a:ln w="76200" cap="flat" algn="ctr">
            <a:solidFill>
              <a:schemeClr val="accent2">
                <a:lumMod val="75000"/>
              </a:schemeClr>
            </a:solidFill>
          </a:ln>
        </p:spPr>
        <p:txBody>
          <a:bodyPr/>
          <a:lstStyle/>
          <a:p>
            <a:pPr algn="just">
              <a:lnSpc>
                <a:spcPct val="90000"/>
              </a:lnSpc>
              <a:defRPr/>
            </a:pPr>
            <a:r>
              <a:rPr lang="es-ES" i="1" dirty="0">
                <a:solidFill>
                  <a:srgbClr val="000099"/>
                </a:solidFill>
                <a:effectLst>
                  <a:outerShdw blurRad="38100" dist="38100" dir="2700000" algn="tl">
                    <a:srgbClr val="C0C0C0"/>
                  </a:outerShdw>
                </a:effectLst>
                <a:latin typeface="Arial" charset="0"/>
              </a:rPr>
              <a:t>Conjunto o red de robots informáticos o bots,   que se ejecutan de manera autónoma y automática.</a:t>
            </a:r>
          </a:p>
          <a:p>
            <a:pPr algn="just">
              <a:lnSpc>
                <a:spcPct val="90000"/>
              </a:lnSpc>
              <a:defRPr/>
            </a:pPr>
            <a:r>
              <a:rPr lang="es-ES" i="1" dirty="0">
                <a:solidFill>
                  <a:srgbClr val="000099"/>
                </a:solidFill>
                <a:effectLst>
                  <a:outerShdw blurRad="38100" dist="38100" dir="2700000" algn="tl">
                    <a:srgbClr val="C0C0C0"/>
                  </a:outerShdw>
                </a:effectLst>
                <a:latin typeface="Arial" charset="0"/>
              </a:rPr>
              <a:t>Conjunto de terminales que ejecutan software que permite su control total o parcial desde ubicaciones remotas. </a:t>
            </a:r>
          </a:p>
          <a:p>
            <a:pPr algn="just">
              <a:lnSpc>
                <a:spcPct val="90000"/>
              </a:lnSpc>
              <a:defRPr/>
            </a:pPr>
            <a:r>
              <a:rPr lang="es-ES" i="1" dirty="0">
                <a:solidFill>
                  <a:srgbClr val="000099"/>
                </a:solidFill>
                <a:effectLst>
                  <a:outerShdw blurRad="38100" dist="38100" dir="2700000" algn="tl">
                    <a:srgbClr val="C0C0C0"/>
                  </a:outerShdw>
                </a:effectLst>
                <a:latin typeface="Arial" charset="0"/>
              </a:rPr>
              <a:t>Las terminales se denominan bots o </a:t>
            </a:r>
            <a:r>
              <a:rPr lang="es-ES" i="1" dirty="0" err="1">
                <a:solidFill>
                  <a:srgbClr val="000099"/>
                </a:solidFill>
                <a:effectLst>
                  <a:outerShdw blurRad="38100" dist="38100" dir="2700000" algn="tl">
                    <a:srgbClr val="C0C0C0"/>
                  </a:outerShdw>
                </a:effectLst>
                <a:latin typeface="Arial" charset="0"/>
              </a:rPr>
              <a:t>zombies</a:t>
            </a:r>
            <a:r>
              <a:rPr lang="es-ES" i="1" dirty="0">
                <a:solidFill>
                  <a:srgbClr val="000099"/>
                </a:solidFill>
                <a:effectLst>
                  <a:outerShdw blurRad="38100" dist="38100" dir="2700000" algn="tl">
                    <a:srgbClr val="C0C0C0"/>
                  </a:outerShdw>
                </a:effectLst>
                <a:latin typeface="Arial" charset="0"/>
              </a:rPr>
              <a:t>.</a:t>
            </a:r>
            <a:r>
              <a:rPr lang="es-AR" i="1" dirty="0">
                <a:solidFill>
                  <a:srgbClr val="000099"/>
                </a:solidFill>
                <a:effectLst>
                  <a:outerShdw blurRad="38100" dist="38100" dir="2700000" algn="tl">
                    <a:srgbClr val="C0C0C0"/>
                  </a:outerShdw>
                </a:effectLst>
                <a:latin typeface="Arial" charset="0"/>
              </a:rPr>
              <a:t> </a:t>
            </a:r>
          </a:p>
          <a:p>
            <a:pPr algn="just">
              <a:lnSpc>
                <a:spcPct val="90000"/>
              </a:lnSpc>
              <a:defRPr/>
            </a:pPr>
            <a:r>
              <a:rPr lang="es-ES" i="1" dirty="0">
                <a:solidFill>
                  <a:srgbClr val="000099"/>
                </a:solidFill>
                <a:effectLst>
                  <a:outerShdw blurRad="38100" dist="38100" dir="2700000" algn="tl">
                    <a:srgbClr val="C0C0C0"/>
                  </a:outerShdw>
                </a:effectLst>
                <a:latin typeface="Arial" charset="0"/>
              </a:rPr>
              <a:t>El artífice de la </a:t>
            </a:r>
            <a:r>
              <a:rPr lang="es-ES" i="1" dirty="0" err="1">
                <a:solidFill>
                  <a:srgbClr val="000099"/>
                </a:solidFill>
                <a:effectLst>
                  <a:outerShdw blurRad="38100" dist="38100" dir="2700000" algn="tl">
                    <a:srgbClr val="C0C0C0"/>
                  </a:outerShdw>
                </a:effectLst>
                <a:latin typeface="Arial" charset="0"/>
              </a:rPr>
              <a:t>botnet</a:t>
            </a:r>
            <a:r>
              <a:rPr lang="es-ES" i="1" dirty="0">
                <a:solidFill>
                  <a:srgbClr val="000099"/>
                </a:solidFill>
                <a:effectLst>
                  <a:outerShdw blurRad="38100" dist="38100" dir="2700000" algn="tl">
                    <a:srgbClr val="C0C0C0"/>
                  </a:outerShdw>
                </a:effectLst>
                <a:latin typeface="Arial" charset="0"/>
              </a:rPr>
              <a:t> puede controlar todos los terminales/servidores infectados de forma remota.</a:t>
            </a:r>
          </a:p>
          <a:p>
            <a:pPr algn="just">
              <a:lnSpc>
                <a:spcPct val="90000"/>
              </a:lnSpc>
              <a:defRPr/>
            </a:pPr>
            <a:endParaRPr lang="es-ES" i="1" dirty="0">
              <a:solidFill>
                <a:srgbClr val="000099"/>
              </a:solidFill>
              <a:effectLst>
                <a:outerShdw blurRad="38100" dist="38100" dir="2700000" algn="tl">
                  <a:srgbClr val="C0C0C0"/>
                </a:outerShdw>
              </a:effectLst>
              <a:latin typeface="Arial" charset="0"/>
            </a:endParaRPr>
          </a:p>
        </p:txBody>
      </p:sp>
    </p:spTree>
    <p:extLst>
      <p:ext uri="{BB962C8B-B14F-4D97-AF65-F5344CB8AC3E}">
        <p14:creationId xmlns:p14="http://schemas.microsoft.com/office/powerpoint/2010/main" val="977483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2B1E476-2700-4047-A5C8-2FA45D77D7F0}" type="datetime1">
              <a:rPr lang="es-ES"/>
              <a:pPr>
                <a:defRPr/>
              </a:pPr>
              <a:t>18/05/2022</a:t>
            </a:fld>
            <a:endParaRPr lang="en-US"/>
          </a:p>
        </p:txBody>
      </p:sp>
      <p:sp>
        <p:nvSpPr>
          <p:cNvPr id="6" name="5 Marcador de número de diapositiva"/>
          <p:cNvSpPr>
            <a:spLocks noGrp="1"/>
          </p:cNvSpPr>
          <p:nvPr>
            <p:ph type="sldNum" sz="quarter" idx="12"/>
          </p:nvPr>
        </p:nvSpPr>
        <p:spPr/>
        <p:txBody>
          <a:bodyPr/>
          <a:lstStyle/>
          <a:p>
            <a:pPr>
              <a:defRPr/>
            </a:pPr>
            <a:fld id="{392DB7E5-99F0-43E5-BA25-CAE0EB4938AF}" type="slidenum">
              <a:rPr lang="en-US"/>
              <a:pPr>
                <a:defRPr/>
              </a:pPr>
              <a:t>9</a:t>
            </a:fld>
            <a:endParaRPr lang="en-US"/>
          </a:p>
        </p:txBody>
      </p:sp>
      <p:sp>
        <p:nvSpPr>
          <p:cNvPr id="477186" name="Rectangle 2"/>
          <p:cNvSpPr>
            <a:spLocks noGrp="1" noChangeArrowheads="1"/>
          </p:cNvSpPr>
          <p:nvPr>
            <p:ph type="title"/>
          </p:nvPr>
        </p:nvSpPr>
        <p:spPr>
          <a:xfrm>
            <a:off x="179388" y="0"/>
            <a:ext cx="8583612" cy="1143000"/>
          </a:xfrm>
          <a:solidFill>
            <a:schemeClr val="accent2">
              <a:lumMod val="20000"/>
              <a:lumOff val="80000"/>
            </a:schemeClr>
          </a:solidFill>
          <a:ln w="76200" cap="flat" algn="ctr">
            <a:solidFill>
              <a:schemeClr val="accent2">
                <a:lumMod val="75000"/>
              </a:schemeClr>
            </a:solidFill>
          </a:ln>
        </p:spPr>
        <p:txBody>
          <a:bodyPr/>
          <a:lstStyle/>
          <a:p>
            <a:pPr>
              <a:defRPr/>
            </a:pPr>
            <a:r>
              <a:rPr lang="es-AR" sz="4000" i="1" dirty="0">
                <a:solidFill>
                  <a:srgbClr val="002060"/>
                </a:solidFill>
                <a:effectLst>
                  <a:outerShdw blurRad="38100" dist="38100" dir="2700000" algn="tl">
                    <a:srgbClr val="C0C0C0"/>
                  </a:outerShdw>
                </a:effectLst>
                <a:latin typeface="Arial" charset="0"/>
              </a:rPr>
              <a:t>Principales ataques:</a:t>
            </a:r>
            <a:br>
              <a:rPr lang="es-AR" sz="4000" i="1" dirty="0">
                <a:solidFill>
                  <a:srgbClr val="002060"/>
                </a:solidFill>
                <a:effectLst>
                  <a:outerShdw blurRad="38100" dist="38100" dir="2700000" algn="tl">
                    <a:srgbClr val="C0C0C0"/>
                  </a:outerShdw>
                </a:effectLst>
                <a:latin typeface="Arial" charset="0"/>
              </a:rPr>
            </a:br>
            <a:r>
              <a:rPr lang="es-ES" sz="4000" b="1" i="1" dirty="0" err="1">
                <a:solidFill>
                  <a:srgbClr val="002060"/>
                </a:solidFill>
                <a:effectLst>
                  <a:outerShdw blurRad="38100" dist="38100" dir="2700000" algn="tl">
                    <a:srgbClr val="C0C0C0"/>
                  </a:outerShdw>
                </a:effectLst>
                <a:latin typeface="Arial" charset="0"/>
              </a:rPr>
              <a:t>BotNet</a:t>
            </a:r>
            <a:r>
              <a:rPr lang="es-AR" sz="4000" i="1" dirty="0">
                <a:solidFill>
                  <a:srgbClr val="002060"/>
                </a:solidFill>
                <a:effectLst>
                  <a:outerShdw blurRad="38100" dist="38100" dir="2700000" algn="tl">
                    <a:srgbClr val="C0C0C0"/>
                  </a:outerShdw>
                </a:effectLst>
                <a:latin typeface="Arial" charset="0"/>
              </a:rPr>
              <a:t>(DoS)</a:t>
            </a:r>
          </a:p>
        </p:txBody>
      </p:sp>
      <p:sp>
        <p:nvSpPr>
          <p:cNvPr id="477187" name="Rectangle 3"/>
          <p:cNvSpPr>
            <a:spLocks noGrp="1" noChangeArrowheads="1"/>
          </p:cNvSpPr>
          <p:nvPr>
            <p:ph type="body" idx="1"/>
          </p:nvPr>
        </p:nvSpPr>
        <p:spPr>
          <a:xfrm>
            <a:off x="0" y="1341438"/>
            <a:ext cx="9144000" cy="5287962"/>
          </a:xfrm>
          <a:solidFill>
            <a:schemeClr val="accent2">
              <a:lumMod val="20000"/>
              <a:lumOff val="80000"/>
            </a:schemeClr>
          </a:solidFill>
          <a:ln w="76200" cap="flat" algn="ctr">
            <a:solidFill>
              <a:schemeClr val="accent2">
                <a:lumMod val="75000"/>
              </a:schemeClr>
            </a:solidFill>
          </a:ln>
        </p:spPr>
        <p:txBody>
          <a:bodyPr/>
          <a:lstStyle/>
          <a:p>
            <a:pPr algn="just">
              <a:lnSpc>
                <a:spcPct val="90000"/>
              </a:lnSpc>
              <a:defRPr/>
            </a:pPr>
            <a:endParaRPr lang="es-ES" i="1" dirty="0">
              <a:solidFill>
                <a:srgbClr val="000099"/>
              </a:solidFill>
              <a:effectLst>
                <a:outerShdw blurRad="38100" dist="38100" dir="2700000" algn="tl">
                  <a:srgbClr val="C0C0C0"/>
                </a:outerShdw>
              </a:effectLst>
              <a:latin typeface="Arial" charset="0"/>
            </a:endParaRPr>
          </a:p>
          <a:p>
            <a:pPr algn="just">
              <a:lnSpc>
                <a:spcPct val="90000"/>
              </a:lnSpc>
              <a:defRPr/>
            </a:pPr>
            <a:endParaRPr lang="es-ES" i="1" dirty="0">
              <a:solidFill>
                <a:srgbClr val="000099"/>
              </a:solidFill>
              <a:effectLst>
                <a:outerShdw blurRad="38100" dist="38100" dir="2700000" algn="tl">
                  <a:srgbClr val="C0C0C0"/>
                </a:outerShdw>
              </a:effectLst>
              <a:latin typeface="Arial" charset="0"/>
            </a:endParaRPr>
          </a:p>
        </p:txBody>
      </p:sp>
      <p:pic>
        <p:nvPicPr>
          <p:cNvPr id="2" name="Imagen 1"/>
          <p:cNvPicPr>
            <a:picLocks noChangeAspect="1"/>
          </p:cNvPicPr>
          <p:nvPr/>
        </p:nvPicPr>
        <p:blipFill>
          <a:blip r:embed="rId3"/>
          <a:stretch>
            <a:fillRect/>
          </a:stretch>
        </p:blipFill>
        <p:spPr>
          <a:xfrm>
            <a:off x="685800" y="1512421"/>
            <a:ext cx="7772400" cy="4979427"/>
          </a:xfrm>
          <a:prstGeom prst="rect">
            <a:avLst/>
          </a:prstGeom>
          <a:solidFill>
            <a:schemeClr val="accent2">
              <a:lumMod val="20000"/>
              <a:lumOff val="80000"/>
            </a:schemeClr>
          </a:solidFill>
          <a:ln w="76200" cap="flat" algn="ctr">
            <a:solidFill>
              <a:schemeClr val="accent2">
                <a:lumMod val="75000"/>
              </a:schemeClr>
            </a:solidFill>
            <a:miter lim="800000"/>
            <a:headEnd/>
            <a:tailEnd/>
          </a:ln>
        </p:spPr>
      </p:pic>
    </p:spTree>
    <p:extLst>
      <p:ext uri="{BB962C8B-B14F-4D97-AF65-F5344CB8AC3E}">
        <p14:creationId xmlns:p14="http://schemas.microsoft.com/office/powerpoint/2010/main" val="207917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77186"/>
                                        </p:tgtEl>
                                        <p:attrNameLst>
                                          <p:attrName>style.visibility</p:attrName>
                                        </p:attrNameLst>
                                      </p:cBhvr>
                                      <p:to>
                                        <p:strVal val="visible"/>
                                      </p:to>
                                    </p:set>
                                    <p:anim calcmode="lin" valueType="num">
                                      <p:cBhvr>
                                        <p:cTn id="7" dur="1000" fill="hold"/>
                                        <p:tgtEl>
                                          <p:spTgt spid="477186"/>
                                        </p:tgtEl>
                                        <p:attrNameLst>
                                          <p:attrName>ppt_w</p:attrName>
                                        </p:attrNameLst>
                                      </p:cBhvr>
                                      <p:tavLst>
                                        <p:tav tm="0">
                                          <p:val>
                                            <p:fltVal val="0"/>
                                          </p:val>
                                        </p:tav>
                                        <p:tav tm="100000">
                                          <p:val>
                                            <p:strVal val="#ppt_w"/>
                                          </p:val>
                                        </p:tav>
                                      </p:tavLst>
                                    </p:anim>
                                    <p:anim calcmode="lin" valueType="num">
                                      <p:cBhvr>
                                        <p:cTn id="8" dur="1000" fill="hold"/>
                                        <p:tgtEl>
                                          <p:spTgt spid="477186"/>
                                        </p:tgtEl>
                                        <p:attrNameLst>
                                          <p:attrName>ppt_h</p:attrName>
                                        </p:attrNameLst>
                                      </p:cBhvr>
                                      <p:tavLst>
                                        <p:tav tm="0">
                                          <p:val>
                                            <p:fltVal val="0"/>
                                          </p:val>
                                        </p:tav>
                                        <p:tav tm="100000">
                                          <p:val>
                                            <p:strVal val="#ppt_h"/>
                                          </p:val>
                                        </p:tav>
                                      </p:tavLst>
                                    </p:anim>
                                    <p:anim calcmode="lin" valueType="num">
                                      <p:cBhvr>
                                        <p:cTn id="9" dur="1000" fill="hold"/>
                                        <p:tgtEl>
                                          <p:spTgt spid="477186"/>
                                        </p:tgtEl>
                                        <p:attrNameLst>
                                          <p:attrName>style.rotation</p:attrName>
                                        </p:attrNameLst>
                                      </p:cBhvr>
                                      <p:tavLst>
                                        <p:tav tm="0">
                                          <p:val>
                                            <p:fltVal val="90"/>
                                          </p:val>
                                        </p:tav>
                                        <p:tav tm="100000">
                                          <p:val>
                                            <p:fltVal val="0"/>
                                          </p:val>
                                        </p:tav>
                                      </p:tavLst>
                                    </p:anim>
                                    <p:animEffect transition="in" filter="fade">
                                      <p:cBhvr>
                                        <p:cTn id="10" dur="1000"/>
                                        <p:tgtEl>
                                          <p:spTgt spid="47718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77187">
                                            <p:bg/>
                                          </p:spTgt>
                                        </p:tgtEl>
                                        <p:attrNameLst>
                                          <p:attrName>style.visibility</p:attrName>
                                        </p:attrNameLst>
                                      </p:cBhvr>
                                      <p:to>
                                        <p:strVal val="visible"/>
                                      </p:to>
                                    </p:set>
                                    <p:anim calcmode="lin" valueType="num">
                                      <p:cBhvr>
                                        <p:cTn id="13" dur="1000" fill="hold"/>
                                        <p:tgtEl>
                                          <p:spTgt spid="477187">
                                            <p:bg/>
                                          </p:spTgt>
                                        </p:tgtEl>
                                        <p:attrNameLst>
                                          <p:attrName>ppt_w</p:attrName>
                                        </p:attrNameLst>
                                      </p:cBhvr>
                                      <p:tavLst>
                                        <p:tav tm="0">
                                          <p:val>
                                            <p:fltVal val="0"/>
                                          </p:val>
                                        </p:tav>
                                        <p:tav tm="100000">
                                          <p:val>
                                            <p:strVal val="#ppt_w"/>
                                          </p:val>
                                        </p:tav>
                                      </p:tavLst>
                                    </p:anim>
                                    <p:anim calcmode="lin" valueType="num">
                                      <p:cBhvr>
                                        <p:cTn id="14" dur="1000" fill="hold"/>
                                        <p:tgtEl>
                                          <p:spTgt spid="477187">
                                            <p:bg/>
                                          </p:spTgt>
                                        </p:tgtEl>
                                        <p:attrNameLst>
                                          <p:attrName>ppt_h</p:attrName>
                                        </p:attrNameLst>
                                      </p:cBhvr>
                                      <p:tavLst>
                                        <p:tav tm="0">
                                          <p:val>
                                            <p:fltVal val="0"/>
                                          </p:val>
                                        </p:tav>
                                        <p:tav tm="100000">
                                          <p:val>
                                            <p:strVal val="#ppt_h"/>
                                          </p:val>
                                        </p:tav>
                                      </p:tavLst>
                                    </p:anim>
                                    <p:anim calcmode="lin" valueType="num">
                                      <p:cBhvr>
                                        <p:cTn id="15" dur="1000" fill="hold"/>
                                        <p:tgtEl>
                                          <p:spTgt spid="477187">
                                            <p:bg/>
                                          </p:spTgt>
                                        </p:tgtEl>
                                        <p:attrNameLst>
                                          <p:attrName>style.rotation</p:attrName>
                                        </p:attrNameLst>
                                      </p:cBhvr>
                                      <p:tavLst>
                                        <p:tav tm="0">
                                          <p:val>
                                            <p:fltVal val="90"/>
                                          </p:val>
                                        </p:tav>
                                        <p:tav tm="100000">
                                          <p:val>
                                            <p:fltVal val="0"/>
                                          </p:val>
                                        </p:tav>
                                      </p:tavLst>
                                    </p:anim>
                                    <p:animEffect transition="in" filter="fade">
                                      <p:cBhvr>
                                        <p:cTn id="16" dur="1000"/>
                                        <p:tgtEl>
                                          <p:spTgt spid="477187">
                                            <p:bg/>
                                          </p:spTgt>
                                        </p:tgtEl>
                                      </p:cBhvr>
                                    </p:animEffect>
                                  </p:childTnLst>
                                </p:cTn>
                              </p:par>
                              <p:par>
                                <p:cTn id="17" presetID="31" presetClass="entr" presetSubtype="0" fill="hold" grpId="0" nodeType="withEffect" nodePh="1">
                                  <p:stCondLst>
                                    <p:cond delay="0"/>
                                  </p:stCondLst>
                                  <p:endCondLst>
                                    <p:cond evt="begin" delay="0">
                                      <p:tn val="17"/>
                                    </p:cond>
                                  </p:endCondLst>
                                  <p:childTnLst>
                                    <p:set>
                                      <p:cBhvr>
                                        <p:cTn id="18" dur="1" fill="hold">
                                          <p:stCondLst>
                                            <p:cond delay="0"/>
                                          </p:stCondLst>
                                        </p:cTn>
                                        <p:tgtEl>
                                          <p:spTgt spid="477187">
                                            <p:txEl>
                                              <p:pRg st="0" end="0"/>
                                            </p:txEl>
                                          </p:spTgt>
                                        </p:tgtEl>
                                        <p:attrNameLst>
                                          <p:attrName>style.visibility</p:attrName>
                                        </p:attrNameLst>
                                      </p:cBhvr>
                                      <p:to>
                                        <p:strVal val="visible"/>
                                      </p:to>
                                    </p:set>
                                    <p:anim calcmode="lin" valueType="num">
                                      <p:cBhvr>
                                        <p:cTn id="19" dur="1000" fill="hold"/>
                                        <p:tgtEl>
                                          <p:spTgt spid="477187">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477187">
                                            <p:txEl>
                                              <p:pRg st="0" end="0"/>
                                            </p:txEl>
                                          </p:spTgt>
                                        </p:tgtEl>
                                        <p:attrNameLst>
                                          <p:attrName>ppt_h</p:attrName>
                                        </p:attrNameLst>
                                      </p:cBhvr>
                                      <p:tavLst>
                                        <p:tav tm="0">
                                          <p:val>
                                            <p:fltVal val="0"/>
                                          </p:val>
                                        </p:tav>
                                        <p:tav tm="100000">
                                          <p:val>
                                            <p:strVal val="#ppt_h"/>
                                          </p:val>
                                        </p:tav>
                                      </p:tavLst>
                                    </p:anim>
                                    <p:anim calcmode="lin" valueType="num">
                                      <p:cBhvr>
                                        <p:cTn id="21" dur="1000" fill="hold"/>
                                        <p:tgtEl>
                                          <p:spTgt spid="477187">
                                            <p:txEl>
                                              <p:pRg st="0" end="0"/>
                                            </p:txEl>
                                          </p:spTgt>
                                        </p:tgtEl>
                                        <p:attrNameLst>
                                          <p:attrName>style.rotation</p:attrName>
                                        </p:attrNameLst>
                                      </p:cBhvr>
                                      <p:tavLst>
                                        <p:tav tm="0">
                                          <p:val>
                                            <p:fltVal val="90"/>
                                          </p:val>
                                        </p:tav>
                                        <p:tav tm="100000">
                                          <p:val>
                                            <p:fltVal val="0"/>
                                          </p:val>
                                        </p:tav>
                                      </p:tavLst>
                                    </p:anim>
                                    <p:animEffect transition="in" filter="fade">
                                      <p:cBhvr>
                                        <p:cTn id="22" dur="1000"/>
                                        <p:tgtEl>
                                          <p:spTgt spid="477187">
                                            <p:txEl>
                                              <p:pRg st="0" end="0"/>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1000" fill="hold"/>
                                        <p:tgtEl>
                                          <p:spTgt spid="2"/>
                                        </p:tgtEl>
                                        <p:attrNameLst>
                                          <p:attrName>ppt_w</p:attrName>
                                        </p:attrNameLst>
                                      </p:cBhvr>
                                      <p:tavLst>
                                        <p:tav tm="0">
                                          <p:val>
                                            <p:fltVal val="0"/>
                                          </p:val>
                                        </p:tav>
                                        <p:tav tm="100000">
                                          <p:val>
                                            <p:strVal val="#ppt_w"/>
                                          </p:val>
                                        </p:tav>
                                      </p:tavLst>
                                    </p:anim>
                                    <p:anim calcmode="lin" valueType="num">
                                      <p:cBhvr>
                                        <p:cTn id="26" dur="1000" fill="hold"/>
                                        <p:tgtEl>
                                          <p:spTgt spid="2"/>
                                        </p:tgtEl>
                                        <p:attrNameLst>
                                          <p:attrName>ppt_h</p:attrName>
                                        </p:attrNameLst>
                                      </p:cBhvr>
                                      <p:tavLst>
                                        <p:tav tm="0">
                                          <p:val>
                                            <p:fltVal val="0"/>
                                          </p:val>
                                        </p:tav>
                                        <p:tav tm="100000">
                                          <p:val>
                                            <p:strVal val="#ppt_h"/>
                                          </p:val>
                                        </p:tav>
                                      </p:tavLst>
                                    </p:anim>
                                    <p:anim calcmode="lin" valueType="num">
                                      <p:cBhvr>
                                        <p:cTn id="27" dur="1000" fill="hold"/>
                                        <p:tgtEl>
                                          <p:spTgt spid="2"/>
                                        </p:tgtEl>
                                        <p:attrNameLst>
                                          <p:attrName>style.rotation</p:attrName>
                                        </p:attrNameLst>
                                      </p:cBhvr>
                                      <p:tavLst>
                                        <p:tav tm="0">
                                          <p:val>
                                            <p:fltVal val="90"/>
                                          </p:val>
                                        </p:tav>
                                        <p:tav tm="100000">
                                          <p:val>
                                            <p:fltVal val="0"/>
                                          </p:val>
                                        </p:tav>
                                      </p:tavLst>
                                    </p:anim>
                                    <p:animEffect transition="in" filter="fade">
                                      <p:cBhvr>
                                        <p:cTn id="2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6" grpId="0" animBg="1"/>
      <p:bldP spid="477187" grpId="0" build="p" animBg="1"/>
    </p:bldLst>
  </p:timing>
</p:sld>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Office\Plantillas\Presentación en blanco.pot</Template>
  <TotalTime>535022</TotalTime>
  <Words>4117</Words>
  <Application>Microsoft Office PowerPoint</Application>
  <PresentationFormat>Presentación en pantalla (4:3)</PresentationFormat>
  <Paragraphs>262</Paragraphs>
  <Slides>32</Slides>
  <Notes>28</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32</vt:i4>
      </vt:variant>
    </vt:vector>
  </HeadingPairs>
  <TitlesOfParts>
    <vt:vector size="37" baseType="lpstr">
      <vt:lpstr>Arial</vt:lpstr>
      <vt:lpstr>Times New Roman</vt:lpstr>
      <vt:lpstr>Verdana</vt:lpstr>
      <vt:lpstr>Presentación en blanco</vt:lpstr>
      <vt:lpstr>Diapositiva</vt:lpstr>
      <vt:lpstr>Tecnología de Redes 2634 Introducción a las Comunicaciones 3007</vt:lpstr>
      <vt:lpstr>Tecnología de Redes 2634 Introducción a las Comunicaciones 3007</vt:lpstr>
      <vt:lpstr>Principales ataques: Denegación de Servicio (DoS) </vt:lpstr>
      <vt:lpstr>Principales ataques: Denegación de Servicio (DoS) </vt:lpstr>
      <vt:lpstr>Principales ataques: Denegación de Servicio (DoS) </vt:lpstr>
      <vt:lpstr>Principales ataques: Jamming o Flooding (DoS)</vt:lpstr>
      <vt:lpstr>Principales ataques: Syn Flood (DoS)</vt:lpstr>
      <vt:lpstr>Principales ataques: BotNet(DoS)</vt:lpstr>
      <vt:lpstr>Principales ataques: BotNet(DoS)</vt:lpstr>
      <vt:lpstr>Principales ataques: Denegación de Servicio (DoS)</vt:lpstr>
      <vt:lpstr>Principales ataques: Denegación de Servicio (DoS) </vt:lpstr>
      <vt:lpstr>Principales ataques  Port Scanning (Escaneo de Puertos)</vt:lpstr>
      <vt:lpstr>Tipos de Escaneo</vt:lpstr>
      <vt:lpstr>Tipos de Escaneo</vt:lpstr>
      <vt:lpstr>Principales ataques:   Autenticación </vt:lpstr>
      <vt:lpstr>Ataques de autenticación Phishing</vt:lpstr>
      <vt:lpstr>Ataques de autenticación Phishing</vt:lpstr>
      <vt:lpstr>Ataques de autenticación Phishing</vt:lpstr>
      <vt:lpstr>Ataques de autenticación Phishing</vt:lpstr>
      <vt:lpstr>Ataques de autenticación Pharming</vt:lpstr>
      <vt:lpstr>Ataques de autenticación Spoofing</vt:lpstr>
      <vt:lpstr>Ataques de autenticación Spoofing – Identificadores a Suplantar</vt:lpstr>
      <vt:lpstr>Ataques de autenticación</vt:lpstr>
      <vt:lpstr>Ransomware</vt:lpstr>
      <vt:lpstr>Ransomware</vt:lpstr>
      <vt:lpstr>Ataques Wireless</vt:lpstr>
      <vt:lpstr>Ataques Wireless - Man in the Middle </vt:lpstr>
      <vt:lpstr>Ataques Wireless - ARP Poisoning</vt:lpstr>
      <vt:lpstr>Ataques Wireless</vt:lpstr>
      <vt:lpstr>Ataques Wireless -DDoS:</vt:lpstr>
      <vt:lpstr>Ataques Wireless</vt:lpstr>
      <vt:lpstr>Gracias</vt:lpstr>
    </vt:vector>
  </TitlesOfParts>
  <Company>Lic Pablo Alejandro Lena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Seguridad Informatica</dc:title>
  <dc:subject/>
  <dc:creator>Lic Pablo Alejandro Lena</dc:creator>
  <dc:description>Seguridad en Internet_x000d_
Escaneo_x000d_
Ataques y Amenazas_x000d_
Sypware</dc:description>
  <cp:lastModifiedBy>Pablo Alejandro Lena</cp:lastModifiedBy>
  <cp:revision>710</cp:revision>
  <cp:lastPrinted>2000-12-06T14:19:33Z</cp:lastPrinted>
  <dcterms:created xsi:type="dcterms:W3CDTF">2000-04-03T00:38:42Z</dcterms:created>
  <dcterms:modified xsi:type="dcterms:W3CDTF">2022-05-18T23:51:10Z</dcterms:modified>
  <cp:category>Transparencias de Clase</cp:category>
</cp:coreProperties>
</file>