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8"/>
  </p:notesMasterIdLst>
  <p:handoutMasterIdLst>
    <p:handoutMasterId r:id="rId39"/>
  </p:handoutMasterIdLst>
  <p:sldIdLst>
    <p:sldId id="447" r:id="rId2"/>
    <p:sldId id="448" r:id="rId3"/>
    <p:sldId id="404" r:id="rId4"/>
    <p:sldId id="359" r:id="rId5"/>
    <p:sldId id="440" r:id="rId6"/>
    <p:sldId id="408" r:id="rId7"/>
    <p:sldId id="409" r:id="rId8"/>
    <p:sldId id="411" r:id="rId9"/>
    <p:sldId id="412" r:id="rId10"/>
    <p:sldId id="420" r:id="rId11"/>
    <p:sldId id="439" r:id="rId12"/>
    <p:sldId id="416" r:id="rId13"/>
    <p:sldId id="417" r:id="rId14"/>
    <p:sldId id="419" r:id="rId15"/>
    <p:sldId id="443" r:id="rId16"/>
    <p:sldId id="441" r:id="rId17"/>
    <p:sldId id="442" r:id="rId18"/>
    <p:sldId id="337" r:id="rId19"/>
    <p:sldId id="332" r:id="rId20"/>
    <p:sldId id="333" r:id="rId21"/>
    <p:sldId id="421" r:id="rId22"/>
    <p:sldId id="339" r:id="rId23"/>
    <p:sldId id="345" r:id="rId24"/>
    <p:sldId id="422" r:id="rId25"/>
    <p:sldId id="334" r:id="rId26"/>
    <p:sldId id="453" r:id="rId27"/>
    <p:sldId id="454" r:id="rId28"/>
    <p:sldId id="425" r:id="rId29"/>
    <p:sldId id="449" r:id="rId30"/>
    <p:sldId id="450" r:id="rId31"/>
    <p:sldId id="444" r:id="rId32"/>
    <p:sldId id="451" r:id="rId33"/>
    <p:sldId id="428" r:id="rId34"/>
    <p:sldId id="427" r:id="rId35"/>
    <p:sldId id="429" r:id="rId36"/>
    <p:sldId id="452" r:id="rId37"/>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DDDDDD"/>
    <a:srgbClr val="66FFFF"/>
    <a:srgbClr val="99FF99"/>
    <a:srgbClr val="660066"/>
    <a:srgbClr val="333300"/>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74330" autoAdjust="0"/>
  </p:normalViewPr>
  <p:slideViewPr>
    <p:cSldViewPr>
      <p:cViewPr varScale="1">
        <p:scale>
          <a:sx n="37" d="100"/>
          <a:sy n="37" d="100"/>
        </p:scale>
        <p:origin x="955" y="3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ternautas.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crosoft.com/latam/segurida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27</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4-1-5 Tecbared-Introcom-27-2022---1.pptx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4EFE7C5-E8AE-4B17-A73E-FAFDC91A82F6}" type="slidenum">
              <a:rPr lang="es-ES_tradnl" smtClean="0"/>
              <a:pPr/>
              <a:t>10</a:t>
            </a:fld>
            <a:endParaRPr lang="es-ES_tradnl"/>
          </a:p>
        </p:txBody>
      </p:sp>
      <p:sp>
        <p:nvSpPr>
          <p:cNvPr id="9011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1FFB39F6-710A-4499-8133-3AD5C76FF2B1}" type="slidenum">
              <a:rPr lang="es-ES" sz="1200">
                <a:latin typeface="Times New Roman" pitchFamily="18" charset="0"/>
              </a:rPr>
              <a:pPr algn="r"/>
              <a:t>10</a:t>
            </a:fld>
            <a:endParaRPr lang="es-ES" sz="1200">
              <a:latin typeface="Times New Roman" pitchFamily="18"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685800" y="4287838"/>
            <a:ext cx="5486400" cy="4062412"/>
          </a:xfrm>
          <a:noFill/>
          <a:ln/>
        </p:spPr>
        <p:txBody>
          <a:bodyPr/>
          <a:lstStyle/>
          <a:p>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0FA4DF8-47CD-4A1D-BD63-A564368EBBCD}" type="slidenum">
              <a:rPr lang="es-ES_tradnl" smtClean="0"/>
              <a:pPr/>
              <a:t>12</a:t>
            </a:fld>
            <a:endParaRPr lang="es-ES_tradnl"/>
          </a:p>
        </p:txBody>
      </p:sp>
      <p:sp>
        <p:nvSpPr>
          <p:cNvPr id="9113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A5A249-BA20-41CC-9A8C-2E7B8FCC0FCA}" type="slidenum">
              <a:rPr lang="es-ES" sz="1200">
                <a:latin typeface="Times New Roman" pitchFamily="18" charset="0"/>
              </a:rPr>
              <a:pPr algn="r"/>
              <a:t>12</a:t>
            </a:fld>
            <a:endParaRPr lang="es-ES" sz="120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xfrm>
            <a:off x="685800" y="4289425"/>
            <a:ext cx="5486400" cy="4062413"/>
          </a:xfrm>
          <a:noFill/>
          <a:ln/>
        </p:spPr>
        <p:txBody>
          <a:bodyPr/>
          <a:lstStyle/>
          <a:p>
            <a:r>
              <a:rPr lang="es-ES" u="sng"/>
              <a:t>CÓDIGO ACTIVEX MALICIOSO</a:t>
            </a:r>
            <a:r>
              <a:rPr lang="es-ES"/>
              <a:t> </a:t>
            </a:r>
            <a:br>
              <a:rPr lang="es-ES"/>
            </a:br>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endParaRPr lang="es-ES">
              <a:hlinkClick r:id="rId3"/>
            </a:endParaRPr>
          </a:p>
          <a:p>
            <a:r>
              <a:rPr lang="es-ES">
                <a:hlinkClick r:id="rId3"/>
              </a:rPr>
              <a:t>Fuente</a:t>
            </a:r>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C3D0AAA-AC46-4CBA-963A-3668CC27F383}" type="slidenum">
              <a:rPr lang="es-ES_tradnl" smtClean="0"/>
              <a:pPr/>
              <a:t>13</a:t>
            </a:fld>
            <a:endParaRPr lang="es-ES_tradnl"/>
          </a:p>
        </p:txBody>
      </p:sp>
      <p:sp>
        <p:nvSpPr>
          <p:cNvPr id="921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30EAB0-7D76-4281-BF80-0DDCAC6DB4F8}" type="slidenum">
              <a:rPr lang="es-ES" sz="1200">
                <a:latin typeface="Times New Roman" pitchFamily="18" charset="0"/>
              </a:rPr>
              <a:pPr algn="r"/>
              <a:t>13</a:t>
            </a:fld>
            <a:endParaRPr lang="es-ES" sz="1200">
              <a:latin typeface="Times New Roman" pitchFamily="18"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6BD9D1B-68C0-4536-BBAA-3FF07030D872}" type="slidenum">
              <a:rPr lang="es-ES_tradnl" smtClean="0"/>
              <a:pPr/>
              <a:t>14</a:t>
            </a:fld>
            <a:endParaRPr lang="es-ES_tradnl"/>
          </a:p>
        </p:txBody>
      </p:sp>
      <p:sp>
        <p:nvSpPr>
          <p:cNvPr id="942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4A3C31-0F97-4E7D-99C7-42636726327B}" type="slidenum">
              <a:rPr lang="es-ES" sz="1200">
                <a:latin typeface="Times New Roman" pitchFamily="18" charset="0"/>
              </a:rPr>
              <a:pPr algn="r"/>
              <a:t>14</a:t>
            </a:fld>
            <a:endParaRPr lang="es-ES" sz="1200">
              <a:latin typeface="Times New Roman" pitchFamily="18" charset="0"/>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84C0D7EA-0914-4B9E-B834-638B85ECDFC2}" type="slidenum">
              <a:rPr lang="es-ES_tradnl" sz="1200">
                <a:latin typeface="Times New Roman" pitchFamily="18" charset="0"/>
              </a:rPr>
              <a:pPr algn="r"/>
              <a:t>15</a:t>
            </a:fld>
            <a:endParaRPr lang="es-ES_tradnl" sz="1200">
              <a:latin typeface="Times New Roman" pitchFamily="18" charset="0"/>
            </a:endParaRPr>
          </a:p>
        </p:txBody>
      </p:sp>
      <p:sp>
        <p:nvSpPr>
          <p:cNvPr id="1372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25B4028D-FEE8-45B1-8F4F-21EC850F839C}" type="slidenum">
              <a:rPr lang="es-ES" sz="1200">
                <a:latin typeface="Times New Roman" pitchFamily="18" charset="0"/>
              </a:rPr>
              <a:pPr algn="r"/>
              <a:t>15</a:t>
            </a:fld>
            <a:endParaRPr lang="es-ES" sz="1200">
              <a:latin typeface="Times New Roman" pitchFamily="18" charset="0"/>
            </a:endParaRPr>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DD746198-E626-4D4B-962C-44595E1FAF04}" type="slidenum">
              <a:rPr lang="es-ES_tradnl" sz="1200">
                <a:latin typeface="Times New Roman" pitchFamily="18" charset="0"/>
              </a:rPr>
              <a:pPr algn="r"/>
              <a:t>16</a:t>
            </a:fld>
            <a:endParaRPr lang="es-ES_tradnl" sz="1200">
              <a:latin typeface="Times New Roman" pitchFamily="18" charset="0"/>
            </a:endParaRPr>
          </a:p>
        </p:txBody>
      </p:sp>
      <p:sp>
        <p:nvSpPr>
          <p:cNvPr id="1331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370F98A-1D17-4BE7-9CA2-565E6C03307A}" type="slidenum">
              <a:rPr lang="es-ES" sz="1200">
                <a:latin typeface="Times New Roman" pitchFamily="18" charset="0"/>
              </a:rPr>
              <a:pPr algn="r"/>
              <a:t>16</a:t>
            </a:fld>
            <a:endParaRPr lang="es-ES" sz="1200">
              <a:latin typeface="Times New Roman" pitchFamily="18" charset="0"/>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33879993-573C-46D5-B84C-8AE680EABB4A}" type="slidenum">
              <a:rPr lang="es-ES_tradnl" sz="1200">
                <a:latin typeface="Times New Roman" pitchFamily="18" charset="0"/>
              </a:rPr>
              <a:pPr algn="r"/>
              <a:t>17</a:t>
            </a:fld>
            <a:endParaRPr lang="es-ES_tradnl" sz="1200">
              <a:latin typeface="Times New Roman" pitchFamily="18" charset="0"/>
            </a:endParaRPr>
          </a:p>
        </p:txBody>
      </p:sp>
      <p:sp>
        <p:nvSpPr>
          <p:cNvPr id="1351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5D6FE45-6A33-4B7D-8D0B-6781388DDF1A}" type="slidenum">
              <a:rPr lang="es-ES" sz="1200">
                <a:latin typeface="Times New Roman" pitchFamily="18" charset="0"/>
              </a:rPr>
              <a:pPr algn="r"/>
              <a:t>17</a:t>
            </a:fld>
            <a:endParaRPr lang="es-ES" sz="1200">
              <a:latin typeface="Times New Roman" pitchFamily="18" charset="0"/>
            </a:endParaRPr>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3A8C07F-302F-428D-9E2D-D7A6602E7B72}" type="slidenum">
              <a:rPr lang="es-ES_tradnl" smtClean="0"/>
              <a:pPr/>
              <a:t>18</a:t>
            </a:fld>
            <a:endParaRPr lang="es-ES_tradnl"/>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C13328-5BD4-4F30-A554-3F8BE69E117E}" type="slidenum">
              <a:rPr lang="es-ES_tradnl" smtClean="0"/>
              <a:pPr/>
              <a:t>19</a:t>
            </a:fld>
            <a:endParaRPr lang="es-ES_tradnl"/>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56EA66F-F29C-4F5F-8BA9-6DD778EFF054}" type="slidenum">
              <a:rPr lang="es-ES_tradnl" smtClean="0"/>
              <a:pPr/>
              <a:t>20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64EFB1C-425A-439D-B23F-E675C69A8231}" type="slidenum">
              <a:rPr lang="es-ES_tradnl" smtClean="0"/>
              <a:pPr/>
              <a:t>21</a:t>
            </a:fld>
            <a:endParaRPr lang="es-ES_tradnl"/>
          </a:p>
        </p:txBody>
      </p:sp>
      <p:sp>
        <p:nvSpPr>
          <p:cNvPr id="9830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8F6079-460F-43BE-806E-9F46907DEB56}" type="slidenum">
              <a:rPr lang="es-ES" sz="1200">
                <a:latin typeface="Times New Roman" pitchFamily="18" charset="0"/>
              </a:rPr>
              <a:pPr algn="r"/>
              <a:t>21</a:t>
            </a:fld>
            <a:endParaRPr lang="es-ES" sz="1200">
              <a:latin typeface="Times New Roman" pitchFamily="18"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9A871B1-3663-404E-8D05-DF507A621DFC}" type="slidenum">
              <a:rPr lang="es-ES_tradnl" smtClean="0"/>
              <a:pPr/>
              <a:t>22</a:t>
            </a:fld>
            <a:endParaRPr lang="es-ES_tradnl"/>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8CA1A66-74EB-48BE-B6B3-E340B7861467}" type="slidenum">
              <a:rPr lang="es-ES_tradnl" smtClean="0"/>
              <a:pPr/>
              <a:t>23</a:t>
            </a:fld>
            <a:endParaRPr lang="es-ES_tradnl"/>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7D5EB06-E640-4C01-8F6D-D37F36E53DB3}" type="slidenum">
              <a:rPr lang="es-ES_tradnl" smtClean="0"/>
              <a:pPr/>
              <a:t>24</a:t>
            </a:fld>
            <a:endParaRPr lang="es-ES_tradnl"/>
          </a:p>
        </p:txBody>
      </p:sp>
      <p:sp>
        <p:nvSpPr>
          <p:cNvPr id="10649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BD93FB9-04C7-45E0-94F1-0300537A3A59}" type="slidenum">
              <a:rPr lang="es-ES" sz="1200">
                <a:latin typeface="Times New Roman" pitchFamily="18" charset="0"/>
              </a:rPr>
              <a:pPr algn="r"/>
              <a:t>24</a:t>
            </a:fld>
            <a:endParaRPr lang="es-ES" sz="1200">
              <a:latin typeface="Times New Roman" pitchFamily="18"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765AAF5-60CD-48CD-810F-CA5FD2179866}" type="slidenum">
              <a:rPr lang="es-ES_tradnl" smtClean="0"/>
              <a:pPr/>
              <a:t>25</a:t>
            </a:fld>
            <a:endParaRPr lang="es-ES_tradnl"/>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CC862D7-2628-43D8-842F-B86329CC36FC}" type="slidenum">
              <a:rPr lang="es-ES_tradnl" smtClean="0"/>
              <a:pPr/>
              <a:t>26</a:t>
            </a:fld>
            <a:endParaRPr lang="es-ES_tradnl"/>
          </a:p>
        </p:txBody>
      </p:sp>
      <p:sp>
        <p:nvSpPr>
          <p:cNvPr id="819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17E79FC-9783-4C29-82D4-CBBFD347F46A}" type="slidenum">
              <a:rPr lang="es-ES" sz="1200">
                <a:latin typeface="Times New Roman" pitchFamily="18" charset="0"/>
              </a:rPr>
              <a:pPr algn="r"/>
              <a:t>26</a:t>
            </a:fld>
            <a:endParaRPr lang="es-ES" sz="1200">
              <a:latin typeface="Times New Roman" pitchFamily="18" charset="0"/>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xfrm>
            <a:off x="685800" y="4289425"/>
            <a:ext cx="5486400" cy="4062413"/>
          </a:xfrm>
          <a:noFill/>
          <a:ln/>
        </p:spPr>
        <p:txBody>
          <a:bodyPr/>
          <a:lstStyle/>
          <a:p>
            <a:endParaRPr lang="es-ES"/>
          </a:p>
        </p:txBody>
      </p:sp>
    </p:spTree>
    <p:extLst>
      <p:ext uri="{BB962C8B-B14F-4D97-AF65-F5344CB8AC3E}">
        <p14:creationId xmlns:p14="http://schemas.microsoft.com/office/powerpoint/2010/main" val="3209673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EB376E3-30D7-40A7-B339-03B6F0095C8A}" type="slidenum">
              <a:rPr lang="es-ES_tradnl" smtClean="0"/>
              <a:pPr/>
              <a:t>27</a:t>
            </a:fld>
            <a:endParaRPr lang="es-ES_tradnl"/>
          </a:p>
        </p:txBody>
      </p:sp>
      <p:sp>
        <p:nvSpPr>
          <p:cNvPr id="829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D4F6C3B-9224-4FF7-A768-1697A8BB512D}" type="slidenum">
              <a:rPr lang="es-ES" sz="1200">
                <a:latin typeface="Times New Roman" pitchFamily="18" charset="0"/>
              </a:rPr>
              <a:pPr algn="r"/>
              <a:t>27</a:t>
            </a:fld>
            <a:endParaRPr lang="es-ES" sz="1200">
              <a:latin typeface="Times New Roman" pitchFamily="18"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xfrm>
            <a:off x="685800" y="4289425"/>
            <a:ext cx="5486400" cy="4062413"/>
          </a:xfrm>
          <a:noFill/>
          <a:ln/>
        </p:spPr>
        <p:txBody>
          <a:bodyPr/>
          <a:lstStyle/>
          <a:p>
            <a:endParaRPr lang="es-ES"/>
          </a:p>
        </p:txBody>
      </p:sp>
    </p:spTree>
    <p:extLst>
      <p:ext uri="{BB962C8B-B14F-4D97-AF65-F5344CB8AC3E}">
        <p14:creationId xmlns:p14="http://schemas.microsoft.com/office/powerpoint/2010/main" val="3926963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FB7BF56-E5F0-4912-A127-42A90338D185}" type="slidenum">
              <a:rPr lang="es-ES_tradnl" smtClean="0"/>
              <a:pPr/>
              <a:t>28</a:t>
            </a:fld>
            <a:endParaRPr lang="es-ES_tradnl"/>
          </a:p>
        </p:txBody>
      </p:sp>
      <p:sp>
        <p:nvSpPr>
          <p:cNvPr id="1085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F2BF15-1C6B-4992-B023-82515DC230E2}" type="slidenum">
              <a:rPr lang="es-ES" sz="1200">
                <a:latin typeface="Times New Roman" pitchFamily="18" charset="0"/>
              </a:rPr>
              <a:pPr algn="r"/>
              <a:t>28</a:t>
            </a:fld>
            <a:endParaRPr lang="es-ES" sz="1200">
              <a:latin typeface="Times New Roman" pitchFamily="18"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29</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AR" sz="1200" kern="1200" dirty="0">
                <a:solidFill>
                  <a:schemeClr val="tx1"/>
                </a:solidFill>
                <a:effectLst/>
                <a:latin typeface="Times New Roman" pitchFamily="18" charset="0"/>
                <a:ea typeface="+mn-ea"/>
                <a:cs typeface="+mn-cs"/>
              </a:rPr>
              <a:t>Un centro de operaciones de seguridad (SOC) es una unidad centralizada compuesta por personas capacitadas, procesos y tecnologías que trabajan en conjunto para brindar capacidades de seguridad integrales. Estos incluyen la prevención, detección e investigación de, y respuesta a, amenazas e incidentes de ciberseguridad.</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Un SOC es análogo a un centro de control de tráfico aéreo, centrándose en actividades de seguridad en lugar de operaciones de vuelo. El SOC proporciona visibilidad centralizada de toda la actividad que ocurre en su entorno. En lugar de administrar aviones que están aterrizando, despegando y rodando hacia las puertas, el SOC proporciona visibilidad sobre quién inicia sesión en sus sistemas, qué dispositivos están conectados a la red, a qué datos se accede, qué amenazas están presentes, la salud de dispositivos de seguridad, y más. Además, al igual que los controladores de tráfico aéreo, las personas capacitadas observan toda esta actividad, las 24 horas del día, los siete días de la semana, en un esfuerzo por identificar y solucionar los problemas antes de que afecten al negocio.</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Un SOC es el elemento más esencial de una estrategia de seguridad moderna, ya que proporciona el único medio para detectar, contener y remediar amenazas avanzadas. Un SOC es el siguiente paso en la evolución de la seguridad. También sirve como base para las capacidades de contención y recuperación de claves para mitigar las amenazas persistentes avanzadas.</a:t>
            </a:r>
            <a:endParaRPr lang="es-ES" sz="1200" kern="1200" dirty="0">
              <a:solidFill>
                <a:schemeClr val="tx1"/>
              </a:solidFill>
              <a:effectLst/>
              <a:latin typeface="Times New Roman" pitchFamily="18" charset="0"/>
              <a:ea typeface="+mn-ea"/>
              <a:cs typeface="+mn-cs"/>
            </a:endParaRPr>
          </a:p>
          <a:p>
            <a:endParaRPr lang="es-AR" dirty="0"/>
          </a:p>
        </p:txBody>
      </p:sp>
    </p:spTree>
    <p:extLst>
      <p:ext uri="{BB962C8B-B14F-4D97-AF65-F5344CB8AC3E}">
        <p14:creationId xmlns:p14="http://schemas.microsoft.com/office/powerpoint/2010/main" val="3740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732045D-B651-40CE-9F78-EAE03A52A770}" type="slidenum">
              <a:rPr lang="es-ES_tradnl" smtClean="0"/>
              <a:pPr/>
              <a:t>3</a:t>
            </a:fld>
            <a:endParaRPr lang="es-ES_tradnl"/>
          </a:p>
        </p:txBody>
      </p:sp>
      <p:sp>
        <p:nvSpPr>
          <p:cNvPr id="839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D6AC892-FF06-45B9-9AAE-8BA862E4BDBB}" type="slidenum">
              <a:rPr lang="es-ES" sz="1200">
                <a:latin typeface="Times New Roman" pitchFamily="18" charset="0"/>
              </a:rPr>
              <a:pPr algn="r"/>
              <a:t>3</a:t>
            </a:fld>
            <a:endParaRPr lang="es-ES" sz="120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30</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AR" sz="1200" kern="1200" dirty="0">
                <a:solidFill>
                  <a:schemeClr val="tx1"/>
                </a:solidFill>
                <a:effectLst/>
                <a:latin typeface="Times New Roman" pitchFamily="18" charset="0"/>
                <a:ea typeface="+mn-ea"/>
                <a:cs typeface="+mn-cs"/>
              </a:rPr>
              <a:t>Un SOC proporciona las siguientes capacidades:</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Detección y respuesta de amenazas en tiempo real. El personal de SOC determina el mejor método o tecnología para la detección y respuesta a amenazas. El SOC en sí mismo incluye toda la inteligencia humana y de máquina necesaria para recopilar y analizar datos de la máquina en tiempo real, detectar amenazas y remediarlas.</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Supervisión 24x7 de los datos del registro del sistema y del tráfico de la red. La supervisión continua asegura que se detecte actividad anómala y maliciosa de personas externas o internas en tiempo real. El personal identifica la actividad maliciosa a medida que ocurre, lo que permite que los equipos respondan de inmediato y ayuden a eliminar, o al menos a reducir, su daño.</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Una visión integral y centralizada de la postura de seguridad de una empresa. Un SOC integra los datos que provienen de sus herramientas para proporcionar una instantánea de su postura de seguridad actual.</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Caza e investigación de amenazas. El personal de SOC busca de manera proactiva a través de sus redes y datos para identificar las amenazas que han eludido sus controles perimetrales y se esconden, no detectados, en la red.</a:t>
            </a:r>
            <a:endParaRPr lang="es-ES" sz="1200" kern="1200" dirty="0">
              <a:solidFill>
                <a:schemeClr val="tx1"/>
              </a:solidFill>
              <a:effectLst/>
              <a:latin typeface="Times New Roman" pitchFamily="18" charset="0"/>
              <a:ea typeface="+mn-ea"/>
              <a:cs typeface="+mn-cs"/>
            </a:endParaRPr>
          </a:p>
          <a:p>
            <a:endParaRPr lang="es-AR" dirty="0"/>
          </a:p>
        </p:txBody>
      </p:sp>
    </p:spTree>
    <p:extLst>
      <p:ext uri="{BB962C8B-B14F-4D97-AF65-F5344CB8AC3E}">
        <p14:creationId xmlns:p14="http://schemas.microsoft.com/office/powerpoint/2010/main" val="701801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56F37DCA-285B-48A5-AD99-FD8D42A99CD0}" type="slidenum">
              <a:rPr lang="es-ES_tradnl" sz="1200">
                <a:latin typeface="Times New Roman" pitchFamily="18" charset="0"/>
              </a:rPr>
              <a:pPr algn="r"/>
              <a:t>31</a:t>
            </a:fld>
            <a:endParaRPr lang="es-ES_tradnl" sz="120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 Los sistemas de ciberseguridad </a:t>
            </a:r>
            <a:r>
              <a:rPr lang="es-ES" sz="1200" b="1" i="0" kern="1200" dirty="0" err="1">
                <a:solidFill>
                  <a:schemeClr val="tx1"/>
                </a:solidFill>
                <a:effectLst/>
                <a:latin typeface="Times New Roman" pitchFamily="18" charset="0"/>
                <a:ea typeface="+mn-ea"/>
                <a:cs typeface="+mn-cs"/>
              </a:rPr>
              <a:t>Endpoint</a:t>
            </a:r>
            <a:r>
              <a:rPr lang="es-ES" sz="1200" b="0" i="0" kern="1200" dirty="0">
                <a:solidFill>
                  <a:schemeClr val="tx1"/>
                </a:solidFill>
                <a:effectLst/>
                <a:latin typeface="Times New Roman" pitchFamily="18" charset="0"/>
                <a:ea typeface="+mn-ea"/>
                <a:cs typeface="+mn-cs"/>
              </a:rPr>
              <a:t>, que se pueden adquirir como software o como un dispositivo dedicado, sirven para descubrir, gestionar y controlar los dispositivos que solicitan acceso a la red corporativa de nuestra </a:t>
            </a:r>
            <a:r>
              <a:rPr lang="es-ES" sz="1200" b="0" i="0" kern="1200" dirty="0" err="1">
                <a:solidFill>
                  <a:schemeClr val="tx1"/>
                </a:solidFill>
                <a:effectLst/>
                <a:latin typeface="Times New Roman" pitchFamily="18" charset="0"/>
                <a:ea typeface="+mn-ea"/>
                <a:cs typeface="+mn-cs"/>
              </a:rPr>
              <a:t>empresa.</a:t>
            </a:r>
            <a:r>
              <a:rPr lang="es-ES" dirty="0" err="1"/>
              <a:t>La</a:t>
            </a:r>
            <a:r>
              <a:rPr lang="es-ES" dirty="0"/>
              <a:t> proliferación de dispositivos de consumo tales como </a:t>
            </a:r>
            <a:r>
              <a:rPr lang="es-ES" dirty="0" err="1"/>
              <a:t>iPods</a:t>
            </a:r>
            <a:r>
              <a:rPr lang="es-ES" dirty="0"/>
              <a:t>, dispositivos USB, Smart </a:t>
            </a:r>
            <a:r>
              <a:rPr lang="es-ES" dirty="0" err="1"/>
              <a:t>Phones</a:t>
            </a:r>
            <a:r>
              <a:rPr lang="es-ES" dirty="0"/>
              <a:t>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a:t>
            </a:r>
            <a:r>
              <a:rPr lang="es-ES" dirty="0" err="1"/>
              <a:t>stick</a:t>
            </a:r>
            <a:r>
              <a:rPr lang="es-ES" dirty="0"/>
              <a:t> USB.  Además hay un mayor riesgo de introducción de software malicioso o ilegal en su red a través de estos dispositivos. Por supuesto su administrador podría bloquear todos los puertos - una solución desacertada, dificultosa e insostenible.</a:t>
            </a:r>
          </a:p>
          <a:p>
            <a:r>
              <a:rPr lang="es-ES" dirty="0"/>
              <a:t>Reproductores multimedia, incluyendo </a:t>
            </a:r>
            <a:r>
              <a:rPr lang="es-ES" dirty="0" err="1"/>
              <a:t>iPods</a:t>
            </a:r>
            <a:r>
              <a:rPr lang="es-ES" dirty="0"/>
              <a:t>, </a:t>
            </a:r>
            <a:r>
              <a:rPr lang="es-ES" dirty="0" err="1"/>
              <a:t>Creative</a:t>
            </a:r>
            <a:r>
              <a:rPr lang="es-ES" dirty="0"/>
              <a:t> Zen y otros </a:t>
            </a:r>
          </a:p>
          <a:p>
            <a:r>
              <a:rPr lang="es-ES" dirty="0" err="1"/>
              <a:t>Sticks</a:t>
            </a:r>
            <a:r>
              <a:rPr lang="es-ES" dirty="0"/>
              <a:t> USB, </a:t>
            </a:r>
            <a:r>
              <a:rPr lang="es-ES" dirty="0" err="1"/>
              <a:t>CompactFlash</a:t>
            </a:r>
            <a:r>
              <a:rPr lang="es-ES" dirty="0"/>
              <a:t>, tarjetas de memoria, </a:t>
            </a:r>
            <a:r>
              <a:rPr lang="es-ES" dirty="0" err="1"/>
              <a:t>CDs</a:t>
            </a:r>
            <a:r>
              <a:rPr lang="es-ES" dirty="0"/>
              <a:t>, disqueteras y otros dispositivos portátiles de almacenamiento </a:t>
            </a:r>
          </a:p>
          <a:p>
            <a:r>
              <a:rPr lang="es-ES" dirty="0" err="1"/>
              <a:t>PDAs</a:t>
            </a:r>
            <a:r>
              <a:rPr lang="es-ES" dirty="0"/>
              <a:t>, dispositivos BlackBerry, teléfonos móviles, </a:t>
            </a:r>
            <a:r>
              <a:rPr lang="es-ES" dirty="0" err="1"/>
              <a:t>smartphones</a:t>
            </a:r>
            <a:r>
              <a:rPr lang="es-ES" dirty="0"/>
              <a:t> y dispositivos de comunicación similares </a:t>
            </a:r>
          </a:p>
          <a:p>
            <a:r>
              <a:rPr lang="es-ES" dirty="0"/>
              <a:t>Tarjetas de red, portátiles y otras conexiones de red.</a:t>
            </a:r>
          </a:p>
          <a:p>
            <a:r>
              <a:rPr lang="es-ES" dirty="0"/>
              <a:t>Evita la fuga y el robo de información mediante el control integral del acceso a dispositivos portátiles de almacenamiento con mínimo esfuerzo administrativo </a:t>
            </a:r>
          </a:p>
          <a:p>
            <a:r>
              <a:rPr lang="es-ES" dirty="0"/>
              <a:t>Impide la introducción de software malicioso o no autorizado en la red </a:t>
            </a:r>
          </a:p>
          <a:p>
            <a:r>
              <a:rPr lang="es-ES" dirty="0"/>
              <a:t>Proporciona a los administradores mayor control - puede bloquear dispositivos por clase, extensiones de archivo, puerto físico o identificador de dispositivo, desde un ?</a:t>
            </a:r>
            <a:r>
              <a:rPr lang="es-ES" dirty="0" err="1"/>
              <a:t>nico</a:t>
            </a:r>
            <a:r>
              <a:rPr lang="es-ES" dirty="0"/>
              <a:t> lugar </a:t>
            </a:r>
          </a:p>
          <a:p>
            <a:r>
              <a:rPr lang="es-ES" dirty="0"/>
              <a:t>Permite a los administradores conceder acceso temporal al dispositivo o puerto durante un período de tiempo estipulado </a:t>
            </a:r>
          </a:p>
          <a:p>
            <a:r>
              <a:rPr lang="es-ES" dirty="0"/>
              <a:t>Monitoriza centralizadamente la red, detecta dispositivos conectados y realiza varias tareas </a:t>
            </a:r>
          </a:p>
          <a:p>
            <a:r>
              <a:rPr lang="es-ES" dirty="0"/>
              <a:t>Protege automáticamente equipos detectados desplegando un agente y una directiva de bloqueo predefinida </a:t>
            </a:r>
          </a:p>
          <a:p>
            <a:r>
              <a:rPr lang="es-ES" dirty="0"/>
              <a:t>Puede descargar e instalar automáticamente SQL Express si no hay disponible un servidor de bases de datos </a:t>
            </a:r>
          </a:p>
          <a:p>
            <a:r>
              <a:rPr lang="es-ES" dirty="0"/>
              <a:t>Soporta plataformas 32 y 64-bit, incluyendo Windows 7, Windows Vista y Windows Server 2008 R2.</a:t>
            </a:r>
          </a:p>
          <a:p>
            <a:endParaRPr lang="es-A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32</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ES" dirty="0"/>
              <a:t>La proliferación de dispositivos de consumo tales como </a:t>
            </a:r>
            <a:r>
              <a:rPr lang="es-ES" dirty="0" err="1"/>
              <a:t>iPods</a:t>
            </a:r>
            <a:r>
              <a:rPr lang="es-ES" dirty="0"/>
              <a:t>, dispositivos USB, Smart </a:t>
            </a:r>
            <a:r>
              <a:rPr lang="es-ES" dirty="0" err="1"/>
              <a:t>Phones</a:t>
            </a:r>
            <a:r>
              <a:rPr lang="es-ES" dirty="0"/>
              <a:t>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a:t>
            </a:r>
            <a:r>
              <a:rPr lang="es-ES" dirty="0" err="1"/>
              <a:t>stick</a:t>
            </a:r>
            <a:r>
              <a:rPr lang="es-ES" dirty="0"/>
              <a:t> USB.  Además hay un mayor riesgo de introducción de software malicioso o ilegal en su red a través de estos dispositivos. Por supuesto su administrador podría bloquear todos los puertos - una solución desacertada, dificultosa e insostenible.</a:t>
            </a:r>
          </a:p>
          <a:p>
            <a:r>
              <a:rPr lang="es-ES" dirty="0"/>
              <a:t>Reproductores multimedia, incluyendo </a:t>
            </a:r>
            <a:r>
              <a:rPr lang="es-ES" dirty="0" err="1"/>
              <a:t>iPods</a:t>
            </a:r>
            <a:r>
              <a:rPr lang="es-ES" dirty="0"/>
              <a:t>, </a:t>
            </a:r>
            <a:r>
              <a:rPr lang="es-ES" dirty="0" err="1"/>
              <a:t>Creative</a:t>
            </a:r>
            <a:r>
              <a:rPr lang="es-ES" dirty="0"/>
              <a:t> Zen y otros </a:t>
            </a:r>
          </a:p>
          <a:p>
            <a:r>
              <a:rPr lang="es-ES" dirty="0" err="1"/>
              <a:t>Sticks</a:t>
            </a:r>
            <a:r>
              <a:rPr lang="es-ES" dirty="0"/>
              <a:t> USB, </a:t>
            </a:r>
            <a:r>
              <a:rPr lang="es-ES" dirty="0" err="1"/>
              <a:t>CompactFlash</a:t>
            </a:r>
            <a:r>
              <a:rPr lang="es-ES" dirty="0"/>
              <a:t>, tarjetas de memoria, </a:t>
            </a:r>
            <a:r>
              <a:rPr lang="es-ES" dirty="0" err="1"/>
              <a:t>CDs</a:t>
            </a:r>
            <a:r>
              <a:rPr lang="es-ES" dirty="0"/>
              <a:t>, disqueteras y otros dispositivos portátiles de almacenamiento </a:t>
            </a:r>
          </a:p>
          <a:p>
            <a:r>
              <a:rPr lang="es-ES" dirty="0" err="1"/>
              <a:t>PDAs</a:t>
            </a:r>
            <a:r>
              <a:rPr lang="es-ES" dirty="0"/>
              <a:t>, dispositivos BlackBerry, teléfonos móviles, </a:t>
            </a:r>
            <a:r>
              <a:rPr lang="es-ES" dirty="0" err="1"/>
              <a:t>smartphones</a:t>
            </a:r>
            <a:r>
              <a:rPr lang="es-ES" dirty="0"/>
              <a:t> y dispositivos de comunicación similares </a:t>
            </a:r>
          </a:p>
          <a:p>
            <a:r>
              <a:rPr lang="es-ES" dirty="0"/>
              <a:t>Tarjetas de red, portátiles y otras conexiones de red.</a:t>
            </a:r>
          </a:p>
          <a:p>
            <a:r>
              <a:rPr lang="es-ES" dirty="0"/>
              <a:t>Evita la fuga y el robo de información mediante el control integral del acceso a dispositivos portátiles de almacenamiento con mínimo esfuerzo administrativo </a:t>
            </a:r>
          </a:p>
          <a:p>
            <a:r>
              <a:rPr lang="es-ES" dirty="0"/>
              <a:t>Impide la introducción de software malicioso o no autorizado en la red </a:t>
            </a:r>
          </a:p>
          <a:p>
            <a:r>
              <a:rPr lang="es-ES" dirty="0"/>
              <a:t>Proporciona a los administradores mayor control - puede bloquear dispositivos por clase, extensiones de archivo, puerto físico o identificador de dispositivo, desde un ?</a:t>
            </a:r>
            <a:r>
              <a:rPr lang="es-ES" dirty="0" err="1"/>
              <a:t>nico</a:t>
            </a:r>
            <a:r>
              <a:rPr lang="es-ES" dirty="0"/>
              <a:t> lugar </a:t>
            </a:r>
          </a:p>
          <a:p>
            <a:r>
              <a:rPr lang="es-ES" dirty="0"/>
              <a:t>Permite a los administradores conceder acceso temporal al dispositivo o puerto durante un período de tiempo estipulado </a:t>
            </a:r>
          </a:p>
          <a:p>
            <a:r>
              <a:rPr lang="es-ES" dirty="0"/>
              <a:t>Monitoriza centralizadamente la red, detecta dispositivos conectados y realiza varias tareas </a:t>
            </a:r>
          </a:p>
          <a:p>
            <a:r>
              <a:rPr lang="es-ES" dirty="0"/>
              <a:t>Protege automáticamente equipos detectados desplegando un agente y una directiva de bloqueo predefinida </a:t>
            </a:r>
          </a:p>
          <a:p>
            <a:r>
              <a:rPr lang="es-ES" dirty="0"/>
              <a:t>Puede descargar e instalar automáticamente SQL Express si no hay disponible un servidor de bases de datos </a:t>
            </a:r>
          </a:p>
          <a:p>
            <a:r>
              <a:rPr lang="es-ES" dirty="0"/>
              <a:t>Soporta plataformas 32 y 64-bit, incluyendo Windows 7, Windows Vista y Windows Server 2008 R2.</a:t>
            </a:r>
          </a:p>
          <a:p>
            <a:endParaRPr lang="es-AR" dirty="0"/>
          </a:p>
        </p:txBody>
      </p:sp>
    </p:spTree>
    <p:extLst>
      <p:ext uri="{BB962C8B-B14F-4D97-AF65-F5344CB8AC3E}">
        <p14:creationId xmlns:p14="http://schemas.microsoft.com/office/powerpoint/2010/main" val="987175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9924AEB-C7E9-4DD3-A210-AA4EF5142D2D}" type="slidenum">
              <a:rPr lang="es-ES_tradnl" smtClean="0"/>
              <a:pPr/>
              <a:t>33</a:t>
            </a:fld>
            <a:endParaRPr lang="es-ES_tradnl"/>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FE9FDD0-094D-4037-8817-98406EE1EC42}" type="slidenum">
              <a:rPr lang="es-ES_tradnl" smtClean="0"/>
              <a:pPr/>
              <a:t>34</a:t>
            </a:fld>
            <a:endParaRPr lang="es-ES_tradnl"/>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22445CB-F923-4263-A3FF-92EFC2727A76}" type="slidenum">
              <a:rPr lang="es-ES_tradnl" smtClean="0"/>
              <a:pPr/>
              <a:t>35</a:t>
            </a:fld>
            <a:endParaRPr lang="es-ES_tradnl"/>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59C3BAD-7FC3-466F-AC4B-97A12299FD16}" type="slidenum">
              <a:rPr lang="es-ES_tradnl" smtClean="0"/>
              <a:pPr/>
              <a:t>4</a:t>
            </a:fld>
            <a:endParaRPr lang="es-ES_tradnl"/>
          </a:p>
        </p:txBody>
      </p:sp>
      <p:sp>
        <p:nvSpPr>
          <p:cNvPr id="8499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BFC3A560-8E3F-4868-B2C8-17160F853785}" type="slidenum">
              <a:rPr lang="es-ES" sz="1200">
                <a:latin typeface="Times New Roman" pitchFamily="18" charset="0"/>
              </a:rPr>
              <a:pPr algn="r"/>
              <a:t>4</a:t>
            </a:fld>
            <a:endParaRPr lang="es-ES" sz="1200">
              <a:latin typeface="Times New Roman" pitchFamily="18" charset="0"/>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xfrm>
            <a:off x="685800" y="4289425"/>
            <a:ext cx="5486400" cy="4062413"/>
          </a:xfrm>
          <a:noFill/>
          <a:ln/>
        </p:spPr>
        <p:txBody>
          <a:bodyPr/>
          <a:lstStyle/>
          <a:p>
            <a:r>
              <a:rPr lang="es-ES" u="sng"/>
              <a:t>CÓDIGO ACTIVEX MALICIOSO</a:t>
            </a:r>
            <a:r>
              <a:rPr lang="es-ES"/>
              <a:t> </a:t>
            </a:r>
            <a:br>
              <a:rPr lang="es-ES"/>
            </a:br>
            <a:r>
              <a:rPr lang="es-ES" u="sng"/>
              <a:t>VIRUS DE SECTOR DE ARRANQUE</a:t>
            </a:r>
            <a:br>
              <a:rPr lang="es-ES"/>
            </a:br>
            <a:r>
              <a:rPr lang="es-ES" u="sng"/>
              <a:t>VIRUS DE FICHERO DE ACCIÓN DIRECTA </a:t>
            </a:r>
            <a:br>
              <a:rPr lang="es-ES"/>
            </a:br>
            <a:r>
              <a:rPr lang="es-ES" u="sng"/>
              <a:t>CÓDIGO JAVA MALICIOSO </a:t>
            </a:r>
            <a:br>
              <a:rPr lang="es-ES"/>
            </a:br>
            <a:r>
              <a:rPr lang="es-ES" u="sng"/>
              <a:t>VIRUS DE MACRO</a:t>
            </a:r>
            <a:br>
              <a:rPr lang="es-ES"/>
            </a:br>
            <a:r>
              <a:rPr lang="es-ES" u="sng"/>
              <a:t>NUEVO DISEÑO </a:t>
            </a:r>
            <a:br>
              <a:rPr lang="es-ES"/>
            </a:br>
            <a:r>
              <a:rPr lang="es-ES" u="sng"/>
              <a:t>VIRUS DE SCRIPT</a:t>
            </a:r>
            <a:br>
              <a:rPr lang="es-ES"/>
            </a:br>
            <a:r>
              <a:rPr lang="es-ES" u="sng"/>
              <a:t>TROYANO</a:t>
            </a:r>
            <a:br>
              <a:rPr lang="es-ES"/>
            </a:br>
            <a:r>
              <a:rPr lang="es-ES" u="sng"/>
              <a:t>GUSANO</a:t>
            </a:r>
            <a:br>
              <a:rPr lang="es-ES"/>
            </a:b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F36697C5-3568-4616-8548-C8A12F5AE9AD}" type="slidenum">
              <a:rPr lang="es-ES_tradnl" sz="1200">
                <a:latin typeface="Times New Roman" pitchFamily="18" charset="0"/>
              </a:rPr>
              <a:pPr algn="r"/>
              <a:t>5</a:t>
            </a:fld>
            <a:endParaRPr lang="es-ES_tradnl" sz="1200">
              <a:latin typeface="Times New Roman" pitchFamily="18" charset="0"/>
            </a:endParaRPr>
          </a:p>
        </p:txBody>
      </p:sp>
      <p:sp>
        <p:nvSpPr>
          <p:cNvPr id="13107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5FEA82-F7B2-4403-9DFE-D479798E8147}" type="slidenum">
              <a:rPr lang="es-ES" sz="1200">
                <a:latin typeface="Times New Roman" pitchFamily="18" charset="0"/>
              </a:rPr>
              <a:pPr algn="r"/>
              <a:t>5</a:t>
            </a:fld>
            <a:endParaRPr lang="es-ES" sz="1200">
              <a:latin typeface="Times New Roman" pitchFamily="18" charset="0"/>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685800" y="4289425"/>
            <a:ext cx="5486400" cy="4062413"/>
          </a:xfrm>
          <a:noFill/>
          <a:ln/>
        </p:spPr>
        <p:txBody>
          <a:bodyPr/>
          <a:lstStyle/>
          <a:p>
            <a:r>
              <a:rPr lang="es-ES" u="sng" dirty="0"/>
              <a:t>CÓDIGO ACTIVEX MALICIOSO</a:t>
            </a:r>
            <a:r>
              <a:rPr lang="es-ES" dirty="0"/>
              <a:t> </a:t>
            </a:r>
            <a:br>
              <a:rPr lang="es-ES" dirty="0"/>
            </a:br>
            <a:r>
              <a:rPr lang="es-ES" u="sng" dirty="0"/>
              <a:t>VIRUS DE SECTOR DE ARRANQUE</a:t>
            </a:r>
            <a:br>
              <a:rPr lang="es-ES" dirty="0"/>
            </a:br>
            <a:r>
              <a:rPr lang="es-ES" u="sng" dirty="0"/>
              <a:t>VIRUS DE FICHERO DE ACCIÓN DIRECTA </a:t>
            </a:r>
            <a:br>
              <a:rPr lang="es-ES" dirty="0"/>
            </a:br>
            <a:r>
              <a:rPr lang="es-ES" u="sng" dirty="0"/>
              <a:t>CÓDIGO JAVA MALICIOSO </a:t>
            </a:r>
            <a:br>
              <a:rPr lang="es-ES" dirty="0"/>
            </a:br>
            <a:r>
              <a:rPr lang="es-ES" u="sng" dirty="0"/>
              <a:t>VIRUS DE MACRO</a:t>
            </a:r>
            <a:br>
              <a:rPr lang="es-ES" dirty="0"/>
            </a:br>
            <a:r>
              <a:rPr lang="es-ES" u="sng" dirty="0"/>
              <a:t>NUEVO DISEÑO </a:t>
            </a:r>
            <a:br>
              <a:rPr lang="es-ES" dirty="0"/>
            </a:br>
            <a:r>
              <a:rPr lang="es-ES" u="sng" dirty="0"/>
              <a:t>VIRUS DE SCRIPT</a:t>
            </a:r>
            <a:br>
              <a:rPr lang="es-ES" dirty="0"/>
            </a:br>
            <a:r>
              <a:rPr lang="es-ES" u="sng" dirty="0"/>
              <a:t>TROYANO</a:t>
            </a:r>
            <a:br>
              <a:rPr lang="es-ES" dirty="0"/>
            </a:br>
            <a:r>
              <a:rPr lang="es-ES" u="sng" dirty="0"/>
              <a:t>GUSANO</a:t>
            </a:r>
            <a:br>
              <a:rPr lang="es-ES" dirty="0"/>
            </a:br>
            <a:r>
              <a:rPr lang="es-ES" u="sng" dirty="0"/>
              <a:t>CÓDIGO ACTIVEX MALICIOSO</a:t>
            </a:r>
            <a:r>
              <a:rPr lang="es-ES" dirty="0"/>
              <a:t> </a:t>
            </a:r>
            <a:br>
              <a:rPr lang="es-ES" dirty="0"/>
            </a:br>
            <a:r>
              <a:rPr lang="es-ES" dirty="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dirty="0"/>
            </a:br>
            <a:br>
              <a:rPr lang="es-ES" dirty="0"/>
            </a:br>
            <a:r>
              <a:rPr lang="es-ES" u="sng" dirty="0"/>
              <a:t>VIRUS DE SECTOR DE ARRANQUE</a:t>
            </a:r>
            <a:br>
              <a:rPr lang="es-ES" dirty="0"/>
            </a:br>
            <a:r>
              <a:rPr lang="es-ES" dirty="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dirty="0"/>
            </a:br>
            <a:br>
              <a:rPr lang="es-ES" dirty="0"/>
            </a:br>
            <a:r>
              <a:rPr lang="es-ES" u="sng" dirty="0"/>
              <a:t>VIRUS DE FICHERO DE ACCIÓN DIRECTA </a:t>
            </a:r>
            <a:br>
              <a:rPr lang="es-ES" dirty="0"/>
            </a:br>
            <a:r>
              <a:rPr lang="es-ES" dirty="0"/>
              <a:t>Los virus de fichero de acción directa infectan programas ejecutables (generalmente, archivos con extensiones .</a:t>
            </a:r>
            <a:r>
              <a:rPr lang="es-ES" dirty="0" err="1"/>
              <a:t>com</a:t>
            </a:r>
            <a:r>
              <a:rPr lang="es-ES" dirty="0"/>
              <a:t> o .</a:t>
            </a:r>
            <a:r>
              <a:rPr lang="es-ES" dirty="0" err="1"/>
              <a:t>exe</a:t>
            </a:r>
            <a:r>
              <a:rPr lang="es-ES" dirty="0"/>
              <a:t>).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dirty="0"/>
            </a:br>
            <a:br>
              <a:rPr lang="es-ES" dirty="0"/>
            </a:br>
            <a:r>
              <a:rPr lang="es-ES" u="sng" dirty="0"/>
              <a:t>CÓDIGO JAVA MALICIOSO </a:t>
            </a:r>
            <a:br>
              <a:rPr lang="es-ES" dirty="0"/>
            </a:br>
            <a:r>
              <a:rPr lang="es-ES" dirty="0"/>
              <a:t>Los </a:t>
            </a:r>
            <a:r>
              <a:rPr lang="es-ES" dirty="0" err="1"/>
              <a:t>applets</a:t>
            </a:r>
            <a:r>
              <a:rPr lang="es-ES" dirty="0"/>
              <a:t> de Java son programitas o </a:t>
            </a:r>
            <a:r>
              <a:rPr lang="es-ES" dirty="0" err="1"/>
              <a:t>miniaplicaciones</a:t>
            </a:r>
            <a:r>
              <a:rPr lang="es-ES" dirty="0"/>
              <a:t>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dirty="0"/>
            </a:br>
            <a:br>
              <a:rPr lang="es-ES" dirty="0"/>
            </a:br>
            <a:r>
              <a:rPr lang="es-ES" u="sng" dirty="0"/>
              <a:t>VIRUS DE MACRO</a:t>
            </a:r>
            <a:br>
              <a:rPr lang="es-ES" dirty="0"/>
            </a:br>
            <a:r>
              <a:rPr lang="es-ES" dirty="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dirty="0"/>
            </a:br>
            <a:r>
              <a:rPr lang="es-ES" dirty="0"/>
              <a:t>del usuario.</a:t>
            </a:r>
            <a:br>
              <a:rPr lang="es-ES" dirty="0"/>
            </a:br>
            <a:br>
              <a:rPr lang="es-ES" dirty="0"/>
            </a:br>
            <a:r>
              <a:rPr lang="es-ES" u="sng" dirty="0"/>
              <a:t>NUEVO DISEÑO </a:t>
            </a:r>
            <a:br>
              <a:rPr lang="es-ES" dirty="0"/>
            </a:br>
            <a:r>
              <a:rPr lang="es-ES" dirty="0"/>
              <a:t>Un virus o troyano de nuevo diseño tiene propiedades o capacidades nuevas o nunca vistas hasta ese momento. Por ejemplo, </a:t>
            </a:r>
            <a:r>
              <a:rPr lang="es-ES" dirty="0" err="1"/>
              <a:t>VBS_Bubbleboy</a:t>
            </a:r>
            <a:r>
              <a:rPr lang="es-ES" dirty="0"/>
              <a:t>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dirty="0"/>
            </a:br>
            <a:br>
              <a:rPr lang="es-ES" dirty="0"/>
            </a:br>
            <a:r>
              <a:rPr lang="es-ES" u="sng" dirty="0"/>
              <a:t>VIRUS DE SCRIPT</a:t>
            </a:r>
            <a:br>
              <a:rPr lang="es-ES" dirty="0"/>
            </a:br>
            <a:r>
              <a:rPr lang="es-ES" dirty="0"/>
              <a:t>Los virus de script están escritos en este tipo de lenguajes de programación, como VBScript y JavaScript.</a:t>
            </a:r>
            <a:br>
              <a:rPr lang="es-ES" dirty="0"/>
            </a:br>
            <a:r>
              <a:rPr lang="es-ES" dirty="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dirty="0"/>
            </a:br>
            <a:r>
              <a:rPr lang="es-ES" dirty="0"/>
              <a:t>*.</a:t>
            </a:r>
            <a:r>
              <a:rPr lang="es-ES" dirty="0" err="1"/>
              <a:t>vbs</a:t>
            </a:r>
            <a:r>
              <a:rPr lang="es-ES" dirty="0"/>
              <a:t> o *.</a:t>
            </a:r>
            <a:r>
              <a:rPr lang="es-ES" dirty="0" err="1"/>
              <a:t>js</a:t>
            </a:r>
            <a:r>
              <a:rPr lang="es-ES" dirty="0"/>
              <a:t> desde el explorador de Windows. </a:t>
            </a:r>
            <a:br>
              <a:rPr lang="es-ES" dirty="0"/>
            </a:br>
            <a:br>
              <a:rPr lang="es-ES" dirty="0"/>
            </a:br>
            <a:r>
              <a:rPr lang="es-ES" u="sng" dirty="0"/>
              <a:t>TROYANO</a:t>
            </a:r>
            <a:br>
              <a:rPr lang="es-ES" dirty="0"/>
            </a:br>
            <a:r>
              <a:rPr lang="es-ES" dirty="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dirty="0"/>
            </a:br>
            <a:br>
              <a:rPr lang="es-ES" dirty="0"/>
            </a:br>
            <a:r>
              <a:rPr lang="es-ES" u="sng" dirty="0"/>
              <a:t>GUSANO</a:t>
            </a:r>
            <a:br>
              <a:rPr lang="es-ES" dirty="0"/>
            </a:br>
            <a:r>
              <a:rPr lang="es-ES" dirty="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A08277-6DEF-47C4-96E9-2DDDD94F2773}" type="slidenum">
              <a:rPr lang="es-ES_tradnl" smtClean="0"/>
              <a:pPr/>
              <a:t>6</a:t>
            </a:fld>
            <a:endParaRPr lang="es-ES_tradnl"/>
          </a:p>
        </p:txBody>
      </p:sp>
      <p:sp>
        <p:nvSpPr>
          <p:cNvPr id="860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DE121B9-0D35-4E7A-855C-4FC81786AE69}" type="slidenum">
              <a:rPr lang="es-ES" sz="1200">
                <a:latin typeface="Times New Roman" pitchFamily="18" charset="0"/>
              </a:rPr>
              <a:pPr algn="r"/>
              <a:t>6</a:t>
            </a:fld>
            <a:endParaRPr lang="es-ES" sz="1200">
              <a:latin typeface="Times New Roman" pitchFamily="18" charset="0"/>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xfrm>
            <a:off x="685800" y="4289425"/>
            <a:ext cx="5486400" cy="4062413"/>
          </a:xfrm>
          <a:noFill/>
          <a:ln/>
        </p:spPr>
        <p:txBody>
          <a:bodyPr/>
          <a:lstStyle/>
          <a:p>
            <a:r>
              <a:rPr lang="es-MX" sz="1600" b="1"/>
              <a:t>En el 50% de los casos las infecciones se producen debido a la imposibilidad de distincion de elementos malintencionados por parte de los usuarios.  Esto presenta un requerimiento imprescindible para cualquier usuario básico de PC, “Ante la duda, declinar cualquier peticion de instalacion de cualquier software”. Es en base a la experiencia que no se requiere mas que una pequeña busqueda en algun motor para obtener cantidades avasalladoras respecto de casi cualquier tema, y más aun temas referentes a elementos informaticos. Si estamos ante una disyunitva en la instalacion de un software, busquemos informacion sobre el.</a:t>
            </a:r>
          </a:p>
          <a:p>
            <a:r>
              <a:rPr lang="es-MX" sz="1600" b="1"/>
              <a:t>Ahora, el tema de los softwares antivirus es otra cosa, pues ellos no sirven de nada si el usuario no los actualiza periodicamente.</a:t>
            </a:r>
            <a:endParaRPr lang="es-ES" sz="16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211DBD3-BEDC-4E2B-A7E8-F030B9FEF908}" type="slidenum">
              <a:rPr lang="es-ES_tradnl" smtClean="0"/>
              <a:pPr/>
              <a:t>7</a:t>
            </a:fld>
            <a:endParaRPr lang="es-ES_tradnl"/>
          </a:p>
        </p:txBody>
      </p:sp>
      <p:sp>
        <p:nvSpPr>
          <p:cNvPr id="8704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54F2EB-F883-42DB-8CA8-D93D4E2C52DB}" type="slidenum">
              <a:rPr lang="es-ES" sz="1200">
                <a:latin typeface="Times New Roman" pitchFamily="18" charset="0"/>
              </a:rPr>
              <a:pPr algn="r"/>
              <a:t>7</a:t>
            </a:fld>
            <a:endParaRPr lang="es-ES" sz="1200">
              <a:latin typeface="Times New Roman" pitchFamily="18" charset="0"/>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xfrm>
            <a:off x="685800" y="4289425"/>
            <a:ext cx="5486400" cy="4062413"/>
          </a:xfrm>
          <a:noFill/>
          <a:ln/>
        </p:spPr>
        <p:txBody>
          <a:bodyPr/>
          <a:lstStyle/>
          <a:p>
            <a:pPr>
              <a:lnSpc>
                <a:spcPct val="80000"/>
              </a:lnSpc>
            </a:pPr>
            <a:r>
              <a:rPr lang="es-ES" sz="800" b="1"/>
              <a:t>Un gusano informático (también llamados IWorm por su apocope en inglés, </a:t>
            </a:r>
            <a:r>
              <a:rPr lang="es-ES" sz="800" b="1" i="1"/>
              <a:t>I</a:t>
            </a:r>
            <a:r>
              <a:rPr lang="es-ES" sz="800" b="1"/>
              <a:t> de Internet, </a:t>
            </a:r>
            <a:r>
              <a:rPr lang="es-ES" sz="800" b="1" i="1"/>
              <a:t>Worm</a:t>
            </a:r>
            <a:r>
              <a:rPr lang="es-ES" sz="800" b="1"/>
              <a:t> de gusano) es un malware que tiene la propiedad de duplicarse a sí mismo. Los gusanos utilizan las partes automáticas de un sistema operativo que generalmente son invisibles al usuario.</a:t>
            </a:r>
          </a:p>
          <a:p>
            <a:pPr>
              <a:lnSpc>
                <a:spcPct val="80000"/>
              </a:lnSpc>
            </a:pPr>
            <a:r>
              <a:rPr lang="es-ES" sz="800" b="1"/>
              <a:t>A diferencia de un virus, un gusano no precisa alterar los archivos de programas, sino que reside en la memoria y se duplica a sí mismo. Los gusanos casi siempre causan problemas en la red (aunque sea simplemente consumiendo ancho de banda), mientras que los virus siempre infectan o corrompen los archivos de la computadora que atacan.</a:t>
            </a:r>
          </a:p>
          <a:p>
            <a:pPr>
              <a:lnSpc>
                <a:spcPct val="80000"/>
              </a:lnSpc>
            </a:pPr>
            <a:r>
              <a:rPr lang="es-ES" sz="800" b="1"/>
              <a:t>Es algo usual detectar la presencia de gusanos en un sistema cuando, debido a su incontrolada replicación, los recursos del sistema se consumen hasta el punto de que las tareas ordinarias del mismo son excesivamente lentas o simplemente no pueden ejecutarse.</a:t>
            </a:r>
          </a:p>
          <a:p>
            <a:pPr>
              <a:lnSpc>
                <a:spcPct val="80000"/>
              </a:lnSpc>
            </a:pPr>
            <a:r>
              <a:rPr lang="es-ES" sz="800" b="1"/>
              <a:t>Los gusanos se basan en una red de computadoras para enviar copias de sí mismos a otros nodos (es decir, a otras terminales en la red) y son capaces de llevar esto a cabo sin intervención del usuario propagándose, utilizando Internet, basándose en diversos métodos, como SMTP, IRC, P2P entre otros.</a:t>
            </a:r>
          </a:p>
          <a:p>
            <a:pPr>
              <a:lnSpc>
                <a:spcPct val="80000"/>
              </a:lnSpc>
            </a:pPr>
            <a:r>
              <a:rPr lang="es-ES" sz="800" b="1"/>
              <a:t>El nombre </a:t>
            </a:r>
            <a:r>
              <a:rPr lang="es-ES" sz="800" b="1" i="1"/>
              <a:t>gusano</a:t>
            </a:r>
            <a:r>
              <a:rPr lang="es-ES" sz="800" b="1"/>
              <a:t> proviene de </a:t>
            </a:r>
            <a:r>
              <a:rPr lang="es-ES" sz="800" b="1" i="1"/>
              <a:t>The Shockwave Rider</a:t>
            </a:r>
            <a:r>
              <a:rPr lang="es-ES" sz="800" b="1"/>
              <a:t>, una novela de ciencia ficción publicada en 1975 por John Brunner. Los investigadores John F. Shoch y John A. Hupp de Xerox PARC eligieron el nombre en un artículo publicado en 1982; </a:t>
            </a:r>
            <a:r>
              <a:rPr lang="es-ES" sz="800" b="1" i="1"/>
              <a:t>The Worm Programs</a:t>
            </a:r>
            <a:r>
              <a:rPr lang="es-ES" sz="800" b="1"/>
              <a:t>, Comm ACM, 25(3):172-180</a:t>
            </a:r>
          </a:p>
          <a:p>
            <a:pPr>
              <a:lnSpc>
                <a:spcPct val="80000"/>
              </a:lnSpc>
            </a:pPr>
            <a:r>
              <a:rPr lang="es-ES" sz="800" b="1"/>
              <a:t>El primer gusano informático de la historia data de 1988, cuando el gusano Morris infectó una gran parte de los servidores existentes hasta esa fecha. Su creador, Robert Tappan Morris, fue sentenciado a tres años de libertad condicional, 400 horas de servicios a la comunidad y una multa de USD 10050. Fue este hecho el que alentó a las principales empresas involucradas en la seguridad de tecnologías de la información a desarrollar los primeros cortafuegos.</a:t>
            </a:r>
          </a:p>
          <a:p>
            <a:pPr>
              <a:lnSpc>
                <a:spcPct val="80000"/>
              </a:lnSpc>
            </a:pPr>
            <a:r>
              <a:rPr lang="es-ES" sz="800" b="1"/>
              <a:t>Nótese que el término inglés </a:t>
            </a:r>
            <a:r>
              <a:rPr lang="es-ES" sz="800" b="1" i="1"/>
              <a:t>worm</a:t>
            </a:r>
            <a:r>
              <a:rPr lang="es-ES" sz="800" b="1"/>
              <a:t> también tiene otra acepción dentro del mundo de la informática: Worm (acrónimo inglés: "write once, read many"), perteneciente a las tecnologías de almacenamiento de datos. No debe ser confundido con el de gusano informático.</a:t>
            </a:r>
          </a:p>
          <a:p>
            <a:pPr>
              <a:lnSpc>
                <a:spcPct val="80000"/>
              </a:lnSpc>
            </a:pPr>
            <a:r>
              <a:rPr lang="es-ES" sz="800" b="1"/>
              <a:t>Un gusano, al igual que un virus, está diseñado para copiarse de un equipo a otro, pero lo hace automáticamente. En primer lugar, toma el control de las características del equipo que permiten transferir archivos o información. Una vez que un gusano esté en su sistema, puede viajar solo. El gran peligro de los gusanos es su habilidad para replicarse en grandes números. Por ejemplo, un gusano podría enviar copias de sí mismo a todos los usuarios de su libreta de direcciones de correo electrónico, lo que provoca un efecto dominó de intenso tráfico de red que puede hacer más lentas las redes empresariales e Internet en su totalidad. Cuando se lanzan nuevos gusanos, se propagan muy rápidamente. Bloquean las redes y posiblemente provocan esperas largas (a todos los usuarios) para ver las páginas Web en Internet.</a:t>
            </a:r>
          </a:p>
          <a:p>
            <a:pPr>
              <a:lnSpc>
                <a:spcPct val="80000"/>
              </a:lnSpc>
            </a:pPr>
            <a:r>
              <a:rPr lang="es-ES" sz="800" b="1"/>
              <a:t>Gusano Subclase de virus. Por lo general, los gusanos se propagan sin la intervención del usuario y distribuye copias completas (posiblemente modificadas) de sí mismo por las redes. Un gusano puede consumir memoria o ancho de banda de red, lo que puede provocar que un equipo se bloquee. </a:t>
            </a:r>
          </a:p>
          <a:p>
            <a:pPr>
              <a:lnSpc>
                <a:spcPct val="80000"/>
              </a:lnSpc>
            </a:pPr>
            <a:r>
              <a:rPr lang="es-ES" sz="800" b="1"/>
              <a:t>Debido a que los gusanos no tienen que viajar mediante un programa o archivo "host", también pueden crear un túnel en el sistema y permitir que otro usuario tome el control del equipo de forma remota.</a:t>
            </a:r>
            <a:r>
              <a:rPr lang="es-ES" sz="800"/>
              <a:t> </a:t>
            </a:r>
          </a:p>
          <a:p>
            <a:pPr>
              <a:lnSpc>
                <a:spcPct val="80000"/>
              </a:lnSpc>
            </a:pPr>
            <a:r>
              <a:rPr lang="es-ES" sz="800" b="1"/>
              <a:t>Los virus utilizan los elementos de comunicación entre diferentes ordenadores para propagarse, pudiendo combinar diferentes estrategias en su proceso de diseminación.</a:t>
            </a:r>
            <a:r>
              <a:rPr lang="es-ES" sz="800"/>
              <a:t> </a:t>
            </a:r>
          </a:p>
          <a:p>
            <a:pPr>
              <a:lnSpc>
                <a:spcPct val="80000"/>
              </a:lnSpc>
            </a:pPr>
            <a:endParaRPr lang="es-ES"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7DE4CF0-A552-49D3-BAF4-D7859A35CAD9}" type="slidenum">
              <a:rPr lang="es-ES_tradnl" smtClean="0"/>
              <a:pPr/>
              <a:t>8</a:t>
            </a:fld>
            <a:endParaRPr lang="es-ES_tradnl"/>
          </a:p>
        </p:txBody>
      </p:sp>
      <p:sp>
        <p:nvSpPr>
          <p:cNvPr id="8806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86A903-F4A8-4787-9BA6-88EC5FAF82B2}" type="slidenum">
              <a:rPr lang="es-ES" sz="1200">
                <a:latin typeface="Times New Roman" pitchFamily="18" charset="0"/>
              </a:rPr>
              <a:pPr algn="r"/>
              <a:t>8</a:t>
            </a:fld>
            <a:endParaRPr lang="es-ES" sz="1200">
              <a:latin typeface="Times New Roman" pitchFamily="18"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xfrm>
            <a:off x="685800" y="4289425"/>
            <a:ext cx="5486400" cy="4062413"/>
          </a:xfrm>
          <a:noFill/>
          <a:ln/>
        </p:spPr>
        <p:txBody>
          <a:bodyPr/>
          <a:lstStyle/>
          <a:p>
            <a:r>
              <a:rPr lang="es-ES" b="1"/>
              <a:t>Del mismo modo que el caballo de Troya mitológico parecía ser un regalo pero contenía soldados griegos que dominaron la ciudad de Troya, los troyanos de hoy en día son programas informáticos que parecen ser software útil pero que ponen en peligro la seguridad y provocan muchos daños. Un troyano reciente apareció como un mensaje de correo electrónico que incluye archivos adjuntos que aparentaban ser actualizaciones de seguridad de Microsoft, pero que resultaron ser virus que intentaban deshabilitar el software antivirus y de servidor de seguridad.</a:t>
            </a:r>
          </a:p>
          <a:p>
            <a:r>
              <a:rPr lang="es-ES" b="1"/>
              <a:t>Troyano Programa informático que parece ser útil pero que realmente provoca daños. </a:t>
            </a:r>
          </a:p>
          <a:p>
            <a:r>
              <a:rPr lang="es-ES" b="1"/>
              <a:t>Los troyanos se difunden cuando a los usuarios se les engaña para abrir un programa porque creen que procede de un origen legítimo. Para proteger mejor a los usuarios, Microsoft suele enviar boletines de seguridad por correo electrónico, pero nunca contienen archivos adjuntos. También publicamos todas nuestras alertas de seguridad en nuestro </a:t>
            </a:r>
            <a:r>
              <a:rPr lang="es-ES" b="1">
                <a:hlinkClick r:id="rId3"/>
              </a:rPr>
              <a:t>sitio Web de seguridad</a:t>
            </a:r>
            <a:r>
              <a:rPr lang="es-ES" b="1"/>
              <a:t> antes de enviarlas por correo electrónico a nuestros clientes.</a:t>
            </a:r>
          </a:p>
          <a:p>
            <a:r>
              <a:rPr lang="es-ES" b="1"/>
              <a:t>Los troyanos también se pueden incluir en software que se descarga gratuitamente. Nunca descargue software de un origen en el que no confíe.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5CB3269-E08C-4D55-B191-746041841464}" type="slidenum">
              <a:rPr lang="es-ES_tradnl" smtClean="0"/>
              <a:pPr/>
              <a:t>9</a:t>
            </a:fld>
            <a:endParaRPr lang="es-ES_tradnl"/>
          </a:p>
        </p:txBody>
      </p:sp>
      <p:sp>
        <p:nvSpPr>
          <p:cNvPr id="8909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054BF7E-8261-4DA0-9F4A-A0FE0087D82B}" type="slidenum">
              <a:rPr lang="es-ES" sz="1200">
                <a:latin typeface="Times New Roman" pitchFamily="18" charset="0"/>
              </a:rPr>
              <a:pPr algn="r"/>
              <a:t>9</a:t>
            </a:fld>
            <a:endParaRPr lang="es-ES" sz="1200">
              <a:latin typeface="Times New Roman" pitchFamily="18" charset="0"/>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xfrm>
            <a:off x="685800" y="4289425"/>
            <a:ext cx="5486400" cy="4062413"/>
          </a:xfrm>
          <a:noFill/>
          <a:ln/>
        </p:spPr>
        <p:txBody>
          <a:bodyPr/>
          <a:lstStyle/>
          <a:p>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18/05/2022</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18/05/2022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18/05/2022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18/05/2022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18/05/2022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jpe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8" Type="http://schemas.openxmlformats.org/officeDocument/2006/relationships/image" Target="http://www.AdwareReport.com/mt/archives/3.gif" TargetMode="External"/><Relationship Id="rId3" Type="http://schemas.openxmlformats.org/officeDocument/2006/relationships/image" Target="../media/image22.gif"/><Relationship Id="rId7" Type="http://schemas.openxmlformats.org/officeDocument/2006/relationships/image" Target="http://www.AdwareReport.com/mt/archives/5.gi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5.jpeg"/><Relationship Id="rId10" Type="http://schemas.openxmlformats.org/officeDocument/2006/relationships/image" Target="http://www.AdwareReport.com/mt/archives/1.gif" TargetMode="External"/><Relationship Id="rId4" Type="http://schemas.openxmlformats.org/officeDocument/2006/relationships/image" Target="http://www.AdwareReport.com/mt/archives/4.gif" TargetMode="External"/><Relationship Id="rId9" Type="http://schemas.openxmlformats.org/officeDocument/2006/relationships/image" Target="http://www.AdwareReport.com/mt/archives/2.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http://www.redcannon.com/products/images_products/technology.jp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bo2k.com/whati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301608" cy="201473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Comunicaciones 3007</a:t>
            </a:r>
            <a:endParaRPr lang="es-AR" sz="4000" b="1" i="1" dirty="0">
              <a:solidFill>
                <a:srgbClr val="333399"/>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Seguridad en Internet II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Virus y Malware</a:t>
            </a:r>
          </a:p>
          <a:p>
            <a:pPr marL="0" marR="0" lvl="0" indent="0" algn="ctr" defTabSz="914400" rtl="0" eaLnBrk="0" fontAlgn="base" latinLnBrk="0" hangingPunct="0">
              <a:lnSpc>
                <a:spcPct val="100000"/>
              </a:lnSpc>
              <a:spcBef>
                <a:spcPct val="20000"/>
              </a:spcBef>
              <a:spcAft>
                <a:spcPct val="0"/>
              </a:spcAft>
              <a:buClrTx/>
              <a:buSzTx/>
              <a:buFontTx/>
              <a:buNone/>
              <a:tabLst/>
              <a:defRPr/>
            </a:pPr>
            <a:r>
              <a:rPr lang="es-ES_tradnl" sz="3200" b="1" i="1" kern="0" dirty="0">
                <a:solidFill>
                  <a:srgbClr val="333399"/>
                </a:solidFill>
              </a:rPr>
              <a:t>Centro de Seguridad</a:t>
            </a:r>
            <a:endParaRPr kumimoji="0" lang="es-MX" sz="3200" b="1" i="1" strike="noStrike" kern="0" cap="none" spc="0" normalizeH="0" baseline="0" noProof="0" dirty="0">
              <a:ln>
                <a:noFill/>
              </a:ln>
              <a:solidFill>
                <a:srgbClr val="333399"/>
              </a:solidFill>
              <a:effectLst/>
              <a:uLnTx/>
              <a:uFillTx/>
              <a:latin typeface="Arial"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3200" b="1" i="1" strike="noStrike" kern="0" cap="none" spc="0" normalizeH="0" baseline="0" noProof="0" dirty="0">
                <a:ln>
                  <a:noFill/>
                </a:ln>
                <a:solidFill>
                  <a:srgbClr val="333399"/>
                </a:solidFill>
                <a:effectLst/>
                <a:uLnTx/>
                <a:uFillTx/>
                <a:latin typeface="Arial" charset="0"/>
                <a:ea typeface="+mn-ea"/>
                <a:cs typeface="+mn-cs"/>
              </a:rPr>
              <a:t>2022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4" presetClass="entr" presetSubtype="10" fill="hold" grpId="0" nodeType="withEffect">
                                  <p:stCondLst>
                                    <p:cond delay="80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6" presetClass="entr" presetSubtype="21" fill="hold" nodeType="with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24798B4-5FC2-4F30-8D1A-A73BD92C17FD}"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36C3202F-C5E4-400E-9606-B3E6E78662EA}" type="slidenum">
              <a:rPr lang="en-US"/>
              <a:pPr>
                <a:defRPr/>
              </a:pPr>
              <a:t>10</a:t>
            </a:fld>
            <a:endParaRPr lang="en-US"/>
          </a:p>
        </p:txBody>
      </p:sp>
      <p:sp>
        <p:nvSpPr>
          <p:cNvPr id="763906" name="Rectangle 2"/>
          <p:cNvSpPr>
            <a:spLocks noGrp="1" noChangeArrowheads="1"/>
          </p:cNvSpPr>
          <p:nvPr>
            <p:ph type="title" idx="4294967295"/>
          </p:nvPr>
        </p:nvSpPr>
        <p:spPr>
          <a:xfrm>
            <a:off x="684213" y="188913"/>
            <a:ext cx="79883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63907" name="Rectangle 3"/>
          <p:cNvSpPr>
            <a:spLocks noGrp="1" noChangeArrowheads="1"/>
          </p:cNvSpPr>
          <p:nvPr>
            <p:ph type="body" sz="half" idx="4294967295"/>
          </p:nvPr>
        </p:nvSpPr>
        <p:spPr>
          <a:xfrm>
            <a:off x="429419" y="1761490"/>
            <a:ext cx="8497887" cy="4437063"/>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El usuario ignora haber sido infectado (que no tiene por qué notar nada extraño) y al ser identificado como </a:t>
            </a:r>
            <a:r>
              <a:rPr lang="es-ES" sz="2800" i="1" dirty="0" err="1">
                <a:solidFill>
                  <a:srgbClr val="000099"/>
                </a:solidFill>
                <a:effectLst>
                  <a:outerShdw blurRad="38100" dist="38100" dir="2700000" algn="tl">
                    <a:srgbClr val="C0C0C0"/>
                  </a:outerShdw>
                </a:effectLst>
                <a:latin typeface="Arial" charset="0"/>
              </a:rPr>
              <a:t>spammer</a:t>
            </a:r>
            <a:r>
              <a:rPr lang="es-ES" sz="2800" i="1" dirty="0">
                <a:solidFill>
                  <a:srgbClr val="000099"/>
                </a:solidFill>
                <a:effectLst>
                  <a:outerShdw blurRad="38100" dist="38100" dir="2700000" algn="tl">
                    <a:srgbClr val="C0C0C0"/>
                  </a:outerShdw>
                </a:effectLst>
                <a:latin typeface="Arial" charset="0"/>
              </a:rPr>
              <a:t> por los servidores a los que envía spam sin saberlo, lo que puede conducir a que no se le deje acceder a determinadas páginas o servicios.</a:t>
            </a:r>
          </a:p>
          <a:p>
            <a:pPr>
              <a:lnSpc>
                <a:spcPct val="90000"/>
              </a:lnSpc>
              <a:defRPr/>
            </a:pPr>
            <a:r>
              <a:rPr lang="es-ES" sz="2800" i="1" dirty="0">
                <a:solidFill>
                  <a:srgbClr val="000099"/>
                </a:solidFill>
                <a:effectLst>
                  <a:outerShdw blurRad="38100" dist="38100" dir="2700000" algn="tl">
                    <a:srgbClr val="C0C0C0"/>
                  </a:outerShdw>
                </a:effectLst>
                <a:latin typeface="Arial" charset="0"/>
              </a:rPr>
              <a:t>Actualmente, el 40% de los mensajes de spam se envían de esta forma.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3906"/>
                                        </p:tgtEl>
                                        <p:attrNameLst>
                                          <p:attrName>style.visibility</p:attrName>
                                        </p:attrNameLst>
                                      </p:cBhvr>
                                      <p:to>
                                        <p:strVal val="visible"/>
                                      </p:to>
                                    </p:set>
                                    <p:animEffect transition="in" filter="fade">
                                      <p:cBhvr>
                                        <p:cTn id="7" dur="1000"/>
                                        <p:tgtEl>
                                          <p:spTgt spid="763906"/>
                                        </p:tgtEl>
                                      </p:cBhvr>
                                    </p:animEffect>
                                    <p:anim calcmode="lin" valueType="num">
                                      <p:cBhvr>
                                        <p:cTn id="8" dur="1000" fill="hold"/>
                                        <p:tgtEl>
                                          <p:spTgt spid="763906"/>
                                        </p:tgtEl>
                                        <p:attrNameLst>
                                          <p:attrName>ppt_x</p:attrName>
                                        </p:attrNameLst>
                                      </p:cBhvr>
                                      <p:tavLst>
                                        <p:tav tm="0">
                                          <p:val>
                                            <p:strVal val="#ppt_x"/>
                                          </p:val>
                                        </p:tav>
                                        <p:tav tm="100000">
                                          <p:val>
                                            <p:strVal val="#ppt_x"/>
                                          </p:val>
                                        </p:tav>
                                      </p:tavLst>
                                    </p:anim>
                                    <p:anim calcmode="lin" valueType="num">
                                      <p:cBhvr>
                                        <p:cTn id="9" dur="1000" fill="hold"/>
                                        <p:tgtEl>
                                          <p:spTgt spid="7639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63907">
                                            <p:bg/>
                                          </p:spTgt>
                                        </p:tgtEl>
                                        <p:attrNameLst>
                                          <p:attrName>style.visibility</p:attrName>
                                        </p:attrNameLst>
                                      </p:cBhvr>
                                      <p:to>
                                        <p:strVal val="visible"/>
                                      </p:to>
                                    </p:set>
                                    <p:animEffect transition="in" filter="circle(in)">
                                      <p:cBhvr>
                                        <p:cTn id="14" dur="2000"/>
                                        <p:tgtEl>
                                          <p:spTgt spid="763907">
                                            <p:bg/>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63907">
                                            <p:txEl>
                                              <p:pRg st="0" end="0"/>
                                            </p:txEl>
                                          </p:spTgt>
                                        </p:tgtEl>
                                        <p:attrNameLst>
                                          <p:attrName>style.visibility</p:attrName>
                                        </p:attrNameLst>
                                      </p:cBhvr>
                                      <p:to>
                                        <p:strVal val="visible"/>
                                      </p:to>
                                    </p:set>
                                    <p:animEffect transition="in" filter="circle(in)">
                                      <p:cBhvr>
                                        <p:cTn id="19" dur="2000"/>
                                        <p:tgtEl>
                                          <p:spTgt spid="76390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63907">
                                            <p:txEl>
                                              <p:pRg st="1" end="1"/>
                                            </p:txEl>
                                          </p:spTgt>
                                        </p:tgtEl>
                                        <p:attrNameLst>
                                          <p:attrName>style.visibility</p:attrName>
                                        </p:attrNameLst>
                                      </p:cBhvr>
                                      <p:to>
                                        <p:strVal val="visible"/>
                                      </p:to>
                                    </p:set>
                                    <p:animEffect transition="in" filter="circle(in)">
                                      <p:cBhvr>
                                        <p:cTn id="24" dur="2000"/>
                                        <p:tgtEl>
                                          <p:spTgt spid="763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6" grpId="0" animBg="1"/>
      <p:bldP spid="76390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sz="quarter"/>
          </p:nvPr>
        </p:nvSpPr>
        <p:spPr>
          <a:xfrm>
            <a:off x="921543" y="134502"/>
            <a:ext cx="7772400" cy="1143000"/>
          </a:xfrm>
          <a:solidFill>
            <a:schemeClr val="accent2">
              <a:lumMod val="20000"/>
              <a:lumOff val="80000"/>
            </a:schemeClr>
          </a:solidFill>
          <a:ln w="76200" cap="flat" algn="ctr">
            <a:solidFill>
              <a:schemeClr val="accent2">
                <a:lumMod val="75000"/>
              </a:schemeClr>
            </a:solidFill>
          </a:ln>
        </p:spPr>
        <p:txBody>
          <a:bodyPr/>
          <a:lstStyle/>
          <a:p>
            <a:r>
              <a:rPr lang="es-MX" sz="7200" i="1">
                <a:solidFill>
                  <a:schemeClr val="accent2">
                    <a:lumMod val="75000"/>
                  </a:schemeClr>
                </a:solidFill>
                <a:effectLst>
                  <a:outerShdw blurRad="38100" dist="38100" dir="2700000" algn="tl">
                    <a:srgbClr val="C0C0C0"/>
                  </a:outerShdw>
                </a:effectLst>
                <a:latin typeface="Arial" charset="0"/>
              </a:rPr>
              <a:t>Antivirus</a:t>
            </a:r>
            <a:endParaRPr lang="es-ES" sz="7200" i="1">
              <a:solidFill>
                <a:schemeClr val="accent2">
                  <a:lumMod val="75000"/>
                </a:schemeClr>
              </a:solidFill>
              <a:effectLst>
                <a:outerShdw blurRad="38100" dist="38100" dir="2700000" algn="tl">
                  <a:srgbClr val="C0C0C0"/>
                </a:outerShdw>
              </a:effectLst>
              <a:latin typeface="Arial" charset="0"/>
            </a:endParaRPr>
          </a:p>
        </p:txBody>
      </p:sp>
      <p:pic>
        <p:nvPicPr>
          <p:cNvPr id="125955" name="Picture 3" descr="eTrust antivirus"/>
          <p:cNvPicPr>
            <a:picLocks noChangeAspect="1" noChangeArrowheads="1"/>
          </p:cNvPicPr>
          <p:nvPr/>
        </p:nvPicPr>
        <p:blipFill>
          <a:blip r:embed="rId3" cstate="print"/>
          <a:srcRect/>
          <a:stretch>
            <a:fillRect/>
          </a:stretch>
        </p:blipFill>
        <p:spPr bwMode="auto">
          <a:xfrm>
            <a:off x="7092950" y="1543378"/>
            <a:ext cx="1908175" cy="2533322"/>
          </a:xfrm>
          <a:prstGeom prst="rect">
            <a:avLst/>
          </a:prstGeom>
          <a:solidFill>
            <a:srgbClr val="000080"/>
          </a:solidFill>
          <a:ln w="76200" algn="ctr">
            <a:solidFill>
              <a:schemeClr val="accent2">
                <a:lumMod val="75000"/>
              </a:schemeClr>
            </a:solidFill>
            <a:miter lim="800000"/>
            <a:headEnd/>
            <a:tailEnd/>
          </a:ln>
          <a:effectLst/>
        </p:spPr>
      </p:pic>
      <p:pic>
        <p:nvPicPr>
          <p:cNvPr id="125957" name="Picture 5" descr="Macafee"/>
          <p:cNvPicPr>
            <a:picLocks noChangeAspect="1" noChangeArrowheads="1"/>
          </p:cNvPicPr>
          <p:nvPr/>
        </p:nvPicPr>
        <p:blipFill>
          <a:blip r:embed="rId4" cstate="print"/>
          <a:srcRect/>
          <a:stretch>
            <a:fillRect/>
          </a:stretch>
        </p:blipFill>
        <p:spPr bwMode="auto">
          <a:xfrm>
            <a:off x="2484438" y="1557338"/>
            <a:ext cx="2081212" cy="2592387"/>
          </a:xfrm>
          <a:prstGeom prst="rect">
            <a:avLst/>
          </a:prstGeom>
          <a:solidFill>
            <a:srgbClr val="000080"/>
          </a:solidFill>
          <a:ln w="76200" algn="ctr">
            <a:solidFill>
              <a:schemeClr val="accent2">
                <a:lumMod val="75000"/>
              </a:schemeClr>
            </a:solidFill>
            <a:miter lim="800000"/>
            <a:headEnd/>
            <a:tailEnd/>
          </a:ln>
          <a:effectLst/>
        </p:spPr>
      </p:pic>
      <p:pic>
        <p:nvPicPr>
          <p:cNvPr id="125958" name="Picture 6" descr="NOD"/>
          <p:cNvPicPr>
            <a:picLocks noChangeAspect="1" noChangeArrowheads="1"/>
          </p:cNvPicPr>
          <p:nvPr/>
        </p:nvPicPr>
        <p:blipFill>
          <a:blip r:embed="rId5" cstate="print"/>
          <a:srcRect/>
          <a:stretch>
            <a:fillRect/>
          </a:stretch>
        </p:blipFill>
        <p:spPr bwMode="auto">
          <a:xfrm>
            <a:off x="4798801" y="4270216"/>
            <a:ext cx="2053326" cy="2447925"/>
          </a:xfrm>
          <a:prstGeom prst="rect">
            <a:avLst/>
          </a:prstGeom>
          <a:solidFill>
            <a:srgbClr val="000080"/>
          </a:solidFill>
          <a:ln w="76200" algn="ctr">
            <a:solidFill>
              <a:schemeClr val="accent2">
                <a:lumMod val="75000"/>
              </a:schemeClr>
            </a:solidFill>
            <a:miter lim="800000"/>
            <a:headEnd/>
            <a:tailEnd/>
          </a:ln>
          <a:effectLst/>
        </p:spPr>
      </p:pic>
      <p:pic>
        <p:nvPicPr>
          <p:cNvPr id="125960" name="Picture 8" descr="Kapersky"/>
          <p:cNvPicPr>
            <a:picLocks noChangeAspect="1" noChangeArrowheads="1"/>
          </p:cNvPicPr>
          <p:nvPr/>
        </p:nvPicPr>
        <p:blipFill>
          <a:blip r:embed="rId6" cstate="print"/>
          <a:srcRect/>
          <a:stretch>
            <a:fillRect/>
          </a:stretch>
        </p:blipFill>
        <p:spPr bwMode="auto">
          <a:xfrm>
            <a:off x="184786" y="4379406"/>
            <a:ext cx="2016125" cy="2376488"/>
          </a:xfrm>
          <a:prstGeom prst="rect">
            <a:avLst/>
          </a:prstGeom>
          <a:solidFill>
            <a:srgbClr val="000080"/>
          </a:solidFill>
          <a:ln w="76200" algn="ctr">
            <a:solidFill>
              <a:schemeClr val="accent2">
                <a:lumMod val="75000"/>
              </a:schemeClr>
            </a:solidFill>
            <a:miter lim="800000"/>
            <a:headEnd/>
            <a:tailEnd/>
          </a:ln>
          <a:effectLst/>
        </p:spPr>
      </p:pic>
      <p:pic>
        <p:nvPicPr>
          <p:cNvPr id="10" name="Picture 9" descr="panda"/>
          <p:cNvPicPr>
            <a:picLocks noGrp="1" noChangeAspect="1" noChangeArrowheads="1"/>
          </p:cNvPicPr>
          <p:nvPr>
            <p:ph sz="quarter" idx="4294967295"/>
          </p:nvPr>
        </p:nvPicPr>
        <p:blipFill>
          <a:blip r:embed="rId7" cstate="print"/>
          <a:srcRect/>
          <a:stretch>
            <a:fillRect/>
          </a:stretch>
        </p:blipFill>
        <p:spPr>
          <a:xfrm>
            <a:off x="4807743" y="1557338"/>
            <a:ext cx="2043113" cy="2519362"/>
          </a:xfrm>
          <a:blipFill dpi="0" rotWithShape="0">
            <a:blip r:embed="rId8" cstate="print"/>
            <a:srcRect/>
            <a:tile tx="0" ty="0" sx="100000" sy="100000" flip="none" algn="tl"/>
          </a:blipFill>
          <a:ln w="76200" cap="flat" algn="ctr">
            <a:solidFill>
              <a:schemeClr val="accent2">
                <a:lumMod val="75000"/>
              </a:schemeClr>
            </a:solidFill>
          </a:ln>
        </p:spPr>
      </p:pic>
      <p:pic>
        <p:nvPicPr>
          <p:cNvPr id="11" name="Picture 13" descr="norton"/>
          <p:cNvPicPr>
            <a:picLocks noGrp="1" noChangeAspect="1" noChangeArrowheads="1"/>
          </p:cNvPicPr>
          <p:nvPr>
            <p:ph sz="quarter" idx="4294967295"/>
          </p:nvPr>
        </p:nvPicPr>
        <p:blipFill>
          <a:blip r:embed="rId9" cstate="print"/>
          <a:srcRect/>
          <a:stretch>
            <a:fillRect/>
          </a:stretch>
        </p:blipFill>
        <p:spPr>
          <a:xfrm>
            <a:off x="179388" y="1543378"/>
            <a:ext cx="1988909" cy="2533322"/>
          </a:xfrm>
          <a:blipFill dpi="0" rotWithShape="0">
            <a:blip r:embed="rId8" cstate="print"/>
            <a:srcRect/>
            <a:tile tx="0" ty="0" sx="100000" sy="100000" flip="none" algn="tl"/>
          </a:blipFill>
          <a:ln w="76200" cap="flat" algn="ctr">
            <a:solidFill>
              <a:schemeClr val="accent2">
                <a:lumMod val="75000"/>
              </a:schemeClr>
            </a:solidFill>
          </a:ln>
        </p:spPr>
      </p:pic>
      <p:pic>
        <p:nvPicPr>
          <p:cNvPr id="12" name="Picture 14" descr="trendmicro"/>
          <p:cNvPicPr>
            <a:picLocks noChangeAspect="1" noChangeArrowheads="1"/>
          </p:cNvPicPr>
          <p:nvPr/>
        </p:nvPicPr>
        <p:blipFill>
          <a:blip r:embed="rId10" cstate="print"/>
          <a:srcRect/>
          <a:stretch>
            <a:fillRect/>
          </a:stretch>
        </p:blipFill>
        <p:spPr bwMode="auto">
          <a:xfrm>
            <a:off x="2508250" y="4343241"/>
            <a:ext cx="2057400" cy="2374900"/>
          </a:xfrm>
          <a:prstGeom prst="rect">
            <a:avLst/>
          </a:prstGeom>
          <a:blipFill dpi="0" rotWithShape="0">
            <a:blip r:embed="rId8" cstate="print"/>
            <a:srcRect/>
            <a:tile tx="0" ty="0" sx="100000" sy="100000" flip="none" algn="tl"/>
          </a:blipFill>
          <a:ln w="76200" algn="ctr">
            <a:solidFill>
              <a:schemeClr val="accent2">
                <a:lumMod val="75000"/>
              </a:schemeClr>
            </a:solidFill>
            <a:miter lim="800000"/>
            <a:headEnd/>
            <a:tailEnd/>
          </a:ln>
        </p:spPr>
      </p:pic>
      <p:pic>
        <p:nvPicPr>
          <p:cNvPr id="13" name="Picture 11" descr="images"/>
          <p:cNvPicPr>
            <a:picLocks noGrp="1" noChangeAspect="1" noChangeArrowheads="1"/>
          </p:cNvPicPr>
          <p:nvPr>
            <p:ph sz="quarter" idx="4294967295"/>
          </p:nvPr>
        </p:nvPicPr>
        <p:blipFill>
          <a:blip r:embed="rId11" cstate="print"/>
          <a:srcRect/>
          <a:stretch>
            <a:fillRect/>
          </a:stretch>
        </p:blipFill>
        <p:spPr>
          <a:xfrm>
            <a:off x="7163539" y="4270215"/>
            <a:ext cx="1837586" cy="2447925"/>
          </a:xfrm>
          <a:blipFill dpi="0" rotWithShape="0">
            <a:blip r:embed="rId8" cstate="print"/>
            <a:srcRect/>
            <a:tile tx="0" ty="0" sx="100000" sy="100000" flip="none" algn="tl"/>
          </a:blipFill>
          <a:ln w="76200" cap="flat" algn="ctr">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p:cTn id="7" dur="1000" fill="hold"/>
                                        <p:tgtEl>
                                          <p:spTgt spid="125954"/>
                                        </p:tgtEl>
                                        <p:attrNameLst>
                                          <p:attrName>ppt_w</p:attrName>
                                        </p:attrNameLst>
                                      </p:cBhvr>
                                      <p:tavLst>
                                        <p:tav tm="0">
                                          <p:val>
                                            <p:fltVal val="0"/>
                                          </p:val>
                                        </p:tav>
                                        <p:tav tm="100000">
                                          <p:val>
                                            <p:strVal val="#ppt_w"/>
                                          </p:val>
                                        </p:tav>
                                      </p:tavLst>
                                    </p:anim>
                                    <p:anim calcmode="lin" valueType="num">
                                      <p:cBhvr>
                                        <p:cTn id="8" dur="1000" fill="hold"/>
                                        <p:tgtEl>
                                          <p:spTgt spid="125954"/>
                                        </p:tgtEl>
                                        <p:attrNameLst>
                                          <p:attrName>ppt_h</p:attrName>
                                        </p:attrNameLst>
                                      </p:cBhvr>
                                      <p:tavLst>
                                        <p:tav tm="0">
                                          <p:val>
                                            <p:fltVal val="0"/>
                                          </p:val>
                                        </p:tav>
                                        <p:tav tm="100000">
                                          <p:val>
                                            <p:strVal val="#ppt_h"/>
                                          </p:val>
                                        </p:tav>
                                      </p:tavLst>
                                    </p:anim>
                                    <p:anim calcmode="lin" valueType="num">
                                      <p:cBhvr>
                                        <p:cTn id="9" dur="1000" fill="hold"/>
                                        <p:tgtEl>
                                          <p:spTgt spid="125954"/>
                                        </p:tgtEl>
                                        <p:attrNameLst>
                                          <p:attrName>style.rotation</p:attrName>
                                        </p:attrNameLst>
                                      </p:cBhvr>
                                      <p:tavLst>
                                        <p:tav tm="0">
                                          <p:val>
                                            <p:fltVal val="90"/>
                                          </p:val>
                                        </p:tav>
                                        <p:tav tm="100000">
                                          <p:val>
                                            <p:fltVal val="0"/>
                                          </p:val>
                                        </p:tav>
                                      </p:tavLst>
                                    </p:anim>
                                    <p:animEffect transition="in" filter="fade">
                                      <p:cBhvr>
                                        <p:cTn id="10" dur="1000"/>
                                        <p:tgtEl>
                                          <p:spTgt spid="1259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par>
                                <p:cTn id="19" presetID="31" presetClass="entr" presetSubtype="0" fill="hold" nodeType="withEffect">
                                  <p:stCondLst>
                                    <p:cond delay="1000"/>
                                  </p:stCondLst>
                                  <p:childTnLst>
                                    <p:set>
                                      <p:cBhvr>
                                        <p:cTn id="20" dur="1" fill="hold">
                                          <p:stCondLst>
                                            <p:cond delay="0"/>
                                          </p:stCondLst>
                                        </p:cTn>
                                        <p:tgtEl>
                                          <p:spTgt spid="125957"/>
                                        </p:tgtEl>
                                        <p:attrNameLst>
                                          <p:attrName>style.visibility</p:attrName>
                                        </p:attrNameLst>
                                      </p:cBhvr>
                                      <p:to>
                                        <p:strVal val="visible"/>
                                      </p:to>
                                    </p:set>
                                    <p:anim calcmode="lin" valueType="num">
                                      <p:cBhvr>
                                        <p:cTn id="21" dur="1000" fill="hold"/>
                                        <p:tgtEl>
                                          <p:spTgt spid="125957"/>
                                        </p:tgtEl>
                                        <p:attrNameLst>
                                          <p:attrName>ppt_w</p:attrName>
                                        </p:attrNameLst>
                                      </p:cBhvr>
                                      <p:tavLst>
                                        <p:tav tm="0">
                                          <p:val>
                                            <p:fltVal val="0"/>
                                          </p:val>
                                        </p:tav>
                                        <p:tav tm="100000">
                                          <p:val>
                                            <p:strVal val="#ppt_w"/>
                                          </p:val>
                                        </p:tav>
                                      </p:tavLst>
                                    </p:anim>
                                    <p:anim calcmode="lin" valueType="num">
                                      <p:cBhvr>
                                        <p:cTn id="22" dur="1000" fill="hold"/>
                                        <p:tgtEl>
                                          <p:spTgt spid="125957"/>
                                        </p:tgtEl>
                                        <p:attrNameLst>
                                          <p:attrName>ppt_h</p:attrName>
                                        </p:attrNameLst>
                                      </p:cBhvr>
                                      <p:tavLst>
                                        <p:tav tm="0">
                                          <p:val>
                                            <p:fltVal val="0"/>
                                          </p:val>
                                        </p:tav>
                                        <p:tav tm="100000">
                                          <p:val>
                                            <p:strVal val="#ppt_h"/>
                                          </p:val>
                                        </p:tav>
                                      </p:tavLst>
                                    </p:anim>
                                    <p:anim calcmode="lin" valueType="num">
                                      <p:cBhvr>
                                        <p:cTn id="23" dur="1000" fill="hold"/>
                                        <p:tgtEl>
                                          <p:spTgt spid="125957"/>
                                        </p:tgtEl>
                                        <p:attrNameLst>
                                          <p:attrName>style.rotation</p:attrName>
                                        </p:attrNameLst>
                                      </p:cBhvr>
                                      <p:tavLst>
                                        <p:tav tm="0">
                                          <p:val>
                                            <p:fltVal val="90"/>
                                          </p:val>
                                        </p:tav>
                                        <p:tav tm="100000">
                                          <p:val>
                                            <p:fltVal val="0"/>
                                          </p:val>
                                        </p:tav>
                                      </p:tavLst>
                                    </p:anim>
                                    <p:animEffect transition="in" filter="fade">
                                      <p:cBhvr>
                                        <p:cTn id="24" dur="1000"/>
                                        <p:tgtEl>
                                          <p:spTgt spid="125957"/>
                                        </p:tgtEl>
                                      </p:cBhvr>
                                    </p:animEffect>
                                  </p:childTnLst>
                                </p:cTn>
                              </p:par>
                              <p:par>
                                <p:cTn id="25" presetID="31" presetClass="entr" presetSubtype="0" fill="hold" nodeType="withEffect">
                                  <p:stCondLst>
                                    <p:cond delay="11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par>
                                <p:cTn id="31" presetID="31" presetClass="entr" presetSubtype="0" fill="hold" nodeType="withEffect">
                                  <p:stCondLst>
                                    <p:cond delay="1100"/>
                                  </p:stCondLst>
                                  <p:childTnLst>
                                    <p:set>
                                      <p:cBhvr>
                                        <p:cTn id="32" dur="1" fill="hold">
                                          <p:stCondLst>
                                            <p:cond delay="0"/>
                                          </p:stCondLst>
                                        </p:cTn>
                                        <p:tgtEl>
                                          <p:spTgt spid="125955"/>
                                        </p:tgtEl>
                                        <p:attrNameLst>
                                          <p:attrName>style.visibility</p:attrName>
                                        </p:attrNameLst>
                                      </p:cBhvr>
                                      <p:to>
                                        <p:strVal val="visible"/>
                                      </p:to>
                                    </p:set>
                                    <p:anim calcmode="lin" valueType="num">
                                      <p:cBhvr>
                                        <p:cTn id="33" dur="1000" fill="hold"/>
                                        <p:tgtEl>
                                          <p:spTgt spid="125955"/>
                                        </p:tgtEl>
                                        <p:attrNameLst>
                                          <p:attrName>ppt_w</p:attrName>
                                        </p:attrNameLst>
                                      </p:cBhvr>
                                      <p:tavLst>
                                        <p:tav tm="0">
                                          <p:val>
                                            <p:fltVal val="0"/>
                                          </p:val>
                                        </p:tav>
                                        <p:tav tm="100000">
                                          <p:val>
                                            <p:strVal val="#ppt_w"/>
                                          </p:val>
                                        </p:tav>
                                      </p:tavLst>
                                    </p:anim>
                                    <p:anim calcmode="lin" valueType="num">
                                      <p:cBhvr>
                                        <p:cTn id="34" dur="1000" fill="hold"/>
                                        <p:tgtEl>
                                          <p:spTgt spid="125955"/>
                                        </p:tgtEl>
                                        <p:attrNameLst>
                                          <p:attrName>ppt_h</p:attrName>
                                        </p:attrNameLst>
                                      </p:cBhvr>
                                      <p:tavLst>
                                        <p:tav tm="0">
                                          <p:val>
                                            <p:fltVal val="0"/>
                                          </p:val>
                                        </p:tav>
                                        <p:tav tm="100000">
                                          <p:val>
                                            <p:strVal val="#ppt_h"/>
                                          </p:val>
                                        </p:tav>
                                      </p:tavLst>
                                    </p:anim>
                                    <p:anim calcmode="lin" valueType="num">
                                      <p:cBhvr>
                                        <p:cTn id="35" dur="1000" fill="hold"/>
                                        <p:tgtEl>
                                          <p:spTgt spid="125955"/>
                                        </p:tgtEl>
                                        <p:attrNameLst>
                                          <p:attrName>style.rotation</p:attrName>
                                        </p:attrNameLst>
                                      </p:cBhvr>
                                      <p:tavLst>
                                        <p:tav tm="0">
                                          <p:val>
                                            <p:fltVal val="90"/>
                                          </p:val>
                                        </p:tav>
                                        <p:tav tm="100000">
                                          <p:val>
                                            <p:fltVal val="0"/>
                                          </p:val>
                                        </p:tav>
                                      </p:tavLst>
                                    </p:anim>
                                    <p:animEffect transition="in" filter="fade">
                                      <p:cBhvr>
                                        <p:cTn id="36" dur="1000"/>
                                        <p:tgtEl>
                                          <p:spTgt spid="12595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1900"/>
                                  </p:stCondLst>
                                  <p:childTnLst>
                                    <p:set>
                                      <p:cBhvr>
                                        <p:cTn id="40" dur="1" fill="hold">
                                          <p:stCondLst>
                                            <p:cond delay="0"/>
                                          </p:stCondLst>
                                        </p:cTn>
                                        <p:tgtEl>
                                          <p:spTgt spid="125960"/>
                                        </p:tgtEl>
                                        <p:attrNameLst>
                                          <p:attrName>style.visibility</p:attrName>
                                        </p:attrNameLst>
                                      </p:cBhvr>
                                      <p:to>
                                        <p:strVal val="visible"/>
                                      </p:to>
                                    </p:set>
                                    <p:anim calcmode="lin" valueType="num">
                                      <p:cBhvr>
                                        <p:cTn id="41" dur="1000" fill="hold"/>
                                        <p:tgtEl>
                                          <p:spTgt spid="125960"/>
                                        </p:tgtEl>
                                        <p:attrNameLst>
                                          <p:attrName>ppt_w</p:attrName>
                                        </p:attrNameLst>
                                      </p:cBhvr>
                                      <p:tavLst>
                                        <p:tav tm="0">
                                          <p:val>
                                            <p:fltVal val="0"/>
                                          </p:val>
                                        </p:tav>
                                        <p:tav tm="100000">
                                          <p:val>
                                            <p:strVal val="#ppt_w"/>
                                          </p:val>
                                        </p:tav>
                                      </p:tavLst>
                                    </p:anim>
                                    <p:anim calcmode="lin" valueType="num">
                                      <p:cBhvr>
                                        <p:cTn id="42" dur="1000" fill="hold"/>
                                        <p:tgtEl>
                                          <p:spTgt spid="125960"/>
                                        </p:tgtEl>
                                        <p:attrNameLst>
                                          <p:attrName>ppt_h</p:attrName>
                                        </p:attrNameLst>
                                      </p:cBhvr>
                                      <p:tavLst>
                                        <p:tav tm="0">
                                          <p:val>
                                            <p:fltVal val="0"/>
                                          </p:val>
                                        </p:tav>
                                        <p:tav tm="100000">
                                          <p:val>
                                            <p:strVal val="#ppt_h"/>
                                          </p:val>
                                        </p:tav>
                                      </p:tavLst>
                                    </p:anim>
                                    <p:anim calcmode="lin" valueType="num">
                                      <p:cBhvr>
                                        <p:cTn id="43" dur="1000" fill="hold"/>
                                        <p:tgtEl>
                                          <p:spTgt spid="125960"/>
                                        </p:tgtEl>
                                        <p:attrNameLst>
                                          <p:attrName>style.rotation</p:attrName>
                                        </p:attrNameLst>
                                      </p:cBhvr>
                                      <p:tavLst>
                                        <p:tav tm="0">
                                          <p:val>
                                            <p:fltVal val="90"/>
                                          </p:val>
                                        </p:tav>
                                        <p:tav tm="100000">
                                          <p:val>
                                            <p:fltVal val="0"/>
                                          </p:val>
                                        </p:tav>
                                      </p:tavLst>
                                    </p:anim>
                                    <p:animEffect transition="in" filter="fade">
                                      <p:cBhvr>
                                        <p:cTn id="44" dur="1000"/>
                                        <p:tgtEl>
                                          <p:spTgt spid="125960"/>
                                        </p:tgtEl>
                                      </p:cBhvr>
                                    </p:animEffect>
                                  </p:childTnLst>
                                </p:cTn>
                              </p:par>
                              <p:par>
                                <p:cTn id="45" presetID="31" presetClass="entr" presetSubtype="0" fill="hold" nodeType="withEffect">
                                  <p:stCondLst>
                                    <p:cond delay="19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nodeType="withEffect">
                                  <p:stCondLst>
                                    <p:cond delay="1900"/>
                                  </p:stCondLst>
                                  <p:childTnLst>
                                    <p:set>
                                      <p:cBhvr>
                                        <p:cTn id="52" dur="1" fill="hold">
                                          <p:stCondLst>
                                            <p:cond delay="0"/>
                                          </p:stCondLst>
                                        </p:cTn>
                                        <p:tgtEl>
                                          <p:spTgt spid="125958"/>
                                        </p:tgtEl>
                                        <p:attrNameLst>
                                          <p:attrName>style.visibility</p:attrName>
                                        </p:attrNameLst>
                                      </p:cBhvr>
                                      <p:to>
                                        <p:strVal val="visible"/>
                                      </p:to>
                                    </p:set>
                                    <p:anim calcmode="lin" valueType="num">
                                      <p:cBhvr>
                                        <p:cTn id="53" dur="1000" fill="hold"/>
                                        <p:tgtEl>
                                          <p:spTgt spid="125958"/>
                                        </p:tgtEl>
                                        <p:attrNameLst>
                                          <p:attrName>ppt_w</p:attrName>
                                        </p:attrNameLst>
                                      </p:cBhvr>
                                      <p:tavLst>
                                        <p:tav tm="0">
                                          <p:val>
                                            <p:fltVal val="0"/>
                                          </p:val>
                                        </p:tav>
                                        <p:tav tm="100000">
                                          <p:val>
                                            <p:strVal val="#ppt_w"/>
                                          </p:val>
                                        </p:tav>
                                      </p:tavLst>
                                    </p:anim>
                                    <p:anim calcmode="lin" valueType="num">
                                      <p:cBhvr>
                                        <p:cTn id="54" dur="1000" fill="hold"/>
                                        <p:tgtEl>
                                          <p:spTgt spid="125958"/>
                                        </p:tgtEl>
                                        <p:attrNameLst>
                                          <p:attrName>ppt_h</p:attrName>
                                        </p:attrNameLst>
                                      </p:cBhvr>
                                      <p:tavLst>
                                        <p:tav tm="0">
                                          <p:val>
                                            <p:fltVal val="0"/>
                                          </p:val>
                                        </p:tav>
                                        <p:tav tm="100000">
                                          <p:val>
                                            <p:strVal val="#ppt_h"/>
                                          </p:val>
                                        </p:tav>
                                      </p:tavLst>
                                    </p:anim>
                                    <p:anim calcmode="lin" valueType="num">
                                      <p:cBhvr>
                                        <p:cTn id="55" dur="1000" fill="hold"/>
                                        <p:tgtEl>
                                          <p:spTgt spid="125958"/>
                                        </p:tgtEl>
                                        <p:attrNameLst>
                                          <p:attrName>style.rotation</p:attrName>
                                        </p:attrNameLst>
                                      </p:cBhvr>
                                      <p:tavLst>
                                        <p:tav tm="0">
                                          <p:val>
                                            <p:fltVal val="90"/>
                                          </p:val>
                                        </p:tav>
                                        <p:tav tm="100000">
                                          <p:val>
                                            <p:fltVal val="0"/>
                                          </p:val>
                                        </p:tav>
                                      </p:tavLst>
                                    </p:anim>
                                    <p:animEffect transition="in" filter="fade">
                                      <p:cBhvr>
                                        <p:cTn id="56" dur="1000"/>
                                        <p:tgtEl>
                                          <p:spTgt spid="125958"/>
                                        </p:tgtEl>
                                      </p:cBhvr>
                                    </p:animEffect>
                                  </p:childTnLst>
                                </p:cTn>
                              </p:par>
                              <p:par>
                                <p:cTn id="57" presetID="31" presetClass="entr" presetSubtype="0" fill="hold" nodeType="withEffect">
                                  <p:stCondLst>
                                    <p:cond delay="190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fltVal val="0"/>
                                          </p:val>
                                        </p:tav>
                                        <p:tav tm="100000">
                                          <p:val>
                                            <p:strVal val="#ppt_w"/>
                                          </p:val>
                                        </p:tav>
                                      </p:tavLst>
                                    </p:anim>
                                    <p:anim calcmode="lin" valueType="num">
                                      <p:cBhvr>
                                        <p:cTn id="60" dur="1000" fill="hold"/>
                                        <p:tgtEl>
                                          <p:spTgt spid="13"/>
                                        </p:tgtEl>
                                        <p:attrNameLst>
                                          <p:attrName>ppt_h</p:attrName>
                                        </p:attrNameLst>
                                      </p:cBhvr>
                                      <p:tavLst>
                                        <p:tav tm="0">
                                          <p:val>
                                            <p:fltVal val="0"/>
                                          </p:val>
                                        </p:tav>
                                        <p:tav tm="100000">
                                          <p:val>
                                            <p:strVal val="#ppt_h"/>
                                          </p:val>
                                        </p:tav>
                                      </p:tavLst>
                                    </p:anim>
                                    <p:anim calcmode="lin" valueType="num">
                                      <p:cBhvr>
                                        <p:cTn id="61" dur="1000" fill="hold"/>
                                        <p:tgtEl>
                                          <p:spTgt spid="13"/>
                                        </p:tgtEl>
                                        <p:attrNameLst>
                                          <p:attrName>style.rotation</p:attrName>
                                        </p:attrNameLst>
                                      </p:cBhvr>
                                      <p:tavLst>
                                        <p:tav tm="0">
                                          <p:val>
                                            <p:fltVal val="90"/>
                                          </p:val>
                                        </p:tav>
                                        <p:tav tm="100000">
                                          <p:val>
                                            <p:fltVal val="0"/>
                                          </p:val>
                                        </p:tav>
                                      </p:tavLst>
                                    </p:anim>
                                    <p:animEffect transition="in" filter="fade">
                                      <p:cBhvr>
                                        <p:cTn id="6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6A66FB9-5CA0-4ED7-B091-51F79E0C3BB0}"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A5BC8264-F6EF-4846-ABF1-25B819F5AAF3}" type="slidenum">
              <a:rPr lang="en-US"/>
              <a:pPr>
                <a:defRPr/>
              </a:pPr>
              <a:t>12</a:t>
            </a:fld>
            <a:endParaRPr lang="en-US"/>
          </a:p>
        </p:txBody>
      </p:sp>
      <p:sp>
        <p:nvSpPr>
          <p:cNvPr id="755714"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7200" i="1" dirty="0">
                <a:solidFill>
                  <a:schemeClr val="accent2">
                    <a:lumMod val="75000"/>
                  </a:schemeClr>
                </a:solidFill>
                <a:effectLst>
                  <a:outerShdw blurRad="38100" dist="38100" dir="2700000" algn="tl">
                    <a:srgbClr val="C0C0C0"/>
                  </a:outerShdw>
                </a:effectLst>
                <a:latin typeface="Arial" charset="0"/>
              </a:rPr>
              <a:t>Antivirus</a:t>
            </a:r>
            <a:endParaRPr lang="es-ES" sz="7200" i="1" dirty="0">
              <a:solidFill>
                <a:schemeClr val="accent2">
                  <a:lumMod val="75000"/>
                </a:schemeClr>
              </a:solidFill>
              <a:effectLst>
                <a:outerShdw blurRad="38100" dist="38100" dir="2700000" algn="tl">
                  <a:srgbClr val="C0C0C0"/>
                </a:outerShdw>
              </a:effectLst>
              <a:latin typeface="Arial" charset="0"/>
            </a:endParaRPr>
          </a:p>
        </p:txBody>
      </p:sp>
      <p:sp>
        <p:nvSpPr>
          <p:cNvPr id="755715" name="Rectangle 3"/>
          <p:cNvSpPr>
            <a:spLocks noGrp="1" noChangeArrowheads="1"/>
          </p:cNvSpPr>
          <p:nvPr>
            <p:ph type="body" idx="4294967295"/>
          </p:nvPr>
        </p:nvSpPr>
        <p:spPr>
          <a:xfrm>
            <a:off x="250825" y="1557338"/>
            <a:ext cx="8569325" cy="4967287"/>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pPr>
            <a:r>
              <a:rPr lang="es-MX" sz="2800" i="1" dirty="0">
                <a:solidFill>
                  <a:srgbClr val="000099"/>
                </a:solidFill>
                <a:effectLst>
                  <a:outerShdw blurRad="38100" dist="38100" dir="2700000" algn="tl">
                    <a:srgbClr val="C0C0C0"/>
                  </a:outerShdw>
                </a:effectLst>
                <a:latin typeface="Arial" charset="0"/>
              </a:rPr>
              <a:t>Son una necesidad básica de cualquier computadora, desde hogareñas hasta servidores corporativos.</a:t>
            </a:r>
          </a:p>
          <a:p>
            <a:pPr algn="just">
              <a:lnSpc>
                <a:spcPct val="90000"/>
              </a:lnSpc>
            </a:pPr>
            <a:r>
              <a:rPr lang="es-MX" sz="2800" i="1" dirty="0">
                <a:solidFill>
                  <a:srgbClr val="000099"/>
                </a:solidFill>
                <a:effectLst>
                  <a:outerShdw blurRad="38100" dist="38100" dir="2700000" algn="tl">
                    <a:srgbClr val="C0C0C0"/>
                  </a:outerShdw>
                </a:effectLst>
                <a:latin typeface="Arial" charset="0"/>
              </a:rPr>
              <a:t>La defensa de estos ante un virus informático dependen de la brecha de tiempo entre el reporte del incidente de seguridad y la respuesta y solución por parte del fabricante.</a:t>
            </a:r>
            <a:endParaRPr lang="es-ES" sz="2800" i="1" dirty="0">
              <a:solidFill>
                <a:srgbClr val="000099"/>
              </a:solidFill>
              <a:effectLst>
                <a:outerShdw blurRad="38100" dist="38100" dir="2700000" algn="tl">
                  <a:srgbClr val="C0C0C0"/>
                </a:outerShdw>
              </a:effectLst>
              <a:latin typeface="Arial" charset="0"/>
            </a:endParaRPr>
          </a:p>
          <a:p>
            <a:pPr algn="just">
              <a:lnSpc>
                <a:spcPct val="90000"/>
              </a:lnSpc>
            </a:pPr>
            <a:r>
              <a:rPr lang="es-MX" sz="2800" i="1" dirty="0">
                <a:solidFill>
                  <a:srgbClr val="000099"/>
                </a:solidFill>
                <a:effectLst>
                  <a:outerShdw blurRad="38100" dist="38100" dir="2700000" algn="tl">
                    <a:srgbClr val="C0C0C0"/>
                  </a:outerShdw>
                </a:effectLst>
                <a:latin typeface="Arial" charset="0"/>
              </a:rPr>
              <a:t>Las diferentes empresas de seguridad se atribuyen la mejor detección, pero la realidad es que el disponer de un Antivirus instalado no asegura la protección total de una computadora o servidor.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1000" fill="hold"/>
                                        <p:tgtEl>
                                          <p:spTgt spid="755714"/>
                                        </p:tgtEl>
                                        <p:attrNameLst>
                                          <p:attrName>ppt_w</p:attrName>
                                        </p:attrNameLst>
                                      </p:cBhvr>
                                      <p:tavLst>
                                        <p:tav tm="0">
                                          <p:val>
                                            <p:fltVal val="0"/>
                                          </p:val>
                                        </p:tav>
                                        <p:tav tm="100000">
                                          <p:val>
                                            <p:strVal val="#ppt_w"/>
                                          </p:val>
                                        </p:tav>
                                      </p:tavLst>
                                    </p:anim>
                                    <p:anim calcmode="lin" valueType="num">
                                      <p:cBhvr>
                                        <p:cTn id="8" dur="1000" fill="hold"/>
                                        <p:tgtEl>
                                          <p:spTgt spid="755714"/>
                                        </p:tgtEl>
                                        <p:attrNameLst>
                                          <p:attrName>ppt_h</p:attrName>
                                        </p:attrNameLst>
                                      </p:cBhvr>
                                      <p:tavLst>
                                        <p:tav tm="0">
                                          <p:val>
                                            <p:fltVal val="0"/>
                                          </p:val>
                                        </p:tav>
                                        <p:tav tm="100000">
                                          <p:val>
                                            <p:strVal val="#ppt_h"/>
                                          </p:val>
                                        </p:tav>
                                      </p:tavLst>
                                    </p:anim>
                                    <p:anim calcmode="lin" valueType="num">
                                      <p:cBhvr>
                                        <p:cTn id="9" dur="1000" fill="hold"/>
                                        <p:tgtEl>
                                          <p:spTgt spid="755714"/>
                                        </p:tgtEl>
                                        <p:attrNameLst>
                                          <p:attrName>style.rotation</p:attrName>
                                        </p:attrNameLst>
                                      </p:cBhvr>
                                      <p:tavLst>
                                        <p:tav tm="0">
                                          <p:val>
                                            <p:fltVal val="90"/>
                                          </p:val>
                                        </p:tav>
                                        <p:tav tm="100000">
                                          <p:val>
                                            <p:fltVal val="0"/>
                                          </p:val>
                                        </p:tav>
                                      </p:tavLst>
                                    </p:anim>
                                    <p:animEffect transition="in" filter="fade">
                                      <p:cBhvr>
                                        <p:cTn id="10" dur="1000"/>
                                        <p:tgtEl>
                                          <p:spTgt spid="7557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5715">
                                            <p:bg/>
                                          </p:spTgt>
                                        </p:tgtEl>
                                        <p:attrNameLst>
                                          <p:attrName>style.visibility</p:attrName>
                                        </p:attrNameLst>
                                      </p:cBhvr>
                                      <p:to>
                                        <p:strVal val="visible"/>
                                      </p:to>
                                    </p:set>
                                    <p:anim calcmode="lin" valueType="num">
                                      <p:cBhvr>
                                        <p:cTn id="15" dur="1000" fill="hold"/>
                                        <p:tgtEl>
                                          <p:spTgt spid="755715">
                                            <p:bg/>
                                          </p:spTgt>
                                        </p:tgtEl>
                                        <p:attrNameLst>
                                          <p:attrName>ppt_w</p:attrName>
                                        </p:attrNameLst>
                                      </p:cBhvr>
                                      <p:tavLst>
                                        <p:tav tm="0">
                                          <p:val>
                                            <p:fltVal val="0"/>
                                          </p:val>
                                        </p:tav>
                                        <p:tav tm="100000">
                                          <p:val>
                                            <p:strVal val="#ppt_w"/>
                                          </p:val>
                                        </p:tav>
                                      </p:tavLst>
                                    </p:anim>
                                    <p:anim calcmode="lin" valueType="num">
                                      <p:cBhvr>
                                        <p:cTn id="16" dur="1000" fill="hold"/>
                                        <p:tgtEl>
                                          <p:spTgt spid="755715">
                                            <p:bg/>
                                          </p:spTgt>
                                        </p:tgtEl>
                                        <p:attrNameLst>
                                          <p:attrName>ppt_h</p:attrName>
                                        </p:attrNameLst>
                                      </p:cBhvr>
                                      <p:tavLst>
                                        <p:tav tm="0">
                                          <p:val>
                                            <p:fltVal val="0"/>
                                          </p:val>
                                        </p:tav>
                                        <p:tav tm="100000">
                                          <p:val>
                                            <p:strVal val="#ppt_h"/>
                                          </p:val>
                                        </p:tav>
                                      </p:tavLst>
                                    </p:anim>
                                    <p:anim calcmode="lin" valueType="num">
                                      <p:cBhvr>
                                        <p:cTn id="17" dur="1000" fill="hold"/>
                                        <p:tgtEl>
                                          <p:spTgt spid="755715">
                                            <p:bg/>
                                          </p:spTgt>
                                        </p:tgtEl>
                                        <p:attrNameLst>
                                          <p:attrName>style.rotation</p:attrName>
                                        </p:attrNameLst>
                                      </p:cBhvr>
                                      <p:tavLst>
                                        <p:tav tm="0">
                                          <p:val>
                                            <p:fltVal val="90"/>
                                          </p:val>
                                        </p:tav>
                                        <p:tav tm="100000">
                                          <p:val>
                                            <p:fltVal val="0"/>
                                          </p:val>
                                        </p:tav>
                                      </p:tavLst>
                                    </p:anim>
                                    <p:animEffect transition="in" filter="fade">
                                      <p:cBhvr>
                                        <p:cTn id="18" dur="1000"/>
                                        <p:tgtEl>
                                          <p:spTgt spid="75571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5715">
                                            <p:txEl>
                                              <p:pRg st="0" end="0"/>
                                            </p:txEl>
                                          </p:spTgt>
                                        </p:tgtEl>
                                        <p:attrNameLst>
                                          <p:attrName>style.visibility</p:attrName>
                                        </p:attrNameLst>
                                      </p:cBhvr>
                                      <p:to>
                                        <p:strVal val="visible"/>
                                      </p:to>
                                    </p:set>
                                    <p:anim calcmode="lin" valueType="num">
                                      <p:cBhvr>
                                        <p:cTn id="23" dur="1000" fill="hold"/>
                                        <p:tgtEl>
                                          <p:spTgt spid="75571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571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571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57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5715">
                                            <p:txEl>
                                              <p:pRg st="1" end="1"/>
                                            </p:txEl>
                                          </p:spTgt>
                                        </p:tgtEl>
                                        <p:attrNameLst>
                                          <p:attrName>style.visibility</p:attrName>
                                        </p:attrNameLst>
                                      </p:cBhvr>
                                      <p:to>
                                        <p:strVal val="visible"/>
                                      </p:to>
                                    </p:set>
                                    <p:anim calcmode="lin" valueType="num">
                                      <p:cBhvr>
                                        <p:cTn id="31" dur="1000" fill="hold"/>
                                        <p:tgtEl>
                                          <p:spTgt spid="75571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571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571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571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5715">
                                            <p:txEl>
                                              <p:pRg st="2" end="2"/>
                                            </p:txEl>
                                          </p:spTgt>
                                        </p:tgtEl>
                                        <p:attrNameLst>
                                          <p:attrName>style.visibility</p:attrName>
                                        </p:attrNameLst>
                                      </p:cBhvr>
                                      <p:to>
                                        <p:strVal val="visible"/>
                                      </p:to>
                                    </p:set>
                                    <p:anim calcmode="lin" valueType="num">
                                      <p:cBhvr>
                                        <p:cTn id="39" dur="1000" fill="hold"/>
                                        <p:tgtEl>
                                          <p:spTgt spid="75571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571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571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nimBg="1"/>
      <p:bldP spid="75571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C4D5F664-23AD-4A31-88E2-AFD47387A19E}"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50CC70A2-547B-4C62-A63E-774313728402}" type="slidenum">
              <a:rPr lang="en-US"/>
              <a:pPr>
                <a:defRPr/>
              </a:pPr>
              <a:t>13</a:t>
            </a:fld>
            <a:endParaRPr lang="en-US"/>
          </a:p>
        </p:txBody>
      </p:sp>
      <p:sp>
        <p:nvSpPr>
          <p:cNvPr id="757762" name="Rectangle 2"/>
          <p:cNvSpPr>
            <a:spLocks noGrp="1" noChangeArrowheads="1"/>
          </p:cNvSpPr>
          <p:nvPr>
            <p:ph type="title" idx="4294967295"/>
          </p:nvPr>
        </p:nvSpPr>
        <p:spPr>
          <a:xfrm>
            <a:off x="684213" y="188913"/>
            <a:ext cx="8208962" cy="1143000"/>
          </a:xfrm>
          <a:solidFill>
            <a:schemeClr val="accent2">
              <a:lumMod val="20000"/>
              <a:lumOff val="80000"/>
            </a:schemeClr>
          </a:solidFill>
          <a:ln w="76200" cap="flat" algn="ctr">
            <a:solidFill>
              <a:srgbClr val="0000FF"/>
            </a:solidFill>
          </a:ln>
        </p:spPr>
        <p:txBody>
          <a:bodyPr/>
          <a:lstStyle/>
          <a:p>
            <a:pPr>
              <a:defRPr/>
            </a:pPr>
            <a:r>
              <a:rPr lang="es-MX" sz="6600" i="1" dirty="0">
                <a:solidFill>
                  <a:schemeClr val="accent2">
                    <a:lumMod val="75000"/>
                  </a:schemeClr>
                </a:solidFill>
                <a:effectLst>
                  <a:outerShdw blurRad="38100" dist="38100" dir="2700000" algn="tl">
                    <a:srgbClr val="C0C0C0"/>
                  </a:outerShdw>
                </a:effectLst>
                <a:latin typeface="Arial" charset="0"/>
              </a:rPr>
              <a:t>Antivirus</a:t>
            </a:r>
            <a:endParaRPr lang="es-ES" sz="6600"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323850" y="1557338"/>
            <a:ext cx="8569325" cy="4967287"/>
          </a:xfrm>
          <a:solidFill>
            <a:schemeClr val="accent2">
              <a:lumMod val="20000"/>
              <a:lumOff val="80000"/>
            </a:schemeClr>
          </a:solidFill>
          <a:ln w="76200" cap="flat" algn="ctr">
            <a:solidFill>
              <a:srgbClr val="000080"/>
            </a:solidFill>
          </a:ln>
        </p:spPr>
        <p:txBody>
          <a:bodyPr/>
          <a:lstStyle/>
          <a:p>
            <a:pPr algn="just">
              <a:lnSpc>
                <a:spcPct val="90000"/>
              </a:lnSpc>
              <a:defRPr/>
            </a:pPr>
            <a:r>
              <a:rPr lang="es-MX" i="1">
                <a:solidFill>
                  <a:srgbClr val="000099"/>
                </a:solidFill>
                <a:effectLst>
                  <a:outerShdw blurRad="38100" dist="38100" dir="2700000" algn="tl">
                    <a:srgbClr val="C0C0C0"/>
                  </a:outerShdw>
                </a:effectLst>
                <a:latin typeface="Arial" charset="0"/>
              </a:rPr>
              <a:t>Su función primordial es la prevención de ejecución de código malicioso y su replicación en memoria.</a:t>
            </a:r>
          </a:p>
          <a:p>
            <a:pPr algn="just">
              <a:lnSpc>
                <a:spcPct val="90000"/>
              </a:lnSpc>
              <a:defRPr/>
            </a:pPr>
            <a:r>
              <a:rPr lang="es-MX" i="1">
                <a:solidFill>
                  <a:srgbClr val="000099"/>
                </a:solidFill>
                <a:effectLst>
                  <a:outerShdw blurRad="38100" dist="38100" dir="2700000" algn="tl">
                    <a:srgbClr val="C0C0C0"/>
                  </a:outerShdw>
                </a:effectLst>
                <a:latin typeface="Arial" charset="0"/>
              </a:rPr>
              <a:t>Analizan desde archivos hasta comunicaciones (E-mail, trafico Web, etc.)</a:t>
            </a:r>
          </a:p>
          <a:p>
            <a:pPr algn="just">
              <a:lnSpc>
                <a:spcPct val="90000"/>
              </a:lnSpc>
              <a:defRPr/>
            </a:pPr>
            <a:r>
              <a:rPr lang="es-MX" i="1">
                <a:solidFill>
                  <a:srgbClr val="000099"/>
                </a:solidFill>
                <a:effectLst>
                  <a:outerShdw blurRad="38100" dist="38100" dir="2700000" algn="tl">
                    <a:srgbClr val="C0C0C0"/>
                  </a:outerShdw>
                </a:effectLst>
                <a:latin typeface="Arial" charset="0"/>
              </a:rPr>
              <a:t>NO protegen la computadora de vulnerabilidades particulares de algunas aplicaciones de servicio, sin embargo generalmente si lo hacen con los servicios estándar del S.O.</a:t>
            </a:r>
            <a:endParaRPr lang="es-ES" i="1">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fltVal val="0"/>
                                          </p:val>
                                        </p:tav>
                                        <p:tav tm="100000">
                                          <p:val>
                                            <p:strVal val="#ppt_w"/>
                                          </p:val>
                                        </p:tav>
                                      </p:tavLst>
                                    </p:anim>
                                    <p:anim calcmode="lin" valueType="num">
                                      <p:cBhvr>
                                        <p:cTn id="16" dur="1000" fill="hold"/>
                                        <p:tgtEl>
                                          <p:spTgt spid="757763">
                                            <p:bg/>
                                          </p:spTgt>
                                        </p:tgtEl>
                                        <p:attrNameLst>
                                          <p:attrName>ppt_h</p:attrName>
                                        </p:attrNameLst>
                                      </p:cBhvr>
                                      <p:tavLst>
                                        <p:tav tm="0">
                                          <p:val>
                                            <p:fltVal val="0"/>
                                          </p:val>
                                        </p:tav>
                                        <p:tav tm="100000">
                                          <p:val>
                                            <p:strVal val="#ppt_h"/>
                                          </p:val>
                                        </p:tav>
                                      </p:tavLst>
                                    </p:anim>
                                    <p:anim calcmode="lin" valueType="num">
                                      <p:cBhvr>
                                        <p:cTn id="17" dur="1000" fill="hold"/>
                                        <p:tgtEl>
                                          <p:spTgt spid="757763">
                                            <p:bg/>
                                          </p:spTgt>
                                        </p:tgtEl>
                                        <p:attrNameLst>
                                          <p:attrName>style.rotation</p:attrName>
                                        </p:attrNameLst>
                                      </p:cBhvr>
                                      <p:tavLst>
                                        <p:tav tm="0">
                                          <p:val>
                                            <p:fltVal val="90"/>
                                          </p:val>
                                        </p:tav>
                                        <p:tav tm="100000">
                                          <p:val>
                                            <p:fltVal val="0"/>
                                          </p:val>
                                        </p:tav>
                                      </p:tavLst>
                                    </p:anim>
                                    <p:animEffect transition="in" filter="fade">
                                      <p:cBhvr>
                                        <p:cTn id="18" dur="1000"/>
                                        <p:tgtEl>
                                          <p:spTgt spid="7577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7763">
                                            <p:txEl>
                                              <p:pRg st="0" end="0"/>
                                            </p:txEl>
                                          </p:spTgt>
                                        </p:tgtEl>
                                        <p:attrNameLst>
                                          <p:attrName>style.visibility</p:attrName>
                                        </p:attrNameLst>
                                      </p:cBhvr>
                                      <p:to>
                                        <p:strVal val="visible"/>
                                      </p:to>
                                    </p:set>
                                    <p:anim calcmode="lin" valueType="num">
                                      <p:cBhvr>
                                        <p:cTn id="23" dur="1000" fill="hold"/>
                                        <p:tgtEl>
                                          <p:spTgt spid="7577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77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77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77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7763">
                                            <p:txEl>
                                              <p:pRg st="1" end="1"/>
                                            </p:txEl>
                                          </p:spTgt>
                                        </p:tgtEl>
                                        <p:attrNameLst>
                                          <p:attrName>style.visibility</p:attrName>
                                        </p:attrNameLst>
                                      </p:cBhvr>
                                      <p:to>
                                        <p:strVal val="visible"/>
                                      </p:to>
                                    </p:set>
                                    <p:anim calcmode="lin" valueType="num">
                                      <p:cBhvr>
                                        <p:cTn id="31" dur="1000" fill="hold"/>
                                        <p:tgtEl>
                                          <p:spTgt spid="7577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77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77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77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7763">
                                            <p:txEl>
                                              <p:pRg st="2" end="2"/>
                                            </p:txEl>
                                          </p:spTgt>
                                        </p:tgtEl>
                                        <p:attrNameLst>
                                          <p:attrName>style.visibility</p:attrName>
                                        </p:attrNameLst>
                                      </p:cBhvr>
                                      <p:to>
                                        <p:strVal val="visible"/>
                                      </p:to>
                                    </p:set>
                                    <p:anim calcmode="lin" valueType="num">
                                      <p:cBhvr>
                                        <p:cTn id="39" dur="1000" fill="hold"/>
                                        <p:tgtEl>
                                          <p:spTgt spid="7577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77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77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648D6593-7094-4CD2-AEEF-315018F1D369}" type="datetime1">
              <a:rPr lang="es-ES"/>
              <a:pPr>
                <a:defRPr/>
              </a:pPr>
              <a:t>18/05/2022</a:t>
            </a:fld>
            <a:endParaRPr lang="en-US"/>
          </a:p>
        </p:txBody>
      </p:sp>
      <p:sp>
        <p:nvSpPr>
          <p:cNvPr id="7" name="3 Marcador de número de diapositiva"/>
          <p:cNvSpPr>
            <a:spLocks noGrp="1"/>
          </p:cNvSpPr>
          <p:nvPr>
            <p:ph type="sldNum" sz="quarter" idx="12"/>
          </p:nvPr>
        </p:nvSpPr>
        <p:spPr/>
        <p:txBody>
          <a:bodyPr/>
          <a:lstStyle/>
          <a:p>
            <a:pPr>
              <a:defRPr/>
            </a:pPr>
            <a:fld id="{958CC15C-6374-43CB-932D-01AD5A9A06DC}" type="slidenum">
              <a:rPr lang="en-US"/>
              <a:pPr>
                <a:defRPr/>
              </a:pPr>
              <a:t>14</a:t>
            </a:fld>
            <a:endParaRPr lang="en-US"/>
          </a:p>
        </p:txBody>
      </p:sp>
      <p:sp>
        <p:nvSpPr>
          <p:cNvPr id="761858"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pPr>
              <a:defRPr/>
            </a:pPr>
            <a:r>
              <a:rPr lang="es-MX" sz="4800" b="1" i="1">
                <a:solidFill>
                  <a:schemeClr val="accent2">
                    <a:lumMod val="75000"/>
                  </a:schemeClr>
                </a:solidFill>
                <a:effectLst>
                  <a:outerShdw blurRad="38100" dist="38100" dir="2700000" algn="tl">
                    <a:srgbClr val="C0C0C0"/>
                  </a:outerShdw>
                </a:effectLst>
                <a:latin typeface="Arial" charset="0"/>
              </a:rPr>
              <a:t>Appliances Antivirus</a:t>
            </a:r>
            <a:endParaRPr lang="es-ES" sz="4800" b="1" i="1">
              <a:solidFill>
                <a:schemeClr val="accent2">
                  <a:lumMod val="75000"/>
                </a:schemeClr>
              </a:solidFill>
              <a:effectLst>
                <a:outerShdw blurRad="38100" dist="38100" dir="2700000" algn="tl">
                  <a:srgbClr val="C0C0C0"/>
                </a:outerShdw>
              </a:effectLst>
              <a:latin typeface="Arial" charset="0"/>
            </a:endParaRPr>
          </a:p>
        </p:txBody>
      </p:sp>
      <p:sp>
        <p:nvSpPr>
          <p:cNvPr id="761859" name="Rectangle 3"/>
          <p:cNvSpPr>
            <a:spLocks noGrp="1" noChangeArrowheads="1"/>
          </p:cNvSpPr>
          <p:nvPr>
            <p:ph type="body" idx="4294967295"/>
          </p:nvPr>
        </p:nvSpPr>
        <p:spPr>
          <a:xfrm>
            <a:off x="179388" y="1268413"/>
            <a:ext cx="8785225" cy="5026025"/>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Dispositivos de hardware avocados al análisis de protocolos y aplicaciones en particular. </a:t>
            </a:r>
          </a:p>
          <a:p>
            <a:pPr>
              <a:lnSpc>
                <a:spcPct val="90000"/>
              </a:lnSpc>
              <a:defRPr/>
            </a:pPr>
            <a:r>
              <a:rPr lang="es-MX" sz="2800" i="1" dirty="0">
                <a:solidFill>
                  <a:srgbClr val="000099"/>
                </a:solidFill>
                <a:effectLst>
                  <a:outerShdw blurRad="38100" dist="38100" dir="2700000" algn="tl">
                    <a:srgbClr val="C0C0C0"/>
                  </a:outerShdw>
                </a:effectLst>
                <a:latin typeface="Arial" charset="0"/>
              </a:rPr>
              <a:t>Colocados de forma perimetral pues estos no pueden actuar directamente sobre las estaciones de trabajo sino sobre las comunicaciones que se llevan a cabo en la red.</a:t>
            </a:r>
          </a:p>
          <a:p>
            <a:pPr>
              <a:lnSpc>
                <a:spcPct val="90000"/>
              </a:lnSpc>
              <a:defRPr/>
            </a:pPr>
            <a:r>
              <a:rPr lang="es-MX" sz="2800" i="1" dirty="0">
                <a:solidFill>
                  <a:srgbClr val="000099"/>
                </a:solidFill>
                <a:effectLst>
                  <a:outerShdw blurRad="38100" dist="38100" dir="2700000" algn="tl">
                    <a:srgbClr val="C0C0C0"/>
                  </a:outerShdw>
                </a:effectLst>
                <a:latin typeface="Arial" charset="0"/>
              </a:rPr>
              <a:t>Proveen una independencia en cuanto a capacidad de procesamiento de las computadoras que protegen.</a:t>
            </a:r>
          </a:p>
          <a:p>
            <a:pPr>
              <a:lnSpc>
                <a:spcPct val="90000"/>
              </a:lnSpc>
              <a:defRPr/>
            </a:pPr>
            <a:r>
              <a:rPr lang="es-MX" sz="2800" i="1" dirty="0">
                <a:solidFill>
                  <a:srgbClr val="000099"/>
                </a:solidFill>
                <a:effectLst>
                  <a:outerShdw blurRad="38100" dist="38100" dir="2700000" algn="tl">
                    <a:srgbClr val="C0C0C0"/>
                  </a:outerShdw>
                </a:effectLst>
                <a:latin typeface="Arial" charset="0"/>
              </a:rPr>
              <a:t>Son independientes del sistema operativo usado en la estación de trabajo.</a:t>
            </a:r>
            <a:endParaRPr lang="es-ES" sz="2800" i="1" dirty="0">
              <a:solidFill>
                <a:srgbClr val="000099"/>
              </a:solidFill>
              <a:effectLst>
                <a:outerShdw blurRad="38100" dist="38100" dir="2700000" algn="tl">
                  <a:srgbClr val="C0C0C0"/>
                </a:outerShdw>
              </a:effectLst>
              <a:latin typeface="Arial" charset="0"/>
            </a:endParaRPr>
          </a:p>
        </p:txBody>
      </p:sp>
      <p:pic>
        <p:nvPicPr>
          <p:cNvPr id="39942" name="Picture 4" descr="fortigate"/>
          <p:cNvPicPr>
            <a:picLocks noChangeAspect="1" noChangeArrowheads="1"/>
          </p:cNvPicPr>
          <p:nvPr/>
        </p:nvPicPr>
        <p:blipFill>
          <a:blip r:embed="rId3" cstate="print"/>
          <a:srcRect/>
          <a:stretch>
            <a:fillRect/>
          </a:stretch>
        </p:blipFill>
        <p:spPr bwMode="auto">
          <a:xfrm>
            <a:off x="5940425" y="5643563"/>
            <a:ext cx="2700338" cy="1214437"/>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61858"/>
                                        </p:tgtEl>
                                        <p:attrNameLst>
                                          <p:attrName>style.visibility</p:attrName>
                                        </p:attrNameLst>
                                      </p:cBhvr>
                                      <p:to>
                                        <p:strVal val="visible"/>
                                      </p:to>
                                    </p:set>
                                    <p:anim calcmode="lin" valueType="num">
                                      <p:cBhvr>
                                        <p:cTn id="7" dur="1000" fill="hold"/>
                                        <p:tgtEl>
                                          <p:spTgt spid="761858"/>
                                        </p:tgtEl>
                                        <p:attrNameLst>
                                          <p:attrName>ppt_w</p:attrName>
                                        </p:attrNameLst>
                                      </p:cBhvr>
                                      <p:tavLst>
                                        <p:tav tm="0">
                                          <p:val>
                                            <p:fltVal val="0"/>
                                          </p:val>
                                        </p:tav>
                                        <p:tav tm="100000">
                                          <p:val>
                                            <p:strVal val="#ppt_w"/>
                                          </p:val>
                                        </p:tav>
                                      </p:tavLst>
                                    </p:anim>
                                    <p:anim calcmode="lin" valueType="num">
                                      <p:cBhvr>
                                        <p:cTn id="8" dur="1000" fill="hold"/>
                                        <p:tgtEl>
                                          <p:spTgt spid="761858"/>
                                        </p:tgtEl>
                                        <p:attrNameLst>
                                          <p:attrName>ppt_h</p:attrName>
                                        </p:attrNameLst>
                                      </p:cBhvr>
                                      <p:tavLst>
                                        <p:tav tm="0">
                                          <p:val>
                                            <p:fltVal val="0"/>
                                          </p:val>
                                        </p:tav>
                                        <p:tav tm="100000">
                                          <p:val>
                                            <p:strVal val="#ppt_h"/>
                                          </p:val>
                                        </p:tav>
                                      </p:tavLst>
                                    </p:anim>
                                    <p:anim calcmode="lin" valueType="num">
                                      <p:cBhvr>
                                        <p:cTn id="9" dur="1000" fill="hold"/>
                                        <p:tgtEl>
                                          <p:spTgt spid="761858"/>
                                        </p:tgtEl>
                                        <p:attrNameLst>
                                          <p:attrName>style.rotation</p:attrName>
                                        </p:attrNameLst>
                                      </p:cBhvr>
                                      <p:tavLst>
                                        <p:tav tm="0">
                                          <p:val>
                                            <p:fltVal val="90"/>
                                          </p:val>
                                        </p:tav>
                                        <p:tav tm="100000">
                                          <p:val>
                                            <p:fltVal val="0"/>
                                          </p:val>
                                        </p:tav>
                                      </p:tavLst>
                                    </p:anim>
                                    <p:animEffect transition="in" filter="fade">
                                      <p:cBhvr>
                                        <p:cTn id="10" dur="1000"/>
                                        <p:tgtEl>
                                          <p:spTgt spid="7618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61859">
                                            <p:bg/>
                                          </p:spTgt>
                                        </p:tgtEl>
                                        <p:attrNameLst>
                                          <p:attrName>style.visibility</p:attrName>
                                        </p:attrNameLst>
                                      </p:cBhvr>
                                      <p:to>
                                        <p:strVal val="visible"/>
                                      </p:to>
                                    </p:set>
                                    <p:anim calcmode="lin" valueType="num">
                                      <p:cBhvr>
                                        <p:cTn id="15" dur="1000" fill="hold"/>
                                        <p:tgtEl>
                                          <p:spTgt spid="761859">
                                            <p:bg/>
                                          </p:spTgt>
                                        </p:tgtEl>
                                        <p:attrNameLst>
                                          <p:attrName>ppt_w</p:attrName>
                                        </p:attrNameLst>
                                      </p:cBhvr>
                                      <p:tavLst>
                                        <p:tav tm="0">
                                          <p:val>
                                            <p:fltVal val="0"/>
                                          </p:val>
                                        </p:tav>
                                        <p:tav tm="100000">
                                          <p:val>
                                            <p:strVal val="#ppt_w"/>
                                          </p:val>
                                        </p:tav>
                                      </p:tavLst>
                                    </p:anim>
                                    <p:anim calcmode="lin" valueType="num">
                                      <p:cBhvr>
                                        <p:cTn id="16" dur="1000" fill="hold"/>
                                        <p:tgtEl>
                                          <p:spTgt spid="761859">
                                            <p:bg/>
                                          </p:spTgt>
                                        </p:tgtEl>
                                        <p:attrNameLst>
                                          <p:attrName>ppt_h</p:attrName>
                                        </p:attrNameLst>
                                      </p:cBhvr>
                                      <p:tavLst>
                                        <p:tav tm="0">
                                          <p:val>
                                            <p:fltVal val="0"/>
                                          </p:val>
                                        </p:tav>
                                        <p:tav tm="100000">
                                          <p:val>
                                            <p:strVal val="#ppt_h"/>
                                          </p:val>
                                        </p:tav>
                                      </p:tavLst>
                                    </p:anim>
                                    <p:anim calcmode="lin" valueType="num">
                                      <p:cBhvr>
                                        <p:cTn id="17" dur="1000" fill="hold"/>
                                        <p:tgtEl>
                                          <p:spTgt spid="761859">
                                            <p:bg/>
                                          </p:spTgt>
                                        </p:tgtEl>
                                        <p:attrNameLst>
                                          <p:attrName>style.rotation</p:attrName>
                                        </p:attrNameLst>
                                      </p:cBhvr>
                                      <p:tavLst>
                                        <p:tav tm="0">
                                          <p:val>
                                            <p:fltVal val="90"/>
                                          </p:val>
                                        </p:tav>
                                        <p:tav tm="100000">
                                          <p:val>
                                            <p:fltVal val="0"/>
                                          </p:val>
                                        </p:tav>
                                      </p:tavLst>
                                    </p:anim>
                                    <p:animEffect transition="in" filter="fade">
                                      <p:cBhvr>
                                        <p:cTn id="18" dur="1000"/>
                                        <p:tgtEl>
                                          <p:spTgt spid="7618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61859">
                                            <p:txEl>
                                              <p:pRg st="0" end="0"/>
                                            </p:txEl>
                                          </p:spTgt>
                                        </p:tgtEl>
                                        <p:attrNameLst>
                                          <p:attrName>style.visibility</p:attrName>
                                        </p:attrNameLst>
                                      </p:cBhvr>
                                      <p:to>
                                        <p:strVal val="visible"/>
                                      </p:to>
                                    </p:set>
                                    <p:anim calcmode="lin" valueType="num">
                                      <p:cBhvr>
                                        <p:cTn id="23" dur="1000" fill="hold"/>
                                        <p:tgtEl>
                                          <p:spTgt spid="7618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618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618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618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61859">
                                            <p:txEl>
                                              <p:pRg st="1" end="1"/>
                                            </p:txEl>
                                          </p:spTgt>
                                        </p:tgtEl>
                                        <p:attrNameLst>
                                          <p:attrName>style.visibility</p:attrName>
                                        </p:attrNameLst>
                                      </p:cBhvr>
                                      <p:to>
                                        <p:strVal val="visible"/>
                                      </p:to>
                                    </p:set>
                                    <p:anim calcmode="lin" valueType="num">
                                      <p:cBhvr>
                                        <p:cTn id="31" dur="1000" fill="hold"/>
                                        <p:tgtEl>
                                          <p:spTgt spid="7618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618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618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618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61859">
                                            <p:txEl>
                                              <p:pRg st="2" end="2"/>
                                            </p:txEl>
                                          </p:spTgt>
                                        </p:tgtEl>
                                        <p:attrNameLst>
                                          <p:attrName>style.visibility</p:attrName>
                                        </p:attrNameLst>
                                      </p:cBhvr>
                                      <p:to>
                                        <p:strVal val="visible"/>
                                      </p:to>
                                    </p:set>
                                    <p:anim calcmode="lin" valueType="num">
                                      <p:cBhvr>
                                        <p:cTn id="39" dur="1000" fill="hold"/>
                                        <p:tgtEl>
                                          <p:spTgt spid="7618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618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618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618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61859">
                                            <p:txEl>
                                              <p:pRg st="3" end="3"/>
                                            </p:txEl>
                                          </p:spTgt>
                                        </p:tgtEl>
                                        <p:attrNameLst>
                                          <p:attrName>style.visibility</p:attrName>
                                        </p:attrNameLst>
                                      </p:cBhvr>
                                      <p:to>
                                        <p:strVal val="visible"/>
                                      </p:to>
                                    </p:set>
                                    <p:anim calcmode="lin" valueType="num">
                                      <p:cBhvr>
                                        <p:cTn id="47" dur="1000" fill="hold"/>
                                        <p:tgtEl>
                                          <p:spTgt spid="7618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618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618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61859">
                                            <p:txEl>
                                              <p:pRg st="3" end="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39942"/>
                                        </p:tgtEl>
                                        <p:attrNameLst>
                                          <p:attrName>style.visibility</p:attrName>
                                        </p:attrNameLst>
                                      </p:cBhvr>
                                      <p:to>
                                        <p:strVal val="visible"/>
                                      </p:to>
                                    </p:set>
                                    <p:animEffect transition="in" filter="randombar(horizontal)">
                                      <p:cBhvr>
                                        <p:cTn id="53"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8" grpId="0" animBg="1"/>
      <p:bldP spid="76185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18/05/2022</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ED010DD9-4183-476D-BC37-43E90BA25A16}" type="slidenum">
              <a:rPr lang="en-US" sz="1400">
                <a:latin typeface="+mn-lt"/>
              </a:rPr>
              <a:pPr algn="r">
                <a:defRPr/>
              </a:pPr>
              <a:t>15</a:t>
            </a:fld>
            <a:endParaRPr lang="en-US" sz="1400">
              <a:latin typeface="+mn-lt"/>
            </a:endParaRPr>
          </a:p>
        </p:txBody>
      </p:sp>
      <p:sp>
        <p:nvSpPr>
          <p:cNvPr id="757762"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r>
              <a:rPr lang="es-MX" sz="4000" b="1" i="1" dirty="0">
                <a:solidFill>
                  <a:schemeClr val="accent2">
                    <a:lumMod val="75000"/>
                  </a:schemeClr>
                </a:solidFill>
                <a:effectLst>
                  <a:outerShdw blurRad="38100" dist="38100" dir="2700000" algn="tl">
                    <a:srgbClr val="C0C0C0"/>
                  </a:outerShdw>
                </a:effectLst>
                <a:latin typeface="Arial" charset="0"/>
              </a:rPr>
              <a:t>Consola de Administración</a:t>
            </a:r>
            <a:br>
              <a:rPr lang="es-MX" sz="4000" b="1" i="1" dirty="0">
                <a:solidFill>
                  <a:schemeClr val="accent2">
                    <a:lumMod val="75000"/>
                  </a:schemeClr>
                </a:solidFill>
                <a:effectLst>
                  <a:outerShdw blurRad="38100" dist="38100" dir="2700000" algn="tl">
                    <a:srgbClr val="C0C0C0"/>
                  </a:outerShdw>
                </a:effectLst>
                <a:latin typeface="Arial" charset="0"/>
              </a:rPr>
            </a:br>
            <a:r>
              <a:rPr lang="es-MX" sz="4000" b="1" i="1" dirty="0">
                <a:solidFill>
                  <a:schemeClr val="accent2">
                    <a:lumMod val="75000"/>
                  </a:schemeClr>
                </a:solidFill>
                <a:effectLst>
                  <a:outerShdw blurRad="38100" dist="38100" dir="2700000" algn="tl">
                    <a:srgbClr val="C0C0C0"/>
                  </a:outerShdw>
                </a:effectLst>
                <a:latin typeface="Arial" charset="0"/>
              </a:rPr>
              <a:t>Antivirus</a:t>
            </a:r>
            <a:endParaRPr lang="es-ES" sz="4000" b="1" i="1" dirty="0">
              <a:solidFill>
                <a:schemeClr val="accent2">
                  <a:lumMod val="75000"/>
                </a:schemeClr>
              </a:solidFill>
              <a:effectLst>
                <a:outerShdw blurRad="38100" dist="38100" dir="2700000" algn="tl">
                  <a:srgbClr val="C0C0C0"/>
                </a:outerShdw>
              </a:effectLst>
              <a:latin typeface="Arial" charset="0"/>
            </a:endParaRPr>
          </a:p>
        </p:txBody>
      </p:sp>
      <p:pic>
        <p:nvPicPr>
          <p:cNvPr id="136198" name="Picture 6" descr="Forefront"/>
          <p:cNvPicPr>
            <a:picLocks noChangeAspect="1" noChangeArrowheads="1"/>
          </p:cNvPicPr>
          <p:nvPr/>
        </p:nvPicPr>
        <p:blipFill>
          <a:blip r:embed="rId3" cstate="print"/>
          <a:srcRect/>
          <a:stretch>
            <a:fillRect/>
          </a:stretch>
        </p:blipFill>
        <p:spPr bwMode="auto">
          <a:xfrm>
            <a:off x="0" y="1412875"/>
            <a:ext cx="9144000" cy="5445125"/>
          </a:xfrm>
          <a:prstGeom prst="rect">
            <a:avLst/>
          </a:prstGeom>
          <a:blipFill dpi="0" rotWithShape="0">
            <a:blip r:embed="rId4"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36198"/>
                                        </p:tgtEl>
                                        <p:attrNameLst>
                                          <p:attrName>style.visibility</p:attrName>
                                        </p:attrNameLst>
                                      </p:cBhvr>
                                      <p:to>
                                        <p:strVal val="visible"/>
                                      </p:to>
                                    </p:set>
                                    <p:animEffect transition="in" filter="wheel(1)">
                                      <p:cBhvr>
                                        <p:cTn id="15" dur="20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18/05/2022</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7B66831-D789-4421-90B7-749F438906A1}" type="slidenum">
              <a:rPr lang="en-US" sz="1400">
                <a:latin typeface="+mn-lt"/>
              </a:rPr>
              <a:pPr algn="r">
                <a:defRPr/>
              </a:pPr>
              <a:t>16</a:t>
            </a:fld>
            <a:endParaRPr lang="en-US" sz="1400">
              <a:latin typeface="+mn-lt"/>
            </a:endParaRPr>
          </a:p>
        </p:txBody>
      </p:sp>
      <p:sp>
        <p:nvSpPr>
          <p:cNvPr id="757762" name="Rectangle 2"/>
          <p:cNvSpPr>
            <a:spLocks noGrp="1" noChangeArrowheads="1"/>
          </p:cNvSpPr>
          <p:nvPr>
            <p:ph type="title" idx="4294967295"/>
          </p:nvPr>
        </p:nvSpPr>
        <p:spPr>
          <a:xfrm>
            <a:off x="684212" y="0"/>
            <a:ext cx="8459787" cy="1143000"/>
          </a:xfrm>
          <a:solidFill>
            <a:schemeClr val="accent2">
              <a:lumMod val="20000"/>
              <a:lumOff val="80000"/>
            </a:schemeClr>
          </a:solidFill>
          <a:ln w="76200" cap="flat" algn="ctr">
            <a:solidFill>
              <a:srgbClr val="0000FF"/>
            </a:solidFill>
          </a:ln>
        </p:spPr>
        <p:txBody>
          <a:bodyPr/>
          <a:lstStyle/>
          <a:p>
            <a:r>
              <a:rPr lang="es-MX" sz="4800" b="1" i="1" dirty="0">
                <a:solidFill>
                  <a:schemeClr val="accent2">
                    <a:lumMod val="75000"/>
                  </a:schemeClr>
                </a:solidFill>
                <a:effectLst>
                  <a:outerShdw blurRad="38100" dist="38100" dir="2700000" algn="tl">
                    <a:srgbClr val="C0C0C0"/>
                  </a:outerShdw>
                </a:effectLst>
                <a:latin typeface="Arial" charset="0"/>
              </a:rPr>
              <a:t>Política Antivirus…..</a:t>
            </a:r>
            <a:endParaRPr lang="es-ES" sz="4800" b="1"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250825" y="1341438"/>
            <a:ext cx="8893175" cy="5229225"/>
          </a:xfrm>
          <a:solidFill>
            <a:schemeClr val="accent2">
              <a:lumMod val="20000"/>
              <a:lumOff val="80000"/>
            </a:schemeClr>
          </a:solidFill>
          <a:ln w="76200" cap="flat" algn="ctr">
            <a:solidFill>
              <a:srgbClr val="000080"/>
            </a:solidFill>
          </a:ln>
        </p:spPr>
        <p:txBody>
          <a:bodyPr/>
          <a:lstStyle/>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Ejecutar siempre el antivirus corporativo y mantener actualizados tanto el </a:t>
            </a:r>
            <a:r>
              <a:rPr lang="es-ES" sz="2400" b="1" i="1" dirty="0" err="1">
                <a:solidFill>
                  <a:schemeClr val="accent2">
                    <a:lumMod val="75000"/>
                  </a:schemeClr>
                </a:solidFill>
                <a:effectLst>
                  <a:outerShdw blurRad="38100" dist="38100" dir="2700000" algn="tl">
                    <a:srgbClr val="C0C0C0"/>
                  </a:outerShdw>
                </a:effectLst>
                <a:latin typeface="Arial" charset="0"/>
              </a:rPr>
              <a:t>engine</a:t>
            </a:r>
            <a:r>
              <a:rPr lang="es-ES" sz="2400" b="1" i="1" dirty="0">
                <a:solidFill>
                  <a:schemeClr val="accent2">
                    <a:lumMod val="75000"/>
                  </a:schemeClr>
                </a:solidFill>
                <a:effectLst>
                  <a:outerShdw blurRad="38100" dist="38100" dir="2700000" algn="tl">
                    <a:srgbClr val="C0C0C0"/>
                  </a:outerShdw>
                </a:effectLst>
                <a:latin typeface="Arial" charset="0"/>
              </a:rPr>
              <a:t> como los patrones de virus.</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Nunca abrir archivos o macros de remitente desconocido, no confiable sospechoso. Borrarlos y vaciarlos de la papelera.</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Eliminar el spam, cadenas de correo y correo basura similar, sin reenviar; de acuerdo con la Política Corporativa de Uso Aceptable de e-mail</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Nunca descargar archivos de fuentes sospechosas. En la media de lo posible, ejecutar solamente los programas descargados de la URL original o de la intranet corporativa.</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Evitar las carpetas compartidas salvo que sea requisito indispensable.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fltVal val="0"/>
                                          </p:val>
                                        </p:tav>
                                        <p:tav tm="100000">
                                          <p:val>
                                            <p:strVal val="#ppt_w"/>
                                          </p:val>
                                        </p:tav>
                                      </p:tavLst>
                                    </p:anim>
                                    <p:anim calcmode="lin" valueType="num">
                                      <p:cBhvr>
                                        <p:cTn id="16" dur="1000" fill="hold"/>
                                        <p:tgtEl>
                                          <p:spTgt spid="757763">
                                            <p:bg/>
                                          </p:spTgt>
                                        </p:tgtEl>
                                        <p:attrNameLst>
                                          <p:attrName>ppt_h</p:attrName>
                                        </p:attrNameLst>
                                      </p:cBhvr>
                                      <p:tavLst>
                                        <p:tav tm="0">
                                          <p:val>
                                            <p:fltVal val="0"/>
                                          </p:val>
                                        </p:tav>
                                        <p:tav tm="100000">
                                          <p:val>
                                            <p:strVal val="#ppt_h"/>
                                          </p:val>
                                        </p:tav>
                                      </p:tavLst>
                                    </p:anim>
                                    <p:anim calcmode="lin" valueType="num">
                                      <p:cBhvr>
                                        <p:cTn id="17" dur="1000" fill="hold"/>
                                        <p:tgtEl>
                                          <p:spTgt spid="757763">
                                            <p:bg/>
                                          </p:spTgt>
                                        </p:tgtEl>
                                        <p:attrNameLst>
                                          <p:attrName>style.rotation</p:attrName>
                                        </p:attrNameLst>
                                      </p:cBhvr>
                                      <p:tavLst>
                                        <p:tav tm="0">
                                          <p:val>
                                            <p:fltVal val="90"/>
                                          </p:val>
                                        </p:tav>
                                        <p:tav tm="100000">
                                          <p:val>
                                            <p:fltVal val="0"/>
                                          </p:val>
                                        </p:tav>
                                      </p:tavLst>
                                    </p:anim>
                                    <p:animEffect transition="in" filter="fade">
                                      <p:cBhvr>
                                        <p:cTn id="18" dur="1000"/>
                                        <p:tgtEl>
                                          <p:spTgt spid="7577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7763">
                                            <p:txEl>
                                              <p:pRg st="0" end="0"/>
                                            </p:txEl>
                                          </p:spTgt>
                                        </p:tgtEl>
                                        <p:attrNameLst>
                                          <p:attrName>style.visibility</p:attrName>
                                        </p:attrNameLst>
                                      </p:cBhvr>
                                      <p:to>
                                        <p:strVal val="visible"/>
                                      </p:to>
                                    </p:set>
                                    <p:anim calcmode="lin" valueType="num">
                                      <p:cBhvr>
                                        <p:cTn id="23" dur="1000" fill="hold"/>
                                        <p:tgtEl>
                                          <p:spTgt spid="7577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77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77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77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7763">
                                            <p:txEl>
                                              <p:pRg st="1" end="1"/>
                                            </p:txEl>
                                          </p:spTgt>
                                        </p:tgtEl>
                                        <p:attrNameLst>
                                          <p:attrName>style.visibility</p:attrName>
                                        </p:attrNameLst>
                                      </p:cBhvr>
                                      <p:to>
                                        <p:strVal val="visible"/>
                                      </p:to>
                                    </p:set>
                                    <p:anim calcmode="lin" valueType="num">
                                      <p:cBhvr>
                                        <p:cTn id="31" dur="1000" fill="hold"/>
                                        <p:tgtEl>
                                          <p:spTgt spid="7577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77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77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77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7763">
                                            <p:txEl>
                                              <p:pRg st="2" end="2"/>
                                            </p:txEl>
                                          </p:spTgt>
                                        </p:tgtEl>
                                        <p:attrNameLst>
                                          <p:attrName>style.visibility</p:attrName>
                                        </p:attrNameLst>
                                      </p:cBhvr>
                                      <p:to>
                                        <p:strVal val="visible"/>
                                      </p:to>
                                    </p:set>
                                    <p:anim calcmode="lin" valueType="num">
                                      <p:cBhvr>
                                        <p:cTn id="39" dur="1000" fill="hold"/>
                                        <p:tgtEl>
                                          <p:spTgt spid="7577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77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77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776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57763">
                                            <p:txEl>
                                              <p:pRg st="3" end="3"/>
                                            </p:txEl>
                                          </p:spTgt>
                                        </p:tgtEl>
                                        <p:attrNameLst>
                                          <p:attrName>style.visibility</p:attrName>
                                        </p:attrNameLst>
                                      </p:cBhvr>
                                      <p:to>
                                        <p:strVal val="visible"/>
                                      </p:to>
                                    </p:set>
                                    <p:anim calcmode="lin" valueType="num">
                                      <p:cBhvr>
                                        <p:cTn id="47" dur="1000" fill="hold"/>
                                        <p:tgtEl>
                                          <p:spTgt spid="75776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5776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5776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5776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57763">
                                            <p:txEl>
                                              <p:pRg st="4" end="4"/>
                                            </p:txEl>
                                          </p:spTgt>
                                        </p:tgtEl>
                                        <p:attrNameLst>
                                          <p:attrName>style.visibility</p:attrName>
                                        </p:attrNameLst>
                                      </p:cBhvr>
                                      <p:to>
                                        <p:strVal val="visible"/>
                                      </p:to>
                                    </p:set>
                                    <p:anim calcmode="lin" valueType="num">
                                      <p:cBhvr>
                                        <p:cTn id="55" dur="1000" fill="hold"/>
                                        <p:tgtEl>
                                          <p:spTgt spid="757763">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57763">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57763">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5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18/05/2022</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BF87EE79-D228-4BC9-ADA6-F50AB1593EF7}" type="slidenum">
              <a:rPr lang="en-US" sz="1400">
                <a:latin typeface="+mn-lt"/>
              </a:rPr>
              <a:pPr algn="r">
                <a:defRPr/>
              </a:pPr>
              <a:t>17</a:t>
            </a:fld>
            <a:endParaRPr lang="en-US" sz="1400">
              <a:latin typeface="+mn-lt"/>
            </a:endParaRPr>
          </a:p>
        </p:txBody>
      </p:sp>
      <p:sp>
        <p:nvSpPr>
          <p:cNvPr id="757762" name="Rectangle 2"/>
          <p:cNvSpPr>
            <a:spLocks noGrp="1" noChangeArrowheads="1"/>
          </p:cNvSpPr>
          <p:nvPr>
            <p:ph type="title" idx="4294967295"/>
          </p:nvPr>
        </p:nvSpPr>
        <p:spPr>
          <a:xfrm>
            <a:off x="684213" y="0"/>
            <a:ext cx="7772400" cy="9906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MX" sz="4800" b="1" i="1" dirty="0">
                <a:solidFill>
                  <a:schemeClr val="accent2">
                    <a:lumMod val="75000"/>
                  </a:schemeClr>
                </a:solidFill>
                <a:effectLst>
                  <a:outerShdw blurRad="38100" dist="38100" dir="2700000" algn="tl">
                    <a:srgbClr val="C0C0C0"/>
                  </a:outerShdw>
                </a:effectLst>
                <a:latin typeface="Arial" charset="0"/>
              </a:rPr>
              <a:t>Política Antivirus…</a:t>
            </a:r>
            <a:endParaRPr lang="es-ES" sz="4800" b="1"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0" y="1143000"/>
            <a:ext cx="9143999" cy="5715000"/>
          </a:xfrm>
          <a:solidFill>
            <a:schemeClr val="accent2">
              <a:lumMod val="20000"/>
              <a:lumOff val="80000"/>
            </a:schemeClr>
          </a:solidFill>
          <a:ln w="76200" cap="flat" algn="ctr">
            <a:solidFill>
              <a:srgbClr val="000080"/>
            </a:solidFill>
          </a:ln>
        </p:spPr>
        <p:txBody>
          <a:bodyPr/>
          <a:lstStyle/>
          <a:p>
            <a:pPr algn="just">
              <a:lnSpc>
                <a:spcPct val="90000"/>
              </a:lnSpc>
            </a:pPr>
            <a:r>
              <a:rPr lang="es-ES" sz="2800" i="1" dirty="0">
                <a:solidFill>
                  <a:srgbClr val="000099"/>
                </a:solidFill>
                <a:effectLst>
                  <a:outerShdw blurRad="38100" dist="38100" dir="2700000" algn="tl">
                    <a:srgbClr val="C0C0C0"/>
                  </a:outerShdw>
                </a:effectLst>
                <a:latin typeface="Arial" charset="0"/>
              </a:rPr>
              <a:t>Pasar SIEMPRE el antivirus a los Dispositivos USB. </a:t>
            </a:r>
          </a:p>
          <a:p>
            <a:pPr algn="just">
              <a:lnSpc>
                <a:spcPct val="90000"/>
              </a:lnSpc>
            </a:pPr>
            <a:r>
              <a:rPr lang="es-ES" sz="2800" i="1" dirty="0">
                <a:solidFill>
                  <a:srgbClr val="000099"/>
                </a:solidFill>
                <a:effectLst>
                  <a:outerShdw blurRad="38100" dist="38100" dir="2700000" algn="tl">
                    <a:srgbClr val="C0C0C0"/>
                  </a:outerShdw>
                </a:effectLst>
                <a:latin typeface="Arial" charset="0"/>
              </a:rPr>
              <a:t>Hacer copia de seguridad regular de los datos críticos y de las configuraciones, y almacenarlos en lugar seguro.</a:t>
            </a:r>
          </a:p>
          <a:p>
            <a:pPr algn="just">
              <a:lnSpc>
                <a:spcPct val="90000"/>
              </a:lnSpc>
            </a:pPr>
            <a:r>
              <a:rPr lang="es-ES" sz="2800" i="1" dirty="0">
                <a:solidFill>
                  <a:srgbClr val="000099"/>
                </a:solidFill>
                <a:effectLst>
                  <a:outerShdw blurRad="38100" dist="38100" dir="2700000" algn="tl">
                    <a:srgbClr val="C0C0C0"/>
                  </a:outerShdw>
                </a:effectLst>
                <a:latin typeface="Arial" charset="0"/>
              </a:rPr>
              <a:t>En caso de conflicto de pruebas de aplicaciones con el antivirus, pasarlo primero antes de deshabilitarlo. Pasar posteriormente la prueba e inmediatamente volver a activar el antivirus.</a:t>
            </a:r>
          </a:p>
          <a:p>
            <a:pPr algn="just">
              <a:lnSpc>
                <a:spcPct val="90000"/>
              </a:lnSpc>
            </a:pPr>
            <a:r>
              <a:rPr lang="es-ES" sz="2800" i="1" dirty="0">
                <a:solidFill>
                  <a:srgbClr val="000099"/>
                </a:solidFill>
                <a:effectLst>
                  <a:outerShdw blurRad="38100" dist="38100" dir="2700000" algn="tl">
                    <a:srgbClr val="C0C0C0"/>
                  </a:outerShdw>
                </a:effectLst>
                <a:latin typeface="Arial" charset="0"/>
              </a:rPr>
              <a:t>Comprobar esta política frecuentemente, debido a que prácticamente a diario se descubren nuevas formas de infección que podrían requerir un cambio en el procedimiento.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strVal val="#ppt_w*0.70"/>
                                          </p:val>
                                        </p:tav>
                                        <p:tav tm="100000">
                                          <p:val>
                                            <p:strVal val="#ppt_w"/>
                                          </p:val>
                                        </p:tav>
                                      </p:tavLst>
                                    </p:anim>
                                    <p:anim calcmode="lin" valueType="num">
                                      <p:cBhvr>
                                        <p:cTn id="16" dur="1000" fill="hold"/>
                                        <p:tgtEl>
                                          <p:spTgt spid="757763">
                                            <p:bg/>
                                          </p:spTgt>
                                        </p:tgtEl>
                                        <p:attrNameLst>
                                          <p:attrName>ppt_h</p:attrName>
                                        </p:attrNameLst>
                                      </p:cBhvr>
                                      <p:tavLst>
                                        <p:tav tm="0">
                                          <p:val>
                                            <p:strVal val="#ppt_h"/>
                                          </p:val>
                                        </p:tav>
                                        <p:tav tm="100000">
                                          <p:val>
                                            <p:strVal val="#ppt_h"/>
                                          </p:val>
                                        </p:tav>
                                      </p:tavLst>
                                    </p:anim>
                                    <p:animEffect transition="in" filter="fade">
                                      <p:cBhvr>
                                        <p:cTn id="17" dur="1000"/>
                                        <p:tgtEl>
                                          <p:spTgt spid="757763">
                                            <p:bg/>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757763">
                                            <p:txEl>
                                              <p:pRg st="0" end="0"/>
                                            </p:txEl>
                                          </p:spTgt>
                                        </p:tgtEl>
                                        <p:attrNameLst>
                                          <p:attrName>style.visibility</p:attrName>
                                        </p:attrNameLst>
                                      </p:cBhvr>
                                      <p:to>
                                        <p:strVal val="visible"/>
                                      </p:to>
                                    </p:set>
                                    <p:anim calcmode="lin" valueType="num">
                                      <p:cBhvr>
                                        <p:cTn id="22" dur="1000" fill="hold"/>
                                        <p:tgtEl>
                                          <p:spTgt spid="75776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75776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75776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57763">
                                            <p:txEl>
                                              <p:pRg st="1" end="1"/>
                                            </p:txEl>
                                          </p:spTgt>
                                        </p:tgtEl>
                                        <p:attrNameLst>
                                          <p:attrName>style.visibility</p:attrName>
                                        </p:attrNameLst>
                                      </p:cBhvr>
                                      <p:to>
                                        <p:strVal val="visible"/>
                                      </p:to>
                                    </p:set>
                                    <p:anim calcmode="lin" valueType="num">
                                      <p:cBhvr>
                                        <p:cTn id="29" dur="1000" fill="hold"/>
                                        <p:tgtEl>
                                          <p:spTgt spid="757763">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757763">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75776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757763">
                                            <p:txEl>
                                              <p:pRg st="2" end="2"/>
                                            </p:txEl>
                                          </p:spTgt>
                                        </p:tgtEl>
                                        <p:attrNameLst>
                                          <p:attrName>style.visibility</p:attrName>
                                        </p:attrNameLst>
                                      </p:cBhvr>
                                      <p:to>
                                        <p:strVal val="visible"/>
                                      </p:to>
                                    </p:set>
                                    <p:anim calcmode="lin" valueType="num">
                                      <p:cBhvr>
                                        <p:cTn id="36" dur="1000" fill="hold"/>
                                        <p:tgtEl>
                                          <p:spTgt spid="757763">
                                            <p:txEl>
                                              <p:pRg st="2" end="2"/>
                                            </p:txEl>
                                          </p:spTgt>
                                        </p:tgtEl>
                                        <p:attrNameLst>
                                          <p:attrName>ppt_w</p:attrName>
                                        </p:attrNameLst>
                                      </p:cBhvr>
                                      <p:tavLst>
                                        <p:tav tm="0">
                                          <p:val>
                                            <p:strVal val="#ppt_w*0.70"/>
                                          </p:val>
                                        </p:tav>
                                        <p:tav tm="100000">
                                          <p:val>
                                            <p:strVal val="#ppt_w"/>
                                          </p:val>
                                        </p:tav>
                                      </p:tavLst>
                                    </p:anim>
                                    <p:anim calcmode="lin" valueType="num">
                                      <p:cBhvr>
                                        <p:cTn id="37" dur="1000" fill="hold"/>
                                        <p:tgtEl>
                                          <p:spTgt spid="757763">
                                            <p:txEl>
                                              <p:pRg st="2" end="2"/>
                                            </p:txEl>
                                          </p:spTgt>
                                        </p:tgtEl>
                                        <p:attrNameLst>
                                          <p:attrName>ppt_h</p:attrName>
                                        </p:attrNameLst>
                                      </p:cBhvr>
                                      <p:tavLst>
                                        <p:tav tm="0">
                                          <p:val>
                                            <p:strVal val="#ppt_h"/>
                                          </p:val>
                                        </p:tav>
                                        <p:tav tm="100000">
                                          <p:val>
                                            <p:strVal val="#ppt_h"/>
                                          </p:val>
                                        </p:tav>
                                      </p:tavLst>
                                    </p:anim>
                                    <p:animEffect transition="in" filter="fade">
                                      <p:cBhvr>
                                        <p:cTn id="38" dur="1000"/>
                                        <p:tgtEl>
                                          <p:spTgt spid="75776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57763">
                                            <p:txEl>
                                              <p:pRg st="3" end="3"/>
                                            </p:txEl>
                                          </p:spTgt>
                                        </p:tgtEl>
                                        <p:attrNameLst>
                                          <p:attrName>style.visibility</p:attrName>
                                        </p:attrNameLst>
                                      </p:cBhvr>
                                      <p:to>
                                        <p:strVal val="visible"/>
                                      </p:to>
                                    </p:set>
                                    <p:anim calcmode="lin" valueType="num">
                                      <p:cBhvr>
                                        <p:cTn id="43" dur="1000" fill="hold"/>
                                        <p:tgtEl>
                                          <p:spTgt spid="757763">
                                            <p:txEl>
                                              <p:pRg st="3" end="3"/>
                                            </p:txEl>
                                          </p:spTgt>
                                        </p:tgtEl>
                                        <p:attrNameLst>
                                          <p:attrName>ppt_w</p:attrName>
                                        </p:attrNameLst>
                                      </p:cBhvr>
                                      <p:tavLst>
                                        <p:tav tm="0">
                                          <p:val>
                                            <p:strVal val="#ppt_w*0.70"/>
                                          </p:val>
                                        </p:tav>
                                        <p:tav tm="100000">
                                          <p:val>
                                            <p:strVal val="#ppt_w"/>
                                          </p:val>
                                        </p:tav>
                                      </p:tavLst>
                                    </p:anim>
                                    <p:anim calcmode="lin" valueType="num">
                                      <p:cBhvr>
                                        <p:cTn id="44" dur="1000" fill="hold"/>
                                        <p:tgtEl>
                                          <p:spTgt spid="757763">
                                            <p:txEl>
                                              <p:pRg st="3" end="3"/>
                                            </p:txEl>
                                          </p:spTgt>
                                        </p:tgtEl>
                                        <p:attrNameLst>
                                          <p:attrName>ppt_h</p:attrName>
                                        </p:attrNameLst>
                                      </p:cBhvr>
                                      <p:tavLst>
                                        <p:tav tm="0">
                                          <p:val>
                                            <p:strVal val="#ppt_h"/>
                                          </p:val>
                                        </p:tav>
                                        <p:tav tm="100000">
                                          <p:val>
                                            <p:strVal val="#ppt_h"/>
                                          </p:val>
                                        </p:tav>
                                      </p:tavLst>
                                    </p:anim>
                                    <p:animEffect transition="in" filter="fade">
                                      <p:cBhvr>
                                        <p:cTn id="45" dur="1000"/>
                                        <p:tgtEl>
                                          <p:spTgt spid="75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E36E31-9B51-476E-AEBB-52D27523707F}"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1BEFA0E-48E7-4539-8837-68B4398CAD40}" type="slidenum">
              <a:rPr lang="en-US"/>
              <a:pPr>
                <a:defRPr/>
              </a:pPr>
              <a:t>18</a:t>
            </a:fld>
            <a:endParaRPr lang="en-US"/>
          </a:p>
        </p:txBody>
      </p:sp>
      <p:sp>
        <p:nvSpPr>
          <p:cNvPr id="483330" name="Rectangle 1026"/>
          <p:cNvSpPr>
            <a:spLocks noGrp="1" noChangeArrowheads="1"/>
          </p:cNvSpPr>
          <p:nvPr>
            <p:ph type="title"/>
          </p:nvPr>
        </p:nvSpPr>
        <p:spPr>
          <a:xfrm>
            <a:off x="250825" y="0"/>
            <a:ext cx="8893175" cy="1143000"/>
          </a:xfrm>
          <a:solidFill>
            <a:schemeClr val="accent2">
              <a:lumMod val="20000"/>
              <a:lumOff val="80000"/>
            </a:schemeClr>
          </a:solidFill>
          <a:ln w="76200" cap="flat" algn="ctr">
            <a:solidFill>
              <a:srgbClr val="0000FF"/>
            </a:solidFill>
          </a:ln>
        </p:spPr>
        <p:txBody>
          <a:bodyPr/>
          <a:lstStyle/>
          <a:p>
            <a:pPr>
              <a:defRPr/>
            </a:pPr>
            <a:r>
              <a:rPr lang="es-AR" sz="6000" b="1" i="1">
                <a:solidFill>
                  <a:schemeClr val="accent2">
                    <a:lumMod val="75000"/>
                  </a:schemeClr>
                </a:solidFill>
                <a:effectLst>
                  <a:outerShdw blurRad="38100" dist="38100" dir="2700000" algn="tl">
                    <a:srgbClr val="C0C0C0"/>
                  </a:outerShdw>
                </a:effectLst>
                <a:latin typeface="Arial" charset="0"/>
              </a:rPr>
              <a:t>Spyware</a:t>
            </a:r>
          </a:p>
        </p:txBody>
      </p:sp>
      <p:sp>
        <p:nvSpPr>
          <p:cNvPr id="483331" name="Rectangle 1027"/>
          <p:cNvSpPr>
            <a:spLocks noGrp="1" noChangeArrowheads="1"/>
          </p:cNvSpPr>
          <p:nvPr>
            <p:ph type="body" idx="1"/>
          </p:nvPr>
        </p:nvSpPr>
        <p:spPr>
          <a:xfrm>
            <a:off x="250825" y="1412875"/>
            <a:ext cx="8713788" cy="5111750"/>
          </a:xfrm>
          <a:solidFill>
            <a:schemeClr val="accent2">
              <a:lumMod val="20000"/>
              <a:lumOff val="80000"/>
            </a:schemeClr>
          </a:solidFill>
          <a:ln w="76200" cap="flat" algn="ctr">
            <a:solidFill>
              <a:srgbClr val="000080"/>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Se llama “</a:t>
            </a:r>
            <a:r>
              <a:rPr lang="es-AR" i="1" dirty="0" err="1">
                <a:solidFill>
                  <a:srgbClr val="000099"/>
                </a:solidFill>
                <a:effectLst>
                  <a:outerShdw blurRad="38100" dist="38100" dir="2700000" algn="tl">
                    <a:srgbClr val="C0C0C0"/>
                  </a:outerShdw>
                </a:effectLst>
                <a:latin typeface="Arial" charset="0"/>
              </a:rPr>
              <a:t>pest</a:t>
            </a:r>
            <a:r>
              <a:rPr lang="es-AR" i="1" dirty="0">
                <a:solidFill>
                  <a:srgbClr val="000099"/>
                </a:solidFill>
                <a:effectLst>
                  <a:outerShdw blurRad="38100" dist="38100" dir="2700000" algn="tl">
                    <a:srgbClr val="C0C0C0"/>
                  </a:outerShdw>
                </a:effectLst>
                <a:latin typeface="Arial" charset="0"/>
              </a:rPr>
              <a:t>” (peste o alimaña) a toda aplicación instalada en el PC de un usuario, sin su consentimiento o como parte de un consentimiento genérico, habitualmente se ejecuta en </a:t>
            </a:r>
            <a:r>
              <a:rPr lang="es-AR" i="1" dirty="0" err="1">
                <a:solidFill>
                  <a:srgbClr val="000099"/>
                </a:solidFill>
                <a:effectLst>
                  <a:outerShdw blurRad="38100" dist="38100" dir="2700000" algn="tl">
                    <a:srgbClr val="C0C0C0"/>
                  </a:outerShdw>
                </a:effectLst>
                <a:latin typeface="Arial" charset="0"/>
              </a:rPr>
              <a:t>background</a:t>
            </a:r>
            <a:r>
              <a:rPr lang="es-AR" i="1" dirty="0">
                <a:solidFill>
                  <a:srgbClr val="000099"/>
                </a:solidFill>
                <a:effectLst>
                  <a:outerShdw blurRad="38100" dist="38100" dir="2700000" algn="tl">
                    <a:srgbClr val="C0C0C0"/>
                  </a:outerShdw>
                </a:effectLst>
                <a:latin typeface="Arial" charset="0"/>
              </a:rPr>
              <a:t> y es resistente a su desinstalación. (quedan incluidos por definición los virus)</a:t>
            </a:r>
          </a:p>
          <a:p>
            <a:pPr>
              <a:lnSpc>
                <a:spcPct val="90000"/>
              </a:lnSpc>
              <a:defRPr/>
            </a:pPr>
            <a:r>
              <a:rPr lang="es-AR" i="1" dirty="0">
                <a:solidFill>
                  <a:srgbClr val="000099"/>
                </a:solidFill>
                <a:effectLst>
                  <a:outerShdw blurRad="38100" dist="38100" dir="2700000" algn="tl">
                    <a:srgbClr val="C0C0C0"/>
                  </a:outerShdw>
                </a:effectLst>
                <a:latin typeface="Arial" charset="0"/>
              </a:rPr>
              <a:t>El objetivo suele ser ilícito o por lo menos no acordado con el usuario</a:t>
            </a:r>
          </a:p>
          <a:p>
            <a:pPr>
              <a:lnSpc>
                <a:spcPct val="90000"/>
              </a:lnSpc>
              <a:defRPr/>
            </a:pPr>
            <a:endParaRPr lang="es-AR"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 calcmode="lin" valueType="num">
                                      <p:cBhvr>
                                        <p:cTn id="7" dur="1000" fill="hold"/>
                                        <p:tgtEl>
                                          <p:spTgt spid="483330"/>
                                        </p:tgtEl>
                                        <p:attrNameLst>
                                          <p:attrName>ppt_w</p:attrName>
                                        </p:attrNameLst>
                                      </p:cBhvr>
                                      <p:tavLst>
                                        <p:tav tm="0">
                                          <p:val>
                                            <p:fltVal val="0"/>
                                          </p:val>
                                        </p:tav>
                                        <p:tav tm="100000">
                                          <p:val>
                                            <p:strVal val="#ppt_w"/>
                                          </p:val>
                                        </p:tav>
                                      </p:tavLst>
                                    </p:anim>
                                    <p:anim calcmode="lin" valueType="num">
                                      <p:cBhvr>
                                        <p:cTn id="8" dur="1000" fill="hold"/>
                                        <p:tgtEl>
                                          <p:spTgt spid="483330"/>
                                        </p:tgtEl>
                                        <p:attrNameLst>
                                          <p:attrName>ppt_h</p:attrName>
                                        </p:attrNameLst>
                                      </p:cBhvr>
                                      <p:tavLst>
                                        <p:tav tm="0">
                                          <p:val>
                                            <p:fltVal val="0"/>
                                          </p:val>
                                        </p:tav>
                                        <p:tav tm="100000">
                                          <p:val>
                                            <p:strVal val="#ppt_h"/>
                                          </p:val>
                                        </p:tav>
                                      </p:tavLst>
                                    </p:anim>
                                    <p:anim calcmode="lin" valueType="num">
                                      <p:cBhvr>
                                        <p:cTn id="9" dur="1000" fill="hold"/>
                                        <p:tgtEl>
                                          <p:spTgt spid="483330"/>
                                        </p:tgtEl>
                                        <p:attrNameLst>
                                          <p:attrName>style.rotation</p:attrName>
                                        </p:attrNameLst>
                                      </p:cBhvr>
                                      <p:tavLst>
                                        <p:tav tm="0">
                                          <p:val>
                                            <p:fltVal val="90"/>
                                          </p:val>
                                        </p:tav>
                                        <p:tav tm="100000">
                                          <p:val>
                                            <p:fltVal val="0"/>
                                          </p:val>
                                        </p:tav>
                                      </p:tavLst>
                                    </p:anim>
                                    <p:animEffect transition="in" filter="fade">
                                      <p:cBhvr>
                                        <p:cTn id="10" dur="1000"/>
                                        <p:tgtEl>
                                          <p:spTgt spid="4833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3331">
                                            <p:bg/>
                                          </p:spTgt>
                                        </p:tgtEl>
                                        <p:attrNameLst>
                                          <p:attrName>style.visibility</p:attrName>
                                        </p:attrNameLst>
                                      </p:cBhvr>
                                      <p:to>
                                        <p:strVal val="visible"/>
                                      </p:to>
                                    </p:set>
                                    <p:anim calcmode="lin" valueType="num">
                                      <p:cBhvr>
                                        <p:cTn id="15" dur="1000" fill="hold"/>
                                        <p:tgtEl>
                                          <p:spTgt spid="483331">
                                            <p:bg/>
                                          </p:spTgt>
                                        </p:tgtEl>
                                        <p:attrNameLst>
                                          <p:attrName>ppt_w</p:attrName>
                                        </p:attrNameLst>
                                      </p:cBhvr>
                                      <p:tavLst>
                                        <p:tav tm="0">
                                          <p:val>
                                            <p:fltVal val="0"/>
                                          </p:val>
                                        </p:tav>
                                        <p:tav tm="100000">
                                          <p:val>
                                            <p:strVal val="#ppt_w"/>
                                          </p:val>
                                        </p:tav>
                                      </p:tavLst>
                                    </p:anim>
                                    <p:anim calcmode="lin" valueType="num">
                                      <p:cBhvr>
                                        <p:cTn id="16" dur="1000" fill="hold"/>
                                        <p:tgtEl>
                                          <p:spTgt spid="483331">
                                            <p:bg/>
                                          </p:spTgt>
                                        </p:tgtEl>
                                        <p:attrNameLst>
                                          <p:attrName>ppt_h</p:attrName>
                                        </p:attrNameLst>
                                      </p:cBhvr>
                                      <p:tavLst>
                                        <p:tav tm="0">
                                          <p:val>
                                            <p:fltVal val="0"/>
                                          </p:val>
                                        </p:tav>
                                        <p:tav tm="100000">
                                          <p:val>
                                            <p:strVal val="#ppt_h"/>
                                          </p:val>
                                        </p:tav>
                                      </p:tavLst>
                                    </p:anim>
                                    <p:anim calcmode="lin" valueType="num">
                                      <p:cBhvr>
                                        <p:cTn id="17" dur="1000" fill="hold"/>
                                        <p:tgtEl>
                                          <p:spTgt spid="483331">
                                            <p:bg/>
                                          </p:spTgt>
                                        </p:tgtEl>
                                        <p:attrNameLst>
                                          <p:attrName>style.rotation</p:attrName>
                                        </p:attrNameLst>
                                      </p:cBhvr>
                                      <p:tavLst>
                                        <p:tav tm="0">
                                          <p:val>
                                            <p:fltVal val="90"/>
                                          </p:val>
                                        </p:tav>
                                        <p:tav tm="100000">
                                          <p:val>
                                            <p:fltVal val="0"/>
                                          </p:val>
                                        </p:tav>
                                      </p:tavLst>
                                    </p:anim>
                                    <p:animEffect transition="in" filter="fade">
                                      <p:cBhvr>
                                        <p:cTn id="18" dur="1000"/>
                                        <p:tgtEl>
                                          <p:spTgt spid="4833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3331">
                                            <p:txEl>
                                              <p:pRg st="0" end="0"/>
                                            </p:txEl>
                                          </p:spTgt>
                                        </p:tgtEl>
                                        <p:attrNameLst>
                                          <p:attrName>style.visibility</p:attrName>
                                        </p:attrNameLst>
                                      </p:cBhvr>
                                      <p:to>
                                        <p:strVal val="visible"/>
                                      </p:to>
                                    </p:set>
                                    <p:anim calcmode="lin" valueType="num">
                                      <p:cBhvr>
                                        <p:cTn id="23" dur="1000" fill="hold"/>
                                        <p:tgtEl>
                                          <p:spTgt spid="4833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33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33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33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3331">
                                            <p:txEl>
                                              <p:pRg st="1" end="1"/>
                                            </p:txEl>
                                          </p:spTgt>
                                        </p:tgtEl>
                                        <p:attrNameLst>
                                          <p:attrName>style.visibility</p:attrName>
                                        </p:attrNameLst>
                                      </p:cBhvr>
                                      <p:to>
                                        <p:strVal val="visible"/>
                                      </p:to>
                                    </p:set>
                                    <p:anim calcmode="lin" valueType="num">
                                      <p:cBhvr>
                                        <p:cTn id="31" dur="1000" fill="hold"/>
                                        <p:tgtEl>
                                          <p:spTgt spid="48333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333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333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3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P spid="483331"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D81F6B7-32EF-4667-9E3B-AC4C6EFE7632}"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6AF6A13-C088-419D-9C09-A84F15E3257D}" type="slidenum">
              <a:rPr lang="en-US"/>
              <a:pPr>
                <a:defRPr/>
              </a:pPr>
              <a:t>19</a:t>
            </a:fld>
            <a:endParaRPr lang="en-US"/>
          </a:p>
        </p:txBody>
      </p:sp>
      <p:sp>
        <p:nvSpPr>
          <p:cNvPr id="478210" name="Rectangle 2"/>
          <p:cNvSpPr>
            <a:spLocks noGrp="1" noChangeArrowheads="1"/>
          </p:cNvSpPr>
          <p:nvPr>
            <p:ph type="title"/>
          </p:nvPr>
        </p:nvSpPr>
        <p:spPr>
          <a:xfrm>
            <a:off x="838200" y="381000"/>
            <a:ext cx="7772400" cy="1143000"/>
          </a:xfrm>
          <a:solidFill>
            <a:schemeClr val="accent2">
              <a:lumMod val="20000"/>
              <a:lumOff val="80000"/>
            </a:schemeClr>
          </a:solidFill>
          <a:ln w="76200" cap="flat" algn="ctr">
            <a:solidFill>
              <a:srgbClr val="0000FF"/>
            </a:solidFill>
          </a:ln>
        </p:spPr>
        <p:txBody>
          <a:bodyPr/>
          <a:lstStyle/>
          <a:p>
            <a:pPr>
              <a:defRPr/>
            </a:pPr>
            <a:r>
              <a:rPr lang="es-AR" sz="6000" b="1" i="1" dirty="0">
                <a:solidFill>
                  <a:schemeClr val="accent2">
                    <a:lumMod val="75000"/>
                  </a:schemeClr>
                </a:solidFill>
                <a:effectLst>
                  <a:outerShdw blurRad="38100" dist="38100" dir="2700000" algn="tl">
                    <a:srgbClr val="C0C0C0"/>
                  </a:outerShdw>
                </a:effectLst>
                <a:latin typeface="Arial" charset="0"/>
              </a:rPr>
              <a:t>Spyware </a:t>
            </a:r>
          </a:p>
        </p:txBody>
      </p:sp>
      <p:sp>
        <p:nvSpPr>
          <p:cNvPr id="478211" name="Rectangle 3"/>
          <p:cNvSpPr>
            <a:spLocks noGrp="1" noChangeArrowheads="1"/>
          </p:cNvSpPr>
          <p:nvPr>
            <p:ph type="body" idx="1"/>
          </p:nvPr>
        </p:nvSpPr>
        <p:spPr>
          <a:xfrm>
            <a:off x="323850" y="1700213"/>
            <a:ext cx="8640763" cy="4897437"/>
          </a:xfrm>
          <a:solidFill>
            <a:schemeClr val="accent2">
              <a:lumMod val="20000"/>
              <a:lumOff val="80000"/>
            </a:schemeClr>
          </a:solidFill>
          <a:ln w="76200" cap="flat" algn="ctr">
            <a:solidFill>
              <a:srgbClr val="000080"/>
            </a:solidFill>
          </a:ln>
        </p:spPr>
        <p:txBody>
          <a:bodyPr/>
          <a:lstStyle/>
          <a:p>
            <a:pPr algn="just">
              <a:lnSpc>
                <a:spcPct val="90000"/>
              </a:lnSpc>
              <a:defRPr/>
            </a:pPr>
            <a:r>
              <a:rPr lang="es-AR" sz="2800" i="1" dirty="0">
                <a:solidFill>
                  <a:srgbClr val="000099"/>
                </a:solidFill>
                <a:effectLst>
                  <a:outerShdw blurRad="38100" dist="38100" dir="2700000" algn="tl">
                    <a:srgbClr val="C0C0C0"/>
                  </a:outerShdw>
                </a:effectLst>
                <a:latin typeface="Arial" charset="0"/>
              </a:rPr>
              <a:t>Son aplicaciones cuyo objetivo es enviar información del sistema donde reside mediante la utilización de la conexión de red en forma oculta a empresas de publicidad en Internet. </a:t>
            </a:r>
          </a:p>
          <a:p>
            <a:pPr>
              <a:lnSpc>
                <a:spcPct val="90000"/>
              </a:lnSpc>
              <a:defRPr/>
            </a:pPr>
            <a:endParaRPr lang="es-AR" sz="2800" i="1" dirty="0">
              <a:solidFill>
                <a:srgbClr val="000099"/>
              </a:solidFill>
              <a:effectLst>
                <a:outerShdw blurRad="38100" dist="38100" dir="2700000" algn="tl">
                  <a:srgbClr val="C0C0C0"/>
                </a:outerShdw>
              </a:effectLst>
              <a:latin typeface="Arial" charset="0"/>
            </a:endParaRPr>
          </a:p>
          <a:p>
            <a:pPr algn="just">
              <a:lnSpc>
                <a:spcPct val="90000"/>
              </a:lnSpc>
              <a:defRPr/>
            </a:pPr>
            <a:r>
              <a:rPr lang="es-AR" sz="2800" i="1" dirty="0">
                <a:solidFill>
                  <a:srgbClr val="000099"/>
                </a:solidFill>
                <a:effectLst>
                  <a:outerShdw blurRad="38100" dist="38100" dir="2700000" algn="tl">
                    <a:srgbClr val="C0C0C0"/>
                  </a:outerShdw>
                </a:effectLst>
                <a:latin typeface="Arial" charset="0"/>
              </a:rPr>
              <a:t>Teniendo una gran similitud con los Troyanos, estos programas no presentan un peligro (manipulación o daño) para el sistema afectado, pero si violan la privacidad de la información.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randombar(horizontal)">
                                      <p:cBhvr>
                                        <p:cTn id="7" dur="500"/>
                                        <p:tgtEl>
                                          <p:spTgt spid="4782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8211">
                                            <p:bg/>
                                          </p:spTgt>
                                        </p:tgtEl>
                                        <p:attrNameLst>
                                          <p:attrName>style.visibility</p:attrName>
                                        </p:attrNameLst>
                                      </p:cBhvr>
                                      <p:to>
                                        <p:strVal val="visible"/>
                                      </p:to>
                                    </p:set>
                                    <p:animEffect transition="in" filter="barn(inVertical)">
                                      <p:cBhvr>
                                        <p:cTn id="12" dur="500"/>
                                        <p:tgtEl>
                                          <p:spTgt spid="478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8211">
                                            <p:txEl>
                                              <p:pRg st="0" end="0"/>
                                            </p:txEl>
                                          </p:spTgt>
                                        </p:tgtEl>
                                        <p:attrNameLst>
                                          <p:attrName>style.visibility</p:attrName>
                                        </p:attrNameLst>
                                      </p:cBhvr>
                                      <p:to>
                                        <p:strVal val="visible"/>
                                      </p:to>
                                    </p:set>
                                    <p:animEffect transition="in" filter="barn(inVertical)">
                                      <p:cBhvr>
                                        <p:cTn id="17" dur="500"/>
                                        <p:tgtEl>
                                          <p:spTgt spid="478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8211">
                                            <p:txEl>
                                              <p:pRg st="2" end="2"/>
                                            </p:txEl>
                                          </p:spTgt>
                                        </p:tgtEl>
                                        <p:attrNameLst>
                                          <p:attrName>style.visibility</p:attrName>
                                        </p:attrNameLst>
                                      </p:cBhvr>
                                      <p:to>
                                        <p:strVal val="visible"/>
                                      </p:to>
                                    </p:set>
                                    <p:animEffect transition="in" filter="barn(inVertical)">
                                      <p:cBhvr>
                                        <p:cTn id="22" dur="500"/>
                                        <p:tgtEl>
                                          <p:spTgt spid="478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animBg="1"/>
      <p:bldP spid="4782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FontTx/>
              <a:buNone/>
            </a:pPr>
            <a:r>
              <a:rPr lang="es-AR" sz="3600" b="1" i="1" u="sng">
                <a:solidFill>
                  <a:srgbClr val="333399"/>
                </a:solidFill>
                <a:latin typeface="Arial" charset="0"/>
              </a:rPr>
              <a:t>2022</a:t>
            </a:r>
            <a:endParaRPr lang="es-AR" sz="3600" b="1" i="1" u="sng" dirty="0">
              <a:solidFill>
                <a:srgbClr val="333399"/>
              </a:solidFill>
              <a:latin typeface="Arial" charset="0"/>
            </a:endParaRPr>
          </a:p>
        </p:txBody>
      </p:sp>
      <p:sp>
        <p:nvSpPr>
          <p:cNvPr id="5123" name="Rectangle 3"/>
          <p:cNvSpPr>
            <a:spLocks noGrp="1" noChangeArrowheads="1"/>
          </p:cNvSpPr>
          <p:nvPr>
            <p:ph type="ctrTitle" idx="4294967295"/>
          </p:nvPr>
        </p:nvSpPr>
        <p:spPr>
          <a:xfrm>
            <a:off x="337417" y="1756448"/>
            <a:ext cx="8496300" cy="217660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solidFill>
            <a:schemeClr val="accent2">
              <a:lumMod val="20000"/>
              <a:lumOff val="80000"/>
            </a:schemeClr>
          </a:soli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90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grpId="0" nodeType="withEffect">
                                  <p:stCondLst>
                                    <p:cond delay="1100"/>
                                  </p:stCondLst>
                                  <p:childTnLst>
                                    <p:set>
                                      <p:cBhvr>
                                        <p:cTn id="15" dur="1" fill="hold">
                                          <p:stCondLst>
                                            <p:cond delay="0"/>
                                          </p:stCondLst>
                                        </p:cTn>
                                        <p:tgtEl>
                                          <p:spTgt spid="5122">
                                            <p:bg/>
                                          </p:spTgt>
                                        </p:tgtEl>
                                        <p:attrNameLst>
                                          <p:attrName>style.visibility</p:attrName>
                                        </p:attrNameLst>
                                      </p:cBhvr>
                                      <p:to>
                                        <p:strVal val="visible"/>
                                      </p:to>
                                    </p:set>
                                    <p:animEffect transition="in" filter="randombar(horizontal)">
                                      <p:cBhvr>
                                        <p:cTn id="16" dur="500"/>
                                        <p:tgtEl>
                                          <p:spTgt spid="5122">
                                            <p:bg/>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Effect transition="in" filter="randombar(horizontal)">
                                      <p:cBhvr>
                                        <p:cTn id="19" dur="500"/>
                                        <p:tgtEl>
                                          <p:spTgt spid="5122">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randombar(horizontal)">
                                      <p:cBhvr>
                                        <p:cTn id="22" dur="500"/>
                                        <p:tgtEl>
                                          <p:spTgt spid="5122">
                                            <p:txEl>
                                              <p:pRg st="1" end="1"/>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22">
                                            <p:txEl>
                                              <p:pRg st="2" end="2"/>
                                            </p:txEl>
                                          </p:spTgt>
                                        </p:tgtEl>
                                        <p:attrNameLst>
                                          <p:attrName>style.visibility</p:attrName>
                                        </p:attrNameLst>
                                      </p:cBhvr>
                                      <p:to>
                                        <p:strVal val="visible"/>
                                      </p:to>
                                    </p:set>
                                    <p:animEffect transition="in" filter="randombar(horizontal)">
                                      <p:cBhvr>
                                        <p:cTn id="25" dur="500"/>
                                        <p:tgtEl>
                                          <p:spTgt spid="5122">
                                            <p:txEl>
                                              <p:pRg st="2" end="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122">
                                            <p:txEl>
                                              <p:pRg st="3" end="3"/>
                                            </p:txEl>
                                          </p:spTgt>
                                        </p:tgtEl>
                                        <p:attrNameLst>
                                          <p:attrName>style.visibility</p:attrName>
                                        </p:attrNameLst>
                                      </p:cBhvr>
                                      <p:to>
                                        <p:strVal val="visible"/>
                                      </p:to>
                                    </p:set>
                                    <p:animEffect transition="in" filter="randombar(horizontal)">
                                      <p:cBhvr>
                                        <p:cTn id="28" dur="500"/>
                                        <p:tgtEl>
                                          <p:spTgt spid="5122">
                                            <p:txEl>
                                              <p:pRg st="3" end="3"/>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122">
                                            <p:txEl>
                                              <p:pRg st="4" end="4"/>
                                            </p:txEl>
                                          </p:spTgt>
                                        </p:tgtEl>
                                        <p:attrNameLst>
                                          <p:attrName>style.visibility</p:attrName>
                                        </p:attrNameLst>
                                      </p:cBhvr>
                                      <p:to>
                                        <p:strVal val="visible"/>
                                      </p:to>
                                    </p:set>
                                    <p:animEffect transition="in" filter="randombar(horizontal)">
                                      <p:cBhvr>
                                        <p:cTn id="31"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1A3CA52-33A6-4ADB-9888-BBC95C286639}"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333E8F3-4978-4EEC-8F31-0E03B911755B}" type="slidenum">
              <a:rPr lang="en-US"/>
              <a:pPr>
                <a:defRPr/>
              </a:pPr>
              <a:t>20</a:t>
            </a:fld>
            <a:endParaRPr lang="en-US"/>
          </a:p>
        </p:txBody>
      </p:sp>
      <p:sp>
        <p:nvSpPr>
          <p:cNvPr id="479234"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Spyware</a:t>
            </a:r>
          </a:p>
        </p:txBody>
      </p:sp>
      <p:sp>
        <p:nvSpPr>
          <p:cNvPr id="479235" name="Rectangle 3"/>
          <p:cNvSpPr>
            <a:spLocks noGrp="1" noChangeArrowheads="1"/>
          </p:cNvSpPr>
          <p:nvPr>
            <p:ph type="body" idx="1"/>
          </p:nvPr>
        </p:nvSpPr>
        <p:spPr>
          <a:xfrm>
            <a:off x="179388" y="1219200"/>
            <a:ext cx="8785225" cy="5233988"/>
          </a:xfrm>
          <a:solidFill>
            <a:schemeClr val="accent2">
              <a:lumMod val="20000"/>
              <a:lumOff val="80000"/>
            </a:schemeClr>
          </a:solidFill>
          <a:ln w="76200" cap="flat" algn="ctr">
            <a:solidFill>
              <a:srgbClr val="000080"/>
            </a:solidFill>
          </a:ln>
        </p:spPr>
        <p:txBody>
          <a:bodyPr/>
          <a:lstStyle/>
          <a:p>
            <a:pPr>
              <a:lnSpc>
                <a:spcPct val="90000"/>
              </a:lnSpc>
              <a:defRPr/>
            </a:pPr>
            <a:r>
              <a:rPr lang="es-AR" sz="2800" i="1">
                <a:solidFill>
                  <a:srgbClr val="000099"/>
                </a:solidFill>
                <a:effectLst>
                  <a:outerShdw blurRad="38100" dist="38100" dir="2700000" algn="tl">
                    <a:srgbClr val="C0C0C0"/>
                  </a:outerShdw>
                </a:effectLst>
                <a:latin typeface="Arial" charset="0"/>
              </a:rPr>
              <a:t>Se introducen en los sistemas por un medio simple: la instalación de productos Shareware por decisión propia de los usuarios (Ej: Kazaa) que brindan alguna supuesta utilidad.</a:t>
            </a:r>
          </a:p>
          <a:p>
            <a:pPr>
              <a:lnSpc>
                <a:spcPct val="90000"/>
              </a:lnSpc>
              <a:defRPr/>
            </a:pPr>
            <a:r>
              <a:rPr lang="es-AR" sz="2800" i="1">
                <a:solidFill>
                  <a:srgbClr val="000099"/>
                </a:solidFill>
                <a:effectLst>
                  <a:outerShdw blurRad="38100" dist="38100" dir="2700000" algn="tl">
                    <a:srgbClr val="C0C0C0"/>
                  </a:outerShdw>
                </a:effectLst>
                <a:latin typeface="Arial" charset="0"/>
              </a:rPr>
              <a:t>Son Bibliotecas de Vinculos dinamicos (dll) con la funcionalidad de informar las webs visitadas, duración, banners, direcciones de mail, además modifican la registry para actuar.</a:t>
            </a:r>
          </a:p>
          <a:p>
            <a:pPr>
              <a:lnSpc>
                <a:spcPct val="90000"/>
              </a:lnSpc>
              <a:defRPr/>
            </a:pPr>
            <a:r>
              <a:rPr lang="es-AR" sz="2800" i="1">
                <a:solidFill>
                  <a:srgbClr val="000099"/>
                </a:solidFill>
                <a:effectLst>
                  <a:outerShdw blurRad="38100" dist="38100" dir="2700000" algn="tl">
                    <a:srgbClr val="C0C0C0"/>
                  </a:outerShdw>
                </a:effectLst>
                <a:latin typeface="Arial" charset="0"/>
              </a:rPr>
              <a:t>´</a:t>
            </a:r>
            <a:r>
              <a:rPr lang="es-MX" i="1">
                <a:solidFill>
                  <a:srgbClr val="000099"/>
                </a:solidFill>
                <a:effectLst>
                  <a:outerShdw blurRad="38100" dist="38100" dir="2700000" algn="tl">
                    <a:srgbClr val="C0C0C0"/>
                  </a:outerShdw>
                </a:effectLst>
                <a:latin typeface="Arial" charset="0"/>
              </a:rPr>
              <a:t>La diferencia de funcionamiento con un virus, es que el SpyWare generalmente no posee capacidades de replicarse a sí mismo.</a:t>
            </a:r>
          </a:p>
          <a:p>
            <a:pPr>
              <a:lnSpc>
                <a:spcPct val="90000"/>
              </a:lnSpc>
              <a:defRPr/>
            </a:pPr>
            <a:endParaRPr lang="es-AR"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5F32157-FBAB-4CAC-8A43-5F12BDAF0A9D}"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FF1B8625-C88E-46E0-953A-4149F40EEE12}" type="slidenum">
              <a:rPr lang="en-US"/>
              <a:pPr>
                <a:defRPr/>
              </a:pPr>
              <a:t>21</a:t>
            </a:fld>
            <a:endParaRPr lang="en-US"/>
          </a:p>
        </p:txBody>
      </p:sp>
      <p:sp>
        <p:nvSpPr>
          <p:cNvPr id="765954" name="Rectangle 2"/>
          <p:cNvSpPr>
            <a:spLocks noGrp="1" noChangeArrowheads="1"/>
          </p:cNvSpPr>
          <p:nvPr>
            <p:ph type="title" idx="4294967295"/>
          </p:nvPr>
        </p:nvSpPr>
        <p:spPr>
          <a:xfrm>
            <a:off x="827088"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SpyWare</a:t>
            </a:r>
            <a:endParaRPr lang="es-ES" sz="4000" b="1" i="1">
              <a:solidFill>
                <a:srgbClr val="800000"/>
              </a:solidFill>
              <a:effectLst>
                <a:outerShdw blurRad="38100" dist="38100" dir="2700000" algn="tl">
                  <a:srgbClr val="C0C0C0"/>
                </a:outerShdw>
              </a:effectLst>
              <a:latin typeface="Arial" charset="0"/>
            </a:endParaRPr>
          </a:p>
        </p:txBody>
      </p:sp>
      <p:sp>
        <p:nvSpPr>
          <p:cNvPr id="765955" name="Rectangle 3"/>
          <p:cNvSpPr>
            <a:spLocks noGrp="1" noChangeArrowheads="1"/>
          </p:cNvSpPr>
          <p:nvPr>
            <p:ph type="body" idx="4294967295"/>
          </p:nvPr>
        </p:nvSpPr>
        <p:spPr>
          <a:xfrm>
            <a:off x="0" y="1295400"/>
            <a:ext cx="9144000" cy="556260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400" i="1">
                <a:solidFill>
                  <a:srgbClr val="000099"/>
                </a:solidFill>
                <a:effectLst>
                  <a:outerShdw blurRad="38100" dist="38100" dir="2700000" algn="tl">
                    <a:srgbClr val="C0C0C0"/>
                  </a:outerShdw>
                </a:effectLst>
                <a:latin typeface="Arial" charset="0"/>
              </a:rPr>
              <a:t>Su objetivo principal es el envió de información de los usuarios en cuanto al comportamiento de navegación Web y hábitos de consumos (Compras online, hábitos de registro en paginas, newsfeeds, seguimiento de banners publicitarios) sin que el usuario tome conocimiento de esto.</a:t>
            </a:r>
          </a:p>
          <a:p>
            <a:pPr>
              <a:lnSpc>
                <a:spcPct val="90000"/>
              </a:lnSpc>
              <a:defRPr/>
            </a:pPr>
            <a:r>
              <a:rPr lang="es-MX" sz="2400" i="1">
                <a:solidFill>
                  <a:srgbClr val="000099"/>
                </a:solidFill>
                <a:effectLst>
                  <a:outerShdw blurRad="38100" dist="38100" dir="2700000" algn="tl">
                    <a:srgbClr val="C0C0C0"/>
                  </a:outerShdw>
                </a:effectLst>
                <a:latin typeface="Arial" charset="0"/>
              </a:rPr>
              <a:t>En función del análisis de este comportamiento las empresas dueñas de este software envían al cliente un aviso publicitario acorde a esa información.</a:t>
            </a:r>
          </a:p>
          <a:p>
            <a:pPr>
              <a:lnSpc>
                <a:spcPct val="90000"/>
              </a:lnSpc>
              <a:defRPr/>
            </a:pPr>
            <a:r>
              <a:rPr lang="es-MX" sz="2400" i="1">
                <a:solidFill>
                  <a:srgbClr val="000099"/>
                </a:solidFill>
                <a:effectLst>
                  <a:outerShdw blurRad="38100" dist="38100" dir="2700000" algn="tl">
                    <a:srgbClr val="C0C0C0"/>
                  </a:outerShdw>
                </a:effectLst>
                <a:latin typeface="Arial" charset="0"/>
              </a:rPr>
              <a:t>Muchas veces, estos avisos publicitarios surgen en forma de POPUPS.</a:t>
            </a:r>
            <a:endParaRPr lang="es-ES" sz="2400" i="1">
              <a:solidFill>
                <a:srgbClr val="000099"/>
              </a:solidFill>
              <a:effectLst>
                <a:outerShdw blurRad="38100" dist="38100" dir="2700000" algn="tl">
                  <a:srgbClr val="C0C0C0"/>
                </a:outerShdw>
              </a:effectLst>
              <a:latin typeface="Arial" charset="0"/>
            </a:endParaRPr>
          </a:p>
          <a:p>
            <a:pPr>
              <a:lnSpc>
                <a:spcPct val="90000"/>
              </a:lnSpc>
              <a:defRPr/>
            </a:pPr>
            <a:r>
              <a:rPr lang="es-MX" sz="2400" i="1">
                <a:solidFill>
                  <a:srgbClr val="000099"/>
                </a:solidFill>
                <a:effectLst>
                  <a:outerShdw blurRad="38100" dist="38100" dir="2700000" algn="tl">
                    <a:srgbClr val="C0C0C0"/>
                  </a:outerShdw>
                </a:effectLst>
                <a:latin typeface="Arial" charset="0"/>
              </a:rPr>
              <a:t>Es software ilegitimo, contenido dentro de otro software útil o legitimado por el usuario. En algunos casos este software no solicita el consentimiento del usuario para instalarse.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0B00FE60-159B-4B89-8869-E537AF817697}"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C14B5A81-3D7E-4B8D-B41F-26655918E7D8}" type="slidenum">
              <a:rPr lang="en-US"/>
              <a:pPr>
                <a:defRPr/>
              </a:pPr>
              <a:t>22</a:t>
            </a:fld>
            <a:endParaRPr lang="en-US"/>
          </a:p>
        </p:txBody>
      </p:sp>
      <p:sp>
        <p:nvSpPr>
          <p:cNvPr id="485378" name="Rectangle 2"/>
          <p:cNvSpPr>
            <a:spLocks noGrp="1" noChangeArrowheads="1"/>
          </p:cNvSpPr>
          <p:nvPr>
            <p:ph type="title"/>
          </p:nvPr>
        </p:nvSpPr>
        <p:spPr>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BonziBuddy</a:t>
            </a:r>
          </a:p>
        </p:txBody>
      </p:sp>
      <p:sp>
        <p:nvSpPr>
          <p:cNvPr id="46085" name="Rectangle 3"/>
          <p:cNvSpPr>
            <a:spLocks noGrp="1" noChangeArrowheads="1"/>
          </p:cNvSpPr>
          <p:nvPr>
            <p:ph type="body" idx="1"/>
          </p:nvPr>
        </p:nvSpPr>
        <p:spPr/>
        <p:txBody>
          <a:bodyPr/>
          <a:lstStyle/>
          <a:p>
            <a:endParaRPr lang="es-AR"/>
          </a:p>
        </p:txBody>
      </p:sp>
      <p:pic>
        <p:nvPicPr>
          <p:cNvPr id="46086" name="Picture 4"/>
          <p:cNvPicPr>
            <a:picLocks noChangeAspect="1" noChangeArrowheads="1"/>
          </p:cNvPicPr>
          <p:nvPr/>
        </p:nvPicPr>
        <p:blipFill>
          <a:blip r:embed="rId3" cstate="print"/>
          <a:srcRect/>
          <a:stretch>
            <a:fillRect/>
          </a:stretch>
        </p:blipFill>
        <p:spPr bwMode="auto">
          <a:xfrm>
            <a:off x="0" y="0"/>
            <a:ext cx="9144000" cy="6870700"/>
          </a:xfrm>
          <a:prstGeom prst="rect">
            <a:avLst/>
          </a:prstGeom>
          <a:noFill/>
          <a:ln w="9525">
            <a:solidFill>
              <a:schemeClr val="accent2">
                <a:lumMod val="75000"/>
              </a:schemeClr>
            </a:solid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 calcmode="lin" valueType="num">
                                      <p:cBhvr>
                                        <p:cTn id="7" dur="1000" fill="hold"/>
                                        <p:tgtEl>
                                          <p:spTgt spid="485378"/>
                                        </p:tgtEl>
                                        <p:attrNameLst>
                                          <p:attrName>ppt_w</p:attrName>
                                        </p:attrNameLst>
                                      </p:cBhvr>
                                      <p:tavLst>
                                        <p:tav tm="0">
                                          <p:val>
                                            <p:fltVal val="0"/>
                                          </p:val>
                                        </p:tav>
                                        <p:tav tm="100000">
                                          <p:val>
                                            <p:strVal val="#ppt_w"/>
                                          </p:val>
                                        </p:tav>
                                      </p:tavLst>
                                    </p:anim>
                                    <p:anim calcmode="lin" valueType="num">
                                      <p:cBhvr>
                                        <p:cTn id="8" dur="1000" fill="hold"/>
                                        <p:tgtEl>
                                          <p:spTgt spid="485378"/>
                                        </p:tgtEl>
                                        <p:attrNameLst>
                                          <p:attrName>ppt_h</p:attrName>
                                        </p:attrNameLst>
                                      </p:cBhvr>
                                      <p:tavLst>
                                        <p:tav tm="0">
                                          <p:val>
                                            <p:fltVal val="0"/>
                                          </p:val>
                                        </p:tav>
                                        <p:tav tm="100000">
                                          <p:val>
                                            <p:strVal val="#ppt_h"/>
                                          </p:val>
                                        </p:tav>
                                      </p:tavLst>
                                    </p:anim>
                                    <p:anim calcmode="lin" valueType="num">
                                      <p:cBhvr>
                                        <p:cTn id="9" dur="1000" fill="hold"/>
                                        <p:tgtEl>
                                          <p:spTgt spid="485378"/>
                                        </p:tgtEl>
                                        <p:attrNameLst>
                                          <p:attrName>style.rotation</p:attrName>
                                        </p:attrNameLst>
                                      </p:cBhvr>
                                      <p:tavLst>
                                        <p:tav tm="0">
                                          <p:val>
                                            <p:fltVal val="90"/>
                                          </p:val>
                                        </p:tav>
                                        <p:tav tm="100000">
                                          <p:val>
                                            <p:fltVal val="0"/>
                                          </p:val>
                                        </p:tav>
                                      </p:tavLst>
                                    </p:anim>
                                    <p:animEffect transition="in" filter="fade">
                                      <p:cBhvr>
                                        <p:cTn id="10" dur="1000"/>
                                        <p:tgtEl>
                                          <p:spTgt spid="485378"/>
                                        </p:tgtEl>
                                      </p:cBhvr>
                                    </p:animEffect>
                                  </p:childTnLst>
                                </p:cTn>
                              </p:par>
                              <p:par>
                                <p:cTn id="11" presetID="31" presetClass="entr" presetSubtype="0" fill="hold" nodeType="withEffect">
                                  <p:stCondLst>
                                    <p:cond delay="900"/>
                                  </p:stCondLst>
                                  <p:childTnLst>
                                    <p:set>
                                      <p:cBhvr>
                                        <p:cTn id="12" dur="1" fill="hold">
                                          <p:stCondLst>
                                            <p:cond delay="0"/>
                                          </p:stCondLst>
                                        </p:cTn>
                                        <p:tgtEl>
                                          <p:spTgt spid="46086"/>
                                        </p:tgtEl>
                                        <p:attrNameLst>
                                          <p:attrName>style.visibility</p:attrName>
                                        </p:attrNameLst>
                                      </p:cBhvr>
                                      <p:to>
                                        <p:strVal val="visible"/>
                                      </p:to>
                                    </p:set>
                                    <p:anim calcmode="lin" valueType="num">
                                      <p:cBhvr>
                                        <p:cTn id="13" dur="1000" fill="hold"/>
                                        <p:tgtEl>
                                          <p:spTgt spid="46086"/>
                                        </p:tgtEl>
                                        <p:attrNameLst>
                                          <p:attrName>ppt_w</p:attrName>
                                        </p:attrNameLst>
                                      </p:cBhvr>
                                      <p:tavLst>
                                        <p:tav tm="0">
                                          <p:val>
                                            <p:fltVal val="0"/>
                                          </p:val>
                                        </p:tav>
                                        <p:tav tm="100000">
                                          <p:val>
                                            <p:strVal val="#ppt_w"/>
                                          </p:val>
                                        </p:tav>
                                      </p:tavLst>
                                    </p:anim>
                                    <p:anim calcmode="lin" valueType="num">
                                      <p:cBhvr>
                                        <p:cTn id="14" dur="1000" fill="hold"/>
                                        <p:tgtEl>
                                          <p:spTgt spid="46086"/>
                                        </p:tgtEl>
                                        <p:attrNameLst>
                                          <p:attrName>ppt_h</p:attrName>
                                        </p:attrNameLst>
                                      </p:cBhvr>
                                      <p:tavLst>
                                        <p:tav tm="0">
                                          <p:val>
                                            <p:fltVal val="0"/>
                                          </p:val>
                                        </p:tav>
                                        <p:tav tm="100000">
                                          <p:val>
                                            <p:strVal val="#ppt_h"/>
                                          </p:val>
                                        </p:tav>
                                      </p:tavLst>
                                    </p:anim>
                                    <p:anim calcmode="lin" valueType="num">
                                      <p:cBhvr>
                                        <p:cTn id="15" dur="1000" fill="hold"/>
                                        <p:tgtEl>
                                          <p:spTgt spid="46086"/>
                                        </p:tgtEl>
                                        <p:attrNameLst>
                                          <p:attrName>style.rotation</p:attrName>
                                        </p:attrNameLst>
                                      </p:cBhvr>
                                      <p:tavLst>
                                        <p:tav tm="0">
                                          <p:val>
                                            <p:fltVal val="90"/>
                                          </p:val>
                                        </p:tav>
                                        <p:tav tm="100000">
                                          <p:val>
                                            <p:fltVal val="0"/>
                                          </p:val>
                                        </p:tav>
                                      </p:tavLst>
                                    </p:anim>
                                    <p:animEffect transition="in" filter="fade">
                                      <p:cBhvr>
                                        <p:cTn id="16" dur="10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C98FB6E-6661-417E-B1E4-0B03592EFD7C}"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E2525982-CEC3-477B-A402-86FEC00AF332}" type="slidenum">
              <a:rPr lang="en-US"/>
              <a:pPr>
                <a:defRPr/>
              </a:pPr>
              <a:t>23</a:t>
            </a:fld>
            <a:endParaRPr lang="en-US"/>
          </a:p>
        </p:txBody>
      </p:sp>
      <p:sp>
        <p:nvSpPr>
          <p:cNvPr id="491522" name="Rectangle 2"/>
          <p:cNvSpPr>
            <a:spLocks noGrp="1" noChangeArrowheads="1"/>
          </p:cNvSpPr>
          <p:nvPr>
            <p:ph type="title"/>
          </p:nvPr>
        </p:nvSpPr>
        <p:spPr>
          <a:xfrm>
            <a:off x="971600" y="252264"/>
            <a:ext cx="7772400" cy="1143000"/>
          </a:xfrm>
          <a:solidFill>
            <a:schemeClr val="accent2">
              <a:lumMod val="20000"/>
              <a:lumOff val="80000"/>
            </a:schemeClr>
          </a:solidFill>
          <a:ln w="76200" cap="flat" algn="ctr">
            <a:solidFill>
              <a:srgbClr val="0000FF"/>
            </a:solidFill>
          </a:ln>
        </p:spPr>
        <p:txBody>
          <a:bodyPr/>
          <a:lstStyle/>
          <a:p>
            <a:pPr>
              <a:defRPr/>
            </a:pPr>
            <a:r>
              <a:rPr lang="es-AR" sz="4000" b="1" i="1" dirty="0">
                <a:solidFill>
                  <a:schemeClr val="accent2">
                    <a:lumMod val="75000"/>
                  </a:schemeClr>
                </a:solidFill>
                <a:effectLst>
                  <a:outerShdw blurRad="38100" dist="38100" dir="2700000" algn="tl">
                    <a:srgbClr val="C0C0C0"/>
                  </a:outerShdw>
                </a:effectLst>
                <a:latin typeface="Arial" charset="0"/>
              </a:rPr>
              <a:t>Consentimiento del Usuario</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Shareware</a:t>
            </a:r>
          </a:p>
        </p:txBody>
      </p:sp>
      <p:sp>
        <p:nvSpPr>
          <p:cNvPr id="51205" name="Rectangle 3"/>
          <p:cNvSpPr>
            <a:spLocks noGrp="1" noChangeArrowheads="1"/>
          </p:cNvSpPr>
          <p:nvPr>
            <p:ph type="body" idx="1"/>
          </p:nvPr>
        </p:nvSpPr>
        <p:spPr/>
        <p:txBody>
          <a:bodyPr/>
          <a:lstStyle/>
          <a:p>
            <a:endParaRPr lang="es-AR"/>
          </a:p>
        </p:txBody>
      </p:sp>
      <p:pic>
        <p:nvPicPr>
          <p:cNvPr id="51206" name="Picture 4"/>
          <p:cNvPicPr>
            <a:picLocks noChangeAspect="1" noChangeArrowheads="1"/>
          </p:cNvPicPr>
          <p:nvPr/>
        </p:nvPicPr>
        <p:blipFill>
          <a:blip r:embed="rId3" cstate="print"/>
          <a:srcRect/>
          <a:stretch>
            <a:fillRect/>
          </a:stretch>
        </p:blipFill>
        <p:spPr bwMode="auto">
          <a:xfrm>
            <a:off x="0" y="1547664"/>
            <a:ext cx="9144000" cy="5310336"/>
          </a:xfrm>
          <a:prstGeom prst="rect">
            <a:avLst/>
          </a:prstGeom>
          <a:noFill/>
          <a:ln w="76200">
            <a:solidFill>
              <a:schemeClr val="accent2">
                <a:lumMod val="75000"/>
              </a:schemeClr>
            </a:solidFill>
            <a:miter lim="800000"/>
            <a:headEnd type="none" w="sm" len="sm"/>
            <a:tailEnd type="none" w="sm" len="sm"/>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p:cTn id="7" dur="1000" fill="hold"/>
                                        <p:tgtEl>
                                          <p:spTgt spid="491522"/>
                                        </p:tgtEl>
                                        <p:attrNameLst>
                                          <p:attrName>ppt_w</p:attrName>
                                        </p:attrNameLst>
                                      </p:cBhvr>
                                      <p:tavLst>
                                        <p:tav tm="0">
                                          <p:val>
                                            <p:fltVal val="0"/>
                                          </p:val>
                                        </p:tav>
                                        <p:tav tm="100000">
                                          <p:val>
                                            <p:strVal val="#ppt_w"/>
                                          </p:val>
                                        </p:tav>
                                      </p:tavLst>
                                    </p:anim>
                                    <p:anim calcmode="lin" valueType="num">
                                      <p:cBhvr>
                                        <p:cTn id="8" dur="1000" fill="hold"/>
                                        <p:tgtEl>
                                          <p:spTgt spid="491522"/>
                                        </p:tgtEl>
                                        <p:attrNameLst>
                                          <p:attrName>ppt_h</p:attrName>
                                        </p:attrNameLst>
                                      </p:cBhvr>
                                      <p:tavLst>
                                        <p:tav tm="0">
                                          <p:val>
                                            <p:fltVal val="0"/>
                                          </p:val>
                                        </p:tav>
                                        <p:tav tm="100000">
                                          <p:val>
                                            <p:strVal val="#ppt_h"/>
                                          </p:val>
                                        </p:tav>
                                      </p:tavLst>
                                    </p:anim>
                                    <p:anim calcmode="lin" valueType="num">
                                      <p:cBhvr>
                                        <p:cTn id="9" dur="1000" fill="hold"/>
                                        <p:tgtEl>
                                          <p:spTgt spid="491522"/>
                                        </p:tgtEl>
                                        <p:attrNameLst>
                                          <p:attrName>style.rotation</p:attrName>
                                        </p:attrNameLst>
                                      </p:cBhvr>
                                      <p:tavLst>
                                        <p:tav tm="0">
                                          <p:val>
                                            <p:fltVal val="90"/>
                                          </p:val>
                                        </p:tav>
                                        <p:tav tm="100000">
                                          <p:val>
                                            <p:fltVal val="0"/>
                                          </p:val>
                                        </p:tav>
                                      </p:tavLst>
                                    </p:anim>
                                    <p:animEffect transition="in" filter="fade">
                                      <p:cBhvr>
                                        <p:cTn id="10" dur="1000"/>
                                        <p:tgtEl>
                                          <p:spTgt spid="491522"/>
                                        </p:tgtEl>
                                      </p:cBhvr>
                                    </p:animEffect>
                                  </p:childTnLst>
                                </p:cTn>
                              </p:par>
                              <p:par>
                                <p:cTn id="11" presetID="31" presetClass="entr" presetSubtype="0" fill="hold" nodeType="withEffect">
                                  <p:stCondLst>
                                    <p:cond delay="700"/>
                                  </p:stCondLst>
                                  <p:childTnLst>
                                    <p:set>
                                      <p:cBhvr>
                                        <p:cTn id="12" dur="1" fill="hold">
                                          <p:stCondLst>
                                            <p:cond delay="0"/>
                                          </p:stCondLst>
                                        </p:cTn>
                                        <p:tgtEl>
                                          <p:spTgt spid="51206"/>
                                        </p:tgtEl>
                                        <p:attrNameLst>
                                          <p:attrName>style.visibility</p:attrName>
                                        </p:attrNameLst>
                                      </p:cBhvr>
                                      <p:to>
                                        <p:strVal val="visible"/>
                                      </p:to>
                                    </p:set>
                                    <p:anim calcmode="lin" valueType="num">
                                      <p:cBhvr>
                                        <p:cTn id="13" dur="1000" fill="hold"/>
                                        <p:tgtEl>
                                          <p:spTgt spid="51206"/>
                                        </p:tgtEl>
                                        <p:attrNameLst>
                                          <p:attrName>ppt_w</p:attrName>
                                        </p:attrNameLst>
                                      </p:cBhvr>
                                      <p:tavLst>
                                        <p:tav tm="0">
                                          <p:val>
                                            <p:fltVal val="0"/>
                                          </p:val>
                                        </p:tav>
                                        <p:tav tm="100000">
                                          <p:val>
                                            <p:strVal val="#ppt_w"/>
                                          </p:val>
                                        </p:tav>
                                      </p:tavLst>
                                    </p:anim>
                                    <p:anim calcmode="lin" valueType="num">
                                      <p:cBhvr>
                                        <p:cTn id="14" dur="1000" fill="hold"/>
                                        <p:tgtEl>
                                          <p:spTgt spid="51206"/>
                                        </p:tgtEl>
                                        <p:attrNameLst>
                                          <p:attrName>ppt_h</p:attrName>
                                        </p:attrNameLst>
                                      </p:cBhvr>
                                      <p:tavLst>
                                        <p:tav tm="0">
                                          <p:val>
                                            <p:fltVal val="0"/>
                                          </p:val>
                                        </p:tav>
                                        <p:tav tm="100000">
                                          <p:val>
                                            <p:strVal val="#ppt_h"/>
                                          </p:val>
                                        </p:tav>
                                      </p:tavLst>
                                    </p:anim>
                                    <p:anim calcmode="lin" valueType="num">
                                      <p:cBhvr>
                                        <p:cTn id="15" dur="1000" fill="hold"/>
                                        <p:tgtEl>
                                          <p:spTgt spid="51206"/>
                                        </p:tgtEl>
                                        <p:attrNameLst>
                                          <p:attrName>style.rotation</p:attrName>
                                        </p:attrNameLst>
                                      </p:cBhvr>
                                      <p:tavLst>
                                        <p:tav tm="0">
                                          <p:val>
                                            <p:fltVal val="90"/>
                                          </p:val>
                                        </p:tav>
                                        <p:tav tm="100000">
                                          <p:val>
                                            <p:fltVal val="0"/>
                                          </p:val>
                                        </p:tav>
                                      </p:tavLst>
                                    </p:anim>
                                    <p:animEffect transition="in" filter="fade">
                                      <p:cBhvr>
                                        <p:cTn id="16" dur="10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771D7DE8-4C08-453A-9F6A-932A33CC2312}"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D854A2EC-5872-4CE6-AEDE-095DA03F6F12}" type="slidenum">
              <a:rPr lang="en-US"/>
              <a:pPr>
                <a:defRPr/>
              </a:pPr>
              <a:t>24</a:t>
            </a:fld>
            <a:endParaRPr lang="en-US"/>
          </a:p>
        </p:txBody>
      </p:sp>
      <p:sp>
        <p:nvSpPr>
          <p:cNvPr id="768002"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Software Anti SpyWare</a:t>
            </a:r>
            <a:endParaRPr lang="es-ES" sz="4000" b="1" i="1">
              <a:solidFill>
                <a:srgbClr val="800000"/>
              </a:solidFill>
              <a:effectLst>
                <a:outerShdw blurRad="38100" dist="38100" dir="2700000" algn="tl">
                  <a:srgbClr val="C0C0C0"/>
                </a:outerShdw>
              </a:effectLst>
              <a:latin typeface="Arial" charset="0"/>
            </a:endParaRPr>
          </a:p>
        </p:txBody>
      </p:sp>
      <p:sp>
        <p:nvSpPr>
          <p:cNvPr id="768003" name="Rectangle 3"/>
          <p:cNvSpPr>
            <a:spLocks noGrp="1" noChangeArrowheads="1"/>
          </p:cNvSpPr>
          <p:nvPr>
            <p:ph type="body" idx="4294967295"/>
          </p:nvPr>
        </p:nvSpPr>
        <p:spPr>
          <a:xfrm>
            <a:off x="0" y="1557338"/>
            <a:ext cx="8820150" cy="468153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i="1">
                <a:solidFill>
                  <a:srgbClr val="000099"/>
                </a:solidFill>
                <a:effectLst>
                  <a:outerShdw blurRad="38100" dist="38100" dir="2700000" algn="tl">
                    <a:srgbClr val="C0C0C0"/>
                  </a:outerShdw>
                </a:effectLst>
                <a:latin typeface="Arial" charset="0"/>
              </a:rPr>
              <a:t>El objetivo de este software es la remoción y prevención de ejecución del software espía.</a:t>
            </a:r>
          </a:p>
          <a:p>
            <a:pPr>
              <a:lnSpc>
                <a:spcPct val="90000"/>
              </a:lnSpc>
              <a:defRPr/>
            </a:pPr>
            <a:r>
              <a:rPr lang="es-MX" i="1">
                <a:solidFill>
                  <a:srgbClr val="000099"/>
                </a:solidFill>
                <a:effectLst>
                  <a:outerShdw blurRad="38100" dist="38100" dir="2700000" algn="tl">
                    <a:srgbClr val="C0C0C0"/>
                  </a:outerShdw>
                </a:effectLst>
                <a:latin typeface="Arial" charset="0"/>
              </a:rPr>
              <a:t>Se ha convertido en una importante preocupacion en cuanto a materia de seguridad de la información.</a:t>
            </a:r>
          </a:p>
          <a:p>
            <a:pPr>
              <a:lnSpc>
                <a:spcPct val="90000"/>
              </a:lnSpc>
              <a:defRPr/>
            </a:pPr>
            <a:r>
              <a:rPr lang="es-MX" i="1">
                <a:solidFill>
                  <a:srgbClr val="000099"/>
                </a:solidFill>
                <a:effectLst>
                  <a:outerShdw blurRad="38100" dist="38100" dir="2700000" algn="tl">
                    <a:srgbClr val="C0C0C0"/>
                  </a:outerShdw>
                </a:effectLst>
                <a:latin typeface="Arial" charset="0"/>
              </a:rPr>
              <a:t>El 90% de las maquinas conectadas a Internet están infectadas con este software y que el 86% ha sufrido perdidas económicas debido al SpyWare.</a:t>
            </a:r>
            <a:endParaRPr lang="es-ES"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3 Marcador de fecha"/>
          <p:cNvSpPr>
            <a:spLocks noGrp="1"/>
          </p:cNvSpPr>
          <p:nvPr>
            <p:ph type="dt" sz="quarter" idx="10"/>
          </p:nvPr>
        </p:nvSpPr>
        <p:spPr/>
        <p:txBody>
          <a:bodyPr/>
          <a:lstStyle/>
          <a:p>
            <a:pPr>
              <a:defRPr/>
            </a:pPr>
            <a:fld id="{B544E861-58F3-422B-89DD-09D943CCC136}" type="datetime1">
              <a:rPr lang="es-ES"/>
              <a:pPr>
                <a:defRPr/>
              </a:pPr>
              <a:t>18/05/2022</a:t>
            </a:fld>
            <a:endParaRPr lang="en-US"/>
          </a:p>
        </p:txBody>
      </p:sp>
      <p:sp>
        <p:nvSpPr>
          <p:cNvPr id="80" name="5 Marcador de número de diapositiva"/>
          <p:cNvSpPr>
            <a:spLocks noGrp="1"/>
          </p:cNvSpPr>
          <p:nvPr>
            <p:ph type="sldNum" sz="quarter" idx="12"/>
          </p:nvPr>
        </p:nvSpPr>
        <p:spPr/>
        <p:txBody>
          <a:bodyPr/>
          <a:lstStyle/>
          <a:p>
            <a:pPr>
              <a:defRPr/>
            </a:pPr>
            <a:fld id="{0BC87D59-4EAA-4DEE-92D3-1E849D97E9D8}" type="slidenum">
              <a:rPr lang="en-US"/>
              <a:pPr>
                <a:defRPr/>
              </a:pPr>
              <a:t>25</a:t>
            </a:fld>
            <a:endParaRPr lang="en-US"/>
          </a:p>
        </p:txBody>
      </p:sp>
      <p:pic>
        <p:nvPicPr>
          <p:cNvPr id="5325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pPr>
              <a:defRPr/>
            </a:pPr>
            <a:r>
              <a:rPr lang="es-AR" sz="4000" b="1" i="1">
                <a:solidFill>
                  <a:srgbClr val="800000"/>
                </a:solidFill>
                <a:effectLst>
                  <a:outerShdw blurRad="38100" dist="38100" dir="2700000" algn="tl">
                    <a:srgbClr val="C0C0C0"/>
                  </a:outerShdw>
                </a:effectLst>
                <a:latin typeface="Arial" charset="0"/>
              </a:rPr>
              <a:t>Antispyware</a:t>
            </a:r>
          </a:p>
        </p:txBody>
      </p:sp>
      <p:sp>
        <p:nvSpPr>
          <p:cNvPr id="480259" name="Rectangle 3"/>
          <p:cNvSpPr>
            <a:spLocks noGrp="1" noChangeArrowheads="1"/>
          </p:cNvSpPr>
          <p:nvPr>
            <p:ph type="body" idx="1"/>
          </p:nvPr>
        </p:nvSpPr>
        <p:spPr>
          <a:xfrm>
            <a:off x="323850" y="1268413"/>
            <a:ext cx="8569325" cy="5256212"/>
          </a:xfrm>
          <a:blipFill dpi="0" rotWithShape="0">
            <a:blip r:embed="rId6" cstate="print"/>
            <a:srcRect/>
            <a:tile tx="0" ty="0" sx="100000" sy="100000" flip="none" algn="tl"/>
          </a:blipFill>
          <a:ln w="76200" cap="flat" algn="ctr">
            <a:solidFill>
              <a:srgbClr val="000080"/>
            </a:solidFill>
          </a:ln>
        </p:spPr>
        <p:txBody>
          <a:bodyPr/>
          <a:lstStyle/>
          <a:p>
            <a:pPr>
              <a:lnSpc>
                <a:spcPct val="90000"/>
              </a:lnSpc>
              <a:defRPr/>
            </a:pPr>
            <a:r>
              <a:rPr lang="es-AR" sz="3600" i="1">
                <a:solidFill>
                  <a:srgbClr val="000099"/>
                </a:solidFill>
                <a:effectLst>
                  <a:outerShdw blurRad="38100" dist="38100" dir="2700000" algn="tl">
                    <a:srgbClr val="C0C0C0"/>
                  </a:outerShdw>
                </a:effectLst>
                <a:latin typeface="Arial" charset="0"/>
              </a:rPr>
              <a:t>Los siguientes son algunas de las aplicaciones disponibles Antispyware:</a:t>
            </a:r>
          </a:p>
          <a:p>
            <a:pPr>
              <a:lnSpc>
                <a:spcPct val="90000"/>
              </a:lnSpc>
              <a:defRPr/>
            </a:pPr>
            <a:endParaRPr lang="es-AR" sz="3600" i="1">
              <a:solidFill>
                <a:srgbClr val="000099"/>
              </a:solidFill>
              <a:effectLst>
                <a:outerShdw blurRad="38100" dist="38100" dir="2700000" algn="tl">
                  <a:srgbClr val="C0C0C0"/>
                </a:outerShdw>
              </a:effectLst>
              <a:latin typeface="Arial" charset="0"/>
            </a:endParaRP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Spyware Eliminator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Spyware Doctor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SpySweeper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Adaware SE</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Sypbot S&amp;D</a:t>
            </a:r>
          </a:p>
        </p:txBody>
      </p:sp>
      <p:pic>
        <p:nvPicPr>
          <p:cNvPr id="53255" name="Picture 4" descr="http://www.AdwareReport.com/mt/archives/5.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5325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3257" name="Picture 6" descr="http://www.AdwareReport.com/mt/archives/3.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53258" name="Picture 7" descr="http://www.AdwareReport.com/mt/archives/2.gif"/>
          <p:cNvPicPr>
            <a:picLocks noChangeAspect="1" noChangeArrowheads="1"/>
          </p:cNvPicPr>
          <p:nvPr/>
        </p:nvPicPr>
        <p:blipFill>
          <a:blip r:embed="rId3" r:link="rId9" cstate="print"/>
          <a:srcRect/>
          <a:stretch>
            <a:fillRect/>
          </a:stretch>
        </p:blipFill>
        <p:spPr bwMode="auto">
          <a:xfrm>
            <a:off x="1479550" y="65088"/>
            <a:ext cx="333375" cy="76200"/>
          </a:xfrm>
          <a:prstGeom prst="rect">
            <a:avLst/>
          </a:prstGeom>
          <a:noFill/>
          <a:ln w="9525">
            <a:noFill/>
            <a:miter lim="800000"/>
            <a:headEnd/>
            <a:tailEnd/>
          </a:ln>
        </p:spPr>
      </p:pic>
      <p:pic>
        <p:nvPicPr>
          <p:cNvPr id="53259" name="Picture 8" descr="http://www.AdwareReport.com/mt/archives/1.gif"/>
          <p:cNvPicPr>
            <a:picLocks noChangeAspect="1" noChangeArrowheads="1"/>
          </p:cNvPicPr>
          <p:nvPr/>
        </p:nvPicPr>
        <p:blipFill>
          <a:blip r:embed="rId3" r:link="rId10" cstate="print"/>
          <a:srcRect/>
          <a:stretch>
            <a:fillRect/>
          </a:stretch>
        </p:blipFill>
        <p:spPr bwMode="auto">
          <a:xfrm>
            <a:off x="1479550" y="65088"/>
            <a:ext cx="333375" cy="76200"/>
          </a:xfrm>
          <a:prstGeom prst="rect">
            <a:avLst/>
          </a:prstGeom>
          <a:noFill/>
          <a:ln w="9525">
            <a:noFill/>
            <a:miter lim="800000"/>
            <a:headEnd/>
            <a:tailEnd/>
          </a:ln>
        </p:spPr>
      </p:pic>
      <p:pic>
        <p:nvPicPr>
          <p:cNvPr id="53260" name="Picture 10" descr="http://www.AdwareReport.com/mt/archives/5.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sp>
        <p:nvSpPr>
          <p:cNvPr id="5326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5326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6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E5627C02-5C47-4EFF-9C18-7A8E9791AE3B}" type="datetime1">
              <a:rPr lang="es-ES"/>
              <a:pPr>
                <a:defRPr/>
              </a:pPr>
              <a:t>18/05/2022</a:t>
            </a:fld>
            <a:endParaRPr lang="en-US"/>
          </a:p>
        </p:txBody>
      </p:sp>
      <p:sp>
        <p:nvSpPr>
          <p:cNvPr id="7" name="3 Marcador de número de diapositiva"/>
          <p:cNvSpPr>
            <a:spLocks noGrp="1"/>
          </p:cNvSpPr>
          <p:nvPr>
            <p:ph type="sldNum" sz="quarter" idx="12"/>
          </p:nvPr>
        </p:nvSpPr>
        <p:spPr/>
        <p:txBody>
          <a:bodyPr/>
          <a:lstStyle/>
          <a:p>
            <a:pPr>
              <a:defRPr/>
            </a:pPr>
            <a:fld id="{9280CBA5-A69D-42E7-9D99-E2309546AB15}" type="slidenum">
              <a:rPr lang="en-US"/>
              <a:pPr>
                <a:defRPr/>
              </a:pPr>
              <a:t>26</a:t>
            </a:fld>
            <a:endParaRPr lang="en-US"/>
          </a:p>
        </p:txBody>
      </p:sp>
      <p:sp>
        <p:nvSpPr>
          <p:cNvPr id="770050"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pPr>
              <a:defRPr/>
            </a:pPr>
            <a:r>
              <a:rPr lang="es-MX" sz="6600" i="1">
                <a:solidFill>
                  <a:schemeClr val="accent2">
                    <a:lumMod val="75000"/>
                  </a:schemeClr>
                </a:solidFill>
                <a:effectLst>
                  <a:outerShdw blurRad="38100" dist="38100" dir="2700000" algn="tl">
                    <a:srgbClr val="C0C0C0"/>
                  </a:outerShdw>
                </a:effectLst>
                <a:latin typeface="Arial" charset="0"/>
              </a:rPr>
              <a:t>SPAM</a:t>
            </a:r>
            <a:endParaRPr lang="es-ES" sz="6600" i="1">
              <a:solidFill>
                <a:schemeClr val="accent2">
                  <a:lumMod val="75000"/>
                </a:schemeClr>
              </a:solidFill>
              <a:effectLst>
                <a:outerShdw blurRad="38100" dist="38100" dir="2700000" algn="tl">
                  <a:srgbClr val="C0C0C0"/>
                </a:outerShdw>
              </a:effectLst>
              <a:latin typeface="Arial" charset="0"/>
            </a:endParaRPr>
          </a:p>
        </p:txBody>
      </p:sp>
      <p:sp>
        <p:nvSpPr>
          <p:cNvPr id="770051" name="Rectangle 3"/>
          <p:cNvSpPr>
            <a:spLocks noGrp="1" noChangeArrowheads="1"/>
          </p:cNvSpPr>
          <p:nvPr>
            <p:ph type="body" idx="4294967295"/>
          </p:nvPr>
        </p:nvSpPr>
        <p:spPr>
          <a:xfrm>
            <a:off x="179388" y="1268413"/>
            <a:ext cx="8713787" cy="5329237"/>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SPAM son mensajes no solicitados, habitualmente de tipo publicitario, enviados en cantidades masivas. Aunque se puede hacer por distintas vías, la más utilizada entre el público en general es la basada en el correo electrónico…”</a:t>
            </a:r>
          </a:p>
          <a:p>
            <a:pPr>
              <a:lnSpc>
                <a:spcPct val="90000"/>
              </a:lnSpc>
              <a:defRPr/>
            </a:pPr>
            <a:r>
              <a:rPr lang="es-MX" sz="2800" i="1" dirty="0">
                <a:solidFill>
                  <a:srgbClr val="000099"/>
                </a:solidFill>
                <a:effectLst>
                  <a:outerShdw blurRad="38100" dist="38100" dir="2700000" algn="tl">
                    <a:srgbClr val="C0C0C0"/>
                  </a:outerShdw>
                </a:effectLst>
                <a:latin typeface="Arial" charset="0"/>
              </a:rPr>
              <a:t>Generalmente el origen de estos correos son servidores fantasma y las direcciones de remitente son falsas.</a:t>
            </a:r>
          </a:p>
          <a:p>
            <a:pPr>
              <a:lnSpc>
                <a:spcPct val="90000"/>
              </a:lnSpc>
              <a:defRPr/>
            </a:pPr>
            <a:r>
              <a:rPr lang="es-MX" sz="2800" i="1" dirty="0">
                <a:solidFill>
                  <a:srgbClr val="000099"/>
                </a:solidFill>
                <a:effectLst>
                  <a:outerShdw blurRad="38100" dist="38100" dir="2700000" algn="tl">
                    <a:srgbClr val="C0C0C0"/>
                  </a:outerShdw>
                </a:effectLst>
                <a:latin typeface="Arial" charset="0"/>
              </a:rPr>
              <a:t>Este tipo de envió de correo masivo son utilizados para el fraude electrónico tipo PHISHING.</a:t>
            </a:r>
          </a:p>
          <a:p>
            <a:pPr>
              <a:lnSpc>
                <a:spcPct val="90000"/>
              </a:lnSpc>
              <a:defRPr/>
            </a:pPr>
            <a:endParaRPr lang="es-MX" sz="2800" i="1" dirty="0">
              <a:solidFill>
                <a:srgbClr val="000099"/>
              </a:solidFill>
              <a:effectLst>
                <a:outerShdw blurRad="38100" dist="38100" dir="2700000" algn="tl">
                  <a:srgbClr val="C0C0C0"/>
                </a:outerShdw>
              </a:effectLst>
              <a:latin typeface="Arial" charset="0"/>
            </a:endParaRPr>
          </a:p>
          <a:p>
            <a:pPr>
              <a:lnSpc>
                <a:spcPct val="90000"/>
              </a:lnSpc>
              <a:defRPr/>
            </a:pPr>
            <a:endParaRPr lang="es-ES" sz="2800" i="1" dirty="0">
              <a:solidFill>
                <a:srgbClr val="000099"/>
              </a:solidFill>
              <a:effectLst>
                <a:outerShdw blurRad="38100" dist="38100" dir="2700000" algn="tl">
                  <a:srgbClr val="C0C0C0"/>
                </a:outerShdw>
              </a:effectLst>
              <a:latin typeface="Arial" charset="0"/>
            </a:endParaRPr>
          </a:p>
        </p:txBody>
      </p:sp>
      <p:pic>
        <p:nvPicPr>
          <p:cNvPr id="28678" name="Picture 4"/>
          <p:cNvPicPr>
            <a:picLocks noChangeAspect="1" noChangeArrowheads="1"/>
          </p:cNvPicPr>
          <p:nvPr/>
        </p:nvPicPr>
        <p:blipFill>
          <a:blip r:embed="rId3"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40805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p:cTn id="7" dur="1000" fill="hold"/>
                                        <p:tgtEl>
                                          <p:spTgt spid="770050"/>
                                        </p:tgtEl>
                                        <p:attrNameLst>
                                          <p:attrName>ppt_w</p:attrName>
                                        </p:attrNameLst>
                                      </p:cBhvr>
                                      <p:tavLst>
                                        <p:tav tm="0">
                                          <p:val>
                                            <p:fltVal val="0"/>
                                          </p:val>
                                        </p:tav>
                                        <p:tav tm="100000">
                                          <p:val>
                                            <p:strVal val="#ppt_w"/>
                                          </p:val>
                                        </p:tav>
                                      </p:tavLst>
                                    </p:anim>
                                    <p:anim calcmode="lin" valueType="num">
                                      <p:cBhvr>
                                        <p:cTn id="8" dur="1000" fill="hold"/>
                                        <p:tgtEl>
                                          <p:spTgt spid="770050"/>
                                        </p:tgtEl>
                                        <p:attrNameLst>
                                          <p:attrName>ppt_h</p:attrName>
                                        </p:attrNameLst>
                                      </p:cBhvr>
                                      <p:tavLst>
                                        <p:tav tm="0">
                                          <p:val>
                                            <p:fltVal val="0"/>
                                          </p:val>
                                        </p:tav>
                                        <p:tav tm="100000">
                                          <p:val>
                                            <p:strVal val="#ppt_h"/>
                                          </p:val>
                                        </p:tav>
                                      </p:tavLst>
                                    </p:anim>
                                    <p:anim calcmode="lin" valueType="num">
                                      <p:cBhvr>
                                        <p:cTn id="9" dur="1000" fill="hold"/>
                                        <p:tgtEl>
                                          <p:spTgt spid="770050"/>
                                        </p:tgtEl>
                                        <p:attrNameLst>
                                          <p:attrName>style.rotation</p:attrName>
                                        </p:attrNameLst>
                                      </p:cBhvr>
                                      <p:tavLst>
                                        <p:tav tm="0">
                                          <p:val>
                                            <p:fltVal val="90"/>
                                          </p:val>
                                        </p:tav>
                                        <p:tav tm="100000">
                                          <p:val>
                                            <p:fltVal val="0"/>
                                          </p:val>
                                        </p:tav>
                                      </p:tavLst>
                                    </p:anim>
                                    <p:animEffect transition="in" filter="fade">
                                      <p:cBhvr>
                                        <p:cTn id="10" dur="1000"/>
                                        <p:tgtEl>
                                          <p:spTgt spid="770050"/>
                                        </p:tgtEl>
                                      </p:cBhvr>
                                    </p:animEffect>
                                  </p:childTnLst>
                                </p:cTn>
                              </p:par>
                              <p:par>
                                <p:cTn id="11" presetID="14" presetClass="entr" presetSubtype="10" fill="hold" nodeType="withEffect">
                                  <p:stCondLst>
                                    <p:cond delay="0"/>
                                  </p:stCondLst>
                                  <p:childTnLst>
                                    <p:set>
                                      <p:cBhvr>
                                        <p:cTn id="12" dur="1" fill="hold">
                                          <p:stCondLst>
                                            <p:cond delay="0"/>
                                          </p:stCondLst>
                                        </p:cTn>
                                        <p:tgtEl>
                                          <p:spTgt spid="28678"/>
                                        </p:tgtEl>
                                        <p:attrNameLst>
                                          <p:attrName>style.visibility</p:attrName>
                                        </p:attrNameLst>
                                      </p:cBhvr>
                                      <p:to>
                                        <p:strVal val="visible"/>
                                      </p:to>
                                    </p:set>
                                    <p:animEffect transition="in" filter="randombar(horizontal)">
                                      <p:cBhvr>
                                        <p:cTn id="13" dur="500"/>
                                        <p:tgtEl>
                                          <p:spTgt spid="2867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770051">
                                            <p:bg/>
                                          </p:spTgt>
                                        </p:tgtEl>
                                        <p:attrNameLst>
                                          <p:attrName>style.visibility</p:attrName>
                                        </p:attrNameLst>
                                      </p:cBhvr>
                                      <p:to>
                                        <p:strVal val="visible"/>
                                      </p:to>
                                    </p:set>
                                    <p:anim calcmode="lin" valueType="num">
                                      <p:cBhvr>
                                        <p:cTn id="18" dur="1000" fill="hold"/>
                                        <p:tgtEl>
                                          <p:spTgt spid="770051">
                                            <p:bg/>
                                          </p:spTgt>
                                        </p:tgtEl>
                                        <p:attrNameLst>
                                          <p:attrName>ppt_w</p:attrName>
                                        </p:attrNameLst>
                                      </p:cBhvr>
                                      <p:tavLst>
                                        <p:tav tm="0">
                                          <p:val>
                                            <p:fltVal val="0"/>
                                          </p:val>
                                        </p:tav>
                                        <p:tav tm="100000">
                                          <p:val>
                                            <p:strVal val="#ppt_w"/>
                                          </p:val>
                                        </p:tav>
                                      </p:tavLst>
                                    </p:anim>
                                    <p:anim calcmode="lin" valueType="num">
                                      <p:cBhvr>
                                        <p:cTn id="19" dur="1000" fill="hold"/>
                                        <p:tgtEl>
                                          <p:spTgt spid="770051">
                                            <p:bg/>
                                          </p:spTgt>
                                        </p:tgtEl>
                                        <p:attrNameLst>
                                          <p:attrName>ppt_h</p:attrName>
                                        </p:attrNameLst>
                                      </p:cBhvr>
                                      <p:tavLst>
                                        <p:tav tm="0">
                                          <p:val>
                                            <p:fltVal val="0"/>
                                          </p:val>
                                        </p:tav>
                                        <p:tav tm="100000">
                                          <p:val>
                                            <p:strVal val="#ppt_h"/>
                                          </p:val>
                                        </p:tav>
                                      </p:tavLst>
                                    </p:anim>
                                    <p:anim calcmode="lin" valueType="num">
                                      <p:cBhvr>
                                        <p:cTn id="20" dur="1000" fill="hold"/>
                                        <p:tgtEl>
                                          <p:spTgt spid="770051">
                                            <p:bg/>
                                          </p:spTgt>
                                        </p:tgtEl>
                                        <p:attrNameLst>
                                          <p:attrName>style.rotation</p:attrName>
                                        </p:attrNameLst>
                                      </p:cBhvr>
                                      <p:tavLst>
                                        <p:tav tm="0">
                                          <p:val>
                                            <p:fltVal val="90"/>
                                          </p:val>
                                        </p:tav>
                                        <p:tav tm="100000">
                                          <p:val>
                                            <p:fltVal val="0"/>
                                          </p:val>
                                        </p:tav>
                                      </p:tavLst>
                                    </p:anim>
                                    <p:animEffect transition="in" filter="fade">
                                      <p:cBhvr>
                                        <p:cTn id="21" dur="1000"/>
                                        <p:tgtEl>
                                          <p:spTgt spid="770051">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770051">
                                            <p:txEl>
                                              <p:pRg st="0" end="0"/>
                                            </p:txEl>
                                          </p:spTgt>
                                        </p:tgtEl>
                                        <p:attrNameLst>
                                          <p:attrName>style.visibility</p:attrName>
                                        </p:attrNameLst>
                                      </p:cBhvr>
                                      <p:to>
                                        <p:strVal val="visible"/>
                                      </p:to>
                                    </p:set>
                                    <p:anim calcmode="lin" valueType="num">
                                      <p:cBhvr>
                                        <p:cTn id="26" dur="1000" fill="hold"/>
                                        <p:tgtEl>
                                          <p:spTgt spid="770051">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770051">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770051">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7700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770051">
                                            <p:txEl>
                                              <p:pRg st="1" end="1"/>
                                            </p:txEl>
                                          </p:spTgt>
                                        </p:tgtEl>
                                        <p:attrNameLst>
                                          <p:attrName>style.visibility</p:attrName>
                                        </p:attrNameLst>
                                      </p:cBhvr>
                                      <p:to>
                                        <p:strVal val="visible"/>
                                      </p:to>
                                    </p:set>
                                    <p:anim calcmode="lin" valueType="num">
                                      <p:cBhvr>
                                        <p:cTn id="34" dur="1000" fill="hold"/>
                                        <p:tgtEl>
                                          <p:spTgt spid="770051">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770051">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770051">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77005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770051">
                                            <p:txEl>
                                              <p:pRg st="2" end="2"/>
                                            </p:txEl>
                                          </p:spTgt>
                                        </p:tgtEl>
                                        <p:attrNameLst>
                                          <p:attrName>style.visibility</p:attrName>
                                        </p:attrNameLst>
                                      </p:cBhvr>
                                      <p:to>
                                        <p:strVal val="visible"/>
                                      </p:to>
                                    </p:set>
                                    <p:anim calcmode="lin" valueType="num">
                                      <p:cBhvr>
                                        <p:cTn id="42" dur="1000" fill="hold"/>
                                        <p:tgtEl>
                                          <p:spTgt spid="770051">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770051">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770051">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770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P spid="77005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F8B578-4C4B-4F5C-A695-786F01BDF47C}" type="datetime1">
              <a:rPr lang="es-ES"/>
              <a:pPr>
                <a:defRPr/>
              </a:pPr>
              <a:t>18/05/2022</a:t>
            </a:fld>
            <a:endParaRPr lang="en-US"/>
          </a:p>
        </p:txBody>
      </p:sp>
      <p:sp>
        <p:nvSpPr>
          <p:cNvPr id="7" name="3 Marcador de número de diapositiva"/>
          <p:cNvSpPr>
            <a:spLocks noGrp="1"/>
          </p:cNvSpPr>
          <p:nvPr>
            <p:ph type="sldNum" sz="quarter" idx="12"/>
          </p:nvPr>
        </p:nvSpPr>
        <p:spPr/>
        <p:txBody>
          <a:bodyPr/>
          <a:lstStyle/>
          <a:p>
            <a:pPr>
              <a:defRPr/>
            </a:pPr>
            <a:fld id="{5A36B81C-2036-40F6-8BE1-4DB0CD8118CF}" type="slidenum">
              <a:rPr lang="en-US"/>
              <a:pPr>
                <a:defRPr/>
              </a:pPr>
              <a:t>27</a:t>
            </a:fld>
            <a:endParaRPr lang="en-US"/>
          </a:p>
        </p:txBody>
      </p:sp>
      <p:sp>
        <p:nvSpPr>
          <p:cNvPr id="772098" name="Rectangle 2"/>
          <p:cNvSpPr>
            <a:spLocks noGrp="1" noChangeArrowheads="1"/>
          </p:cNvSpPr>
          <p:nvPr>
            <p:ph type="title" idx="4294967295"/>
          </p:nvPr>
        </p:nvSpPr>
        <p:spPr>
          <a:xfrm>
            <a:off x="0"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Software &amp; Appliances AntiSpam</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72099" name="Rectangle 3"/>
          <p:cNvSpPr>
            <a:spLocks noGrp="1" noChangeArrowheads="1"/>
          </p:cNvSpPr>
          <p:nvPr>
            <p:ph type="body" idx="4294967295"/>
          </p:nvPr>
        </p:nvSpPr>
        <p:spPr>
          <a:xfrm>
            <a:off x="0" y="1196752"/>
            <a:ext cx="9144000" cy="5562600"/>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Su función es la del análisis de del contenido de los correos electrónicos para clasificarlos y determinar si estos cumplen con los requisitos para ser clasificados como SPAM y separarlos de los mails legítimos.</a:t>
            </a:r>
          </a:p>
          <a:p>
            <a:pPr>
              <a:lnSpc>
                <a:spcPct val="90000"/>
              </a:lnSpc>
              <a:defRPr/>
            </a:pPr>
            <a:r>
              <a:rPr lang="es-MX" sz="2800" i="1" dirty="0">
                <a:solidFill>
                  <a:srgbClr val="000099"/>
                </a:solidFill>
                <a:effectLst>
                  <a:outerShdw blurRad="38100" dist="38100" dir="2700000" algn="tl">
                    <a:srgbClr val="C0C0C0"/>
                  </a:outerShdw>
                </a:effectLst>
                <a:latin typeface="Arial" charset="0"/>
              </a:rPr>
              <a:t>Este tipo de aplicaciones trabajan sobre los protocolos de correo electrónico (Pop3, ESMTP, SMTP, IMAP, etc.)</a:t>
            </a:r>
          </a:p>
          <a:p>
            <a:pPr>
              <a:lnSpc>
                <a:spcPct val="90000"/>
              </a:lnSpc>
              <a:defRPr/>
            </a:pPr>
            <a:r>
              <a:rPr lang="es-MX" sz="2800" i="1" dirty="0">
                <a:solidFill>
                  <a:srgbClr val="000099"/>
                </a:solidFill>
                <a:effectLst>
                  <a:outerShdw blurRad="38100" dist="38100" dir="2700000" algn="tl">
                    <a:srgbClr val="C0C0C0"/>
                  </a:outerShdw>
                </a:effectLst>
                <a:latin typeface="Arial" charset="0"/>
              </a:rPr>
              <a:t>Existen listas de bloqueo llamadas “</a:t>
            </a:r>
            <a:r>
              <a:rPr lang="es-MX" sz="2800" i="1" dirty="0" err="1">
                <a:solidFill>
                  <a:srgbClr val="000099"/>
                </a:solidFill>
                <a:effectLst>
                  <a:outerShdw blurRad="38100" dist="38100" dir="2700000" algn="tl">
                    <a:srgbClr val="C0C0C0"/>
                  </a:outerShdw>
                </a:effectLst>
                <a:latin typeface="Arial" charset="0"/>
              </a:rPr>
              <a:t>Blacklists</a:t>
            </a:r>
            <a:r>
              <a:rPr lang="es-MX" sz="2800" i="1" dirty="0">
                <a:solidFill>
                  <a:srgbClr val="000099"/>
                </a:solidFill>
                <a:effectLst>
                  <a:outerShdw blurRad="38100" dist="38100" dir="2700000" algn="tl">
                    <a:srgbClr val="C0C0C0"/>
                  </a:outerShdw>
                </a:effectLst>
                <a:latin typeface="Arial" charset="0"/>
              </a:rPr>
              <a:t>” donde figuran listados de direcciones de mail, dominios, y proveedores de Internet que realizan SPAM.</a:t>
            </a:r>
          </a:p>
          <a:p>
            <a:pPr>
              <a:lnSpc>
                <a:spcPct val="90000"/>
              </a:lnSpc>
              <a:defRPr/>
            </a:pPr>
            <a:r>
              <a:rPr lang="es-MX" sz="2800" i="1" dirty="0">
                <a:solidFill>
                  <a:srgbClr val="000099"/>
                </a:solidFill>
                <a:effectLst>
                  <a:outerShdw blurRad="38100" dist="38100" dir="2700000" algn="tl">
                    <a:srgbClr val="C0C0C0"/>
                  </a:outerShdw>
                </a:effectLst>
                <a:latin typeface="Arial" charset="0"/>
              </a:rPr>
              <a:t>También pueden ser identificados por bloque de dirección IP (Generalmente asociado a un ISP)</a:t>
            </a:r>
            <a:endParaRPr lang="es-ES" sz="2800" i="1" dirty="0">
              <a:solidFill>
                <a:srgbClr val="000099"/>
              </a:solidFill>
              <a:effectLst>
                <a:outerShdw blurRad="38100" dist="38100" dir="2700000" algn="tl">
                  <a:srgbClr val="C0C0C0"/>
                </a:outerShdw>
              </a:effectLst>
              <a:latin typeface="Arial" charset="0"/>
            </a:endParaRPr>
          </a:p>
        </p:txBody>
      </p:sp>
      <p:pic>
        <p:nvPicPr>
          <p:cNvPr id="29702" name="Picture 4"/>
          <p:cNvPicPr>
            <a:picLocks noChangeAspect="1" noChangeArrowheads="1"/>
          </p:cNvPicPr>
          <p:nvPr/>
        </p:nvPicPr>
        <p:blipFill>
          <a:blip r:embed="rId3"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263989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p:cTn id="7" dur="1000" fill="hold"/>
                                        <p:tgtEl>
                                          <p:spTgt spid="772098"/>
                                        </p:tgtEl>
                                        <p:attrNameLst>
                                          <p:attrName>ppt_w</p:attrName>
                                        </p:attrNameLst>
                                      </p:cBhvr>
                                      <p:tavLst>
                                        <p:tav tm="0">
                                          <p:val>
                                            <p:fltVal val="0"/>
                                          </p:val>
                                        </p:tav>
                                        <p:tav tm="100000">
                                          <p:val>
                                            <p:strVal val="#ppt_w"/>
                                          </p:val>
                                        </p:tav>
                                      </p:tavLst>
                                    </p:anim>
                                    <p:anim calcmode="lin" valueType="num">
                                      <p:cBhvr>
                                        <p:cTn id="8" dur="1000" fill="hold"/>
                                        <p:tgtEl>
                                          <p:spTgt spid="772098"/>
                                        </p:tgtEl>
                                        <p:attrNameLst>
                                          <p:attrName>ppt_h</p:attrName>
                                        </p:attrNameLst>
                                      </p:cBhvr>
                                      <p:tavLst>
                                        <p:tav tm="0">
                                          <p:val>
                                            <p:fltVal val="0"/>
                                          </p:val>
                                        </p:tav>
                                        <p:tav tm="100000">
                                          <p:val>
                                            <p:strVal val="#ppt_h"/>
                                          </p:val>
                                        </p:tav>
                                      </p:tavLst>
                                    </p:anim>
                                    <p:anim calcmode="lin" valueType="num">
                                      <p:cBhvr>
                                        <p:cTn id="9" dur="1000" fill="hold"/>
                                        <p:tgtEl>
                                          <p:spTgt spid="772098"/>
                                        </p:tgtEl>
                                        <p:attrNameLst>
                                          <p:attrName>style.rotation</p:attrName>
                                        </p:attrNameLst>
                                      </p:cBhvr>
                                      <p:tavLst>
                                        <p:tav tm="0">
                                          <p:val>
                                            <p:fltVal val="90"/>
                                          </p:val>
                                        </p:tav>
                                        <p:tav tm="100000">
                                          <p:val>
                                            <p:fltVal val="0"/>
                                          </p:val>
                                        </p:tav>
                                      </p:tavLst>
                                    </p:anim>
                                    <p:animEffect transition="in" filter="fade">
                                      <p:cBhvr>
                                        <p:cTn id="10" dur="1000"/>
                                        <p:tgtEl>
                                          <p:spTgt spid="772098"/>
                                        </p:tgtEl>
                                      </p:cBhvr>
                                    </p:animEffect>
                                  </p:childTnLst>
                                </p:cTn>
                              </p:par>
                              <p:par>
                                <p:cTn id="11" presetID="31" presetClass="entr" presetSubtype="0" fill="hold" nodeType="withEffect">
                                  <p:stCondLst>
                                    <p:cond delay="0"/>
                                  </p:stCondLst>
                                  <p:childTnLst>
                                    <p:set>
                                      <p:cBhvr>
                                        <p:cTn id="12" dur="1" fill="hold">
                                          <p:stCondLst>
                                            <p:cond delay="0"/>
                                          </p:stCondLst>
                                        </p:cTn>
                                        <p:tgtEl>
                                          <p:spTgt spid="29702"/>
                                        </p:tgtEl>
                                        <p:attrNameLst>
                                          <p:attrName>style.visibility</p:attrName>
                                        </p:attrNameLst>
                                      </p:cBhvr>
                                      <p:to>
                                        <p:strVal val="visible"/>
                                      </p:to>
                                    </p:set>
                                    <p:anim calcmode="lin" valueType="num">
                                      <p:cBhvr>
                                        <p:cTn id="13" dur="1000" fill="hold"/>
                                        <p:tgtEl>
                                          <p:spTgt spid="29702"/>
                                        </p:tgtEl>
                                        <p:attrNameLst>
                                          <p:attrName>ppt_w</p:attrName>
                                        </p:attrNameLst>
                                      </p:cBhvr>
                                      <p:tavLst>
                                        <p:tav tm="0">
                                          <p:val>
                                            <p:fltVal val="0"/>
                                          </p:val>
                                        </p:tav>
                                        <p:tav tm="100000">
                                          <p:val>
                                            <p:strVal val="#ppt_w"/>
                                          </p:val>
                                        </p:tav>
                                      </p:tavLst>
                                    </p:anim>
                                    <p:anim calcmode="lin" valueType="num">
                                      <p:cBhvr>
                                        <p:cTn id="14" dur="1000" fill="hold"/>
                                        <p:tgtEl>
                                          <p:spTgt spid="29702"/>
                                        </p:tgtEl>
                                        <p:attrNameLst>
                                          <p:attrName>ppt_h</p:attrName>
                                        </p:attrNameLst>
                                      </p:cBhvr>
                                      <p:tavLst>
                                        <p:tav tm="0">
                                          <p:val>
                                            <p:fltVal val="0"/>
                                          </p:val>
                                        </p:tav>
                                        <p:tav tm="100000">
                                          <p:val>
                                            <p:strVal val="#ppt_h"/>
                                          </p:val>
                                        </p:tav>
                                      </p:tavLst>
                                    </p:anim>
                                    <p:anim calcmode="lin" valueType="num">
                                      <p:cBhvr>
                                        <p:cTn id="15" dur="1000" fill="hold"/>
                                        <p:tgtEl>
                                          <p:spTgt spid="29702"/>
                                        </p:tgtEl>
                                        <p:attrNameLst>
                                          <p:attrName>style.rotation</p:attrName>
                                        </p:attrNameLst>
                                      </p:cBhvr>
                                      <p:tavLst>
                                        <p:tav tm="0">
                                          <p:val>
                                            <p:fltVal val="90"/>
                                          </p:val>
                                        </p:tav>
                                        <p:tav tm="100000">
                                          <p:val>
                                            <p:fltVal val="0"/>
                                          </p:val>
                                        </p:tav>
                                      </p:tavLst>
                                    </p:anim>
                                    <p:animEffect transition="in" filter="fade">
                                      <p:cBhvr>
                                        <p:cTn id="16" dur="1000"/>
                                        <p:tgtEl>
                                          <p:spTgt spid="2970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72099">
                                            <p:bg/>
                                          </p:spTgt>
                                        </p:tgtEl>
                                        <p:attrNameLst>
                                          <p:attrName>style.visibility</p:attrName>
                                        </p:attrNameLst>
                                      </p:cBhvr>
                                      <p:to>
                                        <p:strVal val="visible"/>
                                      </p:to>
                                    </p:set>
                                    <p:anim calcmode="lin" valueType="num">
                                      <p:cBhvr>
                                        <p:cTn id="21" dur="1000" fill="hold"/>
                                        <p:tgtEl>
                                          <p:spTgt spid="772099">
                                            <p:bg/>
                                          </p:spTgt>
                                        </p:tgtEl>
                                        <p:attrNameLst>
                                          <p:attrName>ppt_w</p:attrName>
                                        </p:attrNameLst>
                                      </p:cBhvr>
                                      <p:tavLst>
                                        <p:tav tm="0">
                                          <p:val>
                                            <p:fltVal val="0"/>
                                          </p:val>
                                        </p:tav>
                                        <p:tav tm="100000">
                                          <p:val>
                                            <p:strVal val="#ppt_w"/>
                                          </p:val>
                                        </p:tav>
                                      </p:tavLst>
                                    </p:anim>
                                    <p:anim calcmode="lin" valueType="num">
                                      <p:cBhvr>
                                        <p:cTn id="22" dur="1000" fill="hold"/>
                                        <p:tgtEl>
                                          <p:spTgt spid="772099">
                                            <p:bg/>
                                          </p:spTgt>
                                        </p:tgtEl>
                                        <p:attrNameLst>
                                          <p:attrName>ppt_h</p:attrName>
                                        </p:attrNameLst>
                                      </p:cBhvr>
                                      <p:tavLst>
                                        <p:tav tm="0">
                                          <p:val>
                                            <p:fltVal val="0"/>
                                          </p:val>
                                        </p:tav>
                                        <p:tav tm="100000">
                                          <p:val>
                                            <p:strVal val="#ppt_h"/>
                                          </p:val>
                                        </p:tav>
                                      </p:tavLst>
                                    </p:anim>
                                    <p:anim calcmode="lin" valueType="num">
                                      <p:cBhvr>
                                        <p:cTn id="23" dur="1000" fill="hold"/>
                                        <p:tgtEl>
                                          <p:spTgt spid="772099">
                                            <p:bg/>
                                          </p:spTgt>
                                        </p:tgtEl>
                                        <p:attrNameLst>
                                          <p:attrName>style.rotation</p:attrName>
                                        </p:attrNameLst>
                                      </p:cBhvr>
                                      <p:tavLst>
                                        <p:tav tm="0">
                                          <p:val>
                                            <p:fltVal val="90"/>
                                          </p:val>
                                        </p:tav>
                                        <p:tav tm="100000">
                                          <p:val>
                                            <p:fltVal val="0"/>
                                          </p:val>
                                        </p:tav>
                                      </p:tavLst>
                                    </p:anim>
                                    <p:animEffect transition="in" filter="fade">
                                      <p:cBhvr>
                                        <p:cTn id="24" dur="1000"/>
                                        <p:tgtEl>
                                          <p:spTgt spid="77209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72099">
                                            <p:txEl>
                                              <p:pRg st="0" end="0"/>
                                            </p:txEl>
                                          </p:spTgt>
                                        </p:tgtEl>
                                        <p:attrNameLst>
                                          <p:attrName>style.visibility</p:attrName>
                                        </p:attrNameLst>
                                      </p:cBhvr>
                                      <p:to>
                                        <p:strVal val="visible"/>
                                      </p:to>
                                    </p:set>
                                    <p:anim calcmode="lin" valueType="num">
                                      <p:cBhvr>
                                        <p:cTn id="29" dur="1000" fill="hold"/>
                                        <p:tgtEl>
                                          <p:spTgt spid="77209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7209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7209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7209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772099">
                                            <p:txEl>
                                              <p:pRg st="1" end="1"/>
                                            </p:txEl>
                                          </p:spTgt>
                                        </p:tgtEl>
                                        <p:attrNameLst>
                                          <p:attrName>style.visibility</p:attrName>
                                        </p:attrNameLst>
                                      </p:cBhvr>
                                      <p:to>
                                        <p:strVal val="visible"/>
                                      </p:to>
                                    </p:set>
                                    <p:anim calcmode="lin" valueType="num">
                                      <p:cBhvr>
                                        <p:cTn id="37" dur="1000" fill="hold"/>
                                        <p:tgtEl>
                                          <p:spTgt spid="77209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77209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77209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77209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72099">
                                            <p:txEl>
                                              <p:pRg st="2" end="2"/>
                                            </p:txEl>
                                          </p:spTgt>
                                        </p:tgtEl>
                                        <p:attrNameLst>
                                          <p:attrName>style.visibility</p:attrName>
                                        </p:attrNameLst>
                                      </p:cBhvr>
                                      <p:to>
                                        <p:strVal val="visible"/>
                                      </p:to>
                                    </p:set>
                                    <p:anim calcmode="lin" valueType="num">
                                      <p:cBhvr>
                                        <p:cTn id="45" dur="1000" fill="hold"/>
                                        <p:tgtEl>
                                          <p:spTgt spid="77209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77209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77209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772099">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772099">
                                            <p:txEl>
                                              <p:pRg st="3" end="3"/>
                                            </p:txEl>
                                          </p:spTgt>
                                        </p:tgtEl>
                                        <p:attrNameLst>
                                          <p:attrName>style.visibility</p:attrName>
                                        </p:attrNameLst>
                                      </p:cBhvr>
                                      <p:to>
                                        <p:strVal val="visible"/>
                                      </p:to>
                                    </p:set>
                                    <p:anim calcmode="lin" valueType="num">
                                      <p:cBhvr>
                                        <p:cTn id="53" dur="1000" fill="hold"/>
                                        <p:tgtEl>
                                          <p:spTgt spid="772099">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772099">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772099">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772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099"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353EC16-38D4-4EBC-9ADF-DCEFA0EC3CD5}"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8B3575A0-0805-4BD8-859F-8886DCA183A2}" type="slidenum">
              <a:rPr lang="en-US"/>
              <a:pPr>
                <a:defRPr/>
              </a:pPr>
              <a:t>28</a:t>
            </a:fld>
            <a:endParaRPr lang="en-US"/>
          </a:p>
        </p:txBody>
      </p:sp>
      <p:sp>
        <p:nvSpPr>
          <p:cNvPr id="774146"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Popups,  Dialers y otros…</a:t>
            </a:r>
            <a:endParaRPr lang="es-ES" sz="4000" b="1" i="1">
              <a:solidFill>
                <a:srgbClr val="800000"/>
              </a:solidFill>
              <a:effectLst>
                <a:outerShdw blurRad="38100" dist="38100" dir="2700000" algn="tl">
                  <a:srgbClr val="C0C0C0"/>
                </a:outerShdw>
              </a:effectLst>
              <a:latin typeface="Arial" charset="0"/>
            </a:endParaRPr>
          </a:p>
        </p:txBody>
      </p:sp>
      <p:sp>
        <p:nvSpPr>
          <p:cNvPr id="774147" name="Rectangle 3"/>
          <p:cNvSpPr>
            <a:spLocks noGrp="1" noChangeArrowheads="1"/>
          </p:cNvSpPr>
          <p:nvPr>
            <p:ph type="body" idx="4294967295"/>
          </p:nvPr>
        </p:nvSpPr>
        <p:spPr>
          <a:xfrm>
            <a:off x="0" y="1268413"/>
            <a:ext cx="9144000" cy="5329237"/>
          </a:xfrm>
          <a:blipFill dpi="0" rotWithShape="0">
            <a:blip r:embed="rId4" cstate="print"/>
            <a:srcRect/>
            <a:tile tx="0" ty="0" sx="100000" sy="100000" flip="none" algn="tl"/>
          </a:blipFill>
          <a:ln w="76200" cap="flat" algn="ctr">
            <a:solidFill>
              <a:srgbClr val="000080"/>
            </a:solidFill>
          </a:ln>
        </p:spPr>
        <p:txBody>
          <a:bodyPr/>
          <a:lstStyle/>
          <a:p>
            <a:pPr>
              <a:lnSpc>
                <a:spcPct val="90000"/>
              </a:lnSpc>
              <a:buFontTx/>
              <a:buNone/>
              <a:defRPr/>
            </a:pPr>
            <a:r>
              <a:rPr lang="es-MX" sz="2800" b="1" i="1">
                <a:solidFill>
                  <a:srgbClr val="000099"/>
                </a:solidFill>
                <a:effectLst>
                  <a:outerShdw blurRad="38100" dist="38100" dir="2700000" algn="tl">
                    <a:srgbClr val="C0C0C0"/>
                  </a:outerShdw>
                </a:effectLst>
                <a:latin typeface="Arial" charset="0"/>
              </a:rPr>
              <a:t>Como parte de algunas infecciones de SpyWare, Virus y demás elementos de software no legítimos, se presentan algunos elementos que pueden provocar comportamientos no deseados en las computadoras.</a:t>
            </a:r>
          </a:p>
          <a:p>
            <a:pPr>
              <a:lnSpc>
                <a:spcPct val="90000"/>
              </a:lnSpc>
              <a:defRPr/>
            </a:pPr>
            <a:r>
              <a:rPr lang="es-MX" sz="2800" i="1">
                <a:solidFill>
                  <a:srgbClr val="000099"/>
                </a:solidFill>
                <a:effectLst>
                  <a:outerShdw blurRad="38100" dist="38100" dir="2700000" algn="tl">
                    <a:srgbClr val="C0C0C0"/>
                  </a:outerShdw>
                </a:effectLst>
                <a:latin typeface="Arial" charset="0"/>
              </a:rPr>
              <a:t>Dialers: Es software que tiene por objetivo conectar al usuario a servicios “Dial UP” con cobro extra (Como un 0600 en Argentina) sin el consentimiento del usuario.</a:t>
            </a:r>
          </a:p>
          <a:p>
            <a:pPr>
              <a:lnSpc>
                <a:spcPct val="90000"/>
              </a:lnSpc>
              <a:defRPr/>
            </a:pPr>
            <a:r>
              <a:rPr lang="es-MX" sz="2800" i="1">
                <a:solidFill>
                  <a:srgbClr val="000099"/>
                </a:solidFill>
                <a:effectLst>
                  <a:outerShdw blurRad="38100" dist="38100" dir="2700000" algn="tl">
                    <a:srgbClr val="C0C0C0"/>
                  </a:outerShdw>
                </a:effectLst>
                <a:latin typeface="Arial" charset="0"/>
              </a:rPr>
              <a:t>Popups: Son ventanas emergentes, que generalmente contienen publicidades, y que se presentan sin la solicitud o interacción del usuario.</a:t>
            </a:r>
            <a:endParaRPr lang="es-ES"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18/05/2022</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29</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Centro de Operaciones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(SOC)</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gn="just"/>
            <a:r>
              <a:rPr lang="es-AR" b="1" i="1" dirty="0">
                <a:solidFill>
                  <a:srgbClr val="000099"/>
                </a:solidFill>
                <a:effectLst>
                  <a:outerShdw blurRad="38100" dist="38100" dir="2700000" algn="tl">
                    <a:srgbClr val="C0C0C0"/>
                  </a:outerShdw>
                </a:effectLst>
                <a:latin typeface="Arial" charset="0"/>
              </a:rPr>
              <a:t>Unidad centralizada compuesta por personas capacitadas, procesos y tecnologías que trabajan en conjunto para brindar capacidades de seguridad integrales. </a:t>
            </a:r>
          </a:p>
          <a:p>
            <a:pPr algn="just"/>
            <a:r>
              <a:rPr lang="es-AR" i="1" dirty="0">
                <a:solidFill>
                  <a:srgbClr val="000099"/>
                </a:solidFill>
                <a:effectLst>
                  <a:outerShdw blurRad="38100" dist="38100" dir="2700000" algn="tl">
                    <a:srgbClr val="C0C0C0"/>
                  </a:outerShdw>
                </a:effectLst>
                <a:latin typeface="Arial" charset="0"/>
              </a:rPr>
              <a:t>Incluyen la prevención, detección e investigación, y respuesta a amenazas e incidentes de ciberseguridad.</a:t>
            </a:r>
          </a:p>
          <a:p>
            <a:pPr algn="just"/>
            <a:r>
              <a:rPr lang="es-AR" i="1" dirty="0">
                <a:solidFill>
                  <a:srgbClr val="000099"/>
                </a:solidFill>
                <a:effectLst>
                  <a:outerShdw blurRad="38100" dist="38100" dir="2700000" algn="tl">
                    <a:srgbClr val="C0C0C0"/>
                  </a:outerShdw>
                </a:effectLst>
                <a:latin typeface="Arial" charset="0"/>
              </a:rPr>
              <a:t>Visibilidad centralizada de toda la actividad que ocurre en </a:t>
            </a:r>
            <a:r>
              <a:rPr lang="es-AR" i="1">
                <a:solidFill>
                  <a:srgbClr val="000099"/>
                </a:solidFill>
                <a:effectLst>
                  <a:outerShdw blurRad="38100" dist="38100" dir="2700000" algn="tl">
                    <a:srgbClr val="C0C0C0"/>
                  </a:outerShdw>
                </a:effectLst>
                <a:latin typeface="Arial" charset="0"/>
              </a:rPr>
              <a:t>su entorno.</a:t>
            </a:r>
            <a:endParaRPr lang="es-ES" i="1" dirty="0">
              <a:solidFill>
                <a:srgbClr val="000099"/>
              </a:solidFill>
              <a:effectLst>
                <a:outerShdw blurRad="38100" dist="38100" dir="2700000" algn="tl">
                  <a:srgbClr val="C0C0C0"/>
                </a:outerShdw>
              </a:effectLst>
              <a:latin typeface="Arial" charset="0"/>
            </a:endParaRPr>
          </a:p>
          <a:p>
            <a:endParaRPr lang="es-AR" i="1" dirty="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327480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9EE4627-0BCF-4626-8BA9-150FE25151B7}"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2A85C768-E938-4B7C-934E-53B0066E0128}" type="slidenum">
              <a:rPr lang="en-US"/>
              <a:pPr>
                <a:defRPr/>
              </a:pPr>
              <a:t>3</a:t>
            </a:fld>
            <a:endParaRPr lang="en-US"/>
          </a:p>
        </p:txBody>
      </p:sp>
      <p:sp>
        <p:nvSpPr>
          <p:cNvPr id="731138" name="Rectangle 2"/>
          <p:cNvSpPr>
            <a:spLocks noGrp="1" noChangeArrowheads="1"/>
          </p:cNvSpPr>
          <p:nvPr>
            <p:ph type="title" idx="4294967295"/>
          </p:nvPr>
        </p:nvSpPr>
        <p:spPr>
          <a:xfrm>
            <a:off x="936650" y="598939"/>
            <a:ext cx="5616550" cy="1143000"/>
          </a:xfrm>
          <a:solidFill>
            <a:schemeClr val="accent2">
              <a:lumMod val="20000"/>
              <a:lumOff val="80000"/>
            </a:schemeClr>
          </a:solidFill>
          <a:ln w="76200" cap="flat" algn="ctr">
            <a:solidFill>
              <a:schemeClr val="accent2">
                <a:lumMod val="75000"/>
              </a:schemeClr>
            </a:solidFill>
          </a:ln>
        </p:spPr>
        <p:txBody>
          <a:bodyPr/>
          <a:lstStyle/>
          <a:p>
            <a:pPr>
              <a:defRPr/>
            </a:pPr>
            <a:r>
              <a:rPr lang="es-ES" sz="5400" b="1" i="1" dirty="0">
                <a:solidFill>
                  <a:schemeClr val="accent2">
                    <a:lumMod val="75000"/>
                  </a:schemeClr>
                </a:solidFill>
                <a:effectLst>
                  <a:outerShdw blurRad="38100" dist="38100" dir="2700000" algn="tl">
                    <a:srgbClr val="C0C0C0"/>
                  </a:outerShdw>
                </a:effectLst>
                <a:latin typeface="Arial" charset="0"/>
              </a:rPr>
              <a:t>Virus</a:t>
            </a:r>
          </a:p>
        </p:txBody>
      </p:sp>
      <p:sp>
        <p:nvSpPr>
          <p:cNvPr id="731139" name="Rectangle 3"/>
          <p:cNvSpPr>
            <a:spLocks noGrp="1" noChangeArrowheads="1"/>
          </p:cNvSpPr>
          <p:nvPr>
            <p:ph type="body" idx="4294967295"/>
          </p:nvPr>
        </p:nvSpPr>
        <p:spPr>
          <a:xfrm>
            <a:off x="323850" y="2348880"/>
            <a:ext cx="8569325" cy="4320208"/>
          </a:xfrm>
          <a:solidFill>
            <a:schemeClr val="accent2">
              <a:lumMod val="20000"/>
              <a:lumOff val="80000"/>
            </a:schemeClr>
          </a:solidFill>
          <a:ln w="76200" cap="flat" algn="ctr">
            <a:solidFill>
              <a:srgbClr val="000080"/>
            </a:solidFill>
          </a:ln>
        </p:spPr>
        <p:txBody>
          <a:bodyPr/>
          <a:lstStyle/>
          <a:p>
            <a:pPr algn="just">
              <a:lnSpc>
                <a:spcPct val="90000"/>
              </a:lnSpc>
              <a:defRPr/>
            </a:pPr>
            <a:r>
              <a:rPr lang="es-MX" sz="2800" b="1" i="1" dirty="0">
                <a:solidFill>
                  <a:srgbClr val="000099"/>
                </a:solidFill>
                <a:effectLst>
                  <a:outerShdw blurRad="38100" dist="38100" dir="2700000" algn="tl">
                    <a:srgbClr val="C0C0C0"/>
                  </a:outerShdw>
                </a:effectLst>
                <a:latin typeface="Arial" charset="0"/>
              </a:rPr>
              <a:t>Programa de Terminal que puede infectar otros programas modificándolos para incluir una copia de sí mismo.</a:t>
            </a:r>
          </a:p>
          <a:p>
            <a:pPr algn="just">
              <a:lnSpc>
                <a:spcPct val="90000"/>
              </a:lnSpc>
              <a:defRPr/>
            </a:pPr>
            <a:r>
              <a:rPr lang="es-MX" sz="2800" i="1" dirty="0">
                <a:solidFill>
                  <a:srgbClr val="000099"/>
                </a:solidFill>
                <a:effectLst>
                  <a:outerShdw blurRad="38100" dist="38100" dir="2700000" algn="tl">
                    <a:srgbClr val="C0C0C0"/>
                  </a:outerShdw>
                </a:effectLst>
                <a:latin typeface="Arial" charset="0"/>
              </a:rPr>
              <a:t>Tienen la función de propagarse, replicándose, y algunos contienen además una carga dañina (</a:t>
            </a:r>
            <a:r>
              <a:rPr lang="es-MX" sz="2800" i="1" dirty="0" err="1">
                <a:solidFill>
                  <a:srgbClr val="000099"/>
                </a:solidFill>
                <a:effectLst>
                  <a:outerShdw blurRad="38100" dist="38100" dir="2700000" algn="tl">
                    <a:srgbClr val="C0C0C0"/>
                  </a:outerShdw>
                </a:effectLst>
                <a:latin typeface="Arial" charset="0"/>
              </a:rPr>
              <a:t>payload</a:t>
            </a:r>
            <a:r>
              <a:rPr lang="es-MX" sz="2800" i="1" dirty="0">
                <a:solidFill>
                  <a:srgbClr val="000099"/>
                </a:solidFill>
                <a:effectLst>
                  <a:outerShdw blurRad="38100" dist="38100" dir="2700000" algn="tl">
                    <a:srgbClr val="C0C0C0"/>
                  </a:outerShdw>
                </a:effectLst>
                <a:latin typeface="Arial" charset="0"/>
              </a:rPr>
              <a:t>). </a:t>
            </a:r>
          </a:p>
          <a:p>
            <a:pPr algn="just">
              <a:lnSpc>
                <a:spcPct val="90000"/>
              </a:lnSpc>
              <a:defRPr/>
            </a:pPr>
            <a:r>
              <a:rPr lang="es-MX" sz="2800" b="1" i="1" dirty="0">
                <a:solidFill>
                  <a:srgbClr val="000099"/>
                </a:solidFill>
                <a:effectLst>
                  <a:outerShdw blurRad="38100" dist="38100" dir="2700000" algn="tl">
                    <a:srgbClr val="C0C0C0"/>
                  </a:outerShdw>
                </a:effectLst>
                <a:latin typeface="Arial" charset="0"/>
              </a:rPr>
              <a:t>Puede provocar  desde una simple broma hasta daños importantes en los sistemas o bloquear las redes informáticas generando tráfico inútil.</a:t>
            </a:r>
            <a:endParaRPr lang="es-ES" sz="2800" b="1" i="1" dirty="0">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6868740" y="287814"/>
            <a:ext cx="2024435" cy="1765251"/>
          </a:xfrm>
          <a:prstGeom prst="rect">
            <a:avLst/>
          </a:prstGeom>
          <a:solidFill>
            <a:schemeClr val="accent2">
              <a:lumMod val="20000"/>
              <a:lumOff val="80000"/>
            </a:schemeClr>
          </a:solidFill>
          <a:ln w="76200" cap="flat" algn="ctr">
            <a:solidFill>
              <a:schemeClr val="accent2">
                <a:lumMod val="75000"/>
              </a:schemeClr>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31138"/>
                                        </p:tgtEl>
                                        <p:attrNameLst>
                                          <p:attrName>style.visibility</p:attrName>
                                        </p:attrNameLst>
                                      </p:cBhvr>
                                      <p:to>
                                        <p:strVal val="visible"/>
                                      </p:to>
                                    </p:set>
                                    <p:anim calcmode="lin" valueType="num">
                                      <p:cBhvr>
                                        <p:cTn id="7" dur="1000" fill="hold"/>
                                        <p:tgtEl>
                                          <p:spTgt spid="731138"/>
                                        </p:tgtEl>
                                        <p:attrNameLst>
                                          <p:attrName>ppt_w</p:attrName>
                                        </p:attrNameLst>
                                      </p:cBhvr>
                                      <p:tavLst>
                                        <p:tav tm="0">
                                          <p:val>
                                            <p:fltVal val="0"/>
                                          </p:val>
                                        </p:tav>
                                        <p:tav tm="100000">
                                          <p:val>
                                            <p:strVal val="#ppt_w"/>
                                          </p:val>
                                        </p:tav>
                                      </p:tavLst>
                                    </p:anim>
                                    <p:anim calcmode="lin" valueType="num">
                                      <p:cBhvr>
                                        <p:cTn id="8" dur="1000" fill="hold"/>
                                        <p:tgtEl>
                                          <p:spTgt spid="731138"/>
                                        </p:tgtEl>
                                        <p:attrNameLst>
                                          <p:attrName>ppt_h</p:attrName>
                                        </p:attrNameLst>
                                      </p:cBhvr>
                                      <p:tavLst>
                                        <p:tav tm="0">
                                          <p:val>
                                            <p:fltVal val="0"/>
                                          </p:val>
                                        </p:tav>
                                        <p:tav tm="100000">
                                          <p:val>
                                            <p:strVal val="#ppt_h"/>
                                          </p:val>
                                        </p:tav>
                                      </p:tavLst>
                                    </p:anim>
                                    <p:anim calcmode="lin" valueType="num">
                                      <p:cBhvr>
                                        <p:cTn id="9" dur="1000" fill="hold"/>
                                        <p:tgtEl>
                                          <p:spTgt spid="731138"/>
                                        </p:tgtEl>
                                        <p:attrNameLst>
                                          <p:attrName>style.rotation</p:attrName>
                                        </p:attrNameLst>
                                      </p:cBhvr>
                                      <p:tavLst>
                                        <p:tav tm="0">
                                          <p:val>
                                            <p:fltVal val="90"/>
                                          </p:val>
                                        </p:tav>
                                        <p:tav tm="100000">
                                          <p:val>
                                            <p:fltVal val="0"/>
                                          </p:val>
                                        </p:tav>
                                      </p:tavLst>
                                    </p:anim>
                                    <p:animEffect transition="in" filter="fade">
                                      <p:cBhvr>
                                        <p:cTn id="10" dur="1000"/>
                                        <p:tgtEl>
                                          <p:spTgt spid="731138"/>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31139">
                                            <p:bg/>
                                          </p:spTgt>
                                        </p:tgtEl>
                                        <p:attrNameLst>
                                          <p:attrName>style.visibility</p:attrName>
                                        </p:attrNameLst>
                                      </p:cBhvr>
                                      <p:to>
                                        <p:strVal val="visible"/>
                                      </p:to>
                                    </p:set>
                                    <p:anim calcmode="lin" valueType="num">
                                      <p:cBhvr>
                                        <p:cTn id="21" dur="1000" fill="hold"/>
                                        <p:tgtEl>
                                          <p:spTgt spid="731139">
                                            <p:bg/>
                                          </p:spTgt>
                                        </p:tgtEl>
                                        <p:attrNameLst>
                                          <p:attrName>ppt_w</p:attrName>
                                        </p:attrNameLst>
                                      </p:cBhvr>
                                      <p:tavLst>
                                        <p:tav tm="0">
                                          <p:val>
                                            <p:fltVal val="0"/>
                                          </p:val>
                                        </p:tav>
                                        <p:tav tm="100000">
                                          <p:val>
                                            <p:strVal val="#ppt_w"/>
                                          </p:val>
                                        </p:tav>
                                      </p:tavLst>
                                    </p:anim>
                                    <p:anim calcmode="lin" valueType="num">
                                      <p:cBhvr>
                                        <p:cTn id="22" dur="1000" fill="hold"/>
                                        <p:tgtEl>
                                          <p:spTgt spid="731139">
                                            <p:bg/>
                                          </p:spTgt>
                                        </p:tgtEl>
                                        <p:attrNameLst>
                                          <p:attrName>ppt_h</p:attrName>
                                        </p:attrNameLst>
                                      </p:cBhvr>
                                      <p:tavLst>
                                        <p:tav tm="0">
                                          <p:val>
                                            <p:fltVal val="0"/>
                                          </p:val>
                                        </p:tav>
                                        <p:tav tm="100000">
                                          <p:val>
                                            <p:strVal val="#ppt_h"/>
                                          </p:val>
                                        </p:tav>
                                      </p:tavLst>
                                    </p:anim>
                                    <p:anim calcmode="lin" valueType="num">
                                      <p:cBhvr>
                                        <p:cTn id="23" dur="1000" fill="hold"/>
                                        <p:tgtEl>
                                          <p:spTgt spid="731139">
                                            <p:bg/>
                                          </p:spTgt>
                                        </p:tgtEl>
                                        <p:attrNameLst>
                                          <p:attrName>style.rotation</p:attrName>
                                        </p:attrNameLst>
                                      </p:cBhvr>
                                      <p:tavLst>
                                        <p:tav tm="0">
                                          <p:val>
                                            <p:fltVal val="90"/>
                                          </p:val>
                                        </p:tav>
                                        <p:tav tm="100000">
                                          <p:val>
                                            <p:fltVal val="0"/>
                                          </p:val>
                                        </p:tav>
                                      </p:tavLst>
                                    </p:anim>
                                    <p:animEffect transition="in" filter="fade">
                                      <p:cBhvr>
                                        <p:cTn id="24" dur="1000"/>
                                        <p:tgtEl>
                                          <p:spTgt spid="7311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31139">
                                            <p:txEl>
                                              <p:pRg st="0" end="0"/>
                                            </p:txEl>
                                          </p:spTgt>
                                        </p:tgtEl>
                                        <p:attrNameLst>
                                          <p:attrName>style.visibility</p:attrName>
                                        </p:attrNameLst>
                                      </p:cBhvr>
                                      <p:to>
                                        <p:strVal val="visible"/>
                                      </p:to>
                                    </p:set>
                                    <p:anim calcmode="lin" valueType="num">
                                      <p:cBhvr>
                                        <p:cTn id="29" dur="1000" fill="hold"/>
                                        <p:tgtEl>
                                          <p:spTgt spid="73113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3113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3113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311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731139">
                                            <p:txEl>
                                              <p:pRg st="1" end="1"/>
                                            </p:txEl>
                                          </p:spTgt>
                                        </p:tgtEl>
                                        <p:attrNameLst>
                                          <p:attrName>style.visibility</p:attrName>
                                        </p:attrNameLst>
                                      </p:cBhvr>
                                      <p:to>
                                        <p:strVal val="visible"/>
                                      </p:to>
                                    </p:set>
                                    <p:anim calcmode="lin" valueType="num">
                                      <p:cBhvr>
                                        <p:cTn id="37" dur="1000" fill="hold"/>
                                        <p:tgtEl>
                                          <p:spTgt spid="73113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73113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73113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73113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31139">
                                            <p:txEl>
                                              <p:pRg st="2" end="2"/>
                                            </p:txEl>
                                          </p:spTgt>
                                        </p:tgtEl>
                                        <p:attrNameLst>
                                          <p:attrName>style.visibility</p:attrName>
                                        </p:attrNameLst>
                                      </p:cBhvr>
                                      <p:to>
                                        <p:strVal val="visible"/>
                                      </p:to>
                                    </p:set>
                                    <p:anim calcmode="lin" valueType="num">
                                      <p:cBhvr>
                                        <p:cTn id="45" dur="1000" fill="hold"/>
                                        <p:tgtEl>
                                          <p:spTgt spid="73113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73113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73113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73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8" grpId="0" animBg="1"/>
      <p:bldP spid="731139"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18/05/2022</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30</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Centro de Operaciones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(SOC)</a:t>
            </a:r>
          </a:p>
        </p:txBody>
      </p:sp>
      <p:sp>
        <p:nvSpPr>
          <p:cNvPr id="480259" name="Rectangle 3"/>
          <p:cNvSpPr>
            <a:spLocks noGrp="1" noChangeArrowheads="1"/>
          </p:cNvSpPr>
          <p:nvPr>
            <p:ph type="body" idx="4294967295"/>
          </p:nvPr>
        </p:nvSpPr>
        <p:spPr>
          <a:xfrm>
            <a:off x="287337" y="1435921"/>
            <a:ext cx="8856663" cy="5256212"/>
          </a:xfrm>
          <a:solidFill>
            <a:schemeClr val="accent2">
              <a:lumMod val="20000"/>
              <a:lumOff val="80000"/>
            </a:schemeClr>
          </a:solidFill>
          <a:ln w="76200" cap="flat" algn="ctr">
            <a:solidFill>
              <a:srgbClr val="000080"/>
            </a:solidFill>
          </a:ln>
        </p:spPr>
        <p:txBody>
          <a:bodyPr/>
          <a:lstStyle/>
          <a:p>
            <a:r>
              <a:rPr lang="es-AR" i="1" dirty="0">
                <a:solidFill>
                  <a:srgbClr val="000099"/>
                </a:solidFill>
                <a:effectLst>
                  <a:outerShdw blurRad="38100" dist="38100" dir="2700000" algn="tl">
                    <a:srgbClr val="C0C0C0"/>
                  </a:outerShdw>
                </a:effectLst>
                <a:latin typeface="Arial" charset="0"/>
              </a:rPr>
              <a:t>Detección y respuesta de amenazas en tiempo real.</a:t>
            </a:r>
          </a:p>
          <a:p>
            <a:r>
              <a:rPr lang="es-AR" i="1" dirty="0">
                <a:solidFill>
                  <a:srgbClr val="000099"/>
                </a:solidFill>
                <a:effectLst>
                  <a:outerShdw blurRad="38100" dist="38100" dir="2700000" algn="tl">
                    <a:srgbClr val="C0C0C0"/>
                  </a:outerShdw>
                </a:effectLst>
                <a:latin typeface="Arial" charset="0"/>
              </a:rPr>
              <a:t>Supervisión 24x7 de los datos del registro del sistema y del tráfico de la red.</a:t>
            </a:r>
          </a:p>
          <a:p>
            <a:r>
              <a:rPr lang="es-AR" i="1" dirty="0">
                <a:solidFill>
                  <a:srgbClr val="000099"/>
                </a:solidFill>
                <a:effectLst>
                  <a:outerShdw blurRad="38100" dist="38100" dir="2700000" algn="tl">
                    <a:srgbClr val="C0C0C0"/>
                  </a:outerShdw>
                </a:effectLst>
                <a:latin typeface="Arial" charset="0"/>
              </a:rPr>
              <a:t>Una visión integral y centralizada de la postura de seguridad de una empresa. </a:t>
            </a:r>
          </a:p>
          <a:p>
            <a:r>
              <a:rPr lang="es-AR" i="1" dirty="0">
                <a:solidFill>
                  <a:srgbClr val="000099"/>
                </a:solidFill>
                <a:effectLst>
                  <a:outerShdw blurRad="38100" dist="38100" dir="2700000" algn="tl">
                    <a:srgbClr val="C0C0C0"/>
                  </a:outerShdw>
                </a:effectLst>
                <a:latin typeface="Arial" charset="0"/>
              </a:rPr>
              <a:t>Caza e investigación de amenazas</a:t>
            </a:r>
            <a:r>
              <a:rPr lang="es-AR" kern="1200" dirty="0">
                <a:latin typeface="Times New Roman" pitchFamily="18" charset="0"/>
              </a:rPr>
              <a:t>. </a:t>
            </a:r>
          </a:p>
          <a:p>
            <a:r>
              <a:rPr lang="es-AR" i="1" dirty="0">
                <a:solidFill>
                  <a:srgbClr val="000099"/>
                </a:solidFill>
                <a:effectLst>
                  <a:outerShdw blurRad="38100" dist="38100" dir="2700000" algn="tl">
                    <a:srgbClr val="C0C0C0"/>
                  </a:outerShdw>
                </a:effectLst>
                <a:latin typeface="Arial" charset="0"/>
              </a:rPr>
              <a:t>Administración de Usuarios, Aplicaciones y Procesos.</a:t>
            </a: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350709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80259">
                                            <p:txEl>
                                              <p:pRg st="3" end="3"/>
                                            </p:txEl>
                                          </p:spTgt>
                                        </p:tgtEl>
                                        <p:attrNameLst>
                                          <p:attrName>style.visibility</p:attrName>
                                        </p:attrNameLst>
                                      </p:cBhvr>
                                      <p:to>
                                        <p:strVal val="visible"/>
                                      </p:to>
                                    </p:set>
                                    <p:anim calcmode="lin" valueType="num">
                                      <p:cBhvr>
                                        <p:cTn id="47"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8025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80259">
                                            <p:txEl>
                                              <p:pRg st="4" end="4"/>
                                            </p:txEl>
                                          </p:spTgt>
                                        </p:tgtEl>
                                        <p:attrNameLst>
                                          <p:attrName>style.visibility</p:attrName>
                                        </p:attrNameLst>
                                      </p:cBhvr>
                                      <p:to>
                                        <p:strVal val="visible"/>
                                      </p:to>
                                    </p:set>
                                    <p:anim calcmode="lin" valueType="num">
                                      <p:cBhvr>
                                        <p:cTn id="55"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18/05/2022</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BF1EAF2-DFE4-4408-951D-38C3A12F67CA}" type="slidenum">
              <a:rPr lang="en-US" sz="1400">
                <a:latin typeface="+mn-lt"/>
              </a:rPr>
              <a:pPr algn="r">
                <a:defRPr/>
              </a:pPr>
              <a:t>31</a:t>
            </a:fld>
            <a:endParaRPr lang="en-US" sz="1400">
              <a:latin typeface="+mn-lt"/>
            </a:endParaRPr>
          </a:p>
        </p:txBody>
      </p:sp>
      <p:pic>
        <p:nvPicPr>
          <p:cNvPr id="14029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Monitores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a:t>
            </a:r>
            <a:r>
              <a:rPr lang="es-AR" sz="4000" b="1" i="1" dirty="0" err="1">
                <a:solidFill>
                  <a:schemeClr val="accent2">
                    <a:lumMod val="75000"/>
                  </a:schemeClr>
                </a:solidFill>
                <a:effectLst>
                  <a:outerShdw blurRad="38100" dist="38100" dir="2700000" algn="tl">
                    <a:srgbClr val="C0C0C0"/>
                  </a:outerShdw>
                </a:effectLst>
                <a:latin typeface="Arial" charset="0"/>
              </a:rPr>
              <a:t>Ends</a:t>
            </a:r>
            <a:r>
              <a:rPr lang="es-AR" sz="4000" b="1" i="1" dirty="0">
                <a:solidFill>
                  <a:schemeClr val="accent2">
                    <a:lumMod val="75000"/>
                  </a:schemeClr>
                </a:solidFill>
                <a:effectLst>
                  <a:outerShdw blurRad="38100" dist="38100" dir="2700000" algn="tl">
                    <a:srgbClr val="C0C0C0"/>
                  </a:outerShdw>
                </a:effectLst>
                <a:latin typeface="Arial" charset="0"/>
              </a:rPr>
              <a:t> </a:t>
            </a:r>
            <a:r>
              <a:rPr lang="es-AR" sz="4000" b="1" i="1" dirty="0" err="1">
                <a:solidFill>
                  <a:schemeClr val="accent2">
                    <a:lumMod val="75000"/>
                  </a:schemeClr>
                </a:solidFill>
                <a:effectLst>
                  <a:outerShdw blurRad="38100" dist="38100" dir="2700000" algn="tl">
                    <a:srgbClr val="C0C0C0"/>
                  </a:outerShdw>
                </a:effectLst>
                <a:latin typeface="Arial" charset="0"/>
              </a:rPr>
              <a:t>Points</a:t>
            </a:r>
            <a:r>
              <a:rPr lang="es-AR" sz="4000" b="1" i="1" dirty="0">
                <a:solidFill>
                  <a:schemeClr val="accent2">
                    <a:lumMod val="75000"/>
                  </a:schemeClr>
                </a:solidFill>
                <a:effectLst>
                  <a:outerShdw blurRad="38100" dist="38100" dir="2700000" algn="tl">
                    <a:srgbClr val="C0C0C0"/>
                  </a:outerShdw>
                </a:effectLst>
                <a:latin typeface="Arial" charset="0"/>
              </a:rPr>
              <a:t>) - DLP</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nSpc>
                <a:spcPct val="80000"/>
              </a:lnSpc>
            </a:pPr>
            <a:r>
              <a:rPr lang="es-ES" sz="2800" b="1" i="1" dirty="0">
                <a:solidFill>
                  <a:srgbClr val="000099"/>
                </a:solidFill>
                <a:effectLst>
                  <a:outerShdw blurRad="38100" dist="38100" dir="2700000" algn="tl">
                    <a:srgbClr val="C0C0C0"/>
                  </a:outerShdw>
                </a:effectLst>
                <a:latin typeface="Arial" charset="0"/>
              </a:rPr>
              <a:t>Impide la introducción de software malicioso o no autorizado. </a:t>
            </a:r>
          </a:p>
          <a:p>
            <a:pPr>
              <a:lnSpc>
                <a:spcPct val="80000"/>
              </a:lnSpc>
            </a:pPr>
            <a:r>
              <a:rPr lang="es-ES" sz="2800" b="1" i="1" dirty="0">
                <a:solidFill>
                  <a:srgbClr val="000099"/>
                </a:solidFill>
                <a:effectLst>
                  <a:outerShdw blurRad="38100" dist="38100" dir="2700000" algn="tl">
                    <a:srgbClr val="C0C0C0"/>
                  </a:outerShdw>
                </a:effectLst>
                <a:latin typeface="Arial" charset="0"/>
              </a:rPr>
              <a:t>Proporciona mayor control - puede bloquear dispositivos por clase, extensiones de archivo, puerto físico o identificador de dispositivo, desde un único lugar. </a:t>
            </a:r>
          </a:p>
          <a:p>
            <a:pPr>
              <a:lnSpc>
                <a:spcPct val="80000"/>
              </a:lnSpc>
            </a:pPr>
            <a:r>
              <a:rPr lang="es-ES" sz="2800" b="1" i="1" dirty="0">
                <a:solidFill>
                  <a:srgbClr val="000099"/>
                </a:solidFill>
                <a:effectLst>
                  <a:outerShdw blurRad="38100" dist="38100" dir="2700000" algn="tl">
                    <a:srgbClr val="C0C0C0"/>
                  </a:outerShdw>
                </a:effectLst>
                <a:latin typeface="Arial" charset="0"/>
              </a:rPr>
              <a:t>Permite conceder acceso temporal al dispositivo o puerto durante un período de tiempo estipulado. </a:t>
            </a:r>
          </a:p>
          <a:p>
            <a:pPr>
              <a:lnSpc>
                <a:spcPct val="80000"/>
              </a:lnSpc>
            </a:pPr>
            <a:r>
              <a:rPr lang="es-ES" sz="2800" b="1" i="1" dirty="0">
                <a:solidFill>
                  <a:srgbClr val="000099"/>
                </a:solidFill>
                <a:effectLst>
                  <a:outerShdw blurRad="38100" dist="38100" dir="2700000" algn="tl">
                    <a:srgbClr val="C0C0C0"/>
                  </a:outerShdw>
                </a:effectLst>
                <a:latin typeface="Arial" charset="0"/>
              </a:rPr>
              <a:t>Monitoriza centralizadamente la red, detecta dispositivos conectados y realiza varias tareas </a:t>
            </a:r>
          </a:p>
          <a:p>
            <a:pPr>
              <a:lnSpc>
                <a:spcPct val="80000"/>
              </a:lnSpc>
            </a:pPr>
            <a:r>
              <a:rPr lang="es-ES" sz="2800" b="1" i="1" dirty="0">
                <a:solidFill>
                  <a:srgbClr val="000099"/>
                </a:solidFill>
                <a:effectLst>
                  <a:outerShdw blurRad="38100" dist="38100" dir="2700000" algn="tl">
                    <a:srgbClr val="C0C0C0"/>
                  </a:outerShdw>
                </a:effectLst>
                <a:latin typeface="Arial" charset="0"/>
              </a:rPr>
              <a:t>Protege automáticamente equipos detectados desplegando un agente y una directiva de bloqueo predefinida. </a:t>
            </a:r>
          </a:p>
        </p:txBody>
      </p:sp>
      <p:pic>
        <p:nvPicPr>
          <p:cNvPr id="140295"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029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0297"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0298"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0299"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0300"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030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0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80259">
                                            <p:txEl>
                                              <p:pRg st="3" end="3"/>
                                            </p:txEl>
                                          </p:spTgt>
                                        </p:tgtEl>
                                        <p:attrNameLst>
                                          <p:attrName>style.visibility</p:attrName>
                                        </p:attrNameLst>
                                      </p:cBhvr>
                                      <p:to>
                                        <p:strVal val="visible"/>
                                      </p:to>
                                    </p:set>
                                    <p:anim calcmode="lin" valueType="num">
                                      <p:cBhvr>
                                        <p:cTn id="47"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8025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80259">
                                            <p:txEl>
                                              <p:pRg st="4" end="4"/>
                                            </p:txEl>
                                          </p:spTgt>
                                        </p:tgtEl>
                                        <p:attrNameLst>
                                          <p:attrName>style.visibility</p:attrName>
                                        </p:attrNameLst>
                                      </p:cBhvr>
                                      <p:to>
                                        <p:strVal val="visible"/>
                                      </p:to>
                                    </p:set>
                                    <p:anim calcmode="lin" valueType="num">
                                      <p:cBhvr>
                                        <p:cTn id="55"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18/05/2022</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32</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4000" b="1" i="1" dirty="0">
                <a:solidFill>
                  <a:schemeClr val="accent2">
                    <a:lumMod val="75000"/>
                  </a:schemeClr>
                </a:solidFill>
                <a:effectLst>
                  <a:outerShdw blurRad="38100" dist="38100" dir="2700000" algn="tl">
                    <a:srgbClr val="C0C0C0"/>
                  </a:outerShdw>
                </a:effectLst>
                <a:latin typeface="Arial" charset="0"/>
              </a:rPr>
              <a:t>Monitores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a:t>
            </a:r>
            <a:r>
              <a:rPr lang="es-AR" sz="4000" b="1" i="1" dirty="0" err="1">
                <a:solidFill>
                  <a:schemeClr val="accent2">
                    <a:lumMod val="75000"/>
                  </a:schemeClr>
                </a:solidFill>
                <a:effectLst>
                  <a:outerShdw blurRad="38100" dist="38100" dir="2700000" algn="tl">
                    <a:srgbClr val="C0C0C0"/>
                  </a:outerShdw>
                </a:effectLst>
                <a:latin typeface="Arial" charset="0"/>
              </a:rPr>
              <a:t>Ends</a:t>
            </a:r>
            <a:r>
              <a:rPr lang="es-AR" sz="4000" b="1" i="1" dirty="0">
                <a:solidFill>
                  <a:schemeClr val="accent2">
                    <a:lumMod val="75000"/>
                  </a:schemeClr>
                </a:solidFill>
                <a:effectLst>
                  <a:outerShdw blurRad="38100" dist="38100" dir="2700000" algn="tl">
                    <a:srgbClr val="C0C0C0"/>
                  </a:outerShdw>
                </a:effectLst>
                <a:latin typeface="Arial" charset="0"/>
              </a:rPr>
              <a:t> </a:t>
            </a:r>
            <a:r>
              <a:rPr lang="es-AR" sz="4000" b="1" i="1" dirty="0" err="1">
                <a:solidFill>
                  <a:schemeClr val="accent2">
                    <a:lumMod val="75000"/>
                  </a:schemeClr>
                </a:solidFill>
                <a:effectLst>
                  <a:outerShdw blurRad="38100" dist="38100" dir="2700000" algn="tl">
                    <a:srgbClr val="C0C0C0"/>
                  </a:outerShdw>
                </a:effectLst>
                <a:latin typeface="Arial" charset="0"/>
              </a:rPr>
              <a:t>Points</a:t>
            </a:r>
            <a:r>
              <a:rPr lang="es-AR" sz="4000" b="1" i="1" dirty="0">
                <a:solidFill>
                  <a:schemeClr val="accent2">
                    <a:lumMod val="75000"/>
                  </a:schemeClr>
                </a:solidFill>
                <a:effectLst>
                  <a:outerShdw blurRad="38100" dist="38100" dir="2700000" algn="tl">
                    <a:srgbClr val="C0C0C0"/>
                  </a:outerShdw>
                </a:effectLst>
                <a:latin typeface="Arial" charset="0"/>
              </a:rPr>
              <a:t>) - DLP</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gn="just"/>
            <a:r>
              <a:rPr lang="es-ES" i="1" dirty="0">
                <a:solidFill>
                  <a:srgbClr val="000099"/>
                </a:solidFill>
                <a:effectLst>
                  <a:outerShdw blurRad="38100" dist="38100" dir="2700000" algn="tl">
                    <a:srgbClr val="C0C0C0"/>
                  </a:outerShdw>
                </a:effectLst>
                <a:latin typeface="Arial" charset="0"/>
              </a:rPr>
              <a:t>Data </a:t>
            </a:r>
            <a:r>
              <a:rPr lang="es-ES" i="1" dirty="0" err="1">
                <a:solidFill>
                  <a:srgbClr val="000099"/>
                </a:solidFill>
                <a:effectLst>
                  <a:outerShdw blurRad="38100" dist="38100" dir="2700000" algn="tl">
                    <a:srgbClr val="C0C0C0"/>
                  </a:outerShdw>
                </a:effectLst>
                <a:latin typeface="Arial" charset="0"/>
              </a:rPr>
              <a:t>Lost</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Prevention</a:t>
            </a:r>
            <a:r>
              <a:rPr lang="es-ES" i="1" dirty="0">
                <a:solidFill>
                  <a:srgbClr val="000099"/>
                </a:solidFill>
                <a:effectLst>
                  <a:outerShdw blurRad="38100" dist="38100" dir="2700000" algn="tl">
                    <a:srgbClr val="C0C0C0"/>
                  </a:outerShdw>
                </a:effectLst>
                <a:latin typeface="Arial" charset="0"/>
              </a:rPr>
              <a:t>.</a:t>
            </a:r>
          </a:p>
          <a:p>
            <a:pPr algn="just"/>
            <a:r>
              <a:rPr lang="es-ES" i="1" dirty="0">
                <a:solidFill>
                  <a:srgbClr val="000099"/>
                </a:solidFill>
                <a:effectLst>
                  <a:outerShdw blurRad="38100" dist="38100" dir="2700000" algn="tl">
                    <a:srgbClr val="C0C0C0"/>
                  </a:outerShdw>
                </a:effectLst>
                <a:latin typeface="Arial" charset="0"/>
              </a:rPr>
              <a:t>Evita la fuga y el robo de información mediante el control integral del acceso a dispositivos portátiles de almacenamiento con mínimo esfuerzo administrativo.</a:t>
            </a:r>
            <a:r>
              <a:rPr lang="es-ES" sz="2800" dirty="0"/>
              <a:t> </a:t>
            </a:r>
          </a:p>
          <a:p>
            <a:pPr algn="just"/>
            <a:r>
              <a:rPr lang="es-AR" i="1" dirty="0">
                <a:solidFill>
                  <a:srgbClr val="000099"/>
                </a:solidFill>
                <a:effectLst>
                  <a:outerShdw blurRad="38100" dist="38100" dir="2700000" algn="tl">
                    <a:srgbClr val="C0C0C0"/>
                  </a:outerShdw>
                </a:effectLst>
                <a:latin typeface="Arial" charset="0"/>
              </a:rPr>
              <a:t>Protección de Red </a:t>
            </a:r>
            <a:r>
              <a:rPr lang="es-ES" i="1" dirty="0">
                <a:solidFill>
                  <a:srgbClr val="000099"/>
                </a:solidFill>
                <a:effectLst>
                  <a:outerShdw blurRad="38100" dist="38100" dir="2700000" algn="tl">
                    <a:srgbClr val="C0C0C0"/>
                  </a:outerShdw>
                </a:effectLst>
                <a:latin typeface="Arial" charset="0"/>
              </a:rPr>
              <a:t>de Dispositivos Portátiles como :</a:t>
            </a:r>
          </a:p>
          <a:p>
            <a:pPr lvl="1" algn="just"/>
            <a:r>
              <a:rPr lang="es-ES" i="1" dirty="0">
                <a:solidFill>
                  <a:srgbClr val="000099"/>
                </a:solidFill>
                <a:effectLst>
                  <a:outerShdw blurRad="38100" dist="38100" dir="2700000" algn="tl">
                    <a:srgbClr val="C0C0C0"/>
                  </a:outerShdw>
                </a:effectLst>
                <a:latin typeface="Arial" charset="0"/>
              </a:rPr>
              <a:t>Unidades USB  </a:t>
            </a:r>
          </a:p>
          <a:p>
            <a:pPr lvl="1" algn="just"/>
            <a:r>
              <a:rPr lang="es-ES" i="1" dirty="0" err="1">
                <a:solidFill>
                  <a:srgbClr val="000099"/>
                </a:solidFill>
                <a:effectLst>
                  <a:outerShdw blurRad="38100" dist="38100" dir="2700000" algn="tl">
                    <a:srgbClr val="C0C0C0"/>
                  </a:outerShdw>
                </a:effectLst>
                <a:latin typeface="Arial" charset="0"/>
              </a:rPr>
              <a:t>iPods</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iPhones</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Smartphones</a:t>
            </a:r>
            <a:r>
              <a:rPr lang="es-ES" i="1" dirty="0">
                <a:solidFill>
                  <a:srgbClr val="000099"/>
                </a:solidFill>
                <a:effectLst>
                  <a:outerShdw blurRad="38100" dist="38100" dir="2700000" algn="tl">
                    <a:srgbClr val="C0C0C0"/>
                  </a:outerShdw>
                </a:effectLst>
                <a:latin typeface="Arial" charset="0"/>
              </a:rPr>
              <a:t>  </a:t>
            </a:r>
          </a:p>
          <a:p>
            <a:pPr lvl="1" algn="just"/>
            <a:r>
              <a:rPr lang="es-ES" i="1" dirty="0" err="1">
                <a:solidFill>
                  <a:srgbClr val="000099"/>
                </a:solidFill>
                <a:effectLst>
                  <a:outerShdw blurRad="38100" dist="38100" dir="2700000" algn="tl">
                    <a:srgbClr val="C0C0C0"/>
                  </a:outerShdw>
                </a:effectLst>
                <a:latin typeface="Arial" charset="0"/>
              </a:rPr>
              <a:t>PDAs</a:t>
            </a:r>
            <a:r>
              <a:rPr lang="es-ES" i="1" dirty="0">
                <a:solidFill>
                  <a:srgbClr val="000099"/>
                </a:solidFill>
                <a:effectLst>
                  <a:outerShdw blurRad="38100" dist="38100" dir="2700000" algn="tl">
                    <a:srgbClr val="C0C0C0"/>
                  </a:outerShdw>
                </a:effectLst>
                <a:latin typeface="Arial" charset="0"/>
              </a:rPr>
              <a:t>.</a:t>
            </a:r>
            <a:endParaRPr lang="es-AR" i="1" dirty="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12020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80259">
                                            <p:txEl>
                                              <p:pRg st="3" end="3"/>
                                            </p:txEl>
                                          </p:spTgt>
                                        </p:tgtEl>
                                        <p:attrNameLst>
                                          <p:attrName>style.visibility</p:attrName>
                                        </p:attrNameLst>
                                      </p:cBhvr>
                                      <p:to>
                                        <p:strVal val="visible"/>
                                      </p:to>
                                    </p:set>
                                    <p:anim calcmode="lin" valueType="num">
                                      <p:cBhvr>
                                        <p:cTn id="45"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480259">
                                            <p:txEl>
                                              <p:pRg st="3" end="3"/>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80259">
                                            <p:txEl>
                                              <p:pRg st="4" end="4"/>
                                            </p:txEl>
                                          </p:spTgt>
                                        </p:tgtEl>
                                        <p:attrNameLst>
                                          <p:attrName>style.visibility</p:attrName>
                                        </p:attrNameLst>
                                      </p:cBhvr>
                                      <p:to>
                                        <p:strVal val="visible"/>
                                      </p:to>
                                    </p:set>
                                    <p:anim calcmode="lin" valueType="num">
                                      <p:cBhvr>
                                        <p:cTn id="51"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480259">
                                            <p:txEl>
                                              <p:pRg st="4" end="4"/>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480259">
                                            <p:txEl>
                                              <p:pRg st="5" end="5"/>
                                            </p:txEl>
                                          </p:spTgt>
                                        </p:tgtEl>
                                        <p:attrNameLst>
                                          <p:attrName>style.visibility</p:attrName>
                                        </p:attrNameLst>
                                      </p:cBhvr>
                                      <p:to>
                                        <p:strVal val="visible"/>
                                      </p:to>
                                    </p:set>
                                    <p:anim calcmode="lin" valueType="num">
                                      <p:cBhvr>
                                        <p:cTn id="57" dur="1000" fill="hold"/>
                                        <p:tgtEl>
                                          <p:spTgt spid="480259">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480259">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480259">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480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451DCA8-061C-4F53-864F-AE14F60BFAD3}" type="datetime1">
              <a:rPr lang="es-ES"/>
              <a:pPr>
                <a:defRPr/>
              </a:pPr>
              <a:t>18/05/2022</a:t>
            </a:fld>
            <a:endParaRPr lang="en-US"/>
          </a:p>
        </p:txBody>
      </p:sp>
      <p:sp>
        <p:nvSpPr>
          <p:cNvPr id="8" name="5 Marcador de número de diapositiva"/>
          <p:cNvSpPr>
            <a:spLocks noGrp="1"/>
          </p:cNvSpPr>
          <p:nvPr>
            <p:ph type="sldNum" sz="quarter" idx="12"/>
          </p:nvPr>
        </p:nvSpPr>
        <p:spPr/>
        <p:txBody>
          <a:bodyPr/>
          <a:lstStyle/>
          <a:p>
            <a:pPr>
              <a:defRPr/>
            </a:pPr>
            <a:fld id="{08A56E07-571F-4507-AB99-88B559A50839}" type="slidenum">
              <a:rPr lang="en-US"/>
              <a:pPr>
                <a:defRPr/>
              </a:pPr>
              <a:t>33</a:t>
            </a:fld>
            <a:endParaRPr lang="en-US"/>
          </a:p>
        </p:txBody>
      </p:sp>
      <p:sp>
        <p:nvSpPr>
          <p:cNvPr id="779266"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Conclusión</a:t>
            </a:r>
          </a:p>
        </p:txBody>
      </p:sp>
      <p:sp>
        <p:nvSpPr>
          <p:cNvPr id="779267" name="Rectangle 3"/>
          <p:cNvSpPr>
            <a:spLocks noGrp="1" noChangeArrowheads="1"/>
          </p:cNvSpPr>
          <p:nvPr>
            <p:ph type="body" idx="1"/>
          </p:nvPr>
        </p:nvSpPr>
        <p:spPr>
          <a:xfrm>
            <a:off x="250825" y="1268413"/>
            <a:ext cx="8713788" cy="1296987"/>
          </a:xfrm>
          <a:solidFill>
            <a:schemeClr val="accent2">
              <a:lumMod val="20000"/>
              <a:lumOff val="80000"/>
            </a:schemeClr>
          </a:solidFill>
          <a:ln w="76200" cap="flat" algn="ctr">
            <a:solidFill>
              <a:srgbClr val="000080"/>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Aunque ningún sistema será nunca 100% seguro, lo cierto es que disminuirá la probabilidad de éxito en un ataque. </a:t>
            </a:r>
            <a:endParaRPr lang="en-US" sz="2800" i="1" dirty="0">
              <a:solidFill>
                <a:srgbClr val="000099"/>
              </a:solidFill>
              <a:effectLst>
                <a:outerShdw blurRad="38100" dist="38100" dir="2700000" algn="tl">
                  <a:srgbClr val="C0C0C0"/>
                </a:outerShdw>
              </a:effectLst>
              <a:latin typeface="Arial" charset="0"/>
            </a:endParaRPr>
          </a:p>
          <a:p>
            <a:pPr>
              <a:lnSpc>
                <a:spcPct val="90000"/>
              </a:lnSpc>
              <a:defRPr/>
            </a:pPr>
            <a:endParaRPr lang="en-US" sz="2800" i="1" dirty="0">
              <a:solidFill>
                <a:srgbClr val="000099"/>
              </a:solidFill>
              <a:effectLst>
                <a:outerShdw blurRad="38100" dist="38100" dir="2700000" algn="tl">
                  <a:srgbClr val="C0C0C0"/>
                </a:outerShdw>
              </a:effectLst>
              <a:latin typeface="Arial" charset="0"/>
            </a:endParaRPr>
          </a:p>
          <a:p>
            <a:pPr>
              <a:lnSpc>
                <a:spcPct val="90000"/>
              </a:lnSpc>
              <a:defRPr/>
            </a:pPr>
            <a:endParaRPr lang="es-AR" sz="2800" i="1" dirty="0">
              <a:solidFill>
                <a:srgbClr val="000099"/>
              </a:solidFill>
              <a:effectLst>
                <a:outerShdw blurRad="38100" dist="38100" dir="2700000" algn="tl">
                  <a:srgbClr val="C0C0C0"/>
                </a:outerShdw>
              </a:effectLst>
              <a:latin typeface="Arial" charset="0"/>
              <a:cs typeface="Times New Roman" pitchFamily="18" charset="0"/>
            </a:endParaRPr>
          </a:p>
        </p:txBody>
      </p:sp>
      <p:sp>
        <p:nvSpPr>
          <p:cNvPr id="57350" name="Rectangle 4"/>
          <p:cNvSpPr>
            <a:spLocks noChangeArrowheads="1"/>
          </p:cNvSpPr>
          <p:nvPr/>
        </p:nvSpPr>
        <p:spPr bwMode="auto">
          <a:xfrm>
            <a:off x="2667000" y="2109788"/>
            <a:ext cx="9144000" cy="0"/>
          </a:xfrm>
          <a:prstGeom prst="rect">
            <a:avLst/>
          </a:prstGeom>
          <a:noFill/>
          <a:ln w="9525">
            <a:noFill/>
            <a:miter lim="800000"/>
            <a:headEnd/>
            <a:tailEnd/>
          </a:ln>
        </p:spPr>
        <p:txBody>
          <a:bodyPr>
            <a:spAutoFit/>
          </a:bodyPr>
          <a:lstStyle/>
          <a:p>
            <a:endParaRPr lang="es-ES"/>
          </a:p>
        </p:txBody>
      </p:sp>
      <p:pic>
        <p:nvPicPr>
          <p:cNvPr id="57351" name="Picture 5" descr="http://www.redcannon.com/products/images_products/technology.jpg"/>
          <p:cNvPicPr>
            <a:picLocks noChangeAspect="1" noChangeArrowheads="1"/>
          </p:cNvPicPr>
          <p:nvPr/>
        </p:nvPicPr>
        <p:blipFill>
          <a:blip r:embed="rId3" r:link="rId4" cstate="print"/>
          <a:srcRect/>
          <a:stretch>
            <a:fillRect/>
          </a:stretch>
        </p:blipFill>
        <p:spPr bwMode="auto">
          <a:xfrm>
            <a:off x="684213" y="2660650"/>
            <a:ext cx="7848600" cy="4197350"/>
          </a:xfrm>
          <a:prstGeom prst="rect">
            <a:avLst/>
          </a:prstGeom>
          <a:blipFill dpi="0" rotWithShape="0">
            <a:blip r:embed="rId5" cstate="print"/>
            <a:srcRect/>
            <a:tile tx="0" ty="0" sx="100000" sy="100000" flip="none" algn="tl"/>
          </a:blipFill>
          <a:ln w="76200" algn="ctr">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9266"/>
                                        </p:tgtEl>
                                        <p:attrNameLst>
                                          <p:attrName>style.visibility</p:attrName>
                                        </p:attrNameLst>
                                      </p:cBhvr>
                                      <p:to>
                                        <p:strVal val="visible"/>
                                      </p:to>
                                    </p:set>
                                    <p:anim calcmode="lin" valueType="num">
                                      <p:cBhvr>
                                        <p:cTn id="7" dur="1000" fill="hold"/>
                                        <p:tgtEl>
                                          <p:spTgt spid="779266"/>
                                        </p:tgtEl>
                                        <p:attrNameLst>
                                          <p:attrName>ppt_w</p:attrName>
                                        </p:attrNameLst>
                                      </p:cBhvr>
                                      <p:tavLst>
                                        <p:tav tm="0">
                                          <p:val>
                                            <p:fltVal val="0"/>
                                          </p:val>
                                        </p:tav>
                                        <p:tav tm="100000">
                                          <p:val>
                                            <p:strVal val="#ppt_w"/>
                                          </p:val>
                                        </p:tav>
                                      </p:tavLst>
                                    </p:anim>
                                    <p:anim calcmode="lin" valueType="num">
                                      <p:cBhvr>
                                        <p:cTn id="8" dur="1000" fill="hold"/>
                                        <p:tgtEl>
                                          <p:spTgt spid="779266"/>
                                        </p:tgtEl>
                                        <p:attrNameLst>
                                          <p:attrName>ppt_h</p:attrName>
                                        </p:attrNameLst>
                                      </p:cBhvr>
                                      <p:tavLst>
                                        <p:tav tm="0">
                                          <p:val>
                                            <p:fltVal val="0"/>
                                          </p:val>
                                        </p:tav>
                                        <p:tav tm="100000">
                                          <p:val>
                                            <p:strVal val="#ppt_h"/>
                                          </p:val>
                                        </p:tav>
                                      </p:tavLst>
                                    </p:anim>
                                    <p:anim calcmode="lin" valueType="num">
                                      <p:cBhvr>
                                        <p:cTn id="9" dur="1000" fill="hold"/>
                                        <p:tgtEl>
                                          <p:spTgt spid="779266"/>
                                        </p:tgtEl>
                                        <p:attrNameLst>
                                          <p:attrName>style.rotation</p:attrName>
                                        </p:attrNameLst>
                                      </p:cBhvr>
                                      <p:tavLst>
                                        <p:tav tm="0">
                                          <p:val>
                                            <p:fltVal val="90"/>
                                          </p:val>
                                        </p:tav>
                                        <p:tav tm="100000">
                                          <p:val>
                                            <p:fltVal val="0"/>
                                          </p:val>
                                        </p:tav>
                                      </p:tavLst>
                                    </p:anim>
                                    <p:animEffect transition="in" filter="fade">
                                      <p:cBhvr>
                                        <p:cTn id="10" dur="1000"/>
                                        <p:tgtEl>
                                          <p:spTgt spid="77926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79267">
                                            <p:bg/>
                                          </p:spTgt>
                                        </p:tgtEl>
                                        <p:attrNameLst>
                                          <p:attrName>style.visibility</p:attrName>
                                        </p:attrNameLst>
                                      </p:cBhvr>
                                      <p:to>
                                        <p:strVal val="visible"/>
                                      </p:to>
                                    </p:set>
                                    <p:animEffect transition="in" filter="barn(inVertical)">
                                      <p:cBhvr>
                                        <p:cTn id="15" dur="500"/>
                                        <p:tgtEl>
                                          <p:spTgt spid="77926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79267">
                                            <p:txEl>
                                              <p:pRg st="0" end="0"/>
                                            </p:txEl>
                                          </p:spTgt>
                                        </p:tgtEl>
                                        <p:attrNameLst>
                                          <p:attrName>style.visibility</p:attrName>
                                        </p:attrNameLst>
                                      </p:cBhvr>
                                      <p:to>
                                        <p:strVal val="visible"/>
                                      </p:to>
                                    </p:set>
                                    <p:animEffect transition="in" filter="barn(inVertical)">
                                      <p:cBhvr>
                                        <p:cTn id="20" dur="500"/>
                                        <p:tgtEl>
                                          <p:spTgt spid="77926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7351"/>
                                        </p:tgtEl>
                                        <p:attrNameLst>
                                          <p:attrName>style.visibility</p:attrName>
                                        </p:attrNameLst>
                                      </p:cBhvr>
                                      <p:to>
                                        <p:strVal val="visible"/>
                                      </p:to>
                                    </p:set>
                                    <p:anim calcmode="lin" valueType="num">
                                      <p:cBhvr>
                                        <p:cTn id="25" dur="1000" fill="hold"/>
                                        <p:tgtEl>
                                          <p:spTgt spid="57351"/>
                                        </p:tgtEl>
                                        <p:attrNameLst>
                                          <p:attrName>ppt_w</p:attrName>
                                        </p:attrNameLst>
                                      </p:cBhvr>
                                      <p:tavLst>
                                        <p:tav tm="0">
                                          <p:val>
                                            <p:fltVal val="0"/>
                                          </p:val>
                                        </p:tav>
                                        <p:tav tm="100000">
                                          <p:val>
                                            <p:strVal val="#ppt_w"/>
                                          </p:val>
                                        </p:tav>
                                      </p:tavLst>
                                    </p:anim>
                                    <p:anim calcmode="lin" valueType="num">
                                      <p:cBhvr>
                                        <p:cTn id="26" dur="1000" fill="hold"/>
                                        <p:tgtEl>
                                          <p:spTgt spid="57351"/>
                                        </p:tgtEl>
                                        <p:attrNameLst>
                                          <p:attrName>ppt_h</p:attrName>
                                        </p:attrNameLst>
                                      </p:cBhvr>
                                      <p:tavLst>
                                        <p:tav tm="0">
                                          <p:val>
                                            <p:fltVal val="0"/>
                                          </p:val>
                                        </p:tav>
                                        <p:tav tm="100000">
                                          <p:val>
                                            <p:strVal val="#ppt_h"/>
                                          </p:val>
                                        </p:tav>
                                      </p:tavLst>
                                    </p:anim>
                                    <p:anim calcmode="lin" valueType="num">
                                      <p:cBhvr>
                                        <p:cTn id="27" dur="1000" fill="hold"/>
                                        <p:tgtEl>
                                          <p:spTgt spid="57351"/>
                                        </p:tgtEl>
                                        <p:attrNameLst>
                                          <p:attrName>style.rotation</p:attrName>
                                        </p:attrNameLst>
                                      </p:cBhvr>
                                      <p:tavLst>
                                        <p:tav tm="0">
                                          <p:val>
                                            <p:fltVal val="90"/>
                                          </p:val>
                                        </p:tav>
                                        <p:tav tm="100000">
                                          <p:val>
                                            <p:fltVal val="0"/>
                                          </p:val>
                                        </p:tav>
                                      </p:tavLst>
                                    </p:anim>
                                    <p:animEffect transition="in" filter="fade">
                                      <p:cBhvr>
                                        <p:cTn id="28" dur="10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6" grpId="0" animBg="1"/>
      <p:bldP spid="77926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BA02E30-FDEB-4A43-B78D-12AE309D3A7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40E788C2-5C77-4262-AA86-7EA0C904FA0F}" type="slidenum">
              <a:rPr lang="en-US"/>
              <a:pPr>
                <a:defRPr/>
              </a:pPr>
              <a:t>34</a:t>
            </a:fld>
            <a:endParaRPr lang="en-US"/>
          </a:p>
        </p:txBody>
      </p:sp>
      <p:sp>
        <p:nvSpPr>
          <p:cNvPr id="777218" name="Rectangle 2"/>
          <p:cNvSpPr>
            <a:spLocks noGrp="1" noChangeArrowheads="1"/>
          </p:cNvSpPr>
          <p:nvPr>
            <p:ph type="title"/>
          </p:nvPr>
        </p:nvSpPr>
        <p:spPr>
          <a:xfrm>
            <a:off x="250825" y="0"/>
            <a:ext cx="8893175"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b="1" i="1" dirty="0">
                <a:solidFill>
                  <a:schemeClr val="accent2">
                    <a:lumMod val="75000"/>
                  </a:schemeClr>
                </a:solidFill>
                <a:effectLst>
                  <a:outerShdw blurRad="38100" dist="38100" dir="2700000" algn="tl">
                    <a:srgbClr val="C0C0C0"/>
                  </a:outerShdw>
                </a:effectLst>
                <a:latin typeface="Arial" charset="0"/>
              </a:rPr>
              <a:t>Conclusión</a:t>
            </a:r>
          </a:p>
        </p:txBody>
      </p:sp>
      <p:sp>
        <p:nvSpPr>
          <p:cNvPr id="777219" name="Rectangle 3"/>
          <p:cNvSpPr>
            <a:spLocks noGrp="1" noChangeArrowheads="1"/>
          </p:cNvSpPr>
          <p:nvPr>
            <p:ph type="body" idx="1"/>
          </p:nvPr>
        </p:nvSpPr>
        <p:spPr>
          <a:xfrm>
            <a:off x="323850" y="1412875"/>
            <a:ext cx="8569325" cy="5160963"/>
          </a:xfrm>
          <a:solidFill>
            <a:schemeClr val="accent2">
              <a:lumMod val="20000"/>
              <a:lumOff val="80000"/>
            </a:schemeClr>
          </a:solidFill>
          <a:ln w="76200" cap="flat" algn="ctr">
            <a:solidFill>
              <a:srgbClr val="000080"/>
            </a:solidFill>
          </a:ln>
        </p:spPr>
        <p:txBody>
          <a:bodyPr/>
          <a:lstStyle/>
          <a:p>
            <a:pPr algn="just">
              <a:lnSpc>
                <a:spcPct val="90000"/>
              </a:lnSpc>
              <a:defRPr/>
            </a:pPr>
            <a:r>
              <a:rPr lang="es-AR" b="1" i="1" dirty="0">
                <a:solidFill>
                  <a:srgbClr val="000099"/>
                </a:solidFill>
                <a:effectLst>
                  <a:outerShdw blurRad="38100" dist="38100" dir="2700000" algn="tl">
                    <a:srgbClr val="C0C0C0"/>
                  </a:outerShdw>
                </a:effectLst>
                <a:latin typeface="Arial" charset="0"/>
              </a:rPr>
              <a:t>Prevención, detección y reacción constituyen tres conceptos clave en todo sistema de protección.</a:t>
            </a:r>
          </a:p>
          <a:p>
            <a:pPr algn="just">
              <a:lnSpc>
                <a:spcPct val="90000"/>
              </a:lnSpc>
              <a:defRPr/>
            </a:pPr>
            <a:endParaRPr lang="es-AR" b="1" i="1" dirty="0">
              <a:solidFill>
                <a:srgbClr val="000099"/>
              </a:solidFill>
              <a:effectLst>
                <a:outerShdw blurRad="38100" dist="38100" dir="2700000" algn="tl">
                  <a:srgbClr val="C0C0C0"/>
                </a:outerShdw>
              </a:effectLst>
              <a:latin typeface="Arial" charset="0"/>
            </a:endParaRPr>
          </a:p>
          <a:p>
            <a:pPr algn="just">
              <a:lnSpc>
                <a:spcPct val="90000"/>
              </a:lnSpc>
              <a:defRPr/>
            </a:pPr>
            <a:r>
              <a:rPr lang="es-AR" b="1" i="1" dirty="0">
                <a:solidFill>
                  <a:srgbClr val="000099"/>
                </a:solidFill>
                <a:effectLst>
                  <a:outerShdw blurRad="38100" dist="38100" dir="2700000" algn="tl">
                    <a:srgbClr val="C0C0C0"/>
                  </a:outerShdw>
                </a:effectLst>
                <a:latin typeface="Arial" charset="0"/>
              </a:rPr>
              <a:t>Internet es una herramienta poderosa para las organizaciones actuales y es importante entender los riesgos inherentes a la seguridad cuando se implementa esta tecnología.</a:t>
            </a:r>
          </a:p>
          <a:p>
            <a:pPr>
              <a:lnSpc>
                <a:spcPct val="90000"/>
              </a:lnSpc>
              <a:defRPr/>
            </a:pPr>
            <a:endParaRPr lang="es-AR" b="1"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7218"/>
                                        </p:tgtEl>
                                        <p:attrNameLst>
                                          <p:attrName>style.visibility</p:attrName>
                                        </p:attrNameLst>
                                      </p:cBhvr>
                                      <p:to>
                                        <p:strVal val="visible"/>
                                      </p:to>
                                    </p:set>
                                    <p:animEffect transition="in" filter="randombar(horizontal)">
                                      <p:cBhvr>
                                        <p:cTn id="7" dur="500"/>
                                        <p:tgtEl>
                                          <p:spTgt spid="7772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77219">
                                            <p:bg/>
                                          </p:spTgt>
                                        </p:tgtEl>
                                        <p:attrNameLst>
                                          <p:attrName>style.visibility</p:attrName>
                                        </p:attrNameLst>
                                      </p:cBhvr>
                                      <p:to>
                                        <p:strVal val="visible"/>
                                      </p:to>
                                    </p:set>
                                    <p:anim calcmode="lin" valueType="num">
                                      <p:cBhvr>
                                        <p:cTn id="12" dur="1000" fill="hold"/>
                                        <p:tgtEl>
                                          <p:spTgt spid="777219">
                                            <p:bg/>
                                          </p:spTgt>
                                        </p:tgtEl>
                                        <p:attrNameLst>
                                          <p:attrName>ppt_w</p:attrName>
                                        </p:attrNameLst>
                                      </p:cBhvr>
                                      <p:tavLst>
                                        <p:tav tm="0">
                                          <p:val>
                                            <p:fltVal val="0"/>
                                          </p:val>
                                        </p:tav>
                                        <p:tav tm="100000">
                                          <p:val>
                                            <p:strVal val="#ppt_w"/>
                                          </p:val>
                                        </p:tav>
                                      </p:tavLst>
                                    </p:anim>
                                    <p:anim calcmode="lin" valueType="num">
                                      <p:cBhvr>
                                        <p:cTn id="13" dur="1000" fill="hold"/>
                                        <p:tgtEl>
                                          <p:spTgt spid="777219">
                                            <p:bg/>
                                          </p:spTgt>
                                        </p:tgtEl>
                                        <p:attrNameLst>
                                          <p:attrName>ppt_h</p:attrName>
                                        </p:attrNameLst>
                                      </p:cBhvr>
                                      <p:tavLst>
                                        <p:tav tm="0">
                                          <p:val>
                                            <p:fltVal val="0"/>
                                          </p:val>
                                        </p:tav>
                                        <p:tav tm="100000">
                                          <p:val>
                                            <p:strVal val="#ppt_h"/>
                                          </p:val>
                                        </p:tav>
                                      </p:tavLst>
                                    </p:anim>
                                    <p:anim calcmode="lin" valueType="num">
                                      <p:cBhvr>
                                        <p:cTn id="14" dur="1000" fill="hold"/>
                                        <p:tgtEl>
                                          <p:spTgt spid="777219">
                                            <p:bg/>
                                          </p:spTgt>
                                        </p:tgtEl>
                                        <p:attrNameLst>
                                          <p:attrName>style.rotation</p:attrName>
                                        </p:attrNameLst>
                                      </p:cBhvr>
                                      <p:tavLst>
                                        <p:tav tm="0">
                                          <p:val>
                                            <p:fltVal val="90"/>
                                          </p:val>
                                        </p:tav>
                                        <p:tav tm="100000">
                                          <p:val>
                                            <p:fltVal val="0"/>
                                          </p:val>
                                        </p:tav>
                                      </p:tavLst>
                                    </p:anim>
                                    <p:animEffect transition="in" filter="fade">
                                      <p:cBhvr>
                                        <p:cTn id="15" dur="1000"/>
                                        <p:tgtEl>
                                          <p:spTgt spid="777219">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77219">
                                            <p:txEl>
                                              <p:pRg st="0" end="0"/>
                                            </p:txEl>
                                          </p:spTgt>
                                        </p:tgtEl>
                                        <p:attrNameLst>
                                          <p:attrName>style.visibility</p:attrName>
                                        </p:attrNameLst>
                                      </p:cBhvr>
                                      <p:to>
                                        <p:strVal val="visible"/>
                                      </p:to>
                                    </p:set>
                                    <p:anim calcmode="lin" valueType="num">
                                      <p:cBhvr>
                                        <p:cTn id="20" dur="1000" fill="hold"/>
                                        <p:tgtEl>
                                          <p:spTgt spid="777219">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77219">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777219">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77721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77219">
                                            <p:txEl>
                                              <p:pRg st="2" end="2"/>
                                            </p:txEl>
                                          </p:spTgt>
                                        </p:tgtEl>
                                        <p:attrNameLst>
                                          <p:attrName>style.visibility</p:attrName>
                                        </p:attrNameLst>
                                      </p:cBhvr>
                                      <p:to>
                                        <p:strVal val="visible"/>
                                      </p:to>
                                    </p:set>
                                    <p:anim calcmode="lin" valueType="num">
                                      <p:cBhvr>
                                        <p:cTn id="28" dur="1000" fill="hold"/>
                                        <p:tgtEl>
                                          <p:spTgt spid="777219">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777219">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777219">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777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animBg="1"/>
      <p:bldP spid="77721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96E337F-D3A9-40C5-8818-5122F9C8933B}"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FD252659-EEC8-4DF7-B2FD-06DD571D36AD}" type="slidenum">
              <a:rPr lang="en-US"/>
              <a:pPr>
                <a:defRPr/>
              </a:pPr>
              <a:t>35</a:t>
            </a:fld>
            <a:endParaRPr lang="en-US"/>
          </a:p>
        </p:txBody>
      </p:sp>
      <p:sp>
        <p:nvSpPr>
          <p:cNvPr id="781314" name="Rectangle 2"/>
          <p:cNvSpPr>
            <a:spLocks noGrp="1" noChangeArrowheads="1"/>
          </p:cNvSpPr>
          <p:nvPr>
            <p:ph type="title"/>
          </p:nvPr>
        </p:nvSpPr>
        <p:spPr>
          <a:xfrm>
            <a:off x="769313" y="-48021"/>
            <a:ext cx="8096646"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b="1" i="1" dirty="0">
                <a:solidFill>
                  <a:schemeClr val="accent2">
                    <a:lumMod val="50000"/>
                  </a:schemeClr>
                </a:solidFill>
                <a:effectLst>
                  <a:outerShdw blurRad="38100" dist="38100" dir="2700000" algn="tl">
                    <a:srgbClr val="C0C0C0"/>
                  </a:outerShdw>
                </a:effectLst>
                <a:latin typeface="Arial" charset="0"/>
              </a:rPr>
              <a:t>Conclusión</a:t>
            </a:r>
          </a:p>
        </p:txBody>
      </p:sp>
      <p:sp>
        <p:nvSpPr>
          <p:cNvPr id="781315" name="Rectangle 3"/>
          <p:cNvSpPr>
            <a:spLocks noGrp="1" noChangeArrowheads="1"/>
          </p:cNvSpPr>
          <p:nvPr>
            <p:ph type="body" idx="1"/>
          </p:nvPr>
        </p:nvSpPr>
        <p:spPr>
          <a:xfrm>
            <a:off x="344126" y="1346009"/>
            <a:ext cx="8507075" cy="1008062"/>
          </a:xfrm>
          <a:solidFill>
            <a:schemeClr val="accent2">
              <a:lumMod val="20000"/>
              <a:lumOff val="80000"/>
            </a:schemeClr>
          </a:solidFill>
          <a:ln w="76200" cap="flat" algn="ctr">
            <a:solidFill>
              <a:srgbClr val="000080"/>
            </a:solidFill>
          </a:ln>
        </p:spPr>
        <p:txBody>
          <a:bodyPr/>
          <a:lstStyle/>
          <a:p>
            <a:pPr>
              <a:lnSpc>
                <a:spcPct val="90000"/>
              </a:lnSpc>
              <a:defRPr/>
            </a:pPr>
            <a:r>
              <a:rPr lang="es-AR" sz="2800" i="1" dirty="0">
                <a:solidFill>
                  <a:srgbClr val="000099"/>
                </a:solidFill>
                <a:effectLst>
                  <a:outerShdw blurRad="38100" dist="38100" dir="2700000" algn="tl">
                    <a:srgbClr val="C0C0C0"/>
                  </a:outerShdw>
                </a:effectLst>
                <a:latin typeface="Arial" charset="0"/>
              </a:rPr>
              <a:t>El mayor problema hoy día existe en la capa 8 como lo muestra la figura:</a:t>
            </a:r>
          </a:p>
        </p:txBody>
      </p:sp>
      <p:pic>
        <p:nvPicPr>
          <p:cNvPr id="58374" name="Picture 4" descr="PEBKAC"/>
          <p:cNvPicPr>
            <a:picLocks noChangeAspect="1" noChangeArrowheads="1"/>
          </p:cNvPicPr>
          <p:nvPr/>
        </p:nvPicPr>
        <p:blipFill>
          <a:blip r:embed="rId3" cstate="print"/>
          <a:srcRect/>
          <a:stretch>
            <a:fillRect/>
          </a:stretch>
        </p:blipFill>
        <p:spPr bwMode="auto">
          <a:xfrm>
            <a:off x="356826" y="2606590"/>
            <a:ext cx="4000500" cy="3894138"/>
          </a:xfrm>
          <a:prstGeom prst="rect">
            <a:avLst/>
          </a:prstGeom>
          <a:blipFill dpi="0" rotWithShape="0">
            <a:blip r:embed="rId4" cstate="print"/>
            <a:srcRect/>
            <a:tile tx="0" ty="0" sx="100000" sy="100000" flip="none" algn="tl"/>
          </a:blipFill>
          <a:ln w="76200" algn="ctr">
            <a:solidFill>
              <a:srgbClr val="0000FF"/>
            </a:solidFill>
            <a:miter lim="800000"/>
            <a:headEnd/>
            <a:tailEnd/>
          </a:ln>
        </p:spPr>
      </p:pic>
      <p:pic>
        <p:nvPicPr>
          <p:cNvPr id="2" name="Imagen 1"/>
          <p:cNvPicPr>
            <a:picLocks noChangeAspect="1"/>
          </p:cNvPicPr>
          <p:nvPr/>
        </p:nvPicPr>
        <p:blipFill>
          <a:blip r:embed="rId5"/>
          <a:stretch>
            <a:fillRect/>
          </a:stretch>
        </p:blipFill>
        <p:spPr>
          <a:xfrm>
            <a:off x="5132637" y="2606590"/>
            <a:ext cx="3718564" cy="3870410"/>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1314"/>
                                        </p:tgtEl>
                                        <p:attrNameLst>
                                          <p:attrName>style.visibility</p:attrName>
                                        </p:attrNameLst>
                                      </p:cBhvr>
                                      <p:to>
                                        <p:strVal val="visible"/>
                                      </p:to>
                                    </p:set>
                                    <p:anim calcmode="lin" valueType="num">
                                      <p:cBhvr>
                                        <p:cTn id="7" dur="1000" fill="hold"/>
                                        <p:tgtEl>
                                          <p:spTgt spid="781314"/>
                                        </p:tgtEl>
                                        <p:attrNameLst>
                                          <p:attrName>ppt_w</p:attrName>
                                        </p:attrNameLst>
                                      </p:cBhvr>
                                      <p:tavLst>
                                        <p:tav tm="0">
                                          <p:val>
                                            <p:fltVal val="0"/>
                                          </p:val>
                                        </p:tav>
                                        <p:tav tm="100000">
                                          <p:val>
                                            <p:strVal val="#ppt_w"/>
                                          </p:val>
                                        </p:tav>
                                      </p:tavLst>
                                    </p:anim>
                                    <p:anim calcmode="lin" valueType="num">
                                      <p:cBhvr>
                                        <p:cTn id="8" dur="1000" fill="hold"/>
                                        <p:tgtEl>
                                          <p:spTgt spid="781314"/>
                                        </p:tgtEl>
                                        <p:attrNameLst>
                                          <p:attrName>ppt_h</p:attrName>
                                        </p:attrNameLst>
                                      </p:cBhvr>
                                      <p:tavLst>
                                        <p:tav tm="0">
                                          <p:val>
                                            <p:fltVal val="0"/>
                                          </p:val>
                                        </p:tav>
                                        <p:tav tm="100000">
                                          <p:val>
                                            <p:strVal val="#ppt_h"/>
                                          </p:val>
                                        </p:tav>
                                      </p:tavLst>
                                    </p:anim>
                                    <p:anim calcmode="lin" valueType="num">
                                      <p:cBhvr>
                                        <p:cTn id="9" dur="1000" fill="hold"/>
                                        <p:tgtEl>
                                          <p:spTgt spid="781314"/>
                                        </p:tgtEl>
                                        <p:attrNameLst>
                                          <p:attrName>style.rotation</p:attrName>
                                        </p:attrNameLst>
                                      </p:cBhvr>
                                      <p:tavLst>
                                        <p:tav tm="0">
                                          <p:val>
                                            <p:fltVal val="90"/>
                                          </p:val>
                                        </p:tav>
                                        <p:tav tm="100000">
                                          <p:val>
                                            <p:fltVal val="0"/>
                                          </p:val>
                                        </p:tav>
                                      </p:tavLst>
                                    </p:anim>
                                    <p:animEffect transition="in" filter="fade">
                                      <p:cBhvr>
                                        <p:cTn id="10" dur="1000"/>
                                        <p:tgtEl>
                                          <p:spTgt spid="7813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81315">
                                            <p:bg/>
                                          </p:spTgt>
                                        </p:tgtEl>
                                        <p:attrNameLst>
                                          <p:attrName>style.visibility</p:attrName>
                                        </p:attrNameLst>
                                      </p:cBhvr>
                                      <p:to>
                                        <p:strVal val="visible"/>
                                      </p:to>
                                    </p:set>
                                    <p:anim calcmode="lin" valueType="num">
                                      <p:cBhvr>
                                        <p:cTn id="15" dur="1000" fill="hold"/>
                                        <p:tgtEl>
                                          <p:spTgt spid="781315">
                                            <p:bg/>
                                          </p:spTgt>
                                        </p:tgtEl>
                                        <p:attrNameLst>
                                          <p:attrName>ppt_w</p:attrName>
                                        </p:attrNameLst>
                                      </p:cBhvr>
                                      <p:tavLst>
                                        <p:tav tm="0">
                                          <p:val>
                                            <p:fltVal val="0"/>
                                          </p:val>
                                        </p:tav>
                                        <p:tav tm="100000">
                                          <p:val>
                                            <p:strVal val="#ppt_w"/>
                                          </p:val>
                                        </p:tav>
                                      </p:tavLst>
                                    </p:anim>
                                    <p:anim calcmode="lin" valueType="num">
                                      <p:cBhvr>
                                        <p:cTn id="16" dur="1000" fill="hold"/>
                                        <p:tgtEl>
                                          <p:spTgt spid="781315">
                                            <p:bg/>
                                          </p:spTgt>
                                        </p:tgtEl>
                                        <p:attrNameLst>
                                          <p:attrName>ppt_h</p:attrName>
                                        </p:attrNameLst>
                                      </p:cBhvr>
                                      <p:tavLst>
                                        <p:tav tm="0">
                                          <p:val>
                                            <p:fltVal val="0"/>
                                          </p:val>
                                        </p:tav>
                                        <p:tav tm="100000">
                                          <p:val>
                                            <p:strVal val="#ppt_h"/>
                                          </p:val>
                                        </p:tav>
                                      </p:tavLst>
                                    </p:anim>
                                    <p:anim calcmode="lin" valueType="num">
                                      <p:cBhvr>
                                        <p:cTn id="17" dur="1000" fill="hold"/>
                                        <p:tgtEl>
                                          <p:spTgt spid="781315">
                                            <p:bg/>
                                          </p:spTgt>
                                        </p:tgtEl>
                                        <p:attrNameLst>
                                          <p:attrName>style.rotation</p:attrName>
                                        </p:attrNameLst>
                                      </p:cBhvr>
                                      <p:tavLst>
                                        <p:tav tm="0">
                                          <p:val>
                                            <p:fltVal val="90"/>
                                          </p:val>
                                        </p:tav>
                                        <p:tav tm="100000">
                                          <p:val>
                                            <p:fltVal val="0"/>
                                          </p:val>
                                        </p:tav>
                                      </p:tavLst>
                                    </p:anim>
                                    <p:animEffect transition="in" filter="fade">
                                      <p:cBhvr>
                                        <p:cTn id="18" dur="1000"/>
                                        <p:tgtEl>
                                          <p:spTgt spid="78131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81315">
                                            <p:txEl>
                                              <p:pRg st="0" end="0"/>
                                            </p:txEl>
                                          </p:spTgt>
                                        </p:tgtEl>
                                        <p:attrNameLst>
                                          <p:attrName>style.visibility</p:attrName>
                                        </p:attrNameLst>
                                      </p:cBhvr>
                                      <p:to>
                                        <p:strVal val="visible"/>
                                      </p:to>
                                    </p:set>
                                    <p:anim calcmode="lin" valueType="num">
                                      <p:cBhvr>
                                        <p:cTn id="23" dur="1000" fill="hold"/>
                                        <p:tgtEl>
                                          <p:spTgt spid="78131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131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131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1315">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58374"/>
                                        </p:tgtEl>
                                        <p:attrNameLst>
                                          <p:attrName>style.visibility</p:attrName>
                                        </p:attrNameLst>
                                      </p:cBhvr>
                                      <p:to>
                                        <p:strVal val="visible"/>
                                      </p:to>
                                    </p:set>
                                    <p:anim calcmode="lin" valueType="num">
                                      <p:cBhvr>
                                        <p:cTn id="29" dur="1000" fill="hold"/>
                                        <p:tgtEl>
                                          <p:spTgt spid="58374"/>
                                        </p:tgtEl>
                                        <p:attrNameLst>
                                          <p:attrName>ppt_w</p:attrName>
                                        </p:attrNameLst>
                                      </p:cBhvr>
                                      <p:tavLst>
                                        <p:tav tm="0">
                                          <p:val>
                                            <p:fltVal val="0"/>
                                          </p:val>
                                        </p:tav>
                                        <p:tav tm="100000">
                                          <p:val>
                                            <p:strVal val="#ppt_w"/>
                                          </p:val>
                                        </p:tav>
                                      </p:tavLst>
                                    </p:anim>
                                    <p:anim calcmode="lin" valueType="num">
                                      <p:cBhvr>
                                        <p:cTn id="30" dur="1000" fill="hold"/>
                                        <p:tgtEl>
                                          <p:spTgt spid="58374"/>
                                        </p:tgtEl>
                                        <p:attrNameLst>
                                          <p:attrName>ppt_h</p:attrName>
                                        </p:attrNameLst>
                                      </p:cBhvr>
                                      <p:tavLst>
                                        <p:tav tm="0">
                                          <p:val>
                                            <p:fltVal val="0"/>
                                          </p:val>
                                        </p:tav>
                                        <p:tav tm="100000">
                                          <p:val>
                                            <p:strVal val="#ppt_h"/>
                                          </p:val>
                                        </p:tav>
                                      </p:tavLst>
                                    </p:anim>
                                    <p:anim calcmode="lin" valueType="num">
                                      <p:cBhvr>
                                        <p:cTn id="31" dur="1000" fill="hold"/>
                                        <p:tgtEl>
                                          <p:spTgt spid="58374"/>
                                        </p:tgtEl>
                                        <p:attrNameLst>
                                          <p:attrName>style.rotation</p:attrName>
                                        </p:attrNameLst>
                                      </p:cBhvr>
                                      <p:tavLst>
                                        <p:tav tm="0">
                                          <p:val>
                                            <p:fltVal val="90"/>
                                          </p:val>
                                        </p:tav>
                                        <p:tav tm="100000">
                                          <p:val>
                                            <p:fltVal val="0"/>
                                          </p:val>
                                        </p:tav>
                                      </p:tavLst>
                                    </p:anim>
                                    <p:animEffect transition="in" filter="fade">
                                      <p:cBhvr>
                                        <p:cTn id="32" dur="1000"/>
                                        <p:tgtEl>
                                          <p:spTgt spid="58374"/>
                                        </p:tgtEl>
                                      </p:cBhvr>
                                    </p:animEffect>
                                  </p:childTnLst>
                                </p:cTn>
                              </p:par>
                              <p:par>
                                <p:cTn id="33" presetID="3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
                                          </p:val>
                                        </p:tav>
                                        <p:tav tm="100000">
                                          <p:val>
                                            <p:strVal val="#ppt_w"/>
                                          </p:val>
                                        </p:tav>
                                      </p:tavLst>
                                    </p:anim>
                                    <p:anim calcmode="lin" valueType="num">
                                      <p:cBhvr>
                                        <p:cTn id="36" dur="1000" fill="hold"/>
                                        <p:tgtEl>
                                          <p:spTgt spid="2"/>
                                        </p:tgtEl>
                                        <p:attrNameLst>
                                          <p:attrName>ppt_h</p:attrName>
                                        </p:attrNameLst>
                                      </p:cBhvr>
                                      <p:tavLst>
                                        <p:tav tm="0">
                                          <p:val>
                                            <p:fltVal val="0"/>
                                          </p:val>
                                        </p:tav>
                                        <p:tav tm="100000">
                                          <p:val>
                                            <p:strVal val="#ppt_h"/>
                                          </p:val>
                                        </p:tav>
                                      </p:tavLst>
                                    </p:anim>
                                    <p:anim calcmode="lin" valueType="num">
                                      <p:cBhvr>
                                        <p:cTn id="37" dur="1000" fill="hold"/>
                                        <p:tgtEl>
                                          <p:spTgt spid="2"/>
                                        </p:tgtEl>
                                        <p:attrNameLst>
                                          <p:attrName>style.rotation</p:attrName>
                                        </p:attrNameLst>
                                      </p:cBhvr>
                                      <p:tavLst>
                                        <p:tav tm="0">
                                          <p:val>
                                            <p:fltVal val="90"/>
                                          </p:val>
                                        </p:tav>
                                        <p:tav tm="100000">
                                          <p:val>
                                            <p:fltVal val="0"/>
                                          </p:val>
                                        </p:tav>
                                      </p:tavLst>
                                    </p:anim>
                                    <p:animEffect transition="in" filter="fade">
                                      <p:cBhvr>
                                        <p:cTn id="3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4" grpId="0" animBg="1"/>
      <p:bldP spid="781315"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050" name="Diapositiva" r:id="rId3" imgW="4572000" imgH="3429000" progId="PowerPoint.Slide.8">
                  <p:embed/>
                </p:oleObj>
              </mc:Choice>
              <mc:Fallback>
                <p:oleObj name="Diapositiva" r:id="rId3" imgW="4572000" imgH="3429000" progId="PowerPoint.Slide.8">
                  <p:embed/>
                  <p:pic>
                    <p:nvPicPr>
                      <p:cNvPr id="53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9171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F9844B5-B8E1-4668-A581-FB19184478C6}" type="datetime1">
              <a:rPr lang="es-ES"/>
              <a:pPr>
                <a:defRPr/>
              </a:pPr>
              <a:t>18/05/2022</a:t>
            </a:fld>
            <a:endParaRPr lang="en-US"/>
          </a:p>
        </p:txBody>
      </p:sp>
      <p:sp>
        <p:nvSpPr>
          <p:cNvPr id="7" name="3 Marcador de número de diapositiva"/>
          <p:cNvSpPr>
            <a:spLocks noGrp="1"/>
          </p:cNvSpPr>
          <p:nvPr>
            <p:ph type="sldNum" sz="quarter" idx="12"/>
          </p:nvPr>
        </p:nvSpPr>
        <p:spPr/>
        <p:txBody>
          <a:bodyPr/>
          <a:lstStyle/>
          <a:p>
            <a:pPr>
              <a:defRPr/>
            </a:pPr>
            <a:fld id="{6DC166C9-E557-43E3-BE52-21F181DFD8BD}" type="slidenum">
              <a:rPr lang="en-US"/>
              <a:pPr>
                <a:defRPr/>
              </a:pPr>
              <a:t>4</a:t>
            </a:fld>
            <a:endParaRPr lang="en-US"/>
          </a:p>
        </p:txBody>
      </p:sp>
      <p:sp>
        <p:nvSpPr>
          <p:cNvPr id="642050" name="Rectangle 2"/>
          <p:cNvSpPr>
            <a:spLocks noGrp="1" noChangeArrowheads="1"/>
          </p:cNvSpPr>
          <p:nvPr>
            <p:ph type="title" idx="4294967295"/>
          </p:nvPr>
        </p:nvSpPr>
        <p:spPr>
          <a:xfrm>
            <a:off x="684213" y="188913"/>
            <a:ext cx="7772400" cy="954087"/>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MX" sz="5400" b="1" i="1">
                <a:solidFill>
                  <a:schemeClr val="accent2">
                    <a:lumMod val="75000"/>
                  </a:schemeClr>
                </a:solidFill>
                <a:effectLst>
                  <a:outerShdw blurRad="38100" dist="38100" dir="2700000" algn="tl">
                    <a:srgbClr val="C0C0C0"/>
                  </a:outerShdw>
                </a:effectLst>
                <a:latin typeface="Arial" charset="0"/>
              </a:rPr>
              <a:t>Virus</a:t>
            </a:r>
            <a:endParaRPr lang="es-ES" sz="5400" b="1" i="1">
              <a:solidFill>
                <a:schemeClr val="accent2">
                  <a:lumMod val="75000"/>
                </a:schemeClr>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solidFill>
            <a:schemeClr val="accent2">
              <a:lumMod val="20000"/>
              <a:lumOff val="80000"/>
            </a:schemeClr>
          </a:solidFill>
          <a:ln w="76200" cap="flat" algn="ctr">
            <a:solidFill>
              <a:srgbClr val="000080"/>
            </a:solidFill>
          </a:ln>
        </p:spPr>
        <p:txBody>
          <a:bodyPr/>
          <a:lstStyle/>
          <a:p>
            <a:pPr algn="just">
              <a:lnSpc>
                <a:spcPct val="90000"/>
              </a:lnSpc>
              <a:defRPr/>
            </a:pPr>
            <a:r>
              <a:rPr lang="es-MX" sz="2800" i="1" dirty="0">
                <a:solidFill>
                  <a:srgbClr val="000099"/>
                </a:solidFill>
                <a:effectLst>
                  <a:outerShdw blurRad="38100" dist="38100" dir="2700000" algn="tl">
                    <a:srgbClr val="C0C0C0"/>
                  </a:outerShdw>
                </a:effectLst>
                <a:latin typeface="Arial" charset="0"/>
              </a:rPr>
              <a:t>Los virus inician su dispersión debido a una ejecución intencional (inocente) que provoca la infección y propagación de este software malintencionado.</a:t>
            </a:r>
          </a:p>
          <a:p>
            <a:pPr>
              <a:lnSpc>
                <a:spcPct val="90000"/>
              </a:lnSpc>
              <a:defRPr/>
            </a:pPr>
            <a:r>
              <a:rPr lang="es-MX" sz="2800" i="1" dirty="0">
                <a:solidFill>
                  <a:srgbClr val="000099"/>
                </a:solidFill>
                <a:effectLst>
                  <a:outerShdw blurRad="38100" dist="38100" dir="2700000" algn="tl">
                    <a:srgbClr val="C0C0C0"/>
                  </a:outerShdw>
                </a:effectLst>
                <a:latin typeface="Arial" charset="0"/>
              </a:rPr>
              <a:t>Se pueden prevenir.</a:t>
            </a:r>
          </a:p>
          <a:p>
            <a:pPr>
              <a:lnSpc>
                <a:spcPct val="90000"/>
              </a:lnSpc>
              <a:defRPr/>
            </a:pPr>
            <a:r>
              <a:rPr lang="es-MX" sz="2800" i="1" dirty="0">
                <a:solidFill>
                  <a:srgbClr val="000099"/>
                </a:solidFill>
                <a:effectLst>
                  <a:outerShdw blurRad="38100" dist="38100" dir="2700000" algn="tl">
                    <a:srgbClr val="C0C0C0"/>
                  </a:outerShdw>
                </a:effectLst>
                <a:latin typeface="Arial" charset="0"/>
              </a:rPr>
              <a:t>Se adjuntan a pro-</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gramas o archivos e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insertan su propio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código “genético”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dentro de ellos para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propagarse.</a:t>
            </a:r>
            <a:endParaRPr lang="es-ES" sz="2800" i="1" dirty="0">
              <a:solidFill>
                <a:srgbClr val="000099"/>
              </a:solidFill>
              <a:effectLst>
                <a:outerShdw blurRad="38100" dist="38100" dir="2700000" algn="tl">
                  <a:srgbClr val="C0C0C0"/>
                </a:outerShdw>
              </a:effectLst>
              <a:latin typeface="Arial" charset="0"/>
            </a:endParaRPr>
          </a:p>
        </p:txBody>
      </p:sp>
      <p:pic>
        <p:nvPicPr>
          <p:cNvPr id="31750" name="Picture 5" descr="computer-virus"/>
          <p:cNvPicPr>
            <a:picLocks noChangeAspect="1" noChangeArrowheads="1"/>
          </p:cNvPicPr>
          <p:nvPr/>
        </p:nvPicPr>
        <p:blipFill>
          <a:blip r:embed="rId3" cstate="print"/>
          <a:srcRect/>
          <a:stretch>
            <a:fillRect/>
          </a:stretch>
        </p:blipFill>
        <p:spPr bwMode="auto">
          <a:xfrm>
            <a:off x="4787900" y="3213100"/>
            <a:ext cx="3492500" cy="2884488"/>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style.rotation</p:attrName>
                                        </p:attrNameLst>
                                      </p:cBhvr>
                                      <p:tavLst>
                                        <p:tav tm="0">
                                          <p:val>
                                            <p:fltVal val="90"/>
                                          </p:val>
                                        </p:tav>
                                        <p:tav tm="100000">
                                          <p:val>
                                            <p:fltVal val="0"/>
                                          </p:val>
                                        </p:tav>
                                      </p:tavLst>
                                    </p:anim>
                                    <p:animEffect transition="in" filter="fade">
                                      <p:cBhvr>
                                        <p:cTn id="10" dur="1000"/>
                                        <p:tgtEl>
                                          <p:spTgt spid="6420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42051">
                                            <p:bg/>
                                          </p:spTgt>
                                        </p:tgtEl>
                                        <p:attrNameLst>
                                          <p:attrName>style.visibility</p:attrName>
                                        </p:attrNameLst>
                                      </p:cBhvr>
                                      <p:to>
                                        <p:strVal val="visible"/>
                                      </p:to>
                                    </p:set>
                                    <p:anim calcmode="lin" valueType="num">
                                      <p:cBhvr>
                                        <p:cTn id="15" dur="1000" fill="hold"/>
                                        <p:tgtEl>
                                          <p:spTgt spid="642051">
                                            <p:bg/>
                                          </p:spTgt>
                                        </p:tgtEl>
                                        <p:attrNameLst>
                                          <p:attrName>ppt_w</p:attrName>
                                        </p:attrNameLst>
                                      </p:cBhvr>
                                      <p:tavLst>
                                        <p:tav tm="0">
                                          <p:val>
                                            <p:fltVal val="0"/>
                                          </p:val>
                                        </p:tav>
                                        <p:tav tm="100000">
                                          <p:val>
                                            <p:strVal val="#ppt_w"/>
                                          </p:val>
                                        </p:tav>
                                      </p:tavLst>
                                    </p:anim>
                                    <p:anim calcmode="lin" valueType="num">
                                      <p:cBhvr>
                                        <p:cTn id="16" dur="1000" fill="hold"/>
                                        <p:tgtEl>
                                          <p:spTgt spid="642051">
                                            <p:bg/>
                                          </p:spTgt>
                                        </p:tgtEl>
                                        <p:attrNameLst>
                                          <p:attrName>ppt_h</p:attrName>
                                        </p:attrNameLst>
                                      </p:cBhvr>
                                      <p:tavLst>
                                        <p:tav tm="0">
                                          <p:val>
                                            <p:fltVal val="0"/>
                                          </p:val>
                                        </p:tav>
                                        <p:tav tm="100000">
                                          <p:val>
                                            <p:strVal val="#ppt_h"/>
                                          </p:val>
                                        </p:tav>
                                      </p:tavLst>
                                    </p:anim>
                                    <p:anim calcmode="lin" valueType="num">
                                      <p:cBhvr>
                                        <p:cTn id="17" dur="1000" fill="hold"/>
                                        <p:tgtEl>
                                          <p:spTgt spid="642051">
                                            <p:bg/>
                                          </p:spTgt>
                                        </p:tgtEl>
                                        <p:attrNameLst>
                                          <p:attrName>style.rotation</p:attrName>
                                        </p:attrNameLst>
                                      </p:cBhvr>
                                      <p:tavLst>
                                        <p:tav tm="0">
                                          <p:val>
                                            <p:fltVal val="90"/>
                                          </p:val>
                                        </p:tav>
                                        <p:tav tm="100000">
                                          <p:val>
                                            <p:fltVal val="0"/>
                                          </p:val>
                                        </p:tav>
                                      </p:tavLst>
                                    </p:anim>
                                    <p:animEffect transition="in" filter="fade">
                                      <p:cBhvr>
                                        <p:cTn id="18" dur="1000"/>
                                        <p:tgtEl>
                                          <p:spTgt spid="64205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42051">
                                            <p:txEl>
                                              <p:pRg st="0" end="0"/>
                                            </p:txEl>
                                          </p:spTgt>
                                        </p:tgtEl>
                                        <p:attrNameLst>
                                          <p:attrName>style.visibility</p:attrName>
                                        </p:attrNameLst>
                                      </p:cBhvr>
                                      <p:to>
                                        <p:strVal val="visible"/>
                                      </p:to>
                                    </p:set>
                                    <p:anim calcmode="lin" valueType="num">
                                      <p:cBhvr>
                                        <p:cTn id="23" dur="1000" fill="hold"/>
                                        <p:tgtEl>
                                          <p:spTgt spid="64205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64205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64205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6420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42051">
                                            <p:txEl>
                                              <p:pRg st="1" end="1"/>
                                            </p:txEl>
                                          </p:spTgt>
                                        </p:tgtEl>
                                        <p:attrNameLst>
                                          <p:attrName>style.visibility</p:attrName>
                                        </p:attrNameLst>
                                      </p:cBhvr>
                                      <p:to>
                                        <p:strVal val="visible"/>
                                      </p:to>
                                    </p:set>
                                    <p:anim calcmode="lin" valueType="num">
                                      <p:cBhvr>
                                        <p:cTn id="31" dur="1000" fill="hold"/>
                                        <p:tgtEl>
                                          <p:spTgt spid="64205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64205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64205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64205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42051">
                                            <p:txEl>
                                              <p:pRg st="2" end="2"/>
                                            </p:txEl>
                                          </p:spTgt>
                                        </p:tgtEl>
                                        <p:attrNameLst>
                                          <p:attrName>style.visibility</p:attrName>
                                        </p:attrNameLst>
                                      </p:cBhvr>
                                      <p:to>
                                        <p:strVal val="visible"/>
                                      </p:to>
                                    </p:set>
                                    <p:anim calcmode="lin" valueType="num">
                                      <p:cBhvr>
                                        <p:cTn id="39" dur="1000" fill="hold"/>
                                        <p:tgtEl>
                                          <p:spTgt spid="642051">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642051">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642051">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64205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1750"/>
                                        </p:tgtEl>
                                        <p:attrNameLst>
                                          <p:attrName>style.visibility</p:attrName>
                                        </p:attrNameLst>
                                      </p:cBhvr>
                                      <p:to>
                                        <p:strVal val="visible"/>
                                      </p:to>
                                    </p:set>
                                    <p:anim calcmode="lin" valueType="num">
                                      <p:cBhvr>
                                        <p:cTn id="47" dur="1000" fill="hold"/>
                                        <p:tgtEl>
                                          <p:spTgt spid="31750"/>
                                        </p:tgtEl>
                                        <p:attrNameLst>
                                          <p:attrName>ppt_w</p:attrName>
                                        </p:attrNameLst>
                                      </p:cBhvr>
                                      <p:tavLst>
                                        <p:tav tm="0">
                                          <p:val>
                                            <p:fltVal val="0"/>
                                          </p:val>
                                        </p:tav>
                                        <p:tav tm="100000">
                                          <p:val>
                                            <p:strVal val="#ppt_w"/>
                                          </p:val>
                                        </p:tav>
                                      </p:tavLst>
                                    </p:anim>
                                    <p:anim calcmode="lin" valueType="num">
                                      <p:cBhvr>
                                        <p:cTn id="48" dur="1000" fill="hold"/>
                                        <p:tgtEl>
                                          <p:spTgt spid="31750"/>
                                        </p:tgtEl>
                                        <p:attrNameLst>
                                          <p:attrName>ppt_h</p:attrName>
                                        </p:attrNameLst>
                                      </p:cBhvr>
                                      <p:tavLst>
                                        <p:tav tm="0">
                                          <p:val>
                                            <p:fltVal val="0"/>
                                          </p:val>
                                        </p:tav>
                                        <p:tav tm="100000">
                                          <p:val>
                                            <p:strVal val="#ppt_h"/>
                                          </p:val>
                                        </p:tav>
                                      </p:tavLst>
                                    </p:anim>
                                    <p:anim calcmode="lin" valueType="num">
                                      <p:cBhvr>
                                        <p:cTn id="49" dur="1000" fill="hold"/>
                                        <p:tgtEl>
                                          <p:spTgt spid="31750"/>
                                        </p:tgtEl>
                                        <p:attrNameLst>
                                          <p:attrName>style.rotation</p:attrName>
                                        </p:attrNameLst>
                                      </p:cBhvr>
                                      <p:tavLst>
                                        <p:tav tm="0">
                                          <p:val>
                                            <p:fltVal val="90"/>
                                          </p:val>
                                        </p:tav>
                                        <p:tav tm="100000">
                                          <p:val>
                                            <p:fltVal val="0"/>
                                          </p:val>
                                        </p:tav>
                                      </p:tavLst>
                                    </p:anim>
                                    <p:animEffect transition="in" filter="fade">
                                      <p:cBhvr>
                                        <p:cTn id="50" dur="10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nimBg="1"/>
      <p:bldP spid="64205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1F9844B5-B8E1-4668-A581-FB19184478C6}" type="datetime1">
              <a:rPr lang="es-ES" sz="1400">
                <a:latin typeface="+mn-lt"/>
              </a:rPr>
              <a:pPr>
                <a:defRPr/>
              </a:pPr>
              <a:t>18/05/2022</a:t>
            </a:fld>
            <a:endParaRPr lang="en-US" sz="1400">
              <a:latin typeface="+mn-lt"/>
            </a:endParaRPr>
          </a:p>
        </p:txBody>
      </p:sp>
      <p:sp>
        <p:nvSpPr>
          <p:cNvPr id="7"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DFD46B-321D-4F71-8ABD-D0984B528552}" type="slidenum">
              <a:rPr lang="en-US" sz="1400">
                <a:latin typeface="+mn-lt"/>
              </a:rPr>
              <a:pPr algn="r">
                <a:defRPr/>
              </a:pPr>
              <a:t>5</a:t>
            </a:fld>
            <a:endParaRPr lang="en-US" sz="1400">
              <a:latin typeface="+mn-lt"/>
            </a:endParaRPr>
          </a:p>
        </p:txBody>
      </p:sp>
      <p:sp>
        <p:nvSpPr>
          <p:cNvPr id="642050" name="Rectangle 2"/>
          <p:cNvSpPr>
            <a:spLocks noGrp="1" noChangeArrowheads="1"/>
          </p:cNvSpPr>
          <p:nvPr>
            <p:ph type="title" idx="4294967295"/>
          </p:nvPr>
        </p:nvSpPr>
        <p:spPr>
          <a:xfrm>
            <a:off x="684213" y="188913"/>
            <a:ext cx="7772400" cy="954087"/>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MX" sz="5400" b="1" i="1">
                <a:solidFill>
                  <a:schemeClr val="accent2">
                    <a:lumMod val="75000"/>
                  </a:schemeClr>
                </a:solidFill>
                <a:effectLst>
                  <a:outerShdw blurRad="38100" dist="38100" dir="2700000" algn="tl">
                    <a:srgbClr val="C0C0C0"/>
                  </a:outerShdw>
                </a:effectLst>
                <a:latin typeface="Arial" charset="0"/>
              </a:rPr>
              <a:t>Virus</a:t>
            </a:r>
            <a:endParaRPr lang="es-ES" sz="5400" b="1" i="1">
              <a:solidFill>
                <a:schemeClr val="accent2">
                  <a:lumMod val="75000"/>
                </a:schemeClr>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solidFill>
            <a:schemeClr val="accent2">
              <a:lumMod val="20000"/>
              <a:lumOff val="80000"/>
            </a:schemeClr>
          </a:solidFill>
          <a:ln w="76200" cap="flat" algn="ctr">
            <a:solidFill>
              <a:srgbClr val="000080"/>
            </a:solidFill>
          </a:ln>
        </p:spPr>
        <p:txBody>
          <a:bodyPr/>
          <a:lstStyle/>
          <a:p>
            <a:r>
              <a:rPr lang="es-ES" sz="2800" b="1" i="1" dirty="0">
                <a:solidFill>
                  <a:srgbClr val="000099"/>
                </a:solidFill>
                <a:effectLst>
                  <a:outerShdw blurRad="38100" dist="38100" dir="2700000" algn="tl">
                    <a:srgbClr val="C0C0C0"/>
                  </a:outerShdw>
                </a:effectLst>
                <a:latin typeface="Arial" charset="0"/>
              </a:rPr>
              <a:t>GUSANO</a:t>
            </a:r>
            <a:endParaRPr lang="es-ES" sz="2800" i="1" dirty="0">
              <a:solidFill>
                <a:srgbClr val="000099"/>
              </a:solidFill>
              <a:effectLst>
                <a:outerShdw blurRad="38100" dist="38100" dir="2700000" algn="tl">
                  <a:srgbClr val="C0C0C0"/>
                </a:outerShdw>
              </a:effectLst>
              <a:latin typeface="Arial" charset="0"/>
            </a:endParaRPr>
          </a:p>
          <a:p>
            <a:r>
              <a:rPr lang="es-ES" sz="2800" b="1" i="1" dirty="0">
                <a:solidFill>
                  <a:srgbClr val="000099"/>
                </a:solidFill>
                <a:effectLst>
                  <a:outerShdw blurRad="38100" dist="38100" dir="2700000" algn="tl">
                    <a:srgbClr val="C0C0C0"/>
                  </a:outerShdw>
                </a:effectLst>
                <a:latin typeface="Arial" charset="0"/>
              </a:rPr>
              <a:t>TROYANO</a:t>
            </a:r>
          </a:p>
          <a:p>
            <a:r>
              <a:rPr lang="es-ES" sz="2800" b="1" i="1" dirty="0">
                <a:solidFill>
                  <a:srgbClr val="000099"/>
                </a:solidFill>
                <a:effectLst>
                  <a:outerShdw blurRad="38100" dist="38100" dir="2700000" algn="tl">
                    <a:srgbClr val="C0C0C0"/>
                  </a:outerShdw>
                </a:effectLst>
                <a:latin typeface="Arial" charset="0"/>
              </a:rPr>
              <a:t>VIRUS DE MACRO</a:t>
            </a:r>
          </a:p>
          <a:p>
            <a:r>
              <a:rPr lang="es-ES" sz="2800" b="1" i="1" dirty="0">
                <a:solidFill>
                  <a:srgbClr val="000099"/>
                </a:solidFill>
                <a:effectLst>
                  <a:outerShdw blurRad="38100" dist="38100" dir="2700000" algn="tl">
                    <a:srgbClr val="C0C0C0"/>
                  </a:outerShdw>
                </a:effectLst>
                <a:latin typeface="Arial" charset="0"/>
              </a:rPr>
              <a:t>VIRUS DE SCRIPT</a:t>
            </a:r>
          </a:p>
          <a:p>
            <a:r>
              <a:rPr lang="es-ES" sz="2800" b="1" i="1" dirty="0">
                <a:solidFill>
                  <a:srgbClr val="000099"/>
                </a:solidFill>
                <a:effectLst>
                  <a:outerShdw blurRad="38100" dist="38100" dir="2700000" algn="tl">
                    <a:srgbClr val="C0C0C0"/>
                  </a:outerShdw>
                </a:effectLst>
                <a:latin typeface="Arial" charset="0"/>
              </a:rPr>
              <a:t>NUEVO DISEÑO</a:t>
            </a:r>
          </a:p>
          <a:p>
            <a:r>
              <a:rPr lang="es-ES" sz="2800" b="1" i="1" dirty="0">
                <a:solidFill>
                  <a:srgbClr val="000099"/>
                </a:solidFill>
                <a:effectLst>
                  <a:outerShdw blurRad="38100" dist="38100" dir="2700000" algn="tl">
                    <a:srgbClr val="C0C0C0"/>
                  </a:outerShdw>
                </a:effectLst>
                <a:latin typeface="Arial" charset="0"/>
              </a:rPr>
              <a:t>CÓDIGO JAVA MALICIOSO</a:t>
            </a:r>
          </a:p>
          <a:p>
            <a:r>
              <a:rPr lang="es-ES" sz="2800" b="1" i="1" dirty="0">
                <a:solidFill>
                  <a:srgbClr val="000099"/>
                </a:solidFill>
                <a:effectLst>
                  <a:outerShdw blurRad="38100" dist="38100" dir="2700000" algn="tl">
                    <a:srgbClr val="C0C0C0"/>
                  </a:outerShdw>
                </a:effectLst>
                <a:latin typeface="Arial" charset="0"/>
              </a:rPr>
              <a:t>CÓDIGO ActiveX MALICIOSO</a:t>
            </a:r>
          </a:p>
          <a:p>
            <a:r>
              <a:rPr lang="es-ES" sz="2800" b="1" i="1" dirty="0">
                <a:solidFill>
                  <a:srgbClr val="000099"/>
                </a:solidFill>
                <a:effectLst>
                  <a:outerShdw blurRad="38100" dist="38100" dir="2700000" algn="tl">
                    <a:srgbClr val="C0C0C0"/>
                  </a:outerShdw>
                </a:effectLst>
                <a:latin typeface="Arial" charset="0"/>
              </a:rPr>
              <a:t>VIRUS DE SECTOR DE ARRANQUE</a:t>
            </a:r>
          </a:p>
          <a:p>
            <a:r>
              <a:rPr lang="es-ES" sz="2800" b="1" i="1" dirty="0">
                <a:solidFill>
                  <a:srgbClr val="000099"/>
                </a:solidFill>
                <a:effectLst>
                  <a:outerShdw blurRad="38100" dist="38100" dir="2700000" algn="tl">
                    <a:srgbClr val="C0C0C0"/>
                  </a:outerShdw>
                </a:effectLst>
                <a:latin typeface="Arial" charset="0"/>
              </a:rPr>
              <a:t>VIRUS DE FICHERO DE ACCIÓN DIRECTA </a:t>
            </a:r>
          </a:p>
        </p:txBody>
      </p:sp>
      <p:pic>
        <p:nvPicPr>
          <p:cNvPr id="2" name="Imagen 1"/>
          <p:cNvPicPr>
            <a:picLocks noChangeAspect="1"/>
          </p:cNvPicPr>
          <p:nvPr/>
        </p:nvPicPr>
        <p:blipFill>
          <a:blip r:embed="rId3"/>
          <a:stretch>
            <a:fillRect/>
          </a:stretch>
        </p:blipFill>
        <p:spPr>
          <a:xfrm>
            <a:off x="6018213" y="1772816"/>
            <a:ext cx="2438400" cy="2609850"/>
          </a:xfrm>
          <a:prstGeom prst="rect">
            <a:avLst/>
          </a:prstGeom>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style.rotation</p:attrName>
                                        </p:attrNameLst>
                                      </p:cBhvr>
                                      <p:tavLst>
                                        <p:tav tm="0">
                                          <p:val>
                                            <p:fltVal val="90"/>
                                          </p:val>
                                        </p:tav>
                                        <p:tav tm="100000">
                                          <p:val>
                                            <p:fltVal val="0"/>
                                          </p:val>
                                        </p:tav>
                                      </p:tavLst>
                                    </p:anim>
                                    <p:animEffect transition="in" filter="fade">
                                      <p:cBhvr>
                                        <p:cTn id="10" dur="1000"/>
                                        <p:tgtEl>
                                          <p:spTgt spid="642050"/>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642051">
                                            <p:bg/>
                                          </p:spTgt>
                                        </p:tgtEl>
                                        <p:attrNameLst>
                                          <p:attrName>style.visibility</p:attrName>
                                        </p:attrNameLst>
                                      </p:cBhvr>
                                      <p:to>
                                        <p:strVal val="visible"/>
                                      </p:to>
                                    </p:set>
                                    <p:animEffect transition="in" filter="wedge">
                                      <p:cBhvr>
                                        <p:cTn id="15" dur="2000"/>
                                        <p:tgtEl>
                                          <p:spTgt spid="642051">
                                            <p:bg/>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642051">
                                            <p:txEl>
                                              <p:pRg st="0" end="0"/>
                                            </p:txEl>
                                          </p:spTgt>
                                        </p:tgtEl>
                                        <p:attrNameLst>
                                          <p:attrName>style.visibility</p:attrName>
                                        </p:attrNameLst>
                                      </p:cBhvr>
                                      <p:to>
                                        <p:strVal val="visible"/>
                                      </p:to>
                                    </p:set>
                                    <p:animEffect transition="in" filter="wedge">
                                      <p:cBhvr>
                                        <p:cTn id="26" dur="2000"/>
                                        <p:tgtEl>
                                          <p:spTgt spid="6420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642051">
                                            <p:txEl>
                                              <p:pRg st="1" end="1"/>
                                            </p:txEl>
                                          </p:spTgt>
                                        </p:tgtEl>
                                        <p:attrNameLst>
                                          <p:attrName>style.visibility</p:attrName>
                                        </p:attrNameLst>
                                      </p:cBhvr>
                                      <p:to>
                                        <p:strVal val="visible"/>
                                      </p:to>
                                    </p:set>
                                    <p:animEffect transition="in" filter="wedge">
                                      <p:cBhvr>
                                        <p:cTn id="31" dur="2000"/>
                                        <p:tgtEl>
                                          <p:spTgt spid="64205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642051">
                                            <p:txEl>
                                              <p:pRg st="2" end="2"/>
                                            </p:txEl>
                                          </p:spTgt>
                                        </p:tgtEl>
                                        <p:attrNameLst>
                                          <p:attrName>style.visibility</p:attrName>
                                        </p:attrNameLst>
                                      </p:cBhvr>
                                      <p:to>
                                        <p:strVal val="visible"/>
                                      </p:to>
                                    </p:set>
                                    <p:animEffect transition="in" filter="wedge">
                                      <p:cBhvr>
                                        <p:cTn id="36" dur="2000"/>
                                        <p:tgtEl>
                                          <p:spTgt spid="64205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642051">
                                            <p:txEl>
                                              <p:pRg st="3" end="3"/>
                                            </p:txEl>
                                          </p:spTgt>
                                        </p:tgtEl>
                                        <p:attrNameLst>
                                          <p:attrName>style.visibility</p:attrName>
                                        </p:attrNameLst>
                                      </p:cBhvr>
                                      <p:to>
                                        <p:strVal val="visible"/>
                                      </p:to>
                                    </p:set>
                                    <p:animEffect transition="in" filter="wedge">
                                      <p:cBhvr>
                                        <p:cTn id="41" dur="2000"/>
                                        <p:tgtEl>
                                          <p:spTgt spid="642051">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642051">
                                            <p:txEl>
                                              <p:pRg st="4" end="4"/>
                                            </p:txEl>
                                          </p:spTgt>
                                        </p:tgtEl>
                                        <p:attrNameLst>
                                          <p:attrName>style.visibility</p:attrName>
                                        </p:attrNameLst>
                                      </p:cBhvr>
                                      <p:to>
                                        <p:strVal val="visible"/>
                                      </p:to>
                                    </p:set>
                                    <p:animEffect transition="in" filter="wedge">
                                      <p:cBhvr>
                                        <p:cTn id="46" dur="2000"/>
                                        <p:tgtEl>
                                          <p:spTgt spid="64205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642051">
                                            <p:txEl>
                                              <p:pRg st="5" end="5"/>
                                            </p:txEl>
                                          </p:spTgt>
                                        </p:tgtEl>
                                        <p:attrNameLst>
                                          <p:attrName>style.visibility</p:attrName>
                                        </p:attrNameLst>
                                      </p:cBhvr>
                                      <p:to>
                                        <p:strVal val="visible"/>
                                      </p:to>
                                    </p:set>
                                    <p:animEffect transition="in" filter="wedge">
                                      <p:cBhvr>
                                        <p:cTn id="51" dur="2000"/>
                                        <p:tgtEl>
                                          <p:spTgt spid="642051">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642051">
                                            <p:txEl>
                                              <p:pRg st="6" end="6"/>
                                            </p:txEl>
                                          </p:spTgt>
                                        </p:tgtEl>
                                        <p:attrNameLst>
                                          <p:attrName>style.visibility</p:attrName>
                                        </p:attrNameLst>
                                      </p:cBhvr>
                                      <p:to>
                                        <p:strVal val="visible"/>
                                      </p:to>
                                    </p:set>
                                    <p:animEffect transition="in" filter="wedge">
                                      <p:cBhvr>
                                        <p:cTn id="56" dur="2000"/>
                                        <p:tgtEl>
                                          <p:spTgt spid="64205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642051">
                                            <p:txEl>
                                              <p:pRg st="7" end="7"/>
                                            </p:txEl>
                                          </p:spTgt>
                                        </p:tgtEl>
                                        <p:attrNameLst>
                                          <p:attrName>style.visibility</p:attrName>
                                        </p:attrNameLst>
                                      </p:cBhvr>
                                      <p:to>
                                        <p:strVal val="visible"/>
                                      </p:to>
                                    </p:set>
                                    <p:animEffect transition="in" filter="wedge">
                                      <p:cBhvr>
                                        <p:cTn id="61" dur="2000"/>
                                        <p:tgtEl>
                                          <p:spTgt spid="642051">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grpId="0" nodeType="clickEffect">
                                  <p:stCondLst>
                                    <p:cond delay="0"/>
                                  </p:stCondLst>
                                  <p:childTnLst>
                                    <p:set>
                                      <p:cBhvr>
                                        <p:cTn id="65" dur="1" fill="hold">
                                          <p:stCondLst>
                                            <p:cond delay="0"/>
                                          </p:stCondLst>
                                        </p:cTn>
                                        <p:tgtEl>
                                          <p:spTgt spid="642051">
                                            <p:txEl>
                                              <p:pRg st="8" end="8"/>
                                            </p:txEl>
                                          </p:spTgt>
                                        </p:tgtEl>
                                        <p:attrNameLst>
                                          <p:attrName>style.visibility</p:attrName>
                                        </p:attrNameLst>
                                      </p:cBhvr>
                                      <p:to>
                                        <p:strVal val="visible"/>
                                      </p:to>
                                    </p:set>
                                    <p:animEffect transition="in" filter="wedge">
                                      <p:cBhvr>
                                        <p:cTn id="66" dur="2000"/>
                                        <p:tgtEl>
                                          <p:spTgt spid="642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nimBg="1"/>
      <p:bldP spid="642051"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BA2080-2B2F-4FD0-886F-03AFD3ACF725}" type="datetime1">
              <a:rPr lang="es-ES"/>
              <a:pPr>
                <a:defRPr/>
              </a:pPr>
              <a:t>18/05/2022</a:t>
            </a:fld>
            <a:endParaRPr lang="en-US"/>
          </a:p>
        </p:txBody>
      </p:sp>
      <p:sp>
        <p:nvSpPr>
          <p:cNvPr id="7" name="3 Marcador de número de diapositiva"/>
          <p:cNvSpPr>
            <a:spLocks noGrp="1"/>
          </p:cNvSpPr>
          <p:nvPr>
            <p:ph type="sldNum" sz="quarter" idx="12"/>
          </p:nvPr>
        </p:nvSpPr>
        <p:spPr/>
        <p:txBody>
          <a:bodyPr/>
          <a:lstStyle/>
          <a:p>
            <a:pPr>
              <a:defRPr/>
            </a:pPr>
            <a:fld id="{C92D7965-B0E3-4C81-80AA-135AEDD2A8BA}" type="slidenum">
              <a:rPr lang="en-US"/>
              <a:pPr>
                <a:defRPr/>
              </a:pPr>
              <a:t>6</a:t>
            </a:fld>
            <a:endParaRPr lang="en-US"/>
          </a:p>
        </p:txBody>
      </p:sp>
      <p:sp>
        <p:nvSpPr>
          <p:cNvPr id="739330"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MX" sz="4000" b="1" i="1">
                <a:solidFill>
                  <a:schemeClr val="accent2">
                    <a:lumMod val="75000"/>
                  </a:schemeClr>
                </a:solidFill>
                <a:effectLst>
                  <a:outerShdw blurRad="38100" dist="38100" dir="2700000" algn="tl">
                    <a:srgbClr val="C0C0C0"/>
                  </a:outerShdw>
                </a:effectLst>
                <a:latin typeface="Arial" charset="0"/>
              </a:rPr>
              <a:t>Prevención de Virus</a:t>
            </a:r>
            <a:endParaRPr lang="es-ES" sz="4000" b="1" i="1">
              <a:solidFill>
                <a:schemeClr val="accent2">
                  <a:lumMod val="75000"/>
                </a:schemeClr>
              </a:solidFill>
              <a:effectLst>
                <a:outerShdw blurRad="38100" dist="38100" dir="2700000" algn="tl">
                  <a:srgbClr val="C0C0C0"/>
                </a:outerShdw>
              </a:effectLst>
              <a:latin typeface="Arial" charset="0"/>
            </a:endParaRPr>
          </a:p>
        </p:txBody>
      </p:sp>
      <p:graphicFrame>
        <p:nvGraphicFramePr>
          <p:cNvPr id="5122" name="Object 5"/>
          <p:cNvGraphicFramePr>
            <a:graphicFrameLocks noGrp="1" noChangeAspect="1"/>
          </p:cNvGraphicFramePr>
          <p:nvPr>
            <p:ph idx="4294967295"/>
            <p:extLst>
              <p:ext uri="{D42A27DB-BD31-4B8C-83A1-F6EECF244321}">
                <p14:modId xmlns:p14="http://schemas.microsoft.com/office/powerpoint/2010/main" val="609199083"/>
              </p:ext>
            </p:extLst>
          </p:nvPr>
        </p:nvGraphicFramePr>
        <p:xfrm>
          <a:off x="611188" y="188640"/>
          <a:ext cx="8064500" cy="4977085"/>
        </p:xfrm>
        <a:graphic>
          <a:graphicData uri="http://schemas.openxmlformats.org/presentationml/2006/ole">
            <mc:AlternateContent xmlns:mc="http://schemas.openxmlformats.org/markup-compatibility/2006">
              <mc:Choice xmlns:v="urn:schemas-microsoft-com:vml" Requires="v">
                <p:oleObj spid="_x0000_s1026" name="Gráfico" r:id="rId4" imgW="7581900" imgH="5181600" progId="MSGraph.Chart.8">
                  <p:embed followColorScheme="full"/>
                </p:oleObj>
              </mc:Choice>
              <mc:Fallback>
                <p:oleObj name="Gráfico" r:id="rId4" imgW="7581900" imgH="5181600" progId="MSGraph.Chart.8">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88640"/>
                        <a:ext cx="8064500" cy="4977085"/>
                      </a:xfrm>
                      <a:prstGeom prst="rect">
                        <a:avLst/>
                      </a:prstGeom>
                      <a:noFill/>
                    </p:spPr>
                  </p:pic>
                </p:oleObj>
              </mc:Fallback>
            </mc:AlternateContent>
          </a:graphicData>
        </a:graphic>
      </p:graphicFrame>
      <p:sp>
        <p:nvSpPr>
          <p:cNvPr id="739332" name="Text Box 7"/>
          <p:cNvSpPr txBox="1">
            <a:spLocks noChangeArrowheads="1"/>
          </p:cNvSpPr>
          <p:nvPr/>
        </p:nvSpPr>
        <p:spPr bwMode="auto">
          <a:xfrm>
            <a:off x="250825" y="4293096"/>
            <a:ext cx="8713788" cy="2564904"/>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lvl1pPr algn="ctr">
              <a:defRPr sz="5400" b="1" i="1">
                <a:solidFill>
                  <a:schemeClr val="accent2">
                    <a:lumMod val="75000"/>
                  </a:schemeClr>
                </a:solidFill>
                <a:effectLst>
                  <a:outerShdw blurRad="38100" dist="38100" dir="2700000" algn="tl">
                    <a:srgbClr val="C0C0C0"/>
                  </a:outerShdw>
                </a:effectLst>
                <a:ea typeface="+mj-ea"/>
                <a:cs typeface="+mj-cs"/>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marL="342900" indent="-342900" algn="l">
              <a:buFont typeface="Arial" panose="020B0604020202020204" pitchFamily="34" charset="0"/>
              <a:buChar char="•"/>
            </a:pPr>
            <a:r>
              <a:rPr lang="es-MX" sz="2400"/>
              <a:t>El 50% de los casos de infecciones de virus se debe a una ejecución autorizada por el usuario.</a:t>
            </a:r>
          </a:p>
          <a:p>
            <a:pPr marL="342900" indent="-342900" algn="l">
              <a:buFont typeface="Arial" panose="020B0604020202020204" pitchFamily="34" charset="0"/>
              <a:buChar char="•"/>
            </a:pPr>
            <a:r>
              <a:rPr lang="es-MX" sz="2400"/>
              <a:t>Las aplicaciones de seguridad, no presentan ninguna ventaja si el usuario no es educado respecto de los virus informáticos.</a:t>
            </a:r>
          </a:p>
          <a:p>
            <a:pPr marL="342900" indent="-342900" algn="l">
              <a:buFont typeface="Arial" panose="020B0604020202020204" pitchFamily="34" charset="0"/>
              <a:buChar char="•"/>
            </a:pPr>
            <a:r>
              <a:rPr lang="es-MX" sz="2400"/>
              <a:t>Las políticas de seguridad resultan fundamentales.</a:t>
            </a:r>
            <a:endParaRPr lang="es-E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39330"/>
                                        </p:tgtEl>
                                        <p:attrNameLst>
                                          <p:attrName>style.visibility</p:attrName>
                                        </p:attrNameLst>
                                      </p:cBhvr>
                                      <p:to>
                                        <p:strVal val="visible"/>
                                      </p:to>
                                    </p:set>
                                    <p:anim calcmode="lin" valueType="num">
                                      <p:cBhvr>
                                        <p:cTn id="7" dur="1000" fill="hold"/>
                                        <p:tgtEl>
                                          <p:spTgt spid="739330"/>
                                        </p:tgtEl>
                                        <p:attrNameLst>
                                          <p:attrName>ppt_w</p:attrName>
                                        </p:attrNameLst>
                                      </p:cBhvr>
                                      <p:tavLst>
                                        <p:tav tm="0">
                                          <p:val>
                                            <p:fltVal val="0"/>
                                          </p:val>
                                        </p:tav>
                                        <p:tav tm="100000">
                                          <p:val>
                                            <p:strVal val="#ppt_w"/>
                                          </p:val>
                                        </p:tav>
                                      </p:tavLst>
                                    </p:anim>
                                    <p:anim calcmode="lin" valueType="num">
                                      <p:cBhvr>
                                        <p:cTn id="8" dur="1000" fill="hold"/>
                                        <p:tgtEl>
                                          <p:spTgt spid="739330"/>
                                        </p:tgtEl>
                                        <p:attrNameLst>
                                          <p:attrName>ppt_h</p:attrName>
                                        </p:attrNameLst>
                                      </p:cBhvr>
                                      <p:tavLst>
                                        <p:tav tm="0">
                                          <p:val>
                                            <p:fltVal val="0"/>
                                          </p:val>
                                        </p:tav>
                                        <p:tav tm="100000">
                                          <p:val>
                                            <p:strVal val="#ppt_h"/>
                                          </p:val>
                                        </p:tav>
                                      </p:tavLst>
                                    </p:anim>
                                    <p:anim calcmode="lin" valueType="num">
                                      <p:cBhvr>
                                        <p:cTn id="9" dur="1000" fill="hold"/>
                                        <p:tgtEl>
                                          <p:spTgt spid="739330"/>
                                        </p:tgtEl>
                                        <p:attrNameLst>
                                          <p:attrName>style.rotation</p:attrName>
                                        </p:attrNameLst>
                                      </p:cBhvr>
                                      <p:tavLst>
                                        <p:tav tm="0">
                                          <p:val>
                                            <p:fltVal val="90"/>
                                          </p:val>
                                        </p:tav>
                                        <p:tav tm="100000">
                                          <p:val>
                                            <p:fltVal val="0"/>
                                          </p:val>
                                        </p:tav>
                                      </p:tavLst>
                                    </p:anim>
                                    <p:animEffect transition="in" filter="fade">
                                      <p:cBhvr>
                                        <p:cTn id="10" dur="1000"/>
                                        <p:tgtEl>
                                          <p:spTgt spid="73933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randombar(horizontal)">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39332">
                                            <p:bg/>
                                          </p:spTgt>
                                        </p:tgtEl>
                                        <p:attrNameLst>
                                          <p:attrName>style.visibility</p:attrName>
                                        </p:attrNameLst>
                                      </p:cBhvr>
                                      <p:to>
                                        <p:strVal val="visible"/>
                                      </p:to>
                                    </p:set>
                                    <p:anim calcmode="lin" valueType="num">
                                      <p:cBhvr>
                                        <p:cTn id="20" dur="1000" fill="hold"/>
                                        <p:tgtEl>
                                          <p:spTgt spid="739332">
                                            <p:bg/>
                                          </p:spTgt>
                                        </p:tgtEl>
                                        <p:attrNameLst>
                                          <p:attrName>ppt_w</p:attrName>
                                        </p:attrNameLst>
                                      </p:cBhvr>
                                      <p:tavLst>
                                        <p:tav tm="0">
                                          <p:val>
                                            <p:fltVal val="0"/>
                                          </p:val>
                                        </p:tav>
                                        <p:tav tm="100000">
                                          <p:val>
                                            <p:strVal val="#ppt_w"/>
                                          </p:val>
                                        </p:tav>
                                      </p:tavLst>
                                    </p:anim>
                                    <p:anim calcmode="lin" valueType="num">
                                      <p:cBhvr>
                                        <p:cTn id="21" dur="1000" fill="hold"/>
                                        <p:tgtEl>
                                          <p:spTgt spid="739332">
                                            <p:bg/>
                                          </p:spTgt>
                                        </p:tgtEl>
                                        <p:attrNameLst>
                                          <p:attrName>ppt_h</p:attrName>
                                        </p:attrNameLst>
                                      </p:cBhvr>
                                      <p:tavLst>
                                        <p:tav tm="0">
                                          <p:val>
                                            <p:fltVal val="0"/>
                                          </p:val>
                                        </p:tav>
                                        <p:tav tm="100000">
                                          <p:val>
                                            <p:strVal val="#ppt_h"/>
                                          </p:val>
                                        </p:tav>
                                      </p:tavLst>
                                    </p:anim>
                                    <p:anim calcmode="lin" valueType="num">
                                      <p:cBhvr>
                                        <p:cTn id="22" dur="1000" fill="hold"/>
                                        <p:tgtEl>
                                          <p:spTgt spid="739332">
                                            <p:bg/>
                                          </p:spTgt>
                                        </p:tgtEl>
                                        <p:attrNameLst>
                                          <p:attrName>style.rotation</p:attrName>
                                        </p:attrNameLst>
                                      </p:cBhvr>
                                      <p:tavLst>
                                        <p:tav tm="0">
                                          <p:val>
                                            <p:fltVal val="90"/>
                                          </p:val>
                                        </p:tav>
                                        <p:tav tm="100000">
                                          <p:val>
                                            <p:fltVal val="0"/>
                                          </p:val>
                                        </p:tav>
                                      </p:tavLst>
                                    </p:anim>
                                    <p:animEffect transition="in" filter="fade">
                                      <p:cBhvr>
                                        <p:cTn id="23" dur="1000"/>
                                        <p:tgtEl>
                                          <p:spTgt spid="739332">
                                            <p:bg/>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39332">
                                            <p:txEl>
                                              <p:pRg st="0" end="0"/>
                                            </p:txEl>
                                          </p:spTgt>
                                        </p:tgtEl>
                                        <p:attrNameLst>
                                          <p:attrName>style.visibility</p:attrName>
                                        </p:attrNameLst>
                                      </p:cBhvr>
                                      <p:to>
                                        <p:strVal val="visible"/>
                                      </p:to>
                                    </p:set>
                                    <p:anim calcmode="lin" valueType="num">
                                      <p:cBhvr>
                                        <p:cTn id="28" dur="1000" fill="hold"/>
                                        <p:tgtEl>
                                          <p:spTgt spid="739332">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739332">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739332">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73933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739332">
                                            <p:txEl>
                                              <p:pRg st="1" end="1"/>
                                            </p:txEl>
                                          </p:spTgt>
                                        </p:tgtEl>
                                        <p:attrNameLst>
                                          <p:attrName>style.visibility</p:attrName>
                                        </p:attrNameLst>
                                      </p:cBhvr>
                                      <p:to>
                                        <p:strVal val="visible"/>
                                      </p:to>
                                    </p:set>
                                    <p:anim calcmode="lin" valueType="num">
                                      <p:cBhvr>
                                        <p:cTn id="36" dur="1000" fill="hold"/>
                                        <p:tgtEl>
                                          <p:spTgt spid="739332">
                                            <p:txEl>
                                              <p:pRg st="1" end="1"/>
                                            </p:txEl>
                                          </p:spTgt>
                                        </p:tgtEl>
                                        <p:attrNameLst>
                                          <p:attrName>ppt_w</p:attrName>
                                        </p:attrNameLst>
                                      </p:cBhvr>
                                      <p:tavLst>
                                        <p:tav tm="0">
                                          <p:val>
                                            <p:fltVal val="0"/>
                                          </p:val>
                                        </p:tav>
                                        <p:tav tm="100000">
                                          <p:val>
                                            <p:strVal val="#ppt_w"/>
                                          </p:val>
                                        </p:tav>
                                      </p:tavLst>
                                    </p:anim>
                                    <p:anim calcmode="lin" valueType="num">
                                      <p:cBhvr>
                                        <p:cTn id="37" dur="1000" fill="hold"/>
                                        <p:tgtEl>
                                          <p:spTgt spid="739332">
                                            <p:txEl>
                                              <p:pRg st="1" end="1"/>
                                            </p:txEl>
                                          </p:spTgt>
                                        </p:tgtEl>
                                        <p:attrNameLst>
                                          <p:attrName>ppt_h</p:attrName>
                                        </p:attrNameLst>
                                      </p:cBhvr>
                                      <p:tavLst>
                                        <p:tav tm="0">
                                          <p:val>
                                            <p:fltVal val="0"/>
                                          </p:val>
                                        </p:tav>
                                        <p:tav tm="100000">
                                          <p:val>
                                            <p:strVal val="#ppt_h"/>
                                          </p:val>
                                        </p:tav>
                                      </p:tavLst>
                                    </p:anim>
                                    <p:anim calcmode="lin" valueType="num">
                                      <p:cBhvr>
                                        <p:cTn id="38" dur="1000" fill="hold"/>
                                        <p:tgtEl>
                                          <p:spTgt spid="739332">
                                            <p:txEl>
                                              <p:pRg st="1" end="1"/>
                                            </p:txEl>
                                          </p:spTgt>
                                        </p:tgtEl>
                                        <p:attrNameLst>
                                          <p:attrName>style.rotation</p:attrName>
                                        </p:attrNameLst>
                                      </p:cBhvr>
                                      <p:tavLst>
                                        <p:tav tm="0">
                                          <p:val>
                                            <p:fltVal val="90"/>
                                          </p:val>
                                        </p:tav>
                                        <p:tav tm="100000">
                                          <p:val>
                                            <p:fltVal val="0"/>
                                          </p:val>
                                        </p:tav>
                                      </p:tavLst>
                                    </p:anim>
                                    <p:animEffect transition="in" filter="fade">
                                      <p:cBhvr>
                                        <p:cTn id="39" dur="1000"/>
                                        <p:tgtEl>
                                          <p:spTgt spid="73933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739332">
                                            <p:txEl>
                                              <p:pRg st="2" end="2"/>
                                            </p:txEl>
                                          </p:spTgt>
                                        </p:tgtEl>
                                        <p:attrNameLst>
                                          <p:attrName>style.visibility</p:attrName>
                                        </p:attrNameLst>
                                      </p:cBhvr>
                                      <p:to>
                                        <p:strVal val="visible"/>
                                      </p:to>
                                    </p:set>
                                    <p:anim calcmode="lin" valueType="num">
                                      <p:cBhvr>
                                        <p:cTn id="44" dur="1000" fill="hold"/>
                                        <p:tgtEl>
                                          <p:spTgt spid="739332">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739332">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739332">
                                            <p:txEl>
                                              <p:pRg st="2" end="2"/>
                                            </p:txEl>
                                          </p:spTgt>
                                        </p:tgtEl>
                                        <p:attrNameLst>
                                          <p:attrName>style.rotation</p:attrName>
                                        </p:attrNameLst>
                                      </p:cBhvr>
                                      <p:tavLst>
                                        <p:tav tm="0">
                                          <p:val>
                                            <p:fltVal val="90"/>
                                          </p:val>
                                        </p:tav>
                                        <p:tav tm="100000">
                                          <p:val>
                                            <p:fltVal val="0"/>
                                          </p:val>
                                        </p:tav>
                                      </p:tavLst>
                                    </p:anim>
                                    <p:animEffect transition="in" filter="fade">
                                      <p:cBhvr>
                                        <p:cTn id="47" dur="1000"/>
                                        <p:tgtEl>
                                          <p:spTgt spid="739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0" grpId="0" animBg="1"/>
      <p:bldOleChart spid="5122" grpId="0"/>
      <p:bldP spid="73933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62D0E67-328E-4843-B0E9-4FAAAB27E2DC}"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42B57F8E-11AD-4C68-8985-918D8B54568C}" type="slidenum">
              <a:rPr lang="en-US"/>
              <a:pPr>
                <a:defRPr/>
              </a:pPr>
              <a:t>7</a:t>
            </a:fld>
            <a:endParaRPr lang="en-US"/>
          </a:p>
        </p:txBody>
      </p:sp>
      <p:sp>
        <p:nvSpPr>
          <p:cNvPr id="741378" name="Rectangle 2"/>
          <p:cNvSpPr>
            <a:spLocks noGrp="1" noChangeArrowheads="1"/>
          </p:cNvSpPr>
          <p:nvPr>
            <p:ph type="title" idx="4294967295"/>
          </p:nvPr>
        </p:nvSpPr>
        <p:spPr>
          <a:xfrm>
            <a:off x="755650"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Gusano (WORMS)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1379" name="Rectangle 3"/>
          <p:cNvSpPr>
            <a:spLocks noGrp="1" noChangeArrowheads="1"/>
          </p:cNvSpPr>
          <p:nvPr>
            <p:ph type="body" idx="4294967295"/>
          </p:nvPr>
        </p:nvSpPr>
        <p:spPr>
          <a:xfrm>
            <a:off x="395288" y="1268413"/>
            <a:ext cx="8497887" cy="5256212"/>
          </a:xfrm>
          <a:solidFill>
            <a:schemeClr val="accent2">
              <a:lumMod val="20000"/>
              <a:lumOff val="80000"/>
            </a:schemeClr>
          </a:solidFill>
          <a:ln w="76200" cap="flat" algn="ctr">
            <a:solidFill>
              <a:srgbClr val="000080"/>
            </a:solidFill>
          </a:ln>
        </p:spPr>
        <p:txBody>
          <a:bodyPr/>
          <a:lstStyle/>
          <a:p>
            <a:pPr algn="just">
              <a:defRPr/>
            </a:pPr>
            <a:r>
              <a:rPr lang="es-MX" sz="2800" i="1" dirty="0">
                <a:solidFill>
                  <a:srgbClr val="000099"/>
                </a:solidFill>
                <a:effectLst>
                  <a:outerShdw blurRad="38100" dist="38100" dir="2700000" algn="tl">
                    <a:srgbClr val="C0C0C0"/>
                  </a:outerShdw>
                </a:effectLst>
                <a:latin typeface="Arial" charset="0"/>
              </a:rPr>
              <a:t>Tienen la propiedad de residir en memoria y duplicarse a si mismo (Consumo de Recursos).</a:t>
            </a:r>
          </a:p>
          <a:p>
            <a:pPr algn="just">
              <a:defRPr/>
            </a:pPr>
            <a:r>
              <a:rPr lang="es-MX" sz="2800" i="1" dirty="0">
                <a:solidFill>
                  <a:srgbClr val="000099"/>
                </a:solidFill>
                <a:effectLst>
                  <a:outerShdw blurRad="38100" dist="38100" dir="2700000" algn="tl">
                    <a:srgbClr val="C0C0C0"/>
                  </a:outerShdw>
                </a:effectLst>
                <a:latin typeface="Arial" charset="0"/>
              </a:rPr>
              <a:t>No requieren intervención del usuario.</a:t>
            </a:r>
          </a:p>
          <a:p>
            <a:pPr algn="just">
              <a:defRPr/>
            </a:pPr>
            <a:r>
              <a:rPr lang="es-MX" sz="2800" i="1" dirty="0">
                <a:solidFill>
                  <a:srgbClr val="000099"/>
                </a:solidFill>
                <a:effectLst>
                  <a:outerShdw blurRad="38100" dist="38100" dir="2700000" algn="tl">
                    <a:srgbClr val="C0C0C0"/>
                  </a:outerShdw>
                </a:effectLst>
                <a:latin typeface="Arial" charset="0"/>
              </a:rPr>
              <a:t>Se transmiten generalmente por fallas o “agujeros” de seguridad existentes, los cuales aprovechan para vulnerar los sistemas.</a:t>
            </a:r>
          </a:p>
          <a:p>
            <a:pPr algn="just">
              <a:defRPr/>
            </a:pPr>
            <a:r>
              <a:rPr lang="es-MX" sz="2800" i="1" dirty="0">
                <a:solidFill>
                  <a:srgbClr val="000099"/>
                </a:solidFill>
                <a:effectLst>
                  <a:outerShdw blurRad="38100" dist="38100" dir="2700000" algn="tl">
                    <a:srgbClr val="C0C0C0"/>
                  </a:outerShdw>
                </a:effectLst>
                <a:latin typeface="Arial" charset="0"/>
              </a:rPr>
              <a:t>La infección de una sola estación puede significar el contagio de toda una red.</a:t>
            </a:r>
          </a:p>
          <a:p>
            <a:pPr algn="just">
              <a:defRPr/>
            </a:pPr>
            <a:r>
              <a:rPr lang="es-MX" sz="2800" i="1" dirty="0">
                <a:solidFill>
                  <a:srgbClr val="000099"/>
                </a:solidFill>
                <a:effectLst>
                  <a:outerShdw blurRad="38100" dist="38100" dir="2700000" algn="tl">
                    <a:srgbClr val="C0C0C0"/>
                  </a:outerShdw>
                </a:effectLst>
                <a:latin typeface="Arial" charset="0"/>
              </a:rPr>
              <a:t>La velocidad de propagación y transmisión de estos puede provocar saturaciones de sistema y de la red.</a:t>
            </a:r>
            <a:endParaRPr lang="es-ES"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 calcmode="lin" valueType="num">
                                      <p:cBhvr>
                                        <p:cTn id="7" dur="1000" fill="hold"/>
                                        <p:tgtEl>
                                          <p:spTgt spid="741378"/>
                                        </p:tgtEl>
                                        <p:attrNameLst>
                                          <p:attrName>ppt_w</p:attrName>
                                        </p:attrNameLst>
                                      </p:cBhvr>
                                      <p:tavLst>
                                        <p:tav tm="0">
                                          <p:val>
                                            <p:fltVal val="0"/>
                                          </p:val>
                                        </p:tav>
                                        <p:tav tm="100000">
                                          <p:val>
                                            <p:strVal val="#ppt_w"/>
                                          </p:val>
                                        </p:tav>
                                      </p:tavLst>
                                    </p:anim>
                                    <p:anim calcmode="lin" valueType="num">
                                      <p:cBhvr>
                                        <p:cTn id="8" dur="1000" fill="hold"/>
                                        <p:tgtEl>
                                          <p:spTgt spid="741378"/>
                                        </p:tgtEl>
                                        <p:attrNameLst>
                                          <p:attrName>ppt_h</p:attrName>
                                        </p:attrNameLst>
                                      </p:cBhvr>
                                      <p:tavLst>
                                        <p:tav tm="0">
                                          <p:val>
                                            <p:fltVal val="0"/>
                                          </p:val>
                                        </p:tav>
                                        <p:tav tm="100000">
                                          <p:val>
                                            <p:strVal val="#ppt_h"/>
                                          </p:val>
                                        </p:tav>
                                      </p:tavLst>
                                    </p:anim>
                                    <p:anim calcmode="lin" valueType="num">
                                      <p:cBhvr>
                                        <p:cTn id="9" dur="1000" fill="hold"/>
                                        <p:tgtEl>
                                          <p:spTgt spid="741378"/>
                                        </p:tgtEl>
                                        <p:attrNameLst>
                                          <p:attrName>style.rotation</p:attrName>
                                        </p:attrNameLst>
                                      </p:cBhvr>
                                      <p:tavLst>
                                        <p:tav tm="0">
                                          <p:val>
                                            <p:fltVal val="90"/>
                                          </p:val>
                                        </p:tav>
                                        <p:tav tm="100000">
                                          <p:val>
                                            <p:fltVal val="0"/>
                                          </p:val>
                                        </p:tav>
                                      </p:tavLst>
                                    </p:anim>
                                    <p:animEffect transition="in" filter="fade">
                                      <p:cBhvr>
                                        <p:cTn id="10" dur="1000"/>
                                        <p:tgtEl>
                                          <p:spTgt spid="7413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1379">
                                            <p:bg/>
                                          </p:spTgt>
                                        </p:tgtEl>
                                        <p:attrNameLst>
                                          <p:attrName>style.visibility</p:attrName>
                                        </p:attrNameLst>
                                      </p:cBhvr>
                                      <p:to>
                                        <p:strVal val="visible"/>
                                      </p:to>
                                    </p:set>
                                    <p:anim calcmode="lin" valueType="num">
                                      <p:cBhvr>
                                        <p:cTn id="15" dur="1000" fill="hold"/>
                                        <p:tgtEl>
                                          <p:spTgt spid="741379">
                                            <p:bg/>
                                          </p:spTgt>
                                        </p:tgtEl>
                                        <p:attrNameLst>
                                          <p:attrName>ppt_w</p:attrName>
                                        </p:attrNameLst>
                                      </p:cBhvr>
                                      <p:tavLst>
                                        <p:tav tm="0">
                                          <p:val>
                                            <p:fltVal val="0"/>
                                          </p:val>
                                        </p:tav>
                                        <p:tav tm="100000">
                                          <p:val>
                                            <p:strVal val="#ppt_w"/>
                                          </p:val>
                                        </p:tav>
                                      </p:tavLst>
                                    </p:anim>
                                    <p:anim calcmode="lin" valueType="num">
                                      <p:cBhvr>
                                        <p:cTn id="16" dur="1000" fill="hold"/>
                                        <p:tgtEl>
                                          <p:spTgt spid="741379">
                                            <p:bg/>
                                          </p:spTgt>
                                        </p:tgtEl>
                                        <p:attrNameLst>
                                          <p:attrName>ppt_h</p:attrName>
                                        </p:attrNameLst>
                                      </p:cBhvr>
                                      <p:tavLst>
                                        <p:tav tm="0">
                                          <p:val>
                                            <p:fltVal val="0"/>
                                          </p:val>
                                        </p:tav>
                                        <p:tav tm="100000">
                                          <p:val>
                                            <p:strVal val="#ppt_h"/>
                                          </p:val>
                                        </p:tav>
                                      </p:tavLst>
                                    </p:anim>
                                    <p:anim calcmode="lin" valueType="num">
                                      <p:cBhvr>
                                        <p:cTn id="17" dur="1000" fill="hold"/>
                                        <p:tgtEl>
                                          <p:spTgt spid="741379">
                                            <p:bg/>
                                          </p:spTgt>
                                        </p:tgtEl>
                                        <p:attrNameLst>
                                          <p:attrName>style.rotation</p:attrName>
                                        </p:attrNameLst>
                                      </p:cBhvr>
                                      <p:tavLst>
                                        <p:tav tm="0">
                                          <p:val>
                                            <p:fltVal val="90"/>
                                          </p:val>
                                        </p:tav>
                                        <p:tav tm="100000">
                                          <p:val>
                                            <p:fltVal val="0"/>
                                          </p:val>
                                        </p:tav>
                                      </p:tavLst>
                                    </p:anim>
                                    <p:animEffect transition="in" filter="fade">
                                      <p:cBhvr>
                                        <p:cTn id="18" dur="1000"/>
                                        <p:tgtEl>
                                          <p:spTgt spid="74137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41379">
                                            <p:txEl>
                                              <p:pRg st="0" end="0"/>
                                            </p:txEl>
                                          </p:spTgt>
                                        </p:tgtEl>
                                        <p:attrNameLst>
                                          <p:attrName>style.visibility</p:attrName>
                                        </p:attrNameLst>
                                      </p:cBhvr>
                                      <p:to>
                                        <p:strVal val="visible"/>
                                      </p:to>
                                    </p:set>
                                    <p:anim calcmode="lin" valueType="num">
                                      <p:cBhvr>
                                        <p:cTn id="23" dur="1000" fill="hold"/>
                                        <p:tgtEl>
                                          <p:spTgt spid="74137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4137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4137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4137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41379">
                                            <p:txEl>
                                              <p:pRg st="1" end="1"/>
                                            </p:txEl>
                                          </p:spTgt>
                                        </p:tgtEl>
                                        <p:attrNameLst>
                                          <p:attrName>style.visibility</p:attrName>
                                        </p:attrNameLst>
                                      </p:cBhvr>
                                      <p:to>
                                        <p:strVal val="visible"/>
                                      </p:to>
                                    </p:set>
                                    <p:anim calcmode="lin" valueType="num">
                                      <p:cBhvr>
                                        <p:cTn id="31" dur="1000" fill="hold"/>
                                        <p:tgtEl>
                                          <p:spTgt spid="74137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4137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4137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4137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41379">
                                            <p:txEl>
                                              <p:pRg st="2" end="2"/>
                                            </p:txEl>
                                          </p:spTgt>
                                        </p:tgtEl>
                                        <p:attrNameLst>
                                          <p:attrName>style.visibility</p:attrName>
                                        </p:attrNameLst>
                                      </p:cBhvr>
                                      <p:to>
                                        <p:strVal val="visible"/>
                                      </p:to>
                                    </p:set>
                                    <p:anim calcmode="lin" valueType="num">
                                      <p:cBhvr>
                                        <p:cTn id="39" dur="1000" fill="hold"/>
                                        <p:tgtEl>
                                          <p:spTgt spid="74137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4137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4137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4137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41379">
                                            <p:txEl>
                                              <p:pRg st="3" end="3"/>
                                            </p:txEl>
                                          </p:spTgt>
                                        </p:tgtEl>
                                        <p:attrNameLst>
                                          <p:attrName>style.visibility</p:attrName>
                                        </p:attrNameLst>
                                      </p:cBhvr>
                                      <p:to>
                                        <p:strVal val="visible"/>
                                      </p:to>
                                    </p:set>
                                    <p:anim calcmode="lin" valueType="num">
                                      <p:cBhvr>
                                        <p:cTn id="47" dur="1000" fill="hold"/>
                                        <p:tgtEl>
                                          <p:spTgt spid="74137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4137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4137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4137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41379">
                                            <p:txEl>
                                              <p:pRg st="4" end="4"/>
                                            </p:txEl>
                                          </p:spTgt>
                                        </p:tgtEl>
                                        <p:attrNameLst>
                                          <p:attrName>style.visibility</p:attrName>
                                        </p:attrNameLst>
                                      </p:cBhvr>
                                      <p:to>
                                        <p:strVal val="visible"/>
                                      </p:to>
                                    </p:set>
                                    <p:anim calcmode="lin" valueType="num">
                                      <p:cBhvr>
                                        <p:cTn id="55" dur="1000" fill="hold"/>
                                        <p:tgtEl>
                                          <p:spTgt spid="74137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4137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4137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41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p:bldP spid="74137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924D689C-93C4-47EF-BFBA-FBE11DCB69A2}" type="datetime1">
              <a:rPr lang="es-ES"/>
              <a:pPr>
                <a:defRPr/>
              </a:pPr>
              <a:t>18/05/2022</a:t>
            </a:fld>
            <a:endParaRPr lang="en-US"/>
          </a:p>
        </p:txBody>
      </p:sp>
      <p:sp>
        <p:nvSpPr>
          <p:cNvPr id="8" name="3 Marcador de número de diapositiva"/>
          <p:cNvSpPr>
            <a:spLocks noGrp="1"/>
          </p:cNvSpPr>
          <p:nvPr>
            <p:ph type="sldNum" sz="quarter" idx="12"/>
          </p:nvPr>
        </p:nvSpPr>
        <p:spPr/>
        <p:txBody>
          <a:bodyPr/>
          <a:lstStyle/>
          <a:p>
            <a:pPr>
              <a:defRPr/>
            </a:pPr>
            <a:fld id="{248EE233-CFDD-419E-BD0A-8B6C31BF8F84}" type="slidenum">
              <a:rPr lang="en-US"/>
              <a:pPr>
                <a:defRPr/>
              </a:pPr>
              <a:t>8</a:t>
            </a:fld>
            <a:endParaRPr lang="en-US"/>
          </a:p>
        </p:txBody>
      </p:sp>
      <p:sp>
        <p:nvSpPr>
          <p:cNvPr id="745474" name="Rectangle 2"/>
          <p:cNvSpPr>
            <a:spLocks noGrp="1" noChangeArrowheads="1"/>
          </p:cNvSpPr>
          <p:nvPr>
            <p:ph type="title" idx="4294967295"/>
          </p:nvPr>
        </p:nvSpPr>
        <p:spPr>
          <a:xfrm>
            <a:off x="900113"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5475" name="Rectangle 3"/>
          <p:cNvSpPr>
            <a:spLocks noGrp="1" noChangeArrowheads="1"/>
          </p:cNvSpPr>
          <p:nvPr>
            <p:ph type="body" sz="half" idx="4294967295"/>
          </p:nvPr>
        </p:nvSpPr>
        <p:spPr>
          <a:xfrm>
            <a:off x="323850" y="1196975"/>
            <a:ext cx="6624638" cy="5661025"/>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Un troyano es un “Malware” escondido dentro de una aplicación que aparenta ser legitima o fidedigna.</a:t>
            </a:r>
          </a:p>
          <a:p>
            <a:pPr>
              <a:lnSpc>
                <a:spcPct val="90000"/>
              </a:lnSpc>
              <a:defRPr/>
            </a:pPr>
            <a:r>
              <a:rPr lang="es-MX" sz="2800" i="1" dirty="0">
                <a:solidFill>
                  <a:srgbClr val="000099"/>
                </a:solidFill>
                <a:effectLst>
                  <a:outerShdw blurRad="38100" dist="38100" dir="2700000" algn="tl">
                    <a:srgbClr val="C0C0C0"/>
                  </a:outerShdw>
                </a:effectLst>
                <a:latin typeface="Arial" charset="0"/>
              </a:rPr>
              <a:t>El nivel de daños que pueden provocar varia ampliamente.</a:t>
            </a:r>
          </a:p>
          <a:p>
            <a:pPr>
              <a:lnSpc>
                <a:spcPct val="90000"/>
              </a:lnSpc>
              <a:defRPr/>
            </a:pPr>
            <a:r>
              <a:rPr lang="es-MX" sz="2800" i="1" dirty="0">
                <a:solidFill>
                  <a:srgbClr val="000099"/>
                </a:solidFill>
                <a:effectLst>
                  <a:outerShdw blurRad="38100" dist="38100" dir="2700000" algn="tl">
                    <a:srgbClr val="C0C0C0"/>
                  </a:outerShdw>
                </a:effectLst>
                <a:latin typeface="Arial" charset="0"/>
              </a:rPr>
              <a:t>En la mayoría de los casos los usuarios no se percatan que tienen uno instalado en su maquina.</a:t>
            </a:r>
          </a:p>
          <a:p>
            <a:pPr>
              <a:lnSpc>
                <a:spcPct val="90000"/>
              </a:lnSpc>
              <a:defRPr/>
            </a:pPr>
            <a:r>
              <a:rPr lang="es-MX" sz="2800" i="1" dirty="0">
                <a:solidFill>
                  <a:srgbClr val="000099"/>
                </a:solidFill>
                <a:effectLst>
                  <a:outerShdw blurRad="38100" dist="38100" dir="2700000" algn="tl">
                    <a:srgbClr val="C0C0C0"/>
                  </a:outerShdw>
                </a:effectLst>
                <a:latin typeface="Arial" charset="0"/>
              </a:rPr>
              <a:t>Abren puertas traseras, o “</a:t>
            </a:r>
            <a:r>
              <a:rPr lang="es-MX" sz="2800" i="1" dirty="0" err="1">
                <a:solidFill>
                  <a:srgbClr val="000099"/>
                </a:solidFill>
                <a:effectLst>
                  <a:outerShdw blurRad="38100" dist="38100" dir="2700000" algn="tl">
                    <a:srgbClr val="C0C0C0"/>
                  </a:outerShdw>
                </a:effectLst>
                <a:latin typeface="Arial" charset="0"/>
              </a:rPr>
              <a:t>Backdoors</a:t>
            </a:r>
            <a:r>
              <a:rPr lang="es-MX" sz="2800" i="1" dirty="0">
                <a:solidFill>
                  <a:srgbClr val="000099"/>
                </a:solidFill>
                <a:effectLst>
                  <a:outerShdw blurRad="38100" dist="38100" dir="2700000" algn="tl">
                    <a:srgbClr val="C0C0C0"/>
                  </a:outerShdw>
                </a:effectLst>
                <a:latin typeface="Arial" charset="0"/>
              </a:rPr>
              <a:t>” que son utilizadas para acceder a las computadoras “Victima” de forma remota y usarlas como “</a:t>
            </a:r>
            <a:r>
              <a:rPr lang="es-MX" sz="2800" i="1" dirty="0" err="1">
                <a:solidFill>
                  <a:srgbClr val="000099"/>
                </a:solidFill>
                <a:effectLst>
                  <a:outerShdw blurRad="38100" dist="38100" dir="2700000" algn="tl">
                    <a:srgbClr val="C0C0C0"/>
                  </a:outerShdw>
                </a:effectLst>
                <a:latin typeface="Arial" charset="0"/>
              </a:rPr>
              <a:t>Zombies</a:t>
            </a:r>
            <a:r>
              <a:rPr lang="es-MX" sz="2800" i="1" dirty="0">
                <a:solidFill>
                  <a:srgbClr val="000099"/>
                </a:solidFill>
                <a:effectLst>
                  <a:outerShdw blurRad="38100" dist="38100" dir="2700000" algn="tl">
                    <a:srgbClr val="C0C0C0"/>
                  </a:outerShdw>
                </a:effectLst>
                <a:latin typeface="Arial" charset="0"/>
              </a:rPr>
              <a:t>”.</a:t>
            </a:r>
            <a:endParaRPr lang="es-ES" sz="2800" i="1" dirty="0">
              <a:solidFill>
                <a:srgbClr val="000099"/>
              </a:solidFill>
              <a:effectLst>
                <a:outerShdw blurRad="38100" dist="38100" dir="2700000" algn="tl">
                  <a:srgbClr val="C0C0C0"/>
                </a:outerShdw>
              </a:effectLst>
              <a:latin typeface="Arial" charset="0"/>
            </a:endParaRPr>
          </a:p>
        </p:txBody>
      </p:sp>
      <p:pic>
        <p:nvPicPr>
          <p:cNvPr id="33798" name="Picture 5" descr="Turkey-the-Trojan-Horse"/>
          <p:cNvPicPr>
            <a:picLocks noGrp="1" noChangeAspect="1" noChangeArrowheads="1"/>
          </p:cNvPicPr>
          <p:nvPr>
            <p:ph sz="half" idx="4294967295"/>
          </p:nvPr>
        </p:nvPicPr>
        <p:blipFill>
          <a:blip r:embed="rId3" cstate="print"/>
          <a:srcRect/>
          <a:stretch>
            <a:fillRect/>
          </a:stretch>
        </p:blipFill>
        <p:spPr>
          <a:xfrm>
            <a:off x="7026275" y="1268413"/>
            <a:ext cx="2117725" cy="5518467"/>
          </a:xfrm>
          <a:noFill/>
          <a:ln w="76200">
            <a:solidFill>
              <a:schemeClr val="accent2">
                <a:lumMod val="75000"/>
              </a:schemeClr>
            </a:solidFill>
          </a:ln>
        </p:spPr>
      </p:pic>
      <p:sp>
        <p:nvSpPr>
          <p:cNvPr id="145414" name="Text Box 6"/>
          <p:cNvSpPr txBox="1">
            <a:spLocks noChangeArrowheads="1"/>
          </p:cNvSpPr>
          <p:nvPr/>
        </p:nvSpPr>
        <p:spPr bwMode="auto">
          <a:xfrm>
            <a:off x="2051720" y="3519806"/>
            <a:ext cx="4679950" cy="2503487"/>
          </a:xfrm>
          <a:prstGeom prst="rect">
            <a:avLst/>
          </a:prstGeom>
          <a:solidFill>
            <a:srgbClr val="FFFFFF"/>
          </a:solidFill>
          <a:ln w="38100">
            <a:solidFill>
              <a:schemeClr val="accent2">
                <a:lumMod val="75000"/>
              </a:schemeClr>
            </a:solidFill>
            <a:miter lim="800000"/>
            <a:headEnd/>
            <a:tailEnd/>
          </a:ln>
        </p:spPr>
        <p:txBody>
          <a:bodyPr>
            <a:spAutoFit/>
          </a:bodyPr>
          <a:lstStyle/>
          <a:p>
            <a:pPr>
              <a:spcBef>
                <a:spcPct val="50000"/>
              </a:spcBef>
            </a:pPr>
            <a:r>
              <a:rPr lang="es-MX" sz="2400" dirty="0">
                <a:latin typeface="Times New Roman" pitchFamily="18" charset="0"/>
              </a:rPr>
              <a:t>Dos ejemplos concretos:</a:t>
            </a:r>
          </a:p>
          <a:p>
            <a:pPr>
              <a:spcBef>
                <a:spcPct val="50000"/>
              </a:spcBef>
              <a:buFontTx/>
              <a:buChar char="•"/>
            </a:pPr>
            <a:r>
              <a:rPr lang="es-MX" sz="2400" dirty="0">
                <a:latin typeface="Times New Roman" pitchFamily="18" charset="0"/>
              </a:rPr>
              <a:t> BO2K (Back </a:t>
            </a:r>
            <a:r>
              <a:rPr lang="es-MX" sz="2400" dirty="0" err="1">
                <a:latin typeface="Times New Roman" pitchFamily="18" charset="0"/>
              </a:rPr>
              <a:t>Orifice</a:t>
            </a:r>
            <a:r>
              <a:rPr lang="es-MX" sz="2400" dirty="0">
                <a:latin typeface="Times New Roman" pitchFamily="18" charset="0"/>
              </a:rPr>
              <a:t> 2000)</a:t>
            </a:r>
            <a:br>
              <a:rPr lang="es-MX" sz="2400" dirty="0">
                <a:latin typeface="Times New Roman" pitchFamily="18" charset="0"/>
              </a:rPr>
            </a:br>
            <a:r>
              <a:rPr lang="es-MX" sz="2400" dirty="0">
                <a:latin typeface="Times New Roman" pitchFamily="18" charset="0"/>
              </a:rPr>
              <a:t>(</a:t>
            </a:r>
            <a:r>
              <a:rPr lang="es-ES" sz="2400" dirty="0">
                <a:latin typeface="Times New Roman" pitchFamily="18" charset="0"/>
                <a:hlinkClick r:id="rId4"/>
              </a:rPr>
              <a:t>http://www.bo2k.com/whatis.html</a:t>
            </a:r>
            <a:r>
              <a:rPr lang="es-ES" sz="2400" dirty="0">
                <a:latin typeface="Times New Roman" pitchFamily="18" charset="0"/>
              </a:rPr>
              <a:t>)</a:t>
            </a:r>
          </a:p>
          <a:p>
            <a:pPr>
              <a:spcBef>
                <a:spcPct val="50000"/>
              </a:spcBef>
              <a:buFontTx/>
              <a:buChar char="•"/>
            </a:pPr>
            <a:r>
              <a:rPr lang="es-MX" sz="2400" dirty="0">
                <a:latin typeface="Times New Roman" pitchFamily="18" charset="0"/>
              </a:rPr>
              <a:t> </a:t>
            </a:r>
            <a:r>
              <a:rPr lang="es-MX" sz="2400" dirty="0" err="1">
                <a:latin typeface="Times New Roman" pitchFamily="18" charset="0"/>
              </a:rPr>
              <a:t>Ghost</a:t>
            </a:r>
            <a:r>
              <a:rPr lang="es-MX" sz="2400" dirty="0">
                <a:latin typeface="Times New Roman" pitchFamily="18" charset="0"/>
              </a:rPr>
              <a:t> </a:t>
            </a:r>
            <a:r>
              <a:rPr lang="es-MX" sz="2400" dirty="0" err="1">
                <a:latin typeface="Times New Roman" pitchFamily="18" charset="0"/>
              </a:rPr>
              <a:t>Keylogger</a:t>
            </a:r>
            <a:r>
              <a:rPr lang="es-MX" sz="2400" dirty="0">
                <a:latin typeface="Times New Roman" pitchFamily="18" charset="0"/>
              </a:rPr>
              <a:t>.</a:t>
            </a:r>
            <a:endParaRPr lang="es-ES" sz="2400" dirty="0">
              <a:latin typeface="Times New Roman" pitchFamily="18" charset="0"/>
            </a:endParaRPr>
          </a:p>
          <a:p>
            <a:pPr>
              <a:spcBef>
                <a:spcPct val="50000"/>
              </a:spcBef>
              <a:buFontTx/>
              <a:buChar char="•"/>
            </a:pPr>
            <a:endParaRPr lang="es-E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5474"/>
                                        </p:tgtEl>
                                        <p:attrNameLst>
                                          <p:attrName>style.visibility</p:attrName>
                                        </p:attrNameLst>
                                      </p:cBhvr>
                                      <p:to>
                                        <p:strVal val="visible"/>
                                      </p:to>
                                    </p:set>
                                    <p:anim calcmode="lin" valueType="num">
                                      <p:cBhvr>
                                        <p:cTn id="7" dur="1000" fill="hold"/>
                                        <p:tgtEl>
                                          <p:spTgt spid="745474"/>
                                        </p:tgtEl>
                                        <p:attrNameLst>
                                          <p:attrName>ppt_w</p:attrName>
                                        </p:attrNameLst>
                                      </p:cBhvr>
                                      <p:tavLst>
                                        <p:tav tm="0">
                                          <p:val>
                                            <p:fltVal val="0"/>
                                          </p:val>
                                        </p:tav>
                                        <p:tav tm="100000">
                                          <p:val>
                                            <p:strVal val="#ppt_w"/>
                                          </p:val>
                                        </p:tav>
                                      </p:tavLst>
                                    </p:anim>
                                    <p:anim calcmode="lin" valueType="num">
                                      <p:cBhvr>
                                        <p:cTn id="8" dur="1000" fill="hold"/>
                                        <p:tgtEl>
                                          <p:spTgt spid="745474"/>
                                        </p:tgtEl>
                                        <p:attrNameLst>
                                          <p:attrName>ppt_h</p:attrName>
                                        </p:attrNameLst>
                                      </p:cBhvr>
                                      <p:tavLst>
                                        <p:tav tm="0">
                                          <p:val>
                                            <p:fltVal val="0"/>
                                          </p:val>
                                        </p:tav>
                                        <p:tav tm="100000">
                                          <p:val>
                                            <p:strVal val="#ppt_h"/>
                                          </p:val>
                                        </p:tav>
                                      </p:tavLst>
                                    </p:anim>
                                    <p:anim calcmode="lin" valueType="num">
                                      <p:cBhvr>
                                        <p:cTn id="9" dur="1000" fill="hold"/>
                                        <p:tgtEl>
                                          <p:spTgt spid="745474"/>
                                        </p:tgtEl>
                                        <p:attrNameLst>
                                          <p:attrName>style.rotation</p:attrName>
                                        </p:attrNameLst>
                                      </p:cBhvr>
                                      <p:tavLst>
                                        <p:tav tm="0">
                                          <p:val>
                                            <p:fltVal val="90"/>
                                          </p:val>
                                        </p:tav>
                                        <p:tav tm="100000">
                                          <p:val>
                                            <p:fltVal val="0"/>
                                          </p:val>
                                        </p:tav>
                                      </p:tavLst>
                                    </p:anim>
                                    <p:animEffect transition="in" filter="fade">
                                      <p:cBhvr>
                                        <p:cTn id="10" dur="1000"/>
                                        <p:tgtEl>
                                          <p:spTgt spid="7454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5475">
                                            <p:bg/>
                                          </p:spTgt>
                                        </p:tgtEl>
                                        <p:attrNameLst>
                                          <p:attrName>style.visibility</p:attrName>
                                        </p:attrNameLst>
                                      </p:cBhvr>
                                      <p:to>
                                        <p:strVal val="visible"/>
                                      </p:to>
                                    </p:set>
                                    <p:anim calcmode="lin" valueType="num">
                                      <p:cBhvr>
                                        <p:cTn id="15" dur="1000" fill="hold"/>
                                        <p:tgtEl>
                                          <p:spTgt spid="745475">
                                            <p:bg/>
                                          </p:spTgt>
                                        </p:tgtEl>
                                        <p:attrNameLst>
                                          <p:attrName>ppt_w</p:attrName>
                                        </p:attrNameLst>
                                      </p:cBhvr>
                                      <p:tavLst>
                                        <p:tav tm="0">
                                          <p:val>
                                            <p:fltVal val="0"/>
                                          </p:val>
                                        </p:tav>
                                        <p:tav tm="100000">
                                          <p:val>
                                            <p:strVal val="#ppt_w"/>
                                          </p:val>
                                        </p:tav>
                                      </p:tavLst>
                                    </p:anim>
                                    <p:anim calcmode="lin" valueType="num">
                                      <p:cBhvr>
                                        <p:cTn id="16" dur="1000" fill="hold"/>
                                        <p:tgtEl>
                                          <p:spTgt spid="745475">
                                            <p:bg/>
                                          </p:spTgt>
                                        </p:tgtEl>
                                        <p:attrNameLst>
                                          <p:attrName>ppt_h</p:attrName>
                                        </p:attrNameLst>
                                      </p:cBhvr>
                                      <p:tavLst>
                                        <p:tav tm="0">
                                          <p:val>
                                            <p:fltVal val="0"/>
                                          </p:val>
                                        </p:tav>
                                        <p:tav tm="100000">
                                          <p:val>
                                            <p:strVal val="#ppt_h"/>
                                          </p:val>
                                        </p:tav>
                                      </p:tavLst>
                                    </p:anim>
                                    <p:anim calcmode="lin" valueType="num">
                                      <p:cBhvr>
                                        <p:cTn id="17" dur="1000" fill="hold"/>
                                        <p:tgtEl>
                                          <p:spTgt spid="745475">
                                            <p:bg/>
                                          </p:spTgt>
                                        </p:tgtEl>
                                        <p:attrNameLst>
                                          <p:attrName>style.rotation</p:attrName>
                                        </p:attrNameLst>
                                      </p:cBhvr>
                                      <p:tavLst>
                                        <p:tav tm="0">
                                          <p:val>
                                            <p:fltVal val="90"/>
                                          </p:val>
                                        </p:tav>
                                        <p:tav tm="100000">
                                          <p:val>
                                            <p:fltVal val="0"/>
                                          </p:val>
                                        </p:tav>
                                      </p:tavLst>
                                    </p:anim>
                                    <p:animEffect transition="in" filter="fade">
                                      <p:cBhvr>
                                        <p:cTn id="18" dur="1000"/>
                                        <p:tgtEl>
                                          <p:spTgt spid="745475">
                                            <p:bg/>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33798"/>
                                        </p:tgtEl>
                                        <p:attrNameLst>
                                          <p:attrName>style.visibility</p:attrName>
                                        </p:attrNameLst>
                                      </p:cBhvr>
                                      <p:to>
                                        <p:strVal val="visible"/>
                                      </p:to>
                                    </p:set>
                                    <p:anim calcmode="lin" valueType="num">
                                      <p:cBhvr additive="base">
                                        <p:cTn id="21" dur="500" fill="hold"/>
                                        <p:tgtEl>
                                          <p:spTgt spid="33798"/>
                                        </p:tgtEl>
                                        <p:attrNameLst>
                                          <p:attrName>ppt_x</p:attrName>
                                        </p:attrNameLst>
                                      </p:cBhvr>
                                      <p:tavLst>
                                        <p:tav tm="0">
                                          <p:val>
                                            <p:strVal val="#ppt_x"/>
                                          </p:val>
                                        </p:tav>
                                        <p:tav tm="100000">
                                          <p:val>
                                            <p:strVal val="#ppt_x"/>
                                          </p:val>
                                        </p:tav>
                                      </p:tavLst>
                                    </p:anim>
                                    <p:anim calcmode="lin" valueType="num">
                                      <p:cBhvr additive="base">
                                        <p:cTn id="22"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745475">
                                            <p:txEl>
                                              <p:pRg st="0" end="0"/>
                                            </p:txEl>
                                          </p:spTgt>
                                        </p:tgtEl>
                                        <p:attrNameLst>
                                          <p:attrName>style.visibility</p:attrName>
                                        </p:attrNameLst>
                                      </p:cBhvr>
                                      <p:to>
                                        <p:strVal val="visible"/>
                                      </p:to>
                                    </p:set>
                                    <p:anim calcmode="lin" valueType="num">
                                      <p:cBhvr>
                                        <p:cTn id="27" dur="1000" fill="hold"/>
                                        <p:tgtEl>
                                          <p:spTgt spid="745475">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745475">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745475">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74547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745475">
                                            <p:txEl>
                                              <p:pRg st="1" end="1"/>
                                            </p:txEl>
                                          </p:spTgt>
                                        </p:tgtEl>
                                        <p:attrNameLst>
                                          <p:attrName>style.visibility</p:attrName>
                                        </p:attrNameLst>
                                      </p:cBhvr>
                                      <p:to>
                                        <p:strVal val="visible"/>
                                      </p:to>
                                    </p:set>
                                    <p:anim calcmode="lin" valueType="num">
                                      <p:cBhvr>
                                        <p:cTn id="35" dur="1000" fill="hold"/>
                                        <p:tgtEl>
                                          <p:spTgt spid="74547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74547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74547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74547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45475">
                                            <p:txEl>
                                              <p:pRg st="2" end="2"/>
                                            </p:txEl>
                                          </p:spTgt>
                                        </p:tgtEl>
                                        <p:attrNameLst>
                                          <p:attrName>style.visibility</p:attrName>
                                        </p:attrNameLst>
                                      </p:cBhvr>
                                      <p:to>
                                        <p:strVal val="visible"/>
                                      </p:to>
                                    </p:set>
                                    <p:anim calcmode="lin" valueType="num">
                                      <p:cBhvr>
                                        <p:cTn id="43" dur="1000" fill="hold"/>
                                        <p:tgtEl>
                                          <p:spTgt spid="745475">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745475">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745475">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74547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745475">
                                            <p:txEl>
                                              <p:pRg st="3" end="3"/>
                                            </p:txEl>
                                          </p:spTgt>
                                        </p:tgtEl>
                                        <p:attrNameLst>
                                          <p:attrName>style.visibility</p:attrName>
                                        </p:attrNameLst>
                                      </p:cBhvr>
                                      <p:to>
                                        <p:strVal val="visible"/>
                                      </p:to>
                                    </p:set>
                                    <p:anim calcmode="lin" valueType="num">
                                      <p:cBhvr>
                                        <p:cTn id="51" dur="1000" fill="hold"/>
                                        <p:tgtEl>
                                          <p:spTgt spid="745475">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745475">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745475">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745475">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5414"/>
                                        </p:tgtEl>
                                        <p:attrNameLst>
                                          <p:attrName>style.visibility</p:attrName>
                                        </p:attrNameLst>
                                      </p:cBhvr>
                                      <p:to>
                                        <p:strVal val="visible"/>
                                      </p:to>
                                    </p:set>
                                    <p:animEffect transition="in" filter="blinds(horizontal)">
                                      <p:cBhvr>
                                        <p:cTn id="59" dur="500"/>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animBg="1"/>
      <p:bldP spid="745475" grpId="0" uiExpand="1" build="p" animBg="1"/>
      <p:bldP spid="1454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725B232-2180-44A8-9B87-09149A3B490C}"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D60EADD2-322F-42C8-BAD0-FE3FB966E5DB}" type="slidenum">
              <a:rPr lang="en-US"/>
              <a:pPr>
                <a:defRPr/>
              </a:pPr>
              <a:t>9</a:t>
            </a:fld>
            <a:endParaRPr lang="en-US"/>
          </a:p>
        </p:txBody>
      </p:sp>
      <p:sp>
        <p:nvSpPr>
          <p:cNvPr id="747522" name="Rectangle 2"/>
          <p:cNvSpPr>
            <a:spLocks noGrp="1" noChangeArrowheads="1"/>
          </p:cNvSpPr>
          <p:nvPr>
            <p:ph type="title" idx="4294967295"/>
          </p:nvPr>
        </p:nvSpPr>
        <p:spPr>
          <a:xfrm>
            <a:off x="971600" y="192882"/>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7523" name="Rectangle 3"/>
          <p:cNvSpPr>
            <a:spLocks noGrp="1" noChangeArrowheads="1"/>
          </p:cNvSpPr>
          <p:nvPr>
            <p:ph type="body" sz="half" idx="4294967295"/>
          </p:nvPr>
        </p:nvSpPr>
        <p:spPr>
          <a:xfrm>
            <a:off x="250825" y="1557338"/>
            <a:ext cx="8642350" cy="4248150"/>
          </a:xfrm>
          <a:solidFill>
            <a:schemeClr val="accent2">
              <a:lumMod val="20000"/>
              <a:lumOff val="80000"/>
            </a:schemeClr>
          </a:solidFill>
          <a:ln w="76200" cap="flat" algn="ctr">
            <a:solidFill>
              <a:srgbClr val="000080"/>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Recientemente, virus troyanos se expanden masivamente por ordenadores no protegidos (sin Firewall). </a:t>
            </a:r>
          </a:p>
          <a:p>
            <a:pPr>
              <a:lnSpc>
                <a:spcPct val="90000"/>
              </a:lnSpc>
              <a:defRPr/>
            </a:pPr>
            <a:r>
              <a:rPr lang="es-ES" sz="2800" i="1" dirty="0">
                <a:solidFill>
                  <a:srgbClr val="000099"/>
                </a:solidFill>
                <a:effectLst>
                  <a:outerShdw blurRad="38100" dist="38100" dir="2700000" algn="tl">
                    <a:srgbClr val="C0C0C0"/>
                  </a:outerShdw>
                </a:effectLst>
                <a:latin typeface="Arial" charset="0"/>
              </a:rPr>
              <a:t>Las terminales/</a:t>
            </a:r>
            <a:r>
              <a:rPr lang="es-ES" sz="2800" i="1" dirty="0" err="1">
                <a:solidFill>
                  <a:srgbClr val="000099"/>
                </a:solidFill>
                <a:effectLst>
                  <a:outerShdw blurRad="38100" dist="38100" dir="2700000" algn="tl">
                    <a:srgbClr val="C0C0C0"/>
                  </a:outerShdw>
                </a:effectLst>
                <a:latin typeface="Arial" charset="0"/>
              </a:rPr>
              <a:t>Computadras</a:t>
            </a:r>
            <a:r>
              <a:rPr lang="es-ES" sz="2800" i="1" dirty="0">
                <a:solidFill>
                  <a:srgbClr val="000099"/>
                </a:solidFill>
                <a:effectLst>
                  <a:outerShdw blurRad="38100" dist="38100" dir="2700000" algn="tl">
                    <a:srgbClr val="C0C0C0"/>
                  </a:outerShdw>
                </a:effectLst>
                <a:latin typeface="Arial" charset="0"/>
              </a:rPr>
              <a:t>  infectadas son utilizados por el </a:t>
            </a:r>
            <a:r>
              <a:rPr lang="es-ES" sz="2800" i="1" dirty="0" err="1">
                <a:solidFill>
                  <a:srgbClr val="000099"/>
                </a:solidFill>
                <a:effectLst>
                  <a:outerShdw blurRad="38100" dist="38100" dir="2700000" algn="tl">
                    <a:srgbClr val="C0C0C0"/>
                  </a:outerShdw>
                </a:effectLst>
                <a:latin typeface="Arial" charset="0"/>
              </a:rPr>
              <a:t>spammer</a:t>
            </a:r>
            <a:r>
              <a:rPr lang="es-ES" sz="2800" i="1" dirty="0">
                <a:solidFill>
                  <a:srgbClr val="000099"/>
                </a:solidFill>
                <a:effectLst>
                  <a:outerShdw blurRad="38100" dist="38100" dir="2700000" algn="tl">
                    <a:srgbClr val="C0C0C0"/>
                  </a:outerShdw>
                </a:effectLst>
                <a:latin typeface="Arial" charset="0"/>
              </a:rPr>
              <a:t> como "zombis", que envían spam a sus órdenes, pudiendo incluso rastrear los discos duros o correos nuevos (sobre todo cadenas) en busca de más direcciones.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7522"/>
                                        </p:tgtEl>
                                        <p:attrNameLst>
                                          <p:attrName>style.visibility</p:attrName>
                                        </p:attrNameLst>
                                      </p:cBhvr>
                                      <p:to>
                                        <p:strVal val="visible"/>
                                      </p:to>
                                    </p:set>
                                    <p:anim calcmode="lin" valueType="num">
                                      <p:cBhvr>
                                        <p:cTn id="7" dur="1000" fill="hold"/>
                                        <p:tgtEl>
                                          <p:spTgt spid="747522"/>
                                        </p:tgtEl>
                                        <p:attrNameLst>
                                          <p:attrName>ppt_w</p:attrName>
                                        </p:attrNameLst>
                                      </p:cBhvr>
                                      <p:tavLst>
                                        <p:tav tm="0">
                                          <p:val>
                                            <p:fltVal val="0"/>
                                          </p:val>
                                        </p:tav>
                                        <p:tav tm="100000">
                                          <p:val>
                                            <p:strVal val="#ppt_w"/>
                                          </p:val>
                                        </p:tav>
                                      </p:tavLst>
                                    </p:anim>
                                    <p:anim calcmode="lin" valueType="num">
                                      <p:cBhvr>
                                        <p:cTn id="8" dur="1000" fill="hold"/>
                                        <p:tgtEl>
                                          <p:spTgt spid="747522"/>
                                        </p:tgtEl>
                                        <p:attrNameLst>
                                          <p:attrName>ppt_h</p:attrName>
                                        </p:attrNameLst>
                                      </p:cBhvr>
                                      <p:tavLst>
                                        <p:tav tm="0">
                                          <p:val>
                                            <p:fltVal val="0"/>
                                          </p:val>
                                        </p:tav>
                                        <p:tav tm="100000">
                                          <p:val>
                                            <p:strVal val="#ppt_h"/>
                                          </p:val>
                                        </p:tav>
                                      </p:tavLst>
                                    </p:anim>
                                    <p:anim calcmode="lin" valueType="num">
                                      <p:cBhvr>
                                        <p:cTn id="9" dur="1000" fill="hold"/>
                                        <p:tgtEl>
                                          <p:spTgt spid="747522"/>
                                        </p:tgtEl>
                                        <p:attrNameLst>
                                          <p:attrName>style.rotation</p:attrName>
                                        </p:attrNameLst>
                                      </p:cBhvr>
                                      <p:tavLst>
                                        <p:tav tm="0">
                                          <p:val>
                                            <p:fltVal val="90"/>
                                          </p:val>
                                        </p:tav>
                                        <p:tav tm="100000">
                                          <p:val>
                                            <p:fltVal val="0"/>
                                          </p:val>
                                        </p:tav>
                                      </p:tavLst>
                                    </p:anim>
                                    <p:animEffect transition="in" filter="fade">
                                      <p:cBhvr>
                                        <p:cTn id="10" dur="1000"/>
                                        <p:tgtEl>
                                          <p:spTgt spid="7475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7523">
                                            <p:bg/>
                                          </p:spTgt>
                                        </p:tgtEl>
                                        <p:attrNameLst>
                                          <p:attrName>style.visibility</p:attrName>
                                        </p:attrNameLst>
                                      </p:cBhvr>
                                      <p:to>
                                        <p:strVal val="visible"/>
                                      </p:to>
                                    </p:set>
                                    <p:anim calcmode="lin" valueType="num">
                                      <p:cBhvr>
                                        <p:cTn id="15" dur="1000" fill="hold"/>
                                        <p:tgtEl>
                                          <p:spTgt spid="747523">
                                            <p:bg/>
                                          </p:spTgt>
                                        </p:tgtEl>
                                        <p:attrNameLst>
                                          <p:attrName>ppt_w</p:attrName>
                                        </p:attrNameLst>
                                      </p:cBhvr>
                                      <p:tavLst>
                                        <p:tav tm="0">
                                          <p:val>
                                            <p:fltVal val="0"/>
                                          </p:val>
                                        </p:tav>
                                        <p:tav tm="100000">
                                          <p:val>
                                            <p:strVal val="#ppt_w"/>
                                          </p:val>
                                        </p:tav>
                                      </p:tavLst>
                                    </p:anim>
                                    <p:anim calcmode="lin" valueType="num">
                                      <p:cBhvr>
                                        <p:cTn id="16" dur="1000" fill="hold"/>
                                        <p:tgtEl>
                                          <p:spTgt spid="747523">
                                            <p:bg/>
                                          </p:spTgt>
                                        </p:tgtEl>
                                        <p:attrNameLst>
                                          <p:attrName>ppt_h</p:attrName>
                                        </p:attrNameLst>
                                      </p:cBhvr>
                                      <p:tavLst>
                                        <p:tav tm="0">
                                          <p:val>
                                            <p:fltVal val="0"/>
                                          </p:val>
                                        </p:tav>
                                        <p:tav tm="100000">
                                          <p:val>
                                            <p:strVal val="#ppt_h"/>
                                          </p:val>
                                        </p:tav>
                                      </p:tavLst>
                                    </p:anim>
                                    <p:anim calcmode="lin" valueType="num">
                                      <p:cBhvr>
                                        <p:cTn id="17" dur="1000" fill="hold"/>
                                        <p:tgtEl>
                                          <p:spTgt spid="747523">
                                            <p:bg/>
                                          </p:spTgt>
                                        </p:tgtEl>
                                        <p:attrNameLst>
                                          <p:attrName>style.rotation</p:attrName>
                                        </p:attrNameLst>
                                      </p:cBhvr>
                                      <p:tavLst>
                                        <p:tav tm="0">
                                          <p:val>
                                            <p:fltVal val="90"/>
                                          </p:val>
                                        </p:tav>
                                        <p:tav tm="100000">
                                          <p:val>
                                            <p:fltVal val="0"/>
                                          </p:val>
                                        </p:tav>
                                      </p:tavLst>
                                    </p:anim>
                                    <p:animEffect transition="in" filter="fade">
                                      <p:cBhvr>
                                        <p:cTn id="18" dur="1000"/>
                                        <p:tgtEl>
                                          <p:spTgt spid="74752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47523">
                                            <p:txEl>
                                              <p:pRg st="0" end="0"/>
                                            </p:txEl>
                                          </p:spTgt>
                                        </p:tgtEl>
                                        <p:attrNameLst>
                                          <p:attrName>style.visibility</p:attrName>
                                        </p:attrNameLst>
                                      </p:cBhvr>
                                      <p:to>
                                        <p:strVal val="visible"/>
                                      </p:to>
                                    </p:set>
                                    <p:anim calcmode="lin" valueType="num">
                                      <p:cBhvr>
                                        <p:cTn id="23" dur="1000" fill="hold"/>
                                        <p:tgtEl>
                                          <p:spTgt spid="74752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4752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4752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4752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47523">
                                            <p:txEl>
                                              <p:pRg st="1" end="1"/>
                                            </p:txEl>
                                          </p:spTgt>
                                        </p:tgtEl>
                                        <p:attrNameLst>
                                          <p:attrName>style.visibility</p:attrName>
                                        </p:attrNameLst>
                                      </p:cBhvr>
                                      <p:to>
                                        <p:strVal val="visible"/>
                                      </p:to>
                                    </p:set>
                                    <p:anim calcmode="lin" valueType="num">
                                      <p:cBhvr>
                                        <p:cTn id="31" dur="1000" fill="hold"/>
                                        <p:tgtEl>
                                          <p:spTgt spid="74752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4752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4752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47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animBg="1"/>
      <p:bldP spid="747523"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534933</TotalTime>
  <Words>5936</Words>
  <Application>Microsoft Office PowerPoint</Application>
  <PresentationFormat>Presentación en pantalla (4:3)</PresentationFormat>
  <Paragraphs>333</Paragraphs>
  <Slides>36</Slides>
  <Notes>35</Notes>
  <HiddenSlides>5</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36</vt:i4>
      </vt:variant>
    </vt:vector>
  </HeadingPairs>
  <TitlesOfParts>
    <vt:vector size="42" baseType="lpstr">
      <vt:lpstr>Arial</vt:lpstr>
      <vt:lpstr>Times New Roman</vt:lpstr>
      <vt:lpstr>Verdana</vt:lpstr>
      <vt:lpstr>Presentación en blanco</vt:lpstr>
      <vt:lpstr>Gráfico</vt:lpstr>
      <vt:lpstr>Diapositiva</vt:lpstr>
      <vt:lpstr>Tecnología de Redes 2634 Introducción a las Comunicaciones 3007</vt:lpstr>
      <vt:lpstr>Tecnología de Redes 2634 Introducción a las Comunicaciones 3007</vt:lpstr>
      <vt:lpstr>Virus</vt:lpstr>
      <vt:lpstr>Virus</vt:lpstr>
      <vt:lpstr>Virus</vt:lpstr>
      <vt:lpstr>Prevención de Virus</vt:lpstr>
      <vt:lpstr>Gusano (WORMS)</vt:lpstr>
      <vt:lpstr>Caballos de Troya (Trojans)</vt:lpstr>
      <vt:lpstr>Caballos de Troya (Trojans)</vt:lpstr>
      <vt:lpstr>Caballos de Troya (Trojans)</vt:lpstr>
      <vt:lpstr>Antivirus</vt:lpstr>
      <vt:lpstr>Antivirus</vt:lpstr>
      <vt:lpstr>Antivirus</vt:lpstr>
      <vt:lpstr>Appliances Antivirus</vt:lpstr>
      <vt:lpstr>Consola de Administración Antivirus</vt:lpstr>
      <vt:lpstr>Política Antivirus…..</vt:lpstr>
      <vt:lpstr>Política Antivirus…</vt:lpstr>
      <vt:lpstr>Spyware</vt:lpstr>
      <vt:lpstr>Spyware </vt:lpstr>
      <vt:lpstr>Spyware</vt:lpstr>
      <vt:lpstr>SpyWare</vt:lpstr>
      <vt:lpstr>BonziBuddy</vt:lpstr>
      <vt:lpstr>Consentimiento del Usuario Shareware</vt:lpstr>
      <vt:lpstr>Software Anti SpyWare</vt:lpstr>
      <vt:lpstr>Antispyware</vt:lpstr>
      <vt:lpstr>SPAM</vt:lpstr>
      <vt:lpstr>Software &amp; Appliances AntiSpam</vt:lpstr>
      <vt:lpstr>Popups,  Dialers y otros…</vt:lpstr>
      <vt:lpstr>Centro de Operaciones de Seguridad  (SOC)</vt:lpstr>
      <vt:lpstr>Centro de Operaciones de Seguridad  (SOC)</vt:lpstr>
      <vt:lpstr>Monitores de Seguridad   (Ends Points) - DLP</vt:lpstr>
      <vt:lpstr>Monitores de Seguridad   (Ends Points) - DLP</vt:lpstr>
      <vt:lpstr>Conclusión</vt:lpstr>
      <vt:lpstr>Conclusión</vt:lpstr>
      <vt:lpstr>Conclusión</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Pablo Alejandro Lena</cp:lastModifiedBy>
  <cp:revision>724</cp:revision>
  <cp:lastPrinted>2000-12-06T14:19:33Z</cp:lastPrinted>
  <dcterms:created xsi:type="dcterms:W3CDTF">2000-04-03T00:38:42Z</dcterms:created>
  <dcterms:modified xsi:type="dcterms:W3CDTF">2022-05-18T23:52:33Z</dcterms:modified>
  <cp:category>Transparencias de Clase</cp:category>
</cp:coreProperties>
</file>