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Nunito"/>
      <p:regular r:id="rId49"/>
      <p:bold r:id="rId50"/>
      <p:italic r:id="rId51"/>
      <p:boldItalic r:id="rId52"/>
    </p:embeddedFont>
    <p:embeddedFont>
      <p:font typeface="Inter Tight"/>
      <p:regular r:id="rId53"/>
      <p:bold r:id="rId54"/>
      <p:italic r:id="rId55"/>
      <p:boldItalic r:id="rId56"/>
    </p:embeddedFont>
    <p:embeddedFont>
      <p:font typeface="Roboto Mon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InterTight-regular.fntdata"/><Relationship Id="rId52" Type="http://schemas.openxmlformats.org/officeDocument/2006/relationships/font" Target="fonts/Nunito-boldItalic.fntdata"/><Relationship Id="rId11" Type="http://schemas.openxmlformats.org/officeDocument/2006/relationships/slide" Target="slides/slide6.xml"/><Relationship Id="rId55" Type="http://schemas.openxmlformats.org/officeDocument/2006/relationships/font" Target="fonts/InterTight-italic.fntdata"/><Relationship Id="rId10" Type="http://schemas.openxmlformats.org/officeDocument/2006/relationships/slide" Target="slides/slide5.xml"/><Relationship Id="rId54" Type="http://schemas.openxmlformats.org/officeDocument/2006/relationships/font" Target="fonts/InterTight-bold.fntdata"/><Relationship Id="rId13" Type="http://schemas.openxmlformats.org/officeDocument/2006/relationships/slide" Target="slides/slide8.xml"/><Relationship Id="rId57" Type="http://schemas.openxmlformats.org/officeDocument/2006/relationships/font" Target="fonts/RobotoMono-regular.fntdata"/><Relationship Id="rId12" Type="http://schemas.openxmlformats.org/officeDocument/2006/relationships/slide" Target="slides/slide7.xml"/><Relationship Id="rId56" Type="http://schemas.openxmlformats.org/officeDocument/2006/relationships/font" Target="fonts/InterTight-boldItalic.fntdata"/><Relationship Id="rId15" Type="http://schemas.openxmlformats.org/officeDocument/2006/relationships/slide" Target="slides/slide10.xml"/><Relationship Id="rId59" Type="http://schemas.openxmlformats.org/officeDocument/2006/relationships/font" Target="fonts/RobotoMono-italic.fntdata"/><Relationship Id="rId14" Type="http://schemas.openxmlformats.org/officeDocument/2006/relationships/slide" Target="slides/slide9.xml"/><Relationship Id="rId58" Type="http://schemas.openxmlformats.org/officeDocument/2006/relationships/font" Target="fonts/RobotoMon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inheritance.html#derived-class-initialization-order" TargetMode="External"/><Relationship Id="rId3" Type="http://schemas.openxmlformats.org/officeDocument/2006/relationships/hyperlink" Target="https://kotlinlang.org/docs/java-interop.html#null-safety-and-platform-typ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FasterXML/jackson" TargetMode="External"/><Relationship Id="rId3" Type="http://schemas.openxmlformats.org/officeDocument/2006/relationships/hyperlink" Target="https://docs.spring.io/spring/docs/current/javadoc-api/org/springframework/http/converter/json/MappingJackson2HttpMessageConverter.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3e536f5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3e536f5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3e536f5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3e536f5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3e536f5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3e536f5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3d6f5810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3d6f5810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3e536f53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3e536f53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3e536f53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3e536f53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Jedndostavno je moguće pozivati kotli kod iz </a:t>
            </a:r>
            <a:r>
              <a:rPr lang="en"/>
              <a:t>java</a:t>
            </a:r>
            <a:r>
              <a:rPr lang="en"/>
              <a:t>, i java koda iz kotlina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Kompajlira se u nativne bin datoteke i moze se izvrsavati bez virtuelne masine, korisno za iOS, embedded, </a:t>
            </a:r>
            <a:br>
              <a:rPr lang="en"/>
            </a:br>
            <a:r>
              <a:rPr lang="en"/>
              <a:t>U js - omogucava pisanje frontend koda, slicno za wasm</a:t>
            </a:r>
            <a:endParaRPr/>
          </a:p>
          <a:p>
            <a:pPr indent="0" lvl="0" marL="0" rtl="0" algn="l">
              <a:spcBef>
                <a:spcPts val="0"/>
              </a:spcBef>
              <a:spcAft>
                <a:spcPts val="0"/>
              </a:spcAft>
              <a:buNone/>
            </a:pPr>
            <a:r>
              <a:rPr lang="en"/>
              <a:t>Kompajlira se u java bytecode i izvasava na JVM</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3e536f53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3e536f53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Pojo sa getterima, setterima, hashcode, copy,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3e536f539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3e536f539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19191C"/>
              </a:buClr>
              <a:buSzPts val="1200"/>
              <a:buFont typeface="Roboto"/>
              <a:buNone/>
            </a:pPr>
            <a:r>
              <a:rPr lang="en" sz="1200">
                <a:solidFill>
                  <a:srgbClr val="19191C"/>
                </a:solidFill>
                <a:highlight>
                  <a:srgbClr val="FFFFFF"/>
                </a:highlight>
                <a:latin typeface="Roboto"/>
                <a:ea typeface="Roboto"/>
                <a:cs typeface="Roboto"/>
                <a:sym typeface="Roboto"/>
              </a:rPr>
              <a:t>An explicit call to </a:t>
            </a:r>
            <a:r>
              <a:rPr lang="en" sz="1150">
                <a:solidFill>
                  <a:srgbClr val="19191C"/>
                </a:solidFill>
                <a:highlight>
                  <a:srgbClr val="FFFFFF"/>
                </a:highlight>
                <a:latin typeface="Consolas"/>
                <a:ea typeface="Consolas"/>
                <a:cs typeface="Consolas"/>
                <a:sym typeface="Consolas"/>
              </a:rPr>
              <a:t>throw NullPointerException()</a:t>
            </a:r>
            <a:r>
              <a:rPr lang="en" sz="1200">
                <a:solidFill>
                  <a:srgbClr val="19191C"/>
                </a:solidFill>
                <a:highlight>
                  <a:srgbClr val="FFFFFF"/>
                </a:highlight>
                <a:latin typeface="Roboto"/>
                <a:ea typeface="Roboto"/>
                <a:cs typeface="Roboto"/>
                <a:sym typeface="Roboto"/>
              </a:rPr>
              <a:t>.</a:t>
            </a:r>
            <a:endParaRPr sz="1200">
              <a:solidFill>
                <a:srgbClr val="19191C"/>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19191C"/>
              </a:buClr>
              <a:buSzPts val="1200"/>
              <a:buFont typeface="Roboto"/>
              <a:buNone/>
            </a:pPr>
            <a:r>
              <a:rPr lang="en" sz="1200">
                <a:solidFill>
                  <a:srgbClr val="19191C"/>
                </a:solidFill>
                <a:highlight>
                  <a:srgbClr val="FFFFFF"/>
                </a:highlight>
                <a:latin typeface="Roboto"/>
                <a:ea typeface="Roboto"/>
                <a:cs typeface="Roboto"/>
                <a:sym typeface="Roboto"/>
              </a:rPr>
              <a:t>Usage of the </a:t>
            </a:r>
            <a:r>
              <a:rPr lang="en" sz="1150">
                <a:solidFill>
                  <a:srgbClr val="19191C"/>
                </a:solidFill>
                <a:highlight>
                  <a:srgbClr val="FFFFFF"/>
                </a:highlight>
                <a:latin typeface="Consolas"/>
                <a:ea typeface="Consolas"/>
                <a:cs typeface="Consolas"/>
                <a:sym typeface="Consolas"/>
              </a:rPr>
              <a:t>!!</a:t>
            </a:r>
            <a:r>
              <a:rPr lang="en" sz="1200">
                <a:solidFill>
                  <a:srgbClr val="19191C"/>
                </a:solidFill>
                <a:highlight>
                  <a:srgbClr val="FFFFFF"/>
                </a:highlight>
                <a:latin typeface="Roboto"/>
                <a:ea typeface="Roboto"/>
                <a:cs typeface="Roboto"/>
                <a:sym typeface="Roboto"/>
              </a:rPr>
              <a:t> operator that is described below.</a:t>
            </a:r>
            <a:endParaRPr sz="1200">
              <a:solidFill>
                <a:srgbClr val="19191C"/>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19191C"/>
              </a:buClr>
              <a:buSzPts val="1200"/>
              <a:buFont typeface="Roboto"/>
              <a:buNone/>
            </a:pPr>
            <a:r>
              <a:rPr lang="en" sz="1200">
                <a:solidFill>
                  <a:srgbClr val="19191C"/>
                </a:solidFill>
                <a:highlight>
                  <a:srgbClr val="FFFFFF"/>
                </a:highlight>
                <a:latin typeface="Roboto"/>
                <a:ea typeface="Roboto"/>
                <a:cs typeface="Roboto"/>
                <a:sym typeface="Roboto"/>
              </a:rPr>
              <a:t>Data inconsistency with regard to initialization, such as when:</a:t>
            </a:r>
            <a:endParaRPr sz="1200">
              <a:solidFill>
                <a:srgbClr val="19191C"/>
              </a:solidFill>
              <a:highlight>
                <a:srgbClr val="FFFFFF"/>
              </a:highlight>
              <a:latin typeface="Roboto"/>
              <a:ea typeface="Roboto"/>
              <a:cs typeface="Roboto"/>
              <a:sym typeface="Roboto"/>
            </a:endParaRPr>
          </a:p>
          <a:p>
            <a:pPr indent="-228600" lvl="1" marL="914400" rtl="0" algn="l">
              <a:lnSpc>
                <a:spcPct val="115000"/>
              </a:lnSpc>
              <a:spcBef>
                <a:spcPts val="0"/>
              </a:spcBef>
              <a:spcAft>
                <a:spcPts val="0"/>
              </a:spcAft>
              <a:buClr>
                <a:srgbClr val="19191C"/>
              </a:buClr>
              <a:buSzPts val="1200"/>
              <a:buFont typeface="Roboto"/>
              <a:buNone/>
            </a:pPr>
            <a:r>
              <a:rPr lang="en" sz="1200">
                <a:solidFill>
                  <a:srgbClr val="19191C"/>
                </a:solidFill>
                <a:highlight>
                  <a:srgbClr val="FFFFFF"/>
                </a:highlight>
                <a:latin typeface="Roboto"/>
                <a:ea typeface="Roboto"/>
                <a:cs typeface="Roboto"/>
                <a:sym typeface="Roboto"/>
              </a:rPr>
              <a:t>An uninitialized </a:t>
            </a:r>
            <a:r>
              <a:rPr lang="en" sz="1150">
                <a:solidFill>
                  <a:srgbClr val="19191C"/>
                </a:solidFill>
                <a:highlight>
                  <a:srgbClr val="FFFFFF"/>
                </a:highlight>
                <a:latin typeface="Consolas"/>
                <a:ea typeface="Consolas"/>
                <a:cs typeface="Consolas"/>
                <a:sym typeface="Consolas"/>
              </a:rPr>
              <a:t>this</a:t>
            </a:r>
            <a:r>
              <a:rPr lang="en" sz="1200">
                <a:solidFill>
                  <a:srgbClr val="19191C"/>
                </a:solidFill>
                <a:highlight>
                  <a:srgbClr val="FFFFFF"/>
                </a:highlight>
                <a:latin typeface="Roboto"/>
                <a:ea typeface="Roboto"/>
                <a:cs typeface="Roboto"/>
                <a:sym typeface="Roboto"/>
              </a:rPr>
              <a:t> available in a constructor is passed and used somewhere (a "leaking </a:t>
            </a:r>
            <a:r>
              <a:rPr lang="en" sz="1150">
                <a:solidFill>
                  <a:srgbClr val="19191C"/>
                </a:solidFill>
                <a:highlight>
                  <a:srgbClr val="FFFFFF"/>
                </a:highlight>
                <a:latin typeface="Consolas"/>
                <a:ea typeface="Consolas"/>
                <a:cs typeface="Consolas"/>
                <a:sym typeface="Consolas"/>
              </a:rPr>
              <a:t>this</a:t>
            </a:r>
            <a:r>
              <a:rPr lang="en" sz="1200">
                <a:solidFill>
                  <a:srgbClr val="19191C"/>
                </a:solidFill>
                <a:highlight>
                  <a:srgbClr val="FFFFFF"/>
                </a:highlight>
                <a:latin typeface="Roboto"/>
                <a:ea typeface="Roboto"/>
                <a:cs typeface="Roboto"/>
                <a:sym typeface="Roboto"/>
              </a:rPr>
              <a:t>").</a:t>
            </a:r>
            <a:endParaRPr sz="1200">
              <a:solidFill>
                <a:srgbClr val="19191C"/>
              </a:solidFill>
              <a:highlight>
                <a:srgbClr val="FFFFFF"/>
              </a:highlight>
              <a:latin typeface="Roboto"/>
              <a:ea typeface="Roboto"/>
              <a:cs typeface="Roboto"/>
              <a:sym typeface="Roboto"/>
            </a:endParaRPr>
          </a:p>
          <a:p>
            <a:pPr indent="-228600" lvl="1" marL="914400" rtl="0" algn="l">
              <a:lnSpc>
                <a:spcPct val="115000"/>
              </a:lnSpc>
              <a:spcBef>
                <a:spcPts val="0"/>
              </a:spcBef>
              <a:spcAft>
                <a:spcPts val="0"/>
              </a:spcAft>
              <a:buClr>
                <a:srgbClr val="19191C"/>
              </a:buClr>
              <a:buSzPts val="1200"/>
              <a:buFont typeface="Roboto"/>
              <a:buNone/>
            </a:pPr>
            <a:r>
              <a:rPr lang="en" sz="1200">
                <a:solidFill>
                  <a:srgbClr val="19191C"/>
                </a:solidFill>
                <a:highlight>
                  <a:srgbClr val="FFFFFF"/>
                </a:highlight>
                <a:latin typeface="Roboto"/>
                <a:ea typeface="Roboto"/>
                <a:cs typeface="Roboto"/>
                <a:sym typeface="Roboto"/>
              </a:rPr>
              <a:t>A </a:t>
            </a:r>
            <a:r>
              <a:rPr lang="en" sz="1200">
                <a:solidFill>
                  <a:schemeClr val="hlink"/>
                </a:solidFill>
                <a:highlight>
                  <a:srgbClr val="FFFFFF"/>
                </a:highlight>
                <a:uFill>
                  <a:noFill/>
                </a:uFill>
                <a:latin typeface="Roboto"/>
                <a:ea typeface="Roboto"/>
                <a:cs typeface="Roboto"/>
                <a:sym typeface="Roboto"/>
                <a:hlinkClick r:id="rId2"/>
              </a:rPr>
              <a:t>superclass constructor calls an open member</a:t>
            </a:r>
            <a:r>
              <a:rPr lang="en" sz="1200">
                <a:solidFill>
                  <a:srgbClr val="19191C"/>
                </a:solidFill>
                <a:highlight>
                  <a:srgbClr val="FFFFFF"/>
                </a:highlight>
                <a:latin typeface="Roboto"/>
                <a:ea typeface="Roboto"/>
                <a:cs typeface="Roboto"/>
                <a:sym typeface="Roboto"/>
              </a:rPr>
              <a:t> whose implementation in the derived class uses an uninitialized state.</a:t>
            </a:r>
            <a:endParaRPr sz="1200">
              <a:solidFill>
                <a:srgbClr val="19191C"/>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19191C"/>
              </a:buClr>
              <a:buSzPts val="1200"/>
              <a:buFont typeface="Roboto"/>
              <a:buNone/>
            </a:pPr>
            <a:r>
              <a:rPr lang="en" sz="1200">
                <a:solidFill>
                  <a:srgbClr val="19191C"/>
                </a:solidFill>
                <a:highlight>
                  <a:srgbClr val="FFFFFF"/>
                </a:highlight>
                <a:latin typeface="Roboto"/>
                <a:ea typeface="Roboto"/>
                <a:cs typeface="Roboto"/>
                <a:sym typeface="Roboto"/>
              </a:rPr>
              <a:t>Java interoperation:</a:t>
            </a:r>
            <a:endParaRPr sz="1200">
              <a:solidFill>
                <a:srgbClr val="19191C"/>
              </a:solidFill>
              <a:highlight>
                <a:srgbClr val="FFFFFF"/>
              </a:highlight>
              <a:latin typeface="Roboto"/>
              <a:ea typeface="Roboto"/>
              <a:cs typeface="Roboto"/>
              <a:sym typeface="Roboto"/>
            </a:endParaRPr>
          </a:p>
          <a:p>
            <a:pPr indent="-228600" lvl="1" marL="914400" rtl="0" algn="l">
              <a:lnSpc>
                <a:spcPct val="115000"/>
              </a:lnSpc>
              <a:spcBef>
                <a:spcPts val="0"/>
              </a:spcBef>
              <a:spcAft>
                <a:spcPts val="0"/>
              </a:spcAft>
              <a:buClr>
                <a:srgbClr val="19191C"/>
              </a:buClr>
              <a:buSzPts val="1200"/>
              <a:buFont typeface="Roboto"/>
              <a:buNone/>
            </a:pPr>
            <a:r>
              <a:rPr lang="en" sz="1200">
                <a:solidFill>
                  <a:srgbClr val="19191C"/>
                </a:solidFill>
                <a:highlight>
                  <a:srgbClr val="FFFFFF"/>
                </a:highlight>
                <a:latin typeface="Roboto"/>
                <a:ea typeface="Roboto"/>
                <a:cs typeface="Roboto"/>
                <a:sym typeface="Roboto"/>
              </a:rPr>
              <a:t>Attempts to access a member of a </a:t>
            </a:r>
            <a:r>
              <a:rPr lang="en" sz="1150">
                <a:solidFill>
                  <a:srgbClr val="19191C"/>
                </a:solidFill>
                <a:highlight>
                  <a:srgbClr val="FFFFFF"/>
                </a:highlight>
                <a:latin typeface="Consolas"/>
                <a:ea typeface="Consolas"/>
                <a:cs typeface="Consolas"/>
                <a:sym typeface="Consolas"/>
              </a:rPr>
              <a:t>null</a:t>
            </a:r>
            <a:r>
              <a:rPr lang="en" sz="1200">
                <a:solidFill>
                  <a:srgbClr val="19191C"/>
                </a:solidFill>
                <a:highlight>
                  <a:srgbClr val="FFFFFF"/>
                </a:highlight>
                <a:latin typeface="Roboto"/>
                <a:ea typeface="Roboto"/>
                <a:cs typeface="Roboto"/>
                <a:sym typeface="Roboto"/>
              </a:rPr>
              <a:t> reference of a </a:t>
            </a:r>
            <a:r>
              <a:rPr lang="en" sz="1200">
                <a:solidFill>
                  <a:schemeClr val="hlink"/>
                </a:solidFill>
                <a:highlight>
                  <a:srgbClr val="FFFFFF"/>
                </a:highlight>
                <a:uFill>
                  <a:noFill/>
                </a:uFill>
                <a:latin typeface="Roboto"/>
                <a:ea typeface="Roboto"/>
                <a:cs typeface="Roboto"/>
                <a:sym typeface="Roboto"/>
                <a:hlinkClick r:id="rId3"/>
              </a:rPr>
              <a:t>platform type</a:t>
            </a:r>
            <a:r>
              <a:rPr lang="en" sz="1200">
                <a:solidFill>
                  <a:srgbClr val="19191C"/>
                </a:solidFill>
                <a:highlight>
                  <a:srgbClr val="FFFFFF"/>
                </a:highlight>
                <a:latin typeface="Roboto"/>
                <a:ea typeface="Roboto"/>
                <a:cs typeface="Roboto"/>
                <a:sym typeface="Roboto"/>
              </a:rPr>
              <a:t>;</a:t>
            </a:r>
            <a:endParaRPr sz="1200">
              <a:solidFill>
                <a:srgbClr val="19191C"/>
              </a:solidFill>
              <a:highlight>
                <a:srgbClr val="FFFFFF"/>
              </a:highlight>
              <a:latin typeface="Roboto"/>
              <a:ea typeface="Roboto"/>
              <a:cs typeface="Roboto"/>
              <a:sym typeface="Roboto"/>
            </a:endParaRPr>
          </a:p>
          <a:p>
            <a:pPr indent="-228600" lvl="1" marL="914400" rtl="0" algn="l">
              <a:lnSpc>
                <a:spcPct val="115000"/>
              </a:lnSpc>
              <a:spcBef>
                <a:spcPts val="0"/>
              </a:spcBef>
              <a:spcAft>
                <a:spcPts val="0"/>
              </a:spcAft>
              <a:buClr>
                <a:srgbClr val="19191C"/>
              </a:buClr>
              <a:buSzPts val="1200"/>
              <a:buFont typeface="Roboto"/>
              <a:buNone/>
            </a:pPr>
            <a:r>
              <a:rPr lang="en" sz="1200">
                <a:solidFill>
                  <a:srgbClr val="19191C"/>
                </a:solidFill>
                <a:highlight>
                  <a:srgbClr val="FFFFFF"/>
                </a:highlight>
                <a:latin typeface="Roboto"/>
                <a:ea typeface="Roboto"/>
                <a:cs typeface="Roboto"/>
                <a:sym typeface="Roboto"/>
              </a:rPr>
              <a:t>Nullability issues with generic types being used for Java interoperation. For example, a piece of Java code might add </a:t>
            </a:r>
            <a:r>
              <a:rPr lang="en" sz="1150">
                <a:solidFill>
                  <a:srgbClr val="19191C"/>
                </a:solidFill>
                <a:highlight>
                  <a:srgbClr val="FFFFFF"/>
                </a:highlight>
                <a:latin typeface="Consolas"/>
                <a:ea typeface="Consolas"/>
                <a:cs typeface="Consolas"/>
                <a:sym typeface="Consolas"/>
              </a:rPr>
              <a:t>null</a:t>
            </a:r>
            <a:r>
              <a:rPr lang="en" sz="1200">
                <a:solidFill>
                  <a:srgbClr val="19191C"/>
                </a:solidFill>
                <a:highlight>
                  <a:srgbClr val="FFFFFF"/>
                </a:highlight>
                <a:latin typeface="Roboto"/>
                <a:ea typeface="Roboto"/>
                <a:cs typeface="Roboto"/>
                <a:sym typeface="Roboto"/>
              </a:rPr>
              <a:t> into a Kotlin </a:t>
            </a:r>
            <a:r>
              <a:rPr lang="en" sz="1150">
                <a:solidFill>
                  <a:srgbClr val="19191C"/>
                </a:solidFill>
                <a:highlight>
                  <a:srgbClr val="FFFFFF"/>
                </a:highlight>
                <a:latin typeface="Consolas"/>
                <a:ea typeface="Consolas"/>
                <a:cs typeface="Consolas"/>
                <a:sym typeface="Consolas"/>
              </a:rPr>
              <a:t>MutableList&lt;String&gt;</a:t>
            </a:r>
            <a:r>
              <a:rPr lang="en" sz="1200">
                <a:solidFill>
                  <a:srgbClr val="19191C"/>
                </a:solidFill>
                <a:highlight>
                  <a:srgbClr val="FFFFFF"/>
                </a:highlight>
                <a:latin typeface="Roboto"/>
                <a:ea typeface="Roboto"/>
                <a:cs typeface="Roboto"/>
                <a:sym typeface="Roboto"/>
              </a:rPr>
              <a:t>, therefore requiring a </a:t>
            </a:r>
            <a:r>
              <a:rPr lang="en" sz="1150">
                <a:solidFill>
                  <a:srgbClr val="19191C"/>
                </a:solidFill>
                <a:highlight>
                  <a:srgbClr val="FFFFFF"/>
                </a:highlight>
                <a:latin typeface="Consolas"/>
                <a:ea typeface="Consolas"/>
                <a:cs typeface="Consolas"/>
                <a:sym typeface="Consolas"/>
              </a:rPr>
              <a:t>MutableList&lt;String?&gt;</a:t>
            </a:r>
            <a:r>
              <a:rPr lang="en" sz="1200">
                <a:solidFill>
                  <a:srgbClr val="19191C"/>
                </a:solidFill>
                <a:highlight>
                  <a:srgbClr val="FFFFFF"/>
                </a:highlight>
                <a:latin typeface="Roboto"/>
                <a:ea typeface="Roboto"/>
                <a:cs typeface="Roboto"/>
                <a:sym typeface="Roboto"/>
              </a:rPr>
              <a:t> for working with it.</a:t>
            </a:r>
            <a:endParaRPr sz="1200">
              <a:solidFill>
                <a:srgbClr val="19191C"/>
              </a:solidFill>
              <a:highlight>
                <a:srgbClr val="FFFFFF"/>
              </a:highlight>
              <a:latin typeface="Roboto"/>
              <a:ea typeface="Roboto"/>
              <a:cs typeface="Roboto"/>
              <a:sym typeface="Roboto"/>
            </a:endParaRPr>
          </a:p>
          <a:p>
            <a:pPr indent="-228600" lvl="1" marL="914400" rtl="0" algn="l">
              <a:lnSpc>
                <a:spcPct val="115000"/>
              </a:lnSpc>
              <a:spcBef>
                <a:spcPts val="0"/>
              </a:spcBef>
              <a:spcAft>
                <a:spcPts val="0"/>
              </a:spcAft>
              <a:buClr>
                <a:srgbClr val="19191C"/>
              </a:buClr>
              <a:buSzPts val="1200"/>
              <a:buFont typeface="Roboto"/>
              <a:buNone/>
            </a:pPr>
            <a:r>
              <a:rPr lang="en" sz="1200">
                <a:solidFill>
                  <a:srgbClr val="19191C"/>
                </a:solidFill>
                <a:highlight>
                  <a:srgbClr val="FFFFFF"/>
                </a:highlight>
                <a:latin typeface="Roboto"/>
                <a:ea typeface="Roboto"/>
                <a:cs typeface="Roboto"/>
                <a:sym typeface="Roboto"/>
              </a:rPr>
              <a:t>Other issues caused by external Java code.</a:t>
            </a:r>
            <a:endParaRPr sz="1200">
              <a:solidFill>
                <a:srgbClr val="19191C"/>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3e536f539_4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3e536f539_4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3e536f539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b3e536f539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9191C"/>
                </a:solidFill>
                <a:highlight>
                  <a:srgbClr val="FFFFFF"/>
                </a:highlight>
                <a:latin typeface="Roboto"/>
                <a:ea typeface="Roboto"/>
                <a:cs typeface="Roboto"/>
                <a:sym typeface="Roboto"/>
              </a:rPr>
              <a:t>Kotlin provides the ability to extend a class or an interface with new functionality without having to inherit from the class or use design patterns such as Decorator. This is done via special declarations called extensions.</a:t>
            </a:r>
            <a:endParaRPr sz="1200">
              <a:solidFill>
                <a:srgbClr val="19191C"/>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9191C"/>
                </a:solidFill>
                <a:highlight>
                  <a:srgbClr val="FFFFFF"/>
                </a:highlight>
                <a:latin typeface="Roboto"/>
                <a:ea typeface="Roboto"/>
                <a:cs typeface="Roboto"/>
                <a:sym typeface="Roboto"/>
              </a:rPr>
              <a:t>For example, you can write new functions for a class or an interface from a third-party library that you can't modify. Such functions can be called in the usual way, as if they were methods of the original class. This mechanism is called an extension function. There are also extension properties that let you define new properties for existing classes.</a:t>
            </a:r>
            <a:endParaRPr sz="1200">
              <a:solidFill>
                <a:srgbClr val="19191C"/>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rgbClr val="0C0D0E"/>
                </a:solidFill>
                <a:highlight>
                  <a:srgbClr val="FFFFFF"/>
                </a:highlight>
              </a:rPr>
              <a:t>You can only use </a:t>
            </a:r>
            <a:r>
              <a:rPr lang="en">
                <a:solidFill>
                  <a:srgbClr val="0C0D0E"/>
                </a:solidFill>
                <a:latin typeface="Roboto Mono"/>
                <a:ea typeface="Roboto Mono"/>
                <a:cs typeface="Roboto Mono"/>
                <a:sym typeface="Roboto Mono"/>
              </a:rPr>
              <a:t>reified</a:t>
            </a:r>
            <a:r>
              <a:rPr lang="en" sz="1150">
                <a:solidFill>
                  <a:srgbClr val="0C0D0E"/>
                </a:solidFill>
                <a:highlight>
                  <a:srgbClr val="FFFFFF"/>
                </a:highlight>
              </a:rPr>
              <a:t> in combination with an </a:t>
            </a:r>
            <a:r>
              <a:rPr lang="en">
                <a:solidFill>
                  <a:srgbClr val="0C0D0E"/>
                </a:solidFill>
                <a:latin typeface="Roboto Mono"/>
                <a:ea typeface="Roboto Mono"/>
                <a:cs typeface="Roboto Mono"/>
                <a:sym typeface="Roboto Mono"/>
              </a:rPr>
              <a:t>inline</a:t>
            </a:r>
            <a:r>
              <a:rPr lang="en" sz="1150">
                <a:solidFill>
                  <a:srgbClr val="0C0D0E"/>
                </a:solidFill>
                <a:highlight>
                  <a:srgbClr val="FFFFFF"/>
                </a:highlight>
              </a:rPr>
              <a:t> function. By doing so, you instruct the compiler to copy the function's bytecode to every spot the function is invoked from (the compiler "inlines" the function). When you call an </a:t>
            </a:r>
            <a:r>
              <a:rPr lang="en">
                <a:solidFill>
                  <a:srgbClr val="0C0D0E"/>
                </a:solidFill>
                <a:latin typeface="Roboto Mono"/>
                <a:ea typeface="Roboto Mono"/>
                <a:cs typeface="Roboto Mono"/>
                <a:sym typeface="Roboto Mono"/>
              </a:rPr>
              <a:t>inline</a:t>
            </a:r>
            <a:r>
              <a:rPr lang="en" sz="1150">
                <a:solidFill>
                  <a:srgbClr val="0C0D0E"/>
                </a:solidFill>
                <a:highlight>
                  <a:srgbClr val="FFFFFF"/>
                </a:highlight>
              </a:rPr>
              <a:t> function with </a:t>
            </a:r>
            <a:r>
              <a:rPr lang="en">
                <a:solidFill>
                  <a:srgbClr val="0C0D0E"/>
                </a:solidFill>
                <a:latin typeface="Roboto Mono"/>
                <a:ea typeface="Roboto Mono"/>
                <a:cs typeface="Roboto Mono"/>
                <a:sym typeface="Roboto Mono"/>
              </a:rPr>
              <a:t>reified</a:t>
            </a:r>
            <a:r>
              <a:rPr lang="en" sz="1150">
                <a:solidFill>
                  <a:srgbClr val="0C0D0E"/>
                </a:solidFill>
                <a:highlight>
                  <a:srgbClr val="FFFFFF"/>
                </a:highlight>
              </a:rPr>
              <a:t> type, the compiler has to be able to know the actual type passed as a type argument so that it can modify the generated bytecode to use the corresponding class directly. Therefore a call like </a:t>
            </a:r>
            <a:r>
              <a:rPr lang="en">
                <a:solidFill>
                  <a:srgbClr val="0C0D0E"/>
                </a:solidFill>
                <a:latin typeface="Roboto Mono"/>
                <a:ea typeface="Roboto Mono"/>
                <a:cs typeface="Roboto Mono"/>
                <a:sym typeface="Roboto Mono"/>
              </a:rPr>
              <a:t>myVar is T</a:t>
            </a:r>
            <a:r>
              <a:rPr lang="en" sz="1150">
                <a:solidFill>
                  <a:srgbClr val="0C0D0E"/>
                </a:solidFill>
                <a:highlight>
                  <a:srgbClr val="FFFFFF"/>
                </a:highlight>
              </a:rPr>
              <a:t> becomes </a:t>
            </a:r>
            <a:r>
              <a:rPr lang="en">
                <a:solidFill>
                  <a:srgbClr val="0C0D0E"/>
                </a:solidFill>
                <a:latin typeface="Roboto Mono"/>
                <a:ea typeface="Roboto Mono"/>
                <a:cs typeface="Roboto Mono"/>
                <a:sym typeface="Roboto Mono"/>
              </a:rPr>
              <a:t>myVar is String</a:t>
            </a:r>
            <a:r>
              <a:rPr lang="en" sz="1150">
                <a:solidFill>
                  <a:srgbClr val="0C0D0E"/>
                </a:solidFill>
                <a:highlight>
                  <a:srgbClr val="FFFFFF"/>
                </a:highlight>
              </a:rPr>
              <a:t> in the bytecode (if the type argument is </a:t>
            </a:r>
            <a:r>
              <a:rPr lang="en">
                <a:solidFill>
                  <a:srgbClr val="0C0D0E"/>
                </a:solidFill>
                <a:latin typeface="Roboto Mono"/>
                <a:ea typeface="Roboto Mono"/>
                <a:cs typeface="Roboto Mono"/>
                <a:sym typeface="Roboto Mono"/>
              </a:rPr>
              <a:t>String</a:t>
            </a:r>
            <a:r>
              <a:rPr lang="en" sz="1150">
                <a:solidFill>
                  <a:srgbClr val="0C0D0E"/>
                </a:solidFill>
                <a:highlight>
                  <a:srgbClr val="FFFFFF"/>
                </a:highlight>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https://stackoverflow.com/questions/45949584/how-does-the-reified-keyword-in-kotlin-work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3d6f5810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3d6f5810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3e536f539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3e536f539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1A1AA"/>
                </a:solidFill>
                <a:highlight>
                  <a:schemeClr val="dk1"/>
                </a:highlight>
                <a:latin typeface="Roboto"/>
                <a:ea typeface="Roboto"/>
                <a:cs typeface="Roboto"/>
                <a:sym typeface="Roboto"/>
              </a:rPr>
              <a:t>Spring Boot starters are dependency descriptors that simplify the process of including libraries in your project. They provide a quick and easy way to add common functionality to your application, without the need to manually configure each library. Spring Boot starters are available for a wide range of applications, including web, data, testing, and security.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3e536f539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3e536f539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ways to Bootstrapping a Spring Boot application is by using Spring Initializer. To do this, you will have to visit the Spring Initializer web page http://start.spring.io/ and choose your Build, Spring Boot Version and platform. Also, you need to provide a Group, Artifact and required dependencies to run the application. Observe the following screenshot that shows an example where we added the springboot-starter-web dependency to write REST Endpoints. Once you provided the Group, Artifact, Dependencies, Build Project, Platform and Version, click Generate Project button. The zip file will download and the files will be extracted. This section explains you the examples by using both Maven and Gradle.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3e536f539_4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b3e536f539_4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@SpringBootApplication Annotation The second class-level annotation is @SpringBootApplication. This annotation is known as a metaannotation, it combines @SpringBootConfiguration, @EnableAutoConfiguration and @ComponentScan. Of those, the annotation we’re most interested in here is @EnableAutoConfiguration. @EnableAutoConfiguration tells Spring Boot to “guess” how you want to configure Spring, based on the jar dependencies that you have added. Since spring-boot-starter-web added Tomcat and Spring MVC, the auto-configuration assumes that you are developing a web application and sets up Spring accordingly. Starters and Auto-configuration Auto-configuration is designed to work well with “Starters”, but the two concepts are not directly tied. You are free to pick and choose jar dependencies outside of the starters. Spring Boot still does its best to auto-configure your application. The “main” Method The final part of our application is the main method. This is a standard method that follows the Java convention for an application entry point. Our main method delegates to Spring Boot’s SpringApplication class by calling run. SpringApplication bootstraps our application, starting Spring, which, in turn, starts the auto-configured Tomcat web server. We need to pass MyApplication.class as an argument to the run method to tell SpringApplication which is the primary Spring component. The args array is also passed through to expose any command-line arguments.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3e536f539_4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3e536f539_4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0C0D0E"/>
                </a:solidFill>
                <a:highlight>
                  <a:srgbClr val="FFFFFF"/>
                </a:highlight>
              </a:rPr>
              <a:t>@Controller</a:t>
            </a:r>
            <a:r>
              <a:rPr lang="en" sz="1150">
                <a:solidFill>
                  <a:srgbClr val="0C0D0E"/>
                </a:solidFill>
                <a:highlight>
                  <a:srgbClr val="FFFFFF"/>
                </a:highlight>
              </a:rPr>
              <a:t> annotation is an annotation used in Spring MVC framework (the component of Spring Framework used to implement Web Application). The @Controller annotation indicates that a particular class serves the role of a controller. The @Controller annotation acts as a stereotype for the annotated class, indicating its role. The dispatcher scans such annotated classes for mapped methods and detects @RequestMapping annotations.</a:t>
            </a:r>
            <a:endParaRPr sz="1150">
              <a:solidFill>
                <a:srgbClr val="0C0D0E"/>
              </a:solidFill>
              <a:highlight>
                <a:srgbClr val="FFFFFF"/>
              </a:highlight>
            </a:endParaRPr>
          </a:p>
          <a:p>
            <a:pPr indent="0" lvl="0" marL="0" rtl="0" algn="l">
              <a:spcBef>
                <a:spcPts val="0"/>
              </a:spcBef>
              <a:spcAft>
                <a:spcPts val="0"/>
              </a:spcAft>
              <a:buNone/>
            </a:pPr>
            <a:r>
              <a:t/>
            </a:r>
            <a:endParaRPr sz="1150">
              <a:solidFill>
                <a:srgbClr val="0C0D0E"/>
              </a:solidFill>
              <a:highlight>
                <a:srgbClr val="FFFFFF"/>
              </a:highlight>
            </a:endParaRPr>
          </a:p>
          <a:p>
            <a:pPr indent="0" lvl="0" marL="0" rtl="0" algn="l">
              <a:spcBef>
                <a:spcPts val="0"/>
              </a:spcBef>
              <a:spcAft>
                <a:spcPts val="0"/>
              </a:spcAft>
              <a:buNone/>
            </a:pPr>
            <a:r>
              <a:rPr lang="en" sz="1150">
                <a:solidFill>
                  <a:srgbClr val="0C0D0E"/>
                </a:solidFill>
                <a:highlight>
                  <a:srgbClr val="FFFFFF"/>
                </a:highlight>
              </a:rPr>
              <a:t>Componente omogucava spring to detektuje i konfigurise </a:t>
            </a:r>
            <a:endParaRPr sz="1150">
              <a:solidFill>
                <a:srgbClr val="0C0D0E"/>
              </a:solidFill>
              <a:highlight>
                <a:srgbClr val="FFFFFF"/>
              </a:highlight>
            </a:endParaRPr>
          </a:p>
          <a:p>
            <a:pPr indent="0" lvl="0" marL="0" rtl="0" algn="l">
              <a:spcBef>
                <a:spcPts val="0"/>
              </a:spcBef>
              <a:spcAft>
                <a:spcPts val="0"/>
              </a:spcAft>
              <a:buNone/>
            </a:pPr>
            <a:r>
              <a:t/>
            </a:r>
            <a:endParaRPr sz="1150">
              <a:solidFill>
                <a:srgbClr val="0C0D0E"/>
              </a:solidFill>
              <a:highlight>
                <a:srgbClr val="FFFFFF"/>
              </a:highlight>
            </a:endParaRPr>
          </a:p>
          <a:p>
            <a:pPr indent="0" lvl="0" marL="0" rtl="0" algn="l">
              <a:spcBef>
                <a:spcPts val="0"/>
              </a:spcBef>
              <a:spcAft>
                <a:spcPts val="0"/>
              </a:spcAft>
              <a:buNone/>
            </a:pPr>
            <a:r>
              <a:rPr lang="en" sz="1150">
                <a:solidFill>
                  <a:srgbClr val="0C0D0E"/>
                </a:solidFill>
                <a:highlight>
                  <a:srgbClr val="FFFFFF"/>
                </a:highlight>
              </a:rPr>
              <a:t>@bean se koristi da eksplicitno deklarise bean, umesto da se ostavi ta odgovornost sprin. </a:t>
            </a:r>
            <a:endParaRPr sz="1150">
              <a:solidFill>
                <a:srgbClr val="0C0D0E"/>
              </a:solidFill>
              <a:highlight>
                <a:srgbClr val="FFFFFF"/>
              </a:highlight>
            </a:endParaRPr>
          </a:p>
          <a:p>
            <a:pPr indent="0" lvl="0" marL="0" rtl="0" algn="l">
              <a:spcBef>
                <a:spcPts val="0"/>
              </a:spcBef>
              <a:spcAft>
                <a:spcPts val="0"/>
              </a:spcAft>
              <a:buNone/>
            </a:pPr>
            <a:r>
              <a:t/>
            </a:r>
            <a:endParaRPr sz="1150">
              <a:solidFill>
                <a:srgbClr val="0C0D0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rgbClr val="222222"/>
                </a:solidFill>
                <a:highlight>
                  <a:srgbClr val="FFFFFF"/>
                </a:highlight>
                <a:latin typeface="Times New Roman"/>
                <a:ea typeface="Times New Roman"/>
                <a:cs typeface="Times New Roman"/>
                <a:sym typeface="Times New Roman"/>
              </a:rPr>
              <a:t>To do dependency injection, Spring creates a so-called application context.</a:t>
            </a:r>
            <a:endParaRPr sz="15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500">
                <a:solidFill>
                  <a:srgbClr val="222222"/>
                </a:solidFill>
                <a:highlight>
                  <a:srgbClr val="FFFFFF"/>
                </a:highlight>
                <a:latin typeface="Times New Roman"/>
                <a:ea typeface="Times New Roman"/>
                <a:cs typeface="Times New Roman"/>
                <a:sym typeface="Times New Roman"/>
              </a:rPr>
              <a:t>During startup, Spring instantiates objects and adds them to the application context. Objects in the application context are called “Spring beans” or “components”.</a:t>
            </a:r>
            <a:endParaRPr sz="15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500">
                <a:solidFill>
                  <a:srgbClr val="222222"/>
                </a:solidFill>
                <a:highlight>
                  <a:srgbClr val="FFFFFF"/>
                </a:highlight>
                <a:latin typeface="Times New Roman"/>
                <a:ea typeface="Times New Roman"/>
                <a:cs typeface="Times New Roman"/>
                <a:sym typeface="Times New Roman"/>
              </a:rPr>
              <a:t>Spring resolves dependencies between Spring beans and injects Spring beans into other Spring beans' fields or constructors.</a:t>
            </a:r>
            <a:endParaRPr sz="15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500">
                <a:solidFill>
                  <a:srgbClr val="222222"/>
                </a:solidFill>
                <a:highlight>
                  <a:srgbClr val="FFFFFF"/>
                </a:highlight>
                <a:latin typeface="Times New Roman"/>
                <a:ea typeface="Times New Roman"/>
                <a:cs typeface="Times New Roman"/>
                <a:sym typeface="Times New Roman"/>
              </a:rPr>
              <a:t>The process of searching the classpath for classes that should contribute to the application context is called component scanning.</a:t>
            </a:r>
            <a:endParaRPr b="1" sz="15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150">
              <a:solidFill>
                <a:srgbClr val="0C0D0E"/>
              </a:solidFill>
              <a:highlight>
                <a:srgbClr val="FFFFFF"/>
              </a:highlight>
            </a:endParaRPr>
          </a:p>
          <a:p>
            <a:pPr indent="0" lvl="0" marL="0" rtl="0" algn="l">
              <a:spcBef>
                <a:spcPts val="0"/>
              </a:spcBef>
              <a:spcAft>
                <a:spcPts val="0"/>
              </a:spcAft>
              <a:buNone/>
            </a:pPr>
            <a:r>
              <a:t/>
            </a:r>
            <a:endParaRPr sz="1150">
              <a:solidFill>
                <a:srgbClr val="0C0D0E"/>
              </a:solidFill>
              <a:highlight>
                <a:srgbClr val="FFFFFF"/>
              </a:highlight>
            </a:endParaRPr>
          </a:p>
          <a:p>
            <a:pPr indent="0" lvl="0" marL="0" rtl="0" algn="l">
              <a:spcBef>
                <a:spcPts val="0"/>
              </a:spcBef>
              <a:spcAft>
                <a:spcPts val="0"/>
              </a:spcAft>
              <a:buNone/>
            </a:pPr>
            <a:r>
              <a:rPr lang="en" sz="1150">
                <a:solidFill>
                  <a:srgbClr val="0C0D0E"/>
                </a:solidFill>
                <a:highlight>
                  <a:srgbClr val="FFFFFF"/>
                </a:highlight>
              </a:rPr>
              <a:t>Kada se pokrece spring </a:t>
            </a:r>
            <a:endParaRPr sz="1150">
              <a:solidFill>
                <a:srgbClr val="0C0D0E"/>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3e536f539_4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3e536f539_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1A1AA"/>
                </a:solidFill>
                <a:highlight>
                  <a:schemeClr val="dk1"/>
                </a:highlight>
                <a:latin typeface="Roboto"/>
                <a:ea typeface="Roboto"/>
                <a:cs typeface="Roboto"/>
                <a:sym typeface="Roboto"/>
              </a:rPr>
              <a:t>If you create a Spring Web application, an embedded version of Tomcat is included. In a typical Java application, you would need to set up and configure Tomcat yourself. However, since Tomcat is on the classpath, Spring automatically configures it and provides sensible defaults such as setting the default port to 8080. You can always change the port through your own configuration, but Spring sets this default to get you up and running quickly.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3e536f539_4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3e536f539_4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highlight>
                  <a:srgbClr val="1B1F23"/>
                </a:highlight>
              </a:rPr>
              <a:t>Because </a:t>
            </a:r>
            <a:r>
              <a:rPr lang="en" sz="1200">
                <a:solidFill>
                  <a:srgbClr val="1F98FF"/>
                </a:solidFill>
                <a:highlight>
                  <a:srgbClr val="1B1F23"/>
                </a:highlight>
                <a:uFill>
                  <a:noFill/>
                </a:uFill>
                <a:hlinkClick r:id="rId2">
                  <a:extLst>
                    <a:ext uri="{A12FA001-AC4F-418D-AE19-62706E023703}">
                      <ahyp:hlinkClr val="tx"/>
                    </a:ext>
                  </a:extLst>
                </a:hlinkClick>
              </a:rPr>
              <a:t>Jackson 2</a:t>
            </a:r>
            <a:r>
              <a:rPr lang="en" sz="1200">
                <a:solidFill>
                  <a:srgbClr val="FFFFFF"/>
                </a:solidFill>
                <a:highlight>
                  <a:srgbClr val="1B1F23"/>
                </a:highlight>
              </a:rPr>
              <a:t> is on the classpath, Spring’s </a:t>
            </a:r>
            <a:r>
              <a:rPr lang="en" sz="1150">
                <a:solidFill>
                  <a:srgbClr val="FFFFFF"/>
                </a:solidFill>
                <a:highlight>
                  <a:srgbClr val="1B1F23"/>
                </a:highlight>
                <a:uFill>
                  <a:noFill/>
                </a:uFill>
                <a:latin typeface="Courier New"/>
                <a:ea typeface="Courier New"/>
                <a:cs typeface="Courier New"/>
                <a:sym typeface="Courier New"/>
                <a:hlinkClick r:id="rId3">
                  <a:extLst>
                    <a:ext uri="{A12FA001-AC4F-418D-AE19-62706E023703}">
                      <ahyp:hlinkClr val="tx"/>
                    </a:ext>
                  </a:extLst>
                </a:hlinkClick>
              </a:rPr>
              <a:t>MappingJackson2HttpMessageConverter</a:t>
            </a:r>
            <a:r>
              <a:rPr lang="en" sz="1200">
                <a:solidFill>
                  <a:srgbClr val="FFFFFF"/>
                </a:solidFill>
                <a:highlight>
                  <a:srgbClr val="1B1F23"/>
                </a:highlight>
              </a:rPr>
              <a:t> is automatically chosen to convert the </a:t>
            </a:r>
            <a:r>
              <a:rPr lang="en" sz="1150">
                <a:solidFill>
                  <a:srgbClr val="FFFFFF"/>
                </a:solidFill>
                <a:highlight>
                  <a:srgbClr val="1B1F23"/>
                </a:highlight>
                <a:latin typeface="Courier New"/>
                <a:ea typeface="Courier New"/>
                <a:cs typeface="Courier New"/>
                <a:sym typeface="Courier New"/>
              </a:rPr>
              <a:t>Greeting</a:t>
            </a:r>
            <a:r>
              <a:rPr lang="en" sz="1200">
                <a:solidFill>
                  <a:srgbClr val="FFFFFF"/>
                </a:solidFill>
                <a:highlight>
                  <a:srgbClr val="1B1F23"/>
                </a:highlight>
              </a:rPr>
              <a:t> instance to JSON.</a:t>
            </a:r>
            <a:endParaRPr sz="1200">
              <a:solidFill>
                <a:srgbClr val="FFFFFF"/>
              </a:solidFill>
              <a:highlight>
                <a:srgbClr val="1B1F23"/>
              </a:highlight>
            </a:endParaRPr>
          </a:p>
          <a:p>
            <a:pPr indent="0" lvl="0" marL="0" rtl="0" algn="l">
              <a:spcBef>
                <a:spcPts val="0"/>
              </a:spcBef>
              <a:spcAft>
                <a:spcPts val="0"/>
              </a:spcAft>
              <a:buNone/>
            </a:pPr>
            <a:r>
              <a:t/>
            </a:r>
            <a:endParaRPr sz="1200">
              <a:solidFill>
                <a:srgbClr val="FFFFFF"/>
              </a:solidFill>
              <a:highlight>
                <a:srgbClr val="1B1F23"/>
              </a:highlight>
            </a:endParaRPr>
          </a:p>
          <a:p>
            <a:pPr indent="0" lvl="0" marL="0" rtl="0" algn="l">
              <a:spcBef>
                <a:spcPts val="0"/>
              </a:spcBef>
              <a:spcAft>
                <a:spcPts val="0"/>
              </a:spcAft>
              <a:buNone/>
            </a:pPr>
            <a:r>
              <a:t/>
            </a:r>
            <a:endParaRPr sz="1200">
              <a:solidFill>
                <a:srgbClr val="FFFFFF"/>
              </a:solidFill>
              <a:highlight>
                <a:srgbClr val="1B1F23"/>
              </a:highlight>
            </a:endParaRPr>
          </a:p>
          <a:p>
            <a:pPr indent="0" lvl="0" marL="0" rtl="0" algn="l">
              <a:lnSpc>
                <a:spcPct val="133400"/>
              </a:lnSpc>
              <a:spcBef>
                <a:spcPts val="0"/>
              </a:spcBef>
              <a:spcAft>
                <a:spcPts val="0"/>
              </a:spcAft>
              <a:buClr>
                <a:schemeClr val="dk1"/>
              </a:buClr>
              <a:buSzPts val="1100"/>
              <a:buFont typeface="Arial"/>
              <a:buNone/>
            </a:pPr>
            <a:r>
              <a:rPr lang="en" sz="1350">
                <a:solidFill>
                  <a:schemeClr val="dk1"/>
                </a:solidFill>
                <a:highlight>
                  <a:srgbClr val="FFFFFF"/>
                </a:highlight>
              </a:rPr>
              <a:t>The paths specified by the </a:t>
            </a:r>
            <a:r>
              <a:rPr i="1" lang="en" sz="1350">
                <a:solidFill>
                  <a:schemeClr val="dk1"/>
                </a:solidFill>
                <a:highlight>
                  <a:srgbClr val="FFFFFF"/>
                </a:highlight>
              </a:rPr>
              <a:t>@RequestMapping</a:t>
            </a:r>
            <a:r>
              <a:rPr lang="en" sz="1350">
                <a:solidFill>
                  <a:schemeClr val="dk1"/>
                </a:solidFill>
                <a:highlight>
                  <a:srgbClr val="FFFFFF"/>
                </a:highlight>
              </a:rPr>
              <a:t> annotation are managed internally via the </a:t>
            </a:r>
            <a:r>
              <a:rPr i="1" lang="en" sz="1350">
                <a:solidFill>
                  <a:schemeClr val="dk1"/>
                </a:solidFill>
                <a:highlight>
                  <a:srgbClr val="FFFFFF"/>
                </a:highlight>
              </a:rPr>
              <a:t>HandlerMapping</a:t>
            </a:r>
            <a:r>
              <a:rPr lang="en" sz="1350">
                <a:solidFill>
                  <a:schemeClr val="dk1"/>
                </a:solidFill>
                <a:highlight>
                  <a:srgbClr val="FFFFFF"/>
                </a:highlight>
              </a:rPr>
              <a:t> interface.</a:t>
            </a:r>
            <a:endParaRPr sz="1350">
              <a:solidFill>
                <a:schemeClr val="dk1"/>
              </a:solidFill>
              <a:highlight>
                <a:srgbClr val="FFFFFF"/>
              </a:highlight>
            </a:endParaRPr>
          </a:p>
          <a:p>
            <a:pPr indent="0" lvl="0" marL="0" rtl="0" algn="l">
              <a:lnSpc>
                <a:spcPct val="133400"/>
              </a:lnSpc>
              <a:spcBef>
                <a:spcPts val="800"/>
              </a:spcBef>
              <a:spcAft>
                <a:spcPts val="0"/>
              </a:spcAft>
              <a:buClr>
                <a:schemeClr val="dk1"/>
              </a:buClr>
              <a:buSzPts val="1100"/>
              <a:buFont typeface="Arial"/>
              <a:buNone/>
            </a:pPr>
            <a:r>
              <a:rPr b="1" lang="en" sz="1350">
                <a:solidFill>
                  <a:schemeClr val="dk1"/>
                </a:solidFill>
                <a:highlight>
                  <a:srgbClr val="FFFFFF"/>
                </a:highlight>
              </a:rPr>
              <a:t>The URLs structure is naturally relative to the </a:t>
            </a:r>
            <a:r>
              <a:rPr b="1" i="1" lang="en" sz="1350">
                <a:solidFill>
                  <a:schemeClr val="dk1"/>
                </a:solidFill>
                <a:highlight>
                  <a:srgbClr val="FFFFFF"/>
                </a:highlight>
              </a:rPr>
              <a:t>DispatcherServlet</a:t>
            </a:r>
            <a:r>
              <a:rPr b="1" lang="en" sz="1350">
                <a:solidFill>
                  <a:schemeClr val="dk1"/>
                </a:solidFill>
                <a:highlight>
                  <a:srgbClr val="FFFFFF"/>
                </a:highlight>
              </a:rPr>
              <a:t> itself – and determined by the servlet mapping.</a:t>
            </a:r>
            <a:endParaRPr b="1" sz="1350">
              <a:solidFill>
                <a:schemeClr val="dk1"/>
              </a:solidFill>
              <a:highlight>
                <a:srgbClr val="FFFFFF"/>
              </a:highlight>
            </a:endParaRPr>
          </a:p>
          <a:p>
            <a:pPr indent="0" lvl="0" marL="0" rtl="0" algn="l">
              <a:lnSpc>
                <a:spcPct val="133400"/>
              </a:lnSpc>
              <a:spcBef>
                <a:spcPts val="800"/>
              </a:spcBef>
              <a:spcAft>
                <a:spcPts val="0"/>
              </a:spcAft>
              <a:buClr>
                <a:schemeClr val="dk1"/>
              </a:buClr>
              <a:buSzPts val="1100"/>
              <a:buFont typeface="Arial"/>
              <a:buNone/>
            </a:pPr>
            <a:r>
              <a:rPr lang="en" sz="1350">
                <a:solidFill>
                  <a:schemeClr val="dk1"/>
                </a:solidFill>
                <a:highlight>
                  <a:srgbClr val="FFFFFF"/>
                </a:highlight>
              </a:rPr>
              <a:t>Thus, if the </a:t>
            </a:r>
            <a:r>
              <a:rPr i="1" lang="en" sz="1350">
                <a:solidFill>
                  <a:schemeClr val="dk1"/>
                </a:solidFill>
                <a:highlight>
                  <a:srgbClr val="FFFFFF"/>
                </a:highlight>
              </a:rPr>
              <a:t>DispatcherServlet</a:t>
            </a:r>
            <a:r>
              <a:rPr lang="en" sz="1350">
                <a:solidFill>
                  <a:schemeClr val="dk1"/>
                </a:solidFill>
                <a:highlight>
                  <a:srgbClr val="FFFFFF"/>
                </a:highlight>
              </a:rPr>
              <a:t> is mapped to ‘/’, then all mappings are going to be covered by that mapping.</a:t>
            </a:r>
            <a:endParaRPr sz="1350">
              <a:solidFill>
                <a:schemeClr val="dk1"/>
              </a:solidFill>
              <a:highlight>
                <a:srgbClr val="FFFFFF"/>
              </a:highlight>
            </a:endParaRPr>
          </a:p>
          <a:p>
            <a:pPr indent="0" lvl="0" marL="0" rtl="0" algn="l">
              <a:lnSpc>
                <a:spcPct val="133400"/>
              </a:lnSpc>
              <a:spcBef>
                <a:spcPts val="800"/>
              </a:spcBef>
              <a:spcAft>
                <a:spcPts val="0"/>
              </a:spcAft>
              <a:buNone/>
            </a:pPr>
            <a:r>
              <a:rPr lang="en" sz="1350">
                <a:solidFill>
                  <a:schemeClr val="dk1"/>
                </a:solidFill>
                <a:highlight>
                  <a:srgbClr val="FFFFFF"/>
                </a:highlight>
              </a:rPr>
              <a:t>If, however, the servlet mapping is ‘</a:t>
            </a:r>
            <a:r>
              <a:rPr i="1" lang="en" sz="1350">
                <a:solidFill>
                  <a:schemeClr val="dk1"/>
                </a:solidFill>
                <a:highlight>
                  <a:srgbClr val="FFFFFF"/>
                </a:highlight>
              </a:rPr>
              <a:t>/dispatcher</a:t>
            </a:r>
            <a:r>
              <a:rPr lang="en" sz="1350">
                <a:solidFill>
                  <a:schemeClr val="dk1"/>
                </a:solidFill>
                <a:highlight>
                  <a:srgbClr val="FFFFFF"/>
                </a:highlight>
              </a:rPr>
              <a:t>‘ instead, then any @</a:t>
            </a:r>
            <a:r>
              <a:rPr i="1" lang="en" sz="1350">
                <a:solidFill>
                  <a:schemeClr val="dk1"/>
                </a:solidFill>
                <a:highlight>
                  <a:srgbClr val="FFFFFF"/>
                </a:highlight>
              </a:rPr>
              <a:t>RequestMapping</a:t>
            </a:r>
            <a:r>
              <a:rPr lang="en" sz="1350">
                <a:solidFill>
                  <a:schemeClr val="dk1"/>
                </a:solidFill>
                <a:highlight>
                  <a:srgbClr val="FFFFFF"/>
                </a:highlight>
              </a:rPr>
              <a:t> annotations are going to be relative to that root URL.</a:t>
            </a:r>
            <a:endParaRPr sz="1200">
              <a:solidFill>
                <a:srgbClr val="FFFFFF"/>
              </a:solidFill>
              <a:highlight>
                <a:srgbClr val="1B1F23"/>
              </a:highlight>
            </a:endParaRPr>
          </a:p>
          <a:p>
            <a:pPr indent="0" lvl="0" marL="0" rtl="0" algn="l">
              <a:spcBef>
                <a:spcPts val="800"/>
              </a:spcBef>
              <a:spcAft>
                <a:spcPts val="0"/>
              </a:spcAft>
              <a:buNone/>
            </a:pPr>
            <a:r>
              <a:t/>
            </a:r>
            <a:endParaRPr sz="1200">
              <a:solidFill>
                <a:srgbClr val="FFFFFF"/>
              </a:solidFill>
              <a:highlight>
                <a:srgbClr val="1B1F23"/>
              </a:highlight>
            </a:endParaRPr>
          </a:p>
          <a:p>
            <a:pPr indent="0" lvl="0" marL="0" rtl="0" algn="l">
              <a:spcBef>
                <a:spcPts val="0"/>
              </a:spcBef>
              <a:spcAft>
                <a:spcPts val="0"/>
              </a:spcAft>
              <a:buNone/>
            </a:pPr>
            <a:r>
              <a:rPr lang="en" sz="1300">
                <a:solidFill>
                  <a:srgbClr val="FFFFFF"/>
                </a:solidFill>
                <a:highlight>
                  <a:srgbClr val="131417"/>
                </a:highlight>
                <a:latin typeface="Nunito"/>
                <a:ea typeface="Nunito"/>
                <a:cs typeface="Nunito"/>
                <a:sym typeface="Nunito"/>
              </a:rPr>
              <a:t>. The dispatcher scans such annotated classes for mapped methods and detects</a:t>
            </a:r>
            <a:r>
              <a:rPr b="1" lang="en" sz="1300">
                <a:solidFill>
                  <a:srgbClr val="FFFFFF"/>
                </a:solidFill>
                <a:highlight>
                  <a:srgbClr val="131417"/>
                </a:highlight>
                <a:latin typeface="Nunito"/>
                <a:ea typeface="Nunito"/>
                <a:cs typeface="Nunito"/>
                <a:sym typeface="Nunito"/>
              </a:rPr>
              <a:t> @RequestMapping </a:t>
            </a:r>
            <a:r>
              <a:rPr lang="en" sz="1300">
                <a:solidFill>
                  <a:srgbClr val="FFFFFF"/>
                </a:solidFill>
                <a:highlight>
                  <a:srgbClr val="131417"/>
                </a:highlight>
                <a:latin typeface="Nunito"/>
                <a:ea typeface="Nunito"/>
                <a:cs typeface="Nunito"/>
                <a:sym typeface="Nunito"/>
              </a:rPr>
              <a:t>annotations. Let’s understand all of these by example. </a:t>
            </a:r>
            <a:endParaRPr sz="1200">
              <a:solidFill>
                <a:srgbClr val="FFFFFF"/>
              </a:solidFill>
              <a:highlight>
                <a:srgbClr val="1B1F23"/>
              </a:highlight>
            </a:endParaRPr>
          </a:p>
          <a:p>
            <a:pPr indent="0" lvl="0" marL="0" rtl="0" algn="l">
              <a:spcBef>
                <a:spcPts val="0"/>
              </a:spcBef>
              <a:spcAft>
                <a:spcPts val="0"/>
              </a:spcAft>
              <a:buNone/>
            </a:pPr>
            <a:r>
              <a:rPr b="1" i="1" lang="en" sz="1350">
                <a:solidFill>
                  <a:schemeClr val="dk1"/>
                </a:solidFill>
                <a:highlight>
                  <a:srgbClr val="FFFFFF"/>
                </a:highlight>
              </a:rPr>
              <a:t>@RequestBody</a:t>
            </a:r>
            <a:r>
              <a:rPr b="1" lang="en" sz="1350">
                <a:solidFill>
                  <a:schemeClr val="dk1"/>
                </a:solidFill>
                <a:highlight>
                  <a:srgbClr val="FFFFFF"/>
                </a:highlight>
              </a:rPr>
              <a:t> annotation maps the </a:t>
            </a:r>
            <a:r>
              <a:rPr b="1" i="1" lang="en" sz="1350">
                <a:solidFill>
                  <a:schemeClr val="dk1"/>
                </a:solidFill>
                <a:highlight>
                  <a:srgbClr val="FFFFFF"/>
                </a:highlight>
              </a:rPr>
              <a:t>HttpRequest</a:t>
            </a:r>
            <a:r>
              <a:rPr b="1" lang="en" sz="1350">
                <a:solidFill>
                  <a:schemeClr val="dk1"/>
                </a:solidFill>
                <a:highlight>
                  <a:srgbClr val="FFFFFF"/>
                </a:highlight>
              </a:rPr>
              <a:t> body to a transfer or domain object, enabling automatic deserialization</a:t>
            </a:r>
            <a:r>
              <a:rPr lang="en" sz="1350">
                <a:solidFill>
                  <a:schemeClr val="dk1"/>
                </a:solidFill>
                <a:highlight>
                  <a:srgbClr val="FFFFFF"/>
                </a:highlight>
              </a:rPr>
              <a:t> </a:t>
            </a:r>
            <a:endParaRPr sz="1200">
              <a:solidFill>
                <a:srgbClr val="FFFFFF"/>
              </a:solidFill>
              <a:highlight>
                <a:srgbClr val="1B1F23"/>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b46eba7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b46eba7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For example, </a:t>
            </a:r>
            <a:r>
              <a:rPr lang="en" sz="1150">
                <a:solidFill>
                  <a:srgbClr val="242424"/>
                </a:solidFill>
                <a:highlight>
                  <a:srgbClr val="F2F2F2"/>
                </a:highlight>
                <a:latin typeface="Courier New"/>
                <a:ea typeface="Courier New"/>
                <a:cs typeface="Courier New"/>
                <a:sym typeface="Courier New"/>
              </a:rPr>
              <a:t>@RequestParam</a:t>
            </a:r>
            <a:r>
              <a:rPr lang="en" sz="1500">
                <a:solidFill>
                  <a:srgbClr val="242424"/>
                </a:solidFill>
                <a:highlight>
                  <a:srgbClr val="FFFFFF"/>
                </a:highlight>
                <a:latin typeface="Georgia"/>
                <a:ea typeface="Georgia"/>
                <a:cs typeface="Georgia"/>
                <a:sym typeface="Georgia"/>
              </a:rPr>
              <a:t> is used to</a:t>
            </a:r>
            <a:r>
              <a:rPr b="1" lang="en" sz="1500">
                <a:solidFill>
                  <a:srgbClr val="242424"/>
                </a:solidFill>
                <a:highlight>
                  <a:srgbClr val="FFFFFF"/>
                </a:highlight>
                <a:latin typeface="Georgia"/>
                <a:ea typeface="Georgia"/>
                <a:cs typeface="Georgia"/>
                <a:sym typeface="Georgia"/>
              </a:rPr>
              <a:t> capture query parameters or form parameters from the URL</a:t>
            </a:r>
            <a:r>
              <a:rPr lang="en" sz="1500">
                <a:solidFill>
                  <a:srgbClr val="242424"/>
                </a:solidFill>
                <a:highlight>
                  <a:srgbClr val="FFFFFF"/>
                </a:highlight>
                <a:latin typeface="Georgia"/>
                <a:ea typeface="Georgia"/>
                <a:cs typeface="Georgia"/>
                <a:sym typeface="Georgia"/>
              </a:rPr>
              <a:t>, while </a:t>
            </a:r>
            <a:r>
              <a:rPr lang="en" sz="1150">
                <a:solidFill>
                  <a:srgbClr val="242424"/>
                </a:solidFill>
                <a:highlight>
                  <a:srgbClr val="F2F2F2"/>
                </a:highlight>
                <a:latin typeface="Courier New"/>
                <a:ea typeface="Courier New"/>
                <a:cs typeface="Courier New"/>
                <a:sym typeface="Courier New"/>
              </a:rPr>
              <a:t>@PathVariable</a:t>
            </a:r>
            <a:r>
              <a:rPr lang="en" sz="1500">
                <a:solidFill>
                  <a:srgbClr val="242424"/>
                </a:solidFill>
                <a:highlight>
                  <a:srgbClr val="FFFFFF"/>
                </a:highlight>
                <a:latin typeface="Georgia"/>
                <a:ea typeface="Georgia"/>
                <a:cs typeface="Georgia"/>
                <a:sym typeface="Georgia"/>
              </a:rPr>
              <a:t> is used t</a:t>
            </a:r>
            <a:r>
              <a:rPr b="1" lang="en" sz="1500">
                <a:solidFill>
                  <a:srgbClr val="242424"/>
                </a:solidFill>
                <a:highlight>
                  <a:srgbClr val="FFFFFF"/>
                </a:highlight>
                <a:latin typeface="Georgia"/>
                <a:ea typeface="Georgia"/>
                <a:cs typeface="Georgia"/>
                <a:sym typeface="Georgia"/>
              </a:rPr>
              <a:t>o capture values from the URL path</a:t>
            </a:r>
            <a:r>
              <a:rPr lang="en" sz="1500">
                <a:solidFill>
                  <a:srgbClr val="242424"/>
                </a:solidFill>
                <a:highlight>
                  <a:srgbClr val="FFFFFF"/>
                </a:highlight>
                <a:latin typeface="Georgia"/>
                <a:ea typeface="Georgia"/>
                <a:cs typeface="Georgia"/>
                <a:sym typeface="Georgia"/>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b4595e86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b4595e86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3e536f539_4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b3e536f539_4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b3e536f539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b3e536f539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3e536f5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3e536f5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3e536f539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3e536f539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4595e86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4595e86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b4595e86d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b4595e86d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4595e86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b4595e86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3e536f539_4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b3e536f539_4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4595e86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4595e86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4595e86d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b4595e86d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4595e86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b4595e86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3e536f539_4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b3e536f539_4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b3e536f53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b3e536f53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3e536f5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3e536f5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3e536f5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3e536f5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3d6f5810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3d6f5810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3d6f5810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3d6f5810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49204fd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49204fd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3e536f5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3e536f5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D0D0D"/>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D0D0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drive.google.com/file/d/1ErB_T99BCybfvA81JSMftB65BGbgipTb/view"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solidFill>
                  <a:srgbClr val="DB34DE"/>
                </a:solidFill>
                <a:latin typeface="Inter Tight"/>
                <a:ea typeface="Inter Tight"/>
                <a:cs typeface="Inter Tight"/>
                <a:sym typeface="Inter Tight"/>
              </a:rPr>
              <a:t>Angular v17</a:t>
            </a:r>
            <a:r>
              <a:rPr lang="en" sz="5000">
                <a:latin typeface="Inter Tight"/>
                <a:ea typeface="Inter Tight"/>
                <a:cs typeface="Inter Tight"/>
                <a:sym typeface="Inter Tight"/>
              </a:rPr>
              <a:t>, </a:t>
            </a:r>
            <a:r>
              <a:rPr lang="en" sz="5000">
                <a:solidFill>
                  <a:srgbClr val="8566FF"/>
                </a:solidFill>
                <a:latin typeface="Inter Tight"/>
                <a:ea typeface="Inter Tight"/>
                <a:cs typeface="Inter Tight"/>
                <a:sym typeface="Inter Tight"/>
              </a:rPr>
              <a:t>Kotlin</a:t>
            </a:r>
            <a:r>
              <a:rPr lang="en" sz="5000">
                <a:latin typeface="Inter Tight"/>
                <a:ea typeface="Inter Tight"/>
                <a:cs typeface="Inter Tight"/>
                <a:sym typeface="Inter Tight"/>
              </a:rPr>
              <a:t>, </a:t>
            </a:r>
            <a:r>
              <a:rPr lang="en" sz="5000">
                <a:solidFill>
                  <a:srgbClr val="6AA84F"/>
                </a:solidFill>
                <a:latin typeface="Inter Tight"/>
                <a:ea typeface="Inter Tight"/>
                <a:cs typeface="Inter Tight"/>
                <a:sym typeface="Inter Tight"/>
              </a:rPr>
              <a:t>Spring</a:t>
            </a:r>
            <a:r>
              <a:rPr lang="en" sz="5000">
                <a:latin typeface="Inter Tight"/>
                <a:ea typeface="Inter Tight"/>
                <a:cs typeface="Inter Tight"/>
                <a:sym typeface="Inter Tight"/>
              </a:rPr>
              <a:t>, </a:t>
            </a:r>
            <a:r>
              <a:rPr lang="en" sz="5000">
                <a:solidFill>
                  <a:srgbClr val="E69138"/>
                </a:solidFill>
                <a:latin typeface="Inter Tight"/>
                <a:ea typeface="Inter Tight"/>
                <a:cs typeface="Inter Tight"/>
                <a:sym typeface="Inter Tight"/>
              </a:rPr>
              <a:t>WebSocket</a:t>
            </a:r>
            <a:r>
              <a:rPr lang="en" sz="5000">
                <a:latin typeface="Inter Tight"/>
                <a:ea typeface="Inter Tight"/>
                <a:cs typeface="Inter Tight"/>
                <a:sym typeface="Inter Tight"/>
              </a:rPr>
              <a:t>, </a:t>
            </a:r>
            <a:r>
              <a:rPr lang="en" sz="5000">
                <a:solidFill>
                  <a:srgbClr val="D12121"/>
                </a:solidFill>
                <a:latin typeface="Inter Tight"/>
                <a:ea typeface="Inter Tight"/>
                <a:cs typeface="Inter Tight"/>
                <a:sym typeface="Inter Tight"/>
              </a:rPr>
              <a:t>Redis</a:t>
            </a:r>
            <a:endParaRPr sz="5000">
              <a:solidFill>
                <a:srgbClr val="D12121"/>
              </a:solidFill>
              <a:latin typeface="Inter Tight"/>
              <a:ea typeface="Inter Tight"/>
              <a:cs typeface="Inter Tight"/>
              <a:sym typeface="Inter Tight"/>
            </a:endParaRPr>
          </a:p>
        </p:txBody>
      </p:sp>
      <p:sp>
        <p:nvSpPr>
          <p:cNvPr id="55" name="Google Shape;55;p13"/>
          <p:cNvSpPr txBox="1"/>
          <p:nvPr>
            <p:ph idx="1" type="subTitle"/>
          </p:nvPr>
        </p:nvSpPr>
        <p:spPr>
          <a:xfrm>
            <a:off x="311700" y="37973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Inter Tight"/>
                <a:ea typeface="Inter Tight"/>
                <a:cs typeface="Inter Tight"/>
                <a:sym typeface="Inter Tight"/>
              </a:rPr>
              <a:t>Studenti: </a:t>
            </a:r>
            <a:r>
              <a:rPr lang="en">
                <a:latin typeface="Inter Tight"/>
                <a:ea typeface="Inter Tight"/>
                <a:cs typeface="Inter Tight"/>
                <a:sym typeface="Inter Tight"/>
              </a:rPr>
              <a:t>Andrija Tošić 1711, </a:t>
            </a:r>
            <a:r>
              <a:rPr lang="en">
                <a:latin typeface="Inter Tight"/>
                <a:ea typeface="Inter Tight"/>
                <a:cs typeface="Inter Tight"/>
                <a:sym typeface="Inter Tight"/>
              </a:rPr>
              <a:t>Stefan Stojadinović 1713</a:t>
            </a:r>
            <a:endParaRPr>
              <a:latin typeface="Inter Tight"/>
              <a:ea typeface="Inter Tight"/>
              <a:cs typeface="Inter Tight"/>
              <a:sym typeface="Inter Tight"/>
            </a:endParaRPr>
          </a:p>
          <a:p>
            <a:pPr indent="0" lvl="0" marL="0" rtl="0" algn="l">
              <a:spcBef>
                <a:spcPts val="0"/>
              </a:spcBef>
              <a:spcAft>
                <a:spcPts val="0"/>
              </a:spcAft>
              <a:buNone/>
            </a:pPr>
            <a:r>
              <a:rPr lang="en">
                <a:latin typeface="Inter Tight"/>
                <a:ea typeface="Inter Tight"/>
                <a:cs typeface="Inter Tight"/>
                <a:sym typeface="Inter Tight"/>
              </a:rPr>
              <a:t>Profesor: Aleksandar Milosavljević</a:t>
            </a:r>
            <a:endParaRPr>
              <a:latin typeface="Inter Tight"/>
              <a:ea typeface="Inter Tight"/>
              <a:cs typeface="Inter Tight"/>
              <a:sym typeface="Inter T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Pipes</a:t>
            </a:r>
            <a:endParaRPr>
              <a:solidFill>
                <a:srgbClr val="DB34DE"/>
              </a:solidFill>
              <a:latin typeface="Inter Tight"/>
              <a:ea typeface="Inter Tight"/>
              <a:cs typeface="Inter Tight"/>
              <a:sym typeface="Inter Tight"/>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400">
                <a:solidFill>
                  <a:srgbClr val="808080"/>
                </a:solidFill>
                <a:latin typeface="Consolas"/>
                <a:ea typeface="Consolas"/>
                <a:cs typeface="Consolas"/>
                <a:sym typeface="Consolas"/>
              </a:rPr>
              <a:t>&lt;</a:t>
            </a:r>
            <a:r>
              <a:rPr lang="en" sz="1400">
                <a:solidFill>
                  <a:srgbClr val="569CD6"/>
                </a:solidFill>
                <a:latin typeface="Consolas"/>
                <a:ea typeface="Consolas"/>
                <a:cs typeface="Consolas"/>
                <a:sym typeface="Consolas"/>
              </a:rPr>
              <a:t>p</a:t>
            </a:r>
            <a:endParaRPr sz="1400">
              <a:solidFill>
                <a:srgbClr val="569CD6"/>
              </a:solidFill>
              <a:latin typeface="Consolas"/>
              <a:ea typeface="Consolas"/>
              <a:cs typeface="Consolas"/>
              <a:sym typeface="Consolas"/>
            </a:endParaRPr>
          </a:p>
          <a:p>
            <a:pPr indent="0" lvl="0" marL="0" rtl="0" algn="l">
              <a:lnSpc>
                <a:spcPct val="133333"/>
              </a:lnSpc>
              <a:spcBef>
                <a:spcPts val="0"/>
              </a:spcBef>
              <a:spcAft>
                <a:spcPts val="0"/>
              </a:spcAft>
              <a:buNone/>
            </a:pPr>
            <a:r>
              <a:rPr lang="en" sz="1400">
                <a:solidFill>
                  <a:srgbClr val="CCCCCC"/>
                </a:solidFill>
                <a:latin typeface="Consolas"/>
                <a:ea typeface="Consolas"/>
                <a:cs typeface="Consolas"/>
                <a:sym typeface="Consolas"/>
              </a:rPr>
              <a:t>  </a:t>
            </a:r>
            <a:r>
              <a:rPr lang="en" sz="1400">
                <a:solidFill>
                  <a:srgbClr val="9CDCFE"/>
                </a:solidFill>
                <a:latin typeface="Consolas"/>
                <a:ea typeface="Consolas"/>
                <a:cs typeface="Consolas"/>
                <a:sym typeface="Consolas"/>
              </a:rPr>
              <a:t>class</a:t>
            </a:r>
            <a:r>
              <a:rPr lang="en" sz="1400">
                <a:solidFill>
                  <a:srgbClr val="CCCCCC"/>
                </a:solidFill>
                <a:latin typeface="Consolas"/>
                <a:ea typeface="Consolas"/>
                <a:cs typeface="Consolas"/>
                <a:sym typeface="Consolas"/>
              </a:rPr>
              <a:t>=</a:t>
            </a:r>
            <a:r>
              <a:rPr lang="en" sz="1400">
                <a:solidFill>
                  <a:srgbClr val="CE9178"/>
                </a:solidFill>
                <a:latin typeface="Consolas"/>
                <a:ea typeface="Consolas"/>
                <a:cs typeface="Consolas"/>
                <a:sym typeface="Consolas"/>
              </a:rPr>
              <a:t>"block text-base antialiased leading-relaxed text-inherit text-gray-500"</a:t>
            </a:r>
            <a:endParaRPr sz="14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400">
                <a:solidFill>
                  <a:srgbClr val="808080"/>
                </a:solidFill>
                <a:latin typeface="Consolas"/>
                <a:ea typeface="Consolas"/>
                <a:cs typeface="Consolas"/>
                <a:sym typeface="Consolas"/>
              </a:rPr>
              <a:t>&gt;</a:t>
            </a:r>
            <a:endParaRPr sz="14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400">
                <a:solidFill>
                  <a:srgbClr val="CCCCCC"/>
                </a:solidFill>
                <a:latin typeface="Consolas"/>
                <a:ea typeface="Consolas"/>
                <a:cs typeface="Consolas"/>
                <a:sym typeface="Consolas"/>
              </a:rPr>
              <a:t>  {{</a:t>
            </a:r>
            <a:endParaRPr sz="14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400">
                <a:solidFill>
                  <a:srgbClr val="CCCCCC"/>
                </a:solidFill>
                <a:latin typeface="Consolas"/>
                <a:ea typeface="Consolas"/>
                <a:cs typeface="Consolas"/>
                <a:sym typeface="Consolas"/>
              </a:rPr>
              <a:t>    </a:t>
            </a:r>
            <a:r>
              <a:rPr lang="en" sz="1400">
                <a:solidFill>
                  <a:srgbClr val="9CDCFE"/>
                </a:solidFill>
                <a:latin typeface="Consolas"/>
                <a:ea typeface="Consolas"/>
                <a:cs typeface="Consolas"/>
                <a:sym typeface="Consolas"/>
              </a:rPr>
              <a:t>document</a:t>
            </a:r>
            <a:r>
              <a:rPr lang="en" sz="1400">
                <a:solidFill>
                  <a:srgbClr val="CCCCCC"/>
                </a:solidFill>
                <a:latin typeface="Consolas"/>
                <a:ea typeface="Consolas"/>
                <a:cs typeface="Consolas"/>
                <a:sym typeface="Consolas"/>
              </a:rPr>
              <a:t>.</a:t>
            </a:r>
            <a:r>
              <a:rPr lang="en" sz="1400">
                <a:solidFill>
                  <a:srgbClr val="9CDCFE"/>
                </a:solidFill>
                <a:latin typeface="Consolas"/>
                <a:ea typeface="Consolas"/>
                <a:cs typeface="Consolas"/>
                <a:sym typeface="Consolas"/>
              </a:rPr>
              <a:t>content</a:t>
            </a:r>
            <a:r>
              <a:rPr lang="en" sz="1400">
                <a:solidFill>
                  <a:srgbClr val="CCCCCC"/>
                </a:solidFill>
                <a:latin typeface="Consolas"/>
                <a:ea typeface="Consolas"/>
                <a:cs typeface="Consolas"/>
                <a:sym typeface="Consolas"/>
              </a:rPr>
              <a:t>.</a:t>
            </a:r>
            <a:r>
              <a:rPr lang="en" sz="1400">
                <a:solidFill>
                  <a:srgbClr val="9CDCFE"/>
                </a:solidFill>
                <a:latin typeface="Consolas"/>
                <a:ea typeface="Consolas"/>
                <a:cs typeface="Consolas"/>
                <a:sym typeface="Consolas"/>
              </a:rPr>
              <a:t>length</a:t>
            </a:r>
            <a:r>
              <a:rPr lang="en" sz="1400">
                <a:solidFill>
                  <a:srgbClr val="CCCCCC"/>
                </a:solidFill>
                <a:latin typeface="Consolas"/>
                <a:ea typeface="Consolas"/>
                <a:cs typeface="Consolas"/>
                <a:sym typeface="Consolas"/>
              </a:rPr>
              <a:t> </a:t>
            </a:r>
            <a:r>
              <a:rPr lang="en" sz="1400">
                <a:solidFill>
                  <a:srgbClr val="D4D4D4"/>
                </a:solidFill>
                <a:latin typeface="Consolas"/>
                <a:ea typeface="Consolas"/>
                <a:cs typeface="Consolas"/>
                <a:sym typeface="Consolas"/>
              </a:rPr>
              <a:t>&gt;</a:t>
            </a:r>
            <a:r>
              <a:rPr lang="en" sz="1400">
                <a:solidFill>
                  <a:srgbClr val="CCCCCC"/>
                </a:solidFill>
                <a:latin typeface="Consolas"/>
                <a:ea typeface="Consolas"/>
                <a:cs typeface="Consolas"/>
                <a:sym typeface="Consolas"/>
              </a:rPr>
              <a:t> </a:t>
            </a:r>
            <a:r>
              <a:rPr lang="en" sz="1400">
                <a:solidFill>
                  <a:srgbClr val="B5CEA8"/>
                </a:solidFill>
                <a:latin typeface="Consolas"/>
                <a:ea typeface="Consolas"/>
                <a:cs typeface="Consolas"/>
                <a:sym typeface="Consolas"/>
              </a:rPr>
              <a:t>20</a:t>
            </a:r>
            <a:endParaRPr sz="1400">
              <a:solidFill>
                <a:srgbClr val="B5CEA8"/>
              </a:solidFill>
              <a:latin typeface="Consolas"/>
              <a:ea typeface="Consolas"/>
              <a:cs typeface="Consolas"/>
              <a:sym typeface="Consolas"/>
            </a:endParaRPr>
          </a:p>
          <a:p>
            <a:pPr indent="0" lvl="0" marL="0" rtl="0" algn="l">
              <a:lnSpc>
                <a:spcPct val="133333"/>
              </a:lnSpc>
              <a:spcBef>
                <a:spcPts val="0"/>
              </a:spcBef>
              <a:spcAft>
                <a:spcPts val="0"/>
              </a:spcAft>
              <a:buNone/>
            </a:pPr>
            <a:r>
              <a:rPr lang="en" sz="1400">
                <a:solidFill>
                  <a:srgbClr val="CCCCCC"/>
                </a:solidFill>
                <a:latin typeface="Consolas"/>
                <a:ea typeface="Consolas"/>
                <a:cs typeface="Consolas"/>
                <a:sym typeface="Consolas"/>
              </a:rPr>
              <a:t>      </a:t>
            </a:r>
            <a:r>
              <a:rPr lang="en" sz="1400">
                <a:solidFill>
                  <a:srgbClr val="D4D4D4"/>
                </a:solidFill>
                <a:latin typeface="Consolas"/>
                <a:ea typeface="Consolas"/>
                <a:cs typeface="Consolas"/>
                <a:sym typeface="Consolas"/>
              </a:rPr>
              <a:t>?</a:t>
            </a:r>
            <a:r>
              <a:rPr lang="en" sz="1400">
                <a:solidFill>
                  <a:srgbClr val="CCCCCC"/>
                </a:solidFill>
                <a:latin typeface="Consolas"/>
                <a:ea typeface="Consolas"/>
                <a:cs typeface="Consolas"/>
                <a:sym typeface="Consolas"/>
              </a:rPr>
              <a:t> (</a:t>
            </a:r>
            <a:r>
              <a:rPr lang="en" sz="1400">
                <a:solidFill>
                  <a:srgbClr val="9CDCFE"/>
                </a:solidFill>
                <a:latin typeface="Consolas"/>
                <a:ea typeface="Consolas"/>
                <a:cs typeface="Consolas"/>
                <a:sym typeface="Consolas"/>
              </a:rPr>
              <a:t>document</a:t>
            </a:r>
            <a:r>
              <a:rPr lang="en" sz="1400">
                <a:solidFill>
                  <a:srgbClr val="CCCCCC"/>
                </a:solidFill>
                <a:latin typeface="Consolas"/>
                <a:ea typeface="Consolas"/>
                <a:cs typeface="Consolas"/>
                <a:sym typeface="Consolas"/>
              </a:rPr>
              <a:t>.</a:t>
            </a:r>
            <a:r>
              <a:rPr lang="en" sz="1400">
                <a:solidFill>
                  <a:srgbClr val="9CDCFE"/>
                </a:solidFill>
                <a:latin typeface="Consolas"/>
                <a:ea typeface="Consolas"/>
                <a:cs typeface="Consolas"/>
                <a:sym typeface="Consolas"/>
              </a:rPr>
              <a:t>content</a:t>
            </a:r>
            <a:r>
              <a:rPr lang="en" sz="1400">
                <a:solidFill>
                  <a:srgbClr val="CCCCCC"/>
                </a:solidFill>
                <a:latin typeface="Consolas"/>
                <a:ea typeface="Consolas"/>
                <a:cs typeface="Consolas"/>
                <a:sym typeface="Consolas"/>
              </a:rPr>
              <a:t> </a:t>
            </a:r>
            <a:r>
              <a:rPr lang="en" sz="1400">
                <a:solidFill>
                  <a:srgbClr val="D4D4D4"/>
                </a:solidFill>
                <a:latin typeface="Consolas"/>
                <a:ea typeface="Consolas"/>
                <a:cs typeface="Consolas"/>
                <a:sym typeface="Consolas"/>
              </a:rPr>
              <a:t>|</a:t>
            </a:r>
            <a:r>
              <a:rPr lang="en" sz="1400">
                <a:solidFill>
                  <a:srgbClr val="CCCCCC"/>
                </a:solidFill>
                <a:latin typeface="Consolas"/>
                <a:ea typeface="Consolas"/>
                <a:cs typeface="Consolas"/>
                <a:sym typeface="Consolas"/>
              </a:rPr>
              <a:t> </a:t>
            </a:r>
            <a:r>
              <a:rPr lang="en" sz="1400">
                <a:solidFill>
                  <a:srgbClr val="DCDCAA"/>
                </a:solidFill>
                <a:latin typeface="Consolas"/>
                <a:ea typeface="Consolas"/>
                <a:cs typeface="Consolas"/>
                <a:sym typeface="Consolas"/>
              </a:rPr>
              <a:t>slice</a:t>
            </a:r>
            <a:r>
              <a:rPr lang="en" sz="1400">
                <a:solidFill>
                  <a:srgbClr val="CCCCCC"/>
                </a:solidFill>
                <a:latin typeface="Consolas"/>
                <a:ea typeface="Consolas"/>
                <a:cs typeface="Consolas"/>
                <a:sym typeface="Consolas"/>
              </a:rPr>
              <a:t>: </a:t>
            </a:r>
            <a:r>
              <a:rPr lang="en" sz="1400">
                <a:solidFill>
                  <a:srgbClr val="B5CEA8"/>
                </a:solidFill>
                <a:latin typeface="Consolas"/>
                <a:ea typeface="Consolas"/>
                <a:cs typeface="Consolas"/>
                <a:sym typeface="Consolas"/>
              </a:rPr>
              <a:t>0</a:t>
            </a:r>
            <a:r>
              <a:rPr lang="en" sz="1400">
                <a:solidFill>
                  <a:srgbClr val="CCCCCC"/>
                </a:solidFill>
                <a:latin typeface="Consolas"/>
                <a:ea typeface="Consolas"/>
                <a:cs typeface="Consolas"/>
                <a:sym typeface="Consolas"/>
              </a:rPr>
              <a:t> : </a:t>
            </a:r>
            <a:r>
              <a:rPr lang="en" sz="1400">
                <a:solidFill>
                  <a:srgbClr val="B5CEA8"/>
                </a:solidFill>
                <a:latin typeface="Consolas"/>
                <a:ea typeface="Consolas"/>
                <a:cs typeface="Consolas"/>
                <a:sym typeface="Consolas"/>
              </a:rPr>
              <a:t>18</a:t>
            </a:r>
            <a:r>
              <a:rPr lang="en" sz="1400">
                <a:solidFill>
                  <a:srgbClr val="CCCCCC"/>
                </a:solidFill>
                <a:latin typeface="Consolas"/>
                <a:ea typeface="Consolas"/>
                <a:cs typeface="Consolas"/>
                <a:sym typeface="Consolas"/>
              </a:rPr>
              <a:t>) </a:t>
            </a:r>
            <a:r>
              <a:rPr lang="en" sz="1400">
                <a:solidFill>
                  <a:srgbClr val="D4D4D4"/>
                </a:solidFill>
                <a:latin typeface="Consolas"/>
                <a:ea typeface="Consolas"/>
                <a:cs typeface="Consolas"/>
                <a:sym typeface="Consolas"/>
              </a:rPr>
              <a:t>+</a:t>
            </a:r>
            <a:r>
              <a:rPr lang="en" sz="1400">
                <a:solidFill>
                  <a:srgbClr val="CCCCCC"/>
                </a:solidFill>
                <a:latin typeface="Consolas"/>
                <a:ea typeface="Consolas"/>
                <a:cs typeface="Consolas"/>
                <a:sym typeface="Consolas"/>
              </a:rPr>
              <a:t> </a:t>
            </a:r>
            <a:r>
              <a:rPr lang="en" sz="1400">
                <a:solidFill>
                  <a:srgbClr val="CE9178"/>
                </a:solidFill>
                <a:latin typeface="Consolas"/>
                <a:ea typeface="Consolas"/>
                <a:cs typeface="Consolas"/>
                <a:sym typeface="Consolas"/>
              </a:rPr>
              <a:t>"..."</a:t>
            </a:r>
            <a:endParaRPr sz="14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400">
                <a:solidFill>
                  <a:srgbClr val="CCCCCC"/>
                </a:solidFill>
                <a:latin typeface="Consolas"/>
                <a:ea typeface="Consolas"/>
                <a:cs typeface="Consolas"/>
                <a:sym typeface="Consolas"/>
              </a:rPr>
              <a:t>      </a:t>
            </a:r>
            <a:r>
              <a:rPr lang="en" sz="1400">
                <a:solidFill>
                  <a:srgbClr val="D4D4D4"/>
                </a:solidFill>
                <a:latin typeface="Consolas"/>
                <a:ea typeface="Consolas"/>
                <a:cs typeface="Consolas"/>
                <a:sym typeface="Consolas"/>
              </a:rPr>
              <a:t>:</a:t>
            </a:r>
            <a:r>
              <a:rPr lang="en" sz="1400">
                <a:solidFill>
                  <a:srgbClr val="CCCCCC"/>
                </a:solidFill>
                <a:latin typeface="Consolas"/>
                <a:ea typeface="Consolas"/>
                <a:cs typeface="Consolas"/>
                <a:sym typeface="Consolas"/>
              </a:rPr>
              <a:t> </a:t>
            </a:r>
            <a:r>
              <a:rPr lang="en" sz="1400">
                <a:solidFill>
                  <a:srgbClr val="9CDCFE"/>
                </a:solidFill>
                <a:latin typeface="Consolas"/>
                <a:ea typeface="Consolas"/>
                <a:cs typeface="Consolas"/>
                <a:sym typeface="Consolas"/>
              </a:rPr>
              <a:t>document</a:t>
            </a:r>
            <a:r>
              <a:rPr lang="en" sz="1400">
                <a:solidFill>
                  <a:srgbClr val="CCCCCC"/>
                </a:solidFill>
                <a:latin typeface="Consolas"/>
                <a:ea typeface="Consolas"/>
                <a:cs typeface="Consolas"/>
                <a:sym typeface="Consolas"/>
              </a:rPr>
              <a:t>.</a:t>
            </a:r>
            <a:r>
              <a:rPr lang="en" sz="1400">
                <a:solidFill>
                  <a:srgbClr val="9CDCFE"/>
                </a:solidFill>
                <a:latin typeface="Consolas"/>
                <a:ea typeface="Consolas"/>
                <a:cs typeface="Consolas"/>
                <a:sym typeface="Consolas"/>
              </a:rPr>
              <a:t>content</a:t>
            </a:r>
            <a:endParaRPr sz="1400">
              <a:solidFill>
                <a:srgbClr val="9CDCFE"/>
              </a:solidFill>
              <a:latin typeface="Consolas"/>
              <a:ea typeface="Consolas"/>
              <a:cs typeface="Consolas"/>
              <a:sym typeface="Consolas"/>
            </a:endParaRPr>
          </a:p>
          <a:p>
            <a:pPr indent="0" lvl="0" marL="0" rtl="0" algn="l">
              <a:lnSpc>
                <a:spcPct val="133333"/>
              </a:lnSpc>
              <a:spcBef>
                <a:spcPts val="0"/>
              </a:spcBef>
              <a:spcAft>
                <a:spcPts val="0"/>
              </a:spcAft>
              <a:buNone/>
            </a:pPr>
            <a:r>
              <a:rPr lang="en" sz="1400">
                <a:solidFill>
                  <a:srgbClr val="CCCCCC"/>
                </a:solidFill>
                <a:latin typeface="Consolas"/>
                <a:ea typeface="Consolas"/>
                <a:cs typeface="Consolas"/>
                <a:sym typeface="Consolas"/>
              </a:rPr>
              <a:t>  }}</a:t>
            </a:r>
            <a:endParaRPr sz="14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400">
                <a:solidFill>
                  <a:srgbClr val="808080"/>
                </a:solidFill>
                <a:latin typeface="Consolas"/>
                <a:ea typeface="Consolas"/>
                <a:cs typeface="Consolas"/>
                <a:sym typeface="Consolas"/>
              </a:rPr>
              <a:t>&lt;/</a:t>
            </a:r>
            <a:r>
              <a:rPr lang="en" sz="1400">
                <a:solidFill>
                  <a:srgbClr val="569CD6"/>
                </a:solidFill>
                <a:latin typeface="Consolas"/>
                <a:ea typeface="Consolas"/>
                <a:cs typeface="Consolas"/>
                <a:sym typeface="Consolas"/>
              </a:rPr>
              <a:t>p</a:t>
            </a:r>
            <a:r>
              <a:rPr lang="en" sz="1400">
                <a:solidFill>
                  <a:srgbClr val="808080"/>
                </a:solidFill>
                <a:latin typeface="Consolas"/>
                <a:ea typeface="Consolas"/>
                <a:cs typeface="Consolas"/>
                <a:sym typeface="Consolas"/>
              </a:rPr>
              <a:t>&gt;</a:t>
            </a:r>
            <a:endParaRPr sz="1400">
              <a:solidFill>
                <a:srgbClr val="808080"/>
              </a:solidFill>
              <a:latin typeface="Consolas"/>
              <a:ea typeface="Consolas"/>
              <a:cs typeface="Consolas"/>
              <a:sym typeface="Consolas"/>
            </a:endParaRPr>
          </a:p>
          <a:p>
            <a:pPr indent="0" lvl="0" marL="0" rtl="0" algn="l">
              <a:spcBef>
                <a:spcPts val="0"/>
              </a:spcBef>
              <a:spcAft>
                <a:spcPts val="1200"/>
              </a:spcAft>
              <a:buNone/>
            </a:pPr>
            <a:r>
              <a:t/>
            </a:r>
            <a:endParaRPr sz="1900">
              <a:solidFill>
                <a:srgbClr val="CCCCCC"/>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6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@Input</a:t>
            </a:r>
            <a:endParaRPr>
              <a:solidFill>
                <a:srgbClr val="DB34DE"/>
              </a:solidFill>
              <a:latin typeface="Inter Tight"/>
              <a:ea typeface="Inter Tight"/>
              <a:cs typeface="Inter Tight"/>
              <a:sym typeface="Inter Tight"/>
            </a:endParaRPr>
          </a:p>
        </p:txBody>
      </p:sp>
      <p:sp>
        <p:nvSpPr>
          <p:cNvPr id="122" name="Google Shape;122;p23"/>
          <p:cNvSpPr txBox="1"/>
          <p:nvPr>
            <p:ph idx="1" type="body"/>
          </p:nvPr>
        </p:nvSpPr>
        <p:spPr>
          <a:xfrm>
            <a:off x="0" y="1143775"/>
            <a:ext cx="4147800" cy="3999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a:t>
            </a:r>
            <a:r>
              <a:rPr lang="en" sz="1000">
                <a:solidFill>
                  <a:srgbClr val="4EC9B0"/>
                </a:solidFill>
                <a:latin typeface="Consolas"/>
                <a:ea typeface="Consolas"/>
                <a:cs typeface="Consolas"/>
                <a:sym typeface="Consolas"/>
              </a:rPr>
              <a:t>Component</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selector:</a:t>
            </a:r>
            <a:r>
              <a:rPr lang="en" sz="1000">
                <a:solidFill>
                  <a:srgbClr val="CCCCCC"/>
                </a:solidFill>
                <a:latin typeface="Consolas"/>
                <a:ea typeface="Consolas"/>
                <a:cs typeface="Consolas"/>
                <a:sym typeface="Consolas"/>
              </a:rPr>
              <a:t> </a:t>
            </a:r>
            <a:r>
              <a:rPr lang="en" sz="1000">
                <a:solidFill>
                  <a:srgbClr val="CE9178"/>
                </a:solidFill>
                <a:latin typeface="Consolas"/>
                <a:ea typeface="Consolas"/>
                <a:cs typeface="Consolas"/>
                <a:sym typeface="Consolas"/>
              </a:rPr>
              <a:t>'app-document-card'</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standalone:</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true</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imports:</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AngularMaterialModule</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SlicePipe</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templateUrl:</a:t>
            </a:r>
            <a:r>
              <a:rPr lang="en" sz="1000">
                <a:solidFill>
                  <a:srgbClr val="CCCCCC"/>
                </a:solidFill>
                <a:latin typeface="Consolas"/>
                <a:ea typeface="Consolas"/>
                <a:cs typeface="Consolas"/>
                <a:sym typeface="Consolas"/>
              </a:rPr>
              <a:t> </a:t>
            </a:r>
            <a:r>
              <a:rPr lang="en" sz="1000">
                <a:solidFill>
                  <a:srgbClr val="CE9178"/>
                </a:solidFill>
                <a:latin typeface="Consolas"/>
                <a:ea typeface="Consolas"/>
                <a:cs typeface="Consolas"/>
                <a:sym typeface="Consolas"/>
              </a:rPr>
              <a:t>'./document-card.component.html'</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586C0"/>
                </a:solidFill>
                <a:latin typeface="Consolas"/>
                <a:ea typeface="Consolas"/>
                <a:cs typeface="Consolas"/>
                <a:sym typeface="Consolas"/>
              </a:rPr>
              <a:t>export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class</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DocumentCardComponent</a:t>
            </a: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Input</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'document'</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document</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Document</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Output</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'onClick'</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onClick</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new</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EventEmitter</a:t>
            </a:r>
            <a:r>
              <a:rPr lang="en" sz="1000">
                <a:solidFill>
                  <a:srgbClr val="CCCCCC"/>
                </a:solidFill>
                <a:latin typeface="Consolas"/>
                <a:ea typeface="Consolas"/>
                <a:cs typeface="Consolas"/>
                <a:sym typeface="Consolas"/>
              </a:rPr>
              <a:t>&lt;</a:t>
            </a:r>
            <a:r>
              <a:rPr lang="en" sz="1000">
                <a:solidFill>
                  <a:srgbClr val="4EC9B0"/>
                </a:solidFill>
                <a:latin typeface="Consolas"/>
                <a:ea typeface="Consolas"/>
                <a:cs typeface="Consolas"/>
                <a:sym typeface="Consolas"/>
              </a:rPr>
              <a:t>void</a:t>
            </a:r>
            <a:r>
              <a:rPr lang="en" sz="1000">
                <a:solidFill>
                  <a:srgbClr val="CCCCCC"/>
                </a:solidFill>
                <a:latin typeface="Consolas"/>
                <a:ea typeface="Consolas"/>
                <a:cs typeface="Consolas"/>
                <a:sym typeface="Consolas"/>
              </a:rPr>
              <a:t>&gt;();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a:t>
            </a:r>
            <a:endParaRPr sz="1200">
              <a:solidFill>
                <a:srgbClr val="C586C0"/>
              </a:solidFill>
              <a:latin typeface="Consolas"/>
              <a:ea typeface="Consolas"/>
              <a:cs typeface="Consolas"/>
              <a:sym typeface="Consolas"/>
            </a:endParaRPr>
          </a:p>
        </p:txBody>
      </p:sp>
      <p:sp>
        <p:nvSpPr>
          <p:cNvPr id="123" name="Google Shape;123;p23"/>
          <p:cNvSpPr txBox="1"/>
          <p:nvPr>
            <p:ph idx="1" type="body"/>
          </p:nvPr>
        </p:nvSpPr>
        <p:spPr>
          <a:xfrm>
            <a:off x="4147800" y="1143775"/>
            <a:ext cx="5302800" cy="4125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000">
                <a:solidFill>
                  <a:srgbClr val="C586C0"/>
                </a:solidFill>
                <a:latin typeface="Consolas"/>
                <a:ea typeface="Consolas"/>
                <a:cs typeface="Consolas"/>
                <a:sym typeface="Consolas"/>
              </a:rPr>
              <a:t>@for </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of</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this</a:t>
            </a:r>
            <a:r>
              <a:rPr lang="en" sz="1000">
                <a:solidFill>
                  <a:srgbClr val="CCCCCC"/>
                </a:solidFill>
                <a:latin typeface="Consolas"/>
                <a:ea typeface="Consolas"/>
                <a:cs typeface="Consolas"/>
                <a:sym typeface="Consolas"/>
              </a:rPr>
              <a:t>.</a:t>
            </a:r>
            <a:r>
              <a:rPr lang="en" sz="1000">
                <a:solidFill>
                  <a:srgbClr val="DCDCAA"/>
                </a:solidFill>
                <a:latin typeface="Consolas"/>
                <a:ea typeface="Consolas"/>
                <a:cs typeface="Consolas"/>
                <a:sym typeface="Consolas"/>
              </a:rPr>
              <a:t>documents</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track</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id</a:t>
            </a: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C586C0"/>
                </a:solidFill>
                <a:latin typeface="Consolas"/>
                <a:ea typeface="Consolas"/>
                <a:cs typeface="Consolas"/>
                <a:sym typeface="Consolas"/>
              </a:rPr>
              <a:t>@defer </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app-document-card</a:t>
            </a:r>
            <a:endParaRPr sz="1000">
              <a:solidFill>
                <a:srgbClr val="569CD6"/>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r>
              <a:rPr lang="en" sz="1000">
                <a:solidFill>
                  <a:srgbClr val="9CDCFE"/>
                </a:solidFill>
                <a:latin typeface="Consolas"/>
                <a:ea typeface="Consolas"/>
                <a:cs typeface="Consolas"/>
                <a:sym typeface="Consolas"/>
              </a:rPr>
              <a:t>document</a:t>
            </a:r>
            <a:r>
              <a:rPr lang="en" sz="1000">
                <a:solidFill>
                  <a:srgbClr val="CE9178"/>
                </a:solidFill>
                <a:latin typeface="Consolas"/>
                <a:ea typeface="Consolas"/>
                <a:cs typeface="Consolas"/>
                <a:sym typeface="Consolas"/>
              </a:rPr>
              <a: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(onClick)</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r>
              <a:rPr lang="en" sz="1000">
                <a:solidFill>
                  <a:srgbClr val="569CD6"/>
                </a:solidFill>
                <a:latin typeface="Consolas"/>
                <a:ea typeface="Consolas"/>
                <a:cs typeface="Consolas"/>
                <a:sym typeface="Consolas"/>
              </a:rPr>
              <a:t>this</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router</a:t>
            </a:r>
            <a:r>
              <a:rPr lang="en" sz="1000">
                <a:solidFill>
                  <a:srgbClr val="CCCCCC"/>
                </a:solidFill>
                <a:latin typeface="Consolas"/>
                <a:ea typeface="Consolas"/>
                <a:cs typeface="Consolas"/>
                <a:sym typeface="Consolas"/>
              </a:rPr>
              <a:t>.</a:t>
            </a:r>
            <a:r>
              <a:rPr lang="en" sz="1000">
                <a:solidFill>
                  <a:srgbClr val="DCDCAA"/>
                </a:solidFill>
                <a:latin typeface="Consolas"/>
                <a:ea typeface="Consolas"/>
                <a:cs typeface="Consolas"/>
                <a:sym typeface="Consolas"/>
              </a:rPr>
              <a:t>navigate</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'/document/'</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id</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&gt;&lt;/</a:t>
            </a:r>
            <a:r>
              <a:rPr lang="en" sz="1000">
                <a:solidFill>
                  <a:srgbClr val="569CD6"/>
                </a:solidFill>
                <a:latin typeface="Consolas"/>
                <a:ea typeface="Consolas"/>
                <a:cs typeface="Consolas"/>
                <a:sym typeface="Consolas"/>
              </a:rPr>
              <a:t>app-document-card</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 </a:t>
            </a:r>
            <a:r>
              <a:rPr lang="en" sz="1000">
                <a:solidFill>
                  <a:srgbClr val="C586C0"/>
                </a:solidFill>
                <a:latin typeface="Consolas"/>
                <a:ea typeface="Consolas"/>
                <a:cs typeface="Consolas"/>
                <a:sym typeface="Consolas"/>
              </a:rPr>
              <a:t>@placeholder </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Placeholder</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 </a:t>
            </a:r>
            <a:r>
              <a:rPr lang="en" sz="1000">
                <a:solidFill>
                  <a:srgbClr val="C586C0"/>
                </a:solidFill>
                <a:latin typeface="Consolas"/>
                <a:ea typeface="Consolas"/>
                <a:cs typeface="Consolas"/>
                <a:sym typeface="Consolas"/>
              </a:rPr>
              <a:t>@loading </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Loading...</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 </a:t>
            </a:r>
            <a:r>
              <a:rPr lang="en" sz="1000">
                <a:solidFill>
                  <a:srgbClr val="C586C0"/>
                </a:solidFill>
                <a:latin typeface="Consolas"/>
                <a:ea typeface="Consolas"/>
                <a:cs typeface="Consolas"/>
                <a:sym typeface="Consolas"/>
              </a:rPr>
              <a:t>@error </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Something went wrong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100">
              <a:solidFill>
                <a:srgbClr val="CCCCCC"/>
              </a:solidFill>
              <a:latin typeface="Consolas"/>
              <a:ea typeface="Consolas"/>
              <a:cs typeface="Consolas"/>
              <a:sym typeface="Consolas"/>
            </a:endParaRPr>
          </a:p>
        </p:txBody>
      </p:sp>
      <p:cxnSp>
        <p:nvCxnSpPr>
          <p:cNvPr id="124" name="Google Shape;124;p23"/>
          <p:cNvCxnSpPr>
            <a:endCxn id="125" idx="1"/>
          </p:cNvCxnSpPr>
          <p:nvPr/>
        </p:nvCxnSpPr>
        <p:spPr>
          <a:xfrm flipH="1" rot="10800000">
            <a:off x="3008700" y="1928075"/>
            <a:ext cx="1577100" cy="801000"/>
          </a:xfrm>
          <a:prstGeom prst="straightConnector1">
            <a:avLst/>
          </a:prstGeom>
          <a:noFill/>
          <a:ln cap="flat" cmpd="sng" w="9525">
            <a:solidFill>
              <a:srgbClr val="E06666"/>
            </a:solidFill>
            <a:prstDash val="solid"/>
            <a:round/>
            <a:headEnd len="med" w="med" type="none"/>
            <a:tailEnd len="med" w="med" type="triangle"/>
          </a:ln>
        </p:spPr>
      </p:cxnSp>
      <p:cxnSp>
        <p:nvCxnSpPr>
          <p:cNvPr id="126" name="Google Shape;126;p23"/>
          <p:cNvCxnSpPr>
            <a:endCxn id="127" idx="1"/>
          </p:cNvCxnSpPr>
          <p:nvPr/>
        </p:nvCxnSpPr>
        <p:spPr>
          <a:xfrm flipH="1" rot="10800000">
            <a:off x="3200700" y="2130150"/>
            <a:ext cx="1384800" cy="706200"/>
          </a:xfrm>
          <a:prstGeom prst="straightConnector1">
            <a:avLst/>
          </a:prstGeom>
          <a:noFill/>
          <a:ln cap="flat" cmpd="sng" w="9525">
            <a:solidFill>
              <a:srgbClr val="E06666"/>
            </a:solidFill>
            <a:prstDash val="solid"/>
            <a:round/>
            <a:headEnd len="med" w="med" type="none"/>
            <a:tailEnd len="med" w="med" type="triangle"/>
          </a:ln>
        </p:spPr>
      </p:cxnSp>
      <p:sp>
        <p:nvSpPr>
          <p:cNvPr id="128" name="Google Shape;128;p23"/>
          <p:cNvSpPr/>
          <p:nvPr/>
        </p:nvSpPr>
        <p:spPr>
          <a:xfrm>
            <a:off x="190250" y="2623425"/>
            <a:ext cx="2818500" cy="2115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3"/>
          <p:cNvSpPr/>
          <p:nvPr/>
        </p:nvSpPr>
        <p:spPr>
          <a:xfrm>
            <a:off x="190250" y="2834800"/>
            <a:ext cx="3851700" cy="2115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3"/>
          <p:cNvSpPr/>
          <p:nvPr/>
        </p:nvSpPr>
        <p:spPr>
          <a:xfrm>
            <a:off x="4585800" y="1835975"/>
            <a:ext cx="1587600" cy="1842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3"/>
          <p:cNvSpPr/>
          <p:nvPr/>
        </p:nvSpPr>
        <p:spPr>
          <a:xfrm>
            <a:off x="4585500" y="2024400"/>
            <a:ext cx="4427400" cy="2115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Forme</a:t>
            </a:r>
            <a:endParaRPr>
              <a:solidFill>
                <a:srgbClr val="DB34DE"/>
              </a:solidFill>
              <a:latin typeface="Inter Tight"/>
              <a:ea typeface="Inter Tight"/>
              <a:cs typeface="Inter Tight"/>
              <a:sym typeface="Inter Tight"/>
            </a:endParaRPr>
          </a:p>
        </p:txBody>
      </p:sp>
      <p:sp>
        <p:nvSpPr>
          <p:cNvPr id="135" name="Google Shape;135;p24"/>
          <p:cNvSpPr txBox="1"/>
          <p:nvPr>
            <p:ph idx="1" type="body"/>
          </p:nvPr>
        </p:nvSpPr>
        <p:spPr>
          <a:xfrm>
            <a:off x="0" y="591200"/>
            <a:ext cx="4996200" cy="45522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form</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(ngSubmit)</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DCDCAA"/>
                </a:solidFill>
                <a:latin typeface="Consolas"/>
                <a:ea typeface="Consolas"/>
                <a:cs typeface="Consolas"/>
                <a:sym typeface="Consolas"/>
              </a:rPr>
              <a:t>onConfirm</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[formGroup]</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9CDCFE"/>
                </a:solidFill>
                <a:latin typeface="Consolas"/>
                <a:ea typeface="Consolas"/>
                <a:cs typeface="Consolas"/>
                <a:sym typeface="Consolas"/>
              </a:rPr>
              <a:t>form</a:t>
            </a:r>
            <a:r>
              <a:rPr lang="en" sz="900">
                <a:solidFill>
                  <a:srgbClr val="CE9178"/>
                </a:solidFill>
                <a:latin typeface="Consolas"/>
                <a:ea typeface="Consolas"/>
                <a:cs typeface="Consolas"/>
                <a:sym typeface="Consolas"/>
              </a:rPr>
              <a:t>"</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div </a:t>
            </a:r>
            <a:r>
              <a:rPr lang="en" sz="900">
                <a:solidFill>
                  <a:srgbClr val="9CDCFE"/>
                </a:solidFill>
                <a:latin typeface="Consolas"/>
                <a:ea typeface="Consolas"/>
                <a:cs typeface="Consolas"/>
                <a:sym typeface="Consolas"/>
              </a:rPr>
              <a:t>class</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CE9178"/>
                </a:solidFill>
                <a:latin typeface="Consolas"/>
                <a:ea typeface="Consolas"/>
                <a:cs typeface="Consolas"/>
                <a:sym typeface="Consolas"/>
              </a:rPr>
              <a:t>" </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label</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for</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"name"</a:t>
            </a:r>
            <a:r>
              <a:rPr lang="en" sz="900">
                <a:solidFill>
                  <a:srgbClr val="808080"/>
                </a:solidFill>
                <a:latin typeface="Consolas"/>
                <a:ea typeface="Consolas"/>
                <a:cs typeface="Consolas"/>
                <a:sym typeface="Consolas"/>
              </a:rPr>
              <a:t>&gt;</a:t>
            </a:r>
            <a:r>
              <a:rPr lang="en" sz="900">
                <a:solidFill>
                  <a:srgbClr val="CCCCCC"/>
                </a:solidFill>
                <a:latin typeface="Consolas"/>
                <a:ea typeface="Consolas"/>
                <a:cs typeface="Consolas"/>
                <a:sym typeface="Consolas"/>
              </a:rPr>
              <a:t>Document name</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label</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input</a:t>
            </a:r>
            <a:endParaRPr sz="900">
              <a:solidFill>
                <a:srgbClr val="569CD6"/>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type</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"text"</a:t>
            </a:r>
            <a:endParaRPr sz="9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formControlName</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"name"</a:t>
            </a:r>
            <a:endParaRPr sz="9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placeholder</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"Name"</a:t>
            </a:r>
            <a:endParaRPr sz="9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class</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CE9178"/>
                </a:solidFill>
                <a:latin typeface="Consolas"/>
                <a:ea typeface="Consolas"/>
                <a:cs typeface="Consolas"/>
                <a:sym typeface="Consolas"/>
              </a:rPr>
              <a:t>"</a:t>
            </a:r>
            <a:endParaRPr sz="9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label</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for</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"language"</a:t>
            </a:r>
            <a:r>
              <a:rPr lang="en" sz="900">
                <a:solidFill>
                  <a:srgbClr val="808080"/>
                </a:solidFill>
                <a:latin typeface="Consolas"/>
                <a:ea typeface="Consolas"/>
                <a:cs typeface="Consolas"/>
                <a:sym typeface="Consolas"/>
              </a:rPr>
              <a:t>&gt;</a:t>
            </a:r>
            <a:r>
              <a:rPr lang="en" sz="900">
                <a:solidFill>
                  <a:srgbClr val="CCCCCC"/>
                </a:solidFill>
                <a:latin typeface="Consolas"/>
                <a:ea typeface="Consolas"/>
                <a:cs typeface="Consolas"/>
                <a:sym typeface="Consolas"/>
              </a:rPr>
              <a:t>Language</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label</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select</a:t>
            </a:r>
            <a:endParaRPr sz="900">
              <a:solidFill>
                <a:srgbClr val="569CD6"/>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formControlName</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"language"</a:t>
            </a:r>
            <a:endParaRPr sz="9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name</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"language"</a:t>
            </a:r>
            <a:endParaRPr sz="9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class</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t>
            </a:r>
            <a:endParaRPr sz="9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@for </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language</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of</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languages</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track</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language</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name</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option</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[selected]</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9CDCFE"/>
                </a:solidFill>
                <a:latin typeface="Consolas"/>
                <a:ea typeface="Consolas"/>
                <a:cs typeface="Consolas"/>
                <a:sym typeface="Consolas"/>
              </a:rPr>
              <a:t>$first</a:t>
            </a:r>
            <a:r>
              <a:rPr lang="en" sz="900">
                <a:solidFill>
                  <a:srgbClr val="CE9178"/>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[value]</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9CDCFE"/>
                </a:solidFill>
                <a:latin typeface="Consolas"/>
                <a:ea typeface="Consolas"/>
                <a:cs typeface="Consolas"/>
                <a:sym typeface="Consolas"/>
              </a:rPr>
              <a:t>language</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name</a:t>
            </a:r>
            <a:r>
              <a:rPr lang="en" sz="900">
                <a:solidFill>
                  <a:srgbClr val="CE9178"/>
                </a:solidFill>
                <a:latin typeface="Consolas"/>
                <a:ea typeface="Consolas"/>
                <a:cs typeface="Consolas"/>
                <a:sym typeface="Consolas"/>
              </a:rPr>
              <a:t>"</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 </a:t>
            </a:r>
            <a:r>
              <a:rPr lang="en" sz="900">
                <a:solidFill>
                  <a:srgbClr val="9CDCFE"/>
                </a:solidFill>
                <a:latin typeface="Consolas"/>
                <a:ea typeface="Consolas"/>
                <a:cs typeface="Consolas"/>
                <a:sym typeface="Consolas"/>
              </a:rPr>
              <a:t>language</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name</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option</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select</a:t>
            </a:r>
            <a:r>
              <a:rPr lang="en" sz="900">
                <a:solidFill>
                  <a:srgbClr val="808080"/>
                </a:solidFill>
                <a:latin typeface="Consolas"/>
                <a:ea typeface="Consolas"/>
                <a:cs typeface="Consolas"/>
                <a:sym typeface="Consolas"/>
              </a:rPr>
              <a:t>&gt;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button </a:t>
            </a:r>
            <a:r>
              <a:rPr lang="en" sz="900">
                <a:solidFill>
                  <a:srgbClr val="9CDCFE"/>
                </a:solidFill>
                <a:latin typeface="Consolas"/>
                <a:ea typeface="Consolas"/>
                <a:cs typeface="Consolas"/>
                <a:sym typeface="Consolas"/>
              </a:rPr>
              <a:t>class</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 </a:t>
            </a:r>
            <a:r>
              <a:rPr lang="en" sz="900">
                <a:solidFill>
                  <a:srgbClr val="9CDCFE"/>
                </a:solidFill>
                <a:latin typeface="Consolas"/>
                <a:ea typeface="Consolas"/>
                <a:cs typeface="Consolas"/>
                <a:sym typeface="Consolas"/>
              </a:rPr>
              <a:t>type</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"submit"</a:t>
            </a:r>
            <a:r>
              <a:rPr lang="en" sz="900">
                <a:solidFill>
                  <a:srgbClr val="808080"/>
                </a:solidFill>
                <a:latin typeface="Consolas"/>
                <a:ea typeface="Consolas"/>
                <a:cs typeface="Consolas"/>
                <a:sym typeface="Consolas"/>
              </a:rPr>
              <a:t>&gt;</a:t>
            </a:r>
            <a:r>
              <a:rPr lang="en" sz="900">
                <a:solidFill>
                  <a:srgbClr val="CCCCCC"/>
                </a:solidFill>
                <a:latin typeface="Consolas"/>
                <a:ea typeface="Consolas"/>
                <a:cs typeface="Consolas"/>
                <a:sym typeface="Consolas"/>
              </a:rPr>
              <a:t>Submit</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button</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div</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808080"/>
                </a:solidFill>
                <a:latin typeface="Consolas"/>
                <a:ea typeface="Consolas"/>
                <a:cs typeface="Consolas"/>
                <a:sym typeface="Consolas"/>
              </a:rPr>
              <a:t>&lt;/</a:t>
            </a:r>
            <a:r>
              <a:rPr lang="en" sz="900">
                <a:solidFill>
                  <a:srgbClr val="569CD6"/>
                </a:solidFill>
                <a:latin typeface="Consolas"/>
                <a:ea typeface="Consolas"/>
                <a:cs typeface="Consolas"/>
                <a:sym typeface="Consolas"/>
              </a:rPr>
              <a:t>form</a:t>
            </a:r>
            <a:r>
              <a:rPr lang="en" sz="900">
                <a:solidFill>
                  <a:srgbClr val="808080"/>
                </a:solidFill>
                <a:latin typeface="Consolas"/>
                <a:ea typeface="Consolas"/>
                <a:cs typeface="Consolas"/>
                <a:sym typeface="Consolas"/>
              </a:rPr>
              <a:t>&gt;</a:t>
            </a:r>
            <a:endParaRPr sz="9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000">
              <a:solidFill>
                <a:srgbClr val="CCCCCC"/>
              </a:solidFill>
              <a:latin typeface="Consolas"/>
              <a:ea typeface="Consolas"/>
              <a:cs typeface="Consolas"/>
              <a:sym typeface="Consolas"/>
            </a:endParaRPr>
          </a:p>
        </p:txBody>
      </p:sp>
      <p:sp>
        <p:nvSpPr>
          <p:cNvPr id="136" name="Google Shape;136;p24"/>
          <p:cNvSpPr txBox="1"/>
          <p:nvPr>
            <p:ph idx="1" type="body"/>
          </p:nvPr>
        </p:nvSpPr>
        <p:spPr>
          <a:xfrm>
            <a:off x="4996200" y="591200"/>
            <a:ext cx="4147800" cy="45522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9CDCFE"/>
                </a:solidFill>
                <a:latin typeface="Consolas"/>
                <a:ea typeface="Consolas"/>
                <a:cs typeface="Consolas"/>
                <a:sym typeface="Consolas"/>
              </a:rPr>
              <a:t>form</a:t>
            </a:r>
            <a:r>
              <a:rPr b="1" lang="en" sz="1000">
                <a:solidFill>
                  <a:srgbClr val="CCCCCC"/>
                </a:solidFill>
                <a:latin typeface="Consolas"/>
                <a:ea typeface="Consolas"/>
                <a:cs typeface="Consolas"/>
                <a:sym typeface="Consolas"/>
              </a:rPr>
              <a:t> </a:t>
            </a:r>
            <a:r>
              <a:rPr b="1" lang="en" sz="1000">
                <a:solidFill>
                  <a:srgbClr val="D4D4D4"/>
                </a:solidFill>
                <a:latin typeface="Consolas"/>
                <a:ea typeface="Consolas"/>
                <a:cs typeface="Consolas"/>
                <a:sym typeface="Consolas"/>
              </a:rPr>
              <a:t>=</a:t>
            </a:r>
            <a:r>
              <a:rPr b="1" lang="en" sz="1000">
                <a:solidFill>
                  <a:srgbClr val="CCCCCC"/>
                </a:solidFill>
                <a:latin typeface="Consolas"/>
                <a:ea typeface="Consolas"/>
                <a:cs typeface="Consolas"/>
                <a:sym typeface="Consolas"/>
              </a:rPr>
              <a:t> </a:t>
            </a:r>
            <a:r>
              <a:rPr b="1" lang="en" sz="1000">
                <a:solidFill>
                  <a:srgbClr val="569CD6"/>
                </a:solidFill>
                <a:latin typeface="Consolas"/>
                <a:ea typeface="Consolas"/>
                <a:cs typeface="Consolas"/>
                <a:sym typeface="Consolas"/>
              </a:rPr>
              <a:t>new</a:t>
            </a:r>
            <a:r>
              <a:rPr b="1" lang="en" sz="1000">
                <a:solidFill>
                  <a:srgbClr val="CCCCCC"/>
                </a:solidFill>
                <a:latin typeface="Consolas"/>
                <a:ea typeface="Consolas"/>
                <a:cs typeface="Consolas"/>
                <a:sym typeface="Consolas"/>
              </a:rPr>
              <a:t> </a:t>
            </a:r>
            <a:r>
              <a:rPr b="1" lang="en" sz="1000">
                <a:solidFill>
                  <a:srgbClr val="4EC9B0"/>
                </a:solidFill>
                <a:latin typeface="Consolas"/>
                <a:ea typeface="Consolas"/>
                <a:cs typeface="Consolas"/>
                <a:sym typeface="Consolas"/>
              </a:rPr>
              <a:t>FormGroup</a:t>
            </a:r>
            <a:r>
              <a:rPr b="1" lang="en" sz="1000">
                <a:solidFill>
                  <a:srgbClr val="CCCCCC"/>
                </a:solidFill>
                <a:latin typeface="Consolas"/>
                <a:ea typeface="Consolas"/>
                <a:cs typeface="Consolas"/>
                <a:sym typeface="Consolas"/>
              </a:rPr>
              <a:t>({</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9CDCFE"/>
                </a:solidFill>
                <a:latin typeface="Consolas"/>
                <a:ea typeface="Consolas"/>
                <a:cs typeface="Consolas"/>
                <a:sym typeface="Consolas"/>
              </a:rPr>
              <a:t>name:</a:t>
            </a:r>
            <a:r>
              <a:rPr b="1" lang="en" sz="1000">
                <a:solidFill>
                  <a:srgbClr val="CCCCCC"/>
                </a:solidFill>
                <a:latin typeface="Consolas"/>
                <a:ea typeface="Consolas"/>
                <a:cs typeface="Consolas"/>
                <a:sym typeface="Consolas"/>
              </a:rPr>
              <a:t> </a:t>
            </a:r>
            <a:r>
              <a:rPr b="1" lang="en" sz="1000">
                <a:solidFill>
                  <a:srgbClr val="569CD6"/>
                </a:solidFill>
                <a:latin typeface="Consolas"/>
                <a:ea typeface="Consolas"/>
                <a:cs typeface="Consolas"/>
                <a:sym typeface="Consolas"/>
              </a:rPr>
              <a:t>new</a:t>
            </a:r>
            <a:r>
              <a:rPr b="1" lang="en" sz="1000">
                <a:solidFill>
                  <a:srgbClr val="CCCCCC"/>
                </a:solidFill>
                <a:latin typeface="Consolas"/>
                <a:ea typeface="Consolas"/>
                <a:cs typeface="Consolas"/>
                <a:sym typeface="Consolas"/>
              </a:rPr>
              <a:t> </a:t>
            </a:r>
            <a:r>
              <a:rPr b="1" lang="en" sz="1000">
                <a:solidFill>
                  <a:srgbClr val="4EC9B0"/>
                </a:solidFill>
                <a:latin typeface="Consolas"/>
                <a:ea typeface="Consolas"/>
                <a:cs typeface="Consolas"/>
                <a:sym typeface="Consolas"/>
              </a:rPr>
              <a:t>FormControl</a:t>
            </a:r>
            <a:r>
              <a:rPr b="1" lang="en" sz="1000">
                <a:solidFill>
                  <a:srgbClr val="CCCCCC"/>
                </a:solidFill>
                <a:latin typeface="Consolas"/>
                <a:ea typeface="Consolas"/>
                <a:cs typeface="Consolas"/>
                <a:sym typeface="Consolas"/>
              </a:rPr>
              <a:t>(</a:t>
            </a:r>
            <a:r>
              <a:rPr b="1" lang="en" sz="1000">
                <a:solidFill>
                  <a:srgbClr val="CE9178"/>
                </a:solidFill>
                <a:latin typeface="Consolas"/>
                <a:ea typeface="Consolas"/>
                <a:cs typeface="Consolas"/>
                <a:sym typeface="Consolas"/>
              </a:rPr>
              <a:t>''</a:t>
            </a: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9CDCFE"/>
                </a:solidFill>
                <a:latin typeface="Consolas"/>
                <a:ea typeface="Consolas"/>
                <a:cs typeface="Consolas"/>
                <a:sym typeface="Consolas"/>
              </a:rPr>
              <a:t>nonNullable:</a:t>
            </a:r>
            <a:r>
              <a:rPr b="1" lang="en" sz="1000">
                <a:solidFill>
                  <a:srgbClr val="CCCCCC"/>
                </a:solidFill>
                <a:latin typeface="Consolas"/>
                <a:ea typeface="Consolas"/>
                <a:cs typeface="Consolas"/>
                <a:sym typeface="Consolas"/>
              </a:rPr>
              <a:t> </a:t>
            </a:r>
            <a:r>
              <a:rPr b="1" lang="en" sz="1000">
                <a:solidFill>
                  <a:srgbClr val="569CD6"/>
                </a:solidFill>
                <a:latin typeface="Consolas"/>
                <a:ea typeface="Consolas"/>
                <a:cs typeface="Consolas"/>
                <a:sym typeface="Consolas"/>
              </a:rPr>
              <a:t>true</a:t>
            </a:r>
            <a:r>
              <a:rPr b="1" lang="en" sz="1000">
                <a:solidFill>
                  <a:srgbClr val="CCCCCC"/>
                </a:solidFill>
                <a:latin typeface="Consolas"/>
                <a:ea typeface="Consolas"/>
                <a:cs typeface="Consolas"/>
                <a:sym typeface="Consolas"/>
              </a:rPr>
              <a:t>,</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9CDCFE"/>
                </a:solidFill>
                <a:latin typeface="Consolas"/>
                <a:ea typeface="Consolas"/>
                <a:cs typeface="Consolas"/>
                <a:sym typeface="Consolas"/>
              </a:rPr>
              <a:t>validators:</a:t>
            </a:r>
            <a:r>
              <a:rPr b="1" lang="en" sz="1000">
                <a:solidFill>
                  <a:srgbClr val="CCCCCC"/>
                </a:solidFill>
                <a:latin typeface="Consolas"/>
                <a:ea typeface="Consolas"/>
                <a:cs typeface="Consolas"/>
                <a:sym typeface="Consolas"/>
              </a:rPr>
              <a:t> [</a:t>
            </a:r>
            <a:r>
              <a:rPr b="1" lang="en" sz="1000">
                <a:solidFill>
                  <a:srgbClr val="4EC9B0"/>
                </a:solidFill>
                <a:latin typeface="Consolas"/>
                <a:ea typeface="Consolas"/>
                <a:cs typeface="Consolas"/>
                <a:sym typeface="Consolas"/>
              </a:rPr>
              <a:t>Validators</a:t>
            </a:r>
            <a:r>
              <a:rPr b="1" lang="en" sz="1000">
                <a:solidFill>
                  <a:srgbClr val="CCCCCC"/>
                </a:solidFill>
                <a:latin typeface="Consolas"/>
                <a:ea typeface="Consolas"/>
                <a:cs typeface="Consolas"/>
                <a:sym typeface="Consolas"/>
              </a:rPr>
              <a:t>.</a:t>
            </a:r>
            <a:r>
              <a:rPr b="1" lang="en" sz="1000">
                <a:solidFill>
                  <a:srgbClr val="DCDCAA"/>
                </a:solidFill>
                <a:latin typeface="Consolas"/>
                <a:ea typeface="Consolas"/>
                <a:cs typeface="Consolas"/>
                <a:sym typeface="Consolas"/>
              </a:rPr>
              <a:t>required</a:t>
            </a:r>
            <a:r>
              <a:rPr b="1" lang="en" sz="1000">
                <a:solidFill>
                  <a:srgbClr val="CCCCCC"/>
                </a:solidFill>
                <a:latin typeface="Consolas"/>
                <a:ea typeface="Consolas"/>
                <a:cs typeface="Consolas"/>
                <a:sym typeface="Consolas"/>
              </a:rPr>
              <a:t>]</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9CDCFE"/>
                </a:solidFill>
                <a:latin typeface="Consolas"/>
                <a:ea typeface="Consolas"/>
                <a:cs typeface="Consolas"/>
                <a:sym typeface="Consolas"/>
              </a:rPr>
              <a:t>language:</a:t>
            </a:r>
            <a:r>
              <a:rPr b="1" lang="en" sz="1000">
                <a:solidFill>
                  <a:srgbClr val="CCCCCC"/>
                </a:solidFill>
                <a:latin typeface="Consolas"/>
                <a:ea typeface="Consolas"/>
                <a:cs typeface="Consolas"/>
                <a:sym typeface="Consolas"/>
              </a:rPr>
              <a:t> </a:t>
            </a:r>
            <a:r>
              <a:rPr b="1" lang="en" sz="1000">
                <a:solidFill>
                  <a:srgbClr val="569CD6"/>
                </a:solidFill>
                <a:latin typeface="Consolas"/>
                <a:ea typeface="Consolas"/>
                <a:cs typeface="Consolas"/>
                <a:sym typeface="Consolas"/>
              </a:rPr>
              <a:t>new</a:t>
            </a:r>
            <a:r>
              <a:rPr b="1" lang="en" sz="1000">
                <a:solidFill>
                  <a:srgbClr val="CCCCCC"/>
                </a:solidFill>
                <a:latin typeface="Consolas"/>
                <a:ea typeface="Consolas"/>
                <a:cs typeface="Consolas"/>
                <a:sym typeface="Consolas"/>
              </a:rPr>
              <a:t> </a:t>
            </a:r>
            <a:r>
              <a:rPr b="1" lang="en" sz="1000">
                <a:solidFill>
                  <a:srgbClr val="4EC9B0"/>
                </a:solidFill>
                <a:latin typeface="Consolas"/>
                <a:ea typeface="Consolas"/>
                <a:cs typeface="Consolas"/>
                <a:sym typeface="Consolas"/>
              </a:rPr>
              <a:t>FormControl</a:t>
            </a:r>
            <a:r>
              <a:rPr b="1" lang="en" sz="1000">
                <a:solidFill>
                  <a:srgbClr val="CCCCCC"/>
                </a:solidFill>
                <a:latin typeface="Consolas"/>
                <a:ea typeface="Consolas"/>
                <a:cs typeface="Consolas"/>
                <a:sym typeface="Consolas"/>
              </a:rPr>
              <a:t>(</a:t>
            </a:r>
            <a:r>
              <a:rPr b="1" lang="en" sz="1000">
                <a:solidFill>
                  <a:srgbClr val="569CD6"/>
                </a:solidFill>
                <a:latin typeface="Consolas"/>
                <a:ea typeface="Consolas"/>
                <a:cs typeface="Consolas"/>
                <a:sym typeface="Consolas"/>
              </a:rPr>
              <a:t>this</a:t>
            </a:r>
            <a:r>
              <a:rPr b="1" lang="en" sz="1000">
                <a:solidFill>
                  <a:srgbClr val="CCCCCC"/>
                </a:solidFill>
                <a:latin typeface="Consolas"/>
                <a:ea typeface="Consolas"/>
                <a:cs typeface="Consolas"/>
                <a:sym typeface="Consolas"/>
              </a:rPr>
              <a:t>.</a:t>
            </a:r>
            <a:r>
              <a:rPr b="1" lang="en" sz="1000">
                <a:solidFill>
                  <a:srgbClr val="9CDCFE"/>
                </a:solidFill>
                <a:latin typeface="Consolas"/>
                <a:ea typeface="Consolas"/>
                <a:cs typeface="Consolas"/>
                <a:sym typeface="Consolas"/>
              </a:rPr>
              <a:t>languages</a:t>
            </a:r>
            <a:r>
              <a:rPr b="1" lang="en" sz="1000">
                <a:solidFill>
                  <a:srgbClr val="CCCCCC"/>
                </a:solidFill>
                <a:latin typeface="Consolas"/>
                <a:ea typeface="Consolas"/>
                <a:cs typeface="Consolas"/>
                <a:sym typeface="Consolas"/>
              </a:rPr>
              <a:t>[</a:t>
            </a:r>
            <a:r>
              <a:rPr b="1" lang="en" sz="1000">
                <a:solidFill>
                  <a:srgbClr val="B5CEA8"/>
                </a:solidFill>
                <a:latin typeface="Consolas"/>
                <a:ea typeface="Consolas"/>
                <a:cs typeface="Consolas"/>
                <a:sym typeface="Consolas"/>
              </a:rPr>
              <a:t>0</a:t>
            </a:r>
            <a:r>
              <a:rPr b="1" lang="en" sz="1000">
                <a:solidFill>
                  <a:srgbClr val="CCCCCC"/>
                </a:solidFill>
                <a:latin typeface="Consolas"/>
                <a:ea typeface="Consolas"/>
                <a:cs typeface="Consolas"/>
                <a:sym typeface="Consolas"/>
              </a:rPr>
              <a:t>].</a:t>
            </a:r>
            <a:r>
              <a:rPr b="1" lang="en" sz="1000">
                <a:solidFill>
                  <a:srgbClr val="9CDCFE"/>
                </a:solidFill>
                <a:latin typeface="Consolas"/>
                <a:ea typeface="Consolas"/>
                <a:cs typeface="Consolas"/>
                <a:sym typeface="Consolas"/>
              </a:rPr>
              <a:t>name</a:t>
            </a: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9CDCFE"/>
                </a:solidFill>
                <a:latin typeface="Consolas"/>
                <a:ea typeface="Consolas"/>
                <a:cs typeface="Consolas"/>
                <a:sym typeface="Consolas"/>
              </a:rPr>
              <a:t>nonNullable:</a:t>
            </a:r>
            <a:r>
              <a:rPr b="1" lang="en" sz="1000">
                <a:solidFill>
                  <a:srgbClr val="CCCCCC"/>
                </a:solidFill>
                <a:latin typeface="Consolas"/>
                <a:ea typeface="Consolas"/>
                <a:cs typeface="Consolas"/>
                <a:sym typeface="Consolas"/>
              </a:rPr>
              <a:t> </a:t>
            </a:r>
            <a:r>
              <a:rPr b="1" lang="en" sz="1000">
                <a:solidFill>
                  <a:srgbClr val="569CD6"/>
                </a:solidFill>
                <a:latin typeface="Consolas"/>
                <a:ea typeface="Consolas"/>
                <a:cs typeface="Consolas"/>
                <a:sym typeface="Consolas"/>
              </a:rPr>
              <a:t>true</a:t>
            </a:r>
            <a:r>
              <a:rPr b="1" lang="en" sz="1000">
                <a:solidFill>
                  <a:srgbClr val="CCCCCC"/>
                </a:solidFill>
                <a:latin typeface="Consolas"/>
                <a:ea typeface="Consolas"/>
                <a:cs typeface="Consolas"/>
                <a:sym typeface="Consolas"/>
              </a:rPr>
              <a:t>,</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9CDCFE"/>
                </a:solidFill>
                <a:latin typeface="Consolas"/>
                <a:ea typeface="Consolas"/>
                <a:cs typeface="Consolas"/>
                <a:sym typeface="Consolas"/>
              </a:rPr>
              <a:t>validators:</a:t>
            </a:r>
            <a:r>
              <a:rPr b="1" lang="en" sz="1000">
                <a:solidFill>
                  <a:srgbClr val="CCCCCC"/>
                </a:solidFill>
                <a:latin typeface="Consolas"/>
                <a:ea typeface="Consolas"/>
                <a:cs typeface="Consolas"/>
                <a:sym typeface="Consolas"/>
              </a:rPr>
              <a:t> [</a:t>
            </a:r>
            <a:r>
              <a:rPr b="1" lang="en" sz="1000">
                <a:solidFill>
                  <a:srgbClr val="4EC9B0"/>
                </a:solidFill>
                <a:latin typeface="Consolas"/>
                <a:ea typeface="Consolas"/>
                <a:cs typeface="Consolas"/>
                <a:sym typeface="Consolas"/>
              </a:rPr>
              <a:t>Validators</a:t>
            </a:r>
            <a:r>
              <a:rPr b="1" lang="en" sz="1000">
                <a:solidFill>
                  <a:srgbClr val="CCCCCC"/>
                </a:solidFill>
                <a:latin typeface="Consolas"/>
                <a:ea typeface="Consolas"/>
                <a:cs typeface="Consolas"/>
                <a:sym typeface="Consolas"/>
              </a:rPr>
              <a:t>.</a:t>
            </a:r>
            <a:r>
              <a:rPr b="1" lang="en" sz="1000">
                <a:solidFill>
                  <a:srgbClr val="DCDCAA"/>
                </a:solidFill>
                <a:latin typeface="Consolas"/>
                <a:ea typeface="Consolas"/>
                <a:cs typeface="Consolas"/>
                <a:sym typeface="Consolas"/>
              </a:rPr>
              <a:t>required</a:t>
            </a:r>
            <a:r>
              <a:rPr b="1" lang="en" sz="1000">
                <a:solidFill>
                  <a:srgbClr val="CCCCCC"/>
                </a:solidFill>
                <a:latin typeface="Consolas"/>
                <a:ea typeface="Consolas"/>
                <a:cs typeface="Consolas"/>
                <a:sym typeface="Consolas"/>
              </a:rPr>
              <a:t>]</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DCDCAA"/>
                </a:solidFill>
                <a:latin typeface="Consolas"/>
                <a:ea typeface="Consolas"/>
                <a:cs typeface="Consolas"/>
                <a:sym typeface="Consolas"/>
              </a:rPr>
              <a:t>onConfirm</a:t>
            </a: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569CD6"/>
                </a:solidFill>
                <a:latin typeface="Consolas"/>
                <a:ea typeface="Consolas"/>
                <a:cs typeface="Consolas"/>
                <a:sym typeface="Consolas"/>
              </a:rPr>
              <a:t>const</a:t>
            </a:r>
            <a:r>
              <a:rPr b="1" lang="en" sz="1000">
                <a:solidFill>
                  <a:srgbClr val="CCCCCC"/>
                </a:solidFill>
                <a:latin typeface="Consolas"/>
                <a:ea typeface="Consolas"/>
                <a:cs typeface="Consolas"/>
                <a:sym typeface="Consolas"/>
              </a:rPr>
              <a:t> { </a:t>
            </a:r>
            <a:r>
              <a:rPr b="1" lang="en" sz="1000">
                <a:solidFill>
                  <a:srgbClr val="4FC1FF"/>
                </a:solidFill>
                <a:latin typeface="Consolas"/>
                <a:ea typeface="Consolas"/>
                <a:cs typeface="Consolas"/>
                <a:sym typeface="Consolas"/>
              </a:rPr>
              <a:t>name</a:t>
            </a:r>
            <a:r>
              <a:rPr b="1" lang="en" sz="1000">
                <a:solidFill>
                  <a:srgbClr val="CCCCCC"/>
                </a:solidFill>
                <a:latin typeface="Consolas"/>
                <a:ea typeface="Consolas"/>
                <a:cs typeface="Consolas"/>
                <a:sym typeface="Consolas"/>
              </a:rPr>
              <a:t>, </a:t>
            </a:r>
            <a:r>
              <a:rPr b="1" lang="en" sz="1000">
                <a:solidFill>
                  <a:srgbClr val="4FC1FF"/>
                </a:solidFill>
                <a:latin typeface="Consolas"/>
                <a:ea typeface="Consolas"/>
                <a:cs typeface="Consolas"/>
                <a:sym typeface="Consolas"/>
              </a:rPr>
              <a:t>language</a:t>
            </a:r>
            <a:r>
              <a:rPr b="1" lang="en" sz="1000">
                <a:solidFill>
                  <a:srgbClr val="CCCCCC"/>
                </a:solidFill>
                <a:latin typeface="Consolas"/>
                <a:ea typeface="Consolas"/>
                <a:cs typeface="Consolas"/>
                <a:sym typeface="Consolas"/>
              </a:rPr>
              <a:t> } </a:t>
            </a:r>
            <a:r>
              <a:rPr b="1" lang="en" sz="1000">
                <a:solidFill>
                  <a:srgbClr val="D4D4D4"/>
                </a:solidFill>
                <a:latin typeface="Consolas"/>
                <a:ea typeface="Consolas"/>
                <a:cs typeface="Consolas"/>
                <a:sym typeface="Consolas"/>
              </a:rPr>
              <a:t>=</a:t>
            </a:r>
            <a:r>
              <a:rPr b="1" lang="en" sz="1000">
                <a:solidFill>
                  <a:srgbClr val="CCCCCC"/>
                </a:solidFill>
                <a:latin typeface="Consolas"/>
                <a:ea typeface="Consolas"/>
                <a:cs typeface="Consolas"/>
                <a:sym typeface="Consolas"/>
              </a:rPr>
              <a:t> </a:t>
            </a:r>
            <a:r>
              <a:rPr b="1" lang="en" sz="1000">
                <a:solidFill>
                  <a:srgbClr val="569CD6"/>
                </a:solidFill>
                <a:latin typeface="Consolas"/>
                <a:ea typeface="Consolas"/>
                <a:cs typeface="Consolas"/>
                <a:sym typeface="Consolas"/>
              </a:rPr>
              <a:t>this</a:t>
            </a:r>
            <a:r>
              <a:rPr b="1" lang="en" sz="1000">
                <a:solidFill>
                  <a:srgbClr val="CCCCCC"/>
                </a:solidFill>
                <a:latin typeface="Consolas"/>
                <a:ea typeface="Consolas"/>
                <a:cs typeface="Consolas"/>
                <a:sym typeface="Consolas"/>
              </a:rPr>
              <a:t>.</a:t>
            </a:r>
            <a:r>
              <a:rPr b="1" lang="en" sz="1000">
                <a:solidFill>
                  <a:srgbClr val="9CDCFE"/>
                </a:solidFill>
                <a:latin typeface="Consolas"/>
                <a:ea typeface="Consolas"/>
                <a:cs typeface="Consolas"/>
                <a:sym typeface="Consolas"/>
              </a:rPr>
              <a:t>form</a:t>
            </a:r>
            <a:r>
              <a:rPr b="1" lang="en" sz="1000">
                <a:solidFill>
                  <a:srgbClr val="CCCCCC"/>
                </a:solidFill>
                <a:latin typeface="Consolas"/>
                <a:ea typeface="Consolas"/>
                <a:cs typeface="Consolas"/>
                <a:sym typeface="Consolas"/>
              </a:rPr>
              <a:t>.</a:t>
            </a:r>
            <a:r>
              <a:rPr b="1" lang="en" sz="1000">
                <a:solidFill>
                  <a:srgbClr val="DCDCAA"/>
                </a:solidFill>
                <a:latin typeface="Consolas"/>
                <a:ea typeface="Consolas"/>
                <a:cs typeface="Consolas"/>
                <a:sym typeface="Consolas"/>
              </a:rPr>
              <a:t>getRawValue</a:t>
            </a:r>
            <a:r>
              <a:rPr b="1" lang="en" sz="1000">
                <a:solidFill>
                  <a:srgbClr val="CCCCCC"/>
                </a:solidFill>
                <a:latin typeface="Consolas"/>
                <a:ea typeface="Consolas"/>
                <a:cs typeface="Consolas"/>
                <a:sym typeface="Consolas"/>
              </a:rPr>
              <a:t>();</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C586C0"/>
                </a:solidFill>
                <a:latin typeface="Consolas"/>
                <a:ea typeface="Consolas"/>
                <a:cs typeface="Consolas"/>
                <a:sym typeface="Consolas"/>
              </a:rPr>
              <a:t>if</a:t>
            </a:r>
            <a:r>
              <a:rPr b="1" lang="en" sz="1000">
                <a:solidFill>
                  <a:srgbClr val="CCCCCC"/>
                </a:solidFill>
                <a:latin typeface="Consolas"/>
                <a:ea typeface="Consolas"/>
                <a:cs typeface="Consolas"/>
                <a:sym typeface="Consolas"/>
              </a:rPr>
              <a:t> (</a:t>
            </a:r>
            <a:r>
              <a:rPr b="1" lang="en" sz="1000">
                <a:solidFill>
                  <a:srgbClr val="D4D4D4"/>
                </a:solidFill>
                <a:latin typeface="Consolas"/>
                <a:ea typeface="Consolas"/>
                <a:cs typeface="Consolas"/>
                <a:sym typeface="Consolas"/>
              </a:rPr>
              <a:t>!</a:t>
            </a:r>
            <a:r>
              <a:rPr b="1" lang="en" sz="1000">
                <a:solidFill>
                  <a:srgbClr val="4FC1FF"/>
                </a:solidFill>
                <a:latin typeface="Consolas"/>
                <a:ea typeface="Consolas"/>
                <a:cs typeface="Consolas"/>
                <a:sym typeface="Consolas"/>
              </a:rPr>
              <a:t>language</a:t>
            </a:r>
            <a:r>
              <a:rPr b="1" lang="en" sz="1000">
                <a:solidFill>
                  <a:srgbClr val="CCCCCC"/>
                </a:solidFill>
                <a:latin typeface="Consolas"/>
                <a:ea typeface="Consolas"/>
                <a:cs typeface="Consolas"/>
                <a:sym typeface="Consolas"/>
              </a:rPr>
              <a:t> </a:t>
            </a:r>
            <a:r>
              <a:rPr b="1" lang="en" sz="1000">
                <a:solidFill>
                  <a:srgbClr val="D4D4D4"/>
                </a:solidFill>
                <a:latin typeface="Consolas"/>
                <a:ea typeface="Consolas"/>
                <a:cs typeface="Consolas"/>
                <a:sym typeface="Consolas"/>
              </a:rPr>
              <a:t>||</a:t>
            </a:r>
            <a:r>
              <a:rPr b="1" lang="en" sz="1000">
                <a:solidFill>
                  <a:srgbClr val="CCCCCC"/>
                </a:solidFill>
                <a:latin typeface="Consolas"/>
                <a:ea typeface="Consolas"/>
                <a:cs typeface="Consolas"/>
                <a:sym typeface="Consolas"/>
              </a:rPr>
              <a:t> </a:t>
            </a:r>
            <a:r>
              <a:rPr b="1" lang="en" sz="1000">
                <a:solidFill>
                  <a:srgbClr val="D4D4D4"/>
                </a:solidFill>
                <a:latin typeface="Consolas"/>
                <a:ea typeface="Consolas"/>
                <a:cs typeface="Consolas"/>
                <a:sym typeface="Consolas"/>
              </a:rPr>
              <a:t>!</a:t>
            </a:r>
            <a:r>
              <a:rPr b="1" lang="en" sz="1000">
                <a:solidFill>
                  <a:srgbClr val="4FC1FF"/>
                </a:solidFill>
                <a:latin typeface="Consolas"/>
                <a:ea typeface="Consolas"/>
                <a:cs typeface="Consolas"/>
                <a:sym typeface="Consolas"/>
              </a:rPr>
              <a:t>name</a:t>
            </a: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C586C0"/>
                </a:solidFill>
                <a:latin typeface="Consolas"/>
                <a:ea typeface="Consolas"/>
                <a:cs typeface="Consolas"/>
                <a:sym typeface="Consolas"/>
              </a:rPr>
              <a:t>return</a:t>
            </a:r>
            <a:r>
              <a:rPr b="1" lang="en" sz="1000">
                <a:solidFill>
                  <a:srgbClr val="CCCCCC"/>
                </a:solidFill>
                <a:latin typeface="Consolas"/>
                <a:ea typeface="Consolas"/>
                <a:cs typeface="Consolas"/>
                <a:sym typeface="Consolas"/>
              </a:rPr>
              <a:t>;</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r>
              <a:rPr b="1" lang="en" sz="1000">
                <a:solidFill>
                  <a:srgbClr val="569CD6"/>
                </a:solidFill>
                <a:latin typeface="Consolas"/>
                <a:ea typeface="Consolas"/>
                <a:cs typeface="Consolas"/>
                <a:sym typeface="Consolas"/>
              </a:rPr>
              <a:t>this</a:t>
            </a:r>
            <a:r>
              <a:rPr b="1" lang="en" sz="1000">
                <a:solidFill>
                  <a:srgbClr val="CCCCCC"/>
                </a:solidFill>
                <a:latin typeface="Consolas"/>
                <a:ea typeface="Consolas"/>
                <a:cs typeface="Consolas"/>
                <a:sym typeface="Consolas"/>
              </a:rPr>
              <a:t>.</a:t>
            </a:r>
            <a:r>
              <a:rPr b="1" lang="en" sz="1000">
                <a:solidFill>
                  <a:srgbClr val="9CDCFE"/>
                </a:solidFill>
                <a:latin typeface="Consolas"/>
                <a:ea typeface="Consolas"/>
                <a:cs typeface="Consolas"/>
                <a:sym typeface="Consolas"/>
              </a:rPr>
              <a:t>dialogRef</a:t>
            </a:r>
            <a:r>
              <a:rPr b="1" lang="en" sz="1000">
                <a:solidFill>
                  <a:srgbClr val="CCCCCC"/>
                </a:solidFill>
                <a:latin typeface="Consolas"/>
                <a:ea typeface="Consolas"/>
                <a:cs typeface="Consolas"/>
                <a:sym typeface="Consolas"/>
              </a:rPr>
              <a:t>.</a:t>
            </a:r>
            <a:r>
              <a:rPr b="1" lang="en" sz="1000">
                <a:solidFill>
                  <a:srgbClr val="DCDCAA"/>
                </a:solidFill>
                <a:latin typeface="Consolas"/>
                <a:ea typeface="Consolas"/>
                <a:cs typeface="Consolas"/>
                <a:sym typeface="Consolas"/>
              </a:rPr>
              <a:t>close</a:t>
            </a:r>
            <a:r>
              <a:rPr b="1" lang="en" sz="1000">
                <a:solidFill>
                  <a:srgbClr val="CCCCCC"/>
                </a:solidFill>
                <a:latin typeface="Consolas"/>
                <a:ea typeface="Consolas"/>
                <a:cs typeface="Consolas"/>
                <a:sym typeface="Consolas"/>
              </a:rPr>
              <a:t>({ </a:t>
            </a:r>
            <a:r>
              <a:rPr b="1" lang="en" sz="1000">
                <a:solidFill>
                  <a:srgbClr val="9CDCFE"/>
                </a:solidFill>
                <a:latin typeface="Consolas"/>
                <a:ea typeface="Consolas"/>
                <a:cs typeface="Consolas"/>
                <a:sym typeface="Consolas"/>
              </a:rPr>
              <a:t>name</a:t>
            </a:r>
            <a:r>
              <a:rPr b="1" lang="en" sz="1000">
                <a:solidFill>
                  <a:srgbClr val="CCCCCC"/>
                </a:solidFill>
                <a:latin typeface="Consolas"/>
                <a:ea typeface="Consolas"/>
                <a:cs typeface="Consolas"/>
                <a:sym typeface="Consolas"/>
              </a:rPr>
              <a:t>, </a:t>
            </a:r>
            <a:r>
              <a:rPr b="1" lang="en" sz="1000">
                <a:solidFill>
                  <a:srgbClr val="9CDCFE"/>
                </a:solidFill>
                <a:latin typeface="Consolas"/>
                <a:ea typeface="Consolas"/>
                <a:cs typeface="Consolas"/>
                <a:sym typeface="Consolas"/>
              </a:rPr>
              <a:t>language</a:t>
            </a: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b="1" lang="en" sz="1000">
                <a:solidFill>
                  <a:srgbClr val="CCCCCC"/>
                </a:solidFill>
                <a:latin typeface="Consolas"/>
                <a:ea typeface="Consolas"/>
                <a:cs typeface="Consolas"/>
                <a:sym typeface="Consolas"/>
              </a:rPr>
              <a:t>  }</a:t>
            </a:r>
            <a:endParaRPr b="1"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b="1" sz="600">
              <a:solidFill>
                <a:srgbClr val="808080"/>
              </a:solidFill>
              <a:latin typeface="Consolas"/>
              <a:ea typeface="Consolas"/>
              <a:cs typeface="Consolas"/>
              <a:sym typeface="Consolas"/>
            </a:endParaRPr>
          </a:p>
        </p:txBody>
      </p:sp>
      <p:cxnSp>
        <p:nvCxnSpPr>
          <p:cNvPr id="137" name="Google Shape;137;p24"/>
          <p:cNvCxnSpPr>
            <a:stCxn id="138" idx="3"/>
            <a:endCxn id="139" idx="1"/>
          </p:cNvCxnSpPr>
          <p:nvPr/>
        </p:nvCxnSpPr>
        <p:spPr>
          <a:xfrm>
            <a:off x="1986000" y="750950"/>
            <a:ext cx="3183900" cy="2252700"/>
          </a:xfrm>
          <a:prstGeom prst="straightConnector1">
            <a:avLst/>
          </a:prstGeom>
          <a:noFill/>
          <a:ln cap="flat" cmpd="sng" w="9525">
            <a:solidFill>
              <a:srgbClr val="CC0000"/>
            </a:solidFill>
            <a:prstDash val="solid"/>
            <a:round/>
            <a:headEnd len="med" w="med" type="none"/>
            <a:tailEnd len="med" w="med" type="triangle"/>
          </a:ln>
        </p:spPr>
      </p:cxnSp>
      <p:sp>
        <p:nvSpPr>
          <p:cNvPr id="138" name="Google Shape;138;p24"/>
          <p:cNvSpPr/>
          <p:nvPr/>
        </p:nvSpPr>
        <p:spPr>
          <a:xfrm>
            <a:off x="1164000" y="660500"/>
            <a:ext cx="822000" cy="180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4"/>
          <p:cNvSpPr/>
          <p:nvPr/>
        </p:nvSpPr>
        <p:spPr>
          <a:xfrm>
            <a:off x="5169925" y="2913225"/>
            <a:ext cx="869100" cy="180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0" name="Google Shape;140;p24"/>
          <p:cNvCxnSpPr>
            <a:stCxn id="141" idx="3"/>
            <a:endCxn id="142" idx="1"/>
          </p:cNvCxnSpPr>
          <p:nvPr/>
        </p:nvCxnSpPr>
        <p:spPr>
          <a:xfrm flipH="1" rot="10800000">
            <a:off x="1872875" y="983325"/>
            <a:ext cx="3456000" cy="693600"/>
          </a:xfrm>
          <a:prstGeom prst="straightConnector1">
            <a:avLst/>
          </a:prstGeom>
          <a:noFill/>
          <a:ln cap="flat" cmpd="sng" w="9525">
            <a:solidFill>
              <a:srgbClr val="CC0000"/>
            </a:solidFill>
            <a:prstDash val="solid"/>
            <a:round/>
            <a:headEnd len="med" w="med" type="none"/>
            <a:tailEnd len="med" w="med" type="triangle"/>
          </a:ln>
        </p:spPr>
      </p:cxnSp>
      <p:sp>
        <p:nvSpPr>
          <p:cNvPr id="141" name="Google Shape;141;p24"/>
          <p:cNvSpPr/>
          <p:nvPr/>
        </p:nvSpPr>
        <p:spPr>
          <a:xfrm>
            <a:off x="1475975" y="1586475"/>
            <a:ext cx="396900" cy="180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4"/>
          <p:cNvSpPr/>
          <p:nvPr/>
        </p:nvSpPr>
        <p:spPr>
          <a:xfrm>
            <a:off x="5328775" y="892925"/>
            <a:ext cx="396900" cy="180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3" name="Google Shape;143;p24"/>
          <p:cNvCxnSpPr>
            <a:stCxn id="144" idx="3"/>
            <a:endCxn id="145" idx="1"/>
          </p:cNvCxnSpPr>
          <p:nvPr/>
        </p:nvCxnSpPr>
        <p:spPr>
          <a:xfrm flipH="1" rot="10800000">
            <a:off x="2108375" y="1790025"/>
            <a:ext cx="3241800" cy="989400"/>
          </a:xfrm>
          <a:prstGeom prst="straightConnector1">
            <a:avLst/>
          </a:prstGeom>
          <a:noFill/>
          <a:ln cap="flat" cmpd="sng" w="9525">
            <a:solidFill>
              <a:srgbClr val="CC0000"/>
            </a:solidFill>
            <a:prstDash val="solid"/>
            <a:round/>
            <a:headEnd len="med" w="med" type="none"/>
            <a:tailEnd len="med" w="med" type="triangle"/>
          </a:ln>
        </p:spPr>
      </p:cxnSp>
      <p:sp>
        <p:nvSpPr>
          <p:cNvPr id="145" name="Google Shape;145;p24"/>
          <p:cNvSpPr/>
          <p:nvPr/>
        </p:nvSpPr>
        <p:spPr>
          <a:xfrm>
            <a:off x="5350275" y="1699550"/>
            <a:ext cx="652500" cy="180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4"/>
          <p:cNvSpPr/>
          <p:nvPr/>
        </p:nvSpPr>
        <p:spPr>
          <a:xfrm>
            <a:off x="1475975" y="2688975"/>
            <a:ext cx="632400" cy="180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57050" y="22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WebSocket (socket.io)</a:t>
            </a:r>
            <a:endParaRPr>
              <a:solidFill>
                <a:srgbClr val="DB34DE"/>
              </a:solidFill>
              <a:latin typeface="Inter Tight"/>
              <a:ea typeface="Inter Tight"/>
              <a:cs typeface="Inter Tight"/>
              <a:sym typeface="Inter Tight"/>
            </a:endParaRPr>
          </a:p>
        </p:txBody>
      </p:sp>
      <p:sp>
        <p:nvSpPr>
          <p:cNvPr id="151" name="Google Shape;151;p25"/>
          <p:cNvSpPr txBox="1"/>
          <p:nvPr/>
        </p:nvSpPr>
        <p:spPr>
          <a:xfrm>
            <a:off x="457050" y="913975"/>
            <a:ext cx="8229900" cy="37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AA0A6"/>
                </a:solidFill>
              </a:rPr>
              <a:t>Socket.IO je biblioteka koja omogućava nisko kašnjenje, dvosmernu komunikaciju i komunikaciju zasnovanu na događajima između klijenta i servera.</a:t>
            </a:r>
            <a:endParaRPr>
              <a:solidFill>
                <a:srgbClr val="9AA0A6"/>
              </a:solidFill>
            </a:endParaRPr>
          </a:p>
          <a:p>
            <a:pPr indent="0" lvl="0" marL="0" rtl="0" algn="l">
              <a:spcBef>
                <a:spcPts val="0"/>
              </a:spcBef>
              <a:spcAft>
                <a:spcPts val="0"/>
              </a:spcAft>
              <a:buNone/>
            </a:pPr>
            <a:r>
              <a:t/>
            </a:r>
            <a:endParaRPr>
              <a:solidFill>
                <a:srgbClr val="9AA0A6"/>
              </a:solidFill>
            </a:endParaRPr>
          </a:p>
          <a:p>
            <a:pPr indent="0" lvl="0" marL="0" rtl="0" algn="l">
              <a:spcBef>
                <a:spcPts val="0"/>
              </a:spcBef>
              <a:spcAft>
                <a:spcPts val="0"/>
              </a:spcAft>
              <a:buNone/>
            </a:pPr>
            <a:r>
              <a:t/>
            </a:r>
            <a:endParaRPr>
              <a:solidFill>
                <a:srgbClr val="9AA0A6"/>
              </a:solidFill>
            </a:endParaRPr>
          </a:p>
          <a:p>
            <a:pPr indent="0" lvl="0" marL="0" rtl="0" algn="l">
              <a:spcBef>
                <a:spcPts val="0"/>
              </a:spcBef>
              <a:spcAft>
                <a:spcPts val="0"/>
              </a:spcAft>
              <a:buNone/>
            </a:pPr>
            <a:r>
              <a:t/>
            </a:r>
            <a:endParaRPr>
              <a:solidFill>
                <a:srgbClr val="9AA0A6"/>
              </a:solidFill>
            </a:endParaRPr>
          </a:p>
          <a:p>
            <a:pPr indent="0" lvl="0" marL="0" rtl="0" algn="l">
              <a:spcBef>
                <a:spcPts val="0"/>
              </a:spcBef>
              <a:spcAft>
                <a:spcPts val="0"/>
              </a:spcAft>
              <a:buNone/>
            </a:pPr>
            <a:r>
              <a:t/>
            </a:r>
            <a:endParaRPr>
              <a:solidFill>
                <a:srgbClr val="9AA0A6"/>
              </a:solidFill>
            </a:endParaRPr>
          </a:p>
          <a:p>
            <a:pPr indent="0" lvl="0" marL="0" rtl="0" algn="l">
              <a:spcBef>
                <a:spcPts val="0"/>
              </a:spcBef>
              <a:spcAft>
                <a:spcPts val="0"/>
              </a:spcAft>
              <a:buNone/>
            </a:pPr>
            <a:r>
              <a:t/>
            </a:r>
            <a:endParaRPr>
              <a:solidFill>
                <a:srgbClr val="9AA0A6"/>
              </a:solidFill>
            </a:endParaRPr>
          </a:p>
          <a:p>
            <a:pPr indent="0" lvl="0" marL="0" rtl="0" algn="l">
              <a:spcBef>
                <a:spcPts val="0"/>
              </a:spcBef>
              <a:spcAft>
                <a:spcPts val="0"/>
              </a:spcAft>
              <a:buNone/>
            </a:pPr>
            <a:r>
              <a:t/>
            </a:r>
            <a:endParaRPr>
              <a:solidFill>
                <a:srgbClr val="9AA0A6"/>
              </a:solidFill>
            </a:endParaRPr>
          </a:p>
          <a:p>
            <a:pPr indent="0" lvl="0" marL="0" rtl="0" algn="l">
              <a:spcBef>
                <a:spcPts val="0"/>
              </a:spcBef>
              <a:spcAft>
                <a:spcPts val="0"/>
              </a:spcAft>
              <a:buNone/>
            </a:pPr>
            <a:r>
              <a:t/>
            </a:r>
            <a:endParaRPr>
              <a:solidFill>
                <a:srgbClr val="9AA0A6"/>
              </a:solidFill>
            </a:endParaRPr>
          </a:p>
          <a:p>
            <a:pPr indent="0" lvl="0" marL="0" rtl="0" algn="l">
              <a:spcBef>
                <a:spcPts val="0"/>
              </a:spcBef>
              <a:spcAft>
                <a:spcPts val="0"/>
              </a:spcAft>
              <a:buNone/>
            </a:pPr>
            <a:r>
              <a:rPr lang="en">
                <a:solidFill>
                  <a:srgbClr val="9AA0A6"/>
                </a:solidFill>
              </a:rPr>
              <a:t>Socket.IO veza se može uspostaviti sa različitim transportima niskog nivoa:</a:t>
            </a:r>
            <a:endParaRPr>
              <a:solidFill>
                <a:srgbClr val="9AA0A6"/>
              </a:solidFill>
            </a:endParaRPr>
          </a:p>
          <a:p>
            <a:pPr indent="-317500" lvl="0" marL="457200" rtl="0" algn="l">
              <a:spcBef>
                <a:spcPts val="0"/>
              </a:spcBef>
              <a:spcAft>
                <a:spcPts val="0"/>
              </a:spcAft>
              <a:buClr>
                <a:srgbClr val="9AA0A6"/>
              </a:buClr>
              <a:buSzPts val="1400"/>
              <a:buChar char="●"/>
            </a:pPr>
            <a:r>
              <a:rPr lang="en">
                <a:solidFill>
                  <a:srgbClr val="9AA0A6"/>
                </a:solidFill>
              </a:rPr>
              <a:t>HTTP long polling</a:t>
            </a:r>
            <a:endParaRPr>
              <a:solidFill>
                <a:srgbClr val="9AA0A6"/>
              </a:solidFill>
            </a:endParaRPr>
          </a:p>
          <a:p>
            <a:pPr indent="-317500" lvl="0" marL="457200" rtl="0" algn="l">
              <a:spcBef>
                <a:spcPts val="0"/>
              </a:spcBef>
              <a:spcAft>
                <a:spcPts val="0"/>
              </a:spcAft>
              <a:buClr>
                <a:srgbClr val="9AA0A6"/>
              </a:buClr>
              <a:buSzPts val="1400"/>
              <a:buChar char="●"/>
            </a:pPr>
            <a:r>
              <a:rPr lang="en">
                <a:solidFill>
                  <a:srgbClr val="9AA0A6"/>
                </a:solidFill>
              </a:rPr>
              <a:t>WebSocket</a:t>
            </a:r>
            <a:endParaRPr>
              <a:solidFill>
                <a:srgbClr val="9AA0A6"/>
              </a:solidFill>
            </a:endParaRPr>
          </a:p>
          <a:p>
            <a:pPr indent="-317500" lvl="0" marL="457200" rtl="0" algn="l">
              <a:spcBef>
                <a:spcPts val="0"/>
              </a:spcBef>
              <a:spcAft>
                <a:spcPts val="0"/>
              </a:spcAft>
              <a:buClr>
                <a:srgbClr val="9AA0A6"/>
              </a:buClr>
              <a:buSzPts val="1400"/>
              <a:buChar char="●"/>
            </a:pPr>
            <a:r>
              <a:rPr lang="en">
                <a:solidFill>
                  <a:srgbClr val="9AA0A6"/>
                </a:solidFill>
              </a:rPr>
              <a:t>WebTransport</a:t>
            </a:r>
            <a:endParaRPr>
              <a:solidFill>
                <a:srgbClr val="9AA0A6"/>
              </a:solidFill>
            </a:endParaRPr>
          </a:p>
          <a:p>
            <a:pPr indent="0" lvl="0" marL="0" rtl="0" algn="l">
              <a:spcBef>
                <a:spcPts val="0"/>
              </a:spcBef>
              <a:spcAft>
                <a:spcPts val="0"/>
              </a:spcAft>
              <a:buNone/>
            </a:pPr>
            <a:r>
              <a:t/>
            </a:r>
            <a:endParaRPr>
              <a:solidFill>
                <a:srgbClr val="9AA0A6"/>
              </a:solidFill>
            </a:endParaRPr>
          </a:p>
          <a:p>
            <a:pPr indent="0" lvl="0" marL="0" rtl="0" algn="l">
              <a:spcBef>
                <a:spcPts val="0"/>
              </a:spcBef>
              <a:spcAft>
                <a:spcPts val="0"/>
              </a:spcAft>
              <a:buNone/>
            </a:pPr>
            <a:r>
              <a:rPr lang="en">
                <a:solidFill>
                  <a:srgbClr val="9AA0A6"/>
                </a:solidFill>
              </a:rPr>
              <a:t>Socket.IO će automatski izabrati najbolju dostupnu opciju, u zavisnosti od:</a:t>
            </a:r>
            <a:endParaRPr>
              <a:solidFill>
                <a:srgbClr val="9AA0A6"/>
              </a:solidFill>
            </a:endParaRPr>
          </a:p>
          <a:p>
            <a:pPr indent="-317500" lvl="0" marL="457200" rtl="0" algn="l">
              <a:spcBef>
                <a:spcPts val="0"/>
              </a:spcBef>
              <a:spcAft>
                <a:spcPts val="0"/>
              </a:spcAft>
              <a:buClr>
                <a:srgbClr val="9AA0A6"/>
              </a:buClr>
              <a:buSzPts val="1400"/>
              <a:buChar char="●"/>
            </a:pPr>
            <a:r>
              <a:rPr lang="en">
                <a:solidFill>
                  <a:srgbClr val="9AA0A6"/>
                </a:solidFill>
              </a:rPr>
              <a:t>Mogućnosti pretraživača</a:t>
            </a:r>
            <a:endParaRPr>
              <a:solidFill>
                <a:srgbClr val="9AA0A6"/>
              </a:solidFill>
            </a:endParaRPr>
          </a:p>
          <a:p>
            <a:pPr indent="-317500" lvl="0" marL="457200" marR="25400" rtl="0" algn="l">
              <a:lnSpc>
                <a:spcPct val="150000"/>
              </a:lnSpc>
              <a:spcBef>
                <a:spcPts val="0"/>
              </a:spcBef>
              <a:spcAft>
                <a:spcPts val="0"/>
              </a:spcAft>
              <a:buClr>
                <a:srgbClr val="9AA0A6"/>
              </a:buClr>
              <a:buSzPts val="1400"/>
              <a:buChar char="●"/>
            </a:pPr>
            <a:r>
              <a:rPr lang="en">
                <a:solidFill>
                  <a:srgbClr val="9AA0A6"/>
                </a:solidFill>
              </a:rPr>
              <a:t>Mreže (neke mreže blokiraju WebSocket i/ili WebTransport veze)</a:t>
            </a:r>
            <a:endParaRPr sz="2000">
              <a:solidFill>
                <a:schemeClr val="lt2"/>
              </a:solidFill>
            </a:endParaRPr>
          </a:p>
        </p:txBody>
      </p:sp>
      <p:pic>
        <p:nvPicPr>
          <p:cNvPr id="152" name="Google Shape;152;p25"/>
          <p:cNvPicPr preferRelativeResize="0"/>
          <p:nvPr/>
        </p:nvPicPr>
        <p:blipFill>
          <a:blip r:embed="rId3">
            <a:alphaModFix/>
          </a:blip>
          <a:stretch>
            <a:fillRect/>
          </a:stretch>
        </p:blipFill>
        <p:spPr>
          <a:xfrm>
            <a:off x="457050" y="1538013"/>
            <a:ext cx="8001000" cy="124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WebSocket (socket.io)</a:t>
            </a:r>
            <a:endParaRPr>
              <a:solidFill>
                <a:srgbClr val="DB34DE"/>
              </a:solidFill>
              <a:latin typeface="Inter Tight"/>
              <a:ea typeface="Inter Tight"/>
              <a:cs typeface="Inter Tight"/>
              <a:sym typeface="Inter Tight"/>
            </a:endParaRPr>
          </a:p>
        </p:txBody>
      </p:sp>
      <p:sp>
        <p:nvSpPr>
          <p:cNvPr id="158" name="Google Shape;158;p26"/>
          <p:cNvSpPr txBox="1"/>
          <p:nvPr>
            <p:ph idx="1" type="body"/>
          </p:nvPr>
        </p:nvSpPr>
        <p:spPr>
          <a:xfrm>
            <a:off x="0" y="636725"/>
            <a:ext cx="4015500" cy="45522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000">
                <a:solidFill>
                  <a:srgbClr val="C586C0"/>
                </a:solidFill>
                <a:latin typeface="Consolas"/>
                <a:ea typeface="Consolas"/>
                <a:cs typeface="Consolas"/>
                <a:sym typeface="Consolas"/>
              </a:rPr>
              <a:t>export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type</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SocketEvent</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endParaRPr sz="1000">
              <a:solidFill>
                <a:srgbClr val="D4D4D4"/>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CE9178"/>
                </a:solidFill>
                <a:latin typeface="Consolas"/>
                <a:ea typeface="Consolas"/>
                <a:cs typeface="Consolas"/>
                <a:sym typeface="Consolas"/>
              </a:rPr>
              <a:t>'operation'</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CE9178"/>
                </a:solidFill>
                <a:latin typeface="Consolas"/>
                <a:ea typeface="Consolas"/>
                <a:cs typeface="Consolas"/>
                <a:sym typeface="Consolas"/>
              </a:rPr>
              <a:t>'connect'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CE9178"/>
                </a:solidFill>
                <a:latin typeface="Consolas"/>
                <a:ea typeface="Consolas"/>
                <a:cs typeface="Consolas"/>
                <a:sym typeface="Consolas"/>
              </a:rPr>
              <a:t>'disconnect'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CE9178"/>
                </a:solidFill>
                <a:latin typeface="Consolas"/>
                <a:ea typeface="Consolas"/>
                <a:cs typeface="Consolas"/>
                <a:sym typeface="Consolas"/>
              </a:rPr>
              <a:t>'selection'</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CE9178"/>
                </a:solidFill>
                <a:latin typeface="Consolas"/>
                <a:ea typeface="Consolas"/>
                <a:cs typeface="Consolas"/>
                <a:sym typeface="Consolas"/>
              </a:rPr>
              <a:t>'user_joined_doc'</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CE9178"/>
                </a:solidFill>
                <a:latin typeface="Consolas"/>
                <a:ea typeface="Consolas"/>
                <a:cs typeface="Consolas"/>
                <a:sym typeface="Consolas"/>
              </a:rPr>
              <a:t>'user_left_doc'</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a:t>
            </a:r>
            <a:r>
              <a:rPr lang="en" sz="1000">
                <a:solidFill>
                  <a:srgbClr val="4EC9B0"/>
                </a:solidFill>
                <a:latin typeface="Consolas"/>
                <a:ea typeface="Consolas"/>
                <a:cs typeface="Consolas"/>
                <a:sym typeface="Consolas"/>
              </a:rPr>
              <a:t>Injectable</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providedIn:</a:t>
            </a:r>
            <a:r>
              <a:rPr lang="en" sz="1000">
                <a:solidFill>
                  <a:srgbClr val="CCCCCC"/>
                </a:solidFill>
                <a:latin typeface="Consolas"/>
                <a:ea typeface="Consolas"/>
                <a:cs typeface="Consolas"/>
                <a:sym typeface="Consolas"/>
              </a:rPr>
              <a:t> </a:t>
            </a:r>
            <a:r>
              <a:rPr lang="en" sz="1000">
                <a:solidFill>
                  <a:srgbClr val="CE9178"/>
                </a:solidFill>
                <a:latin typeface="Consolas"/>
                <a:ea typeface="Consolas"/>
                <a:cs typeface="Consolas"/>
                <a:sym typeface="Consolas"/>
              </a:rPr>
              <a:t>'root'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586C0"/>
                </a:solidFill>
                <a:latin typeface="Consolas"/>
                <a:ea typeface="Consolas"/>
                <a:cs typeface="Consolas"/>
                <a:sym typeface="Consolas"/>
              </a:rPr>
              <a:t>export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class</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SocketIoService</a:t>
            </a: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private</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socket</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Socket</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undefined</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private</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connect$</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new</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Subject</a:t>
            </a:r>
            <a:r>
              <a:rPr lang="en" sz="1000">
                <a:solidFill>
                  <a:srgbClr val="CCCCCC"/>
                </a:solidFill>
                <a:latin typeface="Consolas"/>
                <a:ea typeface="Consolas"/>
                <a:cs typeface="Consolas"/>
                <a:sym typeface="Consolas"/>
              </a:rPr>
              <a:t>&lt;</a:t>
            </a:r>
            <a:r>
              <a:rPr lang="en" sz="1000">
                <a:solidFill>
                  <a:srgbClr val="4EC9B0"/>
                </a:solidFill>
                <a:latin typeface="Consolas"/>
                <a:ea typeface="Consolas"/>
                <a:cs typeface="Consolas"/>
                <a:sym typeface="Consolas"/>
              </a:rPr>
              <a:t>string</a:t>
            </a:r>
            <a:r>
              <a:rPr lang="en" sz="1000">
                <a:solidFill>
                  <a:srgbClr val="CCCCCC"/>
                </a:solidFill>
                <a:latin typeface="Consolas"/>
                <a:ea typeface="Consolas"/>
                <a:cs typeface="Consolas"/>
                <a:sym typeface="Consolas"/>
              </a:rPr>
              <a:t>&gt;();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public</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operation$</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new</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Subject</a:t>
            </a:r>
            <a:r>
              <a:rPr lang="en" sz="1000">
                <a:solidFill>
                  <a:srgbClr val="CCCCCC"/>
                </a:solidFill>
                <a:latin typeface="Consolas"/>
                <a:ea typeface="Consolas"/>
                <a:cs typeface="Consolas"/>
                <a:sym typeface="Consolas"/>
              </a:rPr>
              <a:t>&lt;</a:t>
            </a:r>
            <a:r>
              <a:rPr lang="en" sz="1000">
                <a:solidFill>
                  <a:srgbClr val="4EC9B0"/>
                </a:solidFill>
                <a:latin typeface="Consolas"/>
                <a:ea typeface="Consolas"/>
                <a:cs typeface="Consolas"/>
                <a:sym typeface="Consolas"/>
              </a:rPr>
              <a:t>OperationWrapper</a:t>
            </a:r>
            <a:r>
              <a:rPr lang="en" sz="1000">
                <a:solidFill>
                  <a:srgbClr val="CCCCCC"/>
                </a:solidFill>
                <a:latin typeface="Consolas"/>
                <a:ea typeface="Consolas"/>
                <a:cs typeface="Consolas"/>
                <a:sym typeface="Consolas"/>
              </a:rPr>
              <a:t>&gt;();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public</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selection$</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new</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Subject</a:t>
            </a:r>
            <a:r>
              <a:rPr lang="en" sz="1000">
                <a:solidFill>
                  <a:srgbClr val="CCCCCC"/>
                </a:solidFill>
                <a:latin typeface="Consolas"/>
                <a:ea typeface="Consolas"/>
                <a:cs typeface="Consolas"/>
                <a:sym typeface="Consolas"/>
              </a:rPr>
              <a:t>&lt;</a:t>
            </a:r>
            <a:r>
              <a:rPr lang="en" sz="1000">
                <a:solidFill>
                  <a:srgbClr val="4EC9B0"/>
                </a:solidFill>
                <a:latin typeface="Consolas"/>
                <a:ea typeface="Consolas"/>
                <a:cs typeface="Consolas"/>
                <a:sym typeface="Consolas"/>
              </a:rPr>
              <a:t>TextSelection</a:t>
            </a:r>
            <a:r>
              <a:rPr lang="en" sz="1000">
                <a:solidFill>
                  <a:srgbClr val="CCCCCC"/>
                </a:solidFill>
                <a:latin typeface="Consolas"/>
                <a:ea typeface="Consolas"/>
                <a:cs typeface="Consolas"/>
                <a:sym typeface="Consolas"/>
              </a:rPr>
              <a:t>&gt;();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public</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userJoin$</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new</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Subject</a:t>
            </a:r>
            <a:r>
              <a:rPr lang="en" sz="1000">
                <a:solidFill>
                  <a:srgbClr val="CCCCCC"/>
                </a:solidFill>
                <a:latin typeface="Consolas"/>
                <a:ea typeface="Consolas"/>
                <a:cs typeface="Consolas"/>
                <a:sym typeface="Consolas"/>
              </a:rPr>
              <a:t>&lt;</a:t>
            </a:r>
            <a:r>
              <a:rPr lang="en" sz="1000">
                <a:solidFill>
                  <a:srgbClr val="4EC9B0"/>
                </a:solidFill>
                <a:latin typeface="Consolas"/>
                <a:ea typeface="Consolas"/>
                <a:cs typeface="Consolas"/>
                <a:sym typeface="Consolas"/>
              </a:rPr>
              <a:t>UserInfo</a:t>
            </a:r>
            <a:r>
              <a:rPr lang="en" sz="1000">
                <a:solidFill>
                  <a:srgbClr val="CCCCCC"/>
                </a:solidFill>
                <a:latin typeface="Consolas"/>
                <a:ea typeface="Consolas"/>
                <a:cs typeface="Consolas"/>
                <a:sym typeface="Consolas"/>
              </a:rPr>
              <a:t>&gt;();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public</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userLeave$</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new</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Subject</a:t>
            </a:r>
            <a:r>
              <a:rPr lang="en" sz="1000">
                <a:solidFill>
                  <a:srgbClr val="CCCCCC"/>
                </a:solidFill>
                <a:latin typeface="Consolas"/>
                <a:ea typeface="Consolas"/>
                <a:cs typeface="Consolas"/>
                <a:sym typeface="Consolas"/>
              </a:rPr>
              <a:t>&lt;</a:t>
            </a:r>
            <a:r>
              <a:rPr lang="en" sz="1000">
                <a:solidFill>
                  <a:srgbClr val="4EC9B0"/>
                </a:solidFill>
                <a:latin typeface="Consolas"/>
                <a:ea typeface="Consolas"/>
                <a:cs typeface="Consolas"/>
                <a:sym typeface="Consolas"/>
              </a:rPr>
              <a:t>UserInfo</a:t>
            </a:r>
            <a:r>
              <a:rPr lang="en" sz="1000">
                <a:solidFill>
                  <a:srgbClr val="CCCCCC"/>
                </a:solidFill>
                <a:latin typeface="Consolas"/>
                <a:ea typeface="Consolas"/>
                <a:cs typeface="Consolas"/>
                <a:sym typeface="Consolas"/>
              </a:rPr>
              <a:t>&gt;();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000">
              <a:solidFill>
                <a:srgbClr val="808080"/>
              </a:solidFill>
              <a:latin typeface="Consolas"/>
              <a:ea typeface="Consolas"/>
              <a:cs typeface="Consolas"/>
              <a:sym typeface="Consolas"/>
            </a:endParaRPr>
          </a:p>
        </p:txBody>
      </p:sp>
      <p:sp>
        <p:nvSpPr>
          <p:cNvPr id="159" name="Google Shape;159;p26"/>
          <p:cNvSpPr txBox="1"/>
          <p:nvPr>
            <p:ph idx="1" type="body"/>
          </p:nvPr>
        </p:nvSpPr>
        <p:spPr>
          <a:xfrm>
            <a:off x="4015500" y="636725"/>
            <a:ext cx="5128500" cy="4506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connect</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docId</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string</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const</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username</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localStorage</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getItem</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'user'</a:t>
            </a:r>
            <a:r>
              <a:rPr lang="en" sz="900">
                <a:solidFill>
                  <a:srgbClr val="CCCCCC"/>
                </a:solidFill>
                <a:latin typeface="Consolas"/>
                <a:ea typeface="Consolas"/>
                <a:cs typeface="Consolas"/>
                <a:sym typeface="Consolas"/>
              </a:rPr>
              <a:t>)</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socket</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457200" lvl="0" marL="0" rtl="0" algn="l">
              <a:lnSpc>
                <a:spcPct val="133333"/>
              </a:lnSpc>
              <a:spcBef>
                <a:spcPts val="0"/>
              </a:spcBef>
              <a:spcAft>
                <a:spcPts val="0"/>
              </a:spcAft>
              <a:buNone/>
            </a:pPr>
            <a:r>
              <a:rPr lang="en" sz="900">
                <a:solidFill>
                  <a:srgbClr val="DCDCAA"/>
                </a:solidFill>
                <a:latin typeface="Consolas"/>
                <a:ea typeface="Consolas"/>
                <a:cs typeface="Consolas"/>
                <a:sym typeface="Consolas"/>
              </a:rPr>
              <a:t>io</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569CD6"/>
                </a:solidFill>
                <a:latin typeface="Consolas"/>
                <a:ea typeface="Consolas"/>
                <a:cs typeface="Consolas"/>
                <a:sym typeface="Consolas"/>
              </a:rPr>
              <a:t>${</a:t>
            </a:r>
            <a:r>
              <a:rPr lang="en" sz="900">
                <a:solidFill>
                  <a:srgbClr val="4EC9B0"/>
                </a:solidFill>
                <a:latin typeface="Consolas"/>
                <a:ea typeface="Consolas"/>
                <a:cs typeface="Consolas"/>
                <a:sym typeface="Consolas"/>
              </a:rPr>
              <a:t>Constants</a:t>
            </a:r>
            <a:r>
              <a:rPr lang="en" sz="900">
                <a:solidFill>
                  <a:srgbClr val="D4D4D4"/>
                </a:solidFill>
                <a:latin typeface="Consolas"/>
                <a:ea typeface="Consolas"/>
                <a:cs typeface="Consolas"/>
                <a:sym typeface="Consolas"/>
              </a:rPr>
              <a:t>.</a:t>
            </a:r>
            <a:r>
              <a:rPr lang="en" sz="900">
                <a:solidFill>
                  <a:srgbClr val="4FC1FF"/>
                </a:solidFill>
                <a:latin typeface="Consolas"/>
                <a:ea typeface="Consolas"/>
                <a:cs typeface="Consolas"/>
                <a:sym typeface="Consolas"/>
              </a:rPr>
              <a:t>WS_URL</a:t>
            </a:r>
            <a:r>
              <a:rPr lang="en" sz="900">
                <a:solidFill>
                  <a:srgbClr val="569CD6"/>
                </a:solidFill>
                <a:latin typeface="Consolas"/>
                <a:ea typeface="Consolas"/>
                <a:cs typeface="Consolas"/>
                <a:sym typeface="Consolas"/>
              </a:rPr>
              <a:t>}</a:t>
            </a:r>
            <a:r>
              <a:rPr lang="en" sz="900">
                <a:solidFill>
                  <a:srgbClr val="CE9178"/>
                </a:solidFill>
                <a:latin typeface="Consolas"/>
                <a:ea typeface="Consolas"/>
                <a:cs typeface="Consolas"/>
                <a:sym typeface="Consolas"/>
              </a:rPr>
              <a:t>?docId=</a:t>
            </a:r>
            <a:r>
              <a:rPr lang="en" sz="900">
                <a:solidFill>
                  <a:srgbClr val="569CD6"/>
                </a:solidFill>
                <a:latin typeface="Consolas"/>
                <a:ea typeface="Consolas"/>
                <a:cs typeface="Consolas"/>
                <a:sym typeface="Consolas"/>
              </a:rPr>
              <a:t>${</a:t>
            </a:r>
            <a:r>
              <a:rPr lang="en" sz="900">
                <a:solidFill>
                  <a:srgbClr val="9CDCFE"/>
                </a:solidFill>
                <a:latin typeface="Consolas"/>
                <a:ea typeface="Consolas"/>
                <a:cs typeface="Consolas"/>
                <a:sym typeface="Consolas"/>
              </a:rPr>
              <a:t>docId</a:t>
            </a:r>
            <a:r>
              <a:rPr lang="en" sz="900">
                <a:solidFill>
                  <a:srgbClr val="569CD6"/>
                </a:solidFill>
                <a:latin typeface="Consolas"/>
                <a:ea typeface="Consolas"/>
                <a:cs typeface="Consolas"/>
                <a:sym typeface="Consolas"/>
              </a:rPr>
              <a:t>}</a:t>
            </a:r>
            <a:r>
              <a:rPr lang="en" sz="900">
                <a:solidFill>
                  <a:srgbClr val="CE9178"/>
                </a:solidFill>
                <a:latin typeface="Consolas"/>
                <a:ea typeface="Consolas"/>
                <a:cs typeface="Consolas"/>
                <a:sym typeface="Consolas"/>
              </a:rPr>
              <a:t>&amp;username=</a:t>
            </a:r>
            <a:r>
              <a:rPr lang="en" sz="900">
                <a:solidFill>
                  <a:srgbClr val="569CD6"/>
                </a:solidFill>
                <a:latin typeface="Consolas"/>
                <a:ea typeface="Consolas"/>
                <a:cs typeface="Consolas"/>
                <a:sym typeface="Consolas"/>
              </a:rPr>
              <a:t>${</a:t>
            </a:r>
            <a:r>
              <a:rPr lang="en" sz="900">
                <a:solidFill>
                  <a:srgbClr val="4FC1FF"/>
                </a:solidFill>
                <a:latin typeface="Consolas"/>
                <a:ea typeface="Consolas"/>
                <a:cs typeface="Consolas"/>
                <a:sym typeface="Consolas"/>
              </a:rPr>
              <a:t>username</a:t>
            </a:r>
            <a:r>
              <a:rPr lang="en" sz="900">
                <a:solidFill>
                  <a:srgbClr val="569CD6"/>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socket</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on</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'connect'</a:t>
            </a:r>
            <a:r>
              <a:rPr lang="en" sz="900">
                <a:solidFill>
                  <a:srgbClr val="CCCCCC"/>
                </a:solidFill>
                <a:latin typeface="Consolas"/>
                <a:ea typeface="Consolas"/>
                <a:cs typeface="Consolas"/>
                <a:sym typeface="Consolas"/>
              </a:rPr>
              <a:t>, () </a:t>
            </a:r>
            <a:r>
              <a:rPr lang="en" sz="900">
                <a:solidFill>
                  <a:srgbClr val="569CD6"/>
                </a:solidFill>
                <a:latin typeface="Consolas"/>
                <a:ea typeface="Consolas"/>
                <a:cs typeface="Consolas"/>
                <a:sym typeface="Consolas"/>
              </a:rPr>
              <a:t>=&gt;</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console</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log</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'Socket.IO connected:'</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socket</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id</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connect$</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next</a:t>
            </a:r>
            <a:r>
              <a:rPr lang="en" sz="900">
                <a:solidFill>
                  <a:srgbClr val="CCCCCC"/>
                </a:solidFill>
                <a:latin typeface="Consolas"/>
                <a:ea typeface="Consolas"/>
                <a:cs typeface="Consolas"/>
                <a:sym typeface="Consolas"/>
              </a:rPr>
              <a:t>(</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socket</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id</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socket</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on</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'acknowledge'</a:t>
            </a:r>
            <a:r>
              <a:rPr lang="en" sz="900">
                <a:solidFill>
                  <a:srgbClr val="CCCCCC"/>
                </a:solidFill>
                <a:latin typeface="Consolas"/>
                <a:ea typeface="Consolas"/>
                <a:cs typeface="Consolas"/>
                <a:sym typeface="Consolas"/>
              </a:rPr>
              <a:t>, () </a:t>
            </a:r>
            <a:r>
              <a:rPr lang="en" sz="900">
                <a:solidFill>
                  <a:srgbClr val="569CD6"/>
                </a:solidFill>
                <a:latin typeface="Consolas"/>
                <a:ea typeface="Consolas"/>
                <a:cs typeface="Consolas"/>
                <a:sym typeface="Consolas"/>
              </a:rPr>
              <a:t>=&gt;</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console</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log</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'ack'</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socket</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on</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'disconnect'</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reason</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=&gt;</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console</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log</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'Socket.IO disconnect reason:'</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reason</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setupSocketEvent</a:t>
            </a:r>
            <a:r>
              <a:rPr lang="en" sz="900">
                <a:solidFill>
                  <a:srgbClr val="CCCCCC"/>
                </a:solidFill>
                <a:latin typeface="Consolas"/>
                <a:ea typeface="Consolas"/>
                <a:cs typeface="Consolas"/>
                <a:sym typeface="Consolas"/>
              </a:rPr>
              <a:t>(</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operation$</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'operation'</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op</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=&gt;</a:t>
            </a:r>
            <a:endParaRPr sz="900">
              <a:solidFill>
                <a:srgbClr val="569CD6"/>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console</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log</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'Socket operation response:'</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op</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setupSocketEvent</a:t>
            </a:r>
            <a:r>
              <a:rPr lang="en" sz="900">
                <a:solidFill>
                  <a:srgbClr val="CCCCCC"/>
                </a:solidFill>
                <a:latin typeface="Consolas"/>
                <a:ea typeface="Consolas"/>
                <a:cs typeface="Consolas"/>
                <a:sym typeface="Consolas"/>
              </a:rPr>
              <a:t>(</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selection$</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'selection'</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setupSocketEvent</a:t>
            </a:r>
            <a:r>
              <a:rPr lang="en" sz="900">
                <a:solidFill>
                  <a:srgbClr val="CCCCCC"/>
                </a:solidFill>
                <a:latin typeface="Consolas"/>
                <a:ea typeface="Consolas"/>
                <a:cs typeface="Consolas"/>
                <a:sym typeface="Consolas"/>
              </a:rPr>
              <a:t>(</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userJoin$</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'user_joined_doc'</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setupSocketEvent</a:t>
            </a:r>
            <a:r>
              <a:rPr lang="en" sz="900">
                <a:solidFill>
                  <a:srgbClr val="CCCCCC"/>
                </a:solidFill>
                <a:latin typeface="Consolas"/>
                <a:ea typeface="Consolas"/>
                <a:cs typeface="Consolas"/>
                <a:sym typeface="Consolas"/>
              </a:rPr>
              <a:t>(</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userLeave$</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'user_left_doc'</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return</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connect$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000">
              <a:solidFill>
                <a:srgbClr val="C586C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1817100" y="1544150"/>
            <a:ext cx="7262700" cy="33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Inter Tight"/>
                <a:ea typeface="Inter Tight"/>
                <a:cs typeface="Inter Tight"/>
                <a:sym typeface="Inter Tight"/>
              </a:rPr>
              <a:t>S</a:t>
            </a:r>
            <a:r>
              <a:rPr lang="en">
                <a:latin typeface="Inter Tight"/>
                <a:ea typeface="Inter Tight"/>
                <a:cs typeface="Inter Tight"/>
                <a:sym typeface="Inter Tight"/>
              </a:rPr>
              <a:t>tatički tipizirani, objektno orijentisan programski jezik razvijen od strane JetBrains-a.</a:t>
            </a:r>
            <a:endParaRPr>
              <a:latin typeface="Inter Tight"/>
              <a:ea typeface="Inter Tight"/>
              <a:cs typeface="Inter Tight"/>
              <a:sym typeface="Inter Tight"/>
            </a:endParaRPr>
          </a:p>
          <a:p>
            <a:pPr indent="0" lvl="0" marL="0" rtl="0" algn="l">
              <a:spcBef>
                <a:spcPts val="1200"/>
              </a:spcBef>
              <a:spcAft>
                <a:spcPts val="0"/>
              </a:spcAft>
              <a:buNone/>
            </a:pPr>
            <a:r>
              <a:rPr lang="en">
                <a:latin typeface="Inter Tight"/>
                <a:ea typeface="Inter Tight"/>
                <a:cs typeface="Inter Tight"/>
                <a:sym typeface="Inter Tight"/>
              </a:rPr>
              <a:t>Potpuno je interoperabilan s Javom, omogućavajući zajedničko korišćenje sa postojećim Java kodom.</a:t>
            </a:r>
            <a:endParaRPr>
              <a:latin typeface="Inter Tight"/>
              <a:ea typeface="Inter Tight"/>
              <a:cs typeface="Inter Tight"/>
              <a:sym typeface="Inter Tight"/>
            </a:endParaRPr>
          </a:p>
          <a:p>
            <a:pPr indent="0" lvl="0" marL="0" rtl="0" algn="l">
              <a:spcBef>
                <a:spcPts val="1200"/>
              </a:spcBef>
              <a:spcAft>
                <a:spcPts val="0"/>
              </a:spcAft>
              <a:buNone/>
            </a:pPr>
            <a:r>
              <a:rPr lang="en">
                <a:latin typeface="Inter Tight"/>
                <a:ea typeface="Inter Tight"/>
                <a:cs typeface="Inter Tight"/>
                <a:sym typeface="Inter Tight"/>
              </a:rPr>
              <a:t>Koncizan jezik - manje boilerplate koda od ekvivalentnog u Javi</a:t>
            </a:r>
            <a:endParaRPr>
              <a:latin typeface="Inter Tight"/>
              <a:ea typeface="Inter Tight"/>
              <a:cs typeface="Inter Tight"/>
              <a:sym typeface="Inter Tight"/>
            </a:endParaRPr>
          </a:p>
          <a:p>
            <a:pPr indent="0" lvl="0" marL="0" rtl="0" algn="l">
              <a:spcBef>
                <a:spcPts val="1200"/>
              </a:spcBef>
              <a:spcAft>
                <a:spcPts val="1200"/>
              </a:spcAft>
              <a:buNone/>
            </a:pPr>
            <a:r>
              <a:rPr lang="en">
                <a:latin typeface="Inter Tight"/>
                <a:ea typeface="Inter Tight"/>
                <a:cs typeface="Inter Tight"/>
                <a:sym typeface="Inter Tight"/>
              </a:rPr>
              <a:t>Kompajlira se u native binarne datoteke, JS, WASM, JVM byte code </a:t>
            </a:r>
            <a:endParaRPr>
              <a:latin typeface="Inter Tight"/>
              <a:ea typeface="Inter Tight"/>
              <a:cs typeface="Inter Tight"/>
              <a:sym typeface="Inter Tight"/>
            </a:endParaRPr>
          </a:p>
        </p:txBody>
      </p:sp>
      <p:pic>
        <p:nvPicPr>
          <p:cNvPr id="165" name="Google Shape;165;p27"/>
          <p:cNvPicPr preferRelativeResize="0"/>
          <p:nvPr/>
        </p:nvPicPr>
        <p:blipFill>
          <a:blip r:embed="rId3">
            <a:alphaModFix/>
          </a:blip>
          <a:stretch>
            <a:fillRect/>
          </a:stretch>
        </p:blipFill>
        <p:spPr>
          <a:xfrm>
            <a:off x="-2319725" y="0"/>
            <a:ext cx="5143501" cy="5143501"/>
          </a:xfrm>
          <a:prstGeom prst="rect">
            <a:avLst/>
          </a:prstGeom>
          <a:noFill/>
          <a:ln>
            <a:noFill/>
          </a:ln>
        </p:spPr>
      </p:pic>
      <p:sp>
        <p:nvSpPr>
          <p:cNvPr id="166" name="Google Shape;166;p27"/>
          <p:cNvSpPr txBox="1"/>
          <p:nvPr>
            <p:ph type="title"/>
          </p:nvPr>
        </p:nvSpPr>
        <p:spPr>
          <a:xfrm>
            <a:off x="1817100" y="97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8566FF"/>
                </a:solidFill>
                <a:latin typeface="Inter Tight"/>
                <a:ea typeface="Inter Tight"/>
                <a:cs typeface="Inter Tight"/>
                <a:sym typeface="Inter Tight"/>
              </a:rPr>
              <a:t>Kotlin</a:t>
            </a:r>
            <a:endParaRPr>
              <a:solidFill>
                <a:srgbClr val="8566FF"/>
              </a:solidFill>
              <a:latin typeface="Inter Tight"/>
              <a:ea typeface="Inter Tight"/>
              <a:cs typeface="Inter Tight"/>
              <a:sym typeface="Inter T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29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8566FF"/>
                </a:solidFill>
                <a:latin typeface="Inter Tight"/>
                <a:ea typeface="Inter Tight"/>
                <a:cs typeface="Inter Tight"/>
                <a:sym typeface="Inter Tight"/>
              </a:rPr>
              <a:t>Koncizna sintaksa</a:t>
            </a:r>
            <a:endParaRPr>
              <a:solidFill>
                <a:srgbClr val="8566FF"/>
              </a:solidFill>
              <a:latin typeface="Inter Tight"/>
              <a:ea typeface="Inter Tight"/>
              <a:cs typeface="Inter Tight"/>
              <a:sym typeface="Inter Tight"/>
            </a:endParaRPr>
          </a:p>
        </p:txBody>
      </p:sp>
      <p:sp>
        <p:nvSpPr>
          <p:cNvPr id="172" name="Google Shape;172;p28"/>
          <p:cNvSpPr txBox="1"/>
          <p:nvPr>
            <p:ph idx="1" type="body"/>
          </p:nvPr>
        </p:nvSpPr>
        <p:spPr>
          <a:xfrm>
            <a:off x="5704475" y="1190750"/>
            <a:ext cx="3298500" cy="2339700"/>
          </a:xfrm>
          <a:prstGeom prst="rect">
            <a:avLst/>
          </a:prstGeom>
          <a:ln cap="flat" cmpd="sng" w="9525">
            <a:solidFill>
              <a:srgbClr val="D1D5DB"/>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100">
                <a:solidFill>
                  <a:srgbClr val="FF6D7E"/>
                </a:solidFill>
                <a:latin typeface="Courier New"/>
                <a:ea typeface="Courier New"/>
                <a:cs typeface="Courier New"/>
                <a:sym typeface="Courier New"/>
              </a:rPr>
              <a:t>data class </a:t>
            </a:r>
            <a:r>
              <a:rPr lang="en" sz="1100">
                <a:solidFill>
                  <a:srgbClr val="A2E57B"/>
                </a:solidFill>
                <a:latin typeface="Courier New"/>
                <a:ea typeface="Courier New"/>
                <a:cs typeface="Courier New"/>
                <a:sym typeface="Courier New"/>
              </a:rPr>
              <a:t>DocumentPreview</a:t>
            </a: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100">
                <a:solidFill>
                  <a:srgbClr val="798384"/>
                </a:solidFill>
                <a:latin typeface="Courier New"/>
                <a:ea typeface="Courier New"/>
                <a:cs typeface="Courier New"/>
                <a:sym typeface="Courier New"/>
              </a:rPr>
              <a:t>   </a:t>
            </a: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id</a:t>
            </a:r>
            <a:r>
              <a:rPr lang="en" sz="1100">
                <a:solidFill>
                  <a:srgbClr val="FF6D7E"/>
                </a:solidFill>
                <a:latin typeface="Courier New"/>
                <a:ea typeface="Courier New"/>
                <a:cs typeface="Courier New"/>
                <a:sym typeface="Courier New"/>
              </a:rPr>
              <a:t>: </a:t>
            </a:r>
            <a:r>
              <a:rPr lang="en" sz="1100">
                <a:solidFill>
                  <a:srgbClr val="A2E57B"/>
                </a:solidFill>
                <a:latin typeface="Courier New"/>
                <a:ea typeface="Courier New"/>
                <a:cs typeface="Courier New"/>
                <a:sym typeface="Courier New"/>
              </a:rPr>
              <a:t>String</a:t>
            </a: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100">
                <a:solidFill>
                  <a:srgbClr val="798384"/>
                </a:solidFill>
                <a:latin typeface="Courier New"/>
                <a:ea typeface="Courier New"/>
                <a:cs typeface="Courier New"/>
                <a:sym typeface="Courier New"/>
              </a:rPr>
              <a:t>   </a:t>
            </a: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name</a:t>
            </a:r>
            <a:r>
              <a:rPr lang="en" sz="1100">
                <a:solidFill>
                  <a:srgbClr val="FF6D7E"/>
                </a:solidFill>
                <a:latin typeface="Courier New"/>
                <a:ea typeface="Courier New"/>
                <a:cs typeface="Courier New"/>
                <a:sym typeface="Courier New"/>
              </a:rPr>
              <a:t>: </a:t>
            </a:r>
            <a:r>
              <a:rPr lang="en" sz="1100">
                <a:solidFill>
                  <a:srgbClr val="A2E57B"/>
                </a:solidFill>
                <a:latin typeface="Courier New"/>
                <a:ea typeface="Courier New"/>
                <a:cs typeface="Courier New"/>
                <a:sym typeface="Courier New"/>
              </a:rPr>
              <a:t>String</a:t>
            </a: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100">
                <a:solidFill>
                  <a:srgbClr val="798384"/>
                </a:solidFill>
                <a:latin typeface="Courier New"/>
                <a:ea typeface="Courier New"/>
                <a:cs typeface="Courier New"/>
                <a:sym typeface="Courier New"/>
              </a:rPr>
              <a:t>   </a:t>
            </a: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language</a:t>
            </a:r>
            <a:r>
              <a:rPr lang="en" sz="1100">
                <a:solidFill>
                  <a:srgbClr val="FF6D7E"/>
                </a:solidFill>
                <a:latin typeface="Courier New"/>
                <a:ea typeface="Courier New"/>
                <a:cs typeface="Courier New"/>
                <a:sym typeface="Courier New"/>
              </a:rPr>
              <a:t>: </a:t>
            </a:r>
            <a:r>
              <a:rPr lang="en" sz="1100">
                <a:solidFill>
                  <a:srgbClr val="A2E57B"/>
                </a:solidFill>
                <a:latin typeface="Courier New"/>
                <a:ea typeface="Courier New"/>
                <a:cs typeface="Courier New"/>
                <a:sym typeface="Courier New"/>
              </a:rPr>
              <a:t>String</a:t>
            </a: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100">
                <a:solidFill>
                  <a:srgbClr val="798384"/>
                </a:solidFill>
                <a:latin typeface="Courier New"/>
                <a:ea typeface="Courier New"/>
                <a:cs typeface="Courier New"/>
                <a:sym typeface="Courier New"/>
              </a:rPr>
              <a:t>   </a:t>
            </a: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content</a:t>
            </a:r>
            <a:r>
              <a:rPr lang="en" sz="1100">
                <a:solidFill>
                  <a:srgbClr val="FF6D7E"/>
                </a:solidFill>
                <a:latin typeface="Courier New"/>
                <a:ea typeface="Courier New"/>
                <a:cs typeface="Courier New"/>
                <a:sym typeface="Courier New"/>
              </a:rPr>
              <a:t>: </a:t>
            </a:r>
            <a:r>
              <a:rPr lang="en" sz="1100">
                <a:solidFill>
                  <a:srgbClr val="A2E57B"/>
                </a:solidFill>
                <a:latin typeface="Courier New"/>
                <a:ea typeface="Courier New"/>
                <a:cs typeface="Courier New"/>
                <a:sym typeface="Courier New"/>
              </a:rPr>
              <a:t>String</a:t>
            </a: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100">
                <a:solidFill>
                  <a:srgbClr val="798384"/>
                </a:solidFill>
                <a:latin typeface="Courier New"/>
                <a:ea typeface="Courier New"/>
                <a:cs typeface="Courier New"/>
                <a:sym typeface="Courier New"/>
              </a:rPr>
              <a:t>   </a:t>
            </a: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updatedAt</a:t>
            </a:r>
            <a:r>
              <a:rPr lang="en" sz="1100">
                <a:solidFill>
                  <a:srgbClr val="FF6D7E"/>
                </a:solidFill>
                <a:latin typeface="Courier New"/>
                <a:ea typeface="Courier New"/>
                <a:cs typeface="Courier New"/>
                <a:sym typeface="Courier New"/>
              </a:rPr>
              <a:t>: </a:t>
            </a:r>
            <a:r>
              <a:rPr lang="en" sz="1100">
                <a:solidFill>
                  <a:srgbClr val="A2E57B"/>
                </a:solidFill>
                <a:latin typeface="Courier New"/>
                <a:ea typeface="Courier New"/>
                <a:cs typeface="Courier New"/>
                <a:sym typeface="Courier New"/>
              </a:rPr>
              <a:t>ZonedDateTime</a:t>
            </a:r>
            <a:endParaRPr sz="1100">
              <a:solidFill>
                <a:srgbClr val="A2E57B"/>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lang="en" sz="1100">
                <a:solidFill>
                  <a:srgbClr val="798384"/>
                </a:solidFill>
                <a:latin typeface="Courier New"/>
                <a:ea typeface="Courier New"/>
                <a:cs typeface="Courier New"/>
                <a:sym typeface="Courier New"/>
              </a:rPr>
              <a:t>)</a:t>
            </a:r>
            <a:endParaRPr/>
          </a:p>
        </p:txBody>
      </p:sp>
      <p:sp>
        <p:nvSpPr>
          <p:cNvPr id="173" name="Google Shape;173;p28"/>
          <p:cNvSpPr txBox="1"/>
          <p:nvPr/>
        </p:nvSpPr>
        <p:spPr>
          <a:xfrm>
            <a:off x="227675" y="1151075"/>
            <a:ext cx="5476800" cy="6158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D1D5DB"/>
              </a:buClr>
              <a:buSzPts val="1400"/>
              <a:buFont typeface="Inter Tight"/>
              <a:buChar char="●"/>
            </a:pPr>
            <a:r>
              <a:rPr lang="en">
                <a:solidFill>
                  <a:srgbClr val="D1D5DB"/>
                </a:solidFill>
                <a:latin typeface="Inter Tight"/>
                <a:ea typeface="Inter Tight"/>
                <a:cs typeface="Inter Tight"/>
                <a:sym typeface="Inter Tight"/>
              </a:rPr>
              <a:t>Nudi koncizniju i izražajniju sintaksu, eliminiše boilerplate kod i povećava čitljivost</a:t>
            </a:r>
            <a:endParaRPr>
              <a:solidFill>
                <a:srgbClr val="D1D5DB"/>
              </a:solidFill>
              <a:latin typeface="Inter Tight"/>
              <a:ea typeface="Inter Tight"/>
              <a:cs typeface="Inter Tight"/>
              <a:sym typeface="Inter Tight"/>
            </a:endParaRPr>
          </a:p>
          <a:p>
            <a:pPr indent="-317500" lvl="0" marL="457200" rtl="0" algn="l">
              <a:lnSpc>
                <a:spcPct val="115000"/>
              </a:lnSpc>
              <a:spcBef>
                <a:spcPts val="0"/>
              </a:spcBef>
              <a:spcAft>
                <a:spcPts val="0"/>
              </a:spcAft>
              <a:buClr>
                <a:srgbClr val="D1D5DB"/>
              </a:buClr>
              <a:buSzPts val="1400"/>
              <a:buFont typeface="Inter Tight"/>
              <a:buChar char="●"/>
            </a:pPr>
            <a:r>
              <a:rPr lang="en">
                <a:solidFill>
                  <a:srgbClr val="D1D5DB"/>
                </a:solidFill>
                <a:latin typeface="Inter Tight"/>
                <a:ea typeface="Inter Tight"/>
                <a:cs typeface="Inter Tight"/>
                <a:sym typeface="Inter Tight"/>
              </a:rPr>
              <a:t>Zaključivanja tipova, nullable tipovi, lambda izrazi, extension funkcije</a:t>
            </a:r>
            <a:endParaRPr>
              <a:solidFill>
                <a:srgbClr val="D1D5DB"/>
              </a:solidFill>
              <a:latin typeface="Inter Tight"/>
              <a:ea typeface="Inter Tight"/>
              <a:cs typeface="Inter Tight"/>
              <a:sym typeface="Inter Tight"/>
            </a:endParaRPr>
          </a:p>
          <a:p>
            <a:pPr indent="-317500" lvl="0" marL="457200" rtl="0" algn="l">
              <a:lnSpc>
                <a:spcPct val="115000"/>
              </a:lnSpc>
              <a:spcBef>
                <a:spcPts val="0"/>
              </a:spcBef>
              <a:spcAft>
                <a:spcPts val="0"/>
              </a:spcAft>
              <a:buClr>
                <a:srgbClr val="D1D5DB"/>
              </a:buClr>
              <a:buSzPts val="1400"/>
              <a:buFont typeface="Inter Tight"/>
              <a:buChar char="●"/>
            </a:pPr>
            <a:r>
              <a:rPr lang="en">
                <a:solidFill>
                  <a:srgbClr val="D1D5DB"/>
                </a:solidFill>
                <a:latin typeface="Inter Tight"/>
                <a:ea typeface="Inter Tight"/>
                <a:cs typeface="Inter Tight"/>
                <a:sym typeface="Inter Tight"/>
              </a:rPr>
              <a:t>Moćne standardne biblioteke</a:t>
            </a:r>
            <a:endParaRPr>
              <a:solidFill>
                <a:srgbClr val="D1D5DB"/>
              </a:solidFill>
              <a:latin typeface="Inter Tight"/>
              <a:ea typeface="Inter Tight"/>
              <a:cs typeface="Inter Tight"/>
              <a:sym typeface="Inter Tight"/>
            </a:endParaRPr>
          </a:p>
          <a:p>
            <a:pPr indent="-317500" lvl="0" marL="457200" rtl="0" algn="l">
              <a:lnSpc>
                <a:spcPct val="115000"/>
              </a:lnSpc>
              <a:spcBef>
                <a:spcPts val="0"/>
              </a:spcBef>
              <a:spcAft>
                <a:spcPts val="0"/>
              </a:spcAft>
              <a:buClr>
                <a:srgbClr val="D1D5DB"/>
              </a:buClr>
              <a:buSzPts val="1400"/>
              <a:buFont typeface="Inter Tight"/>
              <a:buChar char="●"/>
            </a:pPr>
            <a:r>
              <a:rPr lang="en">
                <a:solidFill>
                  <a:srgbClr val="D1D5DB"/>
                </a:solidFill>
                <a:latin typeface="Inter Tight"/>
                <a:ea typeface="Inter Tight"/>
                <a:cs typeface="Inter Tight"/>
                <a:sym typeface="Inter Tight"/>
              </a:rPr>
              <a:t>Imenovani argumenti, podrazumevane vrednosti, destruktuiranje objekata</a:t>
            </a:r>
            <a:endParaRPr>
              <a:solidFill>
                <a:srgbClr val="D1D5DB"/>
              </a:solidFill>
              <a:latin typeface="Inter Tight"/>
              <a:ea typeface="Inter Tight"/>
              <a:cs typeface="Inter Tight"/>
              <a:sym typeface="Inter Tight"/>
            </a:endParaRPr>
          </a:p>
          <a:p>
            <a:pPr indent="-317500" lvl="0" marL="457200" rtl="0" algn="l">
              <a:lnSpc>
                <a:spcPct val="115000"/>
              </a:lnSpc>
              <a:spcBef>
                <a:spcPts val="0"/>
              </a:spcBef>
              <a:spcAft>
                <a:spcPts val="0"/>
              </a:spcAft>
              <a:buClr>
                <a:srgbClr val="D1D5DB"/>
              </a:buClr>
              <a:buSzPts val="1400"/>
              <a:buFont typeface="Inter Tight"/>
              <a:buChar char="●"/>
            </a:pPr>
            <a:r>
              <a:rPr lang="en">
                <a:solidFill>
                  <a:srgbClr val="D1D5DB"/>
                </a:solidFill>
                <a:latin typeface="Inter Tight"/>
                <a:ea typeface="Inter Tight"/>
                <a:cs typeface="Inter Tight"/>
                <a:sym typeface="Inter Tight"/>
              </a:rPr>
              <a:t>Smart cast</a:t>
            </a:r>
            <a:endParaRPr>
              <a:solidFill>
                <a:srgbClr val="D1D5DB"/>
              </a:solidFill>
              <a:latin typeface="Inter Tight"/>
              <a:ea typeface="Inter Tight"/>
              <a:cs typeface="Inter Tight"/>
              <a:sym typeface="Inter Tight"/>
            </a:endParaRPr>
          </a:p>
          <a:p>
            <a:pPr indent="-317500" lvl="0" marL="457200" rtl="0" algn="l">
              <a:lnSpc>
                <a:spcPct val="115000"/>
              </a:lnSpc>
              <a:spcBef>
                <a:spcPts val="0"/>
              </a:spcBef>
              <a:spcAft>
                <a:spcPts val="0"/>
              </a:spcAft>
              <a:buClr>
                <a:srgbClr val="D1D5DB"/>
              </a:buClr>
              <a:buSzPts val="1400"/>
              <a:buFont typeface="Inter Tight"/>
              <a:buChar char="●"/>
            </a:pPr>
            <a:r>
              <a:rPr lang="en">
                <a:solidFill>
                  <a:srgbClr val="D1D5DB"/>
                </a:solidFill>
                <a:latin typeface="Inter Tight"/>
                <a:ea typeface="Inter Tight"/>
                <a:cs typeface="Inter Tight"/>
                <a:sym typeface="Inter Tight"/>
              </a:rPr>
              <a:t>Data klase</a:t>
            </a:r>
            <a:endParaRPr>
              <a:solidFill>
                <a:srgbClr val="D1D5DB"/>
              </a:solidFill>
              <a:latin typeface="Inter Tight"/>
              <a:ea typeface="Inter Tight"/>
              <a:cs typeface="Inter Tight"/>
              <a:sym typeface="Inter Tight"/>
            </a:endParaRPr>
          </a:p>
          <a:p>
            <a:pPr indent="-317500" lvl="0" marL="457200" rtl="0" algn="l">
              <a:lnSpc>
                <a:spcPct val="115000"/>
              </a:lnSpc>
              <a:spcBef>
                <a:spcPts val="0"/>
              </a:spcBef>
              <a:spcAft>
                <a:spcPts val="0"/>
              </a:spcAft>
              <a:buClr>
                <a:srgbClr val="D1D5DB"/>
              </a:buClr>
              <a:buSzPts val="1400"/>
              <a:buFont typeface="Inter Tight"/>
              <a:buChar char="●"/>
            </a:pPr>
            <a:r>
              <a:rPr lang="en">
                <a:solidFill>
                  <a:srgbClr val="D1D5DB"/>
                </a:solidFill>
                <a:latin typeface="Inter Tight"/>
                <a:ea typeface="Inter Tight"/>
                <a:cs typeface="Inter Tight"/>
                <a:sym typeface="Inter Tight"/>
              </a:rPr>
              <a:t>Overloading operatora</a:t>
            </a:r>
            <a:endParaRPr>
              <a:solidFill>
                <a:srgbClr val="D1D5DB"/>
              </a:solidFill>
              <a:latin typeface="Inter Tight"/>
              <a:ea typeface="Inter Tight"/>
              <a:cs typeface="Inter Tight"/>
              <a:sym typeface="Inter Tight"/>
            </a:endParaRPr>
          </a:p>
          <a:p>
            <a:pPr indent="-317500" lvl="0" marL="457200" rtl="0" algn="l">
              <a:lnSpc>
                <a:spcPct val="115000"/>
              </a:lnSpc>
              <a:spcBef>
                <a:spcPts val="0"/>
              </a:spcBef>
              <a:spcAft>
                <a:spcPts val="0"/>
              </a:spcAft>
              <a:buClr>
                <a:srgbClr val="D1D5DB"/>
              </a:buClr>
              <a:buSzPts val="1400"/>
              <a:buFont typeface="Inter Tight"/>
              <a:buChar char="●"/>
            </a:pPr>
            <a:r>
              <a:rPr lang="en">
                <a:solidFill>
                  <a:srgbClr val="D1D5DB"/>
                </a:solidFill>
                <a:latin typeface="Inter Tight"/>
                <a:ea typeface="Inter Tight"/>
                <a:cs typeface="Inter Tight"/>
                <a:sym typeface="Inter Tight"/>
              </a:rPr>
              <a:t>String interpolacija</a:t>
            </a:r>
            <a:endParaRPr>
              <a:solidFill>
                <a:srgbClr val="D1D5DB"/>
              </a:solidFill>
              <a:latin typeface="Inter Tight"/>
              <a:ea typeface="Inter Tight"/>
              <a:cs typeface="Inter Tight"/>
              <a:sym typeface="Inter Tight"/>
            </a:endParaRPr>
          </a:p>
          <a:p>
            <a:pPr indent="0" lvl="0" marL="0" rtl="0" algn="l">
              <a:spcBef>
                <a:spcPts val="0"/>
              </a:spcBef>
              <a:spcAft>
                <a:spcPts val="0"/>
              </a:spcAft>
              <a:buNone/>
            </a:pPr>
            <a:r>
              <a:t/>
            </a:r>
            <a:endParaRPr sz="1300">
              <a:solidFill>
                <a:srgbClr val="D1D5DB"/>
              </a:solidFill>
              <a:highlight>
                <a:srgbClr val="343541"/>
              </a:highlight>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t/>
            </a:r>
            <a:endParaRPr sz="1800">
              <a:solidFill>
                <a:schemeClr val="lt2"/>
              </a:solidFill>
              <a:latin typeface="Inter Tight"/>
              <a:ea typeface="Inter Tight"/>
              <a:cs typeface="Inter Tight"/>
              <a:sym typeface="Inter Tight"/>
            </a:endParaRPr>
          </a:p>
        </p:txBody>
      </p:sp>
      <p:sp>
        <p:nvSpPr>
          <p:cNvPr id="174" name="Google Shape;174;p28"/>
          <p:cNvSpPr txBox="1"/>
          <p:nvPr/>
        </p:nvSpPr>
        <p:spPr>
          <a:xfrm>
            <a:off x="3890375" y="4435100"/>
            <a:ext cx="5112600" cy="338700"/>
          </a:xfrm>
          <a:prstGeom prst="rect">
            <a:avLst/>
          </a:prstGeom>
          <a:noFill/>
          <a:ln cap="flat" cmpd="sng" w="9525">
            <a:solidFill>
              <a:srgbClr val="D1D5D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return </a:t>
            </a:r>
            <a:r>
              <a:rPr lang="en" sz="1000">
                <a:solidFill>
                  <a:srgbClr val="F2FFFC"/>
                </a:solidFill>
                <a:latin typeface="Courier New"/>
                <a:ea typeface="Courier New"/>
                <a:cs typeface="Courier New"/>
                <a:sym typeface="Courier New"/>
              </a:rPr>
              <a:t>redisson</a:t>
            </a:r>
            <a:r>
              <a:rPr lang="en" sz="1000">
                <a:solidFill>
                  <a:srgbClr val="798384"/>
                </a:solidFill>
                <a:latin typeface="Courier New"/>
                <a:ea typeface="Courier New"/>
                <a:cs typeface="Courier New"/>
                <a:sym typeface="Courier New"/>
              </a:rPr>
              <a:t>.</a:t>
            </a:r>
            <a:r>
              <a:rPr lang="en" sz="1000">
                <a:solidFill>
                  <a:srgbClr val="A2E57B"/>
                </a:solidFill>
                <a:latin typeface="Courier New"/>
                <a:ea typeface="Courier New"/>
                <a:cs typeface="Courier New"/>
                <a:sym typeface="Courier New"/>
              </a:rPr>
              <a:t>getMap</a:t>
            </a:r>
            <a:r>
              <a:rPr lang="en" sz="1000">
                <a:solidFill>
                  <a:srgbClr val="FF6D7E"/>
                </a:solidFill>
                <a:latin typeface="Courier New"/>
                <a:ea typeface="Courier New"/>
                <a:cs typeface="Courier New"/>
                <a:sym typeface="Courier New"/>
              </a:rPr>
              <a:t>&lt;</a:t>
            </a:r>
            <a:r>
              <a:rPr lang="en" sz="1000">
                <a:solidFill>
                  <a:srgbClr val="A2E57B"/>
                </a:solidFill>
                <a:latin typeface="Courier New"/>
                <a:ea typeface="Courier New"/>
                <a:cs typeface="Courier New"/>
                <a:sym typeface="Courier New"/>
              </a:rPr>
              <a:t>String</a:t>
            </a:r>
            <a:r>
              <a:rPr lang="en" sz="1000">
                <a:solidFill>
                  <a:srgbClr val="798384"/>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String</a:t>
            </a:r>
            <a:r>
              <a:rPr lang="en" sz="1000">
                <a:solidFill>
                  <a:srgbClr val="FF6D7E"/>
                </a:solidFill>
                <a:latin typeface="Courier New"/>
                <a:ea typeface="Courier New"/>
                <a:cs typeface="Courier New"/>
                <a:sym typeface="Courier New"/>
              </a:rPr>
              <a:t>&gt;</a:t>
            </a:r>
            <a:r>
              <a:rPr lang="en" sz="1000">
                <a:solidFill>
                  <a:srgbClr val="798384"/>
                </a:solidFill>
                <a:latin typeface="Courier New"/>
                <a:ea typeface="Courier New"/>
                <a:cs typeface="Courier New"/>
                <a:sym typeface="Courier New"/>
              </a:rPr>
              <a:t>(</a:t>
            </a:r>
            <a:r>
              <a:rPr lang="en" sz="1000">
                <a:solidFill>
                  <a:srgbClr val="FFED72"/>
                </a:solidFill>
                <a:latin typeface="Courier New"/>
                <a:ea typeface="Courier New"/>
                <a:cs typeface="Courier New"/>
                <a:sym typeface="Courier New"/>
              </a:rPr>
              <a:t>"</a:t>
            </a:r>
            <a:r>
              <a:rPr lang="en" sz="1000">
                <a:solidFill>
                  <a:srgbClr val="7CD5F1"/>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DOCUMENT_USERS</a:t>
            </a:r>
            <a:r>
              <a:rPr lang="en" sz="1000">
                <a:solidFill>
                  <a:srgbClr val="FFED72"/>
                </a:solidFill>
                <a:latin typeface="Courier New"/>
                <a:ea typeface="Courier New"/>
                <a:cs typeface="Courier New"/>
                <a:sym typeface="Courier New"/>
              </a:rPr>
              <a:t>:</a:t>
            </a:r>
            <a:r>
              <a:rPr lang="en" sz="1000">
                <a:solidFill>
                  <a:srgbClr val="7CD5F1"/>
                </a:solidFill>
                <a:latin typeface="Courier New"/>
                <a:ea typeface="Courier New"/>
                <a:cs typeface="Courier New"/>
                <a:sym typeface="Courier New"/>
              </a:rPr>
              <a:t>$</a:t>
            </a:r>
            <a:r>
              <a:rPr i="1" lang="en" sz="1000">
                <a:solidFill>
                  <a:srgbClr val="F59762"/>
                </a:solidFill>
                <a:latin typeface="Courier New"/>
                <a:ea typeface="Courier New"/>
                <a:cs typeface="Courier New"/>
                <a:sym typeface="Courier New"/>
              </a:rPr>
              <a:t>docId</a:t>
            </a:r>
            <a:r>
              <a:rPr lang="en" sz="1000">
                <a:solidFill>
                  <a:srgbClr val="FFED72"/>
                </a:solidFill>
                <a:latin typeface="Courier New"/>
                <a:ea typeface="Courier New"/>
                <a:cs typeface="Courier New"/>
                <a:sym typeface="Courier New"/>
              </a:rPr>
              <a:t>"</a:t>
            </a:r>
            <a:r>
              <a:rPr lang="en" sz="1000">
                <a:solidFill>
                  <a:srgbClr val="798384"/>
                </a:solidFill>
                <a:latin typeface="Courier New"/>
                <a:ea typeface="Courier New"/>
                <a:cs typeface="Courier New"/>
                <a:sym typeface="Courier New"/>
              </a:rPr>
              <a:t>)</a:t>
            </a:r>
            <a:endParaRPr sz="1800">
              <a:solidFill>
                <a:schemeClr val="lt2"/>
              </a:solidFill>
            </a:endParaRPr>
          </a:p>
        </p:txBody>
      </p:sp>
      <p:sp>
        <p:nvSpPr>
          <p:cNvPr id="175" name="Google Shape;175;p28"/>
          <p:cNvSpPr txBox="1"/>
          <p:nvPr/>
        </p:nvSpPr>
        <p:spPr>
          <a:xfrm>
            <a:off x="5402375" y="3582575"/>
            <a:ext cx="3600600" cy="800400"/>
          </a:xfrm>
          <a:prstGeom prst="rect">
            <a:avLst/>
          </a:prstGeom>
          <a:noFill/>
          <a:ln cap="flat" cmpd="sng" w="9525">
            <a:solidFill>
              <a:srgbClr val="D1D5D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val </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origin</a:t>
            </a:r>
            <a:r>
              <a:rPr lang="en" sz="1000">
                <a:solidFill>
                  <a:srgbClr val="798384"/>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payload</a:t>
            </a:r>
            <a:r>
              <a:rPr lang="en" sz="1000">
                <a:solidFill>
                  <a:srgbClr val="798384"/>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 </a:t>
            </a:r>
            <a:r>
              <a:rPr i="1" lang="en" sz="1000">
                <a:solidFill>
                  <a:srgbClr val="F59762"/>
                </a:solidFill>
                <a:latin typeface="Courier New"/>
                <a:ea typeface="Courier New"/>
                <a:cs typeface="Courier New"/>
                <a:sym typeface="Courier New"/>
              </a:rPr>
              <a:t>message</a:t>
            </a:r>
            <a:endParaRPr i="1" sz="1000">
              <a:solidFill>
                <a:srgbClr val="F59762"/>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if </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origin </a:t>
            </a:r>
            <a:r>
              <a:rPr lang="en" sz="1000">
                <a:solidFill>
                  <a:srgbClr val="FF6D7E"/>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excludeOrigin</a:t>
            </a:r>
            <a:r>
              <a:rPr lang="en" sz="1000">
                <a:solidFill>
                  <a:srgbClr val="798384"/>
                </a:solidFill>
                <a:latin typeface="Courier New"/>
                <a:ea typeface="Courier New"/>
                <a:cs typeface="Courier New"/>
                <a:sym typeface="Courier New"/>
              </a:rPr>
              <a:t>) {</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listener</a:t>
            </a:r>
            <a:r>
              <a:rPr lang="en" sz="1000">
                <a:solidFill>
                  <a:srgbClr val="798384"/>
                </a:solidFill>
                <a:latin typeface="Courier New"/>
                <a:ea typeface="Courier New"/>
                <a:cs typeface="Courier New"/>
                <a:sym typeface="Courier New"/>
              </a:rPr>
              <a:t>.</a:t>
            </a:r>
            <a:r>
              <a:rPr lang="en" sz="1000">
                <a:solidFill>
                  <a:srgbClr val="A2E57B"/>
                </a:solidFill>
                <a:latin typeface="Courier New"/>
                <a:ea typeface="Courier New"/>
                <a:cs typeface="Courier New"/>
                <a:sym typeface="Courier New"/>
              </a:rPr>
              <a:t>onMessage</a:t>
            </a:r>
            <a:r>
              <a:rPr lang="en" sz="1000">
                <a:solidFill>
                  <a:srgbClr val="798384"/>
                </a:solidFill>
                <a:latin typeface="Courier New"/>
                <a:ea typeface="Courier New"/>
                <a:cs typeface="Courier New"/>
                <a:sym typeface="Courier New"/>
              </a:rPr>
              <a:t>(</a:t>
            </a:r>
            <a:r>
              <a:rPr lang="en" sz="1000">
                <a:solidFill>
                  <a:srgbClr val="A2E57B"/>
                </a:solidFill>
                <a:latin typeface="Courier New"/>
                <a:ea typeface="Courier New"/>
                <a:cs typeface="Courier New"/>
                <a:sym typeface="Courier New"/>
              </a:rPr>
              <a:t>topicName</a:t>
            </a:r>
            <a:r>
              <a:rPr lang="en" sz="1000">
                <a:solidFill>
                  <a:srgbClr val="798384"/>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payload</a:t>
            </a: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a:t>
            </a:r>
            <a:endParaRPr sz="18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96725" y="29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8566FF"/>
                </a:solidFill>
                <a:latin typeface="Inter Tight"/>
                <a:ea typeface="Inter Tight"/>
                <a:cs typeface="Inter Tight"/>
                <a:sym typeface="Inter Tight"/>
              </a:rPr>
              <a:t>Null safety</a:t>
            </a:r>
            <a:endParaRPr>
              <a:solidFill>
                <a:srgbClr val="8566FF"/>
              </a:solidFill>
              <a:latin typeface="Inter Tight"/>
              <a:ea typeface="Inter Tight"/>
              <a:cs typeface="Inter Tight"/>
              <a:sym typeface="Inter Tight"/>
            </a:endParaRPr>
          </a:p>
        </p:txBody>
      </p:sp>
      <p:sp>
        <p:nvSpPr>
          <p:cNvPr id="181" name="Google Shape;181;p29"/>
          <p:cNvSpPr txBox="1"/>
          <p:nvPr/>
        </p:nvSpPr>
        <p:spPr>
          <a:xfrm>
            <a:off x="396713" y="2860125"/>
            <a:ext cx="8570700" cy="1454700"/>
          </a:xfrm>
          <a:prstGeom prst="rect">
            <a:avLst/>
          </a:prstGeom>
          <a:noFill/>
          <a:ln cap="flat" cmpd="sng" w="9525">
            <a:solidFill>
              <a:srgbClr val="D1D5D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snapshot</a:t>
            </a:r>
            <a:r>
              <a:rPr lang="en" sz="1100">
                <a:solidFill>
                  <a:srgbClr val="FF6D7E"/>
                </a:solidFill>
                <a:latin typeface="Courier New"/>
                <a:ea typeface="Courier New"/>
                <a:cs typeface="Courier New"/>
                <a:sym typeface="Courier New"/>
              </a:rPr>
              <a:t>: </a:t>
            </a:r>
            <a:r>
              <a:rPr lang="en" sz="1100">
                <a:solidFill>
                  <a:srgbClr val="A2E57B"/>
                </a:solidFill>
                <a:latin typeface="Courier New"/>
                <a:ea typeface="Courier New"/>
                <a:cs typeface="Courier New"/>
                <a:sym typeface="Courier New"/>
              </a:rPr>
              <a:t>DocumentState</a:t>
            </a:r>
            <a:r>
              <a:rPr lang="en" sz="1100">
                <a:solidFill>
                  <a:srgbClr val="F2FFFC"/>
                </a:solidFill>
                <a:latin typeface="Courier New"/>
                <a:ea typeface="Courier New"/>
                <a:cs typeface="Courier New"/>
                <a:sym typeface="Courier New"/>
              </a:rPr>
              <a:t>? </a:t>
            </a:r>
            <a:r>
              <a:rPr lang="en" sz="1100">
                <a:solidFill>
                  <a:srgbClr val="FF6D7E"/>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documentRepo</a:t>
            </a:r>
            <a:r>
              <a:rPr lang="en" sz="1100">
                <a:solidFill>
                  <a:srgbClr val="798384"/>
                </a:solidFill>
                <a:latin typeface="Courier New"/>
                <a:ea typeface="Courier New"/>
                <a:cs typeface="Courier New"/>
                <a:sym typeface="Courier New"/>
              </a:rPr>
              <a:t>.</a:t>
            </a:r>
            <a:r>
              <a:rPr lang="en" sz="1100">
                <a:solidFill>
                  <a:srgbClr val="A2E57B"/>
                </a:solidFill>
                <a:latin typeface="Courier New"/>
                <a:ea typeface="Courier New"/>
                <a:cs typeface="Courier New"/>
                <a:sym typeface="Courier New"/>
              </a:rPr>
              <a:t>getDocument</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docId</a:t>
            </a:r>
            <a:r>
              <a:rPr lang="en" sz="1100">
                <a:solidFill>
                  <a:srgbClr val="798384"/>
                </a:solidFill>
                <a:latin typeface="Courier New"/>
                <a:ea typeface="Courier New"/>
                <a:cs typeface="Courier New"/>
                <a:sym typeface="Courier New"/>
              </a:rPr>
              <a:t>)</a:t>
            </a:r>
            <a:endParaRPr sz="1100">
              <a:solidFill>
                <a:srgbClr val="FF6D7E"/>
              </a:solidFill>
              <a:latin typeface="Courier New"/>
              <a:ea typeface="Courier New"/>
              <a:cs typeface="Courier New"/>
              <a:sym typeface="Courier New"/>
            </a:endParaRPr>
          </a:p>
          <a:p>
            <a:pPr indent="0" lvl="0" marL="0" rtl="0" algn="l">
              <a:lnSpc>
                <a:spcPct val="50000"/>
              </a:lnSpc>
              <a:spcBef>
                <a:spcPts val="1200"/>
              </a:spcBef>
              <a:spcAft>
                <a:spcPts val="0"/>
              </a:spcAft>
              <a:buNone/>
            </a:pP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document</a:t>
            </a:r>
            <a:r>
              <a:rPr lang="en" sz="1100">
                <a:solidFill>
                  <a:srgbClr val="FF6D7E"/>
                </a:solidFill>
                <a:latin typeface="Courier New"/>
                <a:ea typeface="Courier New"/>
                <a:cs typeface="Courier New"/>
                <a:sym typeface="Courier New"/>
              </a:rPr>
              <a:t>: </a:t>
            </a:r>
            <a:r>
              <a:rPr lang="en" sz="1100">
                <a:solidFill>
                  <a:srgbClr val="A2E57B"/>
                </a:solidFill>
                <a:latin typeface="Courier New"/>
                <a:ea typeface="Courier New"/>
                <a:cs typeface="Courier New"/>
                <a:sym typeface="Courier New"/>
              </a:rPr>
              <a:t>DocumentState </a:t>
            </a:r>
            <a:r>
              <a:rPr lang="en" sz="1100">
                <a:solidFill>
                  <a:srgbClr val="FF6D7E"/>
                </a:solidFill>
                <a:latin typeface="Courier New"/>
                <a:ea typeface="Courier New"/>
                <a:cs typeface="Courier New"/>
                <a:sym typeface="Courier New"/>
              </a:rPr>
              <a:t>= null</a:t>
            </a:r>
            <a:r>
              <a:rPr lang="en" sz="1100">
                <a:solidFill>
                  <a:srgbClr val="798384"/>
                </a:solidFill>
                <a:latin typeface="Courier New"/>
                <a:ea typeface="Courier New"/>
                <a:cs typeface="Courier New"/>
                <a:sym typeface="Courier New"/>
              </a:rPr>
              <a:t>; // kompajler nece dozvoliti</a:t>
            </a:r>
            <a:endParaRPr sz="1100">
              <a:solidFill>
                <a:srgbClr val="798384"/>
              </a:solidFill>
              <a:latin typeface="Courier New"/>
              <a:ea typeface="Courier New"/>
              <a:cs typeface="Courier New"/>
              <a:sym typeface="Courier New"/>
            </a:endParaRPr>
          </a:p>
          <a:p>
            <a:pPr indent="0" lvl="0" marL="0" rtl="0" algn="l">
              <a:lnSpc>
                <a:spcPct val="50000"/>
              </a:lnSpc>
              <a:spcBef>
                <a:spcPts val="1200"/>
              </a:spcBef>
              <a:spcAft>
                <a:spcPts val="0"/>
              </a:spcAft>
              <a:buNone/>
            </a:pPr>
            <a:r>
              <a:rPr lang="en" sz="1100">
                <a:solidFill>
                  <a:srgbClr val="FF6D7E"/>
                </a:solidFill>
                <a:latin typeface="Courier New"/>
                <a:ea typeface="Courier New"/>
                <a:cs typeface="Courier New"/>
                <a:sym typeface="Courier New"/>
              </a:rPr>
              <a:t>var </a:t>
            </a:r>
            <a:r>
              <a:rPr lang="en" sz="1100">
                <a:solidFill>
                  <a:srgbClr val="F2FFFC"/>
                </a:solidFill>
                <a:latin typeface="Courier New"/>
                <a:ea typeface="Courier New"/>
                <a:cs typeface="Courier New"/>
                <a:sym typeface="Courier New"/>
              </a:rPr>
              <a:t>snippet </a:t>
            </a:r>
            <a:r>
              <a:rPr lang="en" sz="1100">
                <a:solidFill>
                  <a:srgbClr val="FF6D7E"/>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snapshot</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content</a:t>
            </a:r>
            <a:r>
              <a:rPr lang="en" sz="1100">
                <a:solidFill>
                  <a:srgbClr val="798384"/>
                </a:solidFill>
                <a:latin typeface="Courier New"/>
                <a:ea typeface="Courier New"/>
                <a:cs typeface="Courier New"/>
                <a:sym typeface="Courier New"/>
              </a:rPr>
              <a:t>?.</a:t>
            </a:r>
            <a:r>
              <a:rPr i="1" lang="en" sz="1100">
                <a:solidFill>
                  <a:srgbClr val="A2E57B"/>
                </a:solidFill>
                <a:latin typeface="Courier New"/>
                <a:ea typeface="Courier New"/>
                <a:cs typeface="Courier New"/>
                <a:sym typeface="Courier New"/>
              </a:rPr>
              <a:t>substring</a:t>
            </a:r>
            <a:r>
              <a:rPr lang="en" sz="1100">
                <a:solidFill>
                  <a:srgbClr val="798384"/>
                </a:solidFill>
                <a:latin typeface="Courier New"/>
                <a:ea typeface="Courier New"/>
                <a:cs typeface="Courier New"/>
                <a:sym typeface="Courier New"/>
              </a:rPr>
              <a:t>(</a:t>
            </a:r>
            <a:r>
              <a:rPr lang="en" sz="1100">
                <a:solidFill>
                  <a:srgbClr val="BAA0F8"/>
                </a:solidFill>
                <a:latin typeface="Courier New"/>
                <a:ea typeface="Courier New"/>
                <a:cs typeface="Courier New"/>
                <a:sym typeface="Courier New"/>
              </a:rPr>
              <a:t>0</a:t>
            </a:r>
            <a:r>
              <a:rPr lang="en" sz="1100">
                <a:solidFill>
                  <a:srgbClr val="798384"/>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snippetLen</a:t>
            </a:r>
            <a:r>
              <a:rPr lang="en" sz="1100">
                <a:solidFill>
                  <a:srgbClr val="798384"/>
                </a:solidFill>
                <a:latin typeface="Courier New"/>
                <a:ea typeface="Courier New"/>
                <a:cs typeface="Courier New"/>
                <a:sym typeface="Courier New"/>
              </a:rPr>
              <a:t>.</a:t>
            </a:r>
            <a:r>
              <a:rPr i="1" lang="en" sz="1100">
                <a:solidFill>
                  <a:srgbClr val="A2E57B"/>
                </a:solidFill>
                <a:latin typeface="Courier New"/>
                <a:ea typeface="Courier New"/>
                <a:cs typeface="Courier New"/>
                <a:sym typeface="Courier New"/>
              </a:rPr>
              <a:t>coerceAtMost</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snapshot</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content</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length</a:t>
            </a: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lnSpc>
                <a:spcPct val="50000"/>
              </a:lnSpc>
              <a:spcBef>
                <a:spcPts val="1200"/>
              </a:spcBef>
              <a:spcAft>
                <a:spcPts val="0"/>
              </a:spcAft>
              <a:buNone/>
            </a:pPr>
            <a:r>
              <a:rPr lang="en" sz="1100">
                <a:solidFill>
                  <a:srgbClr val="FF6D7E"/>
                </a:solidFill>
                <a:latin typeface="Courier New"/>
                <a:ea typeface="Courier New"/>
                <a:cs typeface="Courier New"/>
                <a:sym typeface="Courier New"/>
              </a:rPr>
              <a:t>if </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snapshot </a:t>
            </a:r>
            <a:r>
              <a:rPr lang="en" sz="1100">
                <a:solidFill>
                  <a:srgbClr val="FF6D7E"/>
                </a:solidFill>
                <a:latin typeface="Courier New"/>
                <a:ea typeface="Courier New"/>
                <a:cs typeface="Courier New"/>
                <a:sym typeface="Courier New"/>
              </a:rPr>
              <a:t>!= null</a:t>
            </a:r>
            <a:r>
              <a:rPr lang="en" sz="1100">
                <a:solidFill>
                  <a:srgbClr val="798384"/>
                </a:solidFill>
                <a:latin typeface="Courier New"/>
                <a:ea typeface="Courier New"/>
                <a:cs typeface="Courier New"/>
                <a:sym typeface="Courier New"/>
              </a:rPr>
              <a:t>) </a:t>
            </a:r>
            <a:endParaRPr sz="1100">
              <a:solidFill>
                <a:srgbClr val="798384"/>
              </a:solidFill>
              <a:latin typeface="Courier New"/>
              <a:ea typeface="Courier New"/>
              <a:cs typeface="Courier New"/>
              <a:sym typeface="Courier New"/>
            </a:endParaRPr>
          </a:p>
          <a:p>
            <a:pPr indent="0" lvl="0" marL="0" rtl="0" algn="l">
              <a:lnSpc>
                <a:spcPct val="50000"/>
              </a:lnSpc>
              <a:spcBef>
                <a:spcPts val="1200"/>
              </a:spcBef>
              <a:spcAft>
                <a:spcPts val="0"/>
              </a:spcAft>
              <a:buNone/>
            </a:pPr>
            <a:r>
              <a:rPr lang="en" sz="1100">
                <a:solidFill>
                  <a:srgbClr val="798384"/>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snippet </a:t>
            </a:r>
            <a:r>
              <a:rPr lang="en" sz="1100">
                <a:solidFill>
                  <a:srgbClr val="FF6D7E"/>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snapshot</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content</a:t>
            </a:r>
            <a:endParaRPr sz="1100">
              <a:solidFill>
                <a:srgbClr val="F2FFFC"/>
              </a:solidFill>
              <a:latin typeface="Courier New"/>
              <a:ea typeface="Courier New"/>
              <a:cs typeface="Courier New"/>
              <a:sym typeface="Courier New"/>
            </a:endParaRPr>
          </a:p>
          <a:p>
            <a:pPr indent="0" lvl="0" marL="0" rtl="0" algn="l">
              <a:lnSpc>
                <a:spcPct val="50000"/>
              </a:lnSpc>
              <a:spcBef>
                <a:spcPts val="1200"/>
              </a:spcBef>
              <a:spcAft>
                <a:spcPts val="1200"/>
              </a:spcAft>
              <a:buNone/>
            </a:pPr>
            <a:r>
              <a:rPr lang="en" sz="1000">
                <a:solidFill>
                  <a:srgbClr val="FF6D7E"/>
                </a:solidFill>
                <a:latin typeface="Courier New"/>
                <a:ea typeface="Courier New"/>
                <a:cs typeface="Courier New"/>
                <a:sym typeface="Courier New"/>
              </a:rPr>
              <a:t>val </a:t>
            </a:r>
            <a:r>
              <a:rPr lang="en" sz="1000">
                <a:solidFill>
                  <a:srgbClr val="F2FFFC"/>
                </a:solidFill>
                <a:latin typeface="Courier New"/>
                <a:ea typeface="Courier New"/>
                <a:cs typeface="Courier New"/>
                <a:sym typeface="Courier New"/>
              </a:rPr>
              <a:t>buffer </a:t>
            </a:r>
            <a:r>
              <a:rPr lang="en" sz="1000">
                <a:solidFill>
                  <a:srgbClr val="FF6D7E"/>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StringBuffer</a:t>
            </a:r>
            <a:r>
              <a:rPr lang="en" sz="1000">
                <a:solidFill>
                  <a:srgbClr val="798384"/>
                </a:solidFill>
                <a:latin typeface="Courier New"/>
                <a:ea typeface="Courier New"/>
                <a:cs typeface="Courier New"/>
                <a:sym typeface="Courier New"/>
              </a:rPr>
              <a:t>(</a:t>
            </a:r>
            <a:r>
              <a:rPr i="1" lang="en" sz="1000">
                <a:solidFill>
                  <a:srgbClr val="F59762"/>
                </a:solidFill>
                <a:latin typeface="Courier New"/>
                <a:ea typeface="Courier New"/>
                <a:cs typeface="Courier New"/>
                <a:sym typeface="Courier New"/>
              </a:rPr>
              <a:t>initialContent </a:t>
            </a:r>
            <a:r>
              <a:rPr lang="en" sz="1000">
                <a:solidFill>
                  <a:srgbClr val="F2FFFC"/>
                </a:solidFill>
                <a:latin typeface="Courier New"/>
                <a:ea typeface="Courier New"/>
                <a:cs typeface="Courier New"/>
                <a:sym typeface="Courier New"/>
              </a:rPr>
              <a:t>?</a:t>
            </a:r>
            <a:r>
              <a:rPr lang="en" sz="1000">
                <a:solidFill>
                  <a:srgbClr val="FF6D7E"/>
                </a:solidFill>
                <a:latin typeface="Courier New"/>
                <a:ea typeface="Courier New"/>
                <a:cs typeface="Courier New"/>
                <a:sym typeface="Courier New"/>
              </a:rPr>
              <a:t>: </a:t>
            </a:r>
            <a:r>
              <a:rPr lang="en" sz="1000">
                <a:solidFill>
                  <a:srgbClr val="FFED72"/>
                </a:solidFill>
                <a:latin typeface="Courier New"/>
                <a:ea typeface="Courier New"/>
                <a:cs typeface="Courier New"/>
                <a:sym typeface="Courier New"/>
              </a:rPr>
              <a:t>""</a:t>
            </a:r>
            <a:r>
              <a:rPr lang="en" sz="1000">
                <a:solidFill>
                  <a:srgbClr val="798384"/>
                </a:solidFill>
                <a:latin typeface="Courier New"/>
                <a:ea typeface="Courier New"/>
                <a:cs typeface="Courier New"/>
                <a:sym typeface="Courier New"/>
              </a:rPr>
              <a:t>)</a:t>
            </a:r>
            <a:endParaRPr sz="1100">
              <a:solidFill>
                <a:srgbClr val="F2FFFC"/>
              </a:solidFill>
              <a:latin typeface="Courier New"/>
              <a:ea typeface="Courier New"/>
              <a:cs typeface="Courier New"/>
              <a:sym typeface="Courier New"/>
            </a:endParaRPr>
          </a:p>
        </p:txBody>
      </p:sp>
      <p:sp>
        <p:nvSpPr>
          <p:cNvPr id="182" name="Google Shape;182;p29"/>
          <p:cNvSpPr/>
          <p:nvPr/>
        </p:nvSpPr>
        <p:spPr>
          <a:xfrm>
            <a:off x="2602538" y="2613150"/>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9"/>
          <p:cNvSpPr txBox="1"/>
          <p:nvPr/>
        </p:nvSpPr>
        <p:spPr>
          <a:xfrm>
            <a:off x="2602538" y="2613150"/>
            <a:ext cx="299100" cy="2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1</a:t>
            </a:r>
            <a:endParaRPr sz="1200">
              <a:solidFill>
                <a:schemeClr val="lt1"/>
              </a:solidFill>
            </a:endParaRPr>
          </a:p>
        </p:txBody>
      </p:sp>
      <p:sp>
        <p:nvSpPr>
          <p:cNvPr id="184" name="Google Shape;184;p29"/>
          <p:cNvSpPr/>
          <p:nvPr/>
        </p:nvSpPr>
        <p:spPr>
          <a:xfrm>
            <a:off x="173663" y="3055125"/>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9"/>
          <p:cNvSpPr/>
          <p:nvPr/>
        </p:nvSpPr>
        <p:spPr>
          <a:xfrm>
            <a:off x="396713" y="3789225"/>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9"/>
          <p:cNvSpPr/>
          <p:nvPr/>
        </p:nvSpPr>
        <p:spPr>
          <a:xfrm>
            <a:off x="8365163" y="3279300"/>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9"/>
          <p:cNvSpPr txBox="1"/>
          <p:nvPr/>
        </p:nvSpPr>
        <p:spPr>
          <a:xfrm>
            <a:off x="173663" y="3055125"/>
            <a:ext cx="299100" cy="2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2</a:t>
            </a:r>
            <a:endParaRPr sz="1200">
              <a:solidFill>
                <a:schemeClr val="lt1"/>
              </a:solidFill>
            </a:endParaRPr>
          </a:p>
        </p:txBody>
      </p:sp>
      <p:sp>
        <p:nvSpPr>
          <p:cNvPr id="188" name="Google Shape;188;p29"/>
          <p:cNvSpPr txBox="1"/>
          <p:nvPr/>
        </p:nvSpPr>
        <p:spPr>
          <a:xfrm>
            <a:off x="8365163" y="3279288"/>
            <a:ext cx="299100" cy="2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3</a:t>
            </a:r>
            <a:endParaRPr sz="1200">
              <a:solidFill>
                <a:schemeClr val="lt1"/>
              </a:solidFill>
            </a:endParaRPr>
          </a:p>
        </p:txBody>
      </p:sp>
      <p:sp>
        <p:nvSpPr>
          <p:cNvPr id="189" name="Google Shape;189;p29"/>
          <p:cNvSpPr txBox="1"/>
          <p:nvPr/>
        </p:nvSpPr>
        <p:spPr>
          <a:xfrm>
            <a:off x="396713" y="3789225"/>
            <a:ext cx="299100" cy="2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4</a:t>
            </a:r>
            <a:endParaRPr sz="1200">
              <a:solidFill>
                <a:schemeClr val="lt1"/>
              </a:solidFill>
            </a:endParaRPr>
          </a:p>
        </p:txBody>
      </p:sp>
      <p:sp>
        <p:nvSpPr>
          <p:cNvPr id="190" name="Google Shape;190;p29"/>
          <p:cNvSpPr txBox="1"/>
          <p:nvPr/>
        </p:nvSpPr>
        <p:spPr>
          <a:xfrm>
            <a:off x="0" y="4431250"/>
            <a:ext cx="9144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500">
                <a:solidFill>
                  <a:srgbClr val="D1D5DB"/>
                </a:solidFill>
                <a:latin typeface="Inter Tight"/>
                <a:ea typeface="Inter Tight"/>
                <a:cs typeface="Inter Tight"/>
                <a:sym typeface="Inter Tight"/>
              </a:rPr>
              <a:t>"I call it my billion-dollar mistake.", Tony Hoare</a:t>
            </a:r>
            <a:endParaRPr i="1" sz="2100">
              <a:solidFill>
                <a:schemeClr val="lt2"/>
              </a:solidFill>
              <a:latin typeface="Inter Tight"/>
              <a:ea typeface="Inter Tight"/>
              <a:cs typeface="Inter Tight"/>
              <a:sym typeface="Inter Tight"/>
            </a:endParaRPr>
          </a:p>
        </p:txBody>
      </p:sp>
      <p:sp>
        <p:nvSpPr>
          <p:cNvPr id="191" name="Google Shape;191;p29"/>
          <p:cNvSpPr/>
          <p:nvPr/>
        </p:nvSpPr>
        <p:spPr>
          <a:xfrm>
            <a:off x="4065413" y="4015725"/>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9"/>
          <p:cNvSpPr txBox="1"/>
          <p:nvPr/>
        </p:nvSpPr>
        <p:spPr>
          <a:xfrm>
            <a:off x="4065413" y="4015713"/>
            <a:ext cx="299100" cy="2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5</a:t>
            </a:r>
            <a:endParaRPr sz="1200">
              <a:solidFill>
                <a:schemeClr val="lt1"/>
              </a:solidFill>
            </a:endParaRPr>
          </a:p>
        </p:txBody>
      </p:sp>
      <p:sp>
        <p:nvSpPr>
          <p:cNvPr id="193" name="Google Shape;193;p29"/>
          <p:cNvSpPr txBox="1"/>
          <p:nvPr/>
        </p:nvSpPr>
        <p:spPr>
          <a:xfrm>
            <a:off x="396725" y="957150"/>
            <a:ext cx="8570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Inter Tight"/>
                <a:ea typeface="Inter Tight"/>
                <a:cs typeface="Inter Tight"/>
                <a:sym typeface="Inter Tight"/>
              </a:rPr>
              <a:t>Nullable i non-nullable tipovi</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rPr lang="en" sz="1800">
                <a:solidFill>
                  <a:schemeClr val="lt2"/>
                </a:solidFill>
                <a:latin typeface="Inter Tight"/>
                <a:ea typeface="Inter Tight"/>
                <a:cs typeface="Inter Tight"/>
                <a:sym typeface="Inter Tight"/>
              </a:rPr>
              <a:t>Kompajler sprečava neproverene pozive nad nullable promenljivama</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rPr lang="en" sz="1800">
                <a:solidFill>
                  <a:schemeClr val="lt2"/>
                </a:solidFill>
                <a:latin typeface="Inter Tight"/>
                <a:ea typeface="Inter Tight"/>
                <a:cs typeface="Inter Tight"/>
                <a:sym typeface="Inter Tight"/>
              </a:rPr>
              <a:t>Promenljive podrazumevano nisu nullable</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rPr lang="en" sz="1800">
                <a:solidFill>
                  <a:schemeClr val="lt2"/>
                </a:solidFill>
                <a:latin typeface="Inter Tight"/>
                <a:ea typeface="Inter Tight"/>
                <a:cs typeface="Inter Tight"/>
                <a:sym typeface="Inter Tight"/>
              </a:rPr>
              <a:t>Nullable promenljive označene su ? (upitnikom)</a:t>
            </a:r>
            <a:endParaRPr sz="1800">
              <a:solidFill>
                <a:schemeClr val="lt2"/>
              </a:solidFill>
              <a:latin typeface="Inter Tight"/>
              <a:ea typeface="Inter Tight"/>
              <a:cs typeface="Inter Tight"/>
              <a:sym typeface="Inter Tight"/>
            </a:endParaRPr>
          </a:p>
          <a:p>
            <a:pPr indent="0" lvl="0" marL="0" rtl="0" algn="l">
              <a:spcBef>
                <a:spcPts val="0"/>
              </a:spcBef>
              <a:spcAft>
                <a:spcPts val="0"/>
              </a:spcAft>
              <a:buNone/>
            </a:pPr>
            <a:r>
              <a:rPr lang="en" sz="1800">
                <a:solidFill>
                  <a:schemeClr val="lt2"/>
                </a:solidFill>
                <a:latin typeface="Inter Tight"/>
                <a:ea typeface="Inter Tight"/>
                <a:cs typeface="Inter Tight"/>
                <a:sym typeface="Inter Tight"/>
              </a:rPr>
              <a:t>Operatori:  </a:t>
            </a:r>
            <a:r>
              <a:rPr lang="en" sz="1800">
                <a:solidFill>
                  <a:srgbClr val="8566FF"/>
                </a:solidFill>
                <a:latin typeface="Inter Tight"/>
                <a:ea typeface="Inter Tight"/>
                <a:cs typeface="Inter Tight"/>
                <a:sym typeface="Inter Tight"/>
              </a:rPr>
              <a:t>?.</a:t>
            </a:r>
            <a:r>
              <a:rPr lang="en" sz="1800">
                <a:solidFill>
                  <a:srgbClr val="8A62FF"/>
                </a:solidFill>
                <a:latin typeface="Inter Tight"/>
                <a:ea typeface="Inter Tight"/>
                <a:cs typeface="Inter Tight"/>
                <a:sym typeface="Inter Tight"/>
              </a:rPr>
              <a:t> </a:t>
            </a:r>
            <a:r>
              <a:rPr lang="en" sz="1800">
                <a:solidFill>
                  <a:schemeClr val="lt2"/>
                </a:solidFill>
                <a:latin typeface="Inter Tight"/>
                <a:ea typeface="Inter Tight"/>
                <a:cs typeface="Inter Tight"/>
                <a:sym typeface="Inter Tight"/>
              </a:rPr>
              <a:t> |  </a:t>
            </a:r>
            <a:r>
              <a:rPr lang="en" sz="1800">
                <a:solidFill>
                  <a:srgbClr val="8566FF"/>
                </a:solidFill>
                <a:latin typeface="Inter Tight"/>
                <a:ea typeface="Inter Tight"/>
                <a:cs typeface="Inter Tight"/>
                <a:sym typeface="Inter Tight"/>
              </a:rPr>
              <a:t>?:  </a:t>
            </a:r>
            <a:r>
              <a:rPr lang="en" sz="1800">
                <a:solidFill>
                  <a:schemeClr val="lt2"/>
                </a:solidFill>
                <a:latin typeface="Inter Tight"/>
                <a:ea typeface="Inter Tight"/>
                <a:cs typeface="Inter Tight"/>
                <a:sym typeface="Inter Tight"/>
              </a:rPr>
              <a:t>| </a:t>
            </a:r>
            <a:r>
              <a:rPr lang="en" sz="1800">
                <a:solidFill>
                  <a:srgbClr val="8566FF"/>
                </a:solidFill>
                <a:latin typeface="Inter Tight"/>
                <a:ea typeface="Inter Tight"/>
                <a:cs typeface="Inter Tight"/>
                <a:sym typeface="Inter Tight"/>
              </a:rPr>
              <a:t> as?  </a:t>
            </a:r>
            <a:endParaRPr sz="1800">
              <a:solidFill>
                <a:srgbClr val="8566FF"/>
              </a:solidFill>
              <a:latin typeface="Inter Tight"/>
              <a:ea typeface="Inter Tight"/>
              <a:cs typeface="Inter Tight"/>
              <a:sym typeface="Inter T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8566FF"/>
                </a:solidFill>
                <a:latin typeface="Inter Tight"/>
                <a:ea typeface="Inter Tight"/>
                <a:cs typeface="Inter Tight"/>
                <a:sym typeface="Inter Tight"/>
              </a:rPr>
              <a:t>Null safety (2)</a:t>
            </a:r>
            <a:endParaRPr>
              <a:solidFill>
                <a:srgbClr val="8566FF"/>
              </a:solidFill>
              <a:latin typeface="Inter Tight"/>
              <a:ea typeface="Inter Tight"/>
              <a:cs typeface="Inter Tight"/>
              <a:sym typeface="Inter Tight"/>
            </a:endParaRPr>
          </a:p>
          <a:p>
            <a:pPr indent="0" lvl="0" marL="0" rtl="0" algn="l">
              <a:spcBef>
                <a:spcPts val="0"/>
              </a:spcBef>
              <a:spcAft>
                <a:spcPts val="0"/>
              </a:spcAft>
              <a:buNone/>
            </a:pPr>
            <a:r>
              <a:t/>
            </a:r>
            <a:endParaRPr/>
          </a:p>
        </p:txBody>
      </p:sp>
      <p:sp>
        <p:nvSpPr>
          <p:cNvPr id="199" name="Google Shape;19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chemeClr val="dk1"/>
                </a:solidFill>
                <a:latin typeface="Inter Tight"/>
                <a:ea typeface="Inter Tight"/>
                <a:cs typeface="Inter Tight"/>
                <a:sym typeface="Inter Tight"/>
              </a:rPr>
              <a:t>Do null exception-a ipak može doći:</a:t>
            </a:r>
            <a:endParaRPr sz="1600">
              <a:solidFill>
                <a:schemeClr val="dk1"/>
              </a:solidFill>
              <a:latin typeface="Inter Tight"/>
              <a:ea typeface="Inter Tight"/>
              <a:cs typeface="Inter Tight"/>
              <a:sym typeface="Inter Tight"/>
            </a:endParaRPr>
          </a:p>
          <a:p>
            <a:pPr indent="-88900" lvl="0" marL="91440" rtl="0" algn="l">
              <a:lnSpc>
                <a:spcPct val="100000"/>
              </a:lnSpc>
              <a:spcBef>
                <a:spcPts val="1200"/>
              </a:spcBef>
              <a:spcAft>
                <a:spcPts val="0"/>
              </a:spcAft>
              <a:buClr>
                <a:schemeClr val="dk1"/>
              </a:buClr>
              <a:buSzPts val="1400"/>
              <a:buFont typeface="Inter Tight"/>
              <a:buChar char="●"/>
            </a:pPr>
            <a:r>
              <a:rPr lang="en" sz="1400">
                <a:solidFill>
                  <a:schemeClr val="dk1"/>
                </a:solidFill>
                <a:latin typeface="Inter Tight"/>
                <a:ea typeface="Inter Tight"/>
                <a:cs typeface="Inter Tight"/>
                <a:sym typeface="Inter Tight"/>
              </a:rPr>
              <a:t> Operator !! </a:t>
            </a:r>
            <a:endParaRPr sz="1400">
              <a:solidFill>
                <a:schemeClr val="dk1"/>
              </a:solidFill>
              <a:latin typeface="Inter Tight"/>
              <a:ea typeface="Inter Tight"/>
              <a:cs typeface="Inter Tight"/>
              <a:sym typeface="Inter Tight"/>
            </a:endParaRPr>
          </a:p>
          <a:p>
            <a:pPr indent="0" lvl="0" marL="457200" rtl="0" algn="l">
              <a:lnSpc>
                <a:spcPct val="100000"/>
              </a:lnSpc>
              <a:spcBef>
                <a:spcPts val="600"/>
              </a:spcBef>
              <a:spcAft>
                <a:spcPts val="0"/>
              </a:spcAft>
              <a:buNone/>
            </a:pP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length </a:t>
            </a:r>
            <a:r>
              <a:rPr lang="en" sz="1100">
                <a:solidFill>
                  <a:srgbClr val="FF6D7E"/>
                </a:solidFill>
                <a:latin typeface="Courier New"/>
                <a:ea typeface="Courier New"/>
                <a:cs typeface="Courier New"/>
                <a:sym typeface="Courier New"/>
              </a:rPr>
              <a:t>= </a:t>
            </a:r>
            <a:r>
              <a:rPr i="1" lang="en" sz="1100">
                <a:solidFill>
                  <a:srgbClr val="F59762"/>
                </a:solidFill>
                <a:latin typeface="Courier New"/>
                <a:ea typeface="Courier New"/>
                <a:cs typeface="Courier New"/>
                <a:sym typeface="Courier New"/>
              </a:rPr>
              <a:t>operation</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operand</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length</a:t>
            </a:r>
            <a:endParaRPr sz="1100">
              <a:solidFill>
                <a:srgbClr val="F2FFFC"/>
              </a:solidFill>
              <a:latin typeface="Courier New"/>
              <a:ea typeface="Courier New"/>
              <a:cs typeface="Courier New"/>
              <a:sym typeface="Courier New"/>
            </a:endParaRPr>
          </a:p>
          <a:p>
            <a:pPr indent="0" lvl="0" marL="457200" rtl="0" algn="l">
              <a:lnSpc>
                <a:spcPct val="100000"/>
              </a:lnSpc>
              <a:spcBef>
                <a:spcPts val="600"/>
              </a:spcBef>
              <a:spcAft>
                <a:spcPts val="0"/>
              </a:spcAft>
              <a:buNone/>
            </a:pP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lengthNpe </a:t>
            </a:r>
            <a:r>
              <a:rPr lang="en" sz="1100">
                <a:solidFill>
                  <a:srgbClr val="FF6D7E"/>
                </a:solidFill>
                <a:latin typeface="Courier New"/>
                <a:ea typeface="Courier New"/>
                <a:cs typeface="Courier New"/>
                <a:sym typeface="Courier New"/>
              </a:rPr>
              <a:t>= </a:t>
            </a:r>
            <a:r>
              <a:rPr i="1" lang="en" sz="1100">
                <a:solidFill>
                  <a:srgbClr val="F59762"/>
                </a:solidFill>
                <a:latin typeface="Courier New"/>
                <a:ea typeface="Courier New"/>
                <a:cs typeface="Courier New"/>
                <a:sym typeface="Courier New"/>
              </a:rPr>
              <a:t>operation</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operand</a:t>
            </a:r>
            <a:r>
              <a:rPr lang="en" sz="1100">
                <a:solidFill>
                  <a:srgbClr val="FF6D7E"/>
                </a:solidFill>
                <a:latin typeface="Courier New"/>
                <a:ea typeface="Courier New"/>
                <a:cs typeface="Courier New"/>
                <a:sym typeface="Courier New"/>
              </a:rPr>
              <a:t>!!</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length</a:t>
            </a:r>
            <a:endParaRPr sz="1900">
              <a:solidFill>
                <a:schemeClr val="dk1"/>
              </a:solidFill>
              <a:latin typeface="Inter Tight"/>
              <a:ea typeface="Inter Tight"/>
              <a:cs typeface="Inter Tight"/>
              <a:sym typeface="Inter Tight"/>
            </a:endParaRPr>
          </a:p>
          <a:p>
            <a:pPr indent="-82550" lvl="0" marL="91440" rtl="0" algn="l">
              <a:lnSpc>
                <a:spcPct val="100000"/>
              </a:lnSpc>
              <a:spcBef>
                <a:spcPts val="600"/>
              </a:spcBef>
              <a:spcAft>
                <a:spcPts val="0"/>
              </a:spcAft>
              <a:buClr>
                <a:schemeClr val="dk1"/>
              </a:buClr>
              <a:buSzPts val="1300"/>
              <a:buFont typeface="Inter Tight"/>
              <a:buChar char="●"/>
            </a:pPr>
            <a:r>
              <a:rPr lang="en" sz="1400">
                <a:solidFill>
                  <a:schemeClr val="dk1"/>
                </a:solidFill>
                <a:latin typeface="Inter Tight"/>
                <a:ea typeface="Inter Tight"/>
                <a:cs typeface="Inter Tight"/>
                <a:sym typeface="Inter Tight"/>
              </a:rPr>
              <a:t> Eksplicitan poziv </a:t>
            </a:r>
            <a:r>
              <a:rPr lang="en" sz="1100">
                <a:solidFill>
                  <a:srgbClr val="FF6D7E"/>
                </a:solidFill>
                <a:latin typeface="Courier New"/>
                <a:ea typeface="Courier New"/>
                <a:cs typeface="Courier New"/>
                <a:sym typeface="Courier New"/>
              </a:rPr>
              <a:t>throw </a:t>
            </a:r>
            <a:r>
              <a:rPr lang="en" sz="1100">
                <a:solidFill>
                  <a:srgbClr val="A2E57B"/>
                </a:solidFill>
                <a:latin typeface="Courier New"/>
                <a:ea typeface="Courier New"/>
                <a:cs typeface="Courier New"/>
                <a:sym typeface="Courier New"/>
              </a:rPr>
              <a:t>NullPointerException</a:t>
            </a:r>
            <a:r>
              <a:rPr lang="en" sz="1100">
                <a:solidFill>
                  <a:srgbClr val="798384"/>
                </a:solidFill>
                <a:latin typeface="Courier New"/>
                <a:ea typeface="Courier New"/>
                <a:cs typeface="Courier New"/>
                <a:sym typeface="Courier New"/>
              </a:rPr>
              <a:t>()</a:t>
            </a:r>
            <a:endParaRPr sz="1400">
              <a:solidFill>
                <a:schemeClr val="dk1"/>
              </a:solidFill>
              <a:latin typeface="Inter Tight"/>
              <a:ea typeface="Inter Tight"/>
              <a:cs typeface="Inter Tight"/>
              <a:sym typeface="Inter Tight"/>
            </a:endParaRPr>
          </a:p>
          <a:p>
            <a:pPr indent="-88900" lvl="0" marL="91440" rtl="0" algn="l">
              <a:lnSpc>
                <a:spcPct val="100000"/>
              </a:lnSpc>
              <a:spcBef>
                <a:spcPts val="600"/>
              </a:spcBef>
              <a:spcAft>
                <a:spcPts val="0"/>
              </a:spcAft>
              <a:buClr>
                <a:schemeClr val="dk1"/>
              </a:buClr>
              <a:buSzPts val="1400"/>
              <a:buFont typeface="Inter Tight"/>
              <a:buChar char="●"/>
            </a:pPr>
            <a:r>
              <a:rPr lang="en" sz="1400">
                <a:solidFill>
                  <a:schemeClr val="dk1"/>
                </a:solidFill>
                <a:latin typeface="Inter Tight"/>
                <a:ea typeface="Inter Tight"/>
                <a:cs typeface="Inter Tight"/>
                <a:sym typeface="Inter Tight"/>
              </a:rPr>
              <a:t> Neslaganje podataka u vezi sa inicijalizacijom</a:t>
            </a:r>
            <a:endParaRPr sz="1400">
              <a:solidFill>
                <a:schemeClr val="dk1"/>
              </a:solidFill>
              <a:latin typeface="Inter Tight"/>
              <a:ea typeface="Inter Tight"/>
              <a:cs typeface="Inter Tight"/>
              <a:sym typeface="Inter Tight"/>
            </a:endParaRPr>
          </a:p>
          <a:p>
            <a:pPr indent="-88900" lvl="0" marL="91440" rtl="0" algn="l">
              <a:lnSpc>
                <a:spcPct val="100000"/>
              </a:lnSpc>
              <a:spcBef>
                <a:spcPts val="600"/>
              </a:spcBef>
              <a:spcAft>
                <a:spcPts val="0"/>
              </a:spcAft>
              <a:buClr>
                <a:schemeClr val="dk1"/>
              </a:buClr>
              <a:buSzPts val="1400"/>
              <a:buFont typeface="Inter Tight"/>
              <a:buChar char="●"/>
            </a:pPr>
            <a:r>
              <a:rPr lang="en" sz="1400">
                <a:solidFill>
                  <a:schemeClr val="dk1"/>
                </a:solidFill>
                <a:latin typeface="Inter Tight"/>
                <a:ea typeface="Inter Tight"/>
                <a:cs typeface="Inter Tight"/>
                <a:sym typeface="Inter Tight"/>
              </a:rPr>
              <a:t> Java interoperabilnost - Java kod može dodati null u Kotlin MutableList&lt;String&gt;. </a:t>
            </a:r>
            <a:endParaRPr sz="1400">
              <a:solidFill>
                <a:schemeClr val="dk1"/>
              </a:solidFill>
              <a:latin typeface="Inter Tight"/>
              <a:ea typeface="Inter Tight"/>
              <a:cs typeface="Inter Tight"/>
              <a:sym typeface="Inter Tight"/>
            </a:endParaRPr>
          </a:p>
          <a:p>
            <a:pPr indent="-317500" lvl="1" marL="914400" rtl="0" algn="l">
              <a:lnSpc>
                <a:spcPct val="100000"/>
              </a:lnSpc>
              <a:spcBef>
                <a:spcPts val="600"/>
              </a:spcBef>
              <a:spcAft>
                <a:spcPts val="0"/>
              </a:spcAft>
              <a:buClr>
                <a:schemeClr val="dk1"/>
              </a:buClr>
              <a:buSzPts val="1400"/>
              <a:buFont typeface="Inter Tight"/>
              <a:buChar char="○"/>
            </a:pPr>
            <a:r>
              <a:rPr lang="en">
                <a:solidFill>
                  <a:schemeClr val="dk1"/>
                </a:solidFill>
                <a:latin typeface="Inter Tight"/>
                <a:ea typeface="Inter Tight"/>
                <a:cs typeface="Inter Tight"/>
                <a:sym typeface="Inter Tight"/>
              </a:rPr>
              <a:t>Koristiti </a:t>
            </a:r>
            <a:r>
              <a:rPr lang="en">
                <a:solidFill>
                  <a:schemeClr val="dk1"/>
                </a:solidFill>
                <a:latin typeface="Inter Tight"/>
                <a:ea typeface="Inter Tight"/>
                <a:cs typeface="Inter Tight"/>
                <a:sym typeface="Inter Tight"/>
              </a:rPr>
              <a:t>MutableList&lt;String?&gt;</a:t>
            </a:r>
            <a:endParaRPr sz="1400">
              <a:solidFill>
                <a:schemeClr val="dk1"/>
              </a:solidFill>
              <a:latin typeface="Inter Tight"/>
              <a:ea typeface="Inter Tight"/>
              <a:cs typeface="Inter Tight"/>
              <a:sym typeface="Inter Tight"/>
            </a:endParaRPr>
          </a:p>
          <a:p>
            <a:pPr indent="0" lvl="0" marL="0" rtl="0" algn="l">
              <a:spcBef>
                <a:spcPts val="600"/>
              </a:spcBef>
              <a:spcAft>
                <a:spcPts val="1200"/>
              </a:spcAft>
              <a:buNone/>
            </a:pPr>
            <a:r>
              <a:t/>
            </a:r>
            <a:endParaRPr/>
          </a:p>
        </p:txBody>
      </p:sp>
      <p:pic>
        <p:nvPicPr>
          <p:cNvPr id="200" name="Google Shape;200;p30"/>
          <p:cNvPicPr preferRelativeResize="0"/>
          <p:nvPr/>
        </p:nvPicPr>
        <p:blipFill>
          <a:blip r:embed="rId3">
            <a:alphaModFix/>
          </a:blip>
          <a:stretch>
            <a:fillRect/>
          </a:stretch>
        </p:blipFill>
        <p:spPr>
          <a:xfrm>
            <a:off x="4469925" y="3315850"/>
            <a:ext cx="4602898" cy="175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227875" y="46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8566FF"/>
                </a:solidFill>
              </a:rPr>
              <a:t>Funkcije proširenja (Extension functions)</a:t>
            </a:r>
            <a:endParaRPr>
              <a:solidFill>
                <a:srgbClr val="8566FF"/>
              </a:solidFill>
            </a:endParaRPr>
          </a:p>
        </p:txBody>
      </p:sp>
      <p:sp>
        <p:nvSpPr>
          <p:cNvPr id="206" name="Google Shape;206;p31"/>
          <p:cNvSpPr txBox="1"/>
          <p:nvPr>
            <p:ph idx="1" type="body"/>
          </p:nvPr>
        </p:nvSpPr>
        <p:spPr>
          <a:xfrm>
            <a:off x="311700" y="1903225"/>
            <a:ext cx="8520600" cy="3003300"/>
          </a:xfrm>
          <a:prstGeom prst="rect">
            <a:avLst/>
          </a:prstGeom>
          <a:ln cap="flat" cmpd="sng" w="9525">
            <a:solidFill>
              <a:srgbClr val="D1D5DB"/>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071">
                <a:solidFill>
                  <a:srgbClr val="FF6D7E"/>
                </a:solidFill>
                <a:latin typeface="Courier New"/>
                <a:ea typeface="Courier New"/>
                <a:cs typeface="Courier New"/>
                <a:sym typeface="Courier New"/>
              </a:rPr>
              <a:t>private inline fun &lt;reified </a:t>
            </a:r>
            <a:r>
              <a:rPr i="1" lang="en" sz="1071">
                <a:solidFill>
                  <a:srgbClr val="7CD5F1"/>
                </a:solidFill>
                <a:latin typeface="Courier New"/>
                <a:ea typeface="Courier New"/>
                <a:cs typeface="Courier New"/>
                <a:sym typeface="Courier New"/>
              </a:rPr>
              <a:t>T</a:t>
            </a:r>
            <a:r>
              <a:rPr lang="en" sz="1071">
                <a:solidFill>
                  <a:srgbClr val="798384"/>
                </a:solidFill>
                <a:latin typeface="Courier New"/>
                <a:ea typeface="Courier New"/>
                <a:cs typeface="Courier New"/>
                <a:sym typeface="Courier New"/>
              </a:rPr>
              <a:t>, </a:t>
            </a:r>
            <a:r>
              <a:rPr lang="en" sz="1071">
                <a:solidFill>
                  <a:srgbClr val="FF6D7E"/>
                </a:solidFill>
                <a:latin typeface="Courier New"/>
                <a:ea typeface="Courier New"/>
                <a:cs typeface="Courier New"/>
                <a:sym typeface="Courier New"/>
              </a:rPr>
              <a:t>reified </a:t>
            </a:r>
            <a:r>
              <a:rPr i="1" lang="en" sz="1071">
                <a:solidFill>
                  <a:srgbClr val="7CD5F1"/>
                </a:solidFill>
                <a:latin typeface="Courier New"/>
                <a:ea typeface="Courier New"/>
                <a:cs typeface="Courier New"/>
                <a:sym typeface="Courier New"/>
              </a:rPr>
              <a:t>M </a:t>
            </a:r>
            <a:r>
              <a:rPr lang="en" sz="1071">
                <a:solidFill>
                  <a:srgbClr val="FF6D7E"/>
                </a:solidFill>
                <a:latin typeface="Courier New"/>
                <a:ea typeface="Courier New"/>
                <a:cs typeface="Courier New"/>
                <a:sym typeface="Courier New"/>
              </a:rPr>
              <a:t>: </a:t>
            </a:r>
            <a:r>
              <a:rPr lang="en" sz="1071">
                <a:solidFill>
                  <a:srgbClr val="A2E57B"/>
                </a:solidFill>
                <a:latin typeface="Courier New"/>
                <a:ea typeface="Courier New"/>
                <a:cs typeface="Courier New"/>
                <a:sym typeface="Courier New"/>
              </a:rPr>
              <a:t>RedisMessage</a:t>
            </a:r>
            <a:r>
              <a:rPr lang="en" sz="1071">
                <a:solidFill>
                  <a:srgbClr val="FF6D7E"/>
                </a:solidFill>
                <a:latin typeface="Courier New"/>
                <a:ea typeface="Courier New"/>
                <a:cs typeface="Courier New"/>
                <a:sym typeface="Courier New"/>
              </a:rPr>
              <a:t>&lt;</a:t>
            </a:r>
            <a:r>
              <a:rPr i="1" lang="en" sz="1071">
                <a:solidFill>
                  <a:srgbClr val="7CD5F1"/>
                </a:solidFill>
                <a:latin typeface="Courier New"/>
                <a:ea typeface="Courier New"/>
                <a:cs typeface="Courier New"/>
                <a:sym typeface="Courier New"/>
              </a:rPr>
              <a:t>T</a:t>
            </a:r>
            <a:r>
              <a:rPr lang="en" sz="1071">
                <a:solidFill>
                  <a:srgbClr val="FF6D7E"/>
                </a:solidFill>
                <a:latin typeface="Courier New"/>
                <a:ea typeface="Courier New"/>
                <a:cs typeface="Courier New"/>
                <a:sym typeface="Courier New"/>
              </a:rPr>
              <a:t>&gt;&gt; </a:t>
            </a:r>
            <a:r>
              <a:rPr i="1" lang="en" sz="1071">
                <a:solidFill>
                  <a:srgbClr val="7CD5F1"/>
                </a:solidFill>
                <a:latin typeface="Courier New"/>
                <a:ea typeface="Courier New"/>
                <a:cs typeface="Courier New"/>
                <a:sym typeface="Courier New"/>
              </a:rPr>
              <a:t>RedissonClient</a:t>
            </a:r>
            <a:r>
              <a:rPr lang="en" sz="1071">
                <a:solidFill>
                  <a:srgbClr val="798384"/>
                </a:solidFill>
                <a:latin typeface="Courier New"/>
                <a:ea typeface="Courier New"/>
                <a:cs typeface="Courier New"/>
                <a:sym typeface="Courier New"/>
              </a:rPr>
              <a:t>.</a:t>
            </a:r>
            <a:r>
              <a:rPr lang="en" sz="1071">
                <a:solidFill>
                  <a:srgbClr val="A2E57B"/>
                </a:solidFill>
                <a:latin typeface="Courier New"/>
                <a:ea typeface="Courier New"/>
                <a:cs typeface="Courier New"/>
                <a:sym typeface="Courier New"/>
              </a:rPr>
              <a:t>addListener</a:t>
            </a:r>
            <a:r>
              <a:rPr lang="en" sz="1071">
                <a:solidFill>
                  <a:srgbClr val="798384"/>
                </a:solidFill>
                <a:latin typeface="Courier New"/>
                <a:ea typeface="Courier New"/>
                <a:cs typeface="Courier New"/>
                <a:sym typeface="Courier New"/>
              </a:rPr>
              <a:t>(</a:t>
            </a:r>
            <a:endParaRPr sz="1071">
              <a:solidFill>
                <a:srgbClr val="798384"/>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 sz="1071">
                <a:solidFill>
                  <a:srgbClr val="798384"/>
                </a:solidFill>
                <a:latin typeface="Courier New"/>
                <a:ea typeface="Courier New"/>
                <a:cs typeface="Courier New"/>
                <a:sym typeface="Courier New"/>
              </a:rPr>
              <a:t>   </a:t>
            </a:r>
            <a:r>
              <a:rPr i="1" lang="en" sz="1071">
                <a:solidFill>
                  <a:srgbClr val="F59762"/>
                </a:solidFill>
                <a:latin typeface="Courier New"/>
                <a:ea typeface="Courier New"/>
                <a:cs typeface="Courier New"/>
                <a:sym typeface="Courier New"/>
              </a:rPr>
              <a:t>topicName</a:t>
            </a:r>
            <a:r>
              <a:rPr lang="en" sz="1071">
                <a:solidFill>
                  <a:srgbClr val="FF6D7E"/>
                </a:solidFill>
                <a:latin typeface="Courier New"/>
                <a:ea typeface="Courier New"/>
                <a:cs typeface="Courier New"/>
                <a:sym typeface="Courier New"/>
              </a:rPr>
              <a:t>: </a:t>
            </a:r>
            <a:r>
              <a:rPr lang="en" sz="1071">
                <a:solidFill>
                  <a:srgbClr val="A2E57B"/>
                </a:solidFill>
                <a:latin typeface="Courier New"/>
                <a:ea typeface="Courier New"/>
                <a:cs typeface="Courier New"/>
                <a:sym typeface="Courier New"/>
              </a:rPr>
              <a:t>String</a:t>
            </a:r>
            <a:r>
              <a:rPr lang="en" sz="1071">
                <a:solidFill>
                  <a:srgbClr val="798384"/>
                </a:solidFill>
                <a:latin typeface="Courier New"/>
                <a:ea typeface="Courier New"/>
                <a:cs typeface="Courier New"/>
                <a:sym typeface="Courier New"/>
              </a:rPr>
              <a:t>,</a:t>
            </a:r>
            <a:endParaRPr sz="1071">
              <a:solidFill>
                <a:srgbClr val="798384"/>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 sz="1071">
                <a:solidFill>
                  <a:srgbClr val="798384"/>
                </a:solidFill>
                <a:latin typeface="Courier New"/>
                <a:ea typeface="Courier New"/>
                <a:cs typeface="Courier New"/>
                <a:sym typeface="Courier New"/>
              </a:rPr>
              <a:t>   </a:t>
            </a:r>
            <a:r>
              <a:rPr i="1" lang="en" sz="1071">
                <a:solidFill>
                  <a:srgbClr val="F59762"/>
                </a:solidFill>
                <a:latin typeface="Courier New"/>
                <a:ea typeface="Courier New"/>
                <a:cs typeface="Courier New"/>
                <a:sym typeface="Courier New"/>
              </a:rPr>
              <a:t>excludeOrigin</a:t>
            </a:r>
            <a:r>
              <a:rPr lang="en" sz="1071">
                <a:solidFill>
                  <a:srgbClr val="FF6D7E"/>
                </a:solidFill>
                <a:latin typeface="Courier New"/>
                <a:ea typeface="Courier New"/>
                <a:cs typeface="Courier New"/>
                <a:sym typeface="Courier New"/>
              </a:rPr>
              <a:t>: </a:t>
            </a:r>
            <a:r>
              <a:rPr lang="en" sz="1071">
                <a:solidFill>
                  <a:srgbClr val="A2E57B"/>
                </a:solidFill>
                <a:latin typeface="Courier New"/>
                <a:ea typeface="Courier New"/>
                <a:cs typeface="Courier New"/>
                <a:sym typeface="Courier New"/>
              </a:rPr>
              <a:t>String</a:t>
            </a:r>
            <a:r>
              <a:rPr lang="en" sz="1071">
                <a:solidFill>
                  <a:srgbClr val="798384"/>
                </a:solidFill>
                <a:latin typeface="Courier New"/>
                <a:ea typeface="Courier New"/>
                <a:cs typeface="Courier New"/>
                <a:sym typeface="Courier New"/>
              </a:rPr>
              <a:t>,</a:t>
            </a:r>
            <a:endParaRPr sz="1071">
              <a:solidFill>
                <a:srgbClr val="798384"/>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 sz="1071">
                <a:solidFill>
                  <a:srgbClr val="798384"/>
                </a:solidFill>
                <a:latin typeface="Courier New"/>
                <a:ea typeface="Courier New"/>
                <a:cs typeface="Courier New"/>
                <a:sym typeface="Courier New"/>
              </a:rPr>
              <a:t>   </a:t>
            </a:r>
            <a:r>
              <a:rPr i="1" lang="en" sz="1071">
                <a:solidFill>
                  <a:srgbClr val="F59762"/>
                </a:solidFill>
                <a:latin typeface="Courier New"/>
                <a:ea typeface="Courier New"/>
                <a:cs typeface="Courier New"/>
                <a:sym typeface="Courier New"/>
              </a:rPr>
              <a:t>listener</a:t>
            </a:r>
            <a:r>
              <a:rPr lang="en" sz="1071">
                <a:solidFill>
                  <a:srgbClr val="FF6D7E"/>
                </a:solidFill>
                <a:latin typeface="Courier New"/>
                <a:ea typeface="Courier New"/>
                <a:cs typeface="Courier New"/>
                <a:sym typeface="Courier New"/>
              </a:rPr>
              <a:t>: </a:t>
            </a:r>
            <a:r>
              <a:rPr i="1" lang="en" sz="1071">
                <a:solidFill>
                  <a:srgbClr val="7CD5F1"/>
                </a:solidFill>
                <a:latin typeface="Courier New"/>
                <a:ea typeface="Courier New"/>
                <a:cs typeface="Courier New"/>
                <a:sym typeface="Courier New"/>
              </a:rPr>
              <a:t>MessageListener</a:t>
            </a:r>
            <a:r>
              <a:rPr lang="en" sz="1071">
                <a:solidFill>
                  <a:srgbClr val="FF6D7E"/>
                </a:solidFill>
                <a:latin typeface="Courier New"/>
                <a:ea typeface="Courier New"/>
                <a:cs typeface="Courier New"/>
                <a:sym typeface="Courier New"/>
              </a:rPr>
              <a:t>&lt;</a:t>
            </a:r>
            <a:r>
              <a:rPr i="1" lang="en" sz="1071">
                <a:solidFill>
                  <a:srgbClr val="7CD5F1"/>
                </a:solidFill>
                <a:latin typeface="Courier New"/>
                <a:ea typeface="Courier New"/>
                <a:cs typeface="Courier New"/>
                <a:sym typeface="Courier New"/>
              </a:rPr>
              <a:t>T</a:t>
            </a:r>
            <a:r>
              <a:rPr lang="en" sz="1071">
                <a:solidFill>
                  <a:srgbClr val="FF6D7E"/>
                </a:solidFill>
                <a:latin typeface="Courier New"/>
                <a:ea typeface="Courier New"/>
                <a:cs typeface="Courier New"/>
                <a:sym typeface="Courier New"/>
              </a:rPr>
              <a:t>&gt;</a:t>
            </a:r>
            <a:r>
              <a:rPr lang="en" sz="1071">
                <a:solidFill>
                  <a:srgbClr val="798384"/>
                </a:solidFill>
                <a:latin typeface="Courier New"/>
                <a:ea typeface="Courier New"/>
                <a:cs typeface="Courier New"/>
                <a:sym typeface="Courier New"/>
              </a:rPr>
              <a:t>) {</a:t>
            </a:r>
            <a:endParaRPr sz="1071">
              <a:solidFill>
                <a:srgbClr val="798384"/>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 sz="1071">
                <a:solidFill>
                  <a:srgbClr val="798384"/>
                </a:solidFill>
                <a:latin typeface="Courier New"/>
                <a:ea typeface="Courier New"/>
                <a:cs typeface="Courier New"/>
                <a:sym typeface="Courier New"/>
              </a:rPr>
              <a:t>   </a:t>
            </a:r>
            <a:r>
              <a:rPr lang="en" sz="1071">
                <a:solidFill>
                  <a:srgbClr val="FF6D7E"/>
                </a:solidFill>
                <a:latin typeface="Courier New"/>
                <a:ea typeface="Courier New"/>
                <a:cs typeface="Courier New"/>
                <a:sym typeface="Courier New"/>
              </a:rPr>
              <a:t>this</a:t>
            </a:r>
            <a:r>
              <a:rPr lang="en" sz="1071">
                <a:solidFill>
                  <a:srgbClr val="798384"/>
                </a:solidFill>
                <a:latin typeface="Courier New"/>
                <a:ea typeface="Courier New"/>
                <a:cs typeface="Courier New"/>
                <a:sym typeface="Courier New"/>
              </a:rPr>
              <a:t>.</a:t>
            </a:r>
            <a:r>
              <a:rPr lang="en" sz="1071">
                <a:solidFill>
                  <a:srgbClr val="A2E57B"/>
                </a:solidFill>
                <a:latin typeface="Courier New"/>
                <a:ea typeface="Courier New"/>
                <a:cs typeface="Courier New"/>
                <a:sym typeface="Courier New"/>
              </a:rPr>
              <a:t>getTopic</a:t>
            </a:r>
            <a:r>
              <a:rPr lang="en" sz="1071">
                <a:solidFill>
                  <a:srgbClr val="798384"/>
                </a:solidFill>
                <a:latin typeface="Courier New"/>
                <a:ea typeface="Courier New"/>
                <a:cs typeface="Courier New"/>
                <a:sym typeface="Courier New"/>
              </a:rPr>
              <a:t>(</a:t>
            </a:r>
            <a:r>
              <a:rPr lang="en" sz="1071">
                <a:solidFill>
                  <a:srgbClr val="A2E57B"/>
                </a:solidFill>
                <a:latin typeface="Courier New"/>
                <a:ea typeface="Courier New"/>
                <a:cs typeface="Courier New"/>
                <a:sym typeface="Courier New"/>
              </a:rPr>
              <a:t>topicName</a:t>
            </a:r>
            <a:r>
              <a:rPr lang="en" sz="1071">
                <a:solidFill>
                  <a:srgbClr val="798384"/>
                </a:solidFill>
                <a:latin typeface="Courier New"/>
                <a:ea typeface="Courier New"/>
                <a:cs typeface="Courier New"/>
                <a:sym typeface="Courier New"/>
              </a:rPr>
              <a:t>, </a:t>
            </a:r>
            <a:r>
              <a:rPr lang="en" sz="1071">
                <a:solidFill>
                  <a:srgbClr val="A2E57B"/>
                </a:solidFill>
                <a:latin typeface="Courier New"/>
                <a:ea typeface="Courier New"/>
                <a:cs typeface="Courier New"/>
                <a:sym typeface="Courier New"/>
              </a:rPr>
              <a:t>TypedJsonJacksonCodec</a:t>
            </a:r>
            <a:r>
              <a:rPr lang="en" sz="1071">
                <a:solidFill>
                  <a:srgbClr val="798384"/>
                </a:solidFill>
                <a:latin typeface="Courier New"/>
                <a:ea typeface="Courier New"/>
                <a:cs typeface="Courier New"/>
                <a:sym typeface="Courier New"/>
              </a:rPr>
              <a:t>(</a:t>
            </a:r>
            <a:r>
              <a:rPr lang="en" sz="1071">
                <a:solidFill>
                  <a:srgbClr val="FF6D7E"/>
                </a:solidFill>
                <a:latin typeface="Courier New"/>
                <a:ea typeface="Courier New"/>
                <a:cs typeface="Courier New"/>
                <a:sym typeface="Courier New"/>
              </a:rPr>
              <a:t>object : </a:t>
            </a:r>
            <a:r>
              <a:rPr lang="en" sz="1071">
                <a:solidFill>
                  <a:srgbClr val="A2E57B"/>
                </a:solidFill>
                <a:latin typeface="Courier New"/>
                <a:ea typeface="Courier New"/>
                <a:cs typeface="Courier New"/>
                <a:sym typeface="Courier New"/>
              </a:rPr>
              <a:t>TypeReference</a:t>
            </a:r>
            <a:r>
              <a:rPr lang="en" sz="1071">
                <a:solidFill>
                  <a:srgbClr val="FF6D7E"/>
                </a:solidFill>
                <a:latin typeface="Courier New"/>
                <a:ea typeface="Courier New"/>
                <a:cs typeface="Courier New"/>
                <a:sym typeface="Courier New"/>
              </a:rPr>
              <a:t>&lt;</a:t>
            </a:r>
            <a:r>
              <a:rPr i="1" lang="en" sz="1071">
                <a:solidFill>
                  <a:srgbClr val="7CD5F1"/>
                </a:solidFill>
                <a:latin typeface="Courier New"/>
                <a:ea typeface="Courier New"/>
                <a:cs typeface="Courier New"/>
                <a:sym typeface="Courier New"/>
              </a:rPr>
              <a:t>M</a:t>
            </a:r>
            <a:r>
              <a:rPr lang="en" sz="1071">
                <a:solidFill>
                  <a:srgbClr val="FF6D7E"/>
                </a:solidFill>
                <a:latin typeface="Courier New"/>
                <a:ea typeface="Courier New"/>
                <a:cs typeface="Courier New"/>
                <a:sym typeface="Courier New"/>
              </a:rPr>
              <a:t>&gt;</a:t>
            </a:r>
            <a:r>
              <a:rPr lang="en" sz="1071">
                <a:solidFill>
                  <a:srgbClr val="798384"/>
                </a:solidFill>
                <a:latin typeface="Courier New"/>
                <a:ea typeface="Courier New"/>
                <a:cs typeface="Courier New"/>
                <a:sym typeface="Courier New"/>
              </a:rPr>
              <a:t>() {}, </a:t>
            </a:r>
            <a:r>
              <a:rPr lang="en" sz="1071">
                <a:solidFill>
                  <a:srgbClr val="F2FFFC"/>
                </a:solidFill>
                <a:latin typeface="Courier New"/>
                <a:ea typeface="Courier New"/>
                <a:cs typeface="Courier New"/>
                <a:sym typeface="Courier New"/>
              </a:rPr>
              <a:t>mapper</a:t>
            </a:r>
            <a:r>
              <a:rPr lang="en" sz="1071">
                <a:solidFill>
                  <a:srgbClr val="798384"/>
                </a:solidFill>
                <a:latin typeface="Courier New"/>
                <a:ea typeface="Courier New"/>
                <a:cs typeface="Courier New"/>
                <a:sym typeface="Courier New"/>
              </a:rPr>
              <a:t>))</a:t>
            </a:r>
            <a:endParaRPr sz="1071">
              <a:solidFill>
                <a:srgbClr val="798384"/>
              </a:solidFill>
              <a:latin typeface="Courier New"/>
              <a:ea typeface="Courier New"/>
              <a:cs typeface="Courier New"/>
              <a:sym typeface="Courier New"/>
            </a:endParaRPr>
          </a:p>
          <a:p>
            <a:pPr indent="0" lvl="0" marL="457200" rtl="0" algn="l">
              <a:lnSpc>
                <a:spcPct val="100000"/>
              </a:lnSpc>
              <a:spcBef>
                <a:spcPts val="600"/>
              </a:spcBef>
              <a:spcAft>
                <a:spcPts val="0"/>
              </a:spcAft>
              <a:buNone/>
            </a:pPr>
            <a:r>
              <a:rPr lang="en" sz="1071">
                <a:solidFill>
                  <a:srgbClr val="798384"/>
                </a:solidFill>
                <a:latin typeface="Courier New"/>
                <a:ea typeface="Courier New"/>
                <a:cs typeface="Courier New"/>
                <a:sym typeface="Courier New"/>
              </a:rPr>
              <a:t>.</a:t>
            </a:r>
            <a:r>
              <a:rPr lang="en" sz="1071">
                <a:solidFill>
                  <a:srgbClr val="A2E57B"/>
                </a:solidFill>
                <a:latin typeface="Courier New"/>
                <a:ea typeface="Courier New"/>
                <a:cs typeface="Courier New"/>
                <a:sym typeface="Courier New"/>
              </a:rPr>
              <a:t>addListener</a:t>
            </a:r>
            <a:r>
              <a:rPr lang="en" sz="1071">
                <a:solidFill>
                  <a:srgbClr val="798384"/>
                </a:solidFill>
                <a:latin typeface="Courier New"/>
                <a:ea typeface="Courier New"/>
                <a:cs typeface="Courier New"/>
                <a:sym typeface="Courier New"/>
              </a:rPr>
              <a:t>(</a:t>
            </a:r>
            <a:r>
              <a:rPr i="1" lang="en" sz="1071">
                <a:solidFill>
                  <a:srgbClr val="7CD5F1"/>
                </a:solidFill>
                <a:latin typeface="Courier New"/>
                <a:ea typeface="Courier New"/>
                <a:cs typeface="Courier New"/>
                <a:sym typeface="Courier New"/>
              </a:rPr>
              <a:t>M</a:t>
            </a:r>
            <a:r>
              <a:rPr lang="en" sz="1071">
                <a:solidFill>
                  <a:srgbClr val="FF6D7E"/>
                </a:solidFill>
                <a:latin typeface="Courier New"/>
                <a:ea typeface="Courier New"/>
                <a:cs typeface="Courier New"/>
                <a:sym typeface="Courier New"/>
              </a:rPr>
              <a:t>::class</a:t>
            </a:r>
            <a:r>
              <a:rPr lang="en" sz="1071">
                <a:solidFill>
                  <a:srgbClr val="798384"/>
                </a:solidFill>
                <a:latin typeface="Courier New"/>
                <a:ea typeface="Courier New"/>
                <a:cs typeface="Courier New"/>
                <a:sym typeface="Courier New"/>
              </a:rPr>
              <a:t>.</a:t>
            </a:r>
            <a:r>
              <a:rPr i="1" lang="en" sz="1071">
                <a:solidFill>
                  <a:srgbClr val="F2FFFC"/>
                </a:solidFill>
                <a:latin typeface="Courier New"/>
                <a:ea typeface="Courier New"/>
                <a:cs typeface="Courier New"/>
                <a:sym typeface="Courier New"/>
              </a:rPr>
              <a:t>java</a:t>
            </a:r>
            <a:r>
              <a:rPr lang="en" sz="1071">
                <a:solidFill>
                  <a:srgbClr val="798384"/>
                </a:solidFill>
                <a:latin typeface="Courier New"/>
                <a:ea typeface="Courier New"/>
                <a:cs typeface="Courier New"/>
                <a:sym typeface="Courier New"/>
              </a:rPr>
              <a:t>) </a:t>
            </a:r>
            <a:r>
              <a:rPr b="1" lang="en" sz="1071">
                <a:solidFill>
                  <a:srgbClr val="798384"/>
                </a:solidFill>
                <a:latin typeface="Courier New"/>
                <a:ea typeface="Courier New"/>
                <a:cs typeface="Courier New"/>
                <a:sym typeface="Courier New"/>
              </a:rPr>
              <a:t>{ </a:t>
            </a:r>
            <a:r>
              <a:rPr i="1" lang="en" sz="1071">
                <a:solidFill>
                  <a:srgbClr val="F59762"/>
                </a:solidFill>
                <a:latin typeface="Courier New"/>
                <a:ea typeface="Courier New"/>
                <a:cs typeface="Courier New"/>
                <a:sym typeface="Courier New"/>
              </a:rPr>
              <a:t>_</a:t>
            </a:r>
            <a:r>
              <a:rPr lang="en" sz="1071">
                <a:solidFill>
                  <a:srgbClr val="798384"/>
                </a:solidFill>
                <a:latin typeface="Courier New"/>
                <a:ea typeface="Courier New"/>
                <a:cs typeface="Courier New"/>
                <a:sym typeface="Courier New"/>
              </a:rPr>
              <a:t>, </a:t>
            </a:r>
            <a:r>
              <a:rPr i="1" lang="en" sz="1071">
                <a:solidFill>
                  <a:srgbClr val="F59762"/>
                </a:solidFill>
                <a:latin typeface="Courier New"/>
                <a:ea typeface="Courier New"/>
                <a:cs typeface="Courier New"/>
                <a:sym typeface="Courier New"/>
              </a:rPr>
              <a:t>message </a:t>
            </a:r>
            <a:r>
              <a:rPr b="1" lang="en" sz="1071">
                <a:solidFill>
                  <a:srgbClr val="FF6D7E"/>
                </a:solidFill>
                <a:latin typeface="Courier New"/>
                <a:ea typeface="Courier New"/>
                <a:cs typeface="Courier New"/>
                <a:sym typeface="Courier New"/>
              </a:rPr>
              <a:t>-&gt;</a:t>
            </a:r>
            <a:endParaRPr b="1" sz="1071">
              <a:solidFill>
                <a:srgbClr val="FF6D7E"/>
              </a:solidFill>
              <a:latin typeface="Courier New"/>
              <a:ea typeface="Courier New"/>
              <a:cs typeface="Courier New"/>
              <a:sym typeface="Courier New"/>
            </a:endParaRPr>
          </a:p>
          <a:p>
            <a:pPr indent="0" lvl="0" marL="0" rtl="0" algn="l">
              <a:lnSpc>
                <a:spcPct val="100000"/>
              </a:lnSpc>
              <a:spcBef>
                <a:spcPts val="600"/>
              </a:spcBef>
              <a:spcAft>
                <a:spcPts val="0"/>
              </a:spcAft>
              <a:buNone/>
            </a:pPr>
            <a:r>
              <a:rPr b="1" lang="en" sz="1071">
                <a:solidFill>
                  <a:srgbClr val="FF6D7E"/>
                </a:solidFill>
                <a:latin typeface="Courier New"/>
                <a:ea typeface="Courier New"/>
                <a:cs typeface="Courier New"/>
                <a:sym typeface="Courier New"/>
              </a:rPr>
              <a:t>       </a:t>
            </a:r>
            <a:r>
              <a:rPr lang="en" sz="1071">
                <a:solidFill>
                  <a:srgbClr val="FF6D7E"/>
                </a:solidFill>
                <a:latin typeface="Courier New"/>
                <a:ea typeface="Courier New"/>
                <a:cs typeface="Courier New"/>
                <a:sym typeface="Courier New"/>
              </a:rPr>
              <a:t>val </a:t>
            </a:r>
            <a:r>
              <a:rPr lang="en" sz="1071">
                <a:solidFill>
                  <a:srgbClr val="798384"/>
                </a:solidFill>
                <a:latin typeface="Courier New"/>
                <a:ea typeface="Courier New"/>
                <a:cs typeface="Courier New"/>
                <a:sym typeface="Courier New"/>
              </a:rPr>
              <a:t>(</a:t>
            </a:r>
            <a:r>
              <a:rPr lang="en" sz="1071">
                <a:solidFill>
                  <a:srgbClr val="F2FFFC"/>
                </a:solidFill>
                <a:latin typeface="Courier New"/>
                <a:ea typeface="Courier New"/>
                <a:cs typeface="Courier New"/>
                <a:sym typeface="Courier New"/>
              </a:rPr>
              <a:t>origin</a:t>
            </a:r>
            <a:r>
              <a:rPr lang="en" sz="1071">
                <a:solidFill>
                  <a:srgbClr val="798384"/>
                </a:solidFill>
                <a:latin typeface="Courier New"/>
                <a:ea typeface="Courier New"/>
                <a:cs typeface="Courier New"/>
                <a:sym typeface="Courier New"/>
              </a:rPr>
              <a:t>, </a:t>
            </a:r>
            <a:r>
              <a:rPr lang="en" sz="1071">
                <a:solidFill>
                  <a:srgbClr val="F2FFFC"/>
                </a:solidFill>
                <a:latin typeface="Courier New"/>
                <a:ea typeface="Courier New"/>
                <a:cs typeface="Courier New"/>
                <a:sym typeface="Courier New"/>
              </a:rPr>
              <a:t>payload</a:t>
            </a:r>
            <a:r>
              <a:rPr lang="en" sz="1071">
                <a:solidFill>
                  <a:srgbClr val="798384"/>
                </a:solidFill>
                <a:latin typeface="Courier New"/>
                <a:ea typeface="Courier New"/>
                <a:cs typeface="Courier New"/>
                <a:sym typeface="Courier New"/>
              </a:rPr>
              <a:t>) </a:t>
            </a:r>
            <a:r>
              <a:rPr lang="en" sz="1071">
                <a:solidFill>
                  <a:srgbClr val="FF6D7E"/>
                </a:solidFill>
                <a:latin typeface="Courier New"/>
                <a:ea typeface="Courier New"/>
                <a:cs typeface="Courier New"/>
                <a:sym typeface="Courier New"/>
              </a:rPr>
              <a:t>= </a:t>
            </a:r>
            <a:r>
              <a:rPr i="1" lang="en" sz="1071">
                <a:solidFill>
                  <a:srgbClr val="F59762"/>
                </a:solidFill>
                <a:latin typeface="Courier New"/>
                <a:ea typeface="Courier New"/>
                <a:cs typeface="Courier New"/>
                <a:sym typeface="Courier New"/>
              </a:rPr>
              <a:t>message</a:t>
            </a:r>
            <a:endParaRPr i="1" sz="1071">
              <a:solidFill>
                <a:srgbClr val="F59762"/>
              </a:solidFill>
              <a:latin typeface="Courier New"/>
              <a:ea typeface="Courier New"/>
              <a:cs typeface="Courier New"/>
              <a:sym typeface="Courier New"/>
            </a:endParaRPr>
          </a:p>
          <a:p>
            <a:pPr indent="0" lvl="0" marL="0" rtl="0" algn="l">
              <a:lnSpc>
                <a:spcPct val="100000"/>
              </a:lnSpc>
              <a:spcBef>
                <a:spcPts val="600"/>
              </a:spcBef>
              <a:spcAft>
                <a:spcPts val="0"/>
              </a:spcAft>
              <a:buNone/>
            </a:pPr>
            <a:r>
              <a:rPr i="1" lang="en" sz="1071">
                <a:solidFill>
                  <a:srgbClr val="F59762"/>
                </a:solidFill>
                <a:latin typeface="Courier New"/>
                <a:ea typeface="Courier New"/>
                <a:cs typeface="Courier New"/>
                <a:sym typeface="Courier New"/>
              </a:rPr>
              <a:t>       </a:t>
            </a:r>
            <a:r>
              <a:rPr lang="en" sz="1071">
                <a:solidFill>
                  <a:srgbClr val="FF6D7E"/>
                </a:solidFill>
                <a:latin typeface="Courier New"/>
                <a:ea typeface="Courier New"/>
                <a:cs typeface="Courier New"/>
                <a:sym typeface="Courier New"/>
              </a:rPr>
              <a:t>if </a:t>
            </a:r>
            <a:r>
              <a:rPr lang="en" sz="1071">
                <a:solidFill>
                  <a:srgbClr val="798384"/>
                </a:solidFill>
                <a:latin typeface="Courier New"/>
                <a:ea typeface="Courier New"/>
                <a:cs typeface="Courier New"/>
                <a:sym typeface="Courier New"/>
              </a:rPr>
              <a:t>(</a:t>
            </a:r>
            <a:r>
              <a:rPr lang="en" sz="1071">
                <a:solidFill>
                  <a:srgbClr val="F2FFFC"/>
                </a:solidFill>
                <a:latin typeface="Courier New"/>
                <a:ea typeface="Courier New"/>
                <a:cs typeface="Courier New"/>
                <a:sym typeface="Courier New"/>
              </a:rPr>
              <a:t>origin </a:t>
            </a:r>
            <a:r>
              <a:rPr lang="en" sz="1071">
                <a:solidFill>
                  <a:srgbClr val="FF6D7E"/>
                </a:solidFill>
                <a:latin typeface="Courier New"/>
                <a:ea typeface="Courier New"/>
                <a:cs typeface="Courier New"/>
                <a:sym typeface="Courier New"/>
              </a:rPr>
              <a:t>!= </a:t>
            </a:r>
            <a:r>
              <a:rPr lang="en" sz="1071">
                <a:solidFill>
                  <a:srgbClr val="A2E57B"/>
                </a:solidFill>
                <a:latin typeface="Courier New"/>
                <a:ea typeface="Courier New"/>
                <a:cs typeface="Courier New"/>
                <a:sym typeface="Courier New"/>
              </a:rPr>
              <a:t>excludeOrigin</a:t>
            </a:r>
            <a:r>
              <a:rPr lang="en" sz="1071">
                <a:solidFill>
                  <a:srgbClr val="798384"/>
                </a:solidFill>
                <a:latin typeface="Courier New"/>
                <a:ea typeface="Courier New"/>
                <a:cs typeface="Courier New"/>
                <a:sym typeface="Courier New"/>
              </a:rPr>
              <a:t>) {</a:t>
            </a:r>
            <a:endParaRPr sz="1071">
              <a:solidFill>
                <a:srgbClr val="798384"/>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 sz="1071">
                <a:solidFill>
                  <a:srgbClr val="798384"/>
                </a:solidFill>
                <a:latin typeface="Courier New"/>
                <a:ea typeface="Courier New"/>
                <a:cs typeface="Courier New"/>
                <a:sym typeface="Courier New"/>
              </a:rPr>
              <a:t>           </a:t>
            </a:r>
            <a:r>
              <a:rPr lang="en" sz="1071">
                <a:solidFill>
                  <a:srgbClr val="A2E57B"/>
                </a:solidFill>
                <a:latin typeface="Courier New"/>
                <a:ea typeface="Courier New"/>
                <a:cs typeface="Courier New"/>
                <a:sym typeface="Courier New"/>
              </a:rPr>
              <a:t>listener</a:t>
            </a:r>
            <a:r>
              <a:rPr lang="en" sz="1071">
                <a:solidFill>
                  <a:srgbClr val="798384"/>
                </a:solidFill>
                <a:latin typeface="Courier New"/>
                <a:ea typeface="Courier New"/>
                <a:cs typeface="Courier New"/>
                <a:sym typeface="Courier New"/>
              </a:rPr>
              <a:t>.</a:t>
            </a:r>
            <a:r>
              <a:rPr lang="en" sz="1071">
                <a:solidFill>
                  <a:srgbClr val="A2E57B"/>
                </a:solidFill>
                <a:latin typeface="Courier New"/>
                <a:ea typeface="Courier New"/>
                <a:cs typeface="Courier New"/>
                <a:sym typeface="Courier New"/>
              </a:rPr>
              <a:t>onMessage</a:t>
            </a:r>
            <a:r>
              <a:rPr lang="en" sz="1071">
                <a:solidFill>
                  <a:srgbClr val="798384"/>
                </a:solidFill>
                <a:latin typeface="Courier New"/>
                <a:ea typeface="Courier New"/>
                <a:cs typeface="Courier New"/>
                <a:sym typeface="Courier New"/>
              </a:rPr>
              <a:t>(</a:t>
            </a:r>
            <a:r>
              <a:rPr lang="en" sz="1071">
                <a:solidFill>
                  <a:srgbClr val="A2E57B"/>
                </a:solidFill>
                <a:latin typeface="Courier New"/>
                <a:ea typeface="Courier New"/>
                <a:cs typeface="Courier New"/>
                <a:sym typeface="Courier New"/>
              </a:rPr>
              <a:t>topicName</a:t>
            </a:r>
            <a:r>
              <a:rPr lang="en" sz="1071">
                <a:solidFill>
                  <a:srgbClr val="798384"/>
                </a:solidFill>
                <a:latin typeface="Courier New"/>
                <a:ea typeface="Courier New"/>
                <a:cs typeface="Courier New"/>
                <a:sym typeface="Courier New"/>
              </a:rPr>
              <a:t>, </a:t>
            </a:r>
            <a:r>
              <a:rPr lang="en" sz="1071">
                <a:solidFill>
                  <a:srgbClr val="F2FFFC"/>
                </a:solidFill>
                <a:latin typeface="Courier New"/>
                <a:ea typeface="Courier New"/>
                <a:cs typeface="Courier New"/>
                <a:sym typeface="Courier New"/>
              </a:rPr>
              <a:t>payload</a:t>
            </a:r>
            <a:r>
              <a:rPr lang="en" sz="1071">
                <a:solidFill>
                  <a:srgbClr val="798384"/>
                </a:solidFill>
                <a:latin typeface="Courier New"/>
                <a:ea typeface="Courier New"/>
                <a:cs typeface="Courier New"/>
                <a:sym typeface="Courier New"/>
              </a:rPr>
              <a:t>)</a:t>
            </a:r>
            <a:endParaRPr sz="1071">
              <a:solidFill>
                <a:srgbClr val="798384"/>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 sz="1071">
                <a:solidFill>
                  <a:srgbClr val="798384"/>
                </a:solidFill>
                <a:latin typeface="Courier New"/>
                <a:ea typeface="Courier New"/>
                <a:cs typeface="Courier New"/>
                <a:sym typeface="Courier New"/>
              </a:rPr>
              <a:t>       }</a:t>
            </a:r>
            <a:endParaRPr sz="1071">
              <a:solidFill>
                <a:srgbClr val="798384"/>
              </a:solidFill>
              <a:latin typeface="Courier New"/>
              <a:ea typeface="Courier New"/>
              <a:cs typeface="Courier New"/>
              <a:sym typeface="Courier New"/>
            </a:endParaRPr>
          </a:p>
          <a:p>
            <a:pPr indent="0" lvl="0" marL="0" rtl="0" algn="l">
              <a:lnSpc>
                <a:spcPct val="100000"/>
              </a:lnSpc>
              <a:spcBef>
                <a:spcPts val="600"/>
              </a:spcBef>
              <a:spcAft>
                <a:spcPts val="0"/>
              </a:spcAft>
              <a:buNone/>
            </a:pPr>
            <a:r>
              <a:rPr lang="en" sz="1071">
                <a:solidFill>
                  <a:srgbClr val="798384"/>
                </a:solidFill>
                <a:latin typeface="Courier New"/>
                <a:ea typeface="Courier New"/>
                <a:cs typeface="Courier New"/>
                <a:sym typeface="Courier New"/>
              </a:rPr>
              <a:t>   </a:t>
            </a:r>
            <a:r>
              <a:rPr b="1" lang="en" sz="1071">
                <a:solidFill>
                  <a:srgbClr val="798384"/>
                </a:solidFill>
                <a:latin typeface="Courier New"/>
                <a:ea typeface="Courier New"/>
                <a:cs typeface="Courier New"/>
                <a:sym typeface="Courier New"/>
              </a:rPr>
              <a:t>}</a:t>
            </a:r>
            <a:endParaRPr b="1" sz="1071">
              <a:solidFill>
                <a:srgbClr val="798384"/>
              </a:solidFill>
              <a:latin typeface="Courier New"/>
              <a:ea typeface="Courier New"/>
              <a:cs typeface="Courier New"/>
              <a:sym typeface="Courier New"/>
            </a:endParaRPr>
          </a:p>
          <a:p>
            <a:pPr indent="0" lvl="0" marL="0" rtl="0" algn="l">
              <a:lnSpc>
                <a:spcPct val="100000"/>
              </a:lnSpc>
              <a:spcBef>
                <a:spcPts val="600"/>
              </a:spcBef>
              <a:spcAft>
                <a:spcPts val="600"/>
              </a:spcAft>
              <a:buNone/>
            </a:pPr>
            <a:r>
              <a:rPr b="1" lang="en" sz="1071">
                <a:solidFill>
                  <a:srgbClr val="798384"/>
                </a:solidFill>
                <a:latin typeface="Courier New"/>
                <a:ea typeface="Courier New"/>
                <a:cs typeface="Courier New"/>
                <a:sym typeface="Courier New"/>
              </a:rPr>
              <a:t>}</a:t>
            </a:r>
            <a:endParaRPr/>
          </a:p>
        </p:txBody>
      </p:sp>
      <p:sp>
        <p:nvSpPr>
          <p:cNvPr id="207" name="Google Shape;207;p31"/>
          <p:cNvSpPr txBox="1"/>
          <p:nvPr/>
        </p:nvSpPr>
        <p:spPr>
          <a:xfrm>
            <a:off x="203725" y="1237350"/>
            <a:ext cx="856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Dodaju funkcionalnosti klasama/interfejsima bez potrebe za nasleđivanjem</a:t>
            </a: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288975"/>
            <a:ext cx="8520600" cy="18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Framework i platforma za razvoj single-page aplikacija</a:t>
            </a:r>
            <a:endParaRPr/>
          </a:p>
          <a:p>
            <a:pPr indent="0" lvl="0" marL="0" rtl="0" algn="l">
              <a:spcBef>
                <a:spcPts val="1200"/>
              </a:spcBef>
              <a:spcAft>
                <a:spcPts val="0"/>
              </a:spcAft>
              <a:buNone/>
            </a:pPr>
            <a:r>
              <a:rPr lang="en"/>
              <a:t>Jedan od tri najvećih frontend framework-ova, pored React-a i Vue-a</a:t>
            </a:r>
            <a:endParaRPr/>
          </a:p>
          <a:p>
            <a:pPr indent="0" lvl="0" marL="0" rtl="0" algn="l">
              <a:spcBef>
                <a:spcPts val="1200"/>
              </a:spcBef>
              <a:spcAft>
                <a:spcPts val="0"/>
              </a:spcAft>
              <a:buNone/>
            </a:pPr>
            <a:r>
              <a:rPr lang="en"/>
              <a:t>Blokovi koji čine Angular aplikaciju su: moduli, servisi, komponente i direktive</a:t>
            </a:r>
            <a:endParaRPr/>
          </a:p>
          <a:p>
            <a:pPr indent="0" lvl="0" marL="0" rtl="0" algn="l">
              <a:spcBef>
                <a:spcPts val="1200"/>
              </a:spcBef>
              <a:spcAft>
                <a:spcPts val="1200"/>
              </a:spcAft>
              <a:buNone/>
            </a:pPr>
            <a:r>
              <a:rPr lang="en"/>
              <a:t>Servisi imaju provajdere i koriste dependency injection</a:t>
            </a:r>
            <a:endParaRPr/>
          </a:p>
        </p:txBody>
      </p:sp>
      <p:pic>
        <p:nvPicPr>
          <p:cNvPr id="61" name="Google Shape;61;p14"/>
          <p:cNvPicPr preferRelativeResize="0"/>
          <p:nvPr/>
        </p:nvPicPr>
        <p:blipFill rotWithShape="1">
          <a:blip r:embed="rId3">
            <a:alphaModFix/>
          </a:blip>
          <a:srcRect b="24618" l="9859" r="9851" t="24623"/>
          <a:stretch/>
        </p:blipFill>
        <p:spPr>
          <a:xfrm>
            <a:off x="0" y="272150"/>
            <a:ext cx="3505825" cy="6793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5175" y="106275"/>
            <a:ext cx="8972700" cy="4962600"/>
          </a:xfrm>
          <a:prstGeom prst="rect">
            <a:avLst/>
          </a:prstGeom>
          <a:ln cap="flat" cmpd="sng" w="9525">
            <a:solidFill>
              <a:srgbClr val="6AA84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6AA84F"/>
              </a:solidFill>
            </a:endParaRPr>
          </a:p>
          <a:p>
            <a:pPr indent="0" lvl="0" marL="0" rtl="0" algn="l">
              <a:spcBef>
                <a:spcPts val="0"/>
              </a:spcBef>
              <a:spcAft>
                <a:spcPts val="0"/>
              </a:spcAft>
              <a:buNone/>
            </a:pPr>
            <a:r>
              <a:t/>
            </a:r>
            <a:endParaRPr/>
          </a:p>
        </p:txBody>
      </p:sp>
      <p:sp>
        <p:nvSpPr>
          <p:cNvPr id="213" name="Google Shape;213;p32"/>
          <p:cNvSpPr txBox="1"/>
          <p:nvPr>
            <p:ph idx="1" type="body"/>
          </p:nvPr>
        </p:nvSpPr>
        <p:spPr>
          <a:xfrm>
            <a:off x="311700" y="1363575"/>
            <a:ext cx="8520600" cy="3205200"/>
          </a:xfrm>
          <a:prstGeom prst="rect">
            <a:avLst/>
          </a:prstGeom>
        </p:spPr>
        <p:txBody>
          <a:bodyPr anchorCtr="0" anchor="t" bIns="91425" lIns="91425" spcFirstLastPara="1" rIns="91425" wrap="square" tIns="91425">
            <a:noAutofit/>
          </a:bodyPr>
          <a:lstStyle/>
          <a:p>
            <a:pPr indent="-327025" lvl="0" marL="457200" rtl="0" algn="l">
              <a:lnSpc>
                <a:spcPct val="95000"/>
              </a:lnSpc>
              <a:spcBef>
                <a:spcPts val="0"/>
              </a:spcBef>
              <a:spcAft>
                <a:spcPts val="0"/>
              </a:spcAft>
              <a:buSzPts val="1550"/>
              <a:buFont typeface="Inter Tight"/>
              <a:buChar char="-"/>
            </a:pPr>
            <a:r>
              <a:rPr lang="en" sz="1550">
                <a:latin typeface="Inter Tight"/>
                <a:ea typeface="Inter Tight"/>
                <a:cs typeface="Inter Tight"/>
                <a:sym typeface="Inter Tight"/>
              </a:rPr>
              <a:t>Framework za razvoj aplikacija koje se izvršavaju na JVM</a:t>
            </a:r>
            <a:endParaRPr sz="1550">
              <a:latin typeface="Inter Tight"/>
              <a:ea typeface="Inter Tight"/>
              <a:cs typeface="Inter Tight"/>
              <a:sym typeface="Inter Tight"/>
            </a:endParaRPr>
          </a:p>
          <a:p>
            <a:pPr indent="-327025" lvl="0" marL="457200" rtl="0" algn="l">
              <a:lnSpc>
                <a:spcPct val="95000"/>
              </a:lnSpc>
              <a:spcBef>
                <a:spcPts val="600"/>
              </a:spcBef>
              <a:spcAft>
                <a:spcPts val="0"/>
              </a:spcAft>
              <a:buSzPts val="1550"/>
              <a:buFont typeface="Inter Tight"/>
              <a:buChar char="-"/>
            </a:pPr>
            <a:r>
              <a:rPr lang="en" sz="1550">
                <a:latin typeface="Inter Tight"/>
                <a:ea typeface="Inter Tight"/>
                <a:cs typeface="Inter Tight"/>
                <a:sym typeface="Inter Tight"/>
              </a:rPr>
              <a:t>Opensource</a:t>
            </a:r>
            <a:endParaRPr sz="1550">
              <a:latin typeface="Inter Tight"/>
              <a:ea typeface="Inter Tight"/>
              <a:cs typeface="Inter Tight"/>
              <a:sym typeface="Inter Tight"/>
            </a:endParaRPr>
          </a:p>
          <a:p>
            <a:pPr indent="-327025" lvl="0" marL="457200" rtl="0" algn="l">
              <a:lnSpc>
                <a:spcPct val="95000"/>
              </a:lnSpc>
              <a:spcBef>
                <a:spcPts val="600"/>
              </a:spcBef>
              <a:spcAft>
                <a:spcPts val="0"/>
              </a:spcAft>
              <a:buSzPts val="1550"/>
              <a:buFont typeface="Inter Tight"/>
              <a:buChar char="-"/>
            </a:pPr>
            <a:r>
              <a:rPr lang="en" sz="1550">
                <a:latin typeface="Inter Tight"/>
                <a:ea typeface="Inter Tight"/>
                <a:cs typeface="Inter Tight"/>
                <a:sym typeface="Inter Tight"/>
              </a:rPr>
              <a:t>Spring Boot ubrzava razvoj Spring aplikacija</a:t>
            </a:r>
            <a:endParaRPr sz="1550">
              <a:latin typeface="Inter Tight"/>
              <a:ea typeface="Inter Tight"/>
              <a:cs typeface="Inter Tight"/>
              <a:sym typeface="Inter Tight"/>
            </a:endParaRPr>
          </a:p>
          <a:p>
            <a:pPr indent="-327025" lvl="0" marL="457200" rtl="0" algn="l">
              <a:lnSpc>
                <a:spcPct val="95000"/>
              </a:lnSpc>
              <a:spcBef>
                <a:spcPts val="600"/>
              </a:spcBef>
              <a:spcAft>
                <a:spcPts val="0"/>
              </a:spcAft>
              <a:buSzPts val="1550"/>
              <a:buFont typeface="Inter Tight"/>
              <a:buChar char="-"/>
            </a:pPr>
            <a:r>
              <a:rPr lang="en" sz="1550">
                <a:latin typeface="Inter Tight"/>
                <a:ea typeface="Inter Tight"/>
                <a:cs typeface="Inter Tight"/>
                <a:sym typeface="Inter Tight"/>
              </a:rPr>
              <a:t>Production-ready</a:t>
            </a:r>
            <a:endParaRPr sz="1550">
              <a:latin typeface="Inter Tight"/>
              <a:ea typeface="Inter Tight"/>
              <a:cs typeface="Inter Tight"/>
              <a:sym typeface="Inter Tight"/>
            </a:endParaRPr>
          </a:p>
          <a:p>
            <a:pPr indent="-327025" lvl="1" marL="914400" rtl="0" algn="l">
              <a:lnSpc>
                <a:spcPct val="95000"/>
              </a:lnSpc>
              <a:spcBef>
                <a:spcPts val="600"/>
              </a:spcBef>
              <a:spcAft>
                <a:spcPts val="0"/>
              </a:spcAft>
              <a:buSzPts val="1550"/>
              <a:buFont typeface="Inter Tight"/>
              <a:buChar char="-"/>
            </a:pPr>
            <a:r>
              <a:rPr lang="en" sz="1550">
                <a:latin typeface="Inter Tight"/>
                <a:ea typeface="Inter Tight"/>
                <a:cs typeface="Inter Tight"/>
                <a:sym typeface="Inter Tight"/>
              </a:rPr>
              <a:t>Executable jar, actuator</a:t>
            </a:r>
            <a:endParaRPr sz="1550">
              <a:latin typeface="Inter Tight"/>
              <a:ea typeface="Inter Tight"/>
              <a:cs typeface="Inter Tight"/>
              <a:sym typeface="Inter Tight"/>
            </a:endParaRPr>
          </a:p>
          <a:p>
            <a:pPr indent="-327025" lvl="0" marL="457200" rtl="0" algn="l">
              <a:lnSpc>
                <a:spcPct val="95000"/>
              </a:lnSpc>
              <a:spcBef>
                <a:spcPts val="600"/>
              </a:spcBef>
              <a:spcAft>
                <a:spcPts val="0"/>
              </a:spcAft>
              <a:buSzPts val="1550"/>
              <a:buFont typeface="Inter Tight"/>
              <a:buChar char="-"/>
            </a:pPr>
            <a:r>
              <a:rPr lang="en" sz="1550">
                <a:latin typeface="Inter Tight"/>
                <a:ea typeface="Inter Tight"/>
                <a:cs typeface="Inter Tight"/>
                <a:sym typeface="Inter Tight"/>
              </a:rPr>
              <a:t>Spring boot starteri</a:t>
            </a:r>
            <a:endParaRPr sz="1550">
              <a:latin typeface="Inter Tight"/>
              <a:ea typeface="Inter Tight"/>
              <a:cs typeface="Inter Tight"/>
              <a:sym typeface="Inter Tight"/>
            </a:endParaRPr>
          </a:p>
          <a:p>
            <a:pPr indent="-327025" lvl="1" marL="914400" rtl="0" algn="l">
              <a:lnSpc>
                <a:spcPct val="95000"/>
              </a:lnSpc>
              <a:spcBef>
                <a:spcPts val="600"/>
              </a:spcBef>
              <a:spcAft>
                <a:spcPts val="0"/>
              </a:spcAft>
              <a:buSzPts val="1550"/>
              <a:buFont typeface="Inter Tight"/>
              <a:buChar char="-"/>
            </a:pPr>
            <a:r>
              <a:rPr i="1" lang="en" sz="1200">
                <a:solidFill>
                  <a:srgbClr val="A2E57B"/>
                </a:solidFill>
                <a:latin typeface="Courier New"/>
                <a:ea typeface="Courier New"/>
                <a:cs typeface="Courier New"/>
                <a:sym typeface="Courier New"/>
              </a:rPr>
              <a:t>implementation</a:t>
            </a:r>
            <a:r>
              <a:rPr lang="en" sz="1200">
                <a:solidFill>
                  <a:srgbClr val="798384"/>
                </a:solidFill>
                <a:latin typeface="Courier New"/>
                <a:ea typeface="Courier New"/>
                <a:cs typeface="Courier New"/>
                <a:sym typeface="Courier New"/>
              </a:rPr>
              <a:t>(</a:t>
            </a:r>
            <a:r>
              <a:rPr lang="en" sz="1200">
                <a:solidFill>
                  <a:srgbClr val="FFED72"/>
                </a:solidFill>
                <a:latin typeface="Courier New"/>
                <a:ea typeface="Courier New"/>
                <a:cs typeface="Courier New"/>
                <a:sym typeface="Courier New"/>
              </a:rPr>
              <a:t>"org.springframework.boot:spring-boot-starter-security"</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314325" lvl="1" marL="914400" rtl="0" algn="l">
              <a:lnSpc>
                <a:spcPct val="95000"/>
              </a:lnSpc>
              <a:spcBef>
                <a:spcPts val="600"/>
              </a:spcBef>
              <a:spcAft>
                <a:spcPts val="0"/>
              </a:spcAft>
              <a:buSzPts val="1350"/>
              <a:buFont typeface="Inter Tight"/>
              <a:buChar char="-"/>
            </a:pPr>
            <a:r>
              <a:rPr i="1" lang="en" sz="1200">
                <a:solidFill>
                  <a:srgbClr val="A2E57B"/>
                </a:solidFill>
                <a:latin typeface="Courier New"/>
                <a:ea typeface="Courier New"/>
                <a:cs typeface="Courier New"/>
                <a:sym typeface="Courier New"/>
              </a:rPr>
              <a:t>implementation</a:t>
            </a:r>
            <a:r>
              <a:rPr lang="en" sz="1200">
                <a:solidFill>
                  <a:srgbClr val="798384"/>
                </a:solidFill>
                <a:latin typeface="Courier New"/>
                <a:ea typeface="Courier New"/>
                <a:cs typeface="Courier New"/>
                <a:sym typeface="Courier New"/>
              </a:rPr>
              <a:t>(</a:t>
            </a:r>
            <a:r>
              <a:rPr lang="en" sz="1200">
                <a:solidFill>
                  <a:srgbClr val="FFED72"/>
                </a:solidFill>
                <a:latin typeface="Courier New"/>
                <a:ea typeface="Courier New"/>
                <a:cs typeface="Courier New"/>
                <a:sym typeface="Courier New"/>
              </a:rPr>
              <a:t>"org.springframework.boot:spring-boot-starter-web"</a:t>
            </a:r>
            <a:r>
              <a:rPr lang="en" sz="1200">
                <a:solidFill>
                  <a:srgbClr val="798384"/>
                </a:solidFill>
                <a:latin typeface="Courier New"/>
                <a:ea typeface="Courier New"/>
                <a:cs typeface="Courier New"/>
                <a:sym typeface="Courier New"/>
              </a:rPr>
              <a:t>)</a:t>
            </a:r>
            <a:r>
              <a:rPr lang="en" sz="1550">
                <a:latin typeface="Inter Tight"/>
                <a:ea typeface="Inter Tight"/>
                <a:cs typeface="Inter Tight"/>
                <a:sym typeface="Inter Tight"/>
              </a:rPr>
              <a:t>i</a:t>
            </a:r>
            <a:endParaRPr sz="1550">
              <a:latin typeface="Inter Tight"/>
              <a:ea typeface="Inter Tight"/>
              <a:cs typeface="Inter Tight"/>
              <a:sym typeface="Inter Tight"/>
            </a:endParaRPr>
          </a:p>
          <a:p>
            <a:pPr indent="-327025" lvl="0" marL="457200" rtl="0" algn="l">
              <a:lnSpc>
                <a:spcPct val="95000"/>
              </a:lnSpc>
              <a:spcBef>
                <a:spcPts val="600"/>
              </a:spcBef>
              <a:spcAft>
                <a:spcPts val="0"/>
              </a:spcAft>
              <a:buSzPts val="1550"/>
              <a:buFont typeface="Inter Tight"/>
              <a:buChar char="-"/>
            </a:pPr>
            <a:r>
              <a:rPr lang="en" sz="1550">
                <a:latin typeface="Inter Tight"/>
                <a:ea typeface="Inter Tight"/>
                <a:cs typeface="Inter Tight"/>
                <a:sym typeface="Inter Tight"/>
              </a:rPr>
              <a:t>Aktuelna verzija 3.2.2 (Spring 6.1.3)</a:t>
            </a:r>
            <a:endParaRPr sz="1550">
              <a:latin typeface="Inter Tight"/>
              <a:ea typeface="Inter Tight"/>
              <a:cs typeface="Inter Tight"/>
              <a:sym typeface="Inter Tight"/>
            </a:endParaRPr>
          </a:p>
          <a:p>
            <a:pPr indent="0" lvl="0" marL="0" rtl="0" algn="l">
              <a:lnSpc>
                <a:spcPct val="95000"/>
              </a:lnSpc>
              <a:spcBef>
                <a:spcPts val="600"/>
              </a:spcBef>
              <a:spcAft>
                <a:spcPts val="0"/>
              </a:spcAft>
              <a:buSzPts val="275"/>
              <a:buNone/>
            </a:pPr>
            <a:r>
              <a:t/>
            </a:r>
            <a:endParaRPr sz="1550">
              <a:latin typeface="Inter Tight"/>
              <a:ea typeface="Inter Tight"/>
              <a:cs typeface="Inter Tight"/>
              <a:sym typeface="Inter Tight"/>
            </a:endParaRPr>
          </a:p>
          <a:p>
            <a:pPr indent="0" lvl="0" marL="0" rtl="0" algn="l">
              <a:lnSpc>
                <a:spcPct val="95000"/>
              </a:lnSpc>
              <a:spcBef>
                <a:spcPts val="1200"/>
              </a:spcBef>
              <a:spcAft>
                <a:spcPts val="0"/>
              </a:spcAft>
              <a:buSzPts val="275"/>
              <a:buNone/>
            </a:pPr>
            <a:r>
              <a:t/>
            </a:r>
            <a:endParaRPr sz="1550">
              <a:latin typeface="Inter Tight"/>
              <a:ea typeface="Inter Tight"/>
              <a:cs typeface="Inter Tight"/>
              <a:sym typeface="Inter Tight"/>
            </a:endParaRPr>
          </a:p>
          <a:p>
            <a:pPr indent="0" lvl="0" marL="0" rtl="0" algn="l">
              <a:lnSpc>
                <a:spcPct val="100000"/>
              </a:lnSpc>
              <a:spcBef>
                <a:spcPts val="1200"/>
              </a:spcBef>
              <a:spcAft>
                <a:spcPts val="0"/>
              </a:spcAft>
              <a:buSzPts val="275"/>
              <a:buNone/>
            </a:pPr>
            <a:r>
              <a:t/>
            </a:r>
            <a:endParaRPr sz="1550">
              <a:latin typeface="Inter Tight"/>
              <a:ea typeface="Inter Tight"/>
              <a:cs typeface="Inter Tight"/>
              <a:sym typeface="Inter Tight"/>
            </a:endParaRPr>
          </a:p>
          <a:p>
            <a:pPr indent="0" lvl="0" marL="0" rtl="0" algn="l">
              <a:lnSpc>
                <a:spcPct val="100000"/>
              </a:lnSpc>
              <a:spcBef>
                <a:spcPts val="0"/>
              </a:spcBef>
              <a:spcAft>
                <a:spcPts val="0"/>
              </a:spcAft>
              <a:buSzPts val="275"/>
              <a:buNone/>
            </a:pPr>
            <a:r>
              <a:t/>
            </a:r>
            <a:endParaRPr i="1" sz="1350">
              <a:solidFill>
                <a:srgbClr val="7CD5F1"/>
              </a:solidFill>
              <a:highlight>
                <a:srgbClr val="273136"/>
              </a:highlight>
              <a:latin typeface="Inter Tight"/>
              <a:ea typeface="Inter Tight"/>
              <a:cs typeface="Inter Tight"/>
              <a:sym typeface="Inter Tight"/>
            </a:endParaRPr>
          </a:p>
          <a:p>
            <a:pPr indent="0" lvl="0" marL="0" rtl="0" algn="l">
              <a:lnSpc>
                <a:spcPct val="100000"/>
              </a:lnSpc>
              <a:spcBef>
                <a:spcPts val="0"/>
              </a:spcBef>
              <a:spcAft>
                <a:spcPts val="0"/>
              </a:spcAft>
              <a:buSzPts val="275"/>
              <a:buNone/>
            </a:pPr>
            <a:r>
              <a:t/>
            </a:r>
            <a:endParaRPr sz="1550">
              <a:latin typeface="Inter Tight"/>
              <a:ea typeface="Inter Tight"/>
              <a:cs typeface="Inter Tight"/>
              <a:sym typeface="Inter Tight"/>
            </a:endParaRPr>
          </a:p>
        </p:txBody>
      </p:sp>
      <p:pic>
        <p:nvPicPr>
          <p:cNvPr id="214" name="Google Shape;214;p32"/>
          <p:cNvPicPr preferRelativeResize="0"/>
          <p:nvPr/>
        </p:nvPicPr>
        <p:blipFill>
          <a:blip r:embed="rId3">
            <a:alphaModFix/>
          </a:blip>
          <a:stretch>
            <a:fillRect/>
          </a:stretch>
        </p:blipFill>
        <p:spPr>
          <a:xfrm>
            <a:off x="115325" y="153900"/>
            <a:ext cx="2845926" cy="73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a:t>
            </a:r>
            <a:endParaRPr/>
          </a:p>
        </p:txBody>
      </p:sp>
      <p:sp>
        <p:nvSpPr>
          <p:cNvPr id="220" name="Google Shape;22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3"/>
          <p:cNvPicPr preferRelativeResize="0"/>
          <p:nvPr/>
        </p:nvPicPr>
        <p:blipFill>
          <a:blip r:embed="rId3">
            <a:alphaModFix/>
          </a:blip>
          <a:stretch>
            <a:fillRect/>
          </a:stretch>
        </p:blipFill>
        <p:spPr>
          <a:xfrm>
            <a:off x="0" y="140913"/>
            <a:ext cx="9144001" cy="48616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AA84F"/>
                </a:solidFill>
              </a:rPr>
              <a:t>Ulazna tačka aplikacije</a:t>
            </a:r>
            <a:endParaRPr>
              <a:solidFill>
                <a:srgbClr val="6AA84F"/>
              </a:solidFill>
            </a:endParaRPr>
          </a:p>
        </p:txBody>
      </p:sp>
      <p:sp>
        <p:nvSpPr>
          <p:cNvPr id="227" name="Google Shape;227;p34"/>
          <p:cNvSpPr txBox="1"/>
          <p:nvPr>
            <p:ph idx="1" type="body"/>
          </p:nvPr>
        </p:nvSpPr>
        <p:spPr>
          <a:xfrm>
            <a:off x="311700" y="927700"/>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t/>
            </a:r>
            <a:endParaRPr sz="1150">
              <a:solidFill>
                <a:srgbClr val="FF6D7E"/>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50">
              <a:solidFill>
                <a:srgbClr val="FF6D7E"/>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rPr lang="en" sz="1350">
                <a:solidFill>
                  <a:srgbClr val="FF6D7E"/>
                </a:solidFill>
                <a:latin typeface="Courier New"/>
                <a:ea typeface="Courier New"/>
                <a:cs typeface="Courier New"/>
                <a:sym typeface="Courier New"/>
              </a:rPr>
              <a:t>package </a:t>
            </a:r>
            <a:r>
              <a:rPr lang="en" sz="1350">
                <a:solidFill>
                  <a:srgbClr val="F2FFFC"/>
                </a:solidFill>
                <a:latin typeface="Courier New"/>
                <a:ea typeface="Courier New"/>
                <a:cs typeface="Courier New"/>
                <a:sym typeface="Courier New"/>
              </a:rPr>
              <a:t>net</a:t>
            </a:r>
            <a:r>
              <a:rPr lang="en" sz="1350">
                <a:solidFill>
                  <a:srgbClr val="798384"/>
                </a:solidFill>
                <a:latin typeface="Courier New"/>
                <a:ea typeface="Courier New"/>
                <a:cs typeface="Courier New"/>
                <a:sym typeface="Courier New"/>
              </a:rPr>
              <a:t>.</a:t>
            </a:r>
            <a:r>
              <a:rPr lang="en" sz="1350">
                <a:solidFill>
                  <a:srgbClr val="F2FFFC"/>
                </a:solidFill>
                <a:latin typeface="Courier New"/>
                <a:ea typeface="Courier New"/>
                <a:cs typeface="Courier New"/>
                <a:sym typeface="Courier New"/>
              </a:rPr>
              <a:t>kvibews</a:t>
            </a:r>
            <a:endParaRPr sz="1350">
              <a:solidFill>
                <a:srgbClr val="F2FFFC"/>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t/>
            </a:r>
            <a:endParaRPr sz="1350">
              <a:solidFill>
                <a:srgbClr val="F2FFFC"/>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rPr lang="en" sz="1350">
                <a:solidFill>
                  <a:srgbClr val="FF6D7E"/>
                </a:solidFill>
                <a:latin typeface="Courier New"/>
                <a:ea typeface="Courier New"/>
                <a:cs typeface="Courier New"/>
                <a:sym typeface="Courier New"/>
              </a:rPr>
              <a:t>import </a:t>
            </a:r>
            <a:r>
              <a:rPr lang="en" sz="1350">
                <a:solidFill>
                  <a:srgbClr val="F2FFFC"/>
                </a:solidFill>
                <a:latin typeface="Courier New"/>
                <a:ea typeface="Courier New"/>
                <a:cs typeface="Courier New"/>
                <a:sym typeface="Courier New"/>
              </a:rPr>
              <a:t>org</a:t>
            </a:r>
            <a:r>
              <a:rPr lang="en" sz="1350">
                <a:solidFill>
                  <a:srgbClr val="798384"/>
                </a:solidFill>
                <a:latin typeface="Courier New"/>
                <a:ea typeface="Courier New"/>
                <a:cs typeface="Courier New"/>
                <a:sym typeface="Courier New"/>
              </a:rPr>
              <a:t>.</a:t>
            </a:r>
            <a:r>
              <a:rPr lang="en" sz="1350">
                <a:solidFill>
                  <a:srgbClr val="F2FFFC"/>
                </a:solidFill>
                <a:latin typeface="Courier New"/>
                <a:ea typeface="Courier New"/>
                <a:cs typeface="Courier New"/>
                <a:sym typeface="Courier New"/>
              </a:rPr>
              <a:t>springframework</a:t>
            </a:r>
            <a:r>
              <a:rPr lang="en" sz="1350">
                <a:solidFill>
                  <a:srgbClr val="798384"/>
                </a:solidFill>
                <a:latin typeface="Courier New"/>
                <a:ea typeface="Courier New"/>
                <a:cs typeface="Courier New"/>
                <a:sym typeface="Courier New"/>
              </a:rPr>
              <a:t>.</a:t>
            </a:r>
            <a:r>
              <a:rPr lang="en" sz="1350">
                <a:solidFill>
                  <a:srgbClr val="F2FFFC"/>
                </a:solidFill>
                <a:latin typeface="Courier New"/>
                <a:ea typeface="Courier New"/>
                <a:cs typeface="Courier New"/>
                <a:sym typeface="Courier New"/>
              </a:rPr>
              <a:t>boot</a:t>
            </a:r>
            <a:r>
              <a:rPr lang="en" sz="1350">
                <a:solidFill>
                  <a:srgbClr val="798384"/>
                </a:solidFill>
                <a:latin typeface="Courier New"/>
                <a:ea typeface="Courier New"/>
                <a:cs typeface="Courier New"/>
                <a:sym typeface="Courier New"/>
              </a:rPr>
              <a:t>.</a:t>
            </a:r>
            <a:r>
              <a:rPr lang="en" sz="1350">
                <a:solidFill>
                  <a:srgbClr val="F2FFFC"/>
                </a:solidFill>
                <a:latin typeface="Courier New"/>
                <a:ea typeface="Courier New"/>
                <a:cs typeface="Courier New"/>
                <a:sym typeface="Courier New"/>
              </a:rPr>
              <a:t>autoconfigure</a:t>
            </a:r>
            <a:r>
              <a:rPr lang="en" sz="1350">
                <a:solidFill>
                  <a:srgbClr val="798384"/>
                </a:solidFill>
                <a:latin typeface="Courier New"/>
                <a:ea typeface="Courier New"/>
                <a:cs typeface="Courier New"/>
                <a:sym typeface="Courier New"/>
              </a:rPr>
              <a:t>…</a:t>
            </a:r>
            <a:endParaRPr i="1" sz="1350">
              <a:solidFill>
                <a:srgbClr val="7CD5F1"/>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rPr lang="en" sz="1350">
                <a:solidFill>
                  <a:srgbClr val="FF6D7E"/>
                </a:solidFill>
                <a:latin typeface="Courier New"/>
                <a:ea typeface="Courier New"/>
                <a:cs typeface="Courier New"/>
                <a:sym typeface="Courier New"/>
              </a:rPr>
              <a:t>import </a:t>
            </a:r>
            <a:r>
              <a:rPr lang="en" sz="1350">
                <a:solidFill>
                  <a:srgbClr val="F2FFFC"/>
                </a:solidFill>
                <a:latin typeface="Courier New"/>
                <a:ea typeface="Courier New"/>
                <a:cs typeface="Courier New"/>
                <a:sym typeface="Courier New"/>
              </a:rPr>
              <a:t>org</a:t>
            </a:r>
            <a:r>
              <a:rPr lang="en" sz="1350">
                <a:solidFill>
                  <a:srgbClr val="798384"/>
                </a:solidFill>
                <a:latin typeface="Courier New"/>
                <a:ea typeface="Courier New"/>
                <a:cs typeface="Courier New"/>
                <a:sym typeface="Courier New"/>
              </a:rPr>
              <a:t>.</a:t>
            </a:r>
            <a:r>
              <a:rPr lang="en" sz="1350">
                <a:solidFill>
                  <a:srgbClr val="F2FFFC"/>
                </a:solidFill>
                <a:latin typeface="Courier New"/>
                <a:ea typeface="Courier New"/>
                <a:cs typeface="Courier New"/>
                <a:sym typeface="Courier New"/>
              </a:rPr>
              <a:t>springframework</a:t>
            </a:r>
            <a:r>
              <a:rPr lang="en" sz="1350">
                <a:solidFill>
                  <a:srgbClr val="798384"/>
                </a:solidFill>
                <a:latin typeface="Courier New"/>
                <a:ea typeface="Courier New"/>
                <a:cs typeface="Courier New"/>
                <a:sym typeface="Courier New"/>
              </a:rPr>
              <a:t>.</a:t>
            </a:r>
            <a:r>
              <a:rPr lang="en" sz="1350">
                <a:solidFill>
                  <a:srgbClr val="F2FFFC"/>
                </a:solidFill>
                <a:latin typeface="Courier New"/>
                <a:ea typeface="Courier New"/>
                <a:cs typeface="Courier New"/>
                <a:sym typeface="Courier New"/>
              </a:rPr>
              <a:t>boot</a:t>
            </a:r>
            <a:r>
              <a:rPr lang="en" sz="1350">
                <a:solidFill>
                  <a:srgbClr val="798384"/>
                </a:solidFill>
                <a:latin typeface="Courier New"/>
                <a:ea typeface="Courier New"/>
                <a:cs typeface="Courier New"/>
                <a:sym typeface="Courier New"/>
              </a:rPr>
              <a:t>.</a:t>
            </a:r>
            <a:r>
              <a:rPr lang="en" sz="1350">
                <a:solidFill>
                  <a:srgbClr val="F2FFFC"/>
                </a:solidFill>
                <a:latin typeface="Courier New"/>
                <a:ea typeface="Courier New"/>
                <a:cs typeface="Courier New"/>
                <a:sym typeface="Courier New"/>
              </a:rPr>
              <a:t>runApplication</a:t>
            </a:r>
            <a:endParaRPr sz="1350">
              <a:solidFill>
                <a:srgbClr val="F2FFFC"/>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t/>
            </a:r>
            <a:endParaRPr sz="1350">
              <a:solidFill>
                <a:srgbClr val="F2FFFC"/>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rPr i="1" lang="en" sz="1350">
                <a:solidFill>
                  <a:srgbClr val="7CD5F1"/>
                </a:solidFill>
                <a:latin typeface="Courier New"/>
                <a:ea typeface="Courier New"/>
                <a:cs typeface="Courier New"/>
                <a:sym typeface="Courier New"/>
              </a:rPr>
              <a:t>@SpringBootApplication</a:t>
            </a:r>
            <a:endParaRPr i="1" sz="1350">
              <a:solidFill>
                <a:srgbClr val="7CD5F1"/>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rPr lang="en" sz="1350">
                <a:solidFill>
                  <a:srgbClr val="FF6D7E"/>
                </a:solidFill>
                <a:latin typeface="Courier New"/>
                <a:ea typeface="Courier New"/>
                <a:cs typeface="Courier New"/>
                <a:sym typeface="Courier New"/>
              </a:rPr>
              <a:t>class </a:t>
            </a:r>
            <a:r>
              <a:rPr lang="en" sz="1350">
                <a:solidFill>
                  <a:srgbClr val="A2E57B"/>
                </a:solidFill>
                <a:latin typeface="Courier New"/>
                <a:ea typeface="Courier New"/>
                <a:cs typeface="Courier New"/>
                <a:sym typeface="Courier New"/>
              </a:rPr>
              <a:t>KvibeWsApplication</a:t>
            </a:r>
            <a:endParaRPr sz="1350">
              <a:solidFill>
                <a:srgbClr val="A2E57B"/>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t/>
            </a:r>
            <a:endParaRPr sz="1350">
              <a:solidFill>
                <a:srgbClr val="A2E57B"/>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rPr lang="en" sz="1350">
                <a:solidFill>
                  <a:srgbClr val="FF6D7E"/>
                </a:solidFill>
                <a:latin typeface="Courier New"/>
                <a:ea typeface="Courier New"/>
                <a:cs typeface="Courier New"/>
                <a:sym typeface="Courier New"/>
              </a:rPr>
              <a:t>fun </a:t>
            </a:r>
            <a:r>
              <a:rPr lang="en" sz="1350">
                <a:solidFill>
                  <a:srgbClr val="A2E57B"/>
                </a:solidFill>
                <a:latin typeface="Courier New"/>
                <a:ea typeface="Courier New"/>
                <a:cs typeface="Courier New"/>
                <a:sym typeface="Courier New"/>
              </a:rPr>
              <a:t>main</a:t>
            </a:r>
            <a:r>
              <a:rPr lang="en" sz="1350">
                <a:solidFill>
                  <a:srgbClr val="798384"/>
                </a:solidFill>
                <a:latin typeface="Courier New"/>
                <a:ea typeface="Courier New"/>
                <a:cs typeface="Courier New"/>
                <a:sym typeface="Courier New"/>
              </a:rPr>
              <a:t>(</a:t>
            </a:r>
            <a:r>
              <a:rPr i="1" lang="en" sz="1350">
                <a:solidFill>
                  <a:srgbClr val="F59762"/>
                </a:solidFill>
                <a:latin typeface="Courier New"/>
                <a:ea typeface="Courier New"/>
                <a:cs typeface="Courier New"/>
                <a:sym typeface="Courier New"/>
              </a:rPr>
              <a:t>args</a:t>
            </a:r>
            <a:r>
              <a:rPr lang="en" sz="1350">
                <a:solidFill>
                  <a:srgbClr val="FF6D7E"/>
                </a:solidFill>
                <a:latin typeface="Courier New"/>
                <a:ea typeface="Courier New"/>
                <a:cs typeface="Courier New"/>
                <a:sym typeface="Courier New"/>
              </a:rPr>
              <a:t>: </a:t>
            </a:r>
            <a:r>
              <a:rPr lang="en" sz="1350">
                <a:solidFill>
                  <a:srgbClr val="A2E57B"/>
                </a:solidFill>
                <a:latin typeface="Courier New"/>
                <a:ea typeface="Courier New"/>
                <a:cs typeface="Courier New"/>
                <a:sym typeface="Courier New"/>
              </a:rPr>
              <a:t>Array</a:t>
            </a:r>
            <a:r>
              <a:rPr lang="en" sz="1350">
                <a:solidFill>
                  <a:srgbClr val="FF6D7E"/>
                </a:solidFill>
                <a:latin typeface="Courier New"/>
                <a:ea typeface="Courier New"/>
                <a:cs typeface="Courier New"/>
                <a:sym typeface="Courier New"/>
              </a:rPr>
              <a:t>&lt;</a:t>
            </a:r>
            <a:r>
              <a:rPr lang="en" sz="1350">
                <a:solidFill>
                  <a:srgbClr val="A2E57B"/>
                </a:solidFill>
                <a:latin typeface="Courier New"/>
                <a:ea typeface="Courier New"/>
                <a:cs typeface="Courier New"/>
                <a:sym typeface="Courier New"/>
              </a:rPr>
              <a:t>String</a:t>
            </a:r>
            <a:r>
              <a:rPr lang="en" sz="1350">
                <a:solidFill>
                  <a:srgbClr val="FF6D7E"/>
                </a:solidFill>
                <a:latin typeface="Courier New"/>
                <a:ea typeface="Courier New"/>
                <a:cs typeface="Courier New"/>
                <a:sym typeface="Courier New"/>
              </a:rPr>
              <a:t>&gt;</a:t>
            </a:r>
            <a:r>
              <a:rPr lang="en" sz="1350">
                <a:solidFill>
                  <a:srgbClr val="798384"/>
                </a:solidFill>
                <a:latin typeface="Courier New"/>
                <a:ea typeface="Courier New"/>
                <a:cs typeface="Courier New"/>
                <a:sym typeface="Courier New"/>
              </a:rPr>
              <a:t>) {</a:t>
            </a:r>
            <a:endParaRPr sz="13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rPr lang="en" sz="1350">
                <a:solidFill>
                  <a:srgbClr val="798384"/>
                </a:solidFill>
                <a:latin typeface="Courier New"/>
                <a:ea typeface="Courier New"/>
                <a:cs typeface="Courier New"/>
                <a:sym typeface="Courier New"/>
              </a:rPr>
              <a:t>   </a:t>
            </a:r>
            <a:r>
              <a:rPr i="1" lang="en" sz="1350">
                <a:solidFill>
                  <a:srgbClr val="A2E57B"/>
                </a:solidFill>
                <a:latin typeface="Courier New"/>
                <a:ea typeface="Courier New"/>
                <a:cs typeface="Courier New"/>
                <a:sym typeface="Courier New"/>
              </a:rPr>
              <a:t>runApplication</a:t>
            </a:r>
            <a:r>
              <a:rPr lang="en" sz="1350">
                <a:solidFill>
                  <a:srgbClr val="FF6D7E"/>
                </a:solidFill>
                <a:latin typeface="Courier New"/>
                <a:ea typeface="Courier New"/>
                <a:cs typeface="Courier New"/>
                <a:sym typeface="Courier New"/>
              </a:rPr>
              <a:t>&lt;</a:t>
            </a:r>
            <a:r>
              <a:rPr lang="en" sz="1350">
                <a:solidFill>
                  <a:srgbClr val="A2E57B"/>
                </a:solidFill>
                <a:latin typeface="Courier New"/>
                <a:ea typeface="Courier New"/>
                <a:cs typeface="Courier New"/>
                <a:sym typeface="Courier New"/>
              </a:rPr>
              <a:t>KvibeApplication</a:t>
            </a:r>
            <a:r>
              <a:rPr lang="en" sz="1350">
                <a:solidFill>
                  <a:srgbClr val="FF6D7E"/>
                </a:solidFill>
                <a:latin typeface="Courier New"/>
                <a:ea typeface="Courier New"/>
                <a:cs typeface="Courier New"/>
                <a:sym typeface="Courier New"/>
              </a:rPr>
              <a:t>&gt;</a:t>
            </a:r>
            <a:r>
              <a:rPr lang="en" sz="1350">
                <a:solidFill>
                  <a:srgbClr val="798384"/>
                </a:solidFill>
                <a:latin typeface="Courier New"/>
                <a:ea typeface="Courier New"/>
                <a:cs typeface="Courier New"/>
                <a:sym typeface="Courier New"/>
              </a:rPr>
              <a:t>(</a:t>
            </a:r>
            <a:r>
              <a:rPr lang="en" sz="1350">
                <a:solidFill>
                  <a:srgbClr val="FF6D7E"/>
                </a:solidFill>
                <a:latin typeface="Courier New"/>
                <a:ea typeface="Courier New"/>
                <a:cs typeface="Courier New"/>
                <a:sym typeface="Courier New"/>
              </a:rPr>
              <a:t>*</a:t>
            </a:r>
            <a:r>
              <a:rPr i="1" lang="en" sz="1350">
                <a:solidFill>
                  <a:srgbClr val="F59762"/>
                </a:solidFill>
                <a:latin typeface="Courier New"/>
                <a:ea typeface="Courier New"/>
                <a:cs typeface="Courier New"/>
                <a:sym typeface="Courier New"/>
              </a:rPr>
              <a:t>args</a:t>
            </a:r>
            <a:r>
              <a:rPr lang="en" sz="1350">
                <a:solidFill>
                  <a:srgbClr val="798384"/>
                </a:solidFill>
                <a:latin typeface="Courier New"/>
                <a:ea typeface="Courier New"/>
                <a:cs typeface="Courier New"/>
                <a:sym typeface="Courier New"/>
              </a:rPr>
              <a:t>)</a:t>
            </a:r>
            <a:endParaRPr sz="13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rgbClr val="798384"/>
                </a:solidFill>
                <a:latin typeface="Courier New"/>
                <a:ea typeface="Courier New"/>
                <a:cs typeface="Courier New"/>
                <a:sym typeface="Courier New"/>
              </a:rPr>
              <a:t>}</a:t>
            </a:r>
            <a:endParaRPr sz="13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275"/>
              <a:buFont typeface="Arial"/>
              <a:buNone/>
            </a:pPr>
            <a:r>
              <a:t/>
            </a:r>
            <a:endParaRPr sz="1150">
              <a:solidFill>
                <a:srgbClr val="798384"/>
              </a:solidFill>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28" name="Google Shape;228;p34"/>
          <p:cNvPicPr preferRelativeResize="0"/>
          <p:nvPr/>
        </p:nvPicPr>
        <p:blipFill>
          <a:blip r:embed="rId3">
            <a:alphaModFix/>
          </a:blip>
          <a:stretch>
            <a:fillRect/>
          </a:stretch>
        </p:blipFill>
        <p:spPr>
          <a:xfrm>
            <a:off x="5707310" y="927700"/>
            <a:ext cx="3436690" cy="4215800"/>
          </a:xfrm>
          <a:prstGeom prst="rect">
            <a:avLst/>
          </a:prstGeom>
          <a:noFill/>
          <a:ln cap="flat" cmpd="sng" w="9525">
            <a:solidFill>
              <a:srgbClr val="A2E57B"/>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AA84F"/>
                </a:solidFill>
              </a:rPr>
              <a:t>Beans</a:t>
            </a:r>
            <a:endParaRPr>
              <a:solidFill>
                <a:srgbClr val="6AA84F"/>
              </a:solidFill>
            </a:endParaRPr>
          </a:p>
          <a:p>
            <a:pPr indent="0" lvl="0" marL="0" rtl="0" algn="l">
              <a:spcBef>
                <a:spcPts val="0"/>
              </a:spcBef>
              <a:spcAft>
                <a:spcPts val="0"/>
              </a:spcAft>
              <a:buNone/>
            </a:pPr>
            <a:r>
              <a:t/>
            </a:r>
            <a:endParaRPr/>
          </a:p>
        </p:txBody>
      </p:sp>
      <p:sp>
        <p:nvSpPr>
          <p:cNvPr id="234" name="Google Shape;234;p35"/>
          <p:cNvSpPr txBox="1"/>
          <p:nvPr>
            <p:ph idx="1" type="body"/>
          </p:nvPr>
        </p:nvSpPr>
        <p:spPr>
          <a:xfrm>
            <a:off x="311700" y="1152475"/>
            <a:ext cx="8885400" cy="35673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523"/>
              <a:buNone/>
            </a:pPr>
            <a:r>
              <a:rPr lang="en" sz="1400">
                <a:latin typeface="Inter Tight"/>
                <a:ea typeface="Inter Tight"/>
                <a:cs typeface="Inter Tight"/>
                <a:sym typeface="Inter Tight"/>
              </a:rPr>
              <a:t>Objekti kojima upravlja Spring IoC container</a:t>
            </a:r>
            <a:endParaRPr sz="1400">
              <a:latin typeface="Inter Tight"/>
              <a:ea typeface="Inter Tight"/>
              <a:cs typeface="Inter Tight"/>
              <a:sym typeface="Inter Tight"/>
            </a:endParaRPr>
          </a:p>
          <a:p>
            <a:pPr indent="0" lvl="0" marL="0" rtl="0" algn="l">
              <a:lnSpc>
                <a:spcPct val="75000"/>
              </a:lnSpc>
              <a:spcBef>
                <a:spcPts val="600"/>
              </a:spcBef>
              <a:spcAft>
                <a:spcPts val="0"/>
              </a:spcAft>
              <a:buSzPts val="523"/>
              <a:buNone/>
            </a:pPr>
            <a:r>
              <a:rPr lang="en" sz="1400">
                <a:latin typeface="Inter Tight"/>
                <a:ea typeface="Inter Tight"/>
                <a:cs typeface="Inter Tight"/>
                <a:sym typeface="Inter Tight"/>
              </a:rPr>
              <a:t>Aplikacioni kontekst</a:t>
            </a:r>
            <a:endParaRPr sz="1400">
              <a:latin typeface="Inter Tight"/>
              <a:ea typeface="Inter Tight"/>
              <a:cs typeface="Inter Tight"/>
              <a:sym typeface="Inter Tight"/>
            </a:endParaRPr>
          </a:p>
          <a:p>
            <a:pPr indent="0" lvl="0" marL="0" rtl="0" algn="l">
              <a:lnSpc>
                <a:spcPct val="75000"/>
              </a:lnSpc>
              <a:spcBef>
                <a:spcPts val="600"/>
              </a:spcBef>
              <a:spcAft>
                <a:spcPts val="0"/>
              </a:spcAft>
              <a:buSzPts val="523"/>
              <a:buNone/>
            </a:pPr>
            <a:r>
              <a:t/>
            </a:r>
            <a:endParaRPr sz="1400">
              <a:latin typeface="Inter Tight"/>
              <a:ea typeface="Inter Tight"/>
              <a:cs typeface="Inter Tight"/>
              <a:sym typeface="Inter Tight"/>
            </a:endParaRPr>
          </a:p>
          <a:p>
            <a:pPr indent="0" lvl="0" marL="0" rtl="0" algn="l">
              <a:lnSpc>
                <a:spcPct val="75000"/>
              </a:lnSpc>
              <a:spcBef>
                <a:spcPts val="600"/>
              </a:spcBef>
              <a:spcAft>
                <a:spcPts val="0"/>
              </a:spcAft>
              <a:buSzPts val="523"/>
              <a:buNone/>
            </a:pPr>
            <a:r>
              <a:rPr i="1" lang="en" sz="1200">
                <a:solidFill>
                  <a:srgbClr val="7CD5F1"/>
                </a:solidFill>
                <a:latin typeface="Courier New"/>
                <a:ea typeface="Courier New"/>
                <a:cs typeface="Courier New"/>
                <a:sym typeface="Courier New"/>
              </a:rPr>
              <a:t>@ComponentScan</a:t>
            </a:r>
            <a:endParaRPr sz="1200">
              <a:latin typeface="Inter Tight"/>
              <a:ea typeface="Inter Tight"/>
              <a:cs typeface="Inter Tight"/>
              <a:sym typeface="Inter Tight"/>
            </a:endParaRPr>
          </a:p>
          <a:p>
            <a:pPr indent="0" lvl="0" marL="0" rtl="0" algn="l">
              <a:lnSpc>
                <a:spcPct val="75000"/>
              </a:lnSpc>
              <a:spcBef>
                <a:spcPts val="600"/>
              </a:spcBef>
              <a:spcAft>
                <a:spcPts val="0"/>
              </a:spcAft>
              <a:buClr>
                <a:srgbClr val="000000"/>
              </a:buClr>
              <a:buSzPts val="131"/>
              <a:buFont typeface="Arial"/>
              <a:buNone/>
            </a:pPr>
            <a:r>
              <a:rPr lang="en" sz="1400">
                <a:latin typeface="Inter Tight"/>
                <a:ea typeface="Inter Tight"/>
                <a:cs typeface="Inter Tight"/>
                <a:sym typeface="Inter Tight"/>
              </a:rPr>
              <a:t>Klasne anotacije prepoznate skeniranjem:</a:t>
            </a:r>
            <a:endParaRPr sz="1400">
              <a:latin typeface="Inter Tight"/>
              <a:ea typeface="Inter Tight"/>
              <a:cs typeface="Inter Tight"/>
              <a:sym typeface="Inter Tight"/>
            </a:endParaRPr>
          </a:p>
          <a:p>
            <a:pPr indent="0" lvl="0" marL="457200" rtl="0" algn="l">
              <a:lnSpc>
                <a:spcPct val="75000"/>
              </a:lnSpc>
              <a:spcBef>
                <a:spcPts val="600"/>
              </a:spcBef>
              <a:spcAft>
                <a:spcPts val="0"/>
              </a:spcAft>
              <a:buSzPts val="523"/>
              <a:buNone/>
            </a:pPr>
            <a:r>
              <a:rPr lang="en" sz="1200">
                <a:solidFill>
                  <a:srgbClr val="7CD5F1"/>
                </a:solidFill>
                <a:latin typeface="Courier New"/>
                <a:ea typeface="Courier New"/>
                <a:cs typeface="Courier New"/>
                <a:sym typeface="Courier New"/>
              </a:rPr>
              <a:t>@Component </a:t>
            </a:r>
            <a:endParaRPr sz="1200">
              <a:solidFill>
                <a:srgbClr val="7CD5F1"/>
              </a:solidFill>
              <a:latin typeface="Courier New"/>
              <a:ea typeface="Courier New"/>
              <a:cs typeface="Courier New"/>
              <a:sym typeface="Courier New"/>
            </a:endParaRPr>
          </a:p>
          <a:p>
            <a:pPr indent="0" lvl="0" marL="457200" rtl="0" algn="l">
              <a:lnSpc>
                <a:spcPct val="75000"/>
              </a:lnSpc>
              <a:spcBef>
                <a:spcPts val="600"/>
              </a:spcBef>
              <a:spcAft>
                <a:spcPts val="0"/>
              </a:spcAft>
              <a:buSzPts val="523"/>
              <a:buNone/>
            </a:pPr>
            <a:r>
              <a:rPr lang="en" sz="1200">
                <a:solidFill>
                  <a:srgbClr val="7CD5F1"/>
                </a:solidFill>
                <a:latin typeface="Courier New"/>
                <a:ea typeface="Courier New"/>
                <a:cs typeface="Courier New"/>
                <a:sym typeface="Courier New"/>
              </a:rPr>
              <a:t>@Service</a:t>
            </a:r>
            <a:endParaRPr sz="1200">
              <a:solidFill>
                <a:srgbClr val="7CD5F1"/>
              </a:solidFill>
              <a:latin typeface="Courier New"/>
              <a:ea typeface="Courier New"/>
              <a:cs typeface="Courier New"/>
              <a:sym typeface="Courier New"/>
            </a:endParaRPr>
          </a:p>
          <a:p>
            <a:pPr indent="0" lvl="0" marL="457200" rtl="0" algn="l">
              <a:lnSpc>
                <a:spcPct val="75000"/>
              </a:lnSpc>
              <a:spcBef>
                <a:spcPts val="600"/>
              </a:spcBef>
              <a:spcAft>
                <a:spcPts val="0"/>
              </a:spcAft>
              <a:buSzPts val="523"/>
              <a:buNone/>
            </a:pPr>
            <a:r>
              <a:rPr lang="en" sz="1200">
                <a:solidFill>
                  <a:srgbClr val="7CD5F1"/>
                </a:solidFill>
                <a:latin typeface="Courier New"/>
                <a:ea typeface="Courier New"/>
                <a:cs typeface="Courier New"/>
                <a:sym typeface="Courier New"/>
              </a:rPr>
              <a:t>@Repository </a:t>
            </a:r>
            <a:endParaRPr sz="1200">
              <a:solidFill>
                <a:srgbClr val="7CD5F1"/>
              </a:solidFill>
              <a:latin typeface="Courier New"/>
              <a:ea typeface="Courier New"/>
              <a:cs typeface="Courier New"/>
              <a:sym typeface="Courier New"/>
            </a:endParaRPr>
          </a:p>
          <a:p>
            <a:pPr indent="0" lvl="0" marL="457200" rtl="0" algn="l">
              <a:lnSpc>
                <a:spcPct val="75000"/>
              </a:lnSpc>
              <a:spcBef>
                <a:spcPts val="600"/>
              </a:spcBef>
              <a:spcAft>
                <a:spcPts val="0"/>
              </a:spcAft>
              <a:buSzPts val="523"/>
              <a:buNone/>
            </a:pPr>
            <a:r>
              <a:rPr lang="en" sz="1200">
                <a:solidFill>
                  <a:srgbClr val="7CD5F1"/>
                </a:solidFill>
                <a:latin typeface="Courier New"/>
                <a:ea typeface="Courier New"/>
                <a:cs typeface="Courier New"/>
                <a:sym typeface="Courier New"/>
              </a:rPr>
              <a:t>@RestController</a:t>
            </a:r>
            <a:endParaRPr sz="1200">
              <a:solidFill>
                <a:srgbClr val="7CD5F1"/>
              </a:solidFill>
              <a:latin typeface="Courier New"/>
              <a:ea typeface="Courier New"/>
              <a:cs typeface="Courier New"/>
              <a:sym typeface="Courier New"/>
            </a:endParaRPr>
          </a:p>
          <a:p>
            <a:pPr indent="0" lvl="0" marL="0" rtl="0" algn="l">
              <a:lnSpc>
                <a:spcPct val="75000"/>
              </a:lnSpc>
              <a:spcBef>
                <a:spcPts val="600"/>
              </a:spcBef>
              <a:spcAft>
                <a:spcPts val="0"/>
              </a:spcAft>
              <a:buSzPts val="523"/>
              <a:buNone/>
            </a:pPr>
            <a:r>
              <a:t/>
            </a:r>
            <a:endParaRPr sz="1200">
              <a:latin typeface="Inter Tight"/>
              <a:ea typeface="Inter Tight"/>
              <a:cs typeface="Inter Tight"/>
              <a:sym typeface="Inter Tight"/>
            </a:endParaRPr>
          </a:p>
          <a:p>
            <a:pPr indent="0" lvl="0" marL="0" rtl="0" algn="l">
              <a:lnSpc>
                <a:spcPct val="75000"/>
              </a:lnSpc>
              <a:spcBef>
                <a:spcPts val="600"/>
              </a:spcBef>
              <a:spcAft>
                <a:spcPts val="0"/>
              </a:spcAft>
              <a:buSzPts val="523"/>
              <a:buNone/>
            </a:pPr>
            <a:r>
              <a:rPr lang="en" sz="1200">
                <a:solidFill>
                  <a:srgbClr val="7CD5F1"/>
                </a:solidFill>
                <a:latin typeface="Courier New"/>
                <a:ea typeface="Courier New"/>
                <a:cs typeface="Courier New"/>
                <a:sym typeface="Courier New"/>
              </a:rPr>
              <a:t>@Bean </a:t>
            </a:r>
            <a:r>
              <a:rPr lang="en" sz="1200">
                <a:latin typeface="Inter Tight"/>
                <a:ea typeface="Inter Tight"/>
                <a:cs typeface="Inter Tight"/>
                <a:sym typeface="Inter Tight"/>
              </a:rPr>
              <a:t>- a</a:t>
            </a:r>
            <a:r>
              <a:rPr lang="en" sz="1200">
                <a:latin typeface="Inter Tight"/>
                <a:ea typeface="Inter Tight"/>
                <a:cs typeface="Inter Tight"/>
                <a:sym typeface="Inter Tight"/>
              </a:rPr>
              <a:t>notacija na nivou metoda</a:t>
            </a:r>
            <a:endParaRPr sz="1200">
              <a:latin typeface="Inter Tight"/>
              <a:ea typeface="Inter Tight"/>
              <a:cs typeface="Inter Tight"/>
              <a:sym typeface="Inter Tight"/>
            </a:endParaRPr>
          </a:p>
          <a:p>
            <a:pPr indent="0" lvl="0" marL="0" rtl="0" algn="l">
              <a:lnSpc>
                <a:spcPct val="75000"/>
              </a:lnSpc>
              <a:spcBef>
                <a:spcPts val="600"/>
              </a:spcBef>
              <a:spcAft>
                <a:spcPts val="0"/>
              </a:spcAft>
              <a:buSzPts val="523"/>
              <a:buNone/>
            </a:pPr>
            <a:r>
              <a:t/>
            </a:r>
            <a:endParaRPr sz="1200">
              <a:latin typeface="Inter Tight"/>
              <a:ea typeface="Inter Tight"/>
              <a:cs typeface="Inter Tight"/>
              <a:sym typeface="Inter Tight"/>
            </a:endParaRPr>
          </a:p>
          <a:p>
            <a:pPr indent="0" lvl="0" marL="0" rtl="0" algn="l">
              <a:lnSpc>
                <a:spcPct val="75000"/>
              </a:lnSpc>
              <a:spcBef>
                <a:spcPts val="600"/>
              </a:spcBef>
              <a:spcAft>
                <a:spcPts val="0"/>
              </a:spcAft>
              <a:buSzPts val="523"/>
              <a:buNone/>
            </a:pPr>
            <a:r>
              <a:t/>
            </a:r>
            <a:endParaRPr sz="1200">
              <a:solidFill>
                <a:srgbClr val="A2E57B"/>
              </a:solidFill>
              <a:latin typeface="Courier New"/>
              <a:ea typeface="Courier New"/>
              <a:cs typeface="Courier New"/>
              <a:sym typeface="Courier New"/>
            </a:endParaRPr>
          </a:p>
          <a:p>
            <a:pPr indent="0" lvl="0" marL="0" rtl="0" algn="l">
              <a:lnSpc>
                <a:spcPct val="75000"/>
              </a:lnSpc>
              <a:spcBef>
                <a:spcPts val="600"/>
              </a:spcBef>
              <a:spcAft>
                <a:spcPts val="600"/>
              </a:spcAft>
              <a:buSzPts val="523"/>
              <a:buNone/>
            </a:pPr>
            <a:r>
              <a:t/>
            </a:r>
            <a:endParaRPr sz="1200"/>
          </a:p>
        </p:txBody>
      </p:sp>
      <p:sp>
        <p:nvSpPr>
          <p:cNvPr id="235" name="Google Shape;235;p35"/>
          <p:cNvSpPr txBox="1"/>
          <p:nvPr/>
        </p:nvSpPr>
        <p:spPr>
          <a:xfrm>
            <a:off x="4702425" y="2402700"/>
            <a:ext cx="4761600" cy="2816700"/>
          </a:xfrm>
          <a:prstGeom prst="rect">
            <a:avLst/>
          </a:prstGeom>
          <a:noFill/>
          <a:ln cap="flat" cmpd="sng" w="9525">
            <a:solidFill>
              <a:srgbClr val="A2E57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rgbClr val="7CD5F1"/>
                </a:solidFill>
                <a:latin typeface="Courier New"/>
                <a:ea typeface="Courier New"/>
                <a:cs typeface="Courier New"/>
                <a:sym typeface="Courier New"/>
              </a:rPr>
              <a:t>@Repository</a:t>
            </a:r>
            <a:endParaRPr i="1" sz="1300">
              <a:solidFill>
                <a:srgbClr val="7CD5F1"/>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FF6D7E"/>
                </a:solidFill>
                <a:latin typeface="Courier New"/>
                <a:ea typeface="Courier New"/>
                <a:cs typeface="Courier New"/>
                <a:sym typeface="Courier New"/>
              </a:rPr>
              <a:t>class </a:t>
            </a:r>
            <a:r>
              <a:rPr lang="en" sz="1300">
                <a:solidFill>
                  <a:srgbClr val="A2E57B"/>
                </a:solidFill>
                <a:latin typeface="Courier New"/>
                <a:ea typeface="Courier New"/>
                <a:cs typeface="Courier New"/>
                <a:sym typeface="Courier New"/>
              </a:rPr>
              <a:t>DocumentRepository</a:t>
            </a:r>
            <a:r>
              <a:rPr lang="en" sz="1300">
                <a:solidFill>
                  <a:srgbClr val="798384"/>
                </a:solidFill>
                <a:latin typeface="Courier New"/>
                <a:ea typeface="Courier New"/>
                <a:cs typeface="Courier New"/>
                <a:sym typeface="Courier New"/>
              </a:rPr>
              <a:t>(</a:t>
            </a:r>
            <a:endParaRPr sz="13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798384"/>
                </a:solidFill>
                <a:latin typeface="Courier New"/>
                <a:ea typeface="Courier New"/>
                <a:cs typeface="Courier New"/>
                <a:sym typeface="Courier New"/>
              </a:rPr>
              <a:t>   </a:t>
            </a:r>
            <a:r>
              <a:rPr lang="en" sz="1300">
                <a:solidFill>
                  <a:srgbClr val="FF6D7E"/>
                </a:solidFill>
                <a:latin typeface="Courier New"/>
                <a:ea typeface="Courier New"/>
                <a:cs typeface="Courier New"/>
                <a:sym typeface="Courier New"/>
              </a:rPr>
              <a:t>private val </a:t>
            </a:r>
            <a:r>
              <a:rPr lang="en" sz="1300">
                <a:solidFill>
                  <a:srgbClr val="F2FFFC"/>
                </a:solidFill>
                <a:latin typeface="Courier New"/>
                <a:ea typeface="Courier New"/>
                <a:cs typeface="Courier New"/>
                <a:sym typeface="Courier New"/>
              </a:rPr>
              <a:t>redisson</a:t>
            </a:r>
            <a:r>
              <a:rPr lang="en" sz="1300">
                <a:solidFill>
                  <a:srgbClr val="FF6D7E"/>
                </a:solidFill>
                <a:latin typeface="Courier New"/>
                <a:ea typeface="Courier New"/>
                <a:cs typeface="Courier New"/>
                <a:sym typeface="Courier New"/>
              </a:rPr>
              <a:t>: </a:t>
            </a:r>
            <a:r>
              <a:rPr i="1" lang="en" sz="1300">
                <a:solidFill>
                  <a:srgbClr val="7CD5F1"/>
                </a:solidFill>
                <a:latin typeface="Courier New"/>
                <a:ea typeface="Courier New"/>
                <a:cs typeface="Courier New"/>
                <a:sym typeface="Courier New"/>
              </a:rPr>
              <a:t>RedissonClient</a:t>
            </a:r>
            <a:r>
              <a:rPr lang="en" sz="1300">
                <a:solidFill>
                  <a:srgbClr val="798384"/>
                </a:solidFill>
                <a:latin typeface="Courier New"/>
                <a:ea typeface="Courier New"/>
                <a:cs typeface="Courier New"/>
                <a:sym typeface="Courier New"/>
              </a:rPr>
              <a:t>,</a:t>
            </a:r>
            <a:endParaRPr sz="13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798384"/>
                </a:solidFill>
                <a:latin typeface="Courier New"/>
                <a:ea typeface="Courier New"/>
                <a:cs typeface="Courier New"/>
                <a:sym typeface="Courier New"/>
              </a:rPr>
              <a:t>   </a:t>
            </a:r>
            <a:r>
              <a:rPr lang="en" sz="1300">
                <a:solidFill>
                  <a:srgbClr val="FF6D7E"/>
                </a:solidFill>
                <a:latin typeface="Courier New"/>
                <a:ea typeface="Courier New"/>
                <a:cs typeface="Courier New"/>
                <a:sym typeface="Courier New"/>
              </a:rPr>
              <a:t>private val </a:t>
            </a:r>
            <a:r>
              <a:rPr lang="en" sz="1300">
                <a:solidFill>
                  <a:srgbClr val="F2FFFC"/>
                </a:solidFill>
                <a:latin typeface="Courier New"/>
                <a:ea typeface="Courier New"/>
                <a:cs typeface="Courier New"/>
                <a:sym typeface="Courier New"/>
              </a:rPr>
              <a:t>mapper</a:t>
            </a:r>
            <a:r>
              <a:rPr lang="en" sz="1300">
                <a:solidFill>
                  <a:srgbClr val="FF6D7E"/>
                </a:solidFill>
                <a:latin typeface="Courier New"/>
                <a:ea typeface="Courier New"/>
                <a:cs typeface="Courier New"/>
                <a:sym typeface="Courier New"/>
              </a:rPr>
              <a:t>: </a:t>
            </a:r>
            <a:r>
              <a:rPr lang="en" sz="1300">
                <a:solidFill>
                  <a:srgbClr val="A2E57B"/>
                </a:solidFill>
                <a:latin typeface="Courier New"/>
                <a:ea typeface="Courier New"/>
                <a:cs typeface="Courier New"/>
                <a:sym typeface="Courier New"/>
              </a:rPr>
              <a:t>ObjectMapper</a:t>
            </a:r>
            <a:r>
              <a:rPr lang="en" sz="1300">
                <a:solidFill>
                  <a:srgbClr val="798384"/>
                </a:solidFill>
                <a:latin typeface="Courier New"/>
                <a:ea typeface="Courier New"/>
                <a:cs typeface="Courier New"/>
                <a:sym typeface="Courier New"/>
              </a:rPr>
              <a:t>,</a:t>
            </a:r>
            <a:endParaRPr sz="13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798384"/>
                </a:solidFill>
                <a:latin typeface="Courier New"/>
                <a:ea typeface="Courier New"/>
                <a:cs typeface="Courier New"/>
                <a:sym typeface="Courier New"/>
              </a:rPr>
              <a:t>   </a:t>
            </a:r>
            <a:r>
              <a:rPr lang="en" sz="1300">
                <a:solidFill>
                  <a:srgbClr val="FF6D7E"/>
                </a:solidFill>
                <a:latin typeface="Courier New"/>
                <a:ea typeface="Courier New"/>
                <a:cs typeface="Courier New"/>
                <a:sym typeface="Courier New"/>
              </a:rPr>
              <a:t>private val </a:t>
            </a:r>
            <a:r>
              <a:rPr lang="en" sz="1300">
                <a:solidFill>
                  <a:srgbClr val="F2FFFC"/>
                </a:solidFill>
                <a:latin typeface="Courier New"/>
                <a:ea typeface="Courier New"/>
                <a:cs typeface="Courier New"/>
                <a:sym typeface="Courier New"/>
              </a:rPr>
              <a:t>properties</a:t>
            </a:r>
            <a:r>
              <a:rPr lang="en" sz="1300">
                <a:solidFill>
                  <a:srgbClr val="FF6D7E"/>
                </a:solidFill>
                <a:latin typeface="Courier New"/>
                <a:ea typeface="Courier New"/>
                <a:cs typeface="Courier New"/>
                <a:sym typeface="Courier New"/>
              </a:rPr>
              <a:t>: </a:t>
            </a:r>
            <a:r>
              <a:rPr lang="en" sz="1300">
                <a:solidFill>
                  <a:srgbClr val="A2E57B"/>
                </a:solidFill>
                <a:latin typeface="Courier New"/>
                <a:ea typeface="Courier New"/>
                <a:cs typeface="Courier New"/>
                <a:sym typeface="Courier New"/>
              </a:rPr>
              <a:t>ApplicationProperties</a:t>
            </a:r>
            <a:endParaRPr sz="1300">
              <a:solidFill>
                <a:srgbClr val="A2E57B"/>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798384"/>
                </a:solidFill>
                <a:latin typeface="Courier New"/>
                <a:ea typeface="Courier New"/>
                <a:cs typeface="Courier New"/>
                <a:sym typeface="Courier New"/>
              </a:rPr>
              <a:t>) {</a:t>
            </a:r>
            <a:endParaRPr sz="13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798384"/>
                </a:solidFill>
                <a:latin typeface="Courier New"/>
                <a:ea typeface="Courier New"/>
                <a:cs typeface="Courier New"/>
                <a:sym typeface="Courier New"/>
              </a:rPr>
              <a:t>	</a:t>
            </a:r>
            <a:endParaRPr sz="13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798384"/>
                </a:solidFill>
                <a:latin typeface="Courier New"/>
                <a:ea typeface="Courier New"/>
                <a:cs typeface="Courier New"/>
                <a:sym typeface="Courier New"/>
              </a:rPr>
              <a:t>}</a:t>
            </a:r>
            <a:endParaRPr sz="1300">
              <a:solidFill>
                <a:srgbClr val="798384"/>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sp>
        <p:nvSpPr>
          <p:cNvPr id="236" name="Google Shape;236;p35"/>
          <p:cNvSpPr txBox="1"/>
          <p:nvPr>
            <p:ph idx="1" type="body"/>
          </p:nvPr>
        </p:nvSpPr>
        <p:spPr>
          <a:xfrm>
            <a:off x="4702425" y="0"/>
            <a:ext cx="8520600" cy="2402700"/>
          </a:xfrm>
          <a:prstGeom prst="rect">
            <a:avLst/>
          </a:prstGeom>
          <a:ln cap="flat" cmpd="sng" w="9525">
            <a:solidFill>
              <a:srgbClr val="A2E57B"/>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i="1" lang="en" sz="1200">
                <a:solidFill>
                  <a:srgbClr val="7CD5F1"/>
                </a:solidFill>
                <a:latin typeface="Courier New"/>
                <a:ea typeface="Courier New"/>
                <a:cs typeface="Courier New"/>
                <a:sym typeface="Courier New"/>
              </a:rPr>
              <a:t>@Bean</a:t>
            </a:r>
            <a:endParaRPr i="1" sz="1200">
              <a:solidFill>
                <a:srgbClr val="7CD5F1"/>
              </a:solidFill>
              <a:latin typeface="Courier New"/>
              <a:ea typeface="Courier New"/>
              <a:cs typeface="Courier New"/>
              <a:sym typeface="Courier New"/>
            </a:endParaRPr>
          </a:p>
          <a:p>
            <a:pPr indent="0" lvl="0" marL="0" rtl="0" algn="l">
              <a:spcBef>
                <a:spcPts val="0"/>
              </a:spcBef>
              <a:spcAft>
                <a:spcPts val="0"/>
              </a:spcAft>
              <a:buNone/>
            </a:pPr>
            <a:r>
              <a:rPr i="1" lang="en" sz="1200">
                <a:solidFill>
                  <a:srgbClr val="7CD5F1"/>
                </a:solidFill>
                <a:latin typeface="Courier New"/>
                <a:ea typeface="Courier New"/>
                <a:cs typeface="Courier New"/>
                <a:sym typeface="Courier New"/>
              </a:rPr>
              <a:t>@Scope</a:t>
            </a:r>
            <a:r>
              <a:rPr lang="en" sz="1200">
                <a:solidFill>
                  <a:srgbClr val="798384"/>
                </a:solidFill>
                <a:latin typeface="Courier New"/>
                <a:ea typeface="Courier New"/>
                <a:cs typeface="Courier New"/>
                <a:sym typeface="Courier New"/>
              </a:rPr>
              <a:t>(</a:t>
            </a:r>
            <a:r>
              <a:rPr i="1" lang="en" sz="1200">
                <a:solidFill>
                  <a:srgbClr val="7CD5F1"/>
                </a:solidFill>
                <a:latin typeface="Courier New"/>
                <a:ea typeface="Courier New"/>
                <a:cs typeface="Courier New"/>
                <a:sym typeface="Courier New"/>
              </a:rPr>
              <a:t>ConfigurableBeanFactory</a:t>
            </a:r>
            <a:r>
              <a:rPr lang="en" sz="1200">
                <a:solidFill>
                  <a:srgbClr val="798384"/>
                </a:solidFill>
                <a:latin typeface="Courier New"/>
                <a:ea typeface="Courier New"/>
                <a:cs typeface="Courier New"/>
                <a:sym typeface="Courier New"/>
              </a:rPr>
              <a:t>.</a:t>
            </a:r>
            <a:r>
              <a:rPr i="1" lang="en" sz="1200">
                <a:solidFill>
                  <a:srgbClr val="F2FFFC"/>
                </a:solidFill>
                <a:latin typeface="Courier New"/>
                <a:ea typeface="Courier New"/>
                <a:cs typeface="Courier New"/>
                <a:sym typeface="Courier New"/>
              </a:rPr>
              <a:t>SCOPE_PROTOTYPE</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6D7E"/>
                </a:solidFill>
                <a:latin typeface="Courier New"/>
                <a:ea typeface="Courier New"/>
                <a:cs typeface="Courier New"/>
                <a:sym typeface="Courier New"/>
              </a:rPr>
              <a:t>fun </a:t>
            </a:r>
            <a:r>
              <a:rPr lang="en" sz="1200">
                <a:solidFill>
                  <a:srgbClr val="A2E57B"/>
                </a:solidFill>
                <a:latin typeface="Courier New"/>
                <a:ea typeface="Courier New"/>
                <a:cs typeface="Courier New"/>
                <a:sym typeface="Courier New"/>
              </a:rPr>
              <a:t>logger</a:t>
            </a:r>
            <a:r>
              <a:rPr lang="en" sz="1200">
                <a:solidFill>
                  <a:srgbClr val="798384"/>
                </a:solidFill>
                <a:latin typeface="Courier New"/>
                <a:ea typeface="Courier New"/>
                <a:cs typeface="Courier New"/>
                <a:sym typeface="Courier New"/>
              </a:rPr>
              <a:t>(</a:t>
            </a:r>
            <a:r>
              <a:rPr i="1" lang="en" sz="1200">
                <a:solidFill>
                  <a:srgbClr val="F59762"/>
                </a:solidFill>
                <a:latin typeface="Courier New"/>
                <a:ea typeface="Courier New"/>
                <a:cs typeface="Courier New"/>
                <a:sym typeface="Courier New"/>
              </a:rPr>
              <a:t>injectionPoint</a:t>
            </a:r>
            <a:r>
              <a:rPr lang="en" sz="1200">
                <a:solidFill>
                  <a:srgbClr val="FF6D7E"/>
                </a:solidFill>
                <a:latin typeface="Courier New"/>
                <a:ea typeface="Courier New"/>
                <a:cs typeface="Courier New"/>
                <a:sym typeface="Courier New"/>
              </a:rPr>
              <a:t>: </a:t>
            </a:r>
            <a:r>
              <a:rPr lang="en" sz="1200">
                <a:solidFill>
                  <a:srgbClr val="A2E57B"/>
                </a:solidFill>
                <a:latin typeface="Courier New"/>
                <a:ea typeface="Courier New"/>
                <a:cs typeface="Courier New"/>
                <a:sym typeface="Courier New"/>
              </a:rPr>
              <a:t>InjectionPoint</a:t>
            </a:r>
            <a:r>
              <a:rPr lang="en" sz="1200">
                <a:solidFill>
                  <a:srgbClr val="798384"/>
                </a:solidFill>
                <a:latin typeface="Courier New"/>
                <a:ea typeface="Courier New"/>
                <a:cs typeface="Courier New"/>
                <a:sym typeface="Courier New"/>
              </a:rPr>
              <a:t>)</a:t>
            </a:r>
            <a:r>
              <a:rPr lang="en" sz="1200">
                <a:solidFill>
                  <a:srgbClr val="FF6D7E"/>
                </a:solidFill>
                <a:latin typeface="Courier New"/>
                <a:ea typeface="Courier New"/>
                <a:cs typeface="Courier New"/>
                <a:sym typeface="Courier New"/>
              </a:rPr>
              <a:t>: </a:t>
            </a:r>
            <a:r>
              <a:rPr i="1" lang="en" sz="1200">
                <a:solidFill>
                  <a:srgbClr val="7CD5F1"/>
                </a:solidFill>
                <a:latin typeface="Courier New"/>
                <a:ea typeface="Courier New"/>
                <a:cs typeface="Courier New"/>
                <a:sym typeface="Courier New"/>
              </a:rPr>
              <a:t>Logger </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798384"/>
                </a:solidFill>
                <a:latin typeface="Courier New"/>
                <a:ea typeface="Courier New"/>
                <a:cs typeface="Courier New"/>
                <a:sym typeface="Courier New"/>
              </a:rPr>
              <a:t>   </a:t>
            </a:r>
            <a:r>
              <a:rPr lang="en" sz="1200">
                <a:solidFill>
                  <a:srgbClr val="FF6D7E"/>
                </a:solidFill>
                <a:latin typeface="Courier New"/>
                <a:ea typeface="Courier New"/>
                <a:cs typeface="Courier New"/>
                <a:sym typeface="Courier New"/>
              </a:rPr>
              <a:t>return </a:t>
            </a:r>
            <a:r>
              <a:rPr lang="en" sz="1200">
                <a:solidFill>
                  <a:srgbClr val="A2E57B"/>
                </a:solidFill>
                <a:latin typeface="Courier New"/>
                <a:ea typeface="Courier New"/>
                <a:cs typeface="Courier New"/>
                <a:sym typeface="Courier New"/>
              </a:rPr>
              <a:t>LoggerFactory</a:t>
            </a:r>
            <a:r>
              <a:rPr lang="en" sz="1200">
                <a:solidFill>
                  <a:srgbClr val="798384"/>
                </a:solidFill>
                <a:latin typeface="Courier New"/>
                <a:ea typeface="Courier New"/>
                <a:cs typeface="Courier New"/>
                <a:sym typeface="Courier New"/>
              </a:rPr>
              <a:t>.</a:t>
            </a:r>
            <a:r>
              <a:rPr lang="en" sz="1200">
                <a:solidFill>
                  <a:srgbClr val="A2E57B"/>
                </a:solidFill>
                <a:latin typeface="Courier New"/>
                <a:ea typeface="Courier New"/>
                <a:cs typeface="Courier New"/>
                <a:sym typeface="Courier New"/>
              </a:rPr>
              <a:t>getLogger</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798384"/>
                </a:solidFill>
                <a:latin typeface="Courier New"/>
                <a:ea typeface="Courier New"/>
                <a:cs typeface="Courier New"/>
                <a:sym typeface="Courier New"/>
              </a:rPr>
              <a:t>       </a:t>
            </a:r>
            <a:r>
              <a:rPr i="1" lang="en" sz="1200">
                <a:solidFill>
                  <a:srgbClr val="F59762"/>
                </a:solidFill>
                <a:latin typeface="Courier New"/>
                <a:ea typeface="Courier New"/>
                <a:cs typeface="Courier New"/>
                <a:sym typeface="Courier New"/>
              </a:rPr>
              <a:t>injectionPoint</a:t>
            </a:r>
            <a:r>
              <a:rPr lang="en" sz="1200">
                <a:solidFill>
                  <a:srgbClr val="798384"/>
                </a:solidFill>
                <a:latin typeface="Courier New"/>
                <a:ea typeface="Courier New"/>
                <a:cs typeface="Courier New"/>
                <a:sym typeface="Courier New"/>
              </a:rPr>
              <a:t>.</a:t>
            </a:r>
            <a:r>
              <a:rPr i="1" lang="en" sz="1200">
                <a:solidFill>
                  <a:srgbClr val="F2FFFC"/>
                </a:solidFill>
                <a:latin typeface="Courier New"/>
                <a:ea typeface="Courier New"/>
                <a:cs typeface="Courier New"/>
                <a:sym typeface="Courier New"/>
              </a:rPr>
              <a:t>methodParameter</a:t>
            </a:r>
            <a:r>
              <a:rPr lang="en" sz="1200">
                <a:solidFill>
                  <a:srgbClr val="798384"/>
                </a:solidFill>
                <a:latin typeface="Courier New"/>
                <a:ea typeface="Courier New"/>
                <a:cs typeface="Courier New"/>
                <a:sym typeface="Courier New"/>
              </a:rPr>
              <a:t>?.</a:t>
            </a:r>
            <a:r>
              <a:rPr i="1" lang="en" sz="1200">
                <a:solidFill>
                  <a:srgbClr val="F2FFFC"/>
                </a:solidFill>
                <a:latin typeface="Courier New"/>
                <a:ea typeface="Courier New"/>
                <a:cs typeface="Courier New"/>
                <a:sym typeface="Courier New"/>
              </a:rPr>
              <a:t>containingClass </a:t>
            </a:r>
            <a:r>
              <a:rPr lang="en" sz="1200">
                <a:solidFill>
                  <a:srgbClr val="F2FFFC"/>
                </a:solidFill>
                <a:latin typeface="Courier New"/>
                <a:ea typeface="Courier New"/>
                <a:cs typeface="Courier New"/>
                <a:sym typeface="Courier New"/>
              </a:rPr>
              <a:t>?</a:t>
            </a:r>
            <a:r>
              <a:rPr lang="en" sz="1200">
                <a:solidFill>
                  <a:srgbClr val="FF6D7E"/>
                </a:solidFill>
                <a:latin typeface="Courier New"/>
                <a:ea typeface="Courier New"/>
                <a:cs typeface="Courier New"/>
                <a:sym typeface="Courier New"/>
              </a:rPr>
              <a:t>: </a:t>
            </a:r>
            <a:r>
              <a:rPr i="1" lang="en" sz="1200">
                <a:solidFill>
                  <a:srgbClr val="F59762"/>
                </a:solidFill>
                <a:latin typeface="Courier New"/>
                <a:ea typeface="Courier New"/>
                <a:cs typeface="Courier New"/>
                <a:sym typeface="Courier New"/>
              </a:rPr>
              <a:t>injectionPoint</a:t>
            </a:r>
            <a:r>
              <a:rPr lang="en" sz="1200">
                <a:solidFill>
                  <a:srgbClr val="798384"/>
                </a:solidFill>
                <a:latin typeface="Courier New"/>
                <a:ea typeface="Courier New"/>
                <a:cs typeface="Courier New"/>
                <a:sym typeface="Courier New"/>
              </a:rPr>
              <a:t>.</a:t>
            </a:r>
            <a:r>
              <a:rPr i="1" lang="en" sz="1200">
                <a:solidFill>
                  <a:srgbClr val="F2FFFC"/>
                </a:solidFill>
                <a:latin typeface="Courier New"/>
                <a:ea typeface="Courier New"/>
                <a:cs typeface="Courier New"/>
                <a:sym typeface="Courier New"/>
              </a:rPr>
              <a:t>field</a:t>
            </a:r>
            <a:r>
              <a:rPr lang="en" sz="1200">
                <a:solidFill>
                  <a:srgbClr val="798384"/>
                </a:solidFill>
                <a:latin typeface="Courier New"/>
                <a:ea typeface="Courier New"/>
                <a:cs typeface="Courier New"/>
                <a:sym typeface="Courier New"/>
              </a:rPr>
              <a:t>?.</a:t>
            </a:r>
            <a:r>
              <a:rPr i="1" lang="en" sz="1200">
                <a:solidFill>
                  <a:srgbClr val="F2FFFC"/>
                </a:solidFill>
                <a:latin typeface="Courier New"/>
                <a:ea typeface="Courier New"/>
                <a:cs typeface="Courier New"/>
                <a:sym typeface="Courier New"/>
              </a:rPr>
              <a:t>declaringClass</a:t>
            </a:r>
            <a:endParaRPr i="1" sz="1200">
              <a:solidFill>
                <a:srgbClr val="F2FFFC"/>
              </a:solidFill>
              <a:latin typeface="Courier New"/>
              <a:ea typeface="Courier New"/>
              <a:cs typeface="Courier New"/>
              <a:sym typeface="Courier New"/>
            </a:endParaRPr>
          </a:p>
          <a:p>
            <a:pPr indent="0" lvl="0" marL="0" rtl="0" algn="l">
              <a:spcBef>
                <a:spcPts val="0"/>
              </a:spcBef>
              <a:spcAft>
                <a:spcPts val="0"/>
              </a:spcAft>
              <a:buNone/>
            </a:pPr>
            <a:r>
              <a:rPr i="1" lang="en" sz="1200">
                <a:solidFill>
                  <a:srgbClr val="F2FFFC"/>
                </a:solidFill>
                <a:latin typeface="Courier New"/>
                <a:ea typeface="Courier New"/>
                <a:cs typeface="Courier New"/>
                <a:sym typeface="Courier New"/>
              </a:rPr>
              <a:t>   </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798384"/>
                </a:solidFill>
                <a:latin typeface="Courier New"/>
                <a:ea typeface="Courier New"/>
                <a:cs typeface="Courier New"/>
                <a:sym typeface="Courier New"/>
              </a:rPr>
              <a:t>}</a:t>
            </a:r>
            <a:endParaRPr sz="2000"/>
          </a:p>
        </p:txBody>
      </p:sp>
      <p:sp>
        <p:nvSpPr>
          <p:cNvPr id="237" name="Google Shape;237;p35"/>
          <p:cNvSpPr txBox="1"/>
          <p:nvPr/>
        </p:nvSpPr>
        <p:spPr>
          <a:xfrm>
            <a:off x="4702425" y="4505950"/>
            <a:ext cx="4464600" cy="754200"/>
          </a:xfrm>
          <a:prstGeom prst="rect">
            <a:avLst/>
          </a:prstGeom>
          <a:noFill/>
          <a:ln cap="flat" cmpd="sng" w="9525">
            <a:solidFill>
              <a:srgbClr val="A2E57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75000"/>
              </a:lnSpc>
              <a:spcBef>
                <a:spcPts val="0"/>
              </a:spcBef>
              <a:spcAft>
                <a:spcPts val="0"/>
              </a:spcAft>
              <a:buClr>
                <a:srgbClr val="000000"/>
              </a:buClr>
              <a:buSzPts val="523"/>
              <a:buFont typeface="Arial"/>
              <a:buNone/>
            </a:pPr>
            <a:r>
              <a:rPr i="1" lang="en" sz="1200">
                <a:solidFill>
                  <a:srgbClr val="7CD5F1"/>
                </a:solidFill>
                <a:latin typeface="Courier New"/>
                <a:ea typeface="Courier New"/>
                <a:cs typeface="Courier New"/>
                <a:sym typeface="Courier New"/>
              </a:rPr>
              <a:t>@Autowired</a:t>
            </a:r>
            <a:endParaRPr i="1" sz="1200">
              <a:solidFill>
                <a:srgbClr val="7CD5F1"/>
              </a:solidFill>
              <a:latin typeface="Courier New"/>
              <a:ea typeface="Courier New"/>
              <a:cs typeface="Courier New"/>
              <a:sym typeface="Courier New"/>
            </a:endParaRPr>
          </a:p>
          <a:p>
            <a:pPr indent="0" lvl="0" marL="0" rtl="0" algn="l">
              <a:lnSpc>
                <a:spcPct val="75000"/>
              </a:lnSpc>
              <a:spcBef>
                <a:spcPts val="600"/>
              </a:spcBef>
              <a:spcAft>
                <a:spcPts val="0"/>
              </a:spcAft>
              <a:buNone/>
            </a:pPr>
            <a:r>
              <a:rPr lang="en" sz="1200">
                <a:solidFill>
                  <a:srgbClr val="FF6D7E"/>
                </a:solidFill>
                <a:latin typeface="Courier New"/>
                <a:ea typeface="Courier New"/>
                <a:cs typeface="Courier New"/>
                <a:sym typeface="Courier New"/>
              </a:rPr>
              <a:t>lateinit var </a:t>
            </a:r>
            <a:r>
              <a:rPr lang="en" sz="1200">
                <a:solidFill>
                  <a:srgbClr val="F2FFFC"/>
                </a:solidFill>
                <a:latin typeface="Courier New"/>
                <a:ea typeface="Courier New"/>
                <a:cs typeface="Courier New"/>
                <a:sym typeface="Courier New"/>
              </a:rPr>
              <a:t>documentService</a:t>
            </a:r>
            <a:r>
              <a:rPr lang="en" sz="1200">
                <a:solidFill>
                  <a:srgbClr val="FF6D7E"/>
                </a:solidFill>
                <a:latin typeface="Courier New"/>
                <a:ea typeface="Courier New"/>
                <a:cs typeface="Courier New"/>
                <a:sym typeface="Courier New"/>
              </a:rPr>
              <a:t>: </a:t>
            </a:r>
            <a:r>
              <a:rPr lang="en" sz="1200">
                <a:solidFill>
                  <a:srgbClr val="A2E57B"/>
                </a:solidFill>
                <a:latin typeface="Courier New"/>
                <a:ea typeface="Courier New"/>
                <a:cs typeface="Courier New"/>
                <a:sym typeface="Courier New"/>
              </a:rPr>
              <a:t>DocumentService</a:t>
            </a:r>
            <a:endParaRPr sz="1200">
              <a:solidFill>
                <a:srgbClr val="A2E57B"/>
              </a:solidFill>
              <a:latin typeface="Courier New"/>
              <a:ea typeface="Courier New"/>
              <a:cs typeface="Courier New"/>
              <a:sym typeface="Courier New"/>
            </a:endParaRPr>
          </a:p>
          <a:p>
            <a:pPr indent="0" lvl="0" marL="0" rtl="0" algn="l">
              <a:lnSpc>
                <a:spcPct val="75000"/>
              </a:lnSpc>
              <a:spcBef>
                <a:spcPts val="600"/>
              </a:spcBef>
              <a:spcAft>
                <a:spcPts val="600"/>
              </a:spcAft>
              <a:buClr>
                <a:srgbClr val="000000"/>
              </a:buClr>
              <a:buSzPts val="523"/>
              <a:buFont typeface="Arial"/>
              <a:buNone/>
            </a:pPr>
            <a:r>
              <a:t/>
            </a:r>
            <a:endParaRPr sz="1200">
              <a:solidFill>
                <a:srgbClr val="A2E57B"/>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AA84F"/>
                </a:solidFill>
              </a:rPr>
              <a:t>Auto-konfiguracija</a:t>
            </a:r>
            <a:endParaRPr>
              <a:solidFill>
                <a:srgbClr val="6AA84F"/>
              </a:solidFill>
            </a:endParaRPr>
          </a:p>
        </p:txBody>
      </p:sp>
      <p:sp>
        <p:nvSpPr>
          <p:cNvPr id="243" name="Google Shape;24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Spring</a:t>
            </a:r>
            <a:r>
              <a:rPr lang="en"/>
              <a:t> Boot na osnovu prisutnih zavisnosti konfiguriše aplikaciju</a:t>
            </a:r>
            <a:endParaRPr/>
          </a:p>
          <a:p>
            <a:pPr indent="0" lvl="0" marL="0" rtl="0" algn="l">
              <a:spcBef>
                <a:spcPts val="1200"/>
              </a:spcBef>
              <a:spcAft>
                <a:spcPts val="0"/>
              </a:spcAft>
              <a:buNone/>
            </a:pPr>
            <a:r>
              <a:rPr lang="en"/>
              <a:t>Konfiguraciju vrši na osnovu propertija aplikacije</a:t>
            </a:r>
            <a:endParaRPr/>
          </a:p>
          <a:p>
            <a:pPr indent="-342900" lvl="0" marL="457200" rtl="0" algn="l">
              <a:spcBef>
                <a:spcPts val="1200"/>
              </a:spcBef>
              <a:spcAft>
                <a:spcPts val="0"/>
              </a:spcAft>
              <a:buSzPts val="1800"/>
              <a:buChar char="-"/>
            </a:pPr>
            <a:r>
              <a:rPr lang="en"/>
              <a:t>properties, yml, env promenljive, command-line argumenti</a:t>
            </a:r>
            <a:endParaRPr/>
          </a:p>
          <a:p>
            <a:pPr indent="0" lvl="0" marL="0" rtl="0" algn="l">
              <a:spcBef>
                <a:spcPts val="1200"/>
              </a:spcBef>
              <a:spcAft>
                <a:spcPts val="0"/>
              </a:spcAft>
              <a:buNone/>
            </a:pPr>
            <a:r>
              <a:rPr lang="en"/>
              <a:t>Jednostavno predefinisanje Spring konfigurisanih Beanova</a:t>
            </a:r>
            <a:endParaRPr/>
          </a:p>
          <a:p>
            <a:pPr indent="0" lvl="0" marL="0" rtl="0" algn="l">
              <a:spcBef>
                <a:spcPts val="1200"/>
              </a:spcBef>
              <a:spcAft>
                <a:spcPts val="0"/>
              </a:spcAft>
              <a:buNone/>
            </a:pPr>
            <a:r>
              <a:rPr lang="en"/>
              <a:t>Isključivanje klase iz konfiguracije</a:t>
            </a:r>
            <a:endParaRPr/>
          </a:p>
          <a:p>
            <a:pPr indent="0" lvl="0" marL="0" rtl="0" algn="l">
              <a:spcBef>
                <a:spcPts val="1200"/>
              </a:spcBef>
              <a:spcAft>
                <a:spcPts val="1200"/>
              </a:spcAft>
              <a:buNone/>
            </a:pPr>
            <a:r>
              <a:rPr i="1" lang="en" sz="1200">
                <a:solidFill>
                  <a:srgbClr val="7CD5F1"/>
                </a:solidFill>
                <a:latin typeface="Courier New"/>
                <a:ea typeface="Courier New"/>
                <a:cs typeface="Courier New"/>
                <a:sym typeface="Courier New"/>
              </a:rPr>
              <a:t>@EnableAutoConfiguration</a:t>
            </a:r>
            <a:r>
              <a:rPr lang="en" sz="1200">
                <a:solidFill>
                  <a:srgbClr val="798384"/>
                </a:solidFill>
                <a:latin typeface="Courier New"/>
                <a:ea typeface="Courier New"/>
                <a:cs typeface="Courier New"/>
                <a:sym typeface="Courier New"/>
              </a:rPr>
              <a:t>(</a:t>
            </a:r>
            <a:r>
              <a:rPr lang="en" sz="1200">
                <a:solidFill>
                  <a:srgbClr val="F59762"/>
                </a:solidFill>
                <a:latin typeface="Courier New"/>
                <a:ea typeface="Courier New"/>
                <a:cs typeface="Courier New"/>
                <a:sym typeface="Courier New"/>
              </a:rPr>
              <a:t>exclude=</a:t>
            </a:r>
            <a:r>
              <a:rPr b="1" lang="en" sz="1200">
                <a:solidFill>
                  <a:srgbClr val="798384"/>
                </a:solidFill>
                <a:latin typeface="Courier New"/>
                <a:ea typeface="Courier New"/>
                <a:cs typeface="Courier New"/>
                <a:sym typeface="Courier New"/>
              </a:rPr>
              <a:t>{</a:t>
            </a:r>
            <a:r>
              <a:rPr lang="en" sz="1200">
                <a:solidFill>
                  <a:srgbClr val="F2FFFC"/>
                </a:solidFill>
                <a:latin typeface="Courier New"/>
                <a:ea typeface="Courier New"/>
                <a:cs typeface="Courier New"/>
                <a:sym typeface="Courier New"/>
              </a:rPr>
              <a:t>DataSourceAutoConfiguration</a:t>
            </a:r>
            <a:r>
              <a:rPr lang="en" sz="1200">
                <a:solidFill>
                  <a:srgbClr val="798384"/>
                </a:solidFill>
                <a:latin typeface="Courier New"/>
                <a:ea typeface="Courier New"/>
                <a:cs typeface="Courier New"/>
                <a:sym typeface="Courier New"/>
              </a:rPr>
              <a:t>.</a:t>
            </a:r>
            <a:r>
              <a:rPr lang="en" sz="1200">
                <a:solidFill>
                  <a:srgbClr val="FF6D7E"/>
                </a:solidFill>
                <a:latin typeface="Courier New"/>
                <a:ea typeface="Courier New"/>
                <a:cs typeface="Courier New"/>
                <a:sym typeface="Courier New"/>
              </a:rPr>
              <a:t>class</a:t>
            </a:r>
            <a:r>
              <a:rPr b="1" lang="en" sz="1200">
                <a:solidFill>
                  <a:srgbClr val="798384"/>
                </a:solidFill>
                <a:latin typeface="Courier New"/>
                <a:ea typeface="Courier New"/>
                <a:cs typeface="Courier New"/>
                <a:sym typeface="Courier New"/>
              </a:rPr>
              <a:t>}</a:t>
            </a:r>
            <a:r>
              <a:rPr lang="en" sz="1200">
                <a:solidFill>
                  <a:srgbClr val="798384"/>
                </a:solidFill>
                <a:latin typeface="Courier New"/>
                <a:ea typeface="Courier New"/>
                <a:cs typeface="Courier New"/>
                <a:sym typeface="Courier New"/>
              </a:rPr>
              <a:t>)</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AA84F"/>
                </a:solidFill>
              </a:rPr>
              <a:t>Kontroleri </a:t>
            </a:r>
            <a:endParaRPr>
              <a:solidFill>
                <a:srgbClr val="6AA84F"/>
              </a:solidFill>
            </a:endParaRPr>
          </a:p>
        </p:txBody>
      </p:sp>
      <p:sp>
        <p:nvSpPr>
          <p:cNvPr id="249" name="Google Shape;249;p3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i="1" lang="en" sz="1150">
                <a:solidFill>
                  <a:srgbClr val="7CD5F1"/>
                </a:solidFill>
                <a:latin typeface="Courier New"/>
                <a:ea typeface="Courier New"/>
                <a:cs typeface="Courier New"/>
                <a:sym typeface="Courier New"/>
              </a:rPr>
              <a:t>@RestController</a:t>
            </a:r>
            <a:endParaRPr i="1" sz="1150">
              <a:solidFill>
                <a:srgbClr val="7CD5F1"/>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i="1" lang="en" sz="1150">
                <a:solidFill>
                  <a:srgbClr val="7CD5F1"/>
                </a:solidFill>
                <a:latin typeface="Courier New"/>
                <a:ea typeface="Courier New"/>
                <a:cs typeface="Courier New"/>
                <a:sym typeface="Courier New"/>
              </a:rPr>
              <a:t>@RequestMapping</a:t>
            </a:r>
            <a:r>
              <a:rPr lang="en" sz="1150">
                <a:solidFill>
                  <a:srgbClr val="798384"/>
                </a:solidFill>
                <a:latin typeface="Courier New"/>
                <a:ea typeface="Courier New"/>
                <a:cs typeface="Courier New"/>
                <a:sym typeface="Courier New"/>
              </a:rPr>
              <a:t>(</a:t>
            </a:r>
            <a:r>
              <a:rPr lang="en" sz="1150">
                <a:solidFill>
                  <a:srgbClr val="FFED72"/>
                </a:solidFill>
                <a:latin typeface="Courier New"/>
                <a:ea typeface="Courier New"/>
                <a:cs typeface="Courier New"/>
                <a:sym typeface="Courier New"/>
              </a:rPr>
              <a:t>"/document"</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FF6D7E"/>
                </a:solidFill>
                <a:latin typeface="Courier New"/>
                <a:ea typeface="Courier New"/>
                <a:cs typeface="Courier New"/>
                <a:sym typeface="Courier New"/>
              </a:rPr>
              <a:t>class </a:t>
            </a:r>
            <a:r>
              <a:rPr lang="en" sz="1150">
                <a:solidFill>
                  <a:srgbClr val="A2E57B"/>
                </a:solidFill>
                <a:latin typeface="Courier New"/>
                <a:ea typeface="Courier New"/>
                <a:cs typeface="Courier New"/>
                <a:sym typeface="Courier New"/>
              </a:rPr>
              <a:t>DocumentController</a:t>
            </a:r>
            <a:r>
              <a:rPr lang="en" sz="1150">
                <a:solidFill>
                  <a:srgbClr val="798384"/>
                </a:solidFill>
                <a:latin typeface="Courier New"/>
                <a:ea typeface="Courier New"/>
                <a:cs typeface="Courier New"/>
                <a:sym typeface="Courier New"/>
              </a:rPr>
              <a:t>(</a:t>
            </a:r>
            <a:r>
              <a:rPr lang="en" sz="1150">
                <a:solidFill>
                  <a:srgbClr val="FF6D7E"/>
                </a:solidFill>
                <a:latin typeface="Courier New"/>
                <a:ea typeface="Courier New"/>
                <a:cs typeface="Courier New"/>
                <a:sym typeface="Courier New"/>
              </a:rPr>
              <a:t>val </a:t>
            </a:r>
            <a:r>
              <a:rPr lang="en" sz="1150">
                <a:solidFill>
                  <a:srgbClr val="F2FFFC"/>
                </a:solidFill>
                <a:latin typeface="Courier New"/>
                <a:ea typeface="Courier New"/>
                <a:cs typeface="Courier New"/>
                <a:sym typeface="Courier New"/>
              </a:rPr>
              <a:t>documentService</a:t>
            </a:r>
            <a:r>
              <a:rPr lang="en" sz="1150">
                <a:solidFill>
                  <a:srgbClr val="FF6D7E"/>
                </a:solidFill>
                <a:latin typeface="Courier New"/>
                <a:ea typeface="Courier New"/>
                <a:cs typeface="Courier New"/>
                <a:sym typeface="Courier New"/>
              </a:rPr>
              <a:t>: </a:t>
            </a:r>
            <a:r>
              <a:rPr lang="en" sz="1150">
                <a:solidFill>
                  <a:srgbClr val="A2E57B"/>
                </a:solidFill>
                <a:latin typeface="Courier New"/>
                <a:ea typeface="Courier New"/>
                <a:cs typeface="Courier New"/>
                <a:sym typeface="Courier New"/>
              </a:rPr>
              <a:t>DocumentService</a:t>
            </a:r>
            <a:r>
              <a:rPr lang="en" sz="1150">
                <a:solidFill>
                  <a:srgbClr val="798384"/>
                </a:solidFill>
                <a:latin typeface="Courier New"/>
                <a:ea typeface="Courier New"/>
                <a:cs typeface="Courier New"/>
                <a:sym typeface="Courier New"/>
              </a:rPr>
              <a:t>)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i="1" lang="en" sz="1150">
                <a:solidFill>
                  <a:srgbClr val="7CD5F1"/>
                </a:solidFill>
                <a:latin typeface="Courier New"/>
                <a:ea typeface="Courier New"/>
                <a:cs typeface="Courier New"/>
                <a:sym typeface="Courier New"/>
              </a:rPr>
              <a:t>@GetMapping</a:t>
            </a:r>
            <a:r>
              <a:rPr lang="en" sz="1150">
                <a:solidFill>
                  <a:srgbClr val="798384"/>
                </a:solidFill>
                <a:latin typeface="Courier New"/>
                <a:ea typeface="Courier New"/>
                <a:cs typeface="Courier New"/>
                <a:sym typeface="Courier New"/>
              </a:rPr>
              <a:t>(</a:t>
            </a:r>
            <a:r>
              <a:rPr lang="en" sz="1150">
                <a:solidFill>
                  <a:srgbClr val="FFED72"/>
                </a:solidFill>
                <a:latin typeface="Courier New"/>
                <a:ea typeface="Courier New"/>
                <a:cs typeface="Courier New"/>
                <a:sym typeface="Courier New"/>
              </a:rPr>
              <a:t>"/preview"</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lang="en" sz="1150">
                <a:solidFill>
                  <a:srgbClr val="FF6D7E"/>
                </a:solidFill>
                <a:latin typeface="Courier New"/>
                <a:ea typeface="Courier New"/>
                <a:cs typeface="Courier New"/>
                <a:sym typeface="Courier New"/>
              </a:rPr>
              <a:t>fun </a:t>
            </a:r>
            <a:r>
              <a:rPr lang="en" sz="1150">
                <a:solidFill>
                  <a:srgbClr val="A2E57B"/>
                </a:solidFill>
                <a:latin typeface="Courier New"/>
                <a:ea typeface="Courier New"/>
                <a:cs typeface="Courier New"/>
                <a:sym typeface="Courier New"/>
              </a:rPr>
              <a:t>getDocumentOverviews</a:t>
            </a:r>
            <a:r>
              <a:rPr lang="en" sz="1150">
                <a:solidFill>
                  <a:srgbClr val="798384"/>
                </a:solidFill>
                <a:latin typeface="Courier New"/>
                <a:ea typeface="Courier New"/>
                <a:cs typeface="Courier New"/>
                <a:sym typeface="Courier New"/>
              </a:rPr>
              <a:t>()</a:t>
            </a:r>
            <a:r>
              <a:rPr lang="en" sz="1150">
                <a:solidFill>
                  <a:srgbClr val="FF6D7E"/>
                </a:solidFill>
                <a:latin typeface="Courier New"/>
                <a:ea typeface="Courier New"/>
                <a:cs typeface="Courier New"/>
                <a:sym typeface="Courier New"/>
              </a:rPr>
              <a:t>: </a:t>
            </a:r>
            <a:r>
              <a:rPr lang="en" sz="1150">
                <a:solidFill>
                  <a:srgbClr val="A2E57B"/>
                </a:solidFill>
                <a:latin typeface="Courier New"/>
                <a:ea typeface="Courier New"/>
                <a:cs typeface="Courier New"/>
                <a:sym typeface="Courier New"/>
              </a:rPr>
              <a:t>ResponseEntity</a:t>
            </a:r>
            <a:r>
              <a:rPr lang="en" sz="1150">
                <a:solidFill>
                  <a:srgbClr val="FF6D7E"/>
                </a:solidFill>
                <a:latin typeface="Courier New"/>
                <a:ea typeface="Courier New"/>
                <a:cs typeface="Courier New"/>
                <a:sym typeface="Courier New"/>
              </a:rPr>
              <a:t>&lt;</a:t>
            </a:r>
            <a:r>
              <a:rPr i="1" lang="en" sz="1150">
                <a:solidFill>
                  <a:srgbClr val="7CD5F1"/>
                </a:solidFill>
                <a:latin typeface="Courier New"/>
                <a:ea typeface="Courier New"/>
                <a:cs typeface="Courier New"/>
                <a:sym typeface="Courier New"/>
              </a:rPr>
              <a:t>List</a:t>
            </a:r>
            <a:r>
              <a:rPr lang="en" sz="1150">
                <a:solidFill>
                  <a:srgbClr val="FF6D7E"/>
                </a:solidFill>
                <a:latin typeface="Courier New"/>
                <a:ea typeface="Courier New"/>
                <a:cs typeface="Courier New"/>
                <a:sym typeface="Courier New"/>
              </a:rPr>
              <a:t>&lt;</a:t>
            </a:r>
            <a:r>
              <a:rPr lang="en" sz="1150">
                <a:solidFill>
                  <a:srgbClr val="A2E57B"/>
                </a:solidFill>
                <a:latin typeface="Courier New"/>
                <a:ea typeface="Courier New"/>
                <a:cs typeface="Courier New"/>
                <a:sym typeface="Courier New"/>
              </a:rPr>
              <a:t>DocumentPreview</a:t>
            </a:r>
            <a:r>
              <a:rPr lang="en" sz="1150">
                <a:solidFill>
                  <a:srgbClr val="FF6D7E"/>
                </a:solidFill>
                <a:latin typeface="Courier New"/>
                <a:ea typeface="Courier New"/>
                <a:cs typeface="Courier New"/>
                <a:sym typeface="Courier New"/>
              </a:rPr>
              <a:t>&gt;&gt; </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lang="en" sz="1150">
                <a:solidFill>
                  <a:srgbClr val="FF6D7E"/>
                </a:solidFill>
                <a:latin typeface="Courier New"/>
                <a:ea typeface="Courier New"/>
                <a:cs typeface="Courier New"/>
                <a:sym typeface="Courier New"/>
              </a:rPr>
              <a:t>return </a:t>
            </a:r>
            <a:r>
              <a:rPr lang="en" sz="1150">
                <a:solidFill>
                  <a:srgbClr val="A2E57B"/>
                </a:solidFill>
                <a:latin typeface="Courier New"/>
                <a:ea typeface="Courier New"/>
                <a:cs typeface="Courier New"/>
                <a:sym typeface="Courier New"/>
              </a:rPr>
              <a:t>ResponseEntity</a:t>
            </a:r>
            <a:r>
              <a:rPr lang="en" sz="1150">
                <a:solidFill>
                  <a:srgbClr val="798384"/>
                </a:solidFill>
                <a:latin typeface="Courier New"/>
                <a:ea typeface="Courier New"/>
                <a:cs typeface="Courier New"/>
                <a:sym typeface="Courier New"/>
              </a:rPr>
              <a:t>.</a:t>
            </a:r>
            <a:r>
              <a:rPr lang="en" sz="1150">
                <a:solidFill>
                  <a:srgbClr val="A2E57B"/>
                </a:solidFill>
                <a:latin typeface="Courier New"/>
                <a:ea typeface="Courier New"/>
                <a:cs typeface="Courier New"/>
                <a:sym typeface="Courier New"/>
              </a:rPr>
              <a:t>ok</a:t>
            </a:r>
            <a:r>
              <a:rPr lang="en" sz="1150">
                <a:solidFill>
                  <a:srgbClr val="798384"/>
                </a:solidFill>
                <a:latin typeface="Courier New"/>
                <a:ea typeface="Courier New"/>
                <a:cs typeface="Courier New"/>
                <a:sym typeface="Courier New"/>
              </a:rPr>
              <a:t>(</a:t>
            </a:r>
            <a:r>
              <a:rPr lang="en" sz="1150">
                <a:solidFill>
                  <a:srgbClr val="F2FFFC"/>
                </a:solidFill>
                <a:latin typeface="Courier New"/>
                <a:ea typeface="Courier New"/>
                <a:cs typeface="Courier New"/>
                <a:sym typeface="Courier New"/>
              </a:rPr>
              <a:t>documentService</a:t>
            </a:r>
            <a:r>
              <a:rPr lang="en" sz="1150">
                <a:solidFill>
                  <a:srgbClr val="798384"/>
                </a:solidFill>
                <a:latin typeface="Courier New"/>
                <a:ea typeface="Courier New"/>
                <a:cs typeface="Courier New"/>
                <a:sym typeface="Courier New"/>
              </a:rPr>
              <a:t>.</a:t>
            </a:r>
            <a:r>
              <a:rPr lang="en" sz="1150">
                <a:solidFill>
                  <a:srgbClr val="A2E57B"/>
                </a:solidFill>
                <a:latin typeface="Courier New"/>
                <a:ea typeface="Courier New"/>
                <a:cs typeface="Courier New"/>
                <a:sym typeface="Courier New"/>
              </a:rPr>
              <a:t>getDocumentPreviews</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i="1" lang="en" sz="1150">
                <a:solidFill>
                  <a:srgbClr val="7CD5F1"/>
                </a:solidFill>
                <a:latin typeface="Courier New"/>
                <a:ea typeface="Courier New"/>
                <a:cs typeface="Courier New"/>
                <a:sym typeface="Courier New"/>
              </a:rPr>
              <a:t>@GetMapping</a:t>
            </a:r>
            <a:r>
              <a:rPr lang="en" sz="1150">
                <a:solidFill>
                  <a:srgbClr val="798384"/>
                </a:solidFill>
                <a:latin typeface="Courier New"/>
                <a:ea typeface="Courier New"/>
                <a:cs typeface="Courier New"/>
                <a:sym typeface="Courier New"/>
              </a:rPr>
              <a:t>(</a:t>
            </a:r>
            <a:r>
              <a:rPr lang="en" sz="1150">
                <a:solidFill>
                  <a:srgbClr val="FFED72"/>
                </a:solidFill>
                <a:latin typeface="Courier New"/>
                <a:ea typeface="Courier New"/>
                <a:cs typeface="Courier New"/>
                <a:sym typeface="Courier New"/>
              </a:rPr>
              <a:t>"/preview/{id}"</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lang="en" sz="1150">
                <a:solidFill>
                  <a:srgbClr val="FF6D7E"/>
                </a:solidFill>
                <a:latin typeface="Courier New"/>
                <a:ea typeface="Courier New"/>
                <a:cs typeface="Courier New"/>
                <a:sym typeface="Courier New"/>
              </a:rPr>
              <a:t>fun </a:t>
            </a:r>
            <a:r>
              <a:rPr lang="en" sz="1150">
                <a:solidFill>
                  <a:srgbClr val="A2E57B"/>
                </a:solidFill>
                <a:latin typeface="Courier New"/>
                <a:ea typeface="Courier New"/>
                <a:cs typeface="Courier New"/>
                <a:sym typeface="Courier New"/>
              </a:rPr>
              <a:t>getDocumentOverview</a:t>
            </a:r>
            <a:r>
              <a:rPr lang="en" sz="1150">
                <a:solidFill>
                  <a:srgbClr val="798384"/>
                </a:solidFill>
                <a:latin typeface="Courier New"/>
                <a:ea typeface="Courier New"/>
                <a:cs typeface="Courier New"/>
                <a:sym typeface="Courier New"/>
              </a:rPr>
              <a:t>(</a:t>
            </a:r>
            <a:r>
              <a:rPr i="1" lang="en" sz="1150">
                <a:solidFill>
                  <a:srgbClr val="7CD5F1"/>
                </a:solidFill>
                <a:latin typeface="Courier New"/>
                <a:ea typeface="Courier New"/>
                <a:cs typeface="Courier New"/>
                <a:sym typeface="Courier New"/>
              </a:rPr>
              <a:t>@PathVariable </a:t>
            </a:r>
            <a:r>
              <a:rPr i="1" lang="en" sz="1150">
                <a:solidFill>
                  <a:srgbClr val="F59762"/>
                </a:solidFill>
                <a:latin typeface="Courier New"/>
                <a:ea typeface="Courier New"/>
                <a:cs typeface="Courier New"/>
                <a:sym typeface="Courier New"/>
              </a:rPr>
              <a:t>id</a:t>
            </a:r>
            <a:r>
              <a:rPr lang="en" sz="1150">
                <a:solidFill>
                  <a:srgbClr val="FF6D7E"/>
                </a:solidFill>
                <a:latin typeface="Courier New"/>
                <a:ea typeface="Courier New"/>
                <a:cs typeface="Courier New"/>
                <a:sym typeface="Courier New"/>
              </a:rPr>
              <a:t>: </a:t>
            </a:r>
            <a:r>
              <a:rPr lang="en" sz="1150">
                <a:solidFill>
                  <a:srgbClr val="A2E57B"/>
                </a:solidFill>
                <a:latin typeface="Courier New"/>
                <a:ea typeface="Courier New"/>
                <a:cs typeface="Courier New"/>
                <a:sym typeface="Courier New"/>
              </a:rPr>
              <a:t>String</a:t>
            </a:r>
            <a:r>
              <a:rPr lang="en" sz="1150">
                <a:solidFill>
                  <a:srgbClr val="798384"/>
                </a:solidFill>
                <a:latin typeface="Courier New"/>
                <a:ea typeface="Courier New"/>
                <a:cs typeface="Courier New"/>
                <a:sym typeface="Courier New"/>
              </a:rPr>
              <a:t>)</a:t>
            </a:r>
            <a:r>
              <a:rPr lang="en" sz="1150">
                <a:solidFill>
                  <a:srgbClr val="FF6D7E"/>
                </a:solidFill>
                <a:latin typeface="Courier New"/>
                <a:ea typeface="Courier New"/>
                <a:cs typeface="Courier New"/>
                <a:sym typeface="Courier New"/>
              </a:rPr>
              <a:t>: </a:t>
            </a:r>
            <a:r>
              <a:rPr lang="en" sz="1150">
                <a:solidFill>
                  <a:srgbClr val="A2E57B"/>
                </a:solidFill>
                <a:latin typeface="Courier New"/>
                <a:ea typeface="Courier New"/>
                <a:cs typeface="Courier New"/>
                <a:sym typeface="Courier New"/>
              </a:rPr>
              <a:t>ResponseEntity</a:t>
            </a:r>
            <a:r>
              <a:rPr lang="en" sz="1150">
                <a:solidFill>
                  <a:srgbClr val="FF6D7E"/>
                </a:solidFill>
                <a:latin typeface="Courier New"/>
                <a:ea typeface="Courier New"/>
                <a:cs typeface="Courier New"/>
                <a:sym typeface="Courier New"/>
              </a:rPr>
              <a:t>&lt;</a:t>
            </a:r>
            <a:r>
              <a:rPr lang="en" sz="1150">
                <a:solidFill>
                  <a:srgbClr val="A2E57B"/>
                </a:solidFill>
                <a:latin typeface="Courier New"/>
                <a:ea typeface="Courier New"/>
                <a:cs typeface="Courier New"/>
                <a:sym typeface="Courier New"/>
              </a:rPr>
              <a:t>DocumentPreview</a:t>
            </a:r>
            <a:r>
              <a:rPr lang="en" sz="1150">
                <a:solidFill>
                  <a:srgbClr val="FF6D7E"/>
                </a:solidFill>
                <a:latin typeface="Courier New"/>
                <a:ea typeface="Courier New"/>
                <a:cs typeface="Courier New"/>
                <a:sym typeface="Courier New"/>
              </a:rPr>
              <a:t>&gt; </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lang="en" sz="1150">
                <a:solidFill>
                  <a:srgbClr val="FF6D7E"/>
                </a:solidFill>
                <a:latin typeface="Courier New"/>
                <a:ea typeface="Courier New"/>
                <a:cs typeface="Courier New"/>
                <a:sym typeface="Courier New"/>
              </a:rPr>
              <a:t>return </a:t>
            </a:r>
            <a:r>
              <a:rPr lang="en" sz="1150">
                <a:solidFill>
                  <a:srgbClr val="A2E57B"/>
                </a:solidFill>
                <a:latin typeface="Courier New"/>
                <a:ea typeface="Courier New"/>
                <a:cs typeface="Courier New"/>
                <a:sym typeface="Courier New"/>
              </a:rPr>
              <a:t>ResponseEntity</a:t>
            </a:r>
            <a:r>
              <a:rPr lang="en" sz="1150">
                <a:solidFill>
                  <a:srgbClr val="798384"/>
                </a:solidFill>
                <a:latin typeface="Courier New"/>
                <a:ea typeface="Courier New"/>
                <a:cs typeface="Courier New"/>
                <a:sym typeface="Courier New"/>
              </a:rPr>
              <a:t>.</a:t>
            </a:r>
            <a:r>
              <a:rPr lang="en" sz="1150">
                <a:solidFill>
                  <a:srgbClr val="A2E57B"/>
                </a:solidFill>
                <a:latin typeface="Courier New"/>
                <a:ea typeface="Courier New"/>
                <a:cs typeface="Courier New"/>
                <a:sym typeface="Courier New"/>
              </a:rPr>
              <a:t>ok</a:t>
            </a:r>
            <a:r>
              <a:rPr lang="en" sz="1150">
                <a:solidFill>
                  <a:srgbClr val="798384"/>
                </a:solidFill>
                <a:latin typeface="Courier New"/>
                <a:ea typeface="Courier New"/>
                <a:cs typeface="Courier New"/>
                <a:sym typeface="Courier New"/>
              </a:rPr>
              <a:t>(</a:t>
            </a:r>
            <a:r>
              <a:rPr lang="en" sz="1150">
                <a:solidFill>
                  <a:srgbClr val="F2FFFC"/>
                </a:solidFill>
                <a:latin typeface="Courier New"/>
                <a:ea typeface="Courier New"/>
                <a:cs typeface="Courier New"/>
                <a:sym typeface="Courier New"/>
              </a:rPr>
              <a:t>documentService</a:t>
            </a:r>
            <a:r>
              <a:rPr lang="en" sz="1150">
                <a:solidFill>
                  <a:srgbClr val="798384"/>
                </a:solidFill>
                <a:latin typeface="Courier New"/>
                <a:ea typeface="Courier New"/>
                <a:cs typeface="Courier New"/>
                <a:sym typeface="Courier New"/>
              </a:rPr>
              <a:t>.</a:t>
            </a:r>
            <a:r>
              <a:rPr lang="en" sz="1150">
                <a:solidFill>
                  <a:srgbClr val="A2E57B"/>
                </a:solidFill>
                <a:latin typeface="Courier New"/>
                <a:ea typeface="Courier New"/>
                <a:cs typeface="Courier New"/>
                <a:sym typeface="Courier New"/>
              </a:rPr>
              <a:t>getDocumentOverview</a:t>
            </a:r>
            <a:r>
              <a:rPr lang="en" sz="1150">
                <a:solidFill>
                  <a:srgbClr val="798384"/>
                </a:solidFill>
                <a:latin typeface="Courier New"/>
                <a:ea typeface="Courier New"/>
                <a:cs typeface="Courier New"/>
                <a:sym typeface="Courier New"/>
              </a:rPr>
              <a:t>(</a:t>
            </a:r>
            <a:r>
              <a:rPr i="1" lang="en" sz="1150">
                <a:solidFill>
                  <a:srgbClr val="F59762"/>
                </a:solidFill>
                <a:latin typeface="Courier New"/>
                <a:ea typeface="Courier New"/>
                <a:cs typeface="Courier New"/>
                <a:sym typeface="Courier New"/>
              </a:rPr>
              <a:t>id</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i="1" lang="en" sz="1150">
                <a:solidFill>
                  <a:srgbClr val="7CD5F1"/>
                </a:solidFill>
                <a:latin typeface="Courier New"/>
                <a:ea typeface="Courier New"/>
                <a:cs typeface="Courier New"/>
                <a:sym typeface="Courier New"/>
              </a:rPr>
              <a:t>@GetMapping</a:t>
            </a:r>
            <a:r>
              <a:rPr lang="en" sz="1150">
                <a:solidFill>
                  <a:srgbClr val="798384"/>
                </a:solidFill>
                <a:latin typeface="Courier New"/>
                <a:ea typeface="Courier New"/>
                <a:cs typeface="Courier New"/>
                <a:sym typeface="Courier New"/>
              </a:rPr>
              <a:t>(</a:t>
            </a:r>
            <a:r>
              <a:rPr lang="en" sz="1150">
                <a:solidFill>
                  <a:srgbClr val="FFED72"/>
                </a:solidFill>
                <a:latin typeface="Courier New"/>
                <a:ea typeface="Courier New"/>
                <a:cs typeface="Courier New"/>
                <a:sym typeface="Courier New"/>
              </a:rPr>
              <a:t>"/{id}"</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lang="en" sz="1150">
                <a:solidFill>
                  <a:srgbClr val="FF6D7E"/>
                </a:solidFill>
                <a:latin typeface="Courier New"/>
                <a:ea typeface="Courier New"/>
                <a:cs typeface="Courier New"/>
                <a:sym typeface="Courier New"/>
              </a:rPr>
              <a:t>fun </a:t>
            </a:r>
            <a:r>
              <a:rPr lang="en" sz="1150">
                <a:solidFill>
                  <a:srgbClr val="A2E57B"/>
                </a:solidFill>
                <a:latin typeface="Courier New"/>
                <a:ea typeface="Courier New"/>
                <a:cs typeface="Courier New"/>
                <a:sym typeface="Courier New"/>
              </a:rPr>
              <a:t>getDoc</a:t>
            </a:r>
            <a:r>
              <a:rPr lang="en" sz="1150">
                <a:solidFill>
                  <a:srgbClr val="798384"/>
                </a:solidFill>
                <a:latin typeface="Courier New"/>
                <a:ea typeface="Courier New"/>
                <a:cs typeface="Courier New"/>
                <a:sym typeface="Courier New"/>
              </a:rPr>
              <a:t>(</a:t>
            </a:r>
            <a:r>
              <a:rPr i="1" lang="en" sz="1150">
                <a:solidFill>
                  <a:srgbClr val="7CD5F1"/>
                </a:solidFill>
                <a:latin typeface="Courier New"/>
                <a:ea typeface="Courier New"/>
                <a:cs typeface="Courier New"/>
                <a:sym typeface="Courier New"/>
              </a:rPr>
              <a:t>@PathVariable </a:t>
            </a:r>
            <a:r>
              <a:rPr i="1" lang="en" sz="1150">
                <a:solidFill>
                  <a:srgbClr val="F59762"/>
                </a:solidFill>
                <a:latin typeface="Courier New"/>
                <a:ea typeface="Courier New"/>
                <a:cs typeface="Courier New"/>
                <a:sym typeface="Courier New"/>
              </a:rPr>
              <a:t>id</a:t>
            </a:r>
            <a:r>
              <a:rPr lang="en" sz="1150">
                <a:solidFill>
                  <a:srgbClr val="FF6D7E"/>
                </a:solidFill>
                <a:latin typeface="Courier New"/>
                <a:ea typeface="Courier New"/>
                <a:cs typeface="Courier New"/>
                <a:sym typeface="Courier New"/>
              </a:rPr>
              <a:t>: </a:t>
            </a:r>
            <a:r>
              <a:rPr lang="en" sz="1150">
                <a:solidFill>
                  <a:srgbClr val="A2E57B"/>
                </a:solidFill>
                <a:latin typeface="Courier New"/>
                <a:ea typeface="Courier New"/>
                <a:cs typeface="Courier New"/>
                <a:sym typeface="Courier New"/>
              </a:rPr>
              <a:t>String</a:t>
            </a:r>
            <a:r>
              <a:rPr lang="en" sz="1150">
                <a:solidFill>
                  <a:srgbClr val="798384"/>
                </a:solidFill>
                <a:latin typeface="Courier New"/>
                <a:ea typeface="Courier New"/>
                <a:cs typeface="Courier New"/>
                <a:sym typeface="Courier New"/>
              </a:rPr>
              <a:t>)</a:t>
            </a:r>
            <a:r>
              <a:rPr lang="en" sz="1150">
                <a:solidFill>
                  <a:srgbClr val="FF6D7E"/>
                </a:solidFill>
                <a:latin typeface="Courier New"/>
                <a:ea typeface="Courier New"/>
                <a:cs typeface="Courier New"/>
                <a:sym typeface="Courier New"/>
              </a:rPr>
              <a:t>: </a:t>
            </a:r>
            <a:r>
              <a:rPr lang="en" sz="1150">
                <a:solidFill>
                  <a:srgbClr val="A2E57B"/>
                </a:solidFill>
                <a:latin typeface="Courier New"/>
                <a:ea typeface="Courier New"/>
                <a:cs typeface="Courier New"/>
                <a:sym typeface="Courier New"/>
              </a:rPr>
              <a:t>ResponseEntity</a:t>
            </a:r>
            <a:r>
              <a:rPr lang="en" sz="1150">
                <a:solidFill>
                  <a:srgbClr val="FF6D7E"/>
                </a:solidFill>
                <a:latin typeface="Courier New"/>
                <a:ea typeface="Courier New"/>
                <a:cs typeface="Courier New"/>
                <a:sym typeface="Courier New"/>
              </a:rPr>
              <a:t>&lt;</a:t>
            </a:r>
            <a:r>
              <a:rPr lang="en" sz="1150">
                <a:solidFill>
                  <a:srgbClr val="A2E57B"/>
                </a:solidFill>
                <a:latin typeface="Courier New"/>
                <a:ea typeface="Courier New"/>
                <a:cs typeface="Courier New"/>
                <a:sym typeface="Courier New"/>
              </a:rPr>
              <a:t>DocumentState</a:t>
            </a:r>
            <a:r>
              <a:rPr lang="en" sz="1150">
                <a:solidFill>
                  <a:srgbClr val="FF6D7E"/>
                </a:solidFill>
                <a:latin typeface="Courier New"/>
                <a:ea typeface="Courier New"/>
                <a:cs typeface="Courier New"/>
                <a:sym typeface="Courier New"/>
              </a:rPr>
              <a:t>&gt; </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lang="en" sz="1150">
                <a:solidFill>
                  <a:srgbClr val="FF6D7E"/>
                </a:solidFill>
                <a:latin typeface="Courier New"/>
                <a:ea typeface="Courier New"/>
                <a:cs typeface="Courier New"/>
                <a:sym typeface="Courier New"/>
              </a:rPr>
              <a:t>return </a:t>
            </a:r>
            <a:r>
              <a:rPr lang="en" sz="1150">
                <a:solidFill>
                  <a:srgbClr val="A2E57B"/>
                </a:solidFill>
                <a:latin typeface="Courier New"/>
                <a:ea typeface="Courier New"/>
                <a:cs typeface="Courier New"/>
                <a:sym typeface="Courier New"/>
              </a:rPr>
              <a:t>ResponseEntity</a:t>
            </a:r>
            <a:r>
              <a:rPr lang="en" sz="1150">
                <a:solidFill>
                  <a:srgbClr val="798384"/>
                </a:solidFill>
                <a:latin typeface="Courier New"/>
                <a:ea typeface="Courier New"/>
                <a:cs typeface="Courier New"/>
                <a:sym typeface="Courier New"/>
              </a:rPr>
              <a:t>.</a:t>
            </a:r>
            <a:r>
              <a:rPr lang="en" sz="1150">
                <a:solidFill>
                  <a:srgbClr val="A2E57B"/>
                </a:solidFill>
                <a:latin typeface="Courier New"/>
                <a:ea typeface="Courier New"/>
                <a:cs typeface="Courier New"/>
                <a:sym typeface="Courier New"/>
              </a:rPr>
              <a:t>ok</a:t>
            </a:r>
            <a:r>
              <a:rPr lang="en" sz="1150">
                <a:solidFill>
                  <a:srgbClr val="798384"/>
                </a:solidFill>
                <a:latin typeface="Courier New"/>
                <a:ea typeface="Courier New"/>
                <a:cs typeface="Courier New"/>
                <a:sym typeface="Courier New"/>
              </a:rPr>
              <a:t>(</a:t>
            </a:r>
            <a:r>
              <a:rPr lang="en" sz="1150">
                <a:solidFill>
                  <a:srgbClr val="F2FFFC"/>
                </a:solidFill>
                <a:latin typeface="Courier New"/>
                <a:ea typeface="Courier New"/>
                <a:cs typeface="Courier New"/>
                <a:sym typeface="Courier New"/>
              </a:rPr>
              <a:t>documentService</a:t>
            </a:r>
            <a:r>
              <a:rPr lang="en" sz="1150">
                <a:solidFill>
                  <a:srgbClr val="798384"/>
                </a:solidFill>
                <a:latin typeface="Courier New"/>
                <a:ea typeface="Courier New"/>
                <a:cs typeface="Courier New"/>
                <a:sym typeface="Courier New"/>
              </a:rPr>
              <a:t>.</a:t>
            </a:r>
            <a:r>
              <a:rPr lang="en" sz="1150">
                <a:solidFill>
                  <a:srgbClr val="A2E57B"/>
                </a:solidFill>
                <a:latin typeface="Courier New"/>
                <a:ea typeface="Courier New"/>
                <a:cs typeface="Courier New"/>
                <a:sym typeface="Courier New"/>
              </a:rPr>
              <a:t>getDocument</a:t>
            </a:r>
            <a:r>
              <a:rPr lang="en" sz="1150">
                <a:solidFill>
                  <a:srgbClr val="798384"/>
                </a:solidFill>
                <a:latin typeface="Courier New"/>
                <a:ea typeface="Courier New"/>
                <a:cs typeface="Courier New"/>
                <a:sym typeface="Courier New"/>
              </a:rPr>
              <a:t>(</a:t>
            </a:r>
            <a:r>
              <a:rPr i="1" lang="en" sz="1150">
                <a:solidFill>
                  <a:srgbClr val="F59762"/>
                </a:solidFill>
                <a:latin typeface="Courier New"/>
                <a:ea typeface="Courier New"/>
                <a:cs typeface="Courier New"/>
                <a:sym typeface="Courier New"/>
              </a:rPr>
              <a:t>id</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i="1" lang="en" sz="1150">
                <a:solidFill>
                  <a:srgbClr val="7CD5F1"/>
                </a:solidFill>
                <a:latin typeface="Courier New"/>
                <a:ea typeface="Courier New"/>
                <a:cs typeface="Courier New"/>
                <a:sym typeface="Courier New"/>
              </a:rPr>
              <a:t>@PostMapping</a:t>
            </a:r>
            <a:endParaRPr i="1" sz="1150">
              <a:solidFill>
                <a:srgbClr val="7CD5F1"/>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i="1" lang="en" sz="1150">
                <a:solidFill>
                  <a:srgbClr val="7CD5F1"/>
                </a:solidFill>
                <a:latin typeface="Courier New"/>
                <a:ea typeface="Courier New"/>
                <a:cs typeface="Courier New"/>
                <a:sym typeface="Courier New"/>
              </a:rPr>
              <a:t>   </a:t>
            </a:r>
            <a:r>
              <a:rPr lang="en" sz="1150">
                <a:solidFill>
                  <a:srgbClr val="FF6D7E"/>
                </a:solidFill>
                <a:latin typeface="Courier New"/>
                <a:ea typeface="Courier New"/>
                <a:cs typeface="Courier New"/>
                <a:sym typeface="Courier New"/>
              </a:rPr>
              <a:t>fun </a:t>
            </a:r>
            <a:r>
              <a:rPr lang="en" sz="1150">
                <a:solidFill>
                  <a:srgbClr val="A2E57B"/>
                </a:solidFill>
                <a:latin typeface="Courier New"/>
                <a:ea typeface="Courier New"/>
                <a:cs typeface="Courier New"/>
                <a:sym typeface="Courier New"/>
              </a:rPr>
              <a:t>createDoc</a:t>
            </a:r>
            <a:r>
              <a:rPr lang="en" sz="1150">
                <a:solidFill>
                  <a:srgbClr val="798384"/>
                </a:solidFill>
                <a:latin typeface="Courier New"/>
                <a:ea typeface="Courier New"/>
                <a:cs typeface="Courier New"/>
                <a:sym typeface="Courier New"/>
              </a:rPr>
              <a:t>(</a:t>
            </a:r>
            <a:r>
              <a:rPr i="1" lang="en" sz="1150">
                <a:solidFill>
                  <a:srgbClr val="7CD5F1"/>
                </a:solidFill>
                <a:latin typeface="Courier New"/>
                <a:ea typeface="Courier New"/>
                <a:cs typeface="Courier New"/>
                <a:sym typeface="Courier New"/>
              </a:rPr>
              <a:t>@RequestBody </a:t>
            </a:r>
            <a:r>
              <a:rPr i="1" lang="en" sz="1150">
                <a:solidFill>
                  <a:srgbClr val="F59762"/>
                </a:solidFill>
                <a:latin typeface="Courier New"/>
                <a:ea typeface="Courier New"/>
                <a:cs typeface="Courier New"/>
                <a:sym typeface="Courier New"/>
              </a:rPr>
              <a:t>document</a:t>
            </a:r>
            <a:r>
              <a:rPr lang="en" sz="1150">
                <a:solidFill>
                  <a:srgbClr val="FF6D7E"/>
                </a:solidFill>
                <a:latin typeface="Courier New"/>
                <a:ea typeface="Courier New"/>
                <a:cs typeface="Courier New"/>
                <a:sym typeface="Courier New"/>
              </a:rPr>
              <a:t>: </a:t>
            </a:r>
            <a:r>
              <a:rPr lang="en" sz="1150">
                <a:solidFill>
                  <a:srgbClr val="A2E57B"/>
                </a:solidFill>
                <a:latin typeface="Courier New"/>
                <a:ea typeface="Courier New"/>
                <a:cs typeface="Courier New"/>
                <a:sym typeface="Courier New"/>
              </a:rPr>
              <a:t>DocumentDTO</a:t>
            </a:r>
            <a:r>
              <a:rPr lang="en" sz="1150">
                <a:solidFill>
                  <a:srgbClr val="798384"/>
                </a:solidFill>
                <a:latin typeface="Courier New"/>
                <a:ea typeface="Courier New"/>
                <a:cs typeface="Courier New"/>
                <a:sym typeface="Courier New"/>
              </a:rPr>
              <a:t>.</a:t>
            </a:r>
            <a:r>
              <a:rPr lang="en" sz="1150">
                <a:solidFill>
                  <a:srgbClr val="A2E57B"/>
                </a:solidFill>
                <a:latin typeface="Courier New"/>
                <a:ea typeface="Courier New"/>
                <a:cs typeface="Courier New"/>
                <a:sym typeface="Courier New"/>
              </a:rPr>
              <a:t>Create</a:t>
            </a:r>
            <a:r>
              <a:rPr lang="en" sz="1150">
                <a:solidFill>
                  <a:srgbClr val="798384"/>
                </a:solidFill>
                <a:latin typeface="Courier New"/>
                <a:ea typeface="Courier New"/>
                <a:cs typeface="Courier New"/>
                <a:sym typeface="Courier New"/>
              </a:rPr>
              <a:t>)</a:t>
            </a:r>
            <a:r>
              <a:rPr lang="en" sz="1150">
                <a:solidFill>
                  <a:srgbClr val="FF6D7E"/>
                </a:solidFill>
                <a:latin typeface="Courier New"/>
                <a:ea typeface="Courier New"/>
                <a:cs typeface="Courier New"/>
                <a:sym typeface="Courier New"/>
              </a:rPr>
              <a:t>: </a:t>
            </a:r>
            <a:r>
              <a:rPr lang="en" sz="1150">
                <a:solidFill>
                  <a:srgbClr val="A2E57B"/>
                </a:solidFill>
                <a:latin typeface="Courier New"/>
                <a:ea typeface="Courier New"/>
                <a:cs typeface="Courier New"/>
                <a:sym typeface="Courier New"/>
              </a:rPr>
              <a:t>ResponseEntity</a:t>
            </a:r>
            <a:r>
              <a:rPr lang="en" sz="1150">
                <a:solidFill>
                  <a:srgbClr val="FF6D7E"/>
                </a:solidFill>
                <a:latin typeface="Courier New"/>
                <a:ea typeface="Courier New"/>
                <a:cs typeface="Courier New"/>
                <a:sym typeface="Courier New"/>
              </a:rPr>
              <a:t>&lt;</a:t>
            </a:r>
            <a:r>
              <a:rPr lang="en" sz="1150">
                <a:solidFill>
                  <a:srgbClr val="A2E57B"/>
                </a:solidFill>
                <a:latin typeface="Courier New"/>
                <a:ea typeface="Courier New"/>
                <a:cs typeface="Courier New"/>
                <a:sym typeface="Courier New"/>
              </a:rPr>
              <a:t>DocumentState</a:t>
            </a:r>
            <a:r>
              <a:rPr lang="en" sz="1150">
                <a:solidFill>
                  <a:srgbClr val="FF6D7E"/>
                </a:solidFill>
                <a:latin typeface="Courier New"/>
                <a:ea typeface="Courier New"/>
                <a:cs typeface="Courier New"/>
                <a:sym typeface="Courier New"/>
              </a:rPr>
              <a:t>&gt; </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r>
              <a:rPr lang="en" sz="1150">
                <a:solidFill>
                  <a:srgbClr val="FF6D7E"/>
                </a:solidFill>
                <a:latin typeface="Courier New"/>
                <a:ea typeface="Courier New"/>
                <a:cs typeface="Courier New"/>
                <a:sym typeface="Courier New"/>
              </a:rPr>
              <a:t>return </a:t>
            </a:r>
            <a:r>
              <a:rPr lang="en" sz="1150">
                <a:solidFill>
                  <a:srgbClr val="A2E57B"/>
                </a:solidFill>
                <a:latin typeface="Courier New"/>
                <a:ea typeface="Courier New"/>
                <a:cs typeface="Courier New"/>
                <a:sym typeface="Courier New"/>
              </a:rPr>
              <a:t>ResponseEntity</a:t>
            </a:r>
            <a:r>
              <a:rPr lang="en" sz="1150">
                <a:solidFill>
                  <a:srgbClr val="798384"/>
                </a:solidFill>
                <a:latin typeface="Courier New"/>
                <a:ea typeface="Courier New"/>
                <a:cs typeface="Courier New"/>
                <a:sym typeface="Courier New"/>
              </a:rPr>
              <a:t>.</a:t>
            </a:r>
            <a:r>
              <a:rPr lang="en" sz="1150">
                <a:solidFill>
                  <a:srgbClr val="A2E57B"/>
                </a:solidFill>
                <a:latin typeface="Courier New"/>
                <a:ea typeface="Courier New"/>
                <a:cs typeface="Courier New"/>
                <a:sym typeface="Courier New"/>
              </a:rPr>
              <a:t>ok</a:t>
            </a:r>
            <a:r>
              <a:rPr lang="en" sz="1150">
                <a:solidFill>
                  <a:srgbClr val="798384"/>
                </a:solidFill>
                <a:latin typeface="Courier New"/>
                <a:ea typeface="Courier New"/>
                <a:cs typeface="Courier New"/>
                <a:sym typeface="Courier New"/>
              </a:rPr>
              <a:t>(</a:t>
            </a:r>
            <a:r>
              <a:rPr lang="en" sz="1150">
                <a:solidFill>
                  <a:srgbClr val="F2FFFC"/>
                </a:solidFill>
                <a:latin typeface="Courier New"/>
                <a:ea typeface="Courier New"/>
                <a:cs typeface="Courier New"/>
                <a:sym typeface="Courier New"/>
              </a:rPr>
              <a:t>documentService</a:t>
            </a:r>
            <a:r>
              <a:rPr lang="en" sz="1150">
                <a:solidFill>
                  <a:srgbClr val="798384"/>
                </a:solidFill>
                <a:latin typeface="Courier New"/>
                <a:ea typeface="Courier New"/>
                <a:cs typeface="Courier New"/>
                <a:sym typeface="Courier New"/>
              </a:rPr>
              <a:t>.</a:t>
            </a:r>
            <a:r>
              <a:rPr lang="en" sz="1150">
                <a:solidFill>
                  <a:srgbClr val="A2E57B"/>
                </a:solidFill>
                <a:latin typeface="Courier New"/>
                <a:ea typeface="Courier New"/>
                <a:cs typeface="Courier New"/>
                <a:sym typeface="Courier New"/>
              </a:rPr>
              <a:t>createDocument</a:t>
            </a:r>
            <a:r>
              <a:rPr lang="en" sz="1150">
                <a:solidFill>
                  <a:srgbClr val="798384"/>
                </a:solidFill>
                <a:latin typeface="Courier New"/>
                <a:ea typeface="Courier New"/>
                <a:cs typeface="Courier New"/>
                <a:sym typeface="Courier New"/>
              </a:rPr>
              <a:t>(</a:t>
            </a:r>
            <a:r>
              <a:rPr i="1" lang="en" sz="1150">
                <a:solidFill>
                  <a:srgbClr val="F59762"/>
                </a:solidFill>
                <a:latin typeface="Courier New"/>
                <a:ea typeface="Courier New"/>
                <a:cs typeface="Courier New"/>
                <a:sym typeface="Courier New"/>
              </a:rPr>
              <a:t>document</a:t>
            </a: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rPr lang="en" sz="1150">
                <a:solidFill>
                  <a:srgbClr val="798384"/>
                </a:solidFill>
                <a:latin typeface="Courier New"/>
                <a:ea typeface="Courier New"/>
                <a:cs typeface="Courier New"/>
                <a:sym typeface="Courier New"/>
              </a:rPr>
              <a:t>}</a:t>
            </a:r>
            <a:endParaRPr sz="1150">
              <a:solidFill>
                <a:srgbClr val="798384"/>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t/>
            </a:r>
            <a:endParaRPr sz="13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AA84F"/>
                </a:solidFill>
              </a:rPr>
              <a:t>Kontroleri </a:t>
            </a:r>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2FFFC"/>
                </a:solidFill>
                <a:latin typeface="Courier New"/>
                <a:ea typeface="Courier New"/>
                <a:cs typeface="Courier New"/>
                <a:sym typeface="Courier New"/>
              </a:rPr>
              <a:t>@RestController </a:t>
            </a:r>
            <a:r>
              <a:rPr lang="en" sz="1300">
                <a:solidFill>
                  <a:srgbClr val="FF6D7E"/>
                </a:solidFill>
                <a:latin typeface="Courier New"/>
                <a:ea typeface="Courier New"/>
                <a:cs typeface="Courier New"/>
                <a:sym typeface="Courier New"/>
              </a:rPr>
              <a:t>- </a:t>
            </a:r>
            <a:r>
              <a:rPr lang="en" sz="1300">
                <a:solidFill>
                  <a:srgbClr val="F2FFFC"/>
                </a:solidFill>
                <a:latin typeface="Courier New"/>
                <a:ea typeface="Courier New"/>
                <a:cs typeface="Courier New"/>
                <a:sym typeface="Courier New"/>
              </a:rPr>
              <a:t>@Controller </a:t>
            </a:r>
            <a:r>
              <a:rPr lang="en" sz="1300">
                <a:solidFill>
                  <a:srgbClr val="FF6D7E"/>
                </a:solidFill>
                <a:latin typeface="Courier New"/>
                <a:ea typeface="Courier New"/>
                <a:cs typeface="Courier New"/>
                <a:sym typeface="Courier New"/>
              </a:rPr>
              <a:t>+ </a:t>
            </a:r>
            <a:r>
              <a:rPr lang="en" sz="1300">
                <a:solidFill>
                  <a:srgbClr val="F2FFFC"/>
                </a:solidFill>
                <a:latin typeface="Courier New"/>
                <a:ea typeface="Courier New"/>
                <a:cs typeface="Courier New"/>
                <a:sym typeface="Courier New"/>
              </a:rPr>
              <a:t>@ResponseBody</a:t>
            </a:r>
            <a:endParaRPr sz="1300">
              <a:solidFill>
                <a:srgbClr val="F2FFFC"/>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F2FFFC"/>
                </a:solidFill>
                <a:latin typeface="Courier New"/>
                <a:ea typeface="Courier New"/>
                <a:cs typeface="Courier New"/>
                <a:sym typeface="Courier New"/>
              </a:rPr>
              <a:t>@RequestMapping </a:t>
            </a:r>
            <a:r>
              <a:rPr lang="en" sz="1300">
                <a:solidFill>
                  <a:srgbClr val="FF6D7E"/>
                </a:solidFill>
                <a:latin typeface="Courier New"/>
                <a:ea typeface="Courier New"/>
                <a:cs typeface="Courier New"/>
                <a:sym typeface="Courier New"/>
              </a:rPr>
              <a:t>- </a:t>
            </a:r>
            <a:r>
              <a:rPr lang="en" sz="1300">
                <a:solidFill>
                  <a:srgbClr val="F2FFFC"/>
                </a:solidFill>
                <a:latin typeface="Courier New"/>
                <a:ea typeface="Courier New"/>
                <a:cs typeface="Courier New"/>
                <a:sym typeface="Courier New"/>
              </a:rPr>
              <a:t>mapiranje putanja</a:t>
            </a:r>
            <a:endParaRPr sz="13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F2FFFC"/>
                </a:solidFill>
                <a:latin typeface="Courier New"/>
                <a:ea typeface="Courier New"/>
                <a:cs typeface="Courier New"/>
                <a:sym typeface="Courier New"/>
              </a:rPr>
              <a:t>@RequestMapping</a:t>
            </a:r>
            <a:r>
              <a:rPr lang="en" sz="1300">
                <a:solidFill>
                  <a:srgbClr val="798384"/>
                </a:solidFill>
                <a:latin typeface="Courier New"/>
                <a:ea typeface="Courier New"/>
                <a:cs typeface="Courier New"/>
                <a:sym typeface="Courier New"/>
              </a:rPr>
              <a:t>(</a:t>
            </a:r>
            <a:r>
              <a:rPr lang="en" sz="1300">
                <a:solidFill>
                  <a:srgbClr val="FFED72"/>
                </a:solidFill>
                <a:latin typeface="Courier New"/>
                <a:ea typeface="Courier New"/>
                <a:cs typeface="Courier New"/>
                <a:sym typeface="Courier New"/>
              </a:rPr>
              <a:t>"/{name:[a-z-]+}-{ext:</a:t>
            </a:r>
            <a:r>
              <a:rPr lang="en" sz="1300">
                <a:solidFill>
                  <a:srgbClr val="7CD5F1"/>
                </a:solidFill>
                <a:latin typeface="Courier New"/>
                <a:ea typeface="Courier New"/>
                <a:cs typeface="Courier New"/>
                <a:sym typeface="Courier New"/>
              </a:rPr>
              <a:t>\\</a:t>
            </a:r>
            <a:r>
              <a:rPr lang="en" sz="1300">
                <a:solidFill>
                  <a:srgbClr val="FFED72"/>
                </a:solidFill>
                <a:latin typeface="Courier New"/>
                <a:ea typeface="Courier New"/>
                <a:cs typeface="Courier New"/>
                <a:sym typeface="Courier New"/>
              </a:rPr>
              <a:t>.[a-z]+}"</a:t>
            </a:r>
            <a:r>
              <a:rPr lang="en" sz="1300">
                <a:solidFill>
                  <a:srgbClr val="798384"/>
                </a:solidFill>
                <a:latin typeface="Courier New"/>
                <a:ea typeface="Courier New"/>
                <a:cs typeface="Courier New"/>
                <a:sym typeface="Courier New"/>
              </a:rPr>
              <a:t>, </a:t>
            </a:r>
            <a:r>
              <a:rPr lang="en" sz="1300">
                <a:solidFill>
                  <a:srgbClr val="F59762"/>
                </a:solidFill>
                <a:latin typeface="Courier New"/>
                <a:ea typeface="Courier New"/>
                <a:cs typeface="Courier New"/>
                <a:sym typeface="Courier New"/>
              </a:rPr>
              <a:t>method = </a:t>
            </a:r>
            <a:r>
              <a:rPr lang="en" sz="1300">
                <a:solidFill>
                  <a:srgbClr val="F2FFFC"/>
                </a:solidFill>
                <a:latin typeface="Courier New"/>
                <a:ea typeface="Courier New"/>
                <a:cs typeface="Courier New"/>
                <a:sym typeface="Courier New"/>
              </a:rPr>
              <a:t>HttpMethod</a:t>
            </a:r>
            <a:r>
              <a:rPr lang="en" sz="1300">
                <a:solidFill>
                  <a:srgbClr val="798384"/>
                </a:solidFill>
                <a:latin typeface="Courier New"/>
                <a:ea typeface="Courier New"/>
                <a:cs typeface="Courier New"/>
                <a:sym typeface="Courier New"/>
              </a:rPr>
              <a:t>.</a:t>
            </a:r>
            <a:r>
              <a:rPr lang="en" sz="1300">
                <a:solidFill>
                  <a:srgbClr val="F2FFFC"/>
                </a:solidFill>
                <a:latin typeface="Courier New"/>
                <a:ea typeface="Courier New"/>
                <a:cs typeface="Courier New"/>
                <a:sym typeface="Courier New"/>
              </a:rPr>
              <a:t>GET</a:t>
            </a:r>
            <a:r>
              <a:rPr lang="en" sz="1300">
                <a:solidFill>
                  <a:srgbClr val="798384"/>
                </a:solidFill>
                <a:latin typeface="Courier New"/>
                <a:ea typeface="Courier New"/>
                <a:cs typeface="Courier New"/>
                <a:sym typeface="Courier New"/>
              </a:rPr>
              <a:t>)</a:t>
            </a:r>
            <a:endParaRPr sz="1300">
              <a:solidFill>
                <a:srgbClr val="798384"/>
              </a:solidFill>
              <a:latin typeface="Courier New"/>
              <a:ea typeface="Courier New"/>
              <a:cs typeface="Courier New"/>
              <a:sym typeface="Courier New"/>
            </a:endParaRPr>
          </a:p>
          <a:p>
            <a:pPr indent="0" lvl="0" marL="457200" rtl="0" algn="l">
              <a:spcBef>
                <a:spcPts val="0"/>
              </a:spcBef>
              <a:spcAft>
                <a:spcPts val="0"/>
              </a:spcAft>
              <a:buNone/>
            </a:pPr>
            <a:r>
              <a:rPr lang="en" sz="1300">
                <a:solidFill>
                  <a:srgbClr val="F2FFFC"/>
                </a:solidFill>
                <a:latin typeface="Courier New"/>
                <a:ea typeface="Courier New"/>
                <a:cs typeface="Courier New"/>
                <a:sym typeface="Courier New"/>
              </a:rPr>
              <a:t>@GetMapping</a:t>
            </a:r>
            <a:endParaRPr sz="1300">
              <a:solidFill>
                <a:srgbClr val="F2FFFC"/>
              </a:solidFill>
              <a:latin typeface="Courier New"/>
              <a:ea typeface="Courier New"/>
              <a:cs typeface="Courier New"/>
              <a:sym typeface="Courier New"/>
            </a:endParaRPr>
          </a:p>
          <a:p>
            <a:pPr indent="0" lvl="0" marL="457200" rtl="0" algn="l">
              <a:spcBef>
                <a:spcPts val="0"/>
              </a:spcBef>
              <a:spcAft>
                <a:spcPts val="0"/>
              </a:spcAft>
              <a:buNone/>
            </a:pPr>
            <a:r>
              <a:rPr lang="en" sz="1300">
                <a:solidFill>
                  <a:srgbClr val="F2FFFC"/>
                </a:solidFill>
                <a:latin typeface="Courier New"/>
                <a:ea typeface="Courier New"/>
                <a:cs typeface="Courier New"/>
                <a:sym typeface="Courier New"/>
              </a:rPr>
              <a:t>@PostMapping</a:t>
            </a:r>
            <a:endParaRPr sz="1300">
              <a:solidFill>
                <a:srgbClr val="F2FFFC"/>
              </a:solidFill>
              <a:latin typeface="Courier New"/>
              <a:ea typeface="Courier New"/>
              <a:cs typeface="Courier New"/>
              <a:sym typeface="Courier New"/>
            </a:endParaRPr>
          </a:p>
          <a:p>
            <a:pPr indent="0" lvl="0" marL="457200" rtl="0" algn="l">
              <a:spcBef>
                <a:spcPts val="0"/>
              </a:spcBef>
              <a:spcAft>
                <a:spcPts val="0"/>
              </a:spcAft>
              <a:buNone/>
            </a:pPr>
            <a:r>
              <a:rPr lang="en" sz="1300">
                <a:solidFill>
                  <a:srgbClr val="F2FFFC"/>
                </a:solidFill>
                <a:latin typeface="Courier New"/>
                <a:ea typeface="Courier New"/>
                <a:cs typeface="Courier New"/>
                <a:sym typeface="Courier New"/>
              </a:rPr>
              <a:t>@PutMapping</a:t>
            </a:r>
            <a:endParaRPr sz="1300">
              <a:solidFill>
                <a:srgbClr val="F2FFFC"/>
              </a:solidFill>
              <a:latin typeface="Courier New"/>
              <a:ea typeface="Courier New"/>
              <a:cs typeface="Courier New"/>
              <a:sym typeface="Courier New"/>
            </a:endParaRPr>
          </a:p>
          <a:p>
            <a:pPr indent="0" lvl="0" marL="457200" rtl="0" algn="l">
              <a:spcBef>
                <a:spcPts val="0"/>
              </a:spcBef>
              <a:spcAft>
                <a:spcPts val="0"/>
              </a:spcAft>
              <a:buNone/>
            </a:pPr>
            <a:r>
              <a:rPr lang="en" sz="1300">
                <a:solidFill>
                  <a:srgbClr val="F2FFFC"/>
                </a:solidFill>
                <a:latin typeface="Courier New"/>
                <a:ea typeface="Courier New"/>
                <a:cs typeface="Courier New"/>
                <a:sym typeface="Courier New"/>
              </a:rPr>
              <a:t>@DeleteMapping</a:t>
            </a:r>
            <a:endParaRPr sz="1300">
              <a:solidFill>
                <a:srgbClr val="F2FFFC"/>
              </a:solidFill>
              <a:latin typeface="Courier New"/>
              <a:ea typeface="Courier New"/>
              <a:cs typeface="Courier New"/>
              <a:sym typeface="Courier New"/>
            </a:endParaRPr>
          </a:p>
          <a:p>
            <a:pPr indent="0" lvl="0" marL="457200" rtl="0" algn="l">
              <a:spcBef>
                <a:spcPts val="0"/>
              </a:spcBef>
              <a:spcAft>
                <a:spcPts val="0"/>
              </a:spcAft>
              <a:buNone/>
            </a:pPr>
            <a:r>
              <a:rPr lang="en" sz="1300">
                <a:solidFill>
                  <a:srgbClr val="F2FFFC"/>
                </a:solidFill>
                <a:latin typeface="Courier New"/>
                <a:ea typeface="Courier New"/>
                <a:cs typeface="Courier New"/>
                <a:sym typeface="Courier New"/>
              </a:rPr>
              <a:t>@PatchMapping</a:t>
            </a:r>
            <a:endParaRPr sz="1300">
              <a:solidFill>
                <a:srgbClr val="F2FFFC"/>
              </a:solidFill>
              <a:latin typeface="Courier New"/>
              <a:ea typeface="Courier New"/>
              <a:cs typeface="Courier New"/>
              <a:sym typeface="Courier New"/>
            </a:endParaRPr>
          </a:p>
          <a:p>
            <a:pPr indent="0" lvl="0" marL="457200" rtl="0" algn="l">
              <a:spcBef>
                <a:spcPts val="0"/>
              </a:spcBef>
              <a:spcAft>
                <a:spcPts val="0"/>
              </a:spcAft>
              <a:buNone/>
            </a:pPr>
            <a:r>
              <a:t/>
            </a:r>
            <a:endParaRPr sz="13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F2FFFC"/>
                </a:solidFill>
                <a:latin typeface="Courier New"/>
                <a:ea typeface="Courier New"/>
                <a:cs typeface="Courier New"/>
                <a:sym typeface="Courier New"/>
              </a:rPr>
              <a:t>@RequestBody</a:t>
            </a:r>
            <a:endParaRPr sz="1300">
              <a:solidFill>
                <a:srgbClr val="F2FFFC"/>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F2FFFC"/>
                </a:solidFill>
                <a:latin typeface="Courier New"/>
                <a:ea typeface="Courier New"/>
                <a:cs typeface="Courier New"/>
                <a:sym typeface="Courier New"/>
              </a:rPr>
              <a:t>@RequestParam</a:t>
            </a:r>
            <a:endParaRPr sz="13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F2FFFC"/>
                </a:solidFill>
                <a:latin typeface="Courier New"/>
                <a:ea typeface="Courier New"/>
                <a:cs typeface="Courier New"/>
                <a:sym typeface="Courier New"/>
              </a:rPr>
              <a:t>@PathVariable</a:t>
            </a:r>
            <a:endParaRPr sz="1300">
              <a:solidFill>
                <a:srgbClr val="F2FFFC"/>
              </a:solidFill>
              <a:latin typeface="Courier New"/>
              <a:ea typeface="Courier New"/>
              <a:cs typeface="Courier New"/>
              <a:sym typeface="Courier New"/>
            </a:endParaRPr>
          </a:p>
          <a:p>
            <a:pPr indent="0" lvl="0" marL="0" rtl="0" algn="l">
              <a:spcBef>
                <a:spcPts val="0"/>
              </a:spcBef>
              <a:spcAft>
                <a:spcPts val="0"/>
              </a:spcAft>
              <a:buNone/>
            </a:pPr>
            <a:r>
              <a:t/>
            </a:r>
            <a:endParaRPr sz="2100"/>
          </a:p>
          <a:p>
            <a:pPr indent="0" lvl="0" marL="0" rtl="0" algn="l">
              <a:spcBef>
                <a:spcPts val="0"/>
              </a:spcBef>
              <a:spcAft>
                <a:spcPts val="1200"/>
              </a:spcAft>
              <a:buNone/>
            </a:pPr>
            <a:r>
              <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2E57B"/>
                </a:solidFill>
              </a:rPr>
              <a:t>Spring Security</a:t>
            </a:r>
            <a:endParaRPr>
              <a:solidFill>
                <a:srgbClr val="A2E57B"/>
              </a:solidFill>
            </a:endParaRPr>
          </a:p>
        </p:txBody>
      </p:sp>
      <p:sp>
        <p:nvSpPr>
          <p:cNvPr id="261" name="Google Shape;26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i="1" lang="en" sz="1050">
                <a:solidFill>
                  <a:srgbClr val="7CD5F1"/>
                </a:solidFill>
                <a:latin typeface="Courier New"/>
                <a:ea typeface="Courier New"/>
                <a:cs typeface="Courier New"/>
                <a:sym typeface="Courier New"/>
              </a:rPr>
              <a:t>@Bean</a:t>
            </a:r>
            <a:endParaRPr i="1" sz="1050">
              <a:solidFill>
                <a:srgbClr val="7CD5F1"/>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6D7E"/>
                </a:solidFill>
                <a:latin typeface="Courier New"/>
                <a:ea typeface="Courier New"/>
                <a:cs typeface="Courier New"/>
                <a:sym typeface="Courier New"/>
              </a:rPr>
              <a:t>fun </a:t>
            </a:r>
            <a:r>
              <a:rPr lang="en" sz="1050">
                <a:solidFill>
                  <a:srgbClr val="A2E57B"/>
                </a:solidFill>
                <a:latin typeface="Courier New"/>
                <a:ea typeface="Courier New"/>
                <a:cs typeface="Courier New"/>
                <a:sym typeface="Courier New"/>
              </a:rPr>
              <a:t>corsConfigurationSource</a:t>
            </a:r>
            <a:r>
              <a:rPr lang="en" sz="1050">
                <a:solidFill>
                  <a:srgbClr val="798384"/>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props</a:t>
            </a:r>
            <a:r>
              <a:rPr lang="en" sz="1050">
                <a:solidFill>
                  <a:srgbClr val="FF6D7E"/>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ApplicationProperties</a:t>
            </a:r>
            <a:r>
              <a:rPr lang="en" sz="1050">
                <a:solidFill>
                  <a:srgbClr val="798384"/>
                </a:solidFill>
                <a:latin typeface="Courier New"/>
                <a:ea typeface="Courier New"/>
                <a:cs typeface="Courier New"/>
                <a:sym typeface="Courier New"/>
              </a:rPr>
              <a:t>)</a:t>
            </a:r>
            <a:r>
              <a:rPr lang="en" sz="1050">
                <a:solidFill>
                  <a:srgbClr val="FF6D7E"/>
                </a:solidFill>
                <a:latin typeface="Courier New"/>
                <a:ea typeface="Courier New"/>
                <a:cs typeface="Courier New"/>
                <a:sym typeface="Courier New"/>
              </a:rPr>
              <a:t>: </a:t>
            </a:r>
            <a:r>
              <a:rPr i="1" lang="en" sz="1050">
                <a:solidFill>
                  <a:srgbClr val="7CD5F1"/>
                </a:solidFill>
                <a:latin typeface="Courier New"/>
                <a:ea typeface="Courier New"/>
                <a:cs typeface="Courier New"/>
                <a:sym typeface="Courier New"/>
              </a:rPr>
              <a:t>CorsConfigurationSource </a:t>
            </a:r>
            <a:r>
              <a:rPr lang="en" sz="1050">
                <a:solidFill>
                  <a:srgbClr val="FF6D7E"/>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CorsConfiguration</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i="1" lang="en" sz="1050">
                <a:solidFill>
                  <a:srgbClr val="A2E57B"/>
                </a:solidFill>
                <a:latin typeface="Courier New"/>
                <a:ea typeface="Courier New"/>
                <a:cs typeface="Courier New"/>
                <a:sym typeface="Courier New"/>
              </a:rPr>
              <a:t>apply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798384"/>
                </a:solidFill>
                <a:latin typeface="Courier New"/>
                <a:ea typeface="Courier New"/>
                <a:cs typeface="Courier New"/>
                <a:sym typeface="Courier New"/>
              </a:rPr>
              <a:t>       </a:t>
            </a:r>
            <a:r>
              <a:rPr i="1" lang="en" sz="1050">
                <a:solidFill>
                  <a:srgbClr val="F2FFFC"/>
                </a:solidFill>
                <a:latin typeface="Courier New"/>
                <a:ea typeface="Courier New"/>
                <a:cs typeface="Courier New"/>
                <a:sym typeface="Courier New"/>
              </a:rPr>
              <a:t>allowedOrigins </a:t>
            </a:r>
            <a:r>
              <a:rPr lang="en" sz="1050">
                <a:solidFill>
                  <a:srgbClr val="FF6D7E"/>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props</a:t>
            </a:r>
            <a:r>
              <a:rPr lang="en" sz="1050">
                <a:solidFill>
                  <a:srgbClr val="798384"/>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allowedOrigins</a:t>
            </a:r>
            <a:endParaRPr sz="1050">
              <a:solidFill>
                <a:srgbClr val="F2FFFC"/>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2FFFC"/>
                </a:solidFill>
                <a:latin typeface="Courier New"/>
                <a:ea typeface="Courier New"/>
                <a:cs typeface="Courier New"/>
                <a:sym typeface="Courier New"/>
              </a:rPr>
              <a:t>       </a:t>
            </a:r>
            <a:r>
              <a:rPr i="1" lang="en" sz="1050">
                <a:solidFill>
                  <a:srgbClr val="F2FFFC"/>
                </a:solidFill>
                <a:latin typeface="Courier New"/>
                <a:ea typeface="Courier New"/>
                <a:cs typeface="Courier New"/>
                <a:sym typeface="Courier New"/>
              </a:rPr>
              <a:t>allowedMethods </a:t>
            </a:r>
            <a:r>
              <a:rPr lang="en" sz="1050">
                <a:solidFill>
                  <a:srgbClr val="FF6D7E"/>
                </a:solidFill>
                <a:latin typeface="Courier New"/>
                <a:ea typeface="Courier New"/>
                <a:cs typeface="Courier New"/>
                <a:sym typeface="Courier New"/>
              </a:rPr>
              <a:t>= </a:t>
            </a:r>
            <a:r>
              <a:rPr i="1" lang="en" sz="1050">
                <a:solidFill>
                  <a:srgbClr val="A2E57B"/>
                </a:solidFill>
                <a:latin typeface="Courier New"/>
                <a:ea typeface="Courier New"/>
                <a:cs typeface="Courier New"/>
                <a:sym typeface="Courier New"/>
              </a:rPr>
              <a:t>listOf</a:t>
            </a:r>
            <a:r>
              <a:rPr lang="en" sz="1050">
                <a:solidFill>
                  <a:srgbClr val="798384"/>
                </a:solidFill>
                <a:latin typeface="Courier New"/>
                <a:ea typeface="Courier New"/>
                <a:cs typeface="Courier New"/>
                <a:sym typeface="Courier New"/>
              </a:rPr>
              <a:t>(</a:t>
            </a:r>
            <a:r>
              <a:rPr lang="en" sz="1050">
                <a:solidFill>
                  <a:srgbClr val="FFED72"/>
                </a:solidFill>
                <a:latin typeface="Courier New"/>
                <a:ea typeface="Courier New"/>
                <a:cs typeface="Courier New"/>
                <a:sym typeface="Courier New"/>
              </a:rPr>
              <a:t>"*"</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i="1" lang="en" sz="1050">
                <a:solidFill>
                  <a:srgbClr val="F2FFFC"/>
                </a:solidFill>
                <a:latin typeface="Courier New"/>
                <a:ea typeface="Courier New"/>
                <a:cs typeface="Courier New"/>
                <a:sym typeface="Courier New"/>
              </a:rPr>
              <a:t>allowedHeaders </a:t>
            </a:r>
            <a:r>
              <a:rPr lang="en" sz="1050">
                <a:solidFill>
                  <a:srgbClr val="FF6D7E"/>
                </a:solidFill>
                <a:latin typeface="Courier New"/>
                <a:ea typeface="Courier New"/>
                <a:cs typeface="Courier New"/>
                <a:sym typeface="Courier New"/>
              </a:rPr>
              <a:t>= </a:t>
            </a:r>
            <a:r>
              <a:rPr i="1" lang="en" sz="1050">
                <a:solidFill>
                  <a:srgbClr val="A2E57B"/>
                </a:solidFill>
                <a:latin typeface="Courier New"/>
                <a:ea typeface="Courier New"/>
                <a:cs typeface="Courier New"/>
                <a:sym typeface="Courier New"/>
              </a:rPr>
              <a:t>listOf</a:t>
            </a:r>
            <a:r>
              <a:rPr lang="en" sz="1050">
                <a:solidFill>
                  <a:srgbClr val="798384"/>
                </a:solidFill>
                <a:latin typeface="Courier New"/>
                <a:ea typeface="Courier New"/>
                <a:cs typeface="Courier New"/>
                <a:sym typeface="Courier New"/>
              </a:rPr>
              <a:t>(</a:t>
            </a:r>
            <a:r>
              <a:rPr lang="en" sz="1050">
                <a:solidFill>
                  <a:srgbClr val="FFED72"/>
                </a:solidFill>
                <a:latin typeface="Courier New"/>
                <a:ea typeface="Courier New"/>
                <a:cs typeface="Courier New"/>
                <a:sym typeface="Courier New"/>
              </a:rPr>
              <a:t>"*"</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798384"/>
                </a:solidFill>
                <a:latin typeface="Courier New"/>
                <a:ea typeface="Courier New"/>
                <a:cs typeface="Courier New"/>
                <a:sym typeface="Courier New"/>
              </a:rPr>
              <a:t>   </a:t>
            </a:r>
            <a:r>
              <a:rPr lang="en" sz="1050">
                <a:solidFill>
                  <a:srgbClr val="798384"/>
                </a:solidFill>
                <a:latin typeface="Courier New"/>
                <a:ea typeface="Courier New"/>
                <a:cs typeface="Courier New"/>
                <a:sym typeface="Courier New"/>
              </a:rPr>
              <a:t>.</a:t>
            </a:r>
            <a:r>
              <a:rPr i="1" lang="en" sz="1050">
                <a:solidFill>
                  <a:srgbClr val="A2E57B"/>
                </a:solidFill>
                <a:latin typeface="Courier New"/>
                <a:ea typeface="Courier New"/>
                <a:cs typeface="Courier New"/>
                <a:sym typeface="Courier New"/>
              </a:rPr>
              <a:t>let </a:t>
            </a:r>
            <a:r>
              <a:rPr b="1"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corsConfig </a:t>
            </a:r>
            <a:r>
              <a:rPr b="1" lang="en" sz="1050">
                <a:solidFill>
                  <a:srgbClr val="FF6D7E"/>
                </a:solidFill>
                <a:latin typeface="Courier New"/>
                <a:ea typeface="Courier New"/>
                <a:cs typeface="Courier New"/>
                <a:sym typeface="Courier New"/>
              </a:rPr>
              <a:t>-&gt;</a:t>
            </a:r>
            <a:endParaRPr b="1" sz="1050">
              <a:solidFill>
                <a:srgbClr val="FF6D7E"/>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FF6D7E"/>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UrlBasedCorsConfigurationSource</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i="1" lang="en" sz="1050">
                <a:solidFill>
                  <a:srgbClr val="A2E57B"/>
                </a:solidFill>
                <a:latin typeface="Courier New"/>
                <a:ea typeface="Courier New"/>
                <a:cs typeface="Courier New"/>
                <a:sym typeface="Courier New"/>
              </a:rPr>
              <a:t>apply </a:t>
            </a:r>
            <a:r>
              <a:rPr b="1" lang="en" sz="1050">
                <a:solidFill>
                  <a:srgbClr val="798384"/>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registerCorsConfiguration</a:t>
            </a:r>
            <a:r>
              <a:rPr lang="en" sz="1050">
                <a:solidFill>
                  <a:srgbClr val="798384"/>
                </a:solidFill>
                <a:latin typeface="Courier New"/>
                <a:ea typeface="Courier New"/>
                <a:cs typeface="Courier New"/>
                <a:sym typeface="Courier New"/>
              </a:rPr>
              <a:t>(</a:t>
            </a:r>
            <a:r>
              <a:rPr lang="en" sz="1050">
                <a:solidFill>
                  <a:srgbClr val="FFED72"/>
                </a:solidFill>
                <a:latin typeface="Courier New"/>
                <a:ea typeface="Courier New"/>
                <a:cs typeface="Courier New"/>
                <a:sym typeface="Courier New"/>
              </a:rPr>
              <a:t>"/**"</a:t>
            </a: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corsConfig</a:t>
            </a:r>
            <a:r>
              <a:rPr lang="en" sz="1050">
                <a:solidFill>
                  <a:srgbClr val="798384"/>
                </a:solidFill>
                <a:latin typeface="Courier New"/>
                <a:ea typeface="Courier New"/>
                <a:cs typeface="Courier New"/>
                <a:sym typeface="Courier New"/>
              </a:rPr>
              <a:t>)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798384"/>
                </a:solidFill>
                <a:latin typeface="Courier New"/>
                <a:ea typeface="Courier New"/>
                <a:cs typeface="Courier New"/>
                <a:sym typeface="Courier New"/>
              </a:rPr>
              <a:t>   }</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i="1" lang="en" sz="1050">
                <a:solidFill>
                  <a:srgbClr val="7CD5F1"/>
                </a:solidFill>
                <a:latin typeface="Courier New"/>
                <a:ea typeface="Courier New"/>
                <a:cs typeface="Courier New"/>
                <a:sym typeface="Courier New"/>
              </a:rPr>
              <a:t>@Bean</a:t>
            </a:r>
            <a:endParaRPr i="1" sz="1050">
              <a:solidFill>
                <a:srgbClr val="7CD5F1"/>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6D7E"/>
                </a:solidFill>
                <a:latin typeface="Courier New"/>
                <a:ea typeface="Courier New"/>
                <a:cs typeface="Courier New"/>
                <a:sym typeface="Courier New"/>
              </a:rPr>
              <a:t>fun </a:t>
            </a:r>
            <a:r>
              <a:rPr lang="en" sz="1050">
                <a:solidFill>
                  <a:srgbClr val="A2E57B"/>
                </a:solidFill>
                <a:latin typeface="Courier New"/>
                <a:ea typeface="Courier New"/>
                <a:cs typeface="Courier New"/>
                <a:sym typeface="Courier New"/>
              </a:rPr>
              <a:t>filterChain</a:t>
            </a:r>
            <a:r>
              <a:rPr lang="en" sz="1050">
                <a:solidFill>
                  <a:srgbClr val="798384"/>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http</a:t>
            </a:r>
            <a:r>
              <a:rPr lang="en" sz="1050">
                <a:solidFill>
                  <a:srgbClr val="FF6D7E"/>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HttpSecurity</a:t>
            </a:r>
            <a:r>
              <a:rPr lang="en" sz="1050">
                <a:solidFill>
                  <a:srgbClr val="798384"/>
                </a:solidFill>
                <a:latin typeface="Courier New"/>
                <a:ea typeface="Courier New"/>
                <a:cs typeface="Courier New"/>
                <a:sym typeface="Courier New"/>
              </a:rPr>
              <a:t>)</a:t>
            </a:r>
            <a:r>
              <a:rPr lang="en" sz="1050">
                <a:solidFill>
                  <a:srgbClr val="FF6D7E"/>
                </a:solidFill>
                <a:latin typeface="Courier New"/>
                <a:ea typeface="Courier New"/>
                <a:cs typeface="Courier New"/>
                <a:sym typeface="Courier New"/>
              </a:rPr>
              <a:t>: </a:t>
            </a:r>
            <a:r>
              <a:rPr i="1" lang="en" sz="1050">
                <a:solidFill>
                  <a:srgbClr val="7CD5F1"/>
                </a:solidFill>
                <a:latin typeface="Courier New"/>
                <a:ea typeface="Courier New"/>
                <a:cs typeface="Courier New"/>
                <a:sym typeface="Courier New"/>
              </a:rPr>
              <a:t>SecurityFilterChain </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http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798384"/>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cors </a:t>
            </a:r>
            <a:r>
              <a:rPr b="1" lang="en" sz="1050">
                <a:solidFill>
                  <a:srgbClr val="798384"/>
                </a:solidFill>
                <a:latin typeface="Courier New"/>
                <a:ea typeface="Courier New"/>
                <a:cs typeface="Courier New"/>
                <a:sym typeface="Courier New"/>
              </a:rPr>
              <a:t>{ }</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798384"/>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csrf </a:t>
            </a:r>
            <a:r>
              <a:rPr b="1" lang="en" sz="1050">
                <a:solidFill>
                  <a:srgbClr val="798384"/>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disable</a:t>
            </a:r>
            <a:r>
              <a:rPr lang="en" sz="1050">
                <a:solidFill>
                  <a:srgbClr val="798384"/>
                </a:solidFill>
                <a:latin typeface="Courier New"/>
                <a:ea typeface="Courier New"/>
                <a:cs typeface="Courier New"/>
                <a:sym typeface="Courier New"/>
              </a:rPr>
              <a:t>()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798384"/>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authorizeRequests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798384"/>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authorize</a:t>
            </a:r>
            <a:r>
              <a:rPr lang="en" sz="1050">
                <a:solidFill>
                  <a:srgbClr val="798384"/>
                </a:solidFill>
                <a:latin typeface="Courier New"/>
                <a:ea typeface="Courier New"/>
                <a:cs typeface="Courier New"/>
                <a:sym typeface="Courier New"/>
              </a:rPr>
              <a:t>(</a:t>
            </a:r>
            <a:r>
              <a:rPr lang="en" sz="1050">
                <a:solidFill>
                  <a:srgbClr val="FFED72"/>
                </a:solidFill>
                <a:latin typeface="Courier New"/>
                <a:ea typeface="Courier New"/>
                <a:cs typeface="Courier New"/>
                <a:sym typeface="Courier New"/>
              </a:rPr>
              <a:t>"/**"</a:t>
            </a:r>
            <a:r>
              <a:rPr lang="en" sz="1050">
                <a:solidFill>
                  <a:srgbClr val="798384"/>
                </a:solidFill>
                <a:latin typeface="Courier New"/>
                <a:ea typeface="Courier New"/>
                <a:cs typeface="Courier New"/>
                <a:sym typeface="Courier New"/>
              </a:rPr>
              <a:t>, </a:t>
            </a:r>
            <a:r>
              <a:rPr lang="en" sz="1050">
                <a:solidFill>
                  <a:srgbClr val="F2FFFC"/>
                </a:solidFill>
                <a:latin typeface="Courier New"/>
                <a:ea typeface="Courier New"/>
                <a:cs typeface="Courier New"/>
                <a:sym typeface="Courier New"/>
              </a:rPr>
              <a:t>permitAll</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798384"/>
                </a:solidFill>
                <a:latin typeface="Courier New"/>
                <a:ea typeface="Courier New"/>
                <a:cs typeface="Courier New"/>
                <a:sym typeface="Courier New"/>
              </a:rPr>
              <a:t>   }</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798384"/>
                </a:solidFill>
                <a:latin typeface="Courier New"/>
                <a:ea typeface="Courier New"/>
                <a:cs typeface="Courier New"/>
                <a:sym typeface="Courier New"/>
              </a:rPr>
              <a:t>   </a:t>
            </a:r>
            <a:r>
              <a:rPr lang="en" sz="1050">
                <a:solidFill>
                  <a:srgbClr val="FF6D7E"/>
                </a:solidFill>
                <a:latin typeface="Courier New"/>
                <a:ea typeface="Courier New"/>
                <a:cs typeface="Courier New"/>
                <a:sym typeface="Courier New"/>
              </a:rPr>
              <a:t>return </a:t>
            </a:r>
            <a:r>
              <a:rPr i="1" lang="en" sz="1050">
                <a:solidFill>
                  <a:srgbClr val="F59762"/>
                </a:solidFill>
                <a:latin typeface="Courier New"/>
                <a:ea typeface="Courier New"/>
                <a:cs typeface="Courier New"/>
                <a:sym typeface="Courier New"/>
              </a:rPr>
              <a:t>http</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build</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12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AA84F"/>
                </a:solidFill>
              </a:rPr>
              <a:t>Spring cloud config</a:t>
            </a:r>
            <a:endParaRPr>
              <a:solidFill>
                <a:srgbClr val="6AA84F"/>
              </a:solidFill>
            </a:endParaRPr>
          </a:p>
        </p:txBody>
      </p:sp>
      <p:sp>
        <p:nvSpPr>
          <p:cNvPr id="267" name="Google Shape;26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D1D5DB"/>
                </a:solidFill>
                <a:latin typeface="Inter Tight"/>
                <a:ea typeface="Inter Tight"/>
                <a:cs typeface="Inter Tight"/>
                <a:sym typeface="Inter Tight"/>
              </a:rPr>
              <a:t>Server-side i client-side podrška za eksternu konfiguraciju kod distribuiranih aplikacija</a:t>
            </a:r>
            <a:endParaRPr sz="1300">
              <a:solidFill>
                <a:srgbClr val="D1D5DB"/>
              </a:solidFill>
              <a:latin typeface="Inter Tight"/>
              <a:ea typeface="Inter Tight"/>
              <a:cs typeface="Inter Tight"/>
              <a:sym typeface="Inter Tight"/>
            </a:endParaRPr>
          </a:p>
          <a:p>
            <a:pPr indent="0" lvl="0" marL="0" rtl="0" algn="l">
              <a:spcBef>
                <a:spcPts val="0"/>
              </a:spcBef>
              <a:spcAft>
                <a:spcPts val="0"/>
              </a:spcAft>
              <a:buNone/>
            </a:pPr>
            <a:r>
              <a:rPr lang="en" sz="1300">
                <a:solidFill>
                  <a:srgbClr val="D1D5DB"/>
                </a:solidFill>
                <a:latin typeface="Inter Tight"/>
                <a:ea typeface="Inter Tight"/>
                <a:cs typeface="Inter Tight"/>
                <a:sym typeface="Inter Tight"/>
              </a:rPr>
              <a:t>Centralizovano upravljanje eksternim podešavanjima za aplikacije u svim okruženjima (dev, prod,...)</a:t>
            </a:r>
            <a:endParaRPr sz="1300">
              <a:solidFill>
                <a:srgbClr val="D1D5DB"/>
              </a:solidFill>
              <a:latin typeface="Inter Tight"/>
              <a:ea typeface="Inter Tight"/>
              <a:cs typeface="Inter Tight"/>
              <a:sym typeface="Inter Tight"/>
            </a:endParaRPr>
          </a:p>
          <a:p>
            <a:pPr indent="0" lvl="0" marL="0" rtl="0" algn="l">
              <a:spcBef>
                <a:spcPts val="0"/>
              </a:spcBef>
              <a:spcAft>
                <a:spcPts val="0"/>
              </a:spcAft>
              <a:buNone/>
            </a:pPr>
            <a:r>
              <a:rPr lang="en" sz="1300">
                <a:solidFill>
                  <a:srgbClr val="D1D5DB"/>
                </a:solidFill>
                <a:latin typeface="Inter Tight"/>
                <a:ea typeface="Inter Tight"/>
                <a:cs typeface="Inter Tight"/>
                <a:sym typeface="Inter Tight"/>
              </a:rPr>
              <a:t>Cloud-config-server pruža HTTP API za pristup konfiguracionim resursima</a:t>
            </a:r>
            <a:endParaRPr sz="1300">
              <a:solidFill>
                <a:srgbClr val="D1D5DB"/>
              </a:solidFill>
              <a:latin typeface="Inter Tight"/>
              <a:ea typeface="Inter Tight"/>
              <a:cs typeface="Inter Tight"/>
              <a:sym typeface="Inter Tight"/>
            </a:endParaRPr>
          </a:p>
          <a:p>
            <a:pPr indent="0" lvl="0" marL="0" rtl="0" algn="l">
              <a:spcBef>
                <a:spcPts val="0"/>
              </a:spcBef>
              <a:spcAft>
                <a:spcPts val="0"/>
              </a:spcAft>
              <a:buNone/>
            </a:pPr>
            <a:r>
              <a:rPr lang="en" sz="1300">
                <a:solidFill>
                  <a:srgbClr val="D1D5DB"/>
                </a:solidFill>
                <a:latin typeface="Inter Tight"/>
                <a:ea typeface="Inter Tight"/>
                <a:cs typeface="Inter Tight"/>
                <a:sym typeface="Inter Tight"/>
              </a:rPr>
              <a:t>Za skladištenje resursa podrazumevano se koristi git </a:t>
            </a:r>
            <a:endParaRPr sz="1300">
              <a:solidFill>
                <a:srgbClr val="D1D5DB"/>
              </a:solidFill>
              <a:latin typeface="Inter Tight"/>
              <a:ea typeface="Inter Tight"/>
              <a:cs typeface="Inter Tight"/>
              <a:sym typeface="Inter Tight"/>
            </a:endParaRPr>
          </a:p>
          <a:p>
            <a:pPr indent="0" lvl="0" marL="0" rtl="0" algn="l">
              <a:spcBef>
                <a:spcPts val="0"/>
              </a:spcBef>
              <a:spcAft>
                <a:spcPts val="0"/>
              </a:spcAft>
              <a:buNone/>
            </a:pPr>
            <a:r>
              <a:rPr lang="en" sz="1300">
                <a:solidFill>
                  <a:srgbClr val="D1D5DB"/>
                </a:solidFill>
                <a:latin typeface="Inter Tight"/>
                <a:ea typeface="Inter Tight"/>
                <a:cs typeface="Inter Tight"/>
                <a:sym typeface="Inter Tight"/>
              </a:rPr>
              <a:t>Laka konfiguracija upotrebom Spring Boot framework-a</a:t>
            </a:r>
            <a:endParaRPr sz="1300">
              <a:solidFill>
                <a:srgbClr val="D1D5DB"/>
              </a:solidFill>
              <a:latin typeface="Inter Tight"/>
              <a:ea typeface="Inter Tight"/>
              <a:cs typeface="Inter Tight"/>
              <a:sym typeface="Inter Tight"/>
            </a:endParaRPr>
          </a:p>
          <a:p>
            <a:pPr indent="0" lvl="0" marL="0" rtl="0" algn="l">
              <a:spcBef>
                <a:spcPts val="0"/>
              </a:spcBef>
              <a:spcAft>
                <a:spcPts val="0"/>
              </a:spcAft>
              <a:buNone/>
            </a:pPr>
            <a:r>
              <a:t/>
            </a:r>
            <a:endParaRPr sz="1300">
              <a:solidFill>
                <a:srgbClr val="D1D5DB"/>
              </a:solidFill>
              <a:latin typeface="Roboto"/>
              <a:ea typeface="Roboto"/>
              <a:cs typeface="Roboto"/>
              <a:sym typeface="Roboto"/>
            </a:endParaRPr>
          </a:p>
          <a:p>
            <a:pPr indent="0" lvl="0" marL="0" rtl="0" algn="l">
              <a:spcBef>
                <a:spcPts val="1200"/>
              </a:spcBef>
              <a:spcAft>
                <a:spcPts val="0"/>
              </a:spcAft>
              <a:buNone/>
            </a:pPr>
            <a:r>
              <a:t/>
            </a:r>
            <a:endParaRPr sz="1100">
              <a:solidFill>
                <a:srgbClr val="F2FFFC"/>
              </a:solidFill>
              <a:highlight>
                <a:srgbClr val="273136"/>
              </a:highlight>
              <a:latin typeface="Courier New"/>
              <a:ea typeface="Courier New"/>
              <a:cs typeface="Courier New"/>
              <a:sym typeface="Courier New"/>
            </a:endParaRPr>
          </a:p>
          <a:p>
            <a:pPr indent="0" lvl="0" marL="0" rtl="0" algn="l">
              <a:spcBef>
                <a:spcPts val="1200"/>
              </a:spcBef>
              <a:spcAft>
                <a:spcPts val="1200"/>
              </a:spcAft>
              <a:buNone/>
            </a:pPr>
            <a:r>
              <a:t/>
            </a:r>
            <a:endParaRPr sz="1300">
              <a:solidFill>
                <a:srgbClr val="D1D5DB"/>
              </a:solidFill>
              <a:latin typeface="Roboto"/>
              <a:ea typeface="Roboto"/>
              <a:cs typeface="Roboto"/>
              <a:sym typeface="Roboto"/>
            </a:endParaRPr>
          </a:p>
        </p:txBody>
      </p:sp>
      <p:sp>
        <p:nvSpPr>
          <p:cNvPr id="268" name="Google Shape;268;p40"/>
          <p:cNvSpPr txBox="1"/>
          <p:nvPr/>
        </p:nvSpPr>
        <p:spPr>
          <a:xfrm>
            <a:off x="4942450" y="2337325"/>
            <a:ext cx="4267200" cy="27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spring:</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security:</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user:</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password: </a:t>
            </a:r>
            <a:r>
              <a:rPr lang="en" sz="1000">
                <a:solidFill>
                  <a:srgbClr val="F2FFFC"/>
                </a:solidFill>
                <a:latin typeface="Courier New"/>
                <a:ea typeface="Courier New"/>
                <a:cs typeface="Courier New"/>
                <a:sym typeface="Courier New"/>
              </a:rPr>
              <a:t>${</a:t>
            </a:r>
            <a:r>
              <a:rPr lang="en" sz="1000">
                <a:solidFill>
                  <a:srgbClr val="FF6D7E"/>
                </a:solidFill>
                <a:latin typeface="Courier New"/>
                <a:ea typeface="Courier New"/>
                <a:cs typeface="Courier New"/>
                <a:sym typeface="Courier New"/>
              </a:rPr>
              <a:t>SPRING_CLOUD_PASSWORD</a:t>
            </a:r>
            <a:r>
              <a:rPr lang="en" sz="1000">
                <a:solidFill>
                  <a:srgbClr val="F2FFFC"/>
                </a:solidFill>
                <a:latin typeface="Courier New"/>
                <a:ea typeface="Courier New"/>
                <a:cs typeface="Courier New"/>
                <a:sym typeface="Courier New"/>
              </a:rPr>
              <a:t>}</a:t>
            </a:r>
            <a:endParaRPr sz="10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2FFFC"/>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name: </a:t>
            </a:r>
            <a:r>
              <a:rPr lang="en" sz="1000">
                <a:solidFill>
                  <a:srgbClr val="F2FFFC"/>
                </a:solidFill>
                <a:latin typeface="Courier New"/>
                <a:ea typeface="Courier New"/>
                <a:cs typeface="Courier New"/>
                <a:sym typeface="Courier New"/>
              </a:rPr>
              <a:t>admin</a:t>
            </a:r>
            <a:endParaRPr sz="10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2FFFC"/>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application:</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name: </a:t>
            </a:r>
            <a:r>
              <a:rPr lang="en" sz="1000">
                <a:solidFill>
                  <a:srgbClr val="F2FFFC"/>
                </a:solidFill>
                <a:latin typeface="Courier New"/>
                <a:ea typeface="Courier New"/>
                <a:cs typeface="Courier New"/>
                <a:sym typeface="Courier New"/>
              </a:rPr>
              <a:t>cloud-configurer</a:t>
            </a:r>
            <a:endParaRPr sz="10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2FFFC"/>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cloud:</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config:</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server:</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git:</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uri: </a:t>
            </a:r>
            <a:r>
              <a:rPr lang="en" sz="1000">
                <a:solidFill>
                  <a:srgbClr val="F2FFFC"/>
                </a:solidFill>
                <a:latin typeface="Courier New"/>
                <a:ea typeface="Courier New"/>
                <a:cs typeface="Courier New"/>
                <a:sym typeface="Courier New"/>
              </a:rPr>
              <a:t>${</a:t>
            </a:r>
            <a:r>
              <a:rPr lang="en" sz="1000">
                <a:solidFill>
                  <a:srgbClr val="FF6D7E"/>
                </a:solidFill>
                <a:latin typeface="Courier New"/>
                <a:ea typeface="Courier New"/>
                <a:cs typeface="Courier New"/>
                <a:sym typeface="Courier New"/>
              </a:rPr>
              <a:t>GIT_REPO_URI</a:t>
            </a:r>
            <a:r>
              <a:rPr lang="en" sz="1000">
                <a:solidFill>
                  <a:srgbClr val="F2FFFC"/>
                </a:solidFill>
                <a:latin typeface="Courier New"/>
                <a:ea typeface="Courier New"/>
                <a:cs typeface="Courier New"/>
                <a:sym typeface="Courier New"/>
              </a:rPr>
              <a:t>}</a:t>
            </a:r>
            <a:endParaRPr sz="10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2FFFC"/>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private-key: </a:t>
            </a:r>
            <a:r>
              <a:rPr lang="en" sz="1000">
                <a:solidFill>
                  <a:srgbClr val="F2FFFC"/>
                </a:solidFill>
                <a:latin typeface="Courier New"/>
                <a:ea typeface="Courier New"/>
                <a:cs typeface="Courier New"/>
                <a:sym typeface="Courier New"/>
              </a:rPr>
              <a:t>${</a:t>
            </a:r>
            <a:r>
              <a:rPr lang="en" sz="1000">
                <a:solidFill>
                  <a:srgbClr val="FF6D7E"/>
                </a:solidFill>
                <a:latin typeface="Courier New"/>
                <a:ea typeface="Courier New"/>
                <a:cs typeface="Courier New"/>
                <a:sym typeface="Courier New"/>
              </a:rPr>
              <a:t>GIT_PRIVATE_KEY</a:t>
            </a:r>
            <a:r>
              <a:rPr lang="en" sz="1000">
                <a:solidFill>
                  <a:srgbClr val="F2FFFC"/>
                </a:solidFill>
                <a:latin typeface="Courier New"/>
                <a:ea typeface="Courier New"/>
                <a:cs typeface="Courier New"/>
                <a:sym typeface="Courier New"/>
              </a:rPr>
              <a:t>}</a:t>
            </a:r>
            <a:endParaRPr sz="1000">
              <a:solidFill>
                <a:srgbClr val="FF6D7E"/>
              </a:solidFill>
              <a:latin typeface="Courier New"/>
              <a:ea typeface="Courier New"/>
              <a:cs typeface="Courier New"/>
              <a:sym typeface="Courier New"/>
            </a:endParaRPr>
          </a:p>
          <a:p>
            <a:pPr indent="0" lvl="0" marL="457200" rtl="0" algn="l">
              <a:spcBef>
                <a:spcPts val="0"/>
              </a:spcBef>
              <a:spcAft>
                <a:spcPts val="0"/>
              </a:spcAft>
              <a:buNone/>
            </a:pPr>
            <a:r>
              <a:rPr lang="en" sz="1000">
                <a:solidFill>
                  <a:srgbClr val="C1C0C0"/>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strict-host-key-checking: false</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ignore-local-ssh-settings: true</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search-paths:</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           - </a:t>
            </a:r>
            <a:r>
              <a:rPr lang="en" sz="1000">
                <a:solidFill>
                  <a:srgbClr val="FFED72"/>
                </a:solidFill>
                <a:latin typeface="Courier New"/>
                <a:ea typeface="Courier New"/>
                <a:cs typeface="Courier New"/>
                <a:sym typeface="Courier New"/>
              </a:rPr>
              <a:t>'env_{profile}'</a:t>
            </a:r>
            <a:endParaRPr sz="1000">
              <a:solidFill>
                <a:srgbClr val="FFED72"/>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6D7E"/>
              </a:solidFill>
              <a:latin typeface="Courier New"/>
              <a:ea typeface="Courier New"/>
              <a:cs typeface="Courier New"/>
              <a:sym typeface="Courier New"/>
            </a:endParaRPr>
          </a:p>
        </p:txBody>
      </p:sp>
      <p:sp>
        <p:nvSpPr>
          <p:cNvPr id="269" name="Google Shape;269;p40"/>
          <p:cNvSpPr txBox="1"/>
          <p:nvPr/>
        </p:nvSpPr>
        <p:spPr>
          <a:xfrm>
            <a:off x="237100" y="2337325"/>
            <a:ext cx="45912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FF6D7E"/>
                </a:solidFill>
                <a:latin typeface="Courier New"/>
                <a:ea typeface="Courier New"/>
                <a:cs typeface="Courier New"/>
                <a:sym typeface="Courier New"/>
              </a:rPr>
              <a:t>spring:</a:t>
            </a:r>
            <a:endParaRPr sz="1000">
              <a:solidFill>
                <a:srgbClr val="FF6D7E"/>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FF6D7E"/>
                </a:solidFill>
                <a:latin typeface="Courier New"/>
                <a:ea typeface="Courier New"/>
                <a:cs typeface="Courier New"/>
                <a:sym typeface="Courier New"/>
              </a:rPr>
              <a:t> application:</a:t>
            </a:r>
            <a:endParaRPr sz="1000">
              <a:solidFill>
                <a:srgbClr val="FF6D7E"/>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FF6D7E"/>
                </a:solidFill>
                <a:latin typeface="Courier New"/>
                <a:ea typeface="Courier New"/>
                <a:cs typeface="Courier New"/>
                <a:sym typeface="Courier New"/>
              </a:rPr>
              <a:t>   name: </a:t>
            </a:r>
            <a:r>
              <a:rPr lang="en" sz="1000">
                <a:solidFill>
                  <a:srgbClr val="F2FFFC"/>
                </a:solidFill>
                <a:latin typeface="Courier New"/>
                <a:ea typeface="Courier New"/>
                <a:cs typeface="Courier New"/>
                <a:sym typeface="Courier New"/>
              </a:rPr>
              <a:t>kvibe-ws</a:t>
            </a:r>
            <a:endParaRPr sz="1000">
              <a:solidFill>
                <a:srgbClr val="F2FFF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F2FFFC"/>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config:</a:t>
            </a:r>
            <a:endParaRPr sz="1000">
              <a:solidFill>
                <a:srgbClr val="FF6D7E"/>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FF6D7E"/>
                </a:solidFill>
                <a:latin typeface="Courier New"/>
                <a:ea typeface="Courier New"/>
                <a:cs typeface="Courier New"/>
                <a:sym typeface="Courier New"/>
              </a:rPr>
              <a:t>   import: </a:t>
            </a:r>
            <a:r>
              <a:rPr lang="en" sz="1000">
                <a:solidFill>
                  <a:srgbClr val="F2FFFC"/>
                </a:solidFill>
                <a:latin typeface="Courier New"/>
                <a:ea typeface="Courier New"/>
                <a:cs typeface="Courier New"/>
                <a:sym typeface="Courier New"/>
              </a:rPr>
              <a:t>optional:configserver:${CLOUD_CONFIG_SERVER}</a:t>
            </a:r>
            <a:endParaRPr sz="1000">
              <a:solidFill>
                <a:srgbClr val="FF6D7E"/>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AA84F"/>
                </a:solidFill>
              </a:rPr>
              <a:t>SocketIO</a:t>
            </a:r>
            <a:endParaRPr>
              <a:solidFill>
                <a:srgbClr val="6AA84F"/>
              </a:solidFill>
            </a:endParaRPr>
          </a:p>
        </p:txBody>
      </p:sp>
      <p:sp>
        <p:nvSpPr>
          <p:cNvPr id="275" name="Google Shape;275;p41"/>
          <p:cNvSpPr txBox="1"/>
          <p:nvPr>
            <p:ph idx="1" type="body"/>
          </p:nvPr>
        </p:nvSpPr>
        <p:spPr>
          <a:xfrm>
            <a:off x="311700" y="2571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000">
                <a:solidFill>
                  <a:srgbClr val="7CD5F1"/>
                </a:solidFill>
                <a:latin typeface="Courier New"/>
                <a:ea typeface="Courier New"/>
                <a:cs typeface="Courier New"/>
                <a:sym typeface="Courier New"/>
              </a:rPr>
              <a:t>@Bean</a:t>
            </a:r>
            <a:endParaRPr i="1" sz="1000">
              <a:solidFill>
                <a:srgbClr val="7CD5F1"/>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fun </a:t>
            </a:r>
            <a:r>
              <a:rPr lang="en" sz="1000">
                <a:solidFill>
                  <a:srgbClr val="A2E57B"/>
                </a:solidFill>
                <a:latin typeface="Courier New"/>
                <a:ea typeface="Courier New"/>
                <a:cs typeface="Courier New"/>
                <a:sym typeface="Courier New"/>
              </a:rPr>
              <a:t>socketIOServer</a:t>
            </a:r>
            <a:r>
              <a:rPr lang="en" sz="1000">
                <a:solidFill>
                  <a:srgbClr val="798384"/>
                </a:solidFill>
                <a:latin typeface="Courier New"/>
                <a:ea typeface="Courier New"/>
                <a:cs typeface="Courier New"/>
                <a:sym typeface="Courier New"/>
              </a:rPr>
              <a:t>()</a:t>
            </a:r>
            <a:r>
              <a:rPr lang="en" sz="1000">
                <a:solidFill>
                  <a:srgbClr val="FF6D7E"/>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SocketIOServer </a:t>
            </a: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val </a:t>
            </a:r>
            <a:r>
              <a:rPr lang="en" sz="1000">
                <a:solidFill>
                  <a:srgbClr val="F2FFFC"/>
                </a:solidFill>
                <a:latin typeface="Courier New"/>
                <a:ea typeface="Courier New"/>
                <a:cs typeface="Courier New"/>
                <a:sym typeface="Courier New"/>
              </a:rPr>
              <a:t>config </a:t>
            </a:r>
            <a:r>
              <a:rPr lang="en" sz="1000">
                <a:solidFill>
                  <a:srgbClr val="FF6D7E"/>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com</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corundumstudio</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socketio</a:t>
            </a:r>
            <a:r>
              <a:rPr lang="en" sz="1000">
                <a:solidFill>
                  <a:srgbClr val="798384"/>
                </a:solidFill>
                <a:latin typeface="Courier New"/>
                <a:ea typeface="Courier New"/>
                <a:cs typeface="Courier New"/>
                <a:sym typeface="Courier New"/>
              </a:rPr>
              <a:t>.</a:t>
            </a:r>
            <a:r>
              <a:rPr lang="en" sz="1000">
                <a:solidFill>
                  <a:srgbClr val="A2E57B"/>
                </a:solidFill>
                <a:latin typeface="Courier New"/>
                <a:ea typeface="Courier New"/>
                <a:cs typeface="Courier New"/>
                <a:sym typeface="Courier New"/>
              </a:rPr>
              <a:t>Configuration</a:t>
            </a:r>
            <a:r>
              <a:rPr lang="en" sz="1000">
                <a:solidFill>
                  <a:srgbClr val="798384"/>
                </a:solidFill>
                <a:latin typeface="Courier New"/>
                <a:ea typeface="Courier New"/>
                <a:cs typeface="Courier New"/>
                <a:sym typeface="Courier New"/>
              </a:rPr>
              <a:t>().</a:t>
            </a:r>
            <a:r>
              <a:rPr i="1" lang="en" sz="1000">
                <a:solidFill>
                  <a:srgbClr val="A2E57B"/>
                </a:solidFill>
                <a:latin typeface="Courier New"/>
                <a:ea typeface="Courier New"/>
                <a:cs typeface="Courier New"/>
                <a:sym typeface="Courier New"/>
              </a:rPr>
              <a:t>apply </a:t>
            </a:r>
            <a:r>
              <a:rPr b="1" lang="en" sz="1000">
                <a:solidFill>
                  <a:srgbClr val="798384"/>
                </a:solidFill>
                <a:latin typeface="Courier New"/>
                <a:ea typeface="Courier New"/>
                <a:cs typeface="Courier New"/>
                <a:sym typeface="Courier New"/>
              </a:rPr>
              <a:t>{</a:t>
            </a:r>
            <a:endParaRPr b="1"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798384"/>
                </a:solidFill>
                <a:latin typeface="Courier New"/>
                <a:ea typeface="Courier New"/>
                <a:cs typeface="Courier New"/>
                <a:sym typeface="Courier New"/>
              </a:rPr>
              <a:t>       </a:t>
            </a:r>
            <a:r>
              <a:rPr i="1" lang="en" sz="1000">
                <a:solidFill>
                  <a:srgbClr val="F2FFFC"/>
                </a:solidFill>
                <a:latin typeface="Courier New"/>
                <a:ea typeface="Courier New"/>
                <a:cs typeface="Courier New"/>
                <a:sym typeface="Courier New"/>
              </a:rPr>
              <a:t>hostname </a:t>
            </a:r>
            <a:r>
              <a:rPr lang="en" sz="1000">
                <a:solidFill>
                  <a:srgbClr val="FF6D7E"/>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socketIOProperties</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host</a:t>
            </a:r>
            <a:endParaRPr sz="10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2FFFC"/>
                </a:solidFill>
                <a:latin typeface="Courier New"/>
                <a:ea typeface="Courier New"/>
                <a:cs typeface="Courier New"/>
                <a:sym typeface="Courier New"/>
              </a:rPr>
              <a:t>       </a:t>
            </a:r>
            <a:r>
              <a:rPr i="1" lang="en" sz="1000">
                <a:solidFill>
                  <a:srgbClr val="F2FFFC"/>
                </a:solidFill>
                <a:latin typeface="Courier New"/>
                <a:ea typeface="Courier New"/>
                <a:cs typeface="Courier New"/>
                <a:sym typeface="Courier New"/>
              </a:rPr>
              <a:t>port </a:t>
            </a:r>
            <a:r>
              <a:rPr lang="en" sz="1000">
                <a:solidFill>
                  <a:srgbClr val="FF6D7E"/>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socketIOProperties</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port</a:t>
            </a:r>
            <a:endParaRPr sz="10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2FFFC"/>
                </a:solidFill>
                <a:latin typeface="Courier New"/>
                <a:ea typeface="Courier New"/>
                <a:cs typeface="Courier New"/>
                <a:sym typeface="Courier New"/>
              </a:rPr>
              <a:t>       </a:t>
            </a:r>
            <a:r>
              <a:rPr i="1" lang="en" sz="1000">
                <a:solidFill>
                  <a:srgbClr val="F2FFFC"/>
                </a:solidFill>
                <a:latin typeface="Courier New"/>
                <a:ea typeface="Courier New"/>
                <a:cs typeface="Courier New"/>
                <a:sym typeface="Courier New"/>
              </a:rPr>
              <a:t>origin </a:t>
            </a:r>
            <a:r>
              <a:rPr lang="en" sz="1000">
                <a:solidFill>
                  <a:srgbClr val="FF6D7E"/>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socketIOProperties</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origin</a:t>
            </a:r>
            <a:endParaRPr sz="10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2FFFC"/>
                </a:solidFill>
                <a:latin typeface="Courier New"/>
                <a:ea typeface="Courier New"/>
                <a:cs typeface="Courier New"/>
                <a:sym typeface="Courier New"/>
              </a:rPr>
              <a:t>   </a:t>
            </a:r>
            <a:r>
              <a:rPr b="1" lang="en" sz="1000">
                <a:solidFill>
                  <a:srgbClr val="798384"/>
                </a:solidFill>
                <a:latin typeface="Courier New"/>
                <a:ea typeface="Courier New"/>
                <a:cs typeface="Courier New"/>
                <a:sym typeface="Courier New"/>
              </a:rPr>
              <a:t>}</a:t>
            </a:r>
            <a:endParaRPr b="1"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798384"/>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val </a:t>
            </a:r>
            <a:r>
              <a:rPr lang="en" sz="1000">
                <a:solidFill>
                  <a:srgbClr val="F2FFFC"/>
                </a:solidFill>
                <a:latin typeface="Courier New"/>
                <a:ea typeface="Courier New"/>
                <a:cs typeface="Courier New"/>
                <a:sym typeface="Courier New"/>
              </a:rPr>
              <a:t>socketIOServer </a:t>
            </a:r>
            <a:r>
              <a:rPr lang="en" sz="1000">
                <a:solidFill>
                  <a:srgbClr val="FF6D7E"/>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SocketIOServer</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config</a:t>
            </a: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socketIOServer</a:t>
            </a:r>
            <a:r>
              <a:rPr lang="en" sz="1000">
                <a:solidFill>
                  <a:srgbClr val="798384"/>
                </a:solidFill>
                <a:latin typeface="Courier New"/>
                <a:ea typeface="Courier New"/>
                <a:cs typeface="Courier New"/>
                <a:sym typeface="Courier New"/>
              </a:rPr>
              <a:t>.</a:t>
            </a:r>
            <a:r>
              <a:rPr lang="en" sz="1000">
                <a:solidFill>
                  <a:srgbClr val="A2E57B"/>
                </a:solidFill>
                <a:latin typeface="Courier New"/>
                <a:ea typeface="Courier New"/>
                <a:cs typeface="Courier New"/>
                <a:sym typeface="Courier New"/>
              </a:rPr>
              <a:t>start</a:t>
            </a: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return </a:t>
            </a:r>
            <a:r>
              <a:rPr lang="en" sz="1000">
                <a:solidFill>
                  <a:srgbClr val="F2FFFC"/>
                </a:solidFill>
                <a:latin typeface="Courier New"/>
                <a:ea typeface="Courier New"/>
                <a:cs typeface="Courier New"/>
                <a:sym typeface="Courier New"/>
              </a:rPr>
              <a:t>socketIOServer</a:t>
            </a:r>
            <a:endParaRPr sz="10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a:t>
            </a:r>
            <a:endParaRPr/>
          </a:p>
        </p:txBody>
      </p:sp>
      <p:sp>
        <p:nvSpPr>
          <p:cNvPr id="276" name="Google Shape;276;p41"/>
          <p:cNvSpPr txBox="1"/>
          <p:nvPr/>
        </p:nvSpPr>
        <p:spPr>
          <a:xfrm>
            <a:off x="311700" y="1163900"/>
            <a:ext cx="65838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Java implementacija SocketIO servera</a:t>
            </a:r>
            <a:endParaRPr sz="1800">
              <a:solidFill>
                <a:schemeClr val="lt2"/>
              </a:solidFill>
            </a:endParaRPr>
          </a:p>
          <a:p>
            <a:pPr indent="0" lvl="0" marL="0" rtl="0" algn="l">
              <a:lnSpc>
                <a:spcPct val="115000"/>
              </a:lnSpc>
              <a:spcBef>
                <a:spcPts val="0"/>
              </a:spcBef>
              <a:spcAft>
                <a:spcPts val="0"/>
              </a:spcAft>
              <a:buNone/>
            </a:pPr>
            <a:r>
              <a:rPr lang="en" sz="1800">
                <a:solidFill>
                  <a:schemeClr val="lt2"/>
                </a:solidFill>
              </a:rPr>
              <a:t>Baziran na Netty framework-u</a:t>
            </a:r>
            <a:endParaRPr sz="1800">
              <a:solidFill>
                <a:schemeClr val="lt2"/>
              </a:solidFill>
            </a:endParaRPr>
          </a:p>
          <a:p>
            <a:pPr indent="0" lvl="0" marL="0" rtl="0" algn="l">
              <a:lnSpc>
                <a:spcPct val="115000"/>
              </a:lnSpc>
              <a:spcBef>
                <a:spcPts val="0"/>
              </a:spcBef>
              <a:spcAft>
                <a:spcPts val="0"/>
              </a:spcAft>
              <a:buNone/>
            </a:pPr>
            <a:r>
              <a:rPr lang="en" sz="1800">
                <a:solidFill>
                  <a:schemeClr val="lt2"/>
                </a:solidFill>
              </a:rPr>
              <a:t>Podržava ack, binarni ack, websocket transport</a:t>
            </a:r>
            <a:endParaRPr sz="18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9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(Standalone) k</a:t>
            </a:r>
            <a:r>
              <a:rPr lang="en">
                <a:solidFill>
                  <a:srgbClr val="DB34DE"/>
                </a:solidFill>
                <a:latin typeface="Inter Tight"/>
                <a:ea typeface="Inter Tight"/>
                <a:cs typeface="Inter Tight"/>
                <a:sym typeface="Inter Tight"/>
              </a:rPr>
              <a:t>omponente</a:t>
            </a:r>
            <a:endParaRPr>
              <a:solidFill>
                <a:srgbClr val="DB34DE"/>
              </a:solidFill>
              <a:latin typeface="Inter Tight"/>
              <a:ea typeface="Inter Tight"/>
              <a:cs typeface="Inter Tight"/>
              <a:sym typeface="Inter Tight"/>
            </a:endParaRPr>
          </a:p>
        </p:txBody>
      </p:sp>
      <p:sp>
        <p:nvSpPr>
          <p:cNvPr id="67" name="Google Shape;67;p15"/>
          <p:cNvSpPr txBox="1"/>
          <p:nvPr>
            <p:ph idx="1" type="body"/>
          </p:nvPr>
        </p:nvSpPr>
        <p:spPr>
          <a:xfrm>
            <a:off x="311700" y="1152475"/>
            <a:ext cx="337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TypeScript klasa koja interaguje sa view-om (.html)</a:t>
            </a:r>
            <a:endParaRPr/>
          </a:p>
          <a:p>
            <a:pPr indent="0" lvl="0" marL="0" rtl="0" algn="l">
              <a:spcBef>
                <a:spcPts val="1200"/>
              </a:spcBef>
              <a:spcAft>
                <a:spcPts val="0"/>
              </a:spcAft>
              <a:buNone/>
            </a:pPr>
            <a:r>
              <a:rPr lang="en"/>
              <a:t>View sadrži komponentu i HTML template</a:t>
            </a:r>
            <a:endParaRPr/>
          </a:p>
          <a:p>
            <a:pPr indent="0" lvl="0" marL="0" rtl="0" algn="l">
              <a:spcBef>
                <a:spcPts val="1200"/>
              </a:spcBef>
              <a:spcAft>
                <a:spcPts val="1200"/>
              </a:spcAft>
              <a:buNone/>
            </a:pPr>
            <a:r>
              <a:rPr lang="en"/>
              <a:t>Template je HTML ukombinovan sa data-binding sintaksom Angular-a</a:t>
            </a:r>
            <a:endParaRPr/>
          </a:p>
        </p:txBody>
      </p:sp>
      <p:sp>
        <p:nvSpPr>
          <p:cNvPr id="68" name="Google Shape;68;p15"/>
          <p:cNvSpPr txBox="1"/>
          <p:nvPr>
            <p:ph idx="1" type="body"/>
          </p:nvPr>
        </p:nvSpPr>
        <p:spPr>
          <a:xfrm>
            <a:off x="4127700" y="320850"/>
            <a:ext cx="5202300" cy="3837000"/>
          </a:xfrm>
          <a:prstGeom prst="rect">
            <a:avLst/>
          </a:prstGeom>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a:t>
            </a:r>
            <a:r>
              <a:rPr lang="en" sz="900">
                <a:solidFill>
                  <a:srgbClr val="4EC9B0"/>
                </a:solidFill>
                <a:latin typeface="Consolas"/>
                <a:ea typeface="Consolas"/>
                <a:cs typeface="Consolas"/>
                <a:sym typeface="Consolas"/>
              </a:rPr>
              <a:t>Component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selector:</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'app-document'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standalone:</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true</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imports:</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CommonModule</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RouterModule</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MatIconModule</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RtButtonComponent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templateUrl:</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'./document.component.html'</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changeDetection:</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ChangeDetectionStrategy</a:t>
            </a:r>
            <a:r>
              <a:rPr lang="en" sz="900">
                <a:solidFill>
                  <a:srgbClr val="CCCCCC"/>
                </a:solidFill>
                <a:latin typeface="Consolas"/>
                <a:ea typeface="Consolas"/>
                <a:cs typeface="Consolas"/>
                <a:sym typeface="Consolas"/>
              </a:rPr>
              <a:t>.</a:t>
            </a:r>
            <a:r>
              <a:rPr lang="en" sz="900">
                <a:solidFill>
                  <a:srgbClr val="4FC1FF"/>
                </a:solidFill>
                <a:latin typeface="Consolas"/>
                <a:ea typeface="Consolas"/>
                <a:cs typeface="Consolas"/>
                <a:sym typeface="Consolas"/>
              </a:rPr>
              <a:t>OnPush</a:t>
            </a:r>
            <a:endParaRPr sz="900">
              <a:solidFill>
                <a:srgbClr val="4FC1FF"/>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586C0"/>
                </a:solidFill>
                <a:latin typeface="Consolas"/>
                <a:ea typeface="Consolas"/>
                <a:cs typeface="Consolas"/>
                <a:sym typeface="Consolas"/>
              </a:rPr>
              <a:t>export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class</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DocumentComponent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implements</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AfterViewInit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OnDestroy</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http</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inject</a:t>
            </a:r>
            <a:r>
              <a:rPr lang="en" sz="900">
                <a:solidFill>
                  <a:srgbClr val="CCCCCC"/>
                </a:solidFill>
                <a:latin typeface="Consolas"/>
                <a:ea typeface="Consolas"/>
                <a:cs typeface="Consolas"/>
                <a:sym typeface="Consolas"/>
              </a:rPr>
              <a:t>(</a:t>
            </a:r>
            <a:r>
              <a:rPr lang="en" sz="900">
                <a:solidFill>
                  <a:srgbClr val="4EC9B0"/>
                </a:solidFill>
                <a:latin typeface="Consolas"/>
                <a:ea typeface="Consolas"/>
                <a:cs typeface="Consolas"/>
                <a:sym typeface="Consolas"/>
              </a:rPr>
              <a:t>HttpClient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injector</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inject</a:t>
            </a:r>
            <a:r>
              <a:rPr lang="en" sz="900">
                <a:solidFill>
                  <a:srgbClr val="CCCCCC"/>
                </a:solidFill>
                <a:latin typeface="Consolas"/>
                <a:ea typeface="Consolas"/>
                <a:cs typeface="Consolas"/>
                <a:sym typeface="Consolas"/>
              </a:rPr>
              <a:t>(</a:t>
            </a:r>
            <a:r>
              <a:rPr lang="en" sz="900">
                <a:solidFill>
                  <a:srgbClr val="4EC9B0"/>
                </a:solidFill>
                <a:latin typeface="Consolas"/>
                <a:ea typeface="Consolas"/>
                <a:cs typeface="Consolas"/>
                <a:sym typeface="Consolas"/>
              </a:rPr>
              <a:t>Injector</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snackbar</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inject</a:t>
            </a:r>
            <a:r>
              <a:rPr lang="en" sz="900">
                <a:solidFill>
                  <a:srgbClr val="CCCCCC"/>
                </a:solidFill>
                <a:latin typeface="Consolas"/>
                <a:ea typeface="Consolas"/>
                <a:cs typeface="Consolas"/>
                <a:sym typeface="Consolas"/>
              </a:rPr>
              <a:t>(</a:t>
            </a:r>
            <a:r>
              <a:rPr lang="en" sz="900">
                <a:solidFill>
                  <a:srgbClr val="4EC9B0"/>
                </a:solidFill>
                <a:latin typeface="Consolas"/>
                <a:ea typeface="Consolas"/>
                <a:cs typeface="Consolas"/>
                <a:sym typeface="Consolas"/>
              </a:rPr>
              <a:t>MatSnackBar</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route</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inject</a:t>
            </a:r>
            <a:r>
              <a:rPr lang="en" sz="900">
                <a:solidFill>
                  <a:srgbClr val="CCCCCC"/>
                </a:solidFill>
                <a:latin typeface="Consolas"/>
                <a:ea typeface="Consolas"/>
                <a:cs typeface="Consolas"/>
                <a:sym typeface="Consolas"/>
              </a:rPr>
              <a:t>(</a:t>
            </a:r>
            <a:r>
              <a:rPr lang="en" sz="900">
                <a:solidFill>
                  <a:srgbClr val="4EC9B0"/>
                </a:solidFill>
                <a:latin typeface="Consolas"/>
                <a:ea typeface="Consolas"/>
                <a:cs typeface="Consolas"/>
                <a:sym typeface="Consolas"/>
              </a:rPr>
              <a:t>ActivatedRoute</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socketIOService</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inject</a:t>
            </a:r>
            <a:r>
              <a:rPr lang="en" sz="900">
                <a:solidFill>
                  <a:srgbClr val="CCCCCC"/>
                </a:solidFill>
                <a:latin typeface="Consolas"/>
                <a:ea typeface="Consolas"/>
                <a:cs typeface="Consolas"/>
                <a:sym typeface="Consolas"/>
              </a:rPr>
              <a:t>(</a:t>
            </a:r>
            <a:r>
              <a:rPr lang="en" sz="900">
                <a:solidFill>
                  <a:srgbClr val="4EC9B0"/>
                </a:solidFill>
                <a:latin typeface="Consolas"/>
                <a:ea typeface="Consolas"/>
                <a:cs typeface="Consolas"/>
                <a:sym typeface="Consolas"/>
              </a:rPr>
              <a:t>SocketIoService</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documentService</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inject</a:t>
            </a:r>
            <a:r>
              <a:rPr lang="en" sz="900">
                <a:solidFill>
                  <a:srgbClr val="CCCCCC"/>
                </a:solidFill>
                <a:latin typeface="Consolas"/>
                <a:ea typeface="Consolas"/>
                <a:cs typeface="Consolas"/>
                <a:sym typeface="Consolas"/>
              </a:rPr>
              <a:t>(</a:t>
            </a:r>
            <a:r>
              <a:rPr lang="en" sz="900">
                <a:solidFill>
                  <a:srgbClr val="4EC9B0"/>
                </a:solidFill>
                <a:latin typeface="Consolas"/>
                <a:ea typeface="Consolas"/>
                <a:cs typeface="Consolas"/>
                <a:sym typeface="Consolas"/>
              </a:rPr>
              <a:t>DocumentService</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ViewChild</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'codeMirror'</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private</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cm</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ElementRef</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HTMLDivElement</a:t>
            </a:r>
            <a:r>
              <a:rPr lang="en" sz="900">
                <a:solidFill>
                  <a:srgbClr val="CCCCCC"/>
                </a:solidFill>
                <a:latin typeface="Consolas"/>
                <a:ea typeface="Consolas"/>
                <a:cs typeface="Consolas"/>
                <a:sym typeface="Consolas"/>
              </a:rPr>
              <a:t>&gt;;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editor</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new</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Editor</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destroy$</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new</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Subject</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void</a:t>
            </a:r>
            <a:r>
              <a:rPr lang="en" sz="900">
                <a:solidFill>
                  <a:srgbClr val="CCCCCC"/>
                </a:solidFill>
                <a:latin typeface="Consolas"/>
                <a:ea typeface="Consolas"/>
                <a:cs typeface="Consolas"/>
                <a:sym typeface="Consolas"/>
              </a:rPr>
              <a:t>&gt;();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constructor</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subscribeToSocketEvents</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subscribeToEditorEvents</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05000"/>
              </a:lnSpc>
              <a:spcBef>
                <a:spcPts val="0"/>
              </a:spcBef>
              <a:spcAft>
                <a:spcPts val="1200"/>
              </a:spcAft>
              <a:buSzPts val="852"/>
              <a:buNone/>
            </a:pPr>
            <a:r>
              <a:t/>
            </a:r>
            <a:endParaRPr sz="900">
              <a:solidFill>
                <a:srgbClr val="CCCCCC"/>
              </a:solidFill>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1" type="body"/>
          </p:nvPr>
        </p:nvSpPr>
        <p:spPr>
          <a:xfrm>
            <a:off x="311700" y="1152475"/>
            <a:ext cx="92679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D12121"/>
                </a:solidFill>
              </a:rPr>
              <a:t>RE</a:t>
            </a:r>
            <a:r>
              <a:rPr lang="en"/>
              <a:t>mote </a:t>
            </a:r>
            <a:r>
              <a:rPr lang="en">
                <a:solidFill>
                  <a:srgbClr val="D12121"/>
                </a:solidFill>
              </a:rPr>
              <a:t>DI</a:t>
            </a:r>
            <a:r>
              <a:rPr lang="en"/>
              <a:t>ctionary </a:t>
            </a:r>
            <a:r>
              <a:rPr lang="en">
                <a:solidFill>
                  <a:srgbClr val="D12121"/>
                </a:solidFill>
              </a:rPr>
              <a:t>S</a:t>
            </a:r>
            <a:r>
              <a:rPr lang="en"/>
              <a:t>erver</a:t>
            </a:r>
            <a:endParaRPr/>
          </a:p>
          <a:p>
            <a:pPr indent="0" lvl="0" marL="0" rtl="0" algn="l">
              <a:spcBef>
                <a:spcPts val="1200"/>
              </a:spcBef>
              <a:spcAft>
                <a:spcPts val="0"/>
              </a:spcAft>
              <a:buNone/>
            </a:pPr>
            <a:r>
              <a:rPr lang="en"/>
              <a:t>In-memory key-value baza podataka</a:t>
            </a:r>
            <a:endParaRPr/>
          </a:p>
          <a:p>
            <a:pPr indent="0" lvl="0" marL="0" rtl="0" algn="l">
              <a:spcBef>
                <a:spcPts val="1200"/>
              </a:spcBef>
              <a:spcAft>
                <a:spcPts val="0"/>
              </a:spcAft>
              <a:buNone/>
            </a:pPr>
            <a:r>
              <a:rPr lang="en"/>
              <a:t>Ključevi su stringovi</a:t>
            </a:r>
            <a:endParaRPr/>
          </a:p>
          <a:p>
            <a:pPr indent="0" lvl="0" marL="0" rtl="0" algn="l">
              <a:spcBef>
                <a:spcPts val="1200"/>
              </a:spcBef>
              <a:spcAft>
                <a:spcPts val="0"/>
              </a:spcAft>
              <a:buNone/>
            </a:pPr>
            <a:r>
              <a:rPr lang="en"/>
              <a:t>Vrednosti String, JSON, liste, hash, sortirani skupovi, </a:t>
            </a:r>
            <a:r>
              <a:rPr lang="en"/>
              <a:t>bitmape…</a:t>
            </a:r>
            <a:endParaRPr/>
          </a:p>
          <a:p>
            <a:pPr indent="0" lvl="0" marL="0" rtl="0" algn="l">
              <a:spcBef>
                <a:spcPts val="1200"/>
              </a:spcBef>
              <a:spcAft>
                <a:spcPts val="0"/>
              </a:spcAft>
              <a:buNone/>
            </a:pPr>
            <a:r>
              <a:rPr lang="en"/>
              <a:t>Atomične operacije nad ovim tipovima</a:t>
            </a:r>
            <a:endParaRPr/>
          </a:p>
          <a:p>
            <a:pPr indent="0" lvl="0" marL="0" rtl="0" algn="l">
              <a:spcBef>
                <a:spcPts val="1200"/>
              </a:spcBef>
              <a:spcAft>
                <a:spcPts val="0"/>
              </a:spcAft>
              <a:buNone/>
            </a:pPr>
            <a:r>
              <a:rPr lang="en"/>
              <a:t>Može se koristiti kao baza (podržava perzistenciju), za keširanje, message broker</a:t>
            </a:r>
            <a:endParaRPr/>
          </a:p>
          <a:p>
            <a:pPr indent="0" lvl="0" marL="0" rtl="0" algn="l">
              <a:spcBef>
                <a:spcPts val="1200"/>
              </a:spcBef>
              <a:spcAft>
                <a:spcPts val="0"/>
              </a:spcAft>
              <a:buNone/>
            </a:pPr>
            <a:r>
              <a:rPr lang="en"/>
              <a:t>Pogodan za podatke koji se brzo menjaju</a:t>
            </a:r>
            <a:endParaRPr/>
          </a:p>
          <a:p>
            <a:pPr indent="0" lvl="0" marL="0" rtl="0" algn="l">
              <a:spcBef>
                <a:spcPts val="1200"/>
              </a:spcBef>
              <a:spcAft>
                <a:spcPts val="0"/>
              </a:spcAft>
              <a:buNone/>
            </a:pPr>
            <a:r>
              <a:rPr lang="en"/>
              <a:t>TTL za ključeve</a:t>
            </a:r>
            <a:endParaRPr/>
          </a:p>
          <a:p>
            <a:pPr indent="0" lvl="0" marL="0" rtl="0" algn="l">
              <a:spcBef>
                <a:spcPts val="1200"/>
              </a:spcBef>
              <a:spcAft>
                <a:spcPts val="1200"/>
              </a:spcAft>
              <a:buNone/>
            </a:pPr>
            <a:r>
              <a:t/>
            </a:r>
            <a:endParaRPr/>
          </a:p>
        </p:txBody>
      </p:sp>
      <p:pic>
        <p:nvPicPr>
          <p:cNvPr id="282" name="Google Shape;282;p42"/>
          <p:cNvPicPr preferRelativeResize="0"/>
          <p:nvPr/>
        </p:nvPicPr>
        <p:blipFill>
          <a:blip r:embed="rId3">
            <a:alphaModFix/>
          </a:blip>
          <a:stretch>
            <a:fillRect/>
          </a:stretch>
        </p:blipFill>
        <p:spPr>
          <a:xfrm>
            <a:off x="311700" y="160325"/>
            <a:ext cx="2494425" cy="833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12121"/>
                </a:solidFill>
              </a:rPr>
              <a:t>Redisson</a:t>
            </a:r>
            <a:endParaRPr>
              <a:solidFill>
                <a:srgbClr val="D12121"/>
              </a:solidFill>
            </a:endParaRPr>
          </a:p>
        </p:txBody>
      </p:sp>
      <p:sp>
        <p:nvSpPr>
          <p:cNvPr id="288" name="Google Shape;28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a:t>
            </a:r>
            <a:r>
              <a:rPr lang="en" sz="1700"/>
              <a:t>edis java klijent</a:t>
            </a:r>
            <a:endParaRPr sz="1700"/>
          </a:p>
          <a:p>
            <a:pPr indent="0" lvl="0" marL="0" rtl="0" algn="l">
              <a:spcBef>
                <a:spcPts val="1200"/>
              </a:spcBef>
              <a:spcAft>
                <a:spcPts val="0"/>
              </a:spcAft>
              <a:buNone/>
            </a:pPr>
            <a:r>
              <a:rPr lang="en" sz="1700"/>
              <a:t>Sinhroni, asinhroni i reaktivni pristup</a:t>
            </a:r>
            <a:endParaRPr sz="1700"/>
          </a:p>
          <a:p>
            <a:pPr indent="0" lvl="0" marL="0" rtl="0" algn="l">
              <a:spcBef>
                <a:spcPts val="1200"/>
              </a:spcBef>
              <a:spcAft>
                <a:spcPts val="0"/>
              </a:spcAft>
              <a:buNone/>
            </a:pPr>
            <a:r>
              <a:rPr lang="en" sz="1700"/>
              <a:t>Podržava rad sa svim </a:t>
            </a:r>
            <a:r>
              <a:rPr lang="en" sz="1700">
                <a:solidFill>
                  <a:srgbClr val="D12121"/>
                </a:solidFill>
              </a:rPr>
              <a:t>redis </a:t>
            </a:r>
            <a:r>
              <a:rPr lang="en" sz="1700"/>
              <a:t>strukturama</a:t>
            </a:r>
            <a:endParaRPr sz="1700"/>
          </a:p>
          <a:p>
            <a:pPr indent="0" lvl="0" marL="0" rtl="0" algn="l">
              <a:spcBef>
                <a:spcPts val="1200"/>
              </a:spcBef>
              <a:spcAft>
                <a:spcPts val="0"/>
              </a:spcAft>
              <a:buNone/>
            </a:pPr>
            <a:r>
              <a:rPr lang="en" sz="1700"/>
              <a:t>Distribuirani lockovi</a:t>
            </a:r>
            <a:endParaRPr sz="1700"/>
          </a:p>
          <a:p>
            <a:pPr indent="0" lvl="0" marL="0" rtl="0" algn="l">
              <a:spcBef>
                <a:spcPts val="1200"/>
              </a:spcBef>
              <a:spcAft>
                <a:spcPts val="0"/>
              </a:spcAft>
              <a:buNone/>
            </a:pPr>
            <a:r>
              <a:rPr lang="en" sz="1700"/>
              <a:t>Izvršenje skripti</a:t>
            </a:r>
            <a:endParaRPr sz="1700"/>
          </a:p>
          <a:p>
            <a:pPr indent="0" lvl="0" marL="0" rtl="0" algn="l">
              <a:spcBef>
                <a:spcPts val="1200"/>
              </a:spcBef>
              <a:spcAft>
                <a:spcPts val="0"/>
              </a:spcAft>
              <a:buNone/>
            </a:pPr>
            <a:r>
              <a:rPr lang="en" sz="1700"/>
              <a:t>Batch naredbe</a:t>
            </a:r>
            <a:endParaRPr sz="1700"/>
          </a:p>
          <a:p>
            <a:pPr indent="0" lvl="0" marL="0" rtl="0" algn="l">
              <a:spcBef>
                <a:spcPts val="1200"/>
              </a:spcBef>
              <a:spcAft>
                <a:spcPts val="1200"/>
              </a:spcAft>
              <a:buNone/>
            </a:pPr>
            <a:r>
              <a:t/>
            </a:r>
            <a:endParaRPr/>
          </a:p>
        </p:txBody>
      </p:sp>
      <p:sp>
        <p:nvSpPr>
          <p:cNvPr id="289" name="Google Shape;289;p43"/>
          <p:cNvSpPr txBox="1"/>
          <p:nvPr/>
        </p:nvSpPr>
        <p:spPr>
          <a:xfrm>
            <a:off x="4767575" y="2261200"/>
            <a:ext cx="6515100" cy="2832300"/>
          </a:xfrm>
          <a:prstGeom prst="rect">
            <a:avLst/>
          </a:prstGeom>
          <a:noFill/>
          <a:ln cap="flat" cmpd="sng" w="9525">
            <a:solidFill>
              <a:srgbClr val="80808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7CD5F1"/>
                </a:solidFill>
                <a:latin typeface="Courier New"/>
                <a:ea typeface="Courier New"/>
                <a:cs typeface="Courier New"/>
                <a:sym typeface="Courier New"/>
              </a:rPr>
              <a:t>@Bean</a:t>
            </a:r>
            <a:endParaRPr i="1" sz="1100">
              <a:solidFill>
                <a:srgbClr val="7CD5F1"/>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FF6D7E"/>
                </a:solidFill>
                <a:latin typeface="Courier New"/>
                <a:ea typeface="Courier New"/>
                <a:cs typeface="Courier New"/>
                <a:sym typeface="Courier New"/>
              </a:rPr>
              <a:t>fun </a:t>
            </a:r>
            <a:r>
              <a:rPr lang="en" sz="1100">
                <a:solidFill>
                  <a:srgbClr val="A2E57B"/>
                </a:solidFill>
                <a:latin typeface="Courier New"/>
                <a:ea typeface="Courier New"/>
                <a:cs typeface="Courier New"/>
                <a:sym typeface="Courier New"/>
              </a:rPr>
              <a:t>redissonClient</a:t>
            </a:r>
            <a:r>
              <a:rPr lang="en" sz="1100">
                <a:solidFill>
                  <a:srgbClr val="798384"/>
                </a:solidFill>
                <a:latin typeface="Courier New"/>
                <a:ea typeface="Courier New"/>
                <a:cs typeface="Courier New"/>
                <a:sym typeface="Courier New"/>
              </a:rPr>
              <a:t>()</a:t>
            </a:r>
            <a:r>
              <a:rPr lang="en" sz="1100">
                <a:solidFill>
                  <a:srgbClr val="FF6D7E"/>
                </a:solidFill>
                <a:latin typeface="Courier New"/>
                <a:ea typeface="Courier New"/>
                <a:cs typeface="Courier New"/>
                <a:sym typeface="Courier New"/>
              </a:rPr>
              <a:t>: </a:t>
            </a:r>
            <a:r>
              <a:rPr i="1" lang="en" sz="1100">
                <a:solidFill>
                  <a:srgbClr val="7CD5F1"/>
                </a:solidFill>
                <a:latin typeface="Courier New"/>
                <a:ea typeface="Courier New"/>
                <a:cs typeface="Courier New"/>
                <a:sym typeface="Courier New"/>
              </a:rPr>
              <a:t>RedissonClient </a:t>
            </a: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798384"/>
                </a:solidFill>
                <a:latin typeface="Courier New"/>
                <a:ea typeface="Courier New"/>
                <a:cs typeface="Courier New"/>
                <a:sym typeface="Courier New"/>
              </a:rPr>
              <a:t>   </a:t>
            </a:r>
            <a:r>
              <a:rPr lang="en" sz="1100">
                <a:solidFill>
                  <a:srgbClr val="FF6D7E"/>
                </a:solidFill>
                <a:latin typeface="Courier New"/>
                <a:ea typeface="Courier New"/>
                <a:cs typeface="Courier New"/>
                <a:sym typeface="Courier New"/>
              </a:rPr>
              <a:t>val </a:t>
            </a:r>
            <a:r>
              <a:rPr lang="en" sz="1100">
                <a:solidFill>
                  <a:srgbClr val="F2FFFC"/>
                </a:solidFill>
                <a:latin typeface="Courier New"/>
                <a:ea typeface="Courier New"/>
                <a:cs typeface="Courier New"/>
                <a:sym typeface="Courier New"/>
              </a:rPr>
              <a:t>config </a:t>
            </a:r>
            <a:r>
              <a:rPr lang="en" sz="1100">
                <a:solidFill>
                  <a:srgbClr val="FF6D7E"/>
                </a:solidFill>
                <a:latin typeface="Courier New"/>
                <a:ea typeface="Courier New"/>
                <a:cs typeface="Courier New"/>
                <a:sym typeface="Courier New"/>
              </a:rPr>
              <a:t>= </a:t>
            </a:r>
            <a:r>
              <a:rPr lang="en" sz="1100">
                <a:solidFill>
                  <a:srgbClr val="A2E57B"/>
                </a:solidFill>
                <a:latin typeface="Courier New"/>
                <a:ea typeface="Courier New"/>
                <a:cs typeface="Courier New"/>
                <a:sym typeface="Courier New"/>
              </a:rPr>
              <a:t>Config</a:t>
            </a: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798384"/>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config</a:t>
            </a:r>
            <a:r>
              <a:rPr lang="en" sz="1100">
                <a:solidFill>
                  <a:srgbClr val="798384"/>
                </a:solidFill>
                <a:latin typeface="Courier New"/>
                <a:ea typeface="Courier New"/>
                <a:cs typeface="Courier New"/>
                <a:sym typeface="Courier New"/>
              </a:rPr>
              <a:t>.</a:t>
            </a:r>
            <a:r>
              <a:rPr lang="en" sz="1100">
                <a:solidFill>
                  <a:srgbClr val="A2E57B"/>
                </a:solidFill>
                <a:latin typeface="Courier New"/>
                <a:ea typeface="Courier New"/>
                <a:cs typeface="Courier New"/>
                <a:sym typeface="Courier New"/>
              </a:rPr>
              <a:t>useSingleServer</a:t>
            </a:r>
            <a:r>
              <a:rPr lang="en" sz="1100">
                <a:solidFill>
                  <a:srgbClr val="798384"/>
                </a:solidFill>
                <a:latin typeface="Courier New"/>
                <a:ea typeface="Courier New"/>
                <a:cs typeface="Courier New"/>
                <a:sym typeface="Courier New"/>
              </a:rPr>
              <a:t>().</a:t>
            </a:r>
            <a:r>
              <a:rPr i="1" lang="en" sz="1100">
                <a:solidFill>
                  <a:srgbClr val="A2E57B"/>
                </a:solidFill>
                <a:latin typeface="Courier New"/>
                <a:ea typeface="Courier New"/>
                <a:cs typeface="Courier New"/>
                <a:sym typeface="Courier New"/>
              </a:rPr>
              <a:t>apply </a:t>
            </a:r>
            <a:r>
              <a:rPr b="1" lang="en" sz="1100">
                <a:solidFill>
                  <a:srgbClr val="798384"/>
                </a:solidFill>
                <a:latin typeface="Courier New"/>
                <a:ea typeface="Courier New"/>
                <a:cs typeface="Courier New"/>
                <a:sym typeface="Courier New"/>
              </a:rPr>
              <a:t>{</a:t>
            </a:r>
            <a:endParaRPr b="1" sz="1100">
              <a:solidFill>
                <a:srgbClr val="798384"/>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798384"/>
                </a:solidFill>
                <a:latin typeface="Courier New"/>
                <a:ea typeface="Courier New"/>
                <a:cs typeface="Courier New"/>
                <a:sym typeface="Courier New"/>
              </a:rPr>
              <a:t>       </a:t>
            </a:r>
            <a:r>
              <a:rPr i="1" lang="en" sz="1100">
                <a:solidFill>
                  <a:srgbClr val="F2FFFC"/>
                </a:solidFill>
                <a:latin typeface="Courier New"/>
                <a:ea typeface="Courier New"/>
                <a:cs typeface="Courier New"/>
                <a:sym typeface="Courier New"/>
              </a:rPr>
              <a:t>address </a:t>
            </a:r>
            <a:r>
              <a:rPr lang="en" sz="1100">
                <a:solidFill>
                  <a:srgbClr val="FF6D7E"/>
                </a:solidFill>
                <a:latin typeface="Courier New"/>
                <a:ea typeface="Courier New"/>
                <a:cs typeface="Courier New"/>
                <a:sym typeface="Courier New"/>
              </a:rPr>
              <a:t>= </a:t>
            </a:r>
            <a:r>
              <a:rPr lang="en" sz="1100">
                <a:solidFill>
                  <a:srgbClr val="FFED72"/>
                </a:solidFill>
                <a:latin typeface="Courier New"/>
                <a:ea typeface="Courier New"/>
                <a:cs typeface="Courier New"/>
                <a:sym typeface="Courier New"/>
              </a:rPr>
              <a:t>"redis://</a:t>
            </a:r>
            <a:r>
              <a:rPr lang="en" sz="1100">
                <a:solidFill>
                  <a:srgbClr val="7CD5F1"/>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props</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host</a:t>
            </a:r>
            <a:r>
              <a:rPr lang="en" sz="1100">
                <a:solidFill>
                  <a:srgbClr val="7CD5F1"/>
                </a:solidFill>
                <a:latin typeface="Courier New"/>
                <a:ea typeface="Courier New"/>
                <a:cs typeface="Courier New"/>
                <a:sym typeface="Courier New"/>
              </a:rPr>
              <a:t>}</a:t>
            </a:r>
            <a:r>
              <a:rPr lang="en" sz="1100">
                <a:solidFill>
                  <a:srgbClr val="FFED72"/>
                </a:solidFill>
                <a:latin typeface="Courier New"/>
                <a:ea typeface="Courier New"/>
                <a:cs typeface="Courier New"/>
                <a:sym typeface="Courier New"/>
              </a:rPr>
              <a:t>:</a:t>
            </a:r>
            <a:r>
              <a:rPr lang="en" sz="1100">
                <a:solidFill>
                  <a:srgbClr val="7CD5F1"/>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props</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port</a:t>
            </a:r>
            <a:r>
              <a:rPr lang="en" sz="1100">
                <a:solidFill>
                  <a:srgbClr val="7CD5F1"/>
                </a:solidFill>
                <a:latin typeface="Courier New"/>
                <a:ea typeface="Courier New"/>
                <a:cs typeface="Courier New"/>
                <a:sym typeface="Courier New"/>
              </a:rPr>
              <a:t>}</a:t>
            </a:r>
            <a:r>
              <a:rPr lang="en" sz="1100">
                <a:solidFill>
                  <a:srgbClr val="FFED72"/>
                </a:solidFill>
                <a:latin typeface="Courier New"/>
                <a:ea typeface="Courier New"/>
                <a:cs typeface="Courier New"/>
                <a:sym typeface="Courier New"/>
              </a:rPr>
              <a:t>"</a:t>
            </a:r>
            <a:endParaRPr sz="1100">
              <a:solidFill>
                <a:srgbClr val="FFED72"/>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FFED72"/>
                </a:solidFill>
                <a:latin typeface="Courier New"/>
                <a:ea typeface="Courier New"/>
                <a:cs typeface="Courier New"/>
                <a:sym typeface="Courier New"/>
              </a:rPr>
              <a:t>       </a:t>
            </a:r>
            <a:r>
              <a:rPr i="1" lang="en" sz="1100">
                <a:solidFill>
                  <a:srgbClr val="F2FFFC"/>
                </a:solidFill>
                <a:latin typeface="Courier New"/>
                <a:ea typeface="Courier New"/>
                <a:cs typeface="Courier New"/>
                <a:sym typeface="Courier New"/>
              </a:rPr>
              <a:t>password </a:t>
            </a:r>
            <a:r>
              <a:rPr lang="en" sz="1100">
                <a:solidFill>
                  <a:srgbClr val="FF6D7E"/>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props</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password</a:t>
            </a:r>
            <a:endParaRPr sz="11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F2FFFC"/>
                </a:solidFill>
                <a:latin typeface="Courier New"/>
                <a:ea typeface="Courier New"/>
                <a:cs typeface="Courier New"/>
                <a:sym typeface="Courier New"/>
              </a:rPr>
              <a:t>       </a:t>
            </a:r>
            <a:r>
              <a:rPr i="1" lang="en" sz="1100">
                <a:solidFill>
                  <a:srgbClr val="F2FFFC"/>
                </a:solidFill>
                <a:latin typeface="Courier New"/>
                <a:ea typeface="Courier New"/>
                <a:cs typeface="Courier New"/>
                <a:sym typeface="Courier New"/>
              </a:rPr>
              <a:t>timeout </a:t>
            </a:r>
            <a:r>
              <a:rPr lang="en" sz="1100">
                <a:solidFill>
                  <a:srgbClr val="FF6D7E"/>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props</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timeout</a:t>
            </a:r>
            <a:endParaRPr sz="11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F2FFFC"/>
                </a:solidFill>
                <a:latin typeface="Courier New"/>
                <a:ea typeface="Courier New"/>
                <a:cs typeface="Courier New"/>
                <a:sym typeface="Courier New"/>
              </a:rPr>
              <a:t>       </a:t>
            </a:r>
            <a:r>
              <a:rPr i="1" lang="en" sz="1100">
                <a:solidFill>
                  <a:srgbClr val="F2FFFC"/>
                </a:solidFill>
                <a:latin typeface="Courier New"/>
                <a:ea typeface="Courier New"/>
                <a:cs typeface="Courier New"/>
                <a:sym typeface="Courier New"/>
              </a:rPr>
              <a:t>clientName </a:t>
            </a:r>
            <a:r>
              <a:rPr lang="en" sz="1100">
                <a:solidFill>
                  <a:srgbClr val="FF6D7E"/>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props</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clientName</a:t>
            </a:r>
            <a:endParaRPr sz="11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F2FFFC"/>
                </a:solidFill>
                <a:latin typeface="Courier New"/>
                <a:ea typeface="Courier New"/>
                <a:cs typeface="Courier New"/>
                <a:sym typeface="Courier New"/>
              </a:rPr>
              <a:t>       </a:t>
            </a:r>
            <a:r>
              <a:rPr i="1" lang="en" sz="1100">
                <a:solidFill>
                  <a:srgbClr val="F2FFFC"/>
                </a:solidFill>
                <a:latin typeface="Courier New"/>
                <a:ea typeface="Courier New"/>
                <a:cs typeface="Courier New"/>
                <a:sym typeface="Courier New"/>
              </a:rPr>
              <a:t>connectionPoolSize </a:t>
            </a:r>
            <a:r>
              <a:rPr lang="en" sz="1100">
                <a:solidFill>
                  <a:srgbClr val="FF6D7E"/>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props</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connectionPoolSize</a:t>
            </a:r>
            <a:endParaRPr sz="11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F2FFFC"/>
                </a:solidFill>
                <a:latin typeface="Courier New"/>
                <a:ea typeface="Courier New"/>
                <a:cs typeface="Courier New"/>
                <a:sym typeface="Courier New"/>
              </a:rPr>
              <a:t>       </a:t>
            </a:r>
            <a:r>
              <a:rPr i="1" lang="en" sz="1100">
                <a:solidFill>
                  <a:srgbClr val="F2FFFC"/>
                </a:solidFill>
                <a:latin typeface="Courier New"/>
                <a:ea typeface="Courier New"/>
                <a:cs typeface="Courier New"/>
                <a:sym typeface="Courier New"/>
              </a:rPr>
              <a:t>connectionMinimumIdleSize </a:t>
            </a:r>
            <a:r>
              <a:rPr lang="en" sz="1100">
                <a:solidFill>
                  <a:srgbClr val="FF6D7E"/>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props</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connectionMinimumIdleSize</a:t>
            </a:r>
            <a:endParaRPr sz="11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F2FFFC"/>
                </a:solidFill>
                <a:latin typeface="Courier New"/>
                <a:ea typeface="Courier New"/>
                <a:cs typeface="Courier New"/>
                <a:sym typeface="Courier New"/>
              </a:rPr>
              <a:t>       </a:t>
            </a:r>
            <a:r>
              <a:rPr i="1" lang="en" sz="1100">
                <a:solidFill>
                  <a:srgbClr val="F2FFFC"/>
                </a:solidFill>
                <a:latin typeface="Courier New"/>
                <a:ea typeface="Courier New"/>
                <a:cs typeface="Courier New"/>
                <a:sym typeface="Courier New"/>
              </a:rPr>
              <a:t>dnsMonitoringInterval </a:t>
            </a:r>
            <a:r>
              <a:rPr lang="en" sz="1100">
                <a:solidFill>
                  <a:srgbClr val="FF6D7E"/>
                </a:solidFill>
                <a:latin typeface="Courier New"/>
                <a:ea typeface="Courier New"/>
                <a:cs typeface="Courier New"/>
                <a:sym typeface="Courier New"/>
              </a:rPr>
              <a:t>= </a:t>
            </a:r>
            <a:r>
              <a:rPr lang="en" sz="1100">
                <a:solidFill>
                  <a:srgbClr val="F2FFFC"/>
                </a:solidFill>
                <a:latin typeface="Courier New"/>
                <a:ea typeface="Courier New"/>
                <a:cs typeface="Courier New"/>
                <a:sym typeface="Courier New"/>
              </a:rPr>
              <a:t>props</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dnsMonitoringInterval</a:t>
            </a:r>
            <a:endParaRPr sz="1100">
              <a:solidFill>
                <a:srgbClr val="F2FFFC"/>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F2FFFC"/>
                </a:solidFill>
                <a:latin typeface="Courier New"/>
                <a:ea typeface="Courier New"/>
                <a:cs typeface="Courier New"/>
                <a:sym typeface="Courier New"/>
              </a:rPr>
              <a:t>   </a:t>
            </a:r>
            <a:r>
              <a:rPr b="1" lang="en" sz="1100">
                <a:solidFill>
                  <a:srgbClr val="798384"/>
                </a:solidFill>
                <a:latin typeface="Courier New"/>
                <a:ea typeface="Courier New"/>
                <a:cs typeface="Courier New"/>
                <a:sym typeface="Courier New"/>
              </a:rPr>
              <a:t>}</a:t>
            </a:r>
            <a:endParaRPr b="1" sz="1100">
              <a:solidFill>
                <a:srgbClr val="798384"/>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798384"/>
                </a:solidFill>
                <a:latin typeface="Courier New"/>
                <a:ea typeface="Courier New"/>
                <a:cs typeface="Courier New"/>
                <a:sym typeface="Courier New"/>
              </a:rPr>
              <a:t>   </a:t>
            </a:r>
            <a:r>
              <a:rPr lang="en" sz="1100">
                <a:solidFill>
                  <a:srgbClr val="FF6D7E"/>
                </a:solidFill>
                <a:latin typeface="Courier New"/>
                <a:ea typeface="Courier New"/>
                <a:cs typeface="Courier New"/>
                <a:sym typeface="Courier New"/>
              </a:rPr>
              <a:t>return </a:t>
            </a:r>
            <a:r>
              <a:rPr lang="en" sz="1100">
                <a:solidFill>
                  <a:srgbClr val="A2E57B"/>
                </a:solidFill>
                <a:latin typeface="Courier New"/>
                <a:ea typeface="Courier New"/>
                <a:cs typeface="Courier New"/>
                <a:sym typeface="Courier New"/>
              </a:rPr>
              <a:t>Redisson</a:t>
            </a:r>
            <a:r>
              <a:rPr lang="en" sz="1100">
                <a:solidFill>
                  <a:srgbClr val="798384"/>
                </a:solidFill>
                <a:latin typeface="Courier New"/>
                <a:ea typeface="Courier New"/>
                <a:cs typeface="Courier New"/>
                <a:sym typeface="Courier New"/>
              </a:rPr>
              <a:t>.</a:t>
            </a:r>
            <a:r>
              <a:rPr lang="en" sz="1100">
                <a:solidFill>
                  <a:srgbClr val="A2E57B"/>
                </a:solidFill>
                <a:latin typeface="Courier New"/>
                <a:ea typeface="Courier New"/>
                <a:cs typeface="Courier New"/>
                <a:sym typeface="Courier New"/>
              </a:rPr>
              <a:t>create</a:t>
            </a:r>
            <a:r>
              <a:rPr lang="en" sz="1100">
                <a:solidFill>
                  <a:srgbClr val="798384"/>
                </a:solidFill>
                <a:latin typeface="Courier New"/>
                <a:ea typeface="Courier New"/>
                <a:cs typeface="Courier New"/>
                <a:sym typeface="Courier New"/>
              </a:rPr>
              <a:t>(</a:t>
            </a:r>
            <a:r>
              <a:rPr lang="en" sz="1100">
                <a:solidFill>
                  <a:srgbClr val="F2FFFC"/>
                </a:solidFill>
                <a:latin typeface="Courier New"/>
                <a:ea typeface="Courier New"/>
                <a:cs typeface="Courier New"/>
                <a:sym typeface="Courier New"/>
              </a:rPr>
              <a:t>config</a:t>
            </a: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798384"/>
                </a:solidFill>
                <a:latin typeface="Courier New"/>
                <a:ea typeface="Courier New"/>
                <a:cs typeface="Courier New"/>
                <a:sym typeface="Courier New"/>
              </a:rPr>
              <a:t>}</a:t>
            </a:r>
            <a:endParaRPr sz="1100">
              <a:solidFill>
                <a:srgbClr val="798384"/>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5" name="Google Shape;29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200">
                <a:solidFill>
                  <a:srgbClr val="FF6D7E"/>
                </a:solidFill>
                <a:latin typeface="Courier New"/>
                <a:ea typeface="Courier New"/>
                <a:cs typeface="Courier New"/>
                <a:sym typeface="Courier New"/>
              </a:rPr>
              <a:t>fun </a:t>
            </a:r>
            <a:r>
              <a:rPr lang="en" sz="1200">
                <a:solidFill>
                  <a:srgbClr val="A2E57B"/>
                </a:solidFill>
                <a:latin typeface="Courier New"/>
                <a:ea typeface="Courier New"/>
                <a:cs typeface="Courier New"/>
                <a:sym typeface="Courier New"/>
              </a:rPr>
              <a:t>setDocument</a:t>
            </a:r>
            <a:r>
              <a:rPr lang="en" sz="1200">
                <a:solidFill>
                  <a:srgbClr val="798384"/>
                </a:solidFill>
                <a:latin typeface="Courier New"/>
                <a:ea typeface="Courier New"/>
                <a:cs typeface="Courier New"/>
                <a:sym typeface="Courier New"/>
              </a:rPr>
              <a:t>(</a:t>
            </a:r>
            <a:r>
              <a:rPr i="1" lang="en" sz="1200">
                <a:solidFill>
                  <a:srgbClr val="F59762"/>
                </a:solidFill>
                <a:latin typeface="Courier New"/>
                <a:ea typeface="Courier New"/>
                <a:cs typeface="Courier New"/>
                <a:sym typeface="Courier New"/>
              </a:rPr>
              <a:t>docId</a:t>
            </a:r>
            <a:r>
              <a:rPr lang="en" sz="1200">
                <a:solidFill>
                  <a:srgbClr val="FF6D7E"/>
                </a:solidFill>
                <a:latin typeface="Courier New"/>
                <a:ea typeface="Courier New"/>
                <a:cs typeface="Courier New"/>
                <a:sym typeface="Courier New"/>
              </a:rPr>
              <a:t>: </a:t>
            </a:r>
            <a:r>
              <a:rPr lang="en" sz="1200">
                <a:solidFill>
                  <a:srgbClr val="A2E57B"/>
                </a:solidFill>
                <a:latin typeface="Courier New"/>
                <a:ea typeface="Courier New"/>
                <a:cs typeface="Courier New"/>
                <a:sym typeface="Courier New"/>
              </a:rPr>
              <a:t>String</a:t>
            </a:r>
            <a:r>
              <a:rPr lang="en" sz="1200">
                <a:solidFill>
                  <a:srgbClr val="798384"/>
                </a:solidFill>
                <a:latin typeface="Courier New"/>
                <a:ea typeface="Courier New"/>
                <a:cs typeface="Courier New"/>
                <a:sym typeface="Courier New"/>
              </a:rPr>
              <a:t>, </a:t>
            </a:r>
            <a:r>
              <a:rPr i="1" lang="en" sz="1200">
                <a:solidFill>
                  <a:srgbClr val="F59762"/>
                </a:solidFill>
                <a:latin typeface="Courier New"/>
                <a:ea typeface="Courier New"/>
                <a:cs typeface="Courier New"/>
                <a:sym typeface="Courier New"/>
              </a:rPr>
              <a:t>value</a:t>
            </a:r>
            <a:r>
              <a:rPr lang="en" sz="1200">
                <a:solidFill>
                  <a:srgbClr val="FF6D7E"/>
                </a:solidFill>
                <a:latin typeface="Courier New"/>
                <a:ea typeface="Courier New"/>
                <a:cs typeface="Courier New"/>
                <a:sym typeface="Courier New"/>
              </a:rPr>
              <a:t>: </a:t>
            </a:r>
            <a:r>
              <a:rPr lang="en" sz="1200">
                <a:solidFill>
                  <a:srgbClr val="A2E57B"/>
                </a:solidFill>
                <a:latin typeface="Courier New"/>
                <a:ea typeface="Courier New"/>
                <a:cs typeface="Courier New"/>
                <a:sym typeface="Courier New"/>
              </a:rPr>
              <a:t>DocumentState</a:t>
            </a:r>
            <a:r>
              <a:rPr lang="en" sz="1200">
                <a:solidFill>
                  <a:srgbClr val="798384"/>
                </a:solidFill>
                <a:latin typeface="Courier New"/>
                <a:ea typeface="Courier New"/>
                <a:cs typeface="Courier New"/>
                <a:sym typeface="Courier New"/>
              </a:rPr>
              <a:t>, </a:t>
            </a:r>
            <a:r>
              <a:rPr i="1" lang="en" sz="1200">
                <a:solidFill>
                  <a:srgbClr val="F59762"/>
                </a:solidFill>
                <a:latin typeface="Courier New"/>
                <a:ea typeface="Courier New"/>
                <a:cs typeface="Courier New"/>
                <a:sym typeface="Courier New"/>
              </a:rPr>
              <a:t>preview</a:t>
            </a:r>
            <a:r>
              <a:rPr lang="en" sz="1200">
                <a:solidFill>
                  <a:srgbClr val="FF6D7E"/>
                </a:solidFill>
                <a:latin typeface="Courier New"/>
                <a:ea typeface="Courier New"/>
                <a:cs typeface="Courier New"/>
                <a:sym typeface="Courier New"/>
              </a:rPr>
              <a:t>: </a:t>
            </a:r>
            <a:r>
              <a:rPr lang="en" sz="1200">
                <a:solidFill>
                  <a:srgbClr val="A2E57B"/>
                </a:solidFill>
                <a:latin typeface="Courier New"/>
                <a:ea typeface="Courier New"/>
                <a:cs typeface="Courier New"/>
                <a:sym typeface="Courier New"/>
              </a:rPr>
              <a:t>DocumentPreview</a:t>
            </a:r>
            <a:r>
              <a:rPr lang="en" sz="1200">
                <a:solidFill>
                  <a:srgbClr val="798384"/>
                </a:solidFill>
                <a:latin typeface="Courier New"/>
                <a:ea typeface="Courier New"/>
                <a:cs typeface="Courier New"/>
                <a:sym typeface="Courier New"/>
              </a:rPr>
              <a:t>) {</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rgbClr val="798384"/>
                </a:solidFill>
                <a:latin typeface="Courier New"/>
                <a:ea typeface="Courier New"/>
                <a:cs typeface="Courier New"/>
                <a:sym typeface="Courier New"/>
              </a:rPr>
              <a:t>   </a:t>
            </a:r>
            <a:r>
              <a:rPr lang="en" sz="1200">
                <a:solidFill>
                  <a:srgbClr val="FF6D7E"/>
                </a:solidFill>
                <a:latin typeface="Courier New"/>
                <a:ea typeface="Courier New"/>
                <a:cs typeface="Courier New"/>
                <a:sym typeface="Courier New"/>
              </a:rPr>
              <a:t>val </a:t>
            </a:r>
            <a:r>
              <a:rPr lang="en" sz="1200">
                <a:solidFill>
                  <a:srgbClr val="F2FFFC"/>
                </a:solidFill>
                <a:latin typeface="Courier New"/>
                <a:ea typeface="Courier New"/>
                <a:cs typeface="Courier New"/>
                <a:sym typeface="Courier New"/>
              </a:rPr>
              <a:t>batch </a:t>
            </a:r>
            <a:r>
              <a:rPr lang="en" sz="1200">
                <a:solidFill>
                  <a:srgbClr val="FF6D7E"/>
                </a:solidFill>
                <a:latin typeface="Courier New"/>
                <a:ea typeface="Courier New"/>
                <a:cs typeface="Courier New"/>
                <a:sym typeface="Courier New"/>
              </a:rPr>
              <a:t>= </a:t>
            </a:r>
            <a:r>
              <a:rPr lang="en" sz="1200">
                <a:solidFill>
                  <a:srgbClr val="F2FFFC"/>
                </a:solidFill>
                <a:latin typeface="Courier New"/>
                <a:ea typeface="Courier New"/>
                <a:cs typeface="Courier New"/>
                <a:sym typeface="Courier New"/>
              </a:rPr>
              <a:t>redisson</a:t>
            </a:r>
            <a:r>
              <a:rPr lang="en" sz="1200">
                <a:solidFill>
                  <a:srgbClr val="798384"/>
                </a:solidFill>
                <a:latin typeface="Courier New"/>
                <a:ea typeface="Courier New"/>
                <a:cs typeface="Courier New"/>
                <a:sym typeface="Courier New"/>
              </a:rPr>
              <a:t>.</a:t>
            </a:r>
            <a:r>
              <a:rPr lang="en" sz="1200">
                <a:solidFill>
                  <a:srgbClr val="A2E57B"/>
                </a:solidFill>
                <a:latin typeface="Courier New"/>
                <a:ea typeface="Courier New"/>
                <a:cs typeface="Courier New"/>
                <a:sym typeface="Courier New"/>
              </a:rPr>
              <a:t>createBatch</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rgbClr val="798384"/>
                </a:solidFill>
                <a:latin typeface="Courier New"/>
                <a:ea typeface="Courier New"/>
                <a:cs typeface="Courier New"/>
                <a:sym typeface="Courier New"/>
              </a:rPr>
              <a:t>       </a:t>
            </a:r>
            <a:r>
              <a:rPr lang="en" sz="1200">
                <a:solidFill>
                  <a:srgbClr val="A2E57B"/>
                </a:solidFill>
                <a:latin typeface="Courier New"/>
                <a:ea typeface="Courier New"/>
                <a:cs typeface="Courier New"/>
                <a:sym typeface="Courier New"/>
              </a:rPr>
              <a:t>BatchOptions</a:t>
            </a:r>
            <a:r>
              <a:rPr lang="en" sz="1200">
                <a:solidFill>
                  <a:srgbClr val="798384"/>
                </a:solidFill>
                <a:latin typeface="Courier New"/>
                <a:ea typeface="Courier New"/>
                <a:cs typeface="Courier New"/>
                <a:sym typeface="Courier New"/>
              </a:rPr>
              <a:t>.</a:t>
            </a:r>
            <a:r>
              <a:rPr lang="en" sz="1200">
                <a:solidFill>
                  <a:srgbClr val="A2E57B"/>
                </a:solidFill>
                <a:latin typeface="Courier New"/>
                <a:ea typeface="Courier New"/>
                <a:cs typeface="Courier New"/>
                <a:sym typeface="Courier New"/>
              </a:rPr>
              <a:t>defaults</a:t>
            </a:r>
            <a:r>
              <a:rPr lang="en" sz="1200">
                <a:solidFill>
                  <a:srgbClr val="798384"/>
                </a:solidFill>
                <a:latin typeface="Courier New"/>
                <a:ea typeface="Courier New"/>
                <a:cs typeface="Courier New"/>
                <a:sym typeface="Courier New"/>
              </a:rPr>
              <a:t>().</a:t>
            </a:r>
            <a:r>
              <a:rPr lang="en" sz="1200">
                <a:solidFill>
                  <a:srgbClr val="A2E57B"/>
                </a:solidFill>
                <a:latin typeface="Courier New"/>
                <a:ea typeface="Courier New"/>
                <a:cs typeface="Courier New"/>
                <a:sym typeface="Courier New"/>
              </a:rPr>
              <a:t>executionMode</a:t>
            </a:r>
            <a:r>
              <a:rPr lang="en" sz="1200">
                <a:solidFill>
                  <a:srgbClr val="798384"/>
                </a:solidFill>
                <a:latin typeface="Courier New"/>
                <a:ea typeface="Courier New"/>
                <a:cs typeface="Courier New"/>
                <a:sym typeface="Courier New"/>
              </a:rPr>
              <a:t>(</a:t>
            </a:r>
            <a:r>
              <a:rPr lang="en" sz="1200">
                <a:solidFill>
                  <a:srgbClr val="A2E57B"/>
                </a:solidFill>
                <a:latin typeface="Courier New"/>
                <a:ea typeface="Courier New"/>
                <a:cs typeface="Courier New"/>
                <a:sym typeface="Courier New"/>
              </a:rPr>
              <a:t>BatchOptions</a:t>
            </a:r>
            <a:r>
              <a:rPr lang="en" sz="1200">
                <a:solidFill>
                  <a:srgbClr val="798384"/>
                </a:solidFill>
                <a:latin typeface="Courier New"/>
                <a:ea typeface="Courier New"/>
                <a:cs typeface="Courier New"/>
                <a:sym typeface="Courier New"/>
              </a:rPr>
              <a:t>.</a:t>
            </a:r>
            <a:r>
              <a:rPr i="1" lang="en" sz="1200">
                <a:solidFill>
                  <a:srgbClr val="7CD5F1"/>
                </a:solidFill>
                <a:latin typeface="Courier New"/>
                <a:ea typeface="Courier New"/>
                <a:cs typeface="Courier New"/>
                <a:sym typeface="Courier New"/>
              </a:rPr>
              <a:t>ExecutionMode</a:t>
            </a:r>
            <a:r>
              <a:rPr lang="en" sz="1200">
                <a:solidFill>
                  <a:srgbClr val="798384"/>
                </a:solidFill>
                <a:latin typeface="Courier New"/>
                <a:ea typeface="Courier New"/>
                <a:cs typeface="Courier New"/>
                <a:sym typeface="Courier New"/>
              </a:rPr>
              <a:t>.</a:t>
            </a:r>
            <a:r>
              <a:rPr i="1" lang="en" sz="1200">
                <a:solidFill>
                  <a:srgbClr val="F2FFFC"/>
                </a:solidFill>
                <a:latin typeface="Courier New"/>
                <a:ea typeface="Courier New"/>
                <a:cs typeface="Courier New"/>
                <a:sym typeface="Courier New"/>
              </a:rPr>
              <a:t>REDIS_WRITE_ATOMIC</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rgbClr val="798384"/>
                </a:solidFill>
                <a:latin typeface="Courier New"/>
                <a:ea typeface="Courier New"/>
                <a:cs typeface="Courier New"/>
                <a:sym typeface="Courier New"/>
              </a:rPr>
              <a:t>   )</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rgbClr val="798384"/>
                </a:solidFill>
                <a:latin typeface="Courier New"/>
                <a:ea typeface="Courier New"/>
                <a:cs typeface="Courier New"/>
                <a:sym typeface="Courier New"/>
              </a:rPr>
              <a:t>   </a:t>
            </a:r>
            <a:r>
              <a:rPr lang="en" sz="1200">
                <a:solidFill>
                  <a:srgbClr val="F2FFFC"/>
                </a:solidFill>
                <a:latin typeface="Courier New"/>
                <a:ea typeface="Courier New"/>
                <a:cs typeface="Courier New"/>
                <a:sym typeface="Courier New"/>
              </a:rPr>
              <a:t>batch</a:t>
            </a:r>
            <a:r>
              <a:rPr lang="en" sz="1200">
                <a:solidFill>
                  <a:srgbClr val="798384"/>
                </a:solidFill>
                <a:latin typeface="Courier New"/>
                <a:ea typeface="Courier New"/>
                <a:cs typeface="Courier New"/>
                <a:sym typeface="Courier New"/>
              </a:rPr>
              <a:t>.</a:t>
            </a:r>
            <a:r>
              <a:rPr lang="en" sz="1200">
                <a:solidFill>
                  <a:srgbClr val="A2E57B"/>
                </a:solidFill>
                <a:latin typeface="Courier New"/>
                <a:ea typeface="Courier New"/>
                <a:cs typeface="Courier New"/>
                <a:sym typeface="Courier New"/>
              </a:rPr>
              <a:t>getJsonBucket</a:t>
            </a:r>
            <a:r>
              <a:rPr lang="en" sz="1200">
                <a:solidFill>
                  <a:srgbClr val="798384"/>
                </a:solidFill>
                <a:latin typeface="Courier New"/>
                <a:ea typeface="Courier New"/>
                <a:cs typeface="Courier New"/>
                <a:sym typeface="Courier New"/>
              </a:rPr>
              <a:t>(</a:t>
            </a:r>
            <a:r>
              <a:rPr lang="en" sz="1200">
                <a:solidFill>
                  <a:srgbClr val="FFED72"/>
                </a:solidFill>
                <a:latin typeface="Courier New"/>
                <a:ea typeface="Courier New"/>
                <a:cs typeface="Courier New"/>
                <a:sym typeface="Courier New"/>
              </a:rPr>
              <a:t>"</a:t>
            </a:r>
            <a:r>
              <a:rPr lang="en" sz="1200">
                <a:solidFill>
                  <a:srgbClr val="7CD5F1"/>
                </a:solidFill>
                <a:latin typeface="Courier New"/>
                <a:ea typeface="Courier New"/>
                <a:cs typeface="Courier New"/>
                <a:sym typeface="Courier New"/>
              </a:rPr>
              <a:t>$</a:t>
            </a:r>
            <a:r>
              <a:rPr lang="en" sz="1200">
                <a:solidFill>
                  <a:srgbClr val="F2FFFC"/>
                </a:solidFill>
                <a:latin typeface="Courier New"/>
                <a:ea typeface="Courier New"/>
                <a:cs typeface="Courier New"/>
                <a:sym typeface="Courier New"/>
              </a:rPr>
              <a:t>DOCUMENT</a:t>
            </a:r>
            <a:r>
              <a:rPr lang="en" sz="1200">
                <a:solidFill>
                  <a:srgbClr val="FFED72"/>
                </a:solidFill>
                <a:latin typeface="Courier New"/>
                <a:ea typeface="Courier New"/>
                <a:cs typeface="Courier New"/>
                <a:sym typeface="Courier New"/>
              </a:rPr>
              <a:t>:</a:t>
            </a:r>
            <a:r>
              <a:rPr lang="en" sz="1200">
                <a:solidFill>
                  <a:srgbClr val="7CD5F1"/>
                </a:solidFill>
                <a:latin typeface="Courier New"/>
                <a:ea typeface="Courier New"/>
                <a:cs typeface="Courier New"/>
                <a:sym typeface="Courier New"/>
              </a:rPr>
              <a:t>$</a:t>
            </a:r>
            <a:r>
              <a:rPr i="1" lang="en" sz="1200">
                <a:solidFill>
                  <a:srgbClr val="F59762"/>
                </a:solidFill>
                <a:latin typeface="Courier New"/>
                <a:ea typeface="Courier New"/>
                <a:cs typeface="Courier New"/>
                <a:sym typeface="Courier New"/>
              </a:rPr>
              <a:t>docId</a:t>
            </a:r>
            <a:r>
              <a:rPr lang="en" sz="1200">
                <a:solidFill>
                  <a:srgbClr val="FFED72"/>
                </a:solidFill>
                <a:latin typeface="Courier New"/>
                <a:ea typeface="Courier New"/>
                <a:cs typeface="Courier New"/>
                <a:sym typeface="Courier New"/>
              </a:rPr>
              <a:t>"</a:t>
            </a:r>
            <a:r>
              <a:rPr lang="en" sz="1200">
                <a:solidFill>
                  <a:srgbClr val="798384"/>
                </a:solidFill>
                <a:latin typeface="Courier New"/>
                <a:ea typeface="Courier New"/>
                <a:cs typeface="Courier New"/>
                <a:sym typeface="Courier New"/>
              </a:rPr>
              <a:t>, </a:t>
            </a:r>
            <a:r>
              <a:rPr lang="en" sz="1200">
                <a:solidFill>
                  <a:srgbClr val="F2FFFC"/>
                </a:solidFill>
                <a:latin typeface="Courier New"/>
                <a:ea typeface="Courier New"/>
                <a:cs typeface="Courier New"/>
                <a:sym typeface="Courier New"/>
              </a:rPr>
              <a:t>documentCodec</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rgbClr val="798384"/>
                </a:solidFill>
                <a:latin typeface="Courier New"/>
                <a:ea typeface="Courier New"/>
                <a:cs typeface="Courier New"/>
                <a:sym typeface="Courier New"/>
              </a:rPr>
              <a:t>       .</a:t>
            </a:r>
            <a:r>
              <a:rPr lang="en" sz="1200">
                <a:solidFill>
                  <a:srgbClr val="A2E57B"/>
                </a:solidFill>
                <a:latin typeface="Courier New"/>
                <a:ea typeface="Courier New"/>
                <a:cs typeface="Courier New"/>
                <a:sym typeface="Courier New"/>
              </a:rPr>
              <a:t>setAsync</a:t>
            </a:r>
            <a:r>
              <a:rPr lang="en" sz="1200">
                <a:solidFill>
                  <a:srgbClr val="798384"/>
                </a:solidFill>
                <a:latin typeface="Courier New"/>
                <a:ea typeface="Courier New"/>
                <a:cs typeface="Courier New"/>
                <a:sym typeface="Courier New"/>
              </a:rPr>
              <a:t>(</a:t>
            </a:r>
            <a:r>
              <a:rPr i="1" lang="en" sz="1200">
                <a:solidFill>
                  <a:srgbClr val="F59762"/>
                </a:solidFill>
                <a:latin typeface="Courier New"/>
                <a:ea typeface="Courier New"/>
                <a:cs typeface="Courier New"/>
                <a:sym typeface="Courier New"/>
              </a:rPr>
              <a:t>value</a:t>
            </a:r>
            <a:r>
              <a:rPr lang="en" sz="1200">
                <a:solidFill>
                  <a:srgbClr val="798384"/>
                </a:solidFill>
                <a:latin typeface="Courier New"/>
                <a:ea typeface="Courier New"/>
                <a:cs typeface="Courier New"/>
                <a:sym typeface="Courier New"/>
              </a:rPr>
              <a:t>, </a:t>
            </a:r>
            <a:r>
              <a:rPr lang="en" sz="1200">
                <a:solidFill>
                  <a:srgbClr val="F2FFFC"/>
                </a:solidFill>
                <a:latin typeface="Courier New"/>
                <a:ea typeface="Courier New"/>
                <a:cs typeface="Courier New"/>
                <a:sym typeface="Courier New"/>
              </a:rPr>
              <a:t>properties</a:t>
            </a:r>
            <a:r>
              <a:rPr lang="en" sz="1200">
                <a:solidFill>
                  <a:srgbClr val="798384"/>
                </a:solidFill>
                <a:latin typeface="Courier New"/>
                <a:ea typeface="Courier New"/>
                <a:cs typeface="Courier New"/>
                <a:sym typeface="Courier New"/>
              </a:rPr>
              <a:t>.</a:t>
            </a:r>
            <a:r>
              <a:rPr lang="en" sz="1200">
                <a:solidFill>
                  <a:srgbClr val="F2FFFC"/>
                </a:solidFill>
                <a:latin typeface="Courier New"/>
                <a:ea typeface="Courier New"/>
                <a:cs typeface="Courier New"/>
                <a:sym typeface="Courier New"/>
              </a:rPr>
              <a:t>operation</a:t>
            </a:r>
            <a:r>
              <a:rPr lang="en" sz="1200">
                <a:solidFill>
                  <a:srgbClr val="798384"/>
                </a:solidFill>
                <a:latin typeface="Courier New"/>
                <a:ea typeface="Courier New"/>
                <a:cs typeface="Courier New"/>
                <a:sym typeface="Courier New"/>
              </a:rPr>
              <a:t>.</a:t>
            </a:r>
            <a:r>
              <a:rPr lang="en" sz="1200">
                <a:solidFill>
                  <a:srgbClr val="F2FFFC"/>
                </a:solidFill>
                <a:latin typeface="Courier New"/>
                <a:ea typeface="Courier New"/>
                <a:cs typeface="Courier New"/>
                <a:sym typeface="Courier New"/>
              </a:rPr>
              <a:t>staleDocumentExpiry</a:t>
            </a:r>
            <a:r>
              <a:rPr lang="en" sz="1200">
                <a:solidFill>
                  <a:srgbClr val="798384"/>
                </a:solidFill>
                <a:latin typeface="Courier New"/>
                <a:ea typeface="Courier New"/>
                <a:cs typeface="Courier New"/>
                <a:sym typeface="Courier New"/>
              </a:rPr>
              <a:t>, </a:t>
            </a:r>
            <a:r>
              <a:rPr i="1" lang="en" sz="1200">
                <a:solidFill>
                  <a:srgbClr val="7CD5F1"/>
                </a:solidFill>
                <a:latin typeface="Courier New"/>
                <a:ea typeface="Courier New"/>
                <a:cs typeface="Courier New"/>
                <a:sym typeface="Courier New"/>
              </a:rPr>
              <a:t>TimeUnit</a:t>
            </a:r>
            <a:r>
              <a:rPr lang="en" sz="1200">
                <a:solidFill>
                  <a:srgbClr val="798384"/>
                </a:solidFill>
                <a:latin typeface="Courier New"/>
                <a:ea typeface="Courier New"/>
                <a:cs typeface="Courier New"/>
                <a:sym typeface="Courier New"/>
              </a:rPr>
              <a:t>.</a:t>
            </a:r>
            <a:r>
              <a:rPr i="1" lang="en" sz="1200">
                <a:solidFill>
                  <a:srgbClr val="F2FFFC"/>
                </a:solidFill>
                <a:latin typeface="Courier New"/>
                <a:ea typeface="Courier New"/>
                <a:cs typeface="Courier New"/>
                <a:sym typeface="Courier New"/>
              </a:rPr>
              <a:t>SECONDS</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rgbClr val="798384"/>
                </a:solidFill>
                <a:latin typeface="Courier New"/>
                <a:ea typeface="Courier New"/>
                <a:cs typeface="Courier New"/>
                <a:sym typeface="Courier New"/>
              </a:rPr>
              <a:t>   </a:t>
            </a:r>
            <a:r>
              <a:rPr lang="en" sz="1200">
                <a:solidFill>
                  <a:srgbClr val="F2FFFC"/>
                </a:solidFill>
                <a:latin typeface="Courier New"/>
                <a:ea typeface="Courier New"/>
                <a:cs typeface="Courier New"/>
                <a:sym typeface="Courier New"/>
              </a:rPr>
              <a:t>batch</a:t>
            </a:r>
            <a:r>
              <a:rPr lang="en" sz="1200">
                <a:solidFill>
                  <a:srgbClr val="798384"/>
                </a:solidFill>
                <a:latin typeface="Courier New"/>
                <a:ea typeface="Courier New"/>
                <a:cs typeface="Courier New"/>
                <a:sym typeface="Courier New"/>
              </a:rPr>
              <a:t>.</a:t>
            </a:r>
            <a:r>
              <a:rPr lang="en" sz="1200">
                <a:solidFill>
                  <a:srgbClr val="A2E57B"/>
                </a:solidFill>
                <a:latin typeface="Courier New"/>
                <a:ea typeface="Courier New"/>
                <a:cs typeface="Courier New"/>
                <a:sym typeface="Courier New"/>
              </a:rPr>
              <a:t>getJsonBucket</a:t>
            </a:r>
            <a:r>
              <a:rPr lang="en" sz="1200">
                <a:solidFill>
                  <a:srgbClr val="798384"/>
                </a:solidFill>
                <a:latin typeface="Courier New"/>
                <a:ea typeface="Courier New"/>
                <a:cs typeface="Courier New"/>
                <a:sym typeface="Courier New"/>
              </a:rPr>
              <a:t>(</a:t>
            </a:r>
            <a:r>
              <a:rPr lang="en" sz="1200">
                <a:solidFill>
                  <a:srgbClr val="FFED72"/>
                </a:solidFill>
                <a:latin typeface="Courier New"/>
                <a:ea typeface="Courier New"/>
                <a:cs typeface="Courier New"/>
                <a:sym typeface="Courier New"/>
              </a:rPr>
              <a:t>"</a:t>
            </a:r>
            <a:r>
              <a:rPr lang="en" sz="1200">
                <a:solidFill>
                  <a:srgbClr val="7CD5F1"/>
                </a:solidFill>
                <a:latin typeface="Courier New"/>
                <a:ea typeface="Courier New"/>
                <a:cs typeface="Courier New"/>
                <a:sym typeface="Courier New"/>
              </a:rPr>
              <a:t>$</a:t>
            </a:r>
            <a:r>
              <a:rPr lang="en" sz="1200">
                <a:solidFill>
                  <a:srgbClr val="F2FFFC"/>
                </a:solidFill>
                <a:latin typeface="Courier New"/>
                <a:ea typeface="Courier New"/>
                <a:cs typeface="Courier New"/>
                <a:sym typeface="Courier New"/>
              </a:rPr>
              <a:t>DOCUMENT_PREVIEW</a:t>
            </a:r>
            <a:r>
              <a:rPr lang="en" sz="1200">
                <a:solidFill>
                  <a:srgbClr val="FFED72"/>
                </a:solidFill>
                <a:latin typeface="Courier New"/>
                <a:ea typeface="Courier New"/>
                <a:cs typeface="Courier New"/>
                <a:sym typeface="Courier New"/>
              </a:rPr>
              <a:t>:</a:t>
            </a:r>
            <a:r>
              <a:rPr lang="en" sz="1200">
                <a:solidFill>
                  <a:srgbClr val="7CD5F1"/>
                </a:solidFill>
                <a:latin typeface="Courier New"/>
                <a:ea typeface="Courier New"/>
                <a:cs typeface="Courier New"/>
                <a:sym typeface="Courier New"/>
              </a:rPr>
              <a:t>$</a:t>
            </a:r>
            <a:r>
              <a:rPr i="1" lang="en" sz="1200">
                <a:solidFill>
                  <a:srgbClr val="F59762"/>
                </a:solidFill>
                <a:latin typeface="Courier New"/>
                <a:ea typeface="Courier New"/>
                <a:cs typeface="Courier New"/>
                <a:sym typeface="Courier New"/>
              </a:rPr>
              <a:t>docId</a:t>
            </a:r>
            <a:r>
              <a:rPr lang="en" sz="1200">
                <a:solidFill>
                  <a:srgbClr val="FFED72"/>
                </a:solidFill>
                <a:latin typeface="Courier New"/>
                <a:ea typeface="Courier New"/>
                <a:cs typeface="Courier New"/>
                <a:sym typeface="Courier New"/>
              </a:rPr>
              <a:t>"</a:t>
            </a:r>
            <a:r>
              <a:rPr lang="en" sz="1200">
                <a:solidFill>
                  <a:srgbClr val="798384"/>
                </a:solidFill>
                <a:latin typeface="Courier New"/>
                <a:ea typeface="Courier New"/>
                <a:cs typeface="Courier New"/>
                <a:sym typeface="Courier New"/>
              </a:rPr>
              <a:t>, </a:t>
            </a:r>
            <a:r>
              <a:rPr lang="en" sz="1200">
                <a:solidFill>
                  <a:srgbClr val="F2FFFC"/>
                </a:solidFill>
                <a:latin typeface="Courier New"/>
                <a:ea typeface="Courier New"/>
                <a:cs typeface="Courier New"/>
                <a:sym typeface="Courier New"/>
              </a:rPr>
              <a:t>docPreviewCodec</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rgbClr val="798384"/>
                </a:solidFill>
                <a:latin typeface="Courier New"/>
                <a:ea typeface="Courier New"/>
                <a:cs typeface="Courier New"/>
                <a:sym typeface="Courier New"/>
              </a:rPr>
              <a:t>       .</a:t>
            </a:r>
            <a:r>
              <a:rPr lang="en" sz="1200">
                <a:solidFill>
                  <a:srgbClr val="A2E57B"/>
                </a:solidFill>
                <a:latin typeface="Courier New"/>
                <a:ea typeface="Courier New"/>
                <a:cs typeface="Courier New"/>
                <a:sym typeface="Courier New"/>
              </a:rPr>
              <a:t>setAsync</a:t>
            </a:r>
            <a:r>
              <a:rPr lang="en" sz="1200">
                <a:solidFill>
                  <a:srgbClr val="798384"/>
                </a:solidFill>
                <a:latin typeface="Courier New"/>
                <a:ea typeface="Courier New"/>
                <a:cs typeface="Courier New"/>
                <a:sym typeface="Courier New"/>
              </a:rPr>
              <a:t>(</a:t>
            </a:r>
            <a:r>
              <a:rPr i="1" lang="en" sz="1200">
                <a:solidFill>
                  <a:srgbClr val="F59762"/>
                </a:solidFill>
                <a:latin typeface="Courier New"/>
                <a:ea typeface="Courier New"/>
                <a:cs typeface="Courier New"/>
                <a:sym typeface="Courier New"/>
              </a:rPr>
              <a:t>preview</a:t>
            </a:r>
            <a:r>
              <a:rPr lang="en" sz="1200">
                <a:solidFill>
                  <a:srgbClr val="798384"/>
                </a:solidFill>
                <a:latin typeface="Courier New"/>
                <a:ea typeface="Courier New"/>
                <a:cs typeface="Courier New"/>
                <a:sym typeface="Courier New"/>
              </a:rPr>
              <a:t>, </a:t>
            </a:r>
            <a:r>
              <a:rPr lang="en" sz="1200">
                <a:solidFill>
                  <a:srgbClr val="F2FFFC"/>
                </a:solidFill>
                <a:latin typeface="Courier New"/>
                <a:ea typeface="Courier New"/>
                <a:cs typeface="Courier New"/>
                <a:sym typeface="Courier New"/>
              </a:rPr>
              <a:t>properties</a:t>
            </a:r>
            <a:r>
              <a:rPr lang="en" sz="1200">
                <a:solidFill>
                  <a:srgbClr val="798384"/>
                </a:solidFill>
                <a:latin typeface="Courier New"/>
                <a:ea typeface="Courier New"/>
                <a:cs typeface="Courier New"/>
                <a:sym typeface="Courier New"/>
              </a:rPr>
              <a:t>.</a:t>
            </a:r>
            <a:r>
              <a:rPr lang="en" sz="1200">
                <a:solidFill>
                  <a:srgbClr val="F2FFFC"/>
                </a:solidFill>
                <a:latin typeface="Courier New"/>
                <a:ea typeface="Courier New"/>
                <a:cs typeface="Courier New"/>
                <a:sym typeface="Courier New"/>
              </a:rPr>
              <a:t>operation</a:t>
            </a:r>
            <a:r>
              <a:rPr lang="en" sz="1200">
                <a:solidFill>
                  <a:srgbClr val="798384"/>
                </a:solidFill>
                <a:latin typeface="Courier New"/>
                <a:ea typeface="Courier New"/>
                <a:cs typeface="Courier New"/>
                <a:sym typeface="Courier New"/>
              </a:rPr>
              <a:t>.</a:t>
            </a:r>
            <a:r>
              <a:rPr lang="en" sz="1200">
                <a:solidFill>
                  <a:srgbClr val="F2FFFC"/>
                </a:solidFill>
                <a:latin typeface="Courier New"/>
                <a:ea typeface="Courier New"/>
                <a:cs typeface="Courier New"/>
                <a:sym typeface="Courier New"/>
              </a:rPr>
              <a:t>staleDocumentExpiry</a:t>
            </a:r>
            <a:r>
              <a:rPr lang="en" sz="1200">
                <a:solidFill>
                  <a:srgbClr val="798384"/>
                </a:solidFill>
                <a:latin typeface="Courier New"/>
                <a:ea typeface="Courier New"/>
                <a:cs typeface="Courier New"/>
                <a:sym typeface="Courier New"/>
              </a:rPr>
              <a:t>, </a:t>
            </a:r>
            <a:r>
              <a:rPr i="1" lang="en" sz="1200">
                <a:solidFill>
                  <a:srgbClr val="7CD5F1"/>
                </a:solidFill>
                <a:latin typeface="Courier New"/>
                <a:ea typeface="Courier New"/>
                <a:cs typeface="Courier New"/>
                <a:sym typeface="Courier New"/>
              </a:rPr>
              <a:t>TimeUnit</a:t>
            </a:r>
            <a:r>
              <a:rPr lang="en" sz="1200">
                <a:solidFill>
                  <a:srgbClr val="798384"/>
                </a:solidFill>
                <a:latin typeface="Courier New"/>
                <a:ea typeface="Courier New"/>
                <a:cs typeface="Courier New"/>
                <a:sym typeface="Courier New"/>
              </a:rPr>
              <a:t>.</a:t>
            </a:r>
            <a:r>
              <a:rPr i="1" lang="en" sz="1200">
                <a:solidFill>
                  <a:srgbClr val="F2FFFC"/>
                </a:solidFill>
                <a:latin typeface="Courier New"/>
                <a:ea typeface="Courier New"/>
                <a:cs typeface="Courier New"/>
                <a:sym typeface="Courier New"/>
              </a:rPr>
              <a:t>SECONDS</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rgbClr val="798384"/>
                </a:solidFill>
                <a:latin typeface="Courier New"/>
                <a:ea typeface="Courier New"/>
                <a:cs typeface="Courier New"/>
                <a:sym typeface="Courier New"/>
              </a:rPr>
              <a:t>   </a:t>
            </a:r>
            <a:r>
              <a:rPr lang="en" sz="1200">
                <a:solidFill>
                  <a:srgbClr val="F2FFFC"/>
                </a:solidFill>
                <a:latin typeface="Courier New"/>
                <a:ea typeface="Courier New"/>
                <a:cs typeface="Courier New"/>
                <a:sym typeface="Courier New"/>
              </a:rPr>
              <a:t>batch</a:t>
            </a:r>
            <a:r>
              <a:rPr lang="en" sz="1200">
                <a:solidFill>
                  <a:srgbClr val="798384"/>
                </a:solidFill>
                <a:latin typeface="Courier New"/>
                <a:ea typeface="Courier New"/>
                <a:cs typeface="Courier New"/>
                <a:sym typeface="Courier New"/>
              </a:rPr>
              <a:t>.</a:t>
            </a:r>
            <a:r>
              <a:rPr lang="en" sz="1200">
                <a:solidFill>
                  <a:srgbClr val="A2E57B"/>
                </a:solidFill>
                <a:latin typeface="Courier New"/>
                <a:ea typeface="Courier New"/>
                <a:cs typeface="Courier New"/>
                <a:sym typeface="Courier New"/>
              </a:rPr>
              <a:t>execute</a:t>
            </a: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rgbClr val="798384"/>
                </a:solidFill>
                <a:latin typeface="Courier New"/>
                <a:ea typeface="Courier New"/>
                <a:cs typeface="Courier New"/>
                <a:sym typeface="Courier New"/>
              </a:rPr>
              <a:t>}</a:t>
            </a:r>
            <a:endParaRPr sz="1200">
              <a:solidFill>
                <a:srgbClr val="798384"/>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fun </a:t>
            </a:r>
            <a:r>
              <a:rPr lang="en" sz="1000">
                <a:solidFill>
                  <a:srgbClr val="A2E57B"/>
                </a:solidFill>
                <a:latin typeface="Courier New"/>
                <a:ea typeface="Courier New"/>
                <a:cs typeface="Courier New"/>
                <a:sym typeface="Courier New"/>
              </a:rPr>
              <a:t>getActiveUserBySessionId</a:t>
            </a:r>
            <a:r>
              <a:rPr lang="en" sz="1000">
                <a:solidFill>
                  <a:srgbClr val="798384"/>
                </a:solidFill>
                <a:latin typeface="Courier New"/>
                <a:ea typeface="Courier New"/>
                <a:cs typeface="Courier New"/>
                <a:sym typeface="Courier New"/>
              </a:rPr>
              <a:t>(</a:t>
            </a:r>
            <a:r>
              <a:rPr i="1" lang="en" sz="1000">
                <a:solidFill>
                  <a:srgbClr val="F59762"/>
                </a:solidFill>
                <a:latin typeface="Courier New"/>
                <a:ea typeface="Courier New"/>
                <a:cs typeface="Courier New"/>
                <a:sym typeface="Courier New"/>
              </a:rPr>
              <a:t>docId</a:t>
            </a:r>
            <a:r>
              <a:rPr lang="en" sz="1000">
                <a:solidFill>
                  <a:srgbClr val="FF6D7E"/>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String</a:t>
            </a:r>
            <a:r>
              <a:rPr lang="en" sz="1000">
                <a:solidFill>
                  <a:srgbClr val="798384"/>
                </a:solidFill>
                <a:latin typeface="Courier New"/>
                <a:ea typeface="Courier New"/>
                <a:cs typeface="Courier New"/>
                <a:sym typeface="Courier New"/>
              </a:rPr>
              <a:t>, </a:t>
            </a:r>
            <a:r>
              <a:rPr i="1" lang="en" sz="1000">
                <a:solidFill>
                  <a:srgbClr val="F59762"/>
                </a:solidFill>
                <a:latin typeface="Courier New"/>
                <a:ea typeface="Courier New"/>
                <a:cs typeface="Courier New"/>
                <a:sym typeface="Courier New"/>
              </a:rPr>
              <a:t>sessionId</a:t>
            </a:r>
            <a:r>
              <a:rPr lang="en" sz="1000">
                <a:solidFill>
                  <a:srgbClr val="FF6D7E"/>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UUID</a:t>
            </a:r>
            <a:r>
              <a:rPr lang="en" sz="1000">
                <a:solidFill>
                  <a:srgbClr val="798384"/>
                </a:solidFill>
                <a:latin typeface="Courier New"/>
                <a:ea typeface="Courier New"/>
                <a:cs typeface="Courier New"/>
                <a:sym typeface="Courier New"/>
              </a:rPr>
              <a:t>)</a:t>
            </a:r>
            <a:r>
              <a:rPr lang="en" sz="1000">
                <a:solidFill>
                  <a:srgbClr val="FF6D7E"/>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String</a:t>
            </a:r>
            <a:r>
              <a:rPr lang="en" sz="1000">
                <a:solidFill>
                  <a:srgbClr val="F2FFFC"/>
                </a:solidFill>
                <a:latin typeface="Courier New"/>
                <a:ea typeface="Courier New"/>
                <a:cs typeface="Courier New"/>
                <a:sym typeface="Courier New"/>
              </a:rPr>
              <a:t>? </a:t>
            </a: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   </a:t>
            </a:r>
            <a:r>
              <a:rPr lang="en" sz="1000">
                <a:solidFill>
                  <a:srgbClr val="FF6D7E"/>
                </a:solidFill>
                <a:latin typeface="Courier New"/>
                <a:ea typeface="Courier New"/>
                <a:cs typeface="Courier New"/>
                <a:sym typeface="Courier New"/>
              </a:rPr>
              <a:t>return </a:t>
            </a:r>
            <a:r>
              <a:rPr lang="en" sz="1000">
                <a:solidFill>
                  <a:srgbClr val="F2FFFC"/>
                </a:solidFill>
                <a:latin typeface="Courier New"/>
                <a:ea typeface="Courier New"/>
                <a:cs typeface="Courier New"/>
                <a:sym typeface="Courier New"/>
              </a:rPr>
              <a:t>redisson</a:t>
            </a:r>
            <a:r>
              <a:rPr lang="en" sz="1000">
                <a:solidFill>
                  <a:srgbClr val="798384"/>
                </a:solidFill>
                <a:latin typeface="Courier New"/>
                <a:ea typeface="Courier New"/>
                <a:cs typeface="Courier New"/>
                <a:sym typeface="Courier New"/>
              </a:rPr>
              <a:t>.</a:t>
            </a:r>
            <a:r>
              <a:rPr lang="en" sz="1000">
                <a:solidFill>
                  <a:srgbClr val="A2E57B"/>
                </a:solidFill>
                <a:latin typeface="Courier New"/>
                <a:ea typeface="Courier New"/>
                <a:cs typeface="Courier New"/>
                <a:sym typeface="Courier New"/>
              </a:rPr>
              <a:t>getMap</a:t>
            </a:r>
            <a:r>
              <a:rPr lang="en" sz="1000">
                <a:solidFill>
                  <a:srgbClr val="FF6D7E"/>
                </a:solidFill>
                <a:latin typeface="Courier New"/>
                <a:ea typeface="Courier New"/>
                <a:cs typeface="Courier New"/>
                <a:sym typeface="Courier New"/>
              </a:rPr>
              <a:t>&lt;</a:t>
            </a:r>
            <a:r>
              <a:rPr lang="en" sz="1000">
                <a:solidFill>
                  <a:srgbClr val="A2E57B"/>
                </a:solidFill>
                <a:latin typeface="Courier New"/>
                <a:ea typeface="Courier New"/>
                <a:cs typeface="Courier New"/>
                <a:sym typeface="Courier New"/>
              </a:rPr>
              <a:t>String</a:t>
            </a:r>
            <a:r>
              <a:rPr lang="en" sz="1000">
                <a:solidFill>
                  <a:srgbClr val="798384"/>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String</a:t>
            </a:r>
            <a:r>
              <a:rPr lang="en" sz="1000">
                <a:solidFill>
                  <a:srgbClr val="FF6D7E"/>
                </a:solidFill>
                <a:latin typeface="Courier New"/>
                <a:ea typeface="Courier New"/>
                <a:cs typeface="Courier New"/>
                <a:sym typeface="Courier New"/>
              </a:rPr>
              <a:t>&gt;</a:t>
            </a:r>
            <a:r>
              <a:rPr lang="en" sz="1000">
                <a:solidFill>
                  <a:srgbClr val="798384"/>
                </a:solidFill>
                <a:latin typeface="Courier New"/>
                <a:ea typeface="Courier New"/>
                <a:cs typeface="Courier New"/>
                <a:sym typeface="Courier New"/>
              </a:rPr>
              <a:t>(</a:t>
            </a:r>
            <a:r>
              <a:rPr lang="en" sz="1000">
                <a:solidFill>
                  <a:srgbClr val="FFED72"/>
                </a:solidFill>
                <a:latin typeface="Courier New"/>
                <a:ea typeface="Courier New"/>
                <a:cs typeface="Courier New"/>
                <a:sym typeface="Courier New"/>
              </a:rPr>
              <a:t>"</a:t>
            </a:r>
            <a:r>
              <a:rPr lang="en" sz="1000">
                <a:solidFill>
                  <a:srgbClr val="7CD5F1"/>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DOCUMENT_USERS</a:t>
            </a:r>
            <a:r>
              <a:rPr lang="en" sz="1000">
                <a:solidFill>
                  <a:srgbClr val="FFED72"/>
                </a:solidFill>
                <a:latin typeface="Courier New"/>
                <a:ea typeface="Courier New"/>
                <a:cs typeface="Courier New"/>
                <a:sym typeface="Courier New"/>
              </a:rPr>
              <a:t>:</a:t>
            </a:r>
            <a:r>
              <a:rPr lang="en" sz="1000">
                <a:solidFill>
                  <a:srgbClr val="7CD5F1"/>
                </a:solidFill>
                <a:latin typeface="Courier New"/>
                <a:ea typeface="Courier New"/>
                <a:cs typeface="Courier New"/>
                <a:sym typeface="Courier New"/>
              </a:rPr>
              <a:t>$</a:t>
            </a:r>
            <a:r>
              <a:rPr i="1" lang="en" sz="1000">
                <a:solidFill>
                  <a:srgbClr val="F59762"/>
                </a:solidFill>
                <a:latin typeface="Courier New"/>
                <a:ea typeface="Courier New"/>
                <a:cs typeface="Courier New"/>
                <a:sym typeface="Courier New"/>
              </a:rPr>
              <a:t>docId</a:t>
            </a:r>
            <a:r>
              <a:rPr lang="en" sz="1000">
                <a:solidFill>
                  <a:srgbClr val="FFED72"/>
                </a:solidFill>
                <a:latin typeface="Courier New"/>
                <a:ea typeface="Courier New"/>
                <a:cs typeface="Courier New"/>
                <a:sym typeface="Courier New"/>
              </a:rPr>
              <a:t>"</a:t>
            </a:r>
            <a:r>
              <a:rPr lang="en" sz="1000">
                <a:solidFill>
                  <a:srgbClr val="798384"/>
                </a:solidFill>
                <a:latin typeface="Courier New"/>
                <a:ea typeface="Courier New"/>
                <a:cs typeface="Courier New"/>
                <a:sym typeface="Courier New"/>
              </a:rPr>
              <a:t>)[</a:t>
            </a:r>
            <a:r>
              <a:rPr i="1" lang="en" sz="1000">
                <a:solidFill>
                  <a:srgbClr val="F59762"/>
                </a:solidFill>
                <a:latin typeface="Courier New"/>
                <a:ea typeface="Courier New"/>
                <a:cs typeface="Courier New"/>
                <a:sym typeface="Courier New"/>
              </a:rPr>
              <a:t>sessionId</a:t>
            </a:r>
            <a:r>
              <a:rPr lang="en" sz="1000">
                <a:solidFill>
                  <a:srgbClr val="798384"/>
                </a:solidFill>
                <a:latin typeface="Courier New"/>
                <a:ea typeface="Courier New"/>
                <a:cs typeface="Courier New"/>
                <a:sym typeface="Courier New"/>
              </a:rPr>
              <a:t>.</a:t>
            </a:r>
            <a:r>
              <a:rPr lang="en" sz="1000">
                <a:solidFill>
                  <a:srgbClr val="A2E57B"/>
                </a:solidFill>
                <a:latin typeface="Courier New"/>
                <a:ea typeface="Courier New"/>
                <a:cs typeface="Courier New"/>
                <a:sym typeface="Courier New"/>
              </a:rPr>
              <a:t>toString</a:t>
            </a: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F6D7E"/>
                </a:solidFill>
                <a:latin typeface="Courier New"/>
                <a:ea typeface="Courier New"/>
                <a:cs typeface="Courier New"/>
                <a:sym typeface="Courier New"/>
              </a:rPr>
              <a:t>fun </a:t>
            </a:r>
            <a:r>
              <a:rPr lang="en" sz="1000">
                <a:solidFill>
                  <a:srgbClr val="A2E57B"/>
                </a:solidFill>
                <a:latin typeface="Courier New"/>
                <a:ea typeface="Courier New"/>
                <a:cs typeface="Courier New"/>
                <a:sym typeface="Courier New"/>
              </a:rPr>
              <a:t>setDocumentPreview</a:t>
            </a:r>
            <a:r>
              <a:rPr lang="en" sz="1000">
                <a:solidFill>
                  <a:srgbClr val="798384"/>
                </a:solidFill>
                <a:latin typeface="Courier New"/>
                <a:ea typeface="Courier New"/>
                <a:cs typeface="Courier New"/>
                <a:sym typeface="Courier New"/>
              </a:rPr>
              <a:t>(</a:t>
            </a:r>
            <a:r>
              <a:rPr i="1" lang="en" sz="1000">
                <a:solidFill>
                  <a:srgbClr val="F59762"/>
                </a:solidFill>
                <a:latin typeface="Courier New"/>
                <a:ea typeface="Courier New"/>
                <a:cs typeface="Courier New"/>
                <a:sym typeface="Courier New"/>
              </a:rPr>
              <a:t>docId</a:t>
            </a:r>
            <a:r>
              <a:rPr lang="en" sz="1000">
                <a:solidFill>
                  <a:srgbClr val="FF6D7E"/>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String</a:t>
            </a:r>
            <a:r>
              <a:rPr lang="en" sz="1000">
                <a:solidFill>
                  <a:srgbClr val="798384"/>
                </a:solidFill>
                <a:latin typeface="Courier New"/>
                <a:ea typeface="Courier New"/>
                <a:cs typeface="Courier New"/>
                <a:sym typeface="Courier New"/>
              </a:rPr>
              <a:t>, </a:t>
            </a:r>
            <a:r>
              <a:rPr i="1" lang="en" sz="1000">
                <a:solidFill>
                  <a:srgbClr val="F59762"/>
                </a:solidFill>
                <a:latin typeface="Courier New"/>
                <a:ea typeface="Courier New"/>
                <a:cs typeface="Courier New"/>
                <a:sym typeface="Courier New"/>
              </a:rPr>
              <a:t>overview</a:t>
            </a:r>
            <a:r>
              <a:rPr lang="en" sz="1000">
                <a:solidFill>
                  <a:srgbClr val="FF6D7E"/>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DocumentPreview</a:t>
            </a:r>
            <a:r>
              <a:rPr lang="en" sz="1000">
                <a:solidFill>
                  <a:srgbClr val="798384"/>
                </a:solidFill>
                <a:latin typeface="Courier New"/>
                <a:ea typeface="Courier New"/>
                <a:cs typeface="Courier New"/>
                <a:sym typeface="Courier New"/>
              </a:rPr>
              <a:t>) {</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redisson</a:t>
            </a:r>
            <a:r>
              <a:rPr lang="en" sz="1000">
                <a:solidFill>
                  <a:srgbClr val="798384"/>
                </a:solidFill>
                <a:latin typeface="Courier New"/>
                <a:ea typeface="Courier New"/>
                <a:cs typeface="Courier New"/>
                <a:sym typeface="Courier New"/>
              </a:rPr>
              <a:t>.</a:t>
            </a:r>
            <a:r>
              <a:rPr lang="en" sz="1000">
                <a:solidFill>
                  <a:srgbClr val="A2E57B"/>
                </a:solidFill>
                <a:latin typeface="Courier New"/>
                <a:ea typeface="Courier New"/>
                <a:cs typeface="Courier New"/>
                <a:sym typeface="Courier New"/>
              </a:rPr>
              <a:t>getJsonBucket</a:t>
            </a:r>
            <a:r>
              <a:rPr lang="en" sz="1000">
                <a:solidFill>
                  <a:srgbClr val="798384"/>
                </a:solidFill>
                <a:latin typeface="Courier New"/>
                <a:ea typeface="Courier New"/>
                <a:cs typeface="Courier New"/>
                <a:sym typeface="Courier New"/>
              </a:rPr>
              <a:t>(</a:t>
            </a:r>
            <a:r>
              <a:rPr lang="en" sz="1000">
                <a:solidFill>
                  <a:srgbClr val="FFED72"/>
                </a:solidFill>
                <a:latin typeface="Courier New"/>
                <a:ea typeface="Courier New"/>
                <a:cs typeface="Courier New"/>
                <a:sym typeface="Courier New"/>
              </a:rPr>
              <a:t>"</a:t>
            </a:r>
            <a:r>
              <a:rPr lang="en" sz="1000">
                <a:solidFill>
                  <a:srgbClr val="7CD5F1"/>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DOCUMENT_PREVIEW</a:t>
            </a:r>
            <a:r>
              <a:rPr lang="en" sz="1000">
                <a:solidFill>
                  <a:srgbClr val="FFED72"/>
                </a:solidFill>
                <a:latin typeface="Courier New"/>
                <a:ea typeface="Courier New"/>
                <a:cs typeface="Courier New"/>
                <a:sym typeface="Courier New"/>
              </a:rPr>
              <a:t>:</a:t>
            </a:r>
            <a:r>
              <a:rPr lang="en" sz="1000">
                <a:solidFill>
                  <a:srgbClr val="7CD5F1"/>
                </a:solidFill>
                <a:latin typeface="Courier New"/>
                <a:ea typeface="Courier New"/>
                <a:cs typeface="Courier New"/>
                <a:sym typeface="Courier New"/>
              </a:rPr>
              <a:t>$</a:t>
            </a:r>
            <a:r>
              <a:rPr i="1" lang="en" sz="1000">
                <a:solidFill>
                  <a:srgbClr val="F59762"/>
                </a:solidFill>
                <a:latin typeface="Courier New"/>
                <a:ea typeface="Courier New"/>
                <a:cs typeface="Courier New"/>
                <a:sym typeface="Courier New"/>
              </a:rPr>
              <a:t>docId</a:t>
            </a:r>
            <a:r>
              <a:rPr lang="en" sz="1000">
                <a:solidFill>
                  <a:srgbClr val="FFED72"/>
                </a:solidFill>
                <a:latin typeface="Courier New"/>
                <a:ea typeface="Courier New"/>
                <a:cs typeface="Courier New"/>
                <a:sym typeface="Courier New"/>
              </a:rPr>
              <a:t>"</a:t>
            </a:r>
            <a:r>
              <a:rPr lang="en" sz="1000">
                <a:solidFill>
                  <a:srgbClr val="798384"/>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docPreviewCodec</a:t>
            </a: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       .</a:t>
            </a:r>
            <a:r>
              <a:rPr lang="en" sz="1000">
                <a:solidFill>
                  <a:srgbClr val="A2E57B"/>
                </a:solidFill>
                <a:latin typeface="Courier New"/>
                <a:ea typeface="Courier New"/>
                <a:cs typeface="Courier New"/>
                <a:sym typeface="Courier New"/>
              </a:rPr>
              <a:t>set</a:t>
            </a:r>
            <a:r>
              <a:rPr lang="en" sz="1000">
                <a:solidFill>
                  <a:srgbClr val="798384"/>
                </a:solidFill>
                <a:latin typeface="Courier New"/>
                <a:ea typeface="Courier New"/>
                <a:cs typeface="Courier New"/>
                <a:sym typeface="Courier New"/>
              </a:rPr>
              <a:t>(</a:t>
            </a:r>
            <a:r>
              <a:rPr i="1" lang="en" sz="1000">
                <a:solidFill>
                  <a:srgbClr val="F59762"/>
                </a:solidFill>
                <a:latin typeface="Courier New"/>
                <a:ea typeface="Courier New"/>
                <a:cs typeface="Courier New"/>
                <a:sym typeface="Courier New"/>
              </a:rPr>
              <a:t>overview</a:t>
            </a:r>
            <a:r>
              <a:rPr lang="en" sz="1000">
                <a:solidFill>
                  <a:srgbClr val="798384"/>
                </a:solidFill>
                <a:latin typeface="Courier New"/>
                <a:ea typeface="Courier New"/>
                <a:cs typeface="Courier New"/>
                <a:sym typeface="Courier New"/>
              </a:rPr>
              <a:t>, </a:t>
            </a:r>
            <a:r>
              <a:rPr lang="en" sz="1000">
                <a:solidFill>
                  <a:srgbClr val="F2FFFC"/>
                </a:solidFill>
                <a:latin typeface="Courier New"/>
                <a:ea typeface="Courier New"/>
                <a:cs typeface="Courier New"/>
                <a:sym typeface="Courier New"/>
              </a:rPr>
              <a:t>properties</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operation</a:t>
            </a:r>
            <a:r>
              <a:rPr lang="en" sz="1000">
                <a:solidFill>
                  <a:srgbClr val="798384"/>
                </a:solidFill>
                <a:latin typeface="Courier New"/>
                <a:ea typeface="Courier New"/>
                <a:cs typeface="Courier New"/>
                <a:sym typeface="Courier New"/>
              </a:rPr>
              <a:t>.</a:t>
            </a:r>
            <a:r>
              <a:rPr lang="en" sz="1000">
                <a:solidFill>
                  <a:srgbClr val="F2FFFC"/>
                </a:solidFill>
                <a:latin typeface="Courier New"/>
                <a:ea typeface="Courier New"/>
                <a:cs typeface="Courier New"/>
                <a:sym typeface="Courier New"/>
              </a:rPr>
              <a:t>staleDocumentExpiry</a:t>
            </a:r>
            <a:r>
              <a:rPr lang="en" sz="1000">
                <a:solidFill>
                  <a:srgbClr val="798384"/>
                </a:solidFill>
                <a:latin typeface="Courier New"/>
                <a:ea typeface="Courier New"/>
                <a:cs typeface="Courier New"/>
                <a:sym typeface="Courier New"/>
              </a:rPr>
              <a:t>, </a:t>
            </a:r>
            <a:r>
              <a:rPr i="1" lang="en" sz="1000">
                <a:solidFill>
                  <a:srgbClr val="7CD5F1"/>
                </a:solidFill>
                <a:latin typeface="Courier New"/>
                <a:ea typeface="Courier New"/>
                <a:cs typeface="Courier New"/>
                <a:sym typeface="Courier New"/>
              </a:rPr>
              <a:t>TimeUnit</a:t>
            </a:r>
            <a:r>
              <a:rPr lang="en" sz="1000">
                <a:solidFill>
                  <a:srgbClr val="798384"/>
                </a:solidFill>
                <a:latin typeface="Courier New"/>
                <a:ea typeface="Courier New"/>
                <a:cs typeface="Courier New"/>
                <a:sym typeface="Courier New"/>
              </a:rPr>
              <a:t>.</a:t>
            </a:r>
            <a:r>
              <a:rPr i="1" lang="en" sz="1000">
                <a:solidFill>
                  <a:srgbClr val="F2FFFC"/>
                </a:solidFill>
                <a:latin typeface="Courier New"/>
                <a:ea typeface="Courier New"/>
                <a:cs typeface="Courier New"/>
                <a:sym typeface="Courier New"/>
              </a:rPr>
              <a:t>SECONDS</a:t>
            </a: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798384"/>
                </a:solidFill>
                <a:latin typeface="Courier New"/>
                <a:ea typeface="Courier New"/>
                <a:cs typeface="Courier New"/>
                <a:sym typeface="Courier New"/>
              </a:rPr>
              <a:t>}</a:t>
            </a:r>
            <a:endParaRPr sz="1000">
              <a:solidFill>
                <a:srgbClr val="798384"/>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6D7E"/>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95000"/>
              </a:lnSpc>
              <a:spcBef>
                <a:spcPts val="0"/>
              </a:spcBef>
              <a:spcAft>
                <a:spcPts val="0"/>
              </a:spcAft>
              <a:buNone/>
            </a:pPr>
            <a:r>
              <a:t/>
            </a:r>
            <a:endParaRPr sz="120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idx="1" type="body"/>
          </p:nvPr>
        </p:nvSpPr>
        <p:spPr>
          <a:xfrm>
            <a:off x="311700" y="6578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50">
                <a:solidFill>
                  <a:srgbClr val="F2FFFC"/>
                </a:solidFill>
                <a:latin typeface="Courier New"/>
                <a:ea typeface="Courier New"/>
                <a:cs typeface="Courier New"/>
                <a:sym typeface="Courier New"/>
              </a:rPr>
              <a:t>   </a:t>
            </a:r>
            <a:r>
              <a:rPr lang="en" sz="1050">
                <a:solidFill>
                  <a:srgbClr val="FF6D7E"/>
                </a:solidFill>
                <a:latin typeface="Courier New"/>
                <a:ea typeface="Courier New"/>
                <a:cs typeface="Courier New"/>
                <a:sym typeface="Courier New"/>
              </a:rPr>
              <a:t>return </a:t>
            </a:r>
            <a:r>
              <a:rPr lang="en" sz="1050">
                <a:solidFill>
                  <a:srgbClr val="F2FFFC"/>
                </a:solidFill>
                <a:latin typeface="Courier New"/>
                <a:ea typeface="Courier New"/>
                <a:cs typeface="Courier New"/>
                <a:sym typeface="Courier New"/>
              </a:rPr>
              <a:t>redisson</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getScript</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StringCodec</a:t>
            </a:r>
            <a:r>
              <a:rPr lang="en" sz="1050">
                <a:solidFill>
                  <a:srgbClr val="798384"/>
                </a:solidFill>
                <a:latin typeface="Courier New"/>
                <a:ea typeface="Courier New"/>
                <a:cs typeface="Courier New"/>
                <a:sym typeface="Courier New"/>
              </a:rPr>
              <a:t>.</a:t>
            </a:r>
            <a:r>
              <a:rPr i="1" lang="en" sz="1050">
                <a:solidFill>
                  <a:srgbClr val="F2FFFC"/>
                </a:solidFill>
                <a:latin typeface="Courier New"/>
                <a:ea typeface="Courier New"/>
                <a:cs typeface="Courier New"/>
                <a:sym typeface="Courier New"/>
              </a:rPr>
              <a:t>INSTANCE</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eval</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i="1" lang="en" sz="1050">
                <a:solidFill>
                  <a:srgbClr val="7CD5F1"/>
                </a:solidFill>
                <a:latin typeface="Courier New"/>
                <a:ea typeface="Courier New"/>
                <a:cs typeface="Courier New"/>
                <a:sym typeface="Courier New"/>
              </a:rPr>
              <a:t>RScript</a:t>
            </a:r>
            <a:r>
              <a:rPr lang="en" sz="1050">
                <a:solidFill>
                  <a:srgbClr val="798384"/>
                </a:solidFill>
                <a:latin typeface="Courier New"/>
                <a:ea typeface="Courier New"/>
                <a:cs typeface="Courier New"/>
                <a:sym typeface="Courier New"/>
              </a:rPr>
              <a:t>.</a:t>
            </a:r>
            <a:r>
              <a:rPr i="1" lang="en" sz="1050">
                <a:solidFill>
                  <a:srgbClr val="7CD5F1"/>
                </a:solidFill>
                <a:latin typeface="Courier New"/>
                <a:ea typeface="Courier New"/>
                <a:cs typeface="Courier New"/>
                <a:sym typeface="Courier New"/>
              </a:rPr>
              <a:t>Mode</a:t>
            </a:r>
            <a:r>
              <a:rPr lang="en" sz="1050">
                <a:solidFill>
                  <a:srgbClr val="798384"/>
                </a:solidFill>
                <a:latin typeface="Courier New"/>
                <a:ea typeface="Courier New"/>
                <a:cs typeface="Courier New"/>
                <a:sym typeface="Courier New"/>
              </a:rPr>
              <a:t>.</a:t>
            </a:r>
            <a:r>
              <a:rPr i="1" lang="en" sz="1050">
                <a:solidFill>
                  <a:srgbClr val="F2FFFC"/>
                </a:solidFill>
                <a:latin typeface="Courier New"/>
                <a:ea typeface="Courier New"/>
                <a:cs typeface="Courier New"/>
                <a:sym typeface="Courier New"/>
              </a:rPr>
              <a:t>READ_WRITE</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lang="en" sz="1050">
                <a:solidFill>
                  <a:srgbClr val="FFED72"/>
                </a:solidFill>
                <a:latin typeface="Courier New"/>
                <a:ea typeface="Courier New"/>
                <a:cs typeface="Courier New"/>
                <a:sym typeface="Courier New"/>
              </a:rPr>
              <a:t>"""</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local r = tonumber(ARGV[1]);</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local currentDoc = redis.call("JSON.GET", KEYS[1]);</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if currentDoc then</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local docJson = cjson.decode(currentDoc);</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if docJson.revision == r then</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redis.call('JSON.SET', KEYS[1], '$', ARGV[2]);</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redis.call('JSON.SET', KEYS[2], '$.content', ARGV[3]);</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redis.call('EXPIRE', KEYS[1], tonumber(ARGV[4]));</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redis.call('EXPIRE', KEYS[2], tonumber(ARGV[4]));</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return true;</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else</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return false;</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end;</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else</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return false;</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end;</a:t>
            </a:r>
            <a:endParaRPr sz="1050">
              <a:solidFill>
                <a:srgbClr val="FFED72"/>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ED72"/>
                </a:solidFill>
                <a:latin typeface="Courier New"/>
                <a:ea typeface="Courier New"/>
                <a:cs typeface="Courier New"/>
                <a:sym typeface="Courier New"/>
              </a:rPr>
              <a:t>       """</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i="1" lang="en" sz="1050">
                <a:solidFill>
                  <a:srgbClr val="7CD5F1"/>
                </a:solidFill>
                <a:latin typeface="Courier New"/>
                <a:ea typeface="Courier New"/>
                <a:cs typeface="Courier New"/>
                <a:sym typeface="Courier New"/>
              </a:rPr>
              <a:t>RScript</a:t>
            </a:r>
            <a:r>
              <a:rPr lang="en" sz="1050">
                <a:solidFill>
                  <a:srgbClr val="798384"/>
                </a:solidFill>
                <a:latin typeface="Courier New"/>
                <a:ea typeface="Courier New"/>
                <a:cs typeface="Courier New"/>
                <a:sym typeface="Courier New"/>
              </a:rPr>
              <a:t>.</a:t>
            </a:r>
            <a:r>
              <a:rPr i="1" lang="en" sz="1050">
                <a:solidFill>
                  <a:srgbClr val="7CD5F1"/>
                </a:solidFill>
                <a:latin typeface="Courier New"/>
                <a:ea typeface="Courier New"/>
                <a:cs typeface="Courier New"/>
                <a:sym typeface="Courier New"/>
              </a:rPr>
              <a:t>ReturnType</a:t>
            </a:r>
            <a:r>
              <a:rPr lang="en" sz="1050">
                <a:solidFill>
                  <a:srgbClr val="798384"/>
                </a:solidFill>
                <a:latin typeface="Courier New"/>
                <a:ea typeface="Courier New"/>
                <a:cs typeface="Courier New"/>
                <a:sym typeface="Courier New"/>
              </a:rPr>
              <a:t>.</a:t>
            </a:r>
            <a:r>
              <a:rPr i="1" lang="en" sz="1050">
                <a:solidFill>
                  <a:srgbClr val="F2FFFC"/>
                </a:solidFill>
                <a:latin typeface="Courier New"/>
                <a:ea typeface="Courier New"/>
                <a:cs typeface="Courier New"/>
                <a:sym typeface="Courier New"/>
              </a:rPr>
              <a:t>BOOLEAN</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i="1" lang="en" sz="1050">
                <a:solidFill>
                  <a:srgbClr val="A2E57B"/>
                </a:solidFill>
                <a:latin typeface="Courier New"/>
                <a:ea typeface="Courier New"/>
                <a:cs typeface="Courier New"/>
                <a:sym typeface="Courier New"/>
              </a:rPr>
              <a:t>listOf</a:t>
            </a:r>
            <a:r>
              <a:rPr lang="en" sz="1050">
                <a:solidFill>
                  <a:srgbClr val="798384"/>
                </a:solidFill>
                <a:latin typeface="Courier New"/>
                <a:ea typeface="Courier New"/>
                <a:cs typeface="Courier New"/>
                <a:sym typeface="Courier New"/>
              </a:rPr>
              <a:t>(</a:t>
            </a:r>
            <a:r>
              <a:rPr lang="en" sz="1050">
                <a:solidFill>
                  <a:srgbClr val="FFED72"/>
                </a:solidFill>
                <a:latin typeface="Courier New"/>
                <a:ea typeface="Courier New"/>
                <a:cs typeface="Courier New"/>
                <a:sym typeface="Courier New"/>
              </a:rPr>
              <a:t>"</a:t>
            </a:r>
            <a:r>
              <a:rPr lang="en" sz="1050">
                <a:solidFill>
                  <a:srgbClr val="7CD5F1"/>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DOCUMENT</a:t>
            </a:r>
            <a:r>
              <a:rPr lang="en" sz="1050">
                <a:solidFill>
                  <a:srgbClr val="7CD5F1"/>
                </a:solidFill>
                <a:latin typeface="Courier New"/>
                <a:ea typeface="Courier New"/>
                <a:cs typeface="Courier New"/>
                <a:sym typeface="Courier New"/>
              </a:rPr>
              <a:t>}</a:t>
            </a:r>
            <a:r>
              <a:rPr lang="en" sz="1050">
                <a:solidFill>
                  <a:srgbClr val="FFED72"/>
                </a:solidFill>
                <a:latin typeface="Courier New"/>
                <a:ea typeface="Courier New"/>
                <a:cs typeface="Courier New"/>
                <a:sym typeface="Courier New"/>
              </a:rPr>
              <a:t>:</a:t>
            </a:r>
            <a:r>
              <a:rPr lang="en" sz="1050">
                <a:solidFill>
                  <a:srgbClr val="7CD5F1"/>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docId</a:t>
            </a:r>
            <a:r>
              <a:rPr lang="en" sz="1050">
                <a:solidFill>
                  <a:srgbClr val="7CD5F1"/>
                </a:solidFill>
                <a:latin typeface="Courier New"/>
                <a:ea typeface="Courier New"/>
                <a:cs typeface="Courier New"/>
                <a:sym typeface="Courier New"/>
              </a:rPr>
              <a:t>}</a:t>
            </a:r>
            <a:r>
              <a:rPr lang="en" sz="1050">
                <a:solidFill>
                  <a:srgbClr val="FFED72"/>
                </a:solidFill>
                <a:latin typeface="Courier New"/>
                <a:ea typeface="Courier New"/>
                <a:cs typeface="Courier New"/>
                <a:sym typeface="Courier New"/>
              </a:rPr>
              <a:t>"</a:t>
            </a:r>
            <a:r>
              <a:rPr lang="en" sz="1050">
                <a:solidFill>
                  <a:srgbClr val="798384"/>
                </a:solidFill>
                <a:latin typeface="Courier New"/>
                <a:ea typeface="Courier New"/>
                <a:cs typeface="Courier New"/>
                <a:sym typeface="Courier New"/>
              </a:rPr>
              <a:t>, </a:t>
            </a:r>
            <a:r>
              <a:rPr lang="en" sz="1050">
                <a:solidFill>
                  <a:srgbClr val="FFED72"/>
                </a:solidFill>
                <a:latin typeface="Courier New"/>
                <a:ea typeface="Courier New"/>
                <a:cs typeface="Courier New"/>
                <a:sym typeface="Courier New"/>
              </a:rPr>
              <a:t>"</a:t>
            </a:r>
            <a:r>
              <a:rPr lang="en" sz="1050">
                <a:solidFill>
                  <a:srgbClr val="7CD5F1"/>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DOCUMENT_PREVIEW</a:t>
            </a:r>
            <a:r>
              <a:rPr lang="en" sz="1050">
                <a:solidFill>
                  <a:srgbClr val="7CD5F1"/>
                </a:solidFill>
                <a:latin typeface="Courier New"/>
                <a:ea typeface="Courier New"/>
                <a:cs typeface="Courier New"/>
                <a:sym typeface="Courier New"/>
              </a:rPr>
              <a:t>}</a:t>
            </a:r>
            <a:r>
              <a:rPr lang="en" sz="1050">
                <a:solidFill>
                  <a:srgbClr val="FFED72"/>
                </a:solidFill>
                <a:latin typeface="Courier New"/>
                <a:ea typeface="Courier New"/>
                <a:cs typeface="Courier New"/>
                <a:sym typeface="Courier New"/>
              </a:rPr>
              <a:t>:</a:t>
            </a:r>
            <a:r>
              <a:rPr lang="en" sz="1050">
                <a:solidFill>
                  <a:srgbClr val="7CD5F1"/>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docId</a:t>
            </a:r>
            <a:r>
              <a:rPr lang="en" sz="1050">
                <a:solidFill>
                  <a:srgbClr val="7CD5F1"/>
                </a:solidFill>
                <a:latin typeface="Courier New"/>
                <a:ea typeface="Courier New"/>
                <a:cs typeface="Courier New"/>
                <a:sym typeface="Courier New"/>
              </a:rPr>
              <a:t>}</a:t>
            </a:r>
            <a:r>
              <a:rPr lang="en" sz="1050">
                <a:solidFill>
                  <a:srgbClr val="FFED72"/>
                </a:solidFill>
                <a:latin typeface="Courier New"/>
                <a:ea typeface="Courier New"/>
                <a:cs typeface="Courier New"/>
                <a:sym typeface="Courier New"/>
              </a:rPr>
              <a:t>"</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expectedRevision</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toString</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lang="en" sz="1050">
                <a:solidFill>
                  <a:srgbClr val="F2FFFC"/>
                </a:solidFill>
                <a:latin typeface="Courier New"/>
                <a:ea typeface="Courier New"/>
                <a:cs typeface="Courier New"/>
                <a:sym typeface="Courier New"/>
              </a:rPr>
              <a:t>mapper</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writeValueAsString</a:t>
            </a:r>
            <a:r>
              <a:rPr lang="en" sz="1050">
                <a:solidFill>
                  <a:srgbClr val="798384"/>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snapshot</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lang="en" sz="1050">
                <a:solidFill>
                  <a:srgbClr val="F2FFFC"/>
                </a:solidFill>
                <a:latin typeface="Courier New"/>
                <a:ea typeface="Courier New"/>
                <a:cs typeface="Courier New"/>
                <a:sym typeface="Courier New"/>
              </a:rPr>
              <a:t>mapper</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writeValueAsString</a:t>
            </a:r>
            <a:r>
              <a:rPr lang="en" sz="1050">
                <a:solidFill>
                  <a:srgbClr val="798384"/>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contentPreview</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lang="en" sz="1050">
                <a:solidFill>
                  <a:srgbClr val="F2FFFC"/>
                </a:solidFill>
                <a:latin typeface="Courier New"/>
                <a:ea typeface="Courier New"/>
                <a:cs typeface="Courier New"/>
                <a:sym typeface="Courier New"/>
              </a:rPr>
              <a:t>properties</a:t>
            </a:r>
            <a:r>
              <a:rPr lang="en" sz="1050">
                <a:solidFill>
                  <a:srgbClr val="798384"/>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operation</a:t>
            </a:r>
            <a:r>
              <a:rPr lang="en" sz="1050">
                <a:solidFill>
                  <a:srgbClr val="798384"/>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staleDocumentExpiry</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toString</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1250"/>
          </a:p>
        </p:txBody>
      </p:sp>
      <p:sp>
        <p:nvSpPr>
          <p:cNvPr id="301" name="Google Shape;301;p45"/>
          <p:cNvSpPr txBox="1"/>
          <p:nvPr/>
        </p:nvSpPr>
        <p:spPr>
          <a:xfrm>
            <a:off x="561350" y="299725"/>
            <a:ext cx="658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Atomično izvršenje Lua skripti</a:t>
            </a:r>
            <a:endParaRPr sz="1800">
              <a:solidFill>
                <a:schemeClr val="l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12121"/>
                </a:solidFill>
              </a:rPr>
              <a:t>Redis pub/sub</a:t>
            </a:r>
            <a:endParaRPr>
              <a:solidFill>
                <a:srgbClr val="D12121"/>
              </a:solidFill>
            </a:endParaRPr>
          </a:p>
        </p:txBody>
      </p:sp>
      <p:pic>
        <p:nvPicPr>
          <p:cNvPr id="307" name="Google Shape;307;p46"/>
          <p:cNvPicPr preferRelativeResize="0"/>
          <p:nvPr/>
        </p:nvPicPr>
        <p:blipFill>
          <a:blip r:embed="rId3">
            <a:alphaModFix/>
          </a:blip>
          <a:stretch>
            <a:fillRect/>
          </a:stretch>
        </p:blipFill>
        <p:spPr>
          <a:xfrm>
            <a:off x="3751487" y="1257740"/>
            <a:ext cx="5252875" cy="3725875"/>
          </a:xfrm>
          <a:prstGeom prst="rect">
            <a:avLst/>
          </a:prstGeom>
          <a:noFill/>
          <a:ln cap="flat" cmpd="sng" w="9525">
            <a:solidFill>
              <a:srgbClr val="D12121"/>
            </a:solidFill>
            <a:prstDash val="solid"/>
            <a:round/>
            <a:headEnd len="sm" w="sm" type="none"/>
            <a:tailEnd len="sm" w="sm" type="none"/>
          </a:ln>
        </p:spPr>
      </p:pic>
      <p:sp>
        <p:nvSpPr>
          <p:cNvPr id="308" name="Google Shape;308;p46"/>
          <p:cNvSpPr txBox="1"/>
          <p:nvPr/>
        </p:nvSpPr>
        <p:spPr>
          <a:xfrm>
            <a:off x="311700" y="1232700"/>
            <a:ext cx="6583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Message broker</a:t>
            </a:r>
            <a:endParaRPr sz="1800">
              <a:solidFill>
                <a:schemeClr val="lt2"/>
              </a:solidFill>
            </a:endParaRPr>
          </a:p>
          <a:p>
            <a:pPr indent="0" lvl="0" marL="0" rtl="0" algn="l">
              <a:spcBef>
                <a:spcPts val="0"/>
              </a:spcBef>
              <a:spcAft>
                <a:spcPts val="0"/>
              </a:spcAft>
              <a:buNone/>
            </a:pPr>
            <a:r>
              <a:rPr lang="en" sz="1800">
                <a:solidFill>
                  <a:schemeClr val="lt2"/>
                </a:solidFill>
              </a:rPr>
              <a:t>Nema perzistencije poruka</a:t>
            </a:r>
            <a:endParaRPr sz="1800">
              <a:solidFill>
                <a:schemeClr val="lt2"/>
              </a:solidFill>
            </a:endParaRPr>
          </a:p>
          <a:p>
            <a:pPr indent="0" lvl="0" marL="0" rtl="0" algn="l">
              <a:spcBef>
                <a:spcPts val="0"/>
              </a:spcBef>
              <a:spcAft>
                <a:spcPts val="0"/>
              </a:spcAft>
              <a:buNone/>
            </a:pPr>
            <a:r>
              <a:rPr lang="en" sz="1800">
                <a:solidFill>
                  <a:schemeClr val="lt2"/>
                </a:solidFill>
              </a:rPr>
              <a:t>Poruke se šalju na kanale</a:t>
            </a:r>
            <a:endParaRPr sz="1800">
              <a:solidFill>
                <a:schemeClr val="lt2"/>
              </a:solidFill>
            </a:endParaRPr>
          </a:p>
          <a:p>
            <a:pPr indent="0" lvl="0" marL="0" rtl="0" algn="l">
              <a:spcBef>
                <a:spcPts val="0"/>
              </a:spcBef>
              <a:spcAft>
                <a:spcPts val="0"/>
              </a:spcAft>
              <a:buNone/>
            </a:pPr>
            <a:r>
              <a:rPr lang="en" sz="1800">
                <a:solidFill>
                  <a:schemeClr val="lt2"/>
                </a:solidFill>
              </a:rPr>
              <a:t>Svi </a:t>
            </a:r>
            <a:r>
              <a:rPr lang="en" sz="1800">
                <a:solidFill>
                  <a:schemeClr val="lt2"/>
                </a:solidFill>
              </a:rPr>
              <a:t>subscriberi</a:t>
            </a:r>
            <a:r>
              <a:rPr lang="en" sz="1800">
                <a:solidFill>
                  <a:schemeClr val="lt2"/>
                </a:solidFill>
              </a:rPr>
              <a:t> </a:t>
            </a:r>
            <a:r>
              <a:rPr lang="en" sz="1800">
                <a:solidFill>
                  <a:schemeClr val="lt2"/>
                </a:solidFill>
              </a:rPr>
              <a:t>primaju poruku</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1800">
                <a:solidFill>
                  <a:srgbClr val="D12121"/>
                </a:solidFill>
              </a:rPr>
              <a:t>SUBSCRIBE</a:t>
            </a:r>
            <a:endParaRPr sz="1800">
              <a:solidFill>
                <a:srgbClr val="D12121"/>
              </a:solidFill>
            </a:endParaRPr>
          </a:p>
          <a:p>
            <a:pPr indent="0" lvl="0" marL="0" rtl="0" algn="l">
              <a:spcBef>
                <a:spcPts val="0"/>
              </a:spcBef>
              <a:spcAft>
                <a:spcPts val="0"/>
              </a:spcAft>
              <a:buNone/>
            </a:pPr>
            <a:r>
              <a:rPr lang="en" sz="1800">
                <a:solidFill>
                  <a:srgbClr val="D12121"/>
                </a:solidFill>
              </a:rPr>
              <a:t>UNSUBSCRIBE</a:t>
            </a:r>
            <a:endParaRPr sz="1800">
              <a:solidFill>
                <a:srgbClr val="D12121"/>
              </a:solidFill>
            </a:endParaRPr>
          </a:p>
          <a:p>
            <a:pPr indent="0" lvl="0" marL="0" rtl="0" algn="l">
              <a:spcBef>
                <a:spcPts val="0"/>
              </a:spcBef>
              <a:spcAft>
                <a:spcPts val="0"/>
              </a:spcAft>
              <a:buNone/>
            </a:pPr>
            <a:r>
              <a:rPr lang="en" sz="1800">
                <a:solidFill>
                  <a:srgbClr val="D12121"/>
                </a:solidFill>
              </a:rPr>
              <a:t>PSUBSCRIBE</a:t>
            </a:r>
            <a:endParaRPr sz="1800">
              <a:solidFill>
                <a:srgbClr val="D12121"/>
              </a:solidFill>
            </a:endParaRPr>
          </a:p>
          <a:p>
            <a:pPr indent="0" lvl="0" marL="0" rtl="0" algn="l">
              <a:spcBef>
                <a:spcPts val="0"/>
              </a:spcBef>
              <a:spcAft>
                <a:spcPts val="0"/>
              </a:spcAft>
              <a:buNone/>
            </a:pPr>
            <a:r>
              <a:rPr lang="en" sz="1800">
                <a:solidFill>
                  <a:srgbClr val="D12121"/>
                </a:solidFill>
              </a:rPr>
              <a:t>PUNSUBSCRIBE</a:t>
            </a:r>
            <a:endParaRPr sz="1800">
              <a:solidFill>
                <a:srgbClr val="D12121"/>
              </a:solidFill>
            </a:endParaRPr>
          </a:p>
          <a:p>
            <a:pPr indent="0" lvl="0" marL="0" rtl="0" algn="l">
              <a:spcBef>
                <a:spcPts val="0"/>
              </a:spcBef>
              <a:spcAft>
                <a:spcPts val="0"/>
              </a:spcAft>
              <a:buNone/>
            </a:pPr>
            <a:r>
              <a:rPr lang="en" sz="1800">
                <a:solidFill>
                  <a:srgbClr val="D12121"/>
                </a:solidFill>
              </a:rPr>
              <a:t>PUBLISH</a:t>
            </a:r>
            <a:endParaRPr sz="1800">
              <a:solidFill>
                <a:srgbClr val="D1212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idx="1" type="body"/>
          </p:nvPr>
        </p:nvSpPr>
        <p:spPr>
          <a:xfrm>
            <a:off x="389550" y="1076950"/>
            <a:ext cx="8364900" cy="3509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75">
                <a:solidFill>
                  <a:srgbClr val="FF6D7E"/>
                </a:solidFill>
                <a:latin typeface="Courier New"/>
                <a:ea typeface="Courier New"/>
                <a:cs typeface="Courier New"/>
                <a:sym typeface="Courier New"/>
              </a:rPr>
              <a:t>private inline fun &lt;reified </a:t>
            </a:r>
            <a:r>
              <a:rPr i="1" lang="en" sz="1275">
                <a:solidFill>
                  <a:srgbClr val="7CD5F1"/>
                </a:solidFill>
                <a:latin typeface="Courier New"/>
                <a:ea typeface="Courier New"/>
                <a:cs typeface="Courier New"/>
                <a:sym typeface="Courier New"/>
              </a:rPr>
              <a:t>T</a:t>
            </a:r>
            <a:r>
              <a:rPr lang="en" sz="1275">
                <a:solidFill>
                  <a:srgbClr val="798384"/>
                </a:solidFill>
                <a:latin typeface="Courier New"/>
                <a:ea typeface="Courier New"/>
                <a:cs typeface="Courier New"/>
                <a:sym typeface="Courier New"/>
              </a:rPr>
              <a:t>, </a:t>
            </a:r>
            <a:r>
              <a:rPr lang="en" sz="1275">
                <a:solidFill>
                  <a:srgbClr val="FF6D7E"/>
                </a:solidFill>
                <a:latin typeface="Courier New"/>
                <a:ea typeface="Courier New"/>
                <a:cs typeface="Courier New"/>
                <a:sym typeface="Courier New"/>
              </a:rPr>
              <a:t>reified </a:t>
            </a:r>
            <a:r>
              <a:rPr i="1" lang="en" sz="1275">
                <a:solidFill>
                  <a:srgbClr val="7CD5F1"/>
                </a:solidFill>
                <a:latin typeface="Courier New"/>
                <a:ea typeface="Courier New"/>
                <a:cs typeface="Courier New"/>
                <a:sym typeface="Courier New"/>
              </a:rPr>
              <a:t>M </a:t>
            </a:r>
            <a:r>
              <a:rPr lang="en" sz="1275">
                <a:solidFill>
                  <a:srgbClr val="FF6D7E"/>
                </a:solidFill>
                <a:latin typeface="Courier New"/>
                <a:ea typeface="Courier New"/>
                <a:cs typeface="Courier New"/>
                <a:sym typeface="Courier New"/>
              </a:rPr>
              <a:t>: </a:t>
            </a:r>
            <a:r>
              <a:rPr lang="en" sz="1275">
                <a:solidFill>
                  <a:srgbClr val="A2E57B"/>
                </a:solidFill>
                <a:latin typeface="Courier New"/>
                <a:ea typeface="Courier New"/>
                <a:cs typeface="Courier New"/>
                <a:sym typeface="Courier New"/>
              </a:rPr>
              <a:t>RedisMessage</a:t>
            </a:r>
            <a:r>
              <a:rPr lang="en" sz="1275">
                <a:solidFill>
                  <a:srgbClr val="FF6D7E"/>
                </a:solidFill>
                <a:latin typeface="Courier New"/>
                <a:ea typeface="Courier New"/>
                <a:cs typeface="Courier New"/>
                <a:sym typeface="Courier New"/>
              </a:rPr>
              <a:t>&lt;</a:t>
            </a:r>
            <a:r>
              <a:rPr i="1" lang="en" sz="1275">
                <a:solidFill>
                  <a:srgbClr val="7CD5F1"/>
                </a:solidFill>
                <a:latin typeface="Courier New"/>
                <a:ea typeface="Courier New"/>
                <a:cs typeface="Courier New"/>
                <a:sym typeface="Courier New"/>
              </a:rPr>
              <a:t>T</a:t>
            </a:r>
            <a:r>
              <a:rPr lang="en" sz="1275">
                <a:solidFill>
                  <a:srgbClr val="FF6D7E"/>
                </a:solidFill>
                <a:latin typeface="Courier New"/>
                <a:ea typeface="Courier New"/>
                <a:cs typeface="Courier New"/>
                <a:sym typeface="Courier New"/>
              </a:rPr>
              <a:t>&gt;&gt; </a:t>
            </a:r>
            <a:r>
              <a:rPr i="1" lang="en" sz="1275">
                <a:solidFill>
                  <a:srgbClr val="7CD5F1"/>
                </a:solidFill>
                <a:latin typeface="Courier New"/>
                <a:ea typeface="Courier New"/>
                <a:cs typeface="Courier New"/>
                <a:sym typeface="Courier New"/>
              </a:rPr>
              <a:t>RedissonClient</a:t>
            </a:r>
            <a:r>
              <a:rPr lang="en" sz="1275">
                <a:solidFill>
                  <a:srgbClr val="798384"/>
                </a:solidFill>
                <a:latin typeface="Courier New"/>
                <a:ea typeface="Courier New"/>
                <a:cs typeface="Courier New"/>
                <a:sym typeface="Courier New"/>
              </a:rPr>
              <a:t>.</a:t>
            </a:r>
            <a:r>
              <a:rPr lang="en" sz="1275">
                <a:solidFill>
                  <a:srgbClr val="A2E57B"/>
                </a:solidFill>
                <a:latin typeface="Courier New"/>
                <a:ea typeface="Courier New"/>
                <a:cs typeface="Courier New"/>
                <a:sym typeface="Courier New"/>
              </a:rPr>
              <a:t>addListener</a:t>
            </a:r>
            <a:r>
              <a:rPr lang="en" sz="1275">
                <a:solidFill>
                  <a:srgbClr val="798384"/>
                </a:solidFill>
                <a:latin typeface="Courier New"/>
                <a:ea typeface="Courier New"/>
                <a:cs typeface="Courier New"/>
                <a:sym typeface="Courier New"/>
              </a:rPr>
              <a:t>(</a:t>
            </a:r>
            <a:endParaRPr sz="12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 sz="1275">
                <a:solidFill>
                  <a:srgbClr val="798384"/>
                </a:solidFill>
                <a:latin typeface="Courier New"/>
                <a:ea typeface="Courier New"/>
                <a:cs typeface="Courier New"/>
                <a:sym typeface="Courier New"/>
              </a:rPr>
              <a:t>   </a:t>
            </a:r>
            <a:r>
              <a:rPr i="1" lang="en" sz="1275">
                <a:solidFill>
                  <a:srgbClr val="F59762"/>
                </a:solidFill>
                <a:latin typeface="Courier New"/>
                <a:ea typeface="Courier New"/>
                <a:cs typeface="Courier New"/>
                <a:sym typeface="Courier New"/>
              </a:rPr>
              <a:t>topicName</a:t>
            </a:r>
            <a:r>
              <a:rPr lang="en" sz="1275">
                <a:solidFill>
                  <a:srgbClr val="FF6D7E"/>
                </a:solidFill>
                <a:latin typeface="Courier New"/>
                <a:ea typeface="Courier New"/>
                <a:cs typeface="Courier New"/>
                <a:sym typeface="Courier New"/>
              </a:rPr>
              <a:t>: </a:t>
            </a:r>
            <a:r>
              <a:rPr lang="en" sz="1275">
                <a:solidFill>
                  <a:srgbClr val="A2E57B"/>
                </a:solidFill>
                <a:latin typeface="Courier New"/>
                <a:ea typeface="Courier New"/>
                <a:cs typeface="Courier New"/>
                <a:sym typeface="Courier New"/>
              </a:rPr>
              <a:t>String</a:t>
            </a:r>
            <a:r>
              <a:rPr lang="en" sz="1275">
                <a:solidFill>
                  <a:srgbClr val="798384"/>
                </a:solidFill>
                <a:latin typeface="Courier New"/>
                <a:ea typeface="Courier New"/>
                <a:cs typeface="Courier New"/>
                <a:sym typeface="Courier New"/>
              </a:rPr>
              <a:t>,</a:t>
            </a:r>
            <a:endParaRPr sz="12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 sz="1275">
                <a:solidFill>
                  <a:srgbClr val="798384"/>
                </a:solidFill>
                <a:latin typeface="Courier New"/>
                <a:ea typeface="Courier New"/>
                <a:cs typeface="Courier New"/>
                <a:sym typeface="Courier New"/>
              </a:rPr>
              <a:t>   </a:t>
            </a:r>
            <a:r>
              <a:rPr i="1" lang="en" sz="1275">
                <a:solidFill>
                  <a:srgbClr val="F59762"/>
                </a:solidFill>
                <a:latin typeface="Courier New"/>
                <a:ea typeface="Courier New"/>
                <a:cs typeface="Courier New"/>
                <a:sym typeface="Courier New"/>
              </a:rPr>
              <a:t>excludeOrigin</a:t>
            </a:r>
            <a:r>
              <a:rPr lang="en" sz="1275">
                <a:solidFill>
                  <a:srgbClr val="FF6D7E"/>
                </a:solidFill>
                <a:latin typeface="Courier New"/>
                <a:ea typeface="Courier New"/>
                <a:cs typeface="Courier New"/>
                <a:sym typeface="Courier New"/>
              </a:rPr>
              <a:t>: </a:t>
            </a:r>
            <a:r>
              <a:rPr lang="en" sz="1275">
                <a:solidFill>
                  <a:srgbClr val="A2E57B"/>
                </a:solidFill>
                <a:latin typeface="Courier New"/>
                <a:ea typeface="Courier New"/>
                <a:cs typeface="Courier New"/>
                <a:sym typeface="Courier New"/>
              </a:rPr>
              <a:t>String</a:t>
            </a:r>
            <a:r>
              <a:rPr lang="en" sz="1275">
                <a:solidFill>
                  <a:srgbClr val="798384"/>
                </a:solidFill>
                <a:latin typeface="Courier New"/>
                <a:ea typeface="Courier New"/>
                <a:cs typeface="Courier New"/>
                <a:sym typeface="Courier New"/>
              </a:rPr>
              <a:t>,</a:t>
            </a:r>
            <a:endParaRPr sz="12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 sz="1275">
                <a:solidFill>
                  <a:srgbClr val="798384"/>
                </a:solidFill>
                <a:latin typeface="Courier New"/>
                <a:ea typeface="Courier New"/>
                <a:cs typeface="Courier New"/>
                <a:sym typeface="Courier New"/>
              </a:rPr>
              <a:t>   </a:t>
            </a:r>
            <a:r>
              <a:rPr i="1" lang="en" sz="1275">
                <a:solidFill>
                  <a:srgbClr val="F59762"/>
                </a:solidFill>
                <a:latin typeface="Courier New"/>
                <a:ea typeface="Courier New"/>
                <a:cs typeface="Courier New"/>
                <a:sym typeface="Courier New"/>
              </a:rPr>
              <a:t>listener</a:t>
            </a:r>
            <a:r>
              <a:rPr lang="en" sz="1275">
                <a:solidFill>
                  <a:srgbClr val="FF6D7E"/>
                </a:solidFill>
                <a:latin typeface="Courier New"/>
                <a:ea typeface="Courier New"/>
                <a:cs typeface="Courier New"/>
                <a:sym typeface="Courier New"/>
              </a:rPr>
              <a:t>: </a:t>
            </a:r>
            <a:r>
              <a:rPr i="1" lang="en" sz="1275">
                <a:solidFill>
                  <a:srgbClr val="7CD5F1"/>
                </a:solidFill>
                <a:latin typeface="Courier New"/>
                <a:ea typeface="Courier New"/>
                <a:cs typeface="Courier New"/>
                <a:sym typeface="Courier New"/>
              </a:rPr>
              <a:t>MessageListener</a:t>
            </a:r>
            <a:r>
              <a:rPr lang="en" sz="1275">
                <a:solidFill>
                  <a:srgbClr val="FF6D7E"/>
                </a:solidFill>
                <a:latin typeface="Courier New"/>
                <a:ea typeface="Courier New"/>
                <a:cs typeface="Courier New"/>
                <a:sym typeface="Courier New"/>
              </a:rPr>
              <a:t>&lt;</a:t>
            </a:r>
            <a:r>
              <a:rPr i="1" lang="en" sz="1275">
                <a:solidFill>
                  <a:srgbClr val="7CD5F1"/>
                </a:solidFill>
                <a:latin typeface="Courier New"/>
                <a:ea typeface="Courier New"/>
                <a:cs typeface="Courier New"/>
                <a:sym typeface="Courier New"/>
              </a:rPr>
              <a:t>T</a:t>
            </a:r>
            <a:r>
              <a:rPr lang="en" sz="1275">
                <a:solidFill>
                  <a:srgbClr val="FF6D7E"/>
                </a:solidFill>
                <a:latin typeface="Courier New"/>
                <a:ea typeface="Courier New"/>
                <a:cs typeface="Courier New"/>
                <a:sym typeface="Courier New"/>
              </a:rPr>
              <a:t>&gt;</a:t>
            </a:r>
            <a:r>
              <a:rPr lang="en" sz="1275">
                <a:solidFill>
                  <a:srgbClr val="798384"/>
                </a:solidFill>
                <a:latin typeface="Courier New"/>
                <a:ea typeface="Courier New"/>
                <a:cs typeface="Courier New"/>
                <a:sym typeface="Courier New"/>
              </a:rPr>
              <a:t>) {</a:t>
            </a:r>
            <a:endParaRPr sz="12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 sz="1275">
                <a:solidFill>
                  <a:srgbClr val="798384"/>
                </a:solidFill>
                <a:latin typeface="Courier New"/>
                <a:ea typeface="Courier New"/>
                <a:cs typeface="Courier New"/>
                <a:sym typeface="Courier New"/>
              </a:rPr>
              <a:t>   </a:t>
            </a:r>
            <a:r>
              <a:rPr lang="en" sz="1275">
                <a:solidFill>
                  <a:srgbClr val="FF6D7E"/>
                </a:solidFill>
                <a:latin typeface="Courier New"/>
                <a:ea typeface="Courier New"/>
                <a:cs typeface="Courier New"/>
                <a:sym typeface="Courier New"/>
              </a:rPr>
              <a:t>this</a:t>
            </a:r>
            <a:r>
              <a:rPr lang="en" sz="1275">
                <a:solidFill>
                  <a:srgbClr val="798384"/>
                </a:solidFill>
                <a:latin typeface="Courier New"/>
                <a:ea typeface="Courier New"/>
                <a:cs typeface="Courier New"/>
                <a:sym typeface="Courier New"/>
              </a:rPr>
              <a:t>.</a:t>
            </a:r>
            <a:r>
              <a:rPr lang="en" sz="1275">
                <a:solidFill>
                  <a:srgbClr val="A2E57B"/>
                </a:solidFill>
                <a:latin typeface="Courier New"/>
                <a:ea typeface="Courier New"/>
                <a:cs typeface="Courier New"/>
                <a:sym typeface="Courier New"/>
              </a:rPr>
              <a:t>getTopic</a:t>
            </a:r>
            <a:r>
              <a:rPr lang="en" sz="1275">
                <a:solidFill>
                  <a:srgbClr val="798384"/>
                </a:solidFill>
                <a:latin typeface="Courier New"/>
                <a:ea typeface="Courier New"/>
                <a:cs typeface="Courier New"/>
                <a:sym typeface="Courier New"/>
              </a:rPr>
              <a:t>(</a:t>
            </a:r>
            <a:r>
              <a:rPr lang="en" sz="1275">
                <a:solidFill>
                  <a:srgbClr val="A2E57B"/>
                </a:solidFill>
                <a:latin typeface="Courier New"/>
                <a:ea typeface="Courier New"/>
                <a:cs typeface="Courier New"/>
                <a:sym typeface="Courier New"/>
              </a:rPr>
              <a:t>topicName</a:t>
            </a:r>
            <a:r>
              <a:rPr lang="en" sz="1275">
                <a:solidFill>
                  <a:srgbClr val="798384"/>
                </a:solidFill>
                <a:latin typeface="Courier New"/>
                <a:ea typeface="Courier New"/>
                <a:cs typeface="Courier New"/>
                <a:sym typeface="Courier New"/>
              </a:rPr>
              <a:t>, </a:t>
            </a:r>
            <a:r>
              <a:rPr lang="en" sz="1275">
                <a:solidFill>
                  <a:srgbClr val="A2E57B"/>
                </a:solidFill>
                <a:latin typeface="Courier New"/>
                <a:ea typeface="Courier New"/>
                <a:cs typeface="Courier New"/>
                <a:sym typeface="Courier New"/>
              </a:rPr>
              <a:t>TypedJsonJacksonCodec</a:t>
            </a:r>
            <a:r>
              <a:rPr lang="en" sz="1275">
                <a:solidFill>
                  <a:srgbClr val="798384"/>
                </a:solidFill>
                <a:latin typeface="Courier New"/>
                <a:ea typeface="Courier New"/>
                <a:cs typeface="Courier New"/>
                <a:sym typeface="Courier New"/>
              </a:rPr>
              <a:t>(</a:t>
            </a:r>
            <a:endParaRPr sz="1275">
              <a:solidFill>
                <a:srgbClr val="798384"/>
              </a:solidFill>
              <a:latin typeface="Courier New"/>
              <a:ea typeface="Courier New"/>
              <a:cs typeface="Courier New"/>
              <a:sym typeface="Courier New"/>
            </a:endParaRPr>
          </a:p>
          <a:p>
            <a:pPr indent="457200" lvl="0" marL="457200" rtl="0" algn="l">
              <a:lnSpc>
                <a:spcPct val="95000"/>
              </a:lnSpc>
              <a:spcBef>
                <a:spcPts val="0"/>
              </a:spcBef>
              <a:spcAft>
                <a:spcPts val="0"/>
              </a:spcAft>
              <a:buSzPts val="852"/>
              <a:buNone/>
            </a:pPr>
            <a:r>
              <a:rPr lang="en" sz="1275">
                <a:solidFill>
                  <a:srgbClr val="FF6D7E"/>
                </a:solidFill>
                <a:latin typeface="Courier New"/>
                <a:ea typeface="Courier New"/>
                <a:cs typeface="Courier New"/>
                <a:sym typeface="Courier New"/>
              </a:rPr>
              <a:t>object : </a:t>
            </a:r>
            <a:r>
              <a:rPr lang="en" sz="1275">
                <a:solidFill>
                  <a:srgbClr val="A2E57B"/>
                </a:solidFill>
                <a:latin typeface="Courier New"/>
                <a:ea typeface="Courier New"/>
                <a:cs typeface="Courier New"/>
                <a:sym typeface="Courier New"/>
              </a:rPr>
              <a:t>TypeReference</a:t>
            </a:r>
            <a:r>
              <a:rPr lang="en" sz="1275">
                <a:solidFill>
                  <a:srgbClr val="FF6D7E"/>
                </a:solidFill>
                <a:latin typeface="Courier New"/>
                <a:ea typeface="Courier New"/>
                <a:cs typeface="Courier New"/>
                <a:sym typeface="Courier New"/>
              </a:rPr>
              <a:t>&lt;</a:t>
            </a:r>
            <a:r>
              <a:rPr i="1" lang="en" sz="1275">
                <a:solidFill>
                  <a:srgbClr val="7CD5F1"/>
                </a:solidFill>
                <a:latin typeface="Courier New"/>
                <a:ea typeface="Courier New"/>
                <a:cs typeface="Courier New"/>
                <a:sym typeface="Courier New"/>
              </a:rPr>
              <a:t>M</a:t>
            </a:r>
            <a:r>
              <a:rPr lang="en" sz="1275">
                <a:solidFill>
                  <a:srgbClr val="FF6D7E"/>
                </a:solidFill>
                <a:latin typeface="Courier New"/>
                <a:ea typeface="Courier New"/>
                <a:cs typeface="Courier New"/>
                <a:sym typeface="Courier New"/>
              </a:rPr>
              <a:t>&gt;</a:t>
            </a:r>
            <a:r>
              <a:rPr lang="en" sz="1275">
                <a:solidFill>
                  <a:srgbClr val="798384"/>
                </a:solidFill>
                <a:latin typeface="Courier New"/>
                <a:ea typeface="Courier New"/>
                <a:cs typeface="Courier New"/>
                <a:sym typeface="Courier New"/>
              </a:rPr>
              <a:t>() {}, </a:t>
            </a:r>
            <a:r>
              <a:rPr lang="en" sz="1275">
                <a:solidFill>
                  <a:srgbClr val="F2FFFC"/>
                </a:solidFill>
                <a:latin typeface="Courier New"/>
                <a:ea typeface="Courier New"/>
                <a:cs typeface="Courier New"/>
                <a:sym typeface="Courier New"/>
              </a:rPr>
              <a:t>mapper</a:t>
            </a:r>
            <a:r>
              <a:rPr lang="en" sz="1275">
                <a:solidFill>
                  <a:srgbClr val="798384"/>
                </a:solidFill>
                <a:latin typeface="Courier New"/>
                <a:ea typeface="Courier New"/>
                <a:cs typeface="Courier New"/>
                <a:sym typeface="Courier New"/>
              </a:rPr>
              <a:t>)).</a:t>
            </a:r>
            <a:r>
              <a:rPr lang="en" sz="1275">
                <a:solidFill>
                  <a:srgbClr val="A2E57B"/>
                </a:solidFill>
                <a:latin typeface="Courier New"/>
                <a:ea typeface="Courier New"/>
                <a:cs typeface="Courier New"/>
                <a:sym typeface="Courier New"/>
              </a:rPr>
              <a:t>addListener</a:t>
            </a:r>
            <a:r>
              <a:rPr lang="en" sz="1275">
                <a:solidFill>
                  <a:srgbClr val="798384"/>
                </a:solidFill>
                <a:latin typeface="Courier New"/>
                <a:ea typeface="Courier New"/>
                <a:cs typeface="Courier New"/>
                <a:sym typeface="Courier New"/>
              </a:rPr>
              <a:t>(</a:t>
            </a:r>
            <a:r>
              <a:rPr i="1" lang="en" sz="1275">
                <a:solidFill>
                  <a:srgbClr val="7CD5F1"/>
                </a:solidFill>
                <a:latin typeface="Courier New"/>
                <a:ea typeface="Courier New"/>
                <a:cs typeface="Courier New"/>
                <a:sym typeface="Courier New"/>
              </a:rPr>
              <a:t>M</a:t>
            </a:r>
            <a:r>
              <a:rPr lang="en" sz="1275">
                <a:solidFill>
                  <a:srgbClr val="FF6D7E"/>
                </a:solidFill>
                <a:latin typeface="Courier New"/>
                <a:ea typeface="Courier New"/>
                <a:cs typeface="Courier New"/>
                <a:sym typeface="Courier New"/>
              </a:rPr>
              <a:t>::class</a:t>
            </a:r>
            <a:r>
              <a:rPr lang="en" sz="1275">
                <a:solidFill>
                  <a:srgbClr val="798384"/>
                </a:solidFill>
                <a:latin typeface="Courier New"/>
                <a:ea typeface="Courier New"/>
                <a:cs typeface="Courier New"/>
                <a:sym typeface="Courier New"/>
              </a:rPr>
              <a:t>.</a:t>
            </a:r>
            <a:r>
              <a:rPr i="1" lang="en" sz="1275">
                <a:solidFill>
                  <a:srgbClr val="F2FFFC"/>
                </a:solidFill>
                <a:latin typeface="Courier New"/>
                <a:ea typeface="Courier New"/>
                <a:cs typeface="Courier New"/>
                <a:sym typeface="Courier New"/>
              </a:rPr>
              <a:t>java</a:t>
            </a:r>
            <a:r>
              <a:rPr lang="en" sz="1275">
                <a:solidFill>
                  <a:srgbClr val="798384"/>
                </a:solidFill>
                <a:latin typeface="Courier New"/>
                <a:ea typeface="Courier New"/>
                <a:cs typeface="Courier New"/>
                <a:sym typeface="Courier New"/>
              </a:rPr>
              <a:t>) </a:t>
            </a:r>
            <a:r>
              <a:rPr b="1" lang="en" sz="1275">
                <a:solidFill>
                  <a:srgbClr val="798384"/>
                </a:solidFill>
                <a:latin typeface="Courier New"/>
                <a:ea typeface="Courier New"/>
                <a:cs typeface="Courier New"/>
                <a:sym typeface="Courier New"/>
              </a:rPr>
              <a:t>{ </a:t>
            </a:r>
            <a:r>
              <a:rPr i="1" lang="en" sz="1275">
                <a:solidFill>
                  <a:srgbClr val="F59762"/>
                </a:solidFill>
                <a:latin typeface="Courier New"/>
                <a:ea typeface="Courier New"/>
                <a:cs typeface="Courier New"/>
                <a:sym typeface="Courier New"/>
              </a:rPr>
              <a:t>_</a:t>
            </a:r>
            <a:r>
              <a:rPr lang="en" sz="1275">
                <a:solidFill>
                  <a:srgbClr val="798384"/>
                </a:solidFill>
                <a:latin typeface="Courier New"/>
                <a:ea typeface="Courier New"/>
                <a:cs typeface="Courier New"/>
                <a:sym typeface="Courier New"/>
              </a:rPr>
              <a:t>, </a:t>
            </a:r>
            <a:r>
              <a:rPr i="1" lang="en" sz="1275">
                <a:solidFill>
                  <a:srgbClr val="F59762"/>
                </a:solidFill>
                <a:latin typeface="Courier New"/>
                <a:ea typeface="Courier New"/>
                <a:cs typeface="Courier New"/>
                <a:sym typeface="Courier New"/>
              </a:rPr>
              <a:t>message </a:t>
            </a:r>
            <a:r>
              <a:rPr b="1" lang="en" sz="1275">
                <a:solidFill>
                  <a:srgbClr val="FF6D7E"/>
                </a:solidFill>
                <a:latin typeface="Courier New"/>
                <a:ea typeface="Courier New"/>
                <a:cs typeface="Courier New"/>
                <a:sym typeface="Courier New"/>
              </a:rPr>
              <a:t>-&gt;</a:t>
            </a:r>
            <a:endParaRPr b="1" sz="1275">
              <a:solidFill>
                <a:srgbClr val="FF6D7E"/>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b="1" lang="en" sz="1275">
                <a:solidFill>
                  <a:srgbClr val="FF6D7E"/>
                </a:solidFill>
                <a:latin typeface="Courier New"/>
                <a:ea typeface="Courier New"/>
                <a:cs typeface="Courier New"/>
                <a:sym typeface="Courier New"/>
              </a:rPr>
              <a:t>       </a:t>
            </a:r>
            <a:r>
              <a:rPr lang="en" sz="1275">
                <a:solidFill>
                  <a:srgbClr val="FF6D7E"/>
                </a:solidFill>
                <a:latin typeface="Courier New"/>
                <a:ea typeface="Courier New"/>
                <a:cs typeface="Courier New"/>
                <a:sym typeface="Courier New"/>
              </a:rPr>
              <a:t>val </a:t>
            </a:r>
            <a:r>
              <a:rPr lang="en" sz="1275">
                <a:solidFill>
                  <a:srgbClr val="798384"/>
                </a:solidFill>
                <a:latin typeface="Courier New"/>
                <a:ea typeface="Courier New"/>
                <a:cs typeface="Courier New"/>
                <a:sym typeface="Courier New"/>
              </a:rPr>
              <a:t>(</a:t>
            </a:r>
            <a:r>
              <a:rPr lang="en" sz="1275">
                <a:solidFill>
                  <a:srgbClr val="F2FFFC"/>
                </a:solidFill>
                <a:latin typeface="Courier New"/>
                <a:ea typeface="Courier New"/>
                <a:cs typeface="Courier New"/>
                <a:sym typeface="Courier New"/>
              </a:rPr>
              <a:t>origin</a:t>
            </a:r>
            <a:r>
              <a:rPr lang="en" sz="1275">
                <a:solidFill>
                  <a:srgbClr val="798384"/>
                </a:solidFill>
                <a:latin typeface="Courier New"/>
                <a:ea typeface="Courier New"/>
                <a:cs typeface="Courier New"/>
                <a:sym typeface="Courier New"/>
              </a:rPr>
              <a:t>, </a:t>
            </a:r>
            <a:r>
              <a:rPr lang="en" sz="1275">
                <a:solidFill>
                  <a:srgbClr val="F2FFFC"/>
                </a:solidFill>
                <a:latin typeface="Courier New"/>
                <a:ea typeface="Courier New"/>
                <a:cs typeface="Courier New"/>
                <a:sym typeface="Courier New"/>
              </a:rPr>
              <a:t>payload</a:t>
            </a:r>
            <a:r>
              <a:rPr lang="en" sz="1275">
                <a:solidFill>
                  <a:srgbClr val="798384"/>
                </a:solidFill>
                <a:latin typeface="Courier New"/>
                <a:ea typeface="Courier New"/>
                <a:cs typeface="Courier New"/>
                <a:sym typeface="Courier New"/>
              </a:rPr>
              <a:t>) </a:t>
            </a:r>
            <a:r>
              <a:rPr lang="en" sz="1275">
                <a:solidFill>
                  <a:srgbClr val="FF6D7E"/>
                </a:solidFill>
                <a:latin typeface="Courier New"/>
                <a:ea typeface="Courier New"/>
                <a:cs typeface="Courier New"/>
                <a:sym typeface="Courier New"/>
              </a:rPr>
              <a:t>= </a:t>
            </a:r>
            <a:r>
              <a:rPr i="1" lang="en" sz="1275">
                <a:solidFill>
                  <a:srgbClr val="F59762"/>
                </a:solidFill>
                <a:latin typeface="Courier New"/>
                <a:ea typeface="Courier New"/>
                <a:cs typeface="Courier New"/>
                <a:sym typeface="Courier New"/>
              </a:rPr>
              <a:t>message</a:t>
            </a:r>
            <a:endParaRPr i="1" sz="1275">
              <a:solidFill>
                <a:srgbClr val="F59762"/>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i="1" lang="en" sz="1275">
                <a:solidFill>
                  <a:srgbClr val="F59762"/>
                </a:solidFill>
                <a:latin typeface="Courier New"/>
                <a:ea typeface="Courier New"/>
                <a:cs typeface="Courier New"/>
                <a:sym typeface="Courier New"/>
              </a:rPr>
              <a:t>       </a:t>
            </a:r>
            <a:r>
              <a:rPr lang="en" sz="1275">
                <a:solidFill>
                  <a:srgbClr val="FF6D7E"/>
                </a:solidFill>
                <a:latin typeface="Courier New"/>
                <a:ea typeface="Courier New"/>
                <a:cs typeface="Courier New"/>
                <a:sym typeface="Courier New"/>
              </a:rPr>
              <a:t>if </a:t>
            </a:r>
            <a:r>
              <a:rPr lang="en" sz="1275">
                <a:solidFill>
                  <a:srgbClr val="798384"/>
                </a:solidFill>
                <a:latin typeface="Courier New"/>
                <a:ea typeface="Courier New"/>
                <a:cs typeface="Courier New"/>
                <a:sym typeface="Courier New"/>
              </a:rPr>
              <a:t>(</a:t>
            </a:r>
            <a:r>
              <a:rPr lang="en" sz="1275">
                <a:solidFill>
                  <a:srgbClr val="F2FFFC"/>
                </a:solidFill>
                <a:latin typeface="Courier New"/>
                <a:ea typeface="Courier New"/>
                <a:cs typeface="Courier New"/>
                <a:sym typeface="Courier New"/>
              </a:rPr>
              <a:t>origin </a:t>
            </a:r>
            <a:r>
              <a:rPr lang="en" sz="1275">
                <a:solidFill>
                  <a:srgbClr val="FF6D7E"/>
                </a:solidFill>
                <a:latin typeface="Courier New"/>
                <a:ea typeface="Courier New"/>
                <a:cs typeface="Courier New"/>
                <a:sym typeface="Courier New"/>
              </a:rPr>
              <a:t>!= </a:t>
            </a:r>
            <a:r>
              <a:rPr lang="en" sz="1275">
                <a:solidFill>
                  <a:srgbClr val="A2E57B"/>
                </a:solidFill>
                <a:latin typeface="Courier New"/>
                <a:ea typeface="Courier New"/>
                <a:cs typeface="Courier New"/>
                <a:sym typeface="Courier New"/>
              </a:rPr>
              <a:t>excludeOrigin</a:t>
            </a:r>
            <a:r>
              <a:rPr lang="en" sz="1275">
                <a:solidFill>
                  <a:srgbClr val="798384"/>
                </a:solidFill>
                <a:latin typeface="Courier New"/>
                <a:ea typeface="Courier New"/>
                <a:cs typeface="Courier New"/>
                <a:sym typeface="Courier New"/>
              </a:rPr>
              <a:t>) {</a:t>
            </a:r>
            <a:endParaRPr sz="12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 sz="1275">
                <a:solidFill>
                  <a:srgbClr val="798384"/>
                </a:solidFill>
                <a:latin typeface="Courier New"/>
                <a:ea typeface="Courier New"/>
                <a:cs typeface="Courier New"/>
                <a:sym typeface="Courier New"/>
              </a:rPr>
              <a:t>           </a:t>
            </a:r>
            <a:r>
              <a:rPr lang="en" sz="1275">
                <a:solidFill>
                  <a:srgbClr val="A2E57B"/>
                </a:solidFill>
                <a:latin typeface="Courier New"/>
                <a:ea typeface="Courier New"/>
                <a:cs typeface="Courier New"/>
                <a:sym typeface="Courier New"/>
              </a:rPr>
              <a:t>listener</a:t>
            </a:r>
            <a:r>
              <a:rPr lang="en" sz="1275">
                <a:solidFill>
                  <a:srgbClr val="798384"/>
                </a:solidFill>
                <a:latin typeface="Courier New"/>
                <a:ea typeface="Courier New"/>
                <a:cs typeface="Courier New"/>
                <a:sym typeface="Courier New"/>
              </a:rPr>
              <a:t>.</a:t>
            </a:r>
            <a:r>
              <a:rPr lang="en" sz="1275">
                <a:solidFill>
                  <a:srgbClr val="A2E57B"/>
                </a:solidFill>
                <a:latin typeface="Courier New"/>
                <a:ea typeface="Courier New"/>
                <a:cs typeface="Courier New"/>
                <a:sym typeface="Courier New"/>
              </a:rPr>
              <a:t>onMessage</a:t>
            </a:r>
            <a:r>
              <a:rPr lang="en" sz="1275">
                <a:solidFill>
                  <a:srgbClr val="798384"/>
                </a:solidFill>
                <a:latin typeface="Courier New"/>
                <a:ea typeface="Courier New"/>
                <a:cs typeface="Courier New"/>
                <a:sym typeface="Courier New"/>
              </a:rPr>
              <a:t>(</a:t>
            </a:r>
            <a:r>
              <a:rPr lang="en" sz="1275">
                <a:solidFill>
                  <a:srgbClr val="A2E57B"/>
                </a:solidFill>
                <a:latin typeface="Courier New"/>
                <a:ea typeface="Courier New"/>
                <a:cs typeface="Courier New"/>
                <a:sym typeface="Courier New"/>
              </a:rPr>
              <a:t>topicName</a:t>
            </a:r>
            <a:r>
              <a:rPr lang="en" sz="1275">
                <a:solidFill>
                  <a:srgbClr val="798384"/>
                </a:solidFill>
                <a:latin typeface="Courier New"/>
                <a:ea typeface="Courier New"/>
                <a:cs typeface="Courier New"/>
                <a:sym typeface="Courier New"/>
              </a:rPr>
              <a:t>, </a:t>
            </a:r>
            <a:r>
              <a:rPr lang="en" sz="1275">
                <a:solidFill>
                  <a:srgbClr val="F2FFFC"/>
                </a:solidFill>
                <a:latin typeface="Courier New"/>
                <a:ea typeface="Courier New"/>
                <a:cs typeface="Courier New"/>
                <a:sym typeface="Courier New"/>
              </a:rPr>
              <a:t>payload</a:t>
            </a:r>
            <a:r>
              <a:rPr lang="en" sz="1275">
                <a:solidFill>
                  <a:srgbClr val="798384"/>
                </a:solidFill>
                <a:latin typeface="Courier New"/>
                <a:ea typeface="Courier New"/>
                <a:cs typeface="Courier New"/>
                <a:sym typeface="Courier New"/>
              </a:rPr>
              <a:t>)</a:t>
            </a:r>
            <a:endParaRPr sz="12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 sz="1275">
                <a:solidFill>
                  <a:srgbClr val="798384"/>
                </a:solidFill>
                <a:latin typeface="Courier New"/>
                <a:ea typeface="Courier New"/>
                <a:cs typeface="Courier New"/>
                <a:sym typeface="Courier New"/>
              </a:rPr>
              <a:t>       }</a:t>
            </a:r>
            <a:endParaRPr sz="12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 sz="1275">
                <a:solidFill>
                  <a:srgbClr val="798384"/>
                </a:solidFill>
                <a:latin typeface="Courier New"/>
                <a:ea typeface="Courier New"/>
                <a:cs typeface="Courier New"/>
                <a:sym typeface="Courier New"/>
              </a:rPr>
              <a:t>   </a:t>
            </a:r>
            <a:r>
              <a:rPr b="1" lang="en" sz="1275">
                <a:solidFill>
                  <a:srgbClr val="798384"/>
                </a:solidFill>
                <a:latin typeface="Courier New"/>
                <a:ea typeface="Courier New"/>
                <a:cs typeface="Courier New"/>
                <a:sym typeface="Courier New"/>
              </a:rPr>
              <a:t>}</a:t>
            </a:r>
            <a:endParaRPr b="1" sz="12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 sz="1275">
                <a:solidFill>
                  <a:srgbClr val="798384"/>
                </a:solidFill>
                <a:latin typeface="Courier New"/>
                <a:ea typeface="Courier New"/>
                <a:cs typeface="Courier New"/>
                <a:sym typeface="Courier New"/>
              </a:rPr>
              <a:t>}</a:t>
            </a:r>
            <a:endParaRPr sz="12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852"/>
              <a:buNone/>
            </a:pPr>
            <a:r>
              <a:t/>
            </a:r>
            <a:endParaRPr sz="189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12121"/>
                </a:solidFill>
              </a:rPr>
              <a:t>Redisson pub/sub</a:t>
            </a:r>
            <a:endParaRPr>
              <a:solidFill>
                <a:srgbClr val="D12121"/>
              </a:solidFill>
            </a:endParaRPr>
          </a:p>
          <a:p>
            <a:pPr indent="0" lvl="0" marL="0" rtl="0" algn="l">
              <a:spcBef>
                <a:spcPts val="0"/>
              </a:spcBef>
              <a:spcAft>
                <a:spcPts val="0"/>
              </a:spcAft>
              <a:buNone/>
            </a:pPr>
            <a:r>
              <a:t/>
            </a:r>
            <a:endParaRPr/>
          </a:p>
        </p:txBody>
      </p:sp>
      <p:sp>
        <p:nvSpPr>
          <p:cNvPr id="319" name="Google Shape;31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i="1" lang="en" sz="1175">
                <a:solidFill>
                  <a:srgbClr val="7CD5F1"/>
                </a:solidFill>
                <a:latin typeface="Courier New"/>
                <a:ea typeface="Courier New"/>
                <a:cs typeface="Courier New"/>
                <a:sym typeface="Courier New"/>
              </a:rPr>
              <a:t>@Component</a:t>
            </a:r>
            <a:endParaRPr i="1" sz="1175">
              <a:solidFill>
                <a:srgbClr val="7CD5F1"/>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FF6D7E"/>
                </a:solidFill>
                <a:latin typeface="Courier New"/>
                <a:ea typeface="Courier New"/>
                <a:cs typeface="Courier New"/>
                <a:sym typeface="Courier New"/>
              </a:rPr>
              <a:t>class </a:t>
            </a:r>
            <a:r>
              <a:rPr lang="en" sz="1175">
                <a:solidFill>
                  <a:srgbClr val="A2E57B"/>
                </a:solidFill>
                <a:latin typeface="Courier New"/>
                <a:ea typeface="Courier New"/>
                <a:cs typeface="Courier New"/>
                <a:sym typeface="Courier New"/>
              </a:rPr>
              <a:t>RedisTopicListenerRegistry</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r>
              <a:rPr i="1" lang="en" sz="1175">
                <a:solidFill>
                  <a:srgbClr val="F59762"/>
                </a:solidFill>
                <a:latin typeface="Courier New"/>
                <a:ea typeface="Courier New"/>
                <a:cs typeface="Courier New"/>
                <a:sym typeface="Courier New"/>
              </a:rPr>
              <a:t>redissonClient</a:t>
            </a:r>
            <a:r>
              <a:rPr lang="en" sz="1175">
                <a:solidFill>
                  <a:srgbClr val="FF6D7E"/>
                </a:solidFill>
                <a:latin typeface="Courier New"/>
                <a:ea typeface="Courier New"/>
                <a:cs typeface="Courier New"/>
                <a:sym typeface="Courier New"/>
              </a:rPr>
              <a:t>: </a:t>
            </a:r>
            <a:r>
              <a:rPr i="1" lang="en" sz="1175">
                <a:solidFill>
                  <a:srgbClr val="7CD5F1"/>
                </a:solidFill>
                <a:latin typeface="Courier New"/>
                <a:ea typeface="Courier New"/>
                <a:cs typeface="Courier New"/>
                <a:sym typeface="Courier New"/>
              </a:rPr>
              <a:t>RedissonClient</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r>
              <a:rPr i="1" lang="en" sz="1175">
                <a:solidFill>
                  <a:srgbClr val="F59762"/>
                </a:solidFill>
                <a:latin typeface="Courier New"/>
                <a:ea typeface="Courier New"/>
                <a:cs typeface="Courier New"/>
                <a:sym typeface="Courier New"/>
              </a:rPr>
              <a:t>origin</a:t>
            </a:r>
            <a:r>
              <a:rPr lang="en" sz="1175">
                <a:solidFill>
                  <a:srgbClr val="FF6D7E"/>
                </a:solidFill>
                <a:latin typeface="Courier New"/>
                <a:ea typeface="Courier New"/>
                <a:cs typeface="Courier New"/>
                <a:sym typeface="Courier New"/>
              </a:rPr>
              <a:t>: </a:t>
            </a:r>
            <a:r>
              <a:rPr lang="en" sz="1175">
                <a:solidFill>
                  <a:srgbClr val="A2E57B"/>
                </a:solidFill>
                <a:latin typeface="Courier New"/>
                <a:ea typeface="Courier New"/>
                <a:cs typeface="Courier New"/>
                <a:sym typeface="Courier New"/>
              </a:rPr>
              <a:t>RedisOriginProvider</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r>
              <a:rPr lang="en" sz="1175">
                <a:solidFill>
                  <a:srgbClr val="FF6D7E"/>
                </a:solidFill>
                <a:latin typeface="Courier New"/>
                <a:ea typeface="Courier New"/>
                <a:cs typeface="Courier New"/>
                <a:sym typeface="Courier New"/>
              </a:rPr>
              <a:t>val </a:t>
            </a:r>
            <a:r>
              <a:rPr lang="en" sz="1175">
                <a:solidFill>
                  <a:srgbClr val="F2FFFC"/>
                </a:solidFill>
                <a:latin typeface="Courier New"/>
                <a:ea typeface="Courier New"/>
                <a:cs typeface="Courier New"/>
                <a:sym typeface="Courier New"/>
              </a:rPr>
              <a:t>mapper</a:t>
            </a:r>
            <a:r>
              <a:rPr lang="en" sz="1175">
                <a:solidFill>
                  <a:srgbClr val="FF6D7E"/>
                </a:solidFill>
                <a:latin typeface="Courier New"/>
                <a:ea typeface="Courier New"/>
                <a:cs typeface="Courier New"/>
                <a:sym typeface="Courier New"/>
              </a:rPr>
              <a:t>: </a:t>
            </a:r>
            <a:r>
              <a:rPr lang="en" sz="1175">
                <a:solidFill>
                  <a:srgbClr val="A2E57B"/>
                </a:solidFill>
                <a:latin typeface="Courier New"/>
                <a:ea typeface="Courier New"/>
                <a:cs typeface="Courier New"/>
                <a:sym typeface="Courier New"/>
              </a:rPr>
              <a:t>ObjectMapper</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r>
              <a:rPr lang="en" sz="1175">
                <a:solidFill>
                  <a:srgbClr val="FF6D7E"/>
                </a:solidFill>
                <a:latin typeface="Courier New"/>
                <a:ea typeface="Courier New"/>
                <a:cs typeface="Courier New"/>
                <a:sym typeface="Courier New"/>
              </a:rPr>
              <a:t>val </a:t>
            </a:r>
            <a:r>
              <a:rPr lang="en" sz="1175">
                <a:solidFill>
                  <a:srgbClr val="F2FFFC"/>
                </a:solidFill>
                <a:latin typeface="Courier New"/>
                <a:ea typeface="Courier New"/>
                <a:cs typeface="Courier New"/>
                <a:sym typeface="Courier New"/>
              </a:rPr>
              <a:t>eventDispatcherService</a:t>
            </a:r>
            <a:r>
              <a:rPr lang="en" sz="1175">
                <a:solidFill>
                  <a:srgbClr val="FF6D7E"/>
                </a:solidFill>
                <a:latin typeface="Courier New"/>
                <a:ea typeface="Courier New"/>
                <a:cs typeface="Courier New"/>
                <a:sym typeface="Courier New"/>
              </a:rPr>
              <a:t>: </a:t>
            </a:r>
            <a:r>
              <a:rPr lang="en" sz="1175">
                <a:solidFill>
                  <a:srgbClr val="A2E57B"/>
                </a:solidFill>
                <a:latin typeface="Courier New"/>
                <a:ea typeface="Courier New"/>
                <a:cs typeface="Courier New"/>
                <a:sym typeface="Courier New"/>
              </a:rPr>
              <a:t>EventDispatcherService</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t/>
            </a:r>
            <a:endParaRPr sz="8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r>
              <a:rPr lang="en" sz="1175">
                <a:solidFill>
                  <a:srgbClr val="FF6D7E"/>
                </a:solidFill>
                <a:latin typeface="Courier New"/>
                <a:ea typeface="Courier New"/>
                <a:cs typeface="Courier New"/>
                <a:sym typeface="Courier New"/>
              </a:rPr>
              <a:t>init </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457200" rtl="0" algn="l">
              <a:lnSpc>
                <a:spcPct val="95000"/>
              </a:lnSpc>
              <a:spcBef>
                <a:spcPts val="0"/>
              </a:spcBef>
              <a:spcAft>
                <a:spcPts val="0"/>
              </a:spcAft>
              <a:buSzPts val="523"/>
              <a:buNone/>
            </a:pPr>
            <a:r>
              <a:rPr i="1" lang="en" sz="1175">
                <a:solidFill>
                  <a:srgbClr val="F59762"/>
                </a:solidFill>
                <a:latin typeface="Courier New"/>
                <a:ea typeface="Courier New"/>
                <a:cs typeface="Courier New"/>
                <a:sym typeface="Courier New"/>
              </a:rPr>
              <a:t>  redissonClient</a:t>
            </a:r>
            <a:r>
              <a:rPr lang="en" sz="1175">
                <a:solidFill>
                  <a:srgbClr val="798384"/>
                </a:solidFill>
                <a:latin typeface="Courier New"/>
                <a:ea typeface="Courier New"/>
                <a:cs typeface="Courier New"/>
                <a:sym typeface="Courier New"/>
              </a:rPr>
              <a:t>.</a:t>
            </a:r>
            <a:r>
              <a:rPr i="1" lang="en" sz="1175">
                <a:solidFill>
                  <a:srgbClr val="A2E57B"/>
                </a:solidFill>
                <a:latin typeface="Courier New"/>
                <a:ea typeface="Courier New"/>
                <a:cs typeface="Courier New"/>
                <a:sym typeface="Courier New"/>
              </a:rPr>
              <a:t>addListener</a:t>
            </a:r>
            <a:r>
              <a:rPr lang="en" sz="1175">
                <a:solidFill>
                  <a:srgbClr val="798384"/>
                </a:solidFill>
                <a:latin typeface="Courier New"/>
                <a:ea typeface="Courier New"/>
                <a:cs typeface="Courier New"/>
                <a:sym typeface="Courier New"/>
              </a:rPr>
              <a:t>(</a:t>
            </a:r>
            <a:r>
              <a:rPr lang="en" sz="1175">
                <a:solidFill>
                  <a:srgbClr val="A2E57B"/>
                </a:solidFill>
                <a:latin typeface="Courier New"/>
                <a:ea typeface="Courier New"/>
                <a:cs typeface="Courier New"/>
                <a:sym typeface="Courier New"/>
              </a:rPr>
              <a:t>RedisTopicName</a:t>
            </a:r>
            <a:r>
              <a:rPr lang="en" sz="1175">
                <a:solidFill>
                  <a:srgbClr val="798384"/>
                </a:solidFill>
                <a:latin typeface="Courier New"/>
                <a:ea typeface="Courier New"/>
                <a:cs typeface="Courier New"/>
                <a:sym typeface="Courier New"/>
              </a:rPr>
              <a:t>.</a:t>
            </a:r>
            <a:r>
              <a:rPr lang="en" sz="1175">
                <a:solidFill>
                  <a:srgbClr val="F2FFFC"/>
                </a:solidFill>
                <a:latin typeface="Courier New"/>
                <a:ea typeface="Courier New"/>
                <a:cs typeface="Courier New"/>
                <a:sym typeface="Courier New"/>
              </a:rPr>
              <a:t>DOC_OPERATION_PROCESSED</a:t>
            </a:r>
            <a:r>
              <a:rPr lang="en" sz="1175">
                <a:solidFill>
                  <a:srgbClr val="798384"/>
                </a:solidFill>
                <a:latin typeface="Courier New"/>
                <a:ea typeface="Courier New"/>
                <a:cs typeface="Courier New"/>
                <a:sym typeface="Courier New"/>
              </a:rPr>
              <a:t>, </a:t>
            </a:r>
            <a:r>
              <a:rPr i="1" lang="en" sz="1175">
                <a:solidFill>
                  <a:srgbClr val="F59762"/>
                </a:solidFill>
                <a:latin typeface="Courier New"/>
                <a:ea typeface="Courier New"/>
                <a:cs typeface="Courier New"/>
                <a:sym typeface="Courier New"/>
              </a:rPr>
              <a:t>origin</a:t>
            </a:r>
            <a:r>
              <a:rPr lang="en" sz="1175">
                <a:solidFill>
                  <a:srgbClr val="798384"/>
                </a:solidFill>
                <a:latin typeface="Courier New"/>
                <a:ea typeface="Courier New"/>
                <a:cs typeface="Courier New"/>
                <a:sym typeface="Courier New"/>
              </a:rPr>
              <a:t>.</a:t>
            </a:r>
            <a:r>
              <a:rPr lang="en" sz="1175">
                <a:solidFill>
                  <a:srgbClr val="F2FFFC"/>
                </a:solidFill>
                <a:latin typeface="Courier New"/>
                <a:ea typeface="Courier New"/>
                <a:cs typeface="Courier New"/>
                <a:sym typeface="Courier New"/>
              </a:rPr>
              <a:t>val</a:t>
            </a:r>
            <a:r>
              <a:rPr lang="en" sz="1175">
                <a:solidFill>
                  <a:srgbClr val="F2FFFC"/>
                </a:solidFill>
                <a:latin typeface="Courier New"/>
                <a:ea typeface="Courier New"/>
                <a:cs typeface="Courier New"/>
                <a:sym typeface="Courier New"/>
              </a:rPr>
              <a:t>ue</a:t>
            </a:r>
            <a:r>
              <a:rPr lang="en" sz="1175">
                <a:solidFill>
                  <a:srgbClr val="798384"/>
                </a:solidFill>
                <a:latin typeface="Courier New"/>
                <a:ea typeface="Courier New"/>
                <a:cs typeface="Courier New"/>
                <a:sym typeface="Courier New"/>
              </a:rPr>
              <a:t>, </a:t>
            </a:r>
            <a:r>
              <a:rPr lang="en" sz="1175">
                <a:solidFill>
                  <a:srgbClr val="A2E57B"/>
                </a:solidFill>
                <a:latin typeface="Courier New"/>
                <a:ea typeface="Courier New"/>
                <a:cs typeface="Courier New"/>
                <a:sym typeface="Courier New"/>
              </a:rPr>
              <a:t>onOperation</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r>
              <a:rPr i="1" lang="en" sz="1175">
                <a:solidFill>
                  <a:srgbClr val="F59762"/>
                </a:solidFill>
                <a:latin typeface="Courier New"/>
                <a:ea typeface="Courier New"/>
                <a:cs typeface="Courier New"/>
                <a:sym typeface="Courier New"/>
              </a:rPr>
              <a:t>redissonClient</a:t>
            </a:r>
            <a:r>
              <a:rPr lang="en" sz="1175">
                <a:solidFill>
                  <a:srgbClr val="798384"/>
                </a:solidFill>
                <a:latin typeface="Courier New"/>
                <a:ea typeface="Courier New"/>
                <a:cs typeface="Courier New"/>
                <a:sym typeface="Courier New"/>
              </a:rPr>
              <a:t>.</a:t>
            </a:r>
            <a:r>
              <a:rPr i="1" lang="en" sz="1175">
                <a:solidFill>
                  <a:srgbClr val="A2E57B"/>
                </a:solidFill>
                <a:latin typeface="Courier New"/>
                <a:ea typeface="Courier New"/>
                <a:cs typeface="Courier New"/>
                <a:sym typeface="Courier New"/>
              </a:rPr>
              <a:t>addListener</a:t>
            </a:r>
            <a:r>
              <a:rPr lang="en" sz="1175">
                <a:solidFill>
                  <a:srgbClr val="798384"/>
                </a:solidFill>
                <a:latin typeface="Courier New"/>
                <a:ea typeface="Courier New"/>
                <a:cs typeface="Courier New"/>
                <a:sym typeface="Courier New"/>
              </a:rPr>
              <a:t>(</a:t>
            </a:r>
            <a:r>
              <a:rPr lang="en" sz="1175">
                <a:solidFill>
                  <a:srgbClr val="A2E57B"/>
                </a:solidFill>
                <a:latin typeface="Courier New"/>
                <a:ea typeface="Courier New"/>
                <a:cs typeface="Courier New"/>
                <a:sym typeface="Courier New"/>
              </a:rPr>
              <a:t>RedisTopicName</a:t>
            </a:r>
            <a:r>
              <a:rPr lang="en" sz="1175">
                <a:solidFill>
                  <a:srgbClr val="798384"/>
                </a:solidFill>
                <a:latin typeface="Courier New"/>
                <a:ea typeface="Courier New"/>
                <a:cs typeface="Courier New"/>
                <a:sym typeface="Courier New"/>
              </a:rPr>
              <a:t>.</a:t>
            </a:r>
            <a:r>
              <a:rPr lang="en" sz="1175">
                <a:solidFill>
                  <a:srgbClr val="F2FFFC"/>
                </a:solidFill>
                <a:latin typeface="Courier New"/>
                <a:ea typeface="Courier New"/>
                <a:cs typeface="Courier New"/>
                <a:sym typeface="Courier New"/>
              </a:rPr>
              <a:t>DOC_SELECTION</a:t>
            </a:r>
            <a:r>
              <a:rPr lang="en" sz="1175">
                <a:solidFill>
                  <a:srgbClr val="798384"/>
                </a:solidFill>
                <a:latin typeface="Courier New"/>
                <a:ea typeface="Courier New"/>
                <a:cs typeface="Courier New"/>
                <a:sym typeface="Courier New"/>
              </a:rPr>
              <a:t>, </a:t>
            </a:r>
            <a:r>
              <a:rPr i="1" lang="en" sz="1175">
                <a:solidFill>
                  <a:srgbClr val="F59762"/>
                </a:solidFill>
                <a:latin typeface="Courier New"/>
                <a:ea typeface="Courier New"/>
                <a:cs typeface="Courier New"/>
                <a:sym typeface="Courier New"/>
              </a:rPr>
              <a:t>origin</a:t>
            </a:r>
            <a:r>
              <a:rPr lang="en" sz="1175">
                <a:solidFill>
                  <a:srgbClr val="798384"/>
                </a:solidFill>
                <a:latin typeface="Courier New"/>
                <a:ea typeface="Courier New"/>
                <a:cs typeface="Courier New"/>
                <a:sym typeface="Courier New"/>
              </a:rPr>
              <a:t>.</a:t>
            </a:r>
            <a:r>
              <a:rPr lang="en" sz="1175">
                <a:solidFill>
                  <a:srgbClr val="F2FFFC"/>
                </a:solidFill>
                <a:latin typeface="Courier New"/>
                <a:ea typeface="Courier New"/>
                <a:cs typeface="Courier New"/>
                <a:sym typeface="Courier New"/>
              </a:rPr>
              <a:t>value</a:t>
            </a:r>
            <a:r>
              <a:rPr lang="en" sz="1175">
                <a:solidFill>
                  <a:srgbClr val="798384"/>
                </a:solidFill>
                <a:latin typeface="Courier New"/>
                <a:ea typeface="Courier New"/>
                <a:cs typeface="Courier New"/>
                <a:sym typeface="Courier New"/>
              </a:rPr>
              <a:t>, </a:t>
            </a:r>
            <a:r>
              <a:rPr lang="en" sz="1175">
                <a:solidFill>
                  <a:srgbClr val="A2E57B"/>
                </a:solidFill>
                <a:latin typeface="Courier New"/>
                <a:ea typeface="Courier New"/>
                <a:cs typeface="Courier New"/>
                <a:sym typeface="Courier New"/>
              </a:rPr>
              <a:t>onSelection</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r>
              <a:rPr i="1" lang="en" sz="1175">
                <a:solidFill>
                  <a:srgbClr val="F59762"/>
                </a:solidFill>
                <a:latin typeface="Courier New"/>
                <a:ea typeface="Courier New"/>
                <a:cs typeface="Courier New"/>
                <a:sym typeface="Courier New"/>
              </a:rPr>
              <a:t>redissonClient</a:t>
            </a:r>
            <a:r>
              <a:rPr lang="en" sz="1175">
                <a:solidFill>
                  <a:srgbClr val="798384"/>
                </a:solidFill>
                <a:latin typeface="Courier New"/>
                <a:ea typeface="Courier New"/>
                <a:cs typeface="Courier New"/>
                <a:sym typeface="Courier New"/>
              </a:rPr>
              <a:t>.</a:t>
            </a:r>
            <a:r>
              <a:rPr i="1" lang="en" sz="1175">
                <a:solidFill>
                  <a:srgbClr val="A2E57B"/>
                </a:solidFill>
                <a:latin typeface="Courier New"/>
                <a:ea typeface="Courier New"/>
                <a:cs typeface="Courier New"/>
                <a:sym typeface="Courier New"/>
              </a:rPr>
              <a:t>addListener</a:t>
            </a:r>
            <a:r>
              <a:rPr lang="en" sz="1175">
                <a:solidFill>
                  <a:srgbClr val="798384"/>
                </a:solidFill>
                <a:latin typeface="Courier New"/>
                <a:ea typeface="Courier New"/>
                <a:cs typeface="Courier New"/>
                <a:sym typeface="Courier New"/>
              </a:rPr>
              <a:t>(</a:t>
            </a:r>
            <a:r>
              <a:rPr lang="en" sz="1175">
                <a:solidFill>
                  <a:srgbClr val="A2E57B"/>
                </a:solidFill>
                <a:latin typeface="Courier New"/>
                <a:ea typeface="Courier New"/>
                <a:cs typeface="Courier New"/>
                <a:sym typeface="Courier New"/>
              </a:rPr>
              <a:t>RedisTopicName</a:t>
            </a:r>
            <a:r>
              <a:rPr lang="en" sz="1175">
                <a:solidFill>
                  <a:srgbClr val="798384"/>
                </a:solidFill>
                <a:latin typeface="Courier New"/>
                <a:ea typeface="Courier New"/>
                <a:cs typeface="Courier New"/>
                <a:sym typeface="Courier New"/>
              </a:rPr>
              <a:t>.</a:t>
            </a:r>
            <a:r>
              <a:rPr lang="en" sz="1175">
                <a:solidFill>
                  <a:srgbClr val="F2FFFC"/>
                </a:solidFill>
                <a:latin typeface="Courier New"/>
                <a:ea typeface="Courier New"/>
                <a:cs typeface="Courier New"/>
                <a:sym typeface="Courier New"/>
              </a:rPr>
              <a:t>DOC_USER_JOINED</a:t>
            </a:r>
            <a:r>
              <a:rPr lang="en" sz="1175">
                <a:solidFill>
                  <a:srgbClr val="798384"/>
                </a:solidFill>
                <a:latin typeface="Courier New"/>
                <a:ea typeface="Courier New"/>
                <a:cs typeface="Courier New"/>
                <a:sym typeface="Courier New"/>
              </a:rPr>
              <a:t>, </a:t>
            </a:r>
            <a:r>
              <a:rPr i="1" lang="en" sz="1175">
                <a:solidFill>
                  <a:srgbClr val="F59762"/>
                </a:solidFill>
                <a:latin typeface="Courier New"/>
                <a:ea typeface="Courier New"/>
                <a:cs typeface="Courier New"/>
                <a:sym typeface="Courier New"/>
              </a:rPr>
              <a:t>origin</a:t>
            </a:r>
            <a:r>
              <a:rPr lang="en" sz="1175">
                <a:solidFill>
                  <a:srgbClr val="798384"/>
                </a:solidFill>
                <a:latin typeface="Courier New"/>
                <a:ea typeface="Courier New"/>
                <a:cs typeface="Courier New"/>
                <a:sym typeface="Courier New"/>
              </a:rPr>
              <a:t>.</a:t>
            </a:r>
            <a:r>
              <a:rPr lang="en" sz="1175">
                <a:solidFill>
                  <a:srgbClr val="F2FFFC"/>
                </a:solidFill>
                <a:latin typeface="Courier New"/>
                <a:ea typeface="Courier New"/>
                <a:cs typeface="Courier New"/>
                <a:sym typeface="Courier New"/>
              </a:rPr>
              <a:t>value</a:t>
            </a:r>
            <a:r>
              <a:rPr lang="en" sz="1175">
                <a:solidFill>
                  <a:srgbClr val="798384"/>
                </a:solidFill>
                <a:latin typeface="Courier New"/>
                <a:ea typeface="Courier New"/>
                <a:cs typeface="Courier New"/>
                <a:sym typeface="Courier New"/>
              </a:rPr>
              <a:t>,                                           </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A2E57B"/>
                </a:solidFill>
                <a:latin typeface="Courier New"/>
                <a:ea typeface="Courier New"/>
                <a:cs typeface="Courier New"/>
                <a:sym typeface="Courier New"/>
              </a:rPr>
              <a:t>     </a:t>
            </a:r>
            <a:r>
              <a:rPr lang="en" sz="1175">
                <a:solidFill>
                  <a:srgbClr val="A2E57B"/>
                </a:solidFill>
                <a:latin typeface="Courier New"/>
                <a:ea typeface="Courier New"/>
                <a:cs typeface="Courier New"/>
                <a:sym typeface="Courier New"/>
              </a:rPr>
              <a:t>onUserJoined</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r>
              <a:rPr i="1" lang="en" sz="1175">
                <a:solidFill>
                  <a:srgbClr val="F59762"/>
                </a:solidFill>
                <a:latin typeface="Courier New"/>
                <a:ea typeface="Courier New"/>
                <a:cs typeface="Courier New"/>
                <a:sym typeface="Courier New"/>
              </a:rPr>
              <a:t>redissonClient</a:t>
            </a:r>
            <a:r>
              <a:rPr lang="en" sz="1175">
                <a:solidFill>
                  <a:srgbClr val="798384"/>
                </a:solidFill>
                <a:latin typeface="Courier New"/>
                <a:ea typeface="Courier New"/>
                <a:cs typeface="Courier New"/>
                <a:sym typeface="Courier New"/>
              </a:rPr>
              <a:t>.</a:t>
            </a:r>
            <a:r>
              <a:rPr i="1" lang="en" sz="1175">
                <a:solidFill>
                  <a:srgbClr val="A2E57B"/>
                </a:solidFill>
                <a:latin typeface="Courier New"/>
                <a:ea typeface="Courier New"/>
                <a:cs typeface="Courier New"/>
                <a:sym typeface="Courier New"/>
              </a:rPr>
              <a:t>addListener</a:t>
            </a:r>
            <a:r>
              <a:rPr lang="en" sz="1175">
                <a:solidFill>
                  <a:srgbClr val="798384"/>
                </a:solidFill>
                <a:latin typeface="Courier New"/>
                <a:ea typeface="Courier New"/>
                <a:cs typeface="Courier New"/>
                <a:sym typeface="Courier New"/>
              </a:rPr>
              <a:t>(</a:t>
            </a:r>
            <a:r>
              <a:rPr lang="en" sz="1175">
                <a:solidFill>
                  <a:srgbClr val="A2E57B"/>
                </a:solidFill>
                <a:latin typeface="Courier New"/>
                <a:ea typeface="Courier New"/>
                <a:cs typeface="Courier New"/>
                <a:sym typeface="Courier New"/>
              </a:rPr>
              <a:t>RedisTopicName</a:t>
            </a:r>
            <a:r>
              <a:rPr lang="en" sz="1175">
                <a:solidFill>
                  <a:srgbClr val="798384"/>
                </a:solidFill>
                <a:latin typeface="Courier New"/>
                <a:ea typeface="Courier New"/>
                <a:cs typeface="Courier New"/>
                <a:sym typeface="Courier New"/>
              </a:rPr>
              <a:t>.</a:t>
            </a:r>
            <a:r>
              <a:rPr lang="en" sz="1175">
                <a:solidFill>
                  <a:srgbClr val="F2FFFC"/>
                </a:solidFill>
                <a:latin typeface="Courier New"/>
                <a:ea typeface="Courier New"/>
                <a:cs typeface="Courier New"/>
                <a:sym typeface="Courier New"/>
              </a:rPr>
              <a:t>DOC_USER_LEFT</a:t>
            </a:r>
            <a:r>
              <a:rPr lang="en" sz="1175">
                <a:solidFill>
                  <a:srgbClr val="798384"/>
                </a:solidFill>
                <a:latin typeface="Courier New"/>
                <a:ea typeface="Courier New"/>
                <a:cs typeface="Courier New"/>
                <a:sym typeface="Courier New"/>
              </a:rPr>
              <a:t>, </a:t>
            </a:r>
            <a:r>
              <a:rPr i="1" lang="en" sz="1175">
                <a:solidFill>
                  <a:srgbClr val="F59762"/>
                </a:solidFill>
                <a:latin typeface="Courier New"/>
                <a:ea typeface="Courier New"/>
                <a:cs typeface="Courier New"/>
                <a:sym typeface="Courier New"/>
              </a:rPr>
              <a:t>origin</a:t>
            </a:r>
            <a:r>
              <a:rPr lang="en" sz="1175">
                <a:solidFill>
                  <a:srgbClr val="798384"/>
                </a:solidFill>
                <a:latin typeface="Courier New"/>
                <a:ea typeface="Courier New"/>
                <a:cs typeface="Courier New"/>
                <a:sym typeface="Courier New"/>
              </a:rPr>
              <a:t>.</a:t>
            </a:r>
            <a:r>
              <a:rPr lang="en" sz="1175">
                <a:solidFill>
                  <a:srgbClr val="F2FFFC"/>
                </a:solidFill>
                <a:latin typeface="Courier New"/>
                <a:ea typeface="Courier New"/>
                <a:cs typeface="Courier New"/>
                <a:sym typeface="Courier New"/>
              </a:rPr>
              <a:t>value</a:t>
            </a:r>
            <a:r>
              <a:rPr lang="en" sz="1175">
                <a:solidFill>
                  <a:srgbClr val="798384"/>
                </a:solidFill>
                <a:latin typeface="Courier New"/>
                <a:ea typeface="Courier New"/>
                <a:cs typeface="Courier New"/>
                <a:sym typeface="Courier New"/>
              </a:rPr>
              <a:t>, </a:t>
            </a:r>
            <a:r>
              <a:rPr lang="en" sz="1175">
                <a:solidFill>
                  <a:srgbClr val="A2E57B"/>
                </a:solidFill>
                <a:latin typeface="Courier New"/>
                <a:ea typeface="Courier New"/>
                <a:cs typeface="Courier New"/>
                <a:sym typeface="Courier New"/>
              </a:rPr>
              <a:t>onUserLeft</a:t>
            </a:r>
            <a:r>
              <a:rPr lang="en" sz="1175">
                <a:solidFill>
                  <a:srgbClr val="798384"/>
                </a:solidFill>
                <a:latin typeface="Courier New"/>
                <a:ea typeface="Courier New"/>
                <a:cs typeface="Courier New"/>
                <a:sym typeface="Courier New"/>
              </a:rPr>
              <a:t>())</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en" sz="1175">
                <a:solidFill>
                  <a:srgbClr val="798384"/>
                </a:solidFill>
                <a:latin typeface="Courier New"/>
                <a:ea typeface="Courier New"/>
                <a:cs typeface="Courier New"/>
                <a:sym typeface="Courier New"/>
              </a:rPr>
              <a:t>   }</a:t>
            </a:r>
            <a:endParaRPr sz="1175">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523"/>
              <a:buNone/>
            </a:pPr>
            <a:r>
              <a:t/>
            </a:r>
            <a:endParaRPr i="1" sz="875">
              <a:solidFill>
                <a:srgbClr val="F59762"/>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idx="1" type="body"/>
          </p:nvPr>
        </p:nvSpPr>
        <p:spPr>
          <a:xfrm>
            <a:off x="311700" y="7638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50">
                <a:solidFill>
                  <a:srgbClr val="FF6D7E"/>
                </a:solidFill>
                <a:latin typeface="Courier New"/>
                <a:ea typeface="Courier New"/>
                <a:cs typeface="Courier New"/>
                <a:sym typeface="Courier New"/>
              </a:rPr>
              <a:t>private fun </a:t>
            </a:r>
            <a:r>
              <a:rPr lang="en" sz="1050">
                <a:solidFill>
                  <a:srgbClr val="A2E57B"/>
                </a:solidFill>
                <a:latin typeface="Courier New"/>
                <a:ea typeface="Courier New"/>
                <a:cs typeface="Courier New"/>
                <a:sym typeface="Courier New"/>
              </a:rPr>
              <a:t>onOperation</a:t>
            </a:r>
            <a:r>
              <a:rPr lang="en" sz="1050">
                <a:solidFill>
                  <a:srgbClr val="798384"/>
                </a:solidFill>
                <a:latin typeface="Courier New"/>
                <a:ea typeface="Courier New"/>
                <a:cs typeface="Courier New"/>
                <a:sym typeface="Courier New"/>
              </a:rPr>
              <a:t>()</a:t>
            </a:r>
            <a:r>
              <a:rPr lang="en" sz="1050">
                <a:solidFill>
                  <a:srgbClr val="FF6D7E"/>
                </a:solidFill>
                <a:latin typeface="Courier New"/>
                <a:ea typeface="Courier New"/>
                <a:cs typeface="Courier New"/>
                <a:sym typeface="Courier New"/>
              </a:rPr>
              <a:t>: </a:t>
            </a:r>
            <a:r>
              <a:rPr i="1" lang="en" sz="1050">
                <a:solidFill>
                  <a:srgbClr val="7CD5F1"/>
                </a:solidFill>
                <a:latin typeface="Courier New"/>
                <a:ea typeface="Courier New"/>
                <a:cs typeface="Courier New"/>
                <a:sym typeface="Courier New"/>
              </a:rPr>
              <a:t>MessageListener</a:t>
            </a:r>
            <a:r>
              <a:rPr lang="en" sz="1050">
                <a:solidFill>
                  <a:srgbClr val="FF6D7E"/>
                </a:solidFill>
                <a:latin typeface="Courier New"/>
                <a:ea typeface="Courier New"/>
                <a:cs typeface="Courier New"/>
                <a:sym typeface="Courier New"/>
              </a:rPr>
              <a:t>&lt;</a:t>
            </a:r>
            <a:r>
              <a:rPr lang="en" sz="1050">
                <a:solidFill>
                  <a:srgbClr val="A2E57B"/>
                </a:solidFill>
                <a:latin typeface="Courier New"/>
                <a:ea typeface="Courier New"/>
                <a:cs typeface="Courier New"/>
                <a:sym typeface="Courier New"/>
              </a:rPr>
              <a:t>OperationWrapper</a:t>
            </a:r>
            <a:r>
              <a:rPr lang="en" sz="1050">
                <a:solidFill>
                  <a:srgbClr val="FF6D7E"/>
                </a:solidFill>
                <a:latin typeface="Courier New"/>
                <a:ea typeface="Courier New"/>
                <a:cs typeface="Courier New"/>
                <a:sym typeface="Courier New"/>
              </a:rPr>
              <a:t>&gt; </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lang="en" sz="1050">
                <a:solidFill>
                  <a:srgbClr val="FF6D7E"/>
                </a:solidFill>
                <a:latin typeface="Courier New"/>
                <a:ea typeface="Courier New"/>
                <a:cs typeface="Courier New"/>
                <a:sym typeface="Courier New"/>
              </a:rPr>
              <a:t>return </a:t>
            </a:r>
            <a:r>
              <a:rPr i="1" lang="en" sz="1050">
                <a:solidFill>
                  <a:srgbClr val="A2E57B"/>
                </a:solidFill>
                <a:latin typeface="Courier New"/>
                <a:ea typeface="Courier New"/>
                <a:cs typeface="Courier New"/>
                <a:sym typeface="Courier New"/>
              </a:rPr>
              <a:t>MessageListener </a:t>
            </a:r>
            <a:r>
              <a:rPr b="1"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_</a:t>
            </a: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payload </a:t>
            </a:r>
            <a:r>
              <a:rPr b="1" lang="en" sz="1050">
                <a:solidFill>
                  <a:srgbClr val="FF6D7E"/>
                </a:solidFill>
                <a:latin typeface="Courier New"/>
                <a:ea typeface="Courier New"/>
                <a:cs typeface="Courier New"/>
                <a:sym typeface="Courier New"/>
              </a:rPr>
              <a:t>-&gt;</a:t>
            </a:r>
            <a:endParaRPr b="1" sz="1050">
              <a:solidFill>
                <a:srgbClr val="FF6D7E"/>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FF6D7E"/>
                </a:solidFill>
                <a:latin typeface="Courier New"/>
                <a:ea typeface="Courier New"/>
                <a:cs typeface="Courier New"/>
                <a:sym typeface="Courier New"/>
              </a:rPr>
              <a:t>       </a:t>
            </a:r>
            <a:r>
              <a:rPr lang="en" sz="1050">
                <a:solidFill>
                  <a:srgbClr val="F2FFFC"/>
                </a:solidFill>
                <a:latin typeface="Courier New"/>
                <a:ea typeface="Courier New"/>
                <a:cs typeface="Courier New"/>
                <a:sym typeface="Courier New"/>
              </a:rPr>
              <a:t>eventDispatcherService</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dispatchToWSRoom</a:t>
            </a:r>
            <a:r>
              <a:rPr lang="en" sz="1050">
                <a:solidFill>
                  <a:srgbClr val="798384"/>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payload</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6D7E"/>
                </a:solidFill>
                <a:latin typeface="Courier New"/>
                <a:ea typeface="Courier New"/>
                <a:cs typeface="Courier New"/>
                <a:sym typeface="Courier New"/>
              </a:rPr>
              <a:t>private fun </a:t>
            </a:r>
            <a:r>
              <a:rPr lang="en" sz="1050">
                <a:solidFill>
                  <a:srgbClr val="A2E57B"/>
                </a:solidFill>
                <a:latin typeface="Courier New"/>
                <a:ea typeface="Courier New"/>
                <a:cs typeface="Courier New"/>
                <a:sym typeface="Courier New"/>
              </a:rPr>
              <a:t>onSelection</a:t>
            </a:r>
            <a:r>
              <a:rPr lang="en" sz="1050">
                <a:solidFill>
                  <a:srgbClr val="798384"/>
                </a:solidFill>
                <a:latin typeface="Courier New"/>
                <a:ea typeface="Courier New"/>
                <a:cs typeface="Courier New"/>
                <a:sym typeface="Courier New"/>
              </a:rPr>
              <a:t>()</a:t>
            </a:r>
            <a:r>
              <a:rPr lang="en" sz="1050">
                <a:solidFill>
                  <a:srgbClr val="FF6D7E"/>
                </a:solidFill>
                <a:latin typeface="Courier New"/>
                <a:ea typeface="Courier New"/>
                <a:cs typeface="Courier New"/>
                <a:sym typeface="Courier New"/>
              </a:rPr>
              <a:t>: </a:t>
            </a:r>
            <a:r>
              <a:rPr i="1" lang="en" sz="1050">
                <a:solidFill>
                  <a:srgbClr val="7CD5F1"/>
                </a:solidFill>
                <a:latin typeface="Courier New"/>
                <a:ea typeface="Courier New"/>
                <a:cs typeface="Courier New"/>
                <a:sym typeface="Courier New"/>
              </a:rPr>
              <a:t>MessageListener</a:t>
            </a:r>
            <a:r>
              <a:rPr lang="en" sz="1050">
                <a:solidFill>
                  <a:srgbClr val="FF6D7E"/>
                </a:solidFill>
                <a:latin typeface="Courier New"/>
                <a:ea typeface="Courier New"/>
                <a:cs typeface="Courier New"/>
                <a:sym typeface="Courier New"/>
              </a:rPr>
              <a:t>&lt;</a:t>
            </a:r>
            <a:r>
              <a:rPr lang="en" sz="1050">
                <a:solidFill>
                  <a:srgbClr val="A2E57B"/>
                </a:solidFill>
                <a:latin typeface="Courier New"/>
                <a:ea typeface="Courier New"/>
                <a:cs typeface="Courier New"/>
                <a:sym typeface="Courier New"/>
              </a:rPr>
              <a:t>TextSelection</a:t>
            </a:r>
            <a:r>
              <a:rPr lang="en" sz="1050">
                <a:solidFill>
                  <a:srgbClr val="FF6D7E"/>
                </a:solidFill>
                <a:latin typeface="Courier New"/>
                <a:ea typeface="Courier New"/>
                <a:cs typeface="Courier New"/>
                <a:sym typeface="Courier New"/>
              </a:rPr>
              <a:t>&gt; </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lang="en" sz="1050">
                <a:solidFill>
                  <a:srgbClr val="FF6D7E"/>
                </a:solidFill>
                <a:latin typeface="Courier New"/>
                <a:ea typeface="Courier New"/>
                <a:cs typeface="Courier New"/>
                <a:sym typeface="Courier New"/>
              </a:rPr>
              <a:t>return </a:t>
            </a:r>
            <a:r>
              <a:rPr i="1" lang="en" sz="1050">
                <a:solidFill>
                  <a:srgbClr val="A2E57B"/>
                </a:solidFill>
                <a:latin typeface="Courier New"/>
                <a:ea typeface="Courier New"/>
                <a:cs typeface="Courier New"/>
                <a:sym typeface="Courier New"/>
              </a:rPr>
              <a:t>MessageListener </a:t>
            </a:r>
            <a:r>
              <a:rPr b="1"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_</a:t>
            </a: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payload </a:t>
            </a:r>
            <a:r>
              <a:rPr b="1" lang="en" sz="1050">
                <a:solidFill>
                  <a:srgbClr val="FF6D7E"/>
                </a:solidFill>
                <a:latin typeface="Courier New"/>
                <a:ea typeface="Courier New"/>
                <a:cs typeface="Courier New"/>
                <a:sym typeface="Courier New"/>
              </a:rPr>
              <a:t>-&gt;</a:t>
            </a:r>
            <a:endParaRPr b="1" sz="1050">
              <a:solidFill>
                <a:srgbClr val="FF6D7E"/>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FF6D7E"/>
                </a:solidFill>
                <a:latin typeface="Courier New"/>
                <a:ea typeface="Courier New"/>
                <a:cs typeface="Courier New"/>
                <a:sym typeface="Courier New"/>
              </a:rPr>
              <a:t>       </a:t>
            </a:r>
            <a:r>
              <a:rPr lang="en" sz="1050">
                <a:solidFill>
                  <a:srgbClr val="F2FFFC"/>
                </a:solidFill>
                <a:latin typeface="Courier New"/>
                <a:ea typeface="Courier New"/>
                <a:cs typeface="Courier New"/>
                <a:sym typeface="Courier New"/>
              </a:rPr>
              <a:t>eventDispatcherService</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dispatchToWsRoom</a:t>
            </a:r>
            <a:r>
              <a:rPr lang="en" sz="1050">
                <a:solidFill>
                  <a:srgbClr val="798384"/>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payload</a:t>
            </a:r>
            <a:r>
              <a:rPr lang="en" sz="1050">
                <a:solidFill>
                  <a:srgbClr val="798384"/>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docId</a:t>
            </a:r>
            <a:r>
              <a:rPr lang="en" sz="1050">
                <a:solidFill>
                  <a:srgbClr val="798384"/>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WsEventName</a:t>
            </a:r>
            <a:r>
              <a:rPr lang="en" sz="1050">
                <a:solidFill>
                  <a:srgbClr val="798384"/>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SELECTION</a:t>
            </a: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payload</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6D7E"/>
                </a:solidFill>
                <a:latin typeface="Courier New"/>
                <a:ea typeface="Courier New"/>
                <a:cs typeface="Courier New"/>
                <a:sym typeface="Courier New"/>
              </a:rPr>
              <a:t>private fun </a:t>
            </a:r>
            <a:r>
              <a:rPr lang="en" sz="1050">
                <a:solidFill>
                  <a:srgbClr val="A2E57B"/>
                </a:solidFill>
                <a:latin typeface="Courier New"/>
                <a:ea typeface="Courier New"/>
                <a:cs typeface="Courier New"/>
                <a:sym typeface="Courier New"/>
              </a:rPr>
              <a:t>onUserJoined</a:t>
            </a:r>
            <a:r>
              <a:rPr lang="en" sz="1050">
                <a:solidFill>
                  <a:srgbClr val="798384"/>
                </a:solidFill>
                <a:latin typeface="Courier New"/>
                <a:ea typeface="Courier New"/>
                <a:cs typeface="Courier New"/>
                <a:sym typeface="Courier New"/>
              </a:rPr>
              <a:t>()</a:t>
            </a:r>
            <a:r>
              <a:rPr lang="en" sz="1050">
                <a:solidFill>
                  <a:srgbClr val="FF6D7E"/>
                </a:solidFill>
                <a:latin typeface="Courier New"/>
                <a:ea typeface="Courier New"/>
                <a:cs typeface="Courier New"/>
                <a:sym typeface="Courier New"/>
              </a:rPr>
              <a:t>: </a:t>
            </a:r>
            <a:r>
              <a:rPr i="1" lang="en" sz="1050">
                <a:solidFill>
                  <a:srgbClr val="7CD5F1"/>
                </a:solidFill>
                <a:latin typeface="Courier New"/>
                <a:ea typeface="Courier New"/>
                <a:cs typeface="Courier New"/>
                <a:sym typeface="Courier New"/>
              </a:rPr>
              <a:t>MessageListener</a:t>
            </a:r>
            <a:r>
              <a:rPr lang="en" sz="1050">
                <a:solidFill>
                  <a:srgbClr val="FF6D7E"/>
                </a:solidFill>
                <a:latin typeface="Courier New"/>
                <a:ea typeface="Courier New"/>
                <a:cs typeface="Courier New"/>
                <a:sym typeface="Courier New"/>
              </a:rPr>
              <a:t>&lt;</a:t>
            </a:r>
            <a:r>
              <a:rPr lang="en" sz="1050">
                <a:solidFill>
                  <a:srgbClr val="A2E57B"/>
                </a:solidFill>
                <a:latin typeface="Courier New"/>
                <a:ea typeface="Courier New"/>
                <a:cs typeface="Courier New"/>
                <a:sym typeface="Courier New"/>
              </a:rPr>
              <a:t>DocumentDTO</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UserInfo</a:t>
            </a:r>
            <a:r>
              <a:rPr lang="en" sz="1050">
                <a:solidFill>
                  <a:srgbClr val="FF6D7E"/>
                </a:solidFill>
                <a:latin typeface="Courier New"/>
                <a:ea typeface="Courier New"/>
                <a:cs typeface="Courier New"/>
                <a:sym typeface="Courier New"/>
              </a:rPr>
              <a:t>&gt; </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lang="en" sz="1050">
                <a:solidFill>
                  <a:srgbClr val="FF6D7E"/>
                </a:solidFill>
                <a:latin typeface="Courier New"/>
                <a:ea typeface="Courier New"/>
                <a:cs typeface="Courier New"/>
                <a:sym typeface="Courier New"/>
              </a:rPr>
              <a:t>return </a:t>
            </a:r>
            <a:r>
              <a:rPr i="1" lang="en" sz="1050">
                <a:solidFill>
                  <a:srgbClr val="A2E57B"/>
                </a:solidFill>
                <a:latin typeface="Courier New"/>
                <a:ea typeface="Courier New"/>
                <a:cs typeface="Courier New"/>
                <a:sym typeface="Courier New"/>
              </a:rPr>
              <a:t>MessageListener </a:t>
            </a:r>
            <a:r>
              <a:rPr b="1"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_</a:t>
            </a: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payload </a:t>
            </a:r>
            <a:r>
              <a:rPr b="1" lang="en" sz="1050">
                <a:solidFill>
                  <a:srgbClr val="FF6D7E"/>
                </a:solidFill>
                <a:latin typeface="Courier New"/>
                <a:ea typeface="Courier New"/>
                <a:cs typeface="Courier New"/>
                <a:sym typeface="Courier New"/>
              </a:rPr>
              <a:t>-&gt;</a:t>
            </a:r>
            <a:endParaRPr b="1" sz="1050">
              <a:solidFill>
                <a:srgbClr val="FF6D7E"/>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FF6D7E"/>
                </a:solidFill>
                <a:latin typeface="Courier New"/>
                <a:ea typeface="Courier New"/>
                <a:cs typeface="Courier New"/>
                <a:sym typeface="Courier New"/>
              </a:rPr>
              <a:t>       </a:t>
            </a:r>
            <a:r>
              <a:rPr lang="en" sz="1050">
                <a:solidFill>
                  <a:srgbClr val="F2FFFC"/>
                </a:solidFill>
                <a:latin typeface="Courier New"/>
                <a:ea typeface="Courier New"/>
                <a:cs typeface="Courier New"/>
                <a:sym typeface="Courier New"/>
              </a:rPr>
              <a:t>eventDispatcherService</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dispatchToWsRoom</a:t>
            </a:r>
            <a:r>
              <a:rPr lang="en" sz="1050">
                <a:solidFill>
                  <a:srgbClr val="798384"/>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payload</a:t>
            </a:r>
            <a:r>
              <a:rPr lang="en" sz="1050">
                <a:solidFill>
                  <a:srgbClr val="798384"/>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docId</a:t>
            </a:r>
            <a:r>
              <a:rPr lang="en" sz="1050">
                <a:solidFill>
                  <a:srgbClr val="798384"/>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WsEventName</a:t>
            </a:r>
            <a:r>
              <a:rPr lang="en" sz="1050">
                <a:solidFill>
                  <a:srgbClr val="798384"/>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USER_JOINED_DOC</a:t>
            </a: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payload</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FF6D7E"/>
                </a:solidFill>
                <a:latin typeface="Courier New"/>
                <a:ea typeface="Courier New"/>
                <a:cs typeface="Courier New"/>
                <a:sym typeface="Courier New"/>
              </a:rPr>
              <a:t>private fun </a:t>
            </a:r>
            <a:r>
              <a:rPr lang="en" sz="1050">
                <a:solidFill>
                  <a:srgbClr val="A2E57B"/>
                </a:solidFill>
                <a:latin typeface="Courier New"/>
                <a:ea typeface="Courier New"/>
                <a:cs typeface="Courier New"/>
                <a:sym typeface="Courier New"/>
              </a:rPr>
              <a:t>onUserLeft</a:t>
            </a:r>
            <a:r>
              <a:rPr lang="en" sz="1050">
                <a:solidFill>
                  <a:srgbClr val="798384"/>
                </a:solidFill>
                <a:latin typeface="Courier New"/>
                <a:ea typeface="Courier New"/>
                <a:cs typeface="Courier New"/>
                <a:sym typeface="Courier New"/>
              </a:rPr>
              <a:t>()</a:t>
            </a:r>
            <a:r>
              <a:rPr lang="en" sz="1050">
                <a:solidFill>
                  <a:srgbClr val="FF6D7E"/>
                </a:solidFill>
                <a:latin typeface="Courier New"/>
                <a:ea typeface="Courier New"/>
                <a:cs typeface="Courier New"/>
                <a:sym typeface="Courier New"/>
              </a:rPr>
              <a:t>: </a:t>
            </a:r>
            <a:r>
              <a:rPr i="1" lang="en" sz="1050">
                <a:solidFill>
                  <a:srgbClr val="7CD5F1"/>
                </a:solidFill>
                <a:latin typeface="Courier New"/>
                <a:ea typeface="Courier New"/>
                <a:cs typeface="Courier New"/>
                <a:sym typeface="Courier New"/>
              </a:rPr>
              <a:t>MessageListener</a:t>
            </a:r>
            <a:r>
              <a:rPr lang="en" sz="1050">
                <a:solidFill>
                  <a:srgbClr val="FF6D7E"/>
                </a:solidFill>
                <a:latin typeface="Courier New"/>
                <a:ea typeface="Courier New"/>
                <a:cs typeface="Courier New"/>
                <a:sym typeface="Courier New"/>
              </a:rPr>
              <a:t>&lt;</a:t>
            </a:r>
            <a:r>
              <a:rPr lang="en" sz="1050">
                <a:solidFill>
                  <a:srgbClr val="A2E57B"/>
                </a:solidFill>
                <a:latin typeface="Courier New"/>
                <a:ea typeface="Courier New"/>
                <a:cs typeface="Courier New"/>
                <a:sym typeface="Courier New"/>
              </a:rPr>
              <a:t>DocumentDTO</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UserInfo</a:t>
            </a:r>
            <a:r>
              <a:rPr lang="en" sz="1050">
                <a:solidFill>
                  <a:srgbClr val="FF6D7E"/>
                </a:solidFill>
                <a:latin typeface="Courier New"/>
                <a:ea typeface="Courier New"/>
                <a:cs typeface="Courier New"/>
                <a:sym typeface="Courier New"/>
              </a:rPr>
              <a:t>&gt; </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lang="en" sz="1050">
                <a:solidFill>
                  <a:srgbClr val="FF6D7E"/>
                </a:solidFill>
                <a:latin typeface="Courier New"/>
                <a:ea typeface="Courier New"/>
                <a:cs typeface="Courier New"/>
                <a:sym typeface="Courier New"/>
              </a:rPr>
              <a:t>return </a:t>
            </a:r>
            <a:r>
              <a:rPr i="1" lang="en" sz="1050">
                <a:solidFill>
                  <a:srgbClr val="A2E57B"/>
                </a:solidFill>
                <a:latin typeface="Courier New"/>
                <a:ea typeface="Courier New"/>
                <a:cs typeface="Courier New"/>
                <a:sym typeface="Courier New"/>
              </a:rPr>
              <a:t>MessageListener </a:t>
            </a:r>
            <a:r>
              <a:rPr b="1"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_</a:t>
            </a: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payload </a:t>
            </a:r>
            <a:r>
              <a:rPr b="1" lang="en" sz="1050">
                <a:solidFill>
                  <a:srgbClr val="FF6D7E"/>
                </a:solidFill>
                <a:latin typeface="Courier New"/>
                <a:ea typeface="Courier New"/>
                <a:cs typeface="Courier New"/>
                <a:sym typeface="Courier New"/>
              </a:rPr>
              <a:t>-&gt;</a:t>
            </a:r>
            <a:endParaRPr b="1" sz="1050">
              <a:solidFill>
                <a:srgbClr val="FF6D7E"/>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050">
                <a:solidFill>
                  <a:srgbClr val="FF6D7E"/>
                </a:solidFill>
                <a:latin typeface="Courier New"/>
                <a:ea typeface="Courier New"/>
                <a:cs typeface="Courier New"/>
                <a:sym typeface="Courier New"/>
              </a:rPr>
              <a:t>       </a:t>
            </a:r>
            <a:r>
              <a:rPr lang="en" sz="1050">
                <a:solidFill>
                  <a:srgbClr val="F2FFFC"/>
                </a:solidFill>
                <a:latin typeface="Courier New"/>
                <a:ea typeface="Courier New"/>
                <a:cs typeface="Courier New"/>
                <a:sym typeface="Courier New"/>
              </a:rPr>
              <a:t>eventDispatcherService</a:t>
            </a:r>
            <a:r>
              <a:rPr lang="en" sz="1050">
                <a:solidFill>
                  <a:srgbClr val="798384"/>
                </a:solidFill>
                <a:latin typeface="Courier New"/>
                <a:ea typeface="Courier New"/>
                <a:cs typeface="Courier New"/>
                <a:sym typeface="Courier New"/>
              </a:rPr>
              <a:t>.</a:t>
            </a:r>
            <a:r>
              <a:rPr lang="en" sz="1050">
                <a:solidFill>
                  <a:srgbClr val="A2E57B"/>
                </a:solidFill>
                <a:latin typeface="Courier New"/>
                <a:ea typeface="Courier New"/>
                <a:cs typeface="Courier New"/>
                <a:sym typeface="Courier New"/>
              </a:rPr>
              <a:t>dispatchToWsRoom</a:t>
            </a:r>
            <a:r>
              <a:rPr lang="en" sz="1050">
                <a:solidFill>
                  <a:srgbClr val="798384"/>
                </a:solidFill>
                <a:latin typeface="Courier New"/>
                <a:ea typeface="Courier New"/>
                <a:cs typeface="Courier New"/>
                <a:sym typeface="Courier New"/>
              </a:rPr>
              <a:t>(</a:t>
            </a:r>
            <a:r>
              <a:rPr i="1" lang="en" sz="1050">
                <a:solidFill>
                  <a:srgbClr val="F59762"/>
                </a:solidFill>
                <a:latin typeface="Courier New"/>
                <a:ea typeface="Courier New"/>
                <a:cs typeface="Courier New"/>
                <a:sym typeface="Courier New"/>
              </a:rPr>
              <a:t>payload</a:t>
            </a:r>
            <a:r>
              <a:rPr lang="en" sz="1050">
                <a:solidFill>
                  <a:srgbClr val="798384"/>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docId</a:t>
            </a:r>
            <a:r>
              <a:rPr lang="en" sz="1050">
                <a:solidFill>
                  <a:srgbClr val="798384"/>
                </a:solidFill>
                <a:latin typeface="Courier New"/>
                <a:ea typeface="Courier New"/>
                <a:cs typeface="Courier New"/>
                <a:sym typeface="Courier New"/>
              </a:rPr>
              <a:t>, </a:t>
            </a:r>
            <a:r>
              <a:rPr lang="en" sz="1050">
                <a:solidFill>
                  <a:srgbClr val="A2E57B"/>
                </a:solidFill>
                <a:latin typeface="Courier New"/>
                <a:ea typeface="Courier New"/>
                <a:cs typeface="Courier New"/>
                <a:sym typeface="Courier New"/>
              </a:rPr>
              <a:t>WsEventName</a:t>
            </a:r>
            <a:r>
              <a:rPr lang="en" sz="1050">
                <a:solidFill>
                  <a:srgbClr val="798384"/>
                </a:solidFill>
                <a:latin typeface="Courier New"/>
                <a:ea typeface="Courier New"/>
                <a:cs typeface="Courier New"/>
                <a:sym typeface="Courier New"/>
              </a:rPr>
              <a:t>.</a:t>
            </a:r>
            <a:r>
              <a:rPr lang="en" sz="1050">
                <a:solidFill>
                  <a:srgbClr val="F2FFFC"/>
                </a:solidFill>
                <a:latin typeface="Courier New"/>
                <a:ea typeface="Courier New"/>
                <a:cs typeface="Courier New"/>
                <a:sym typeface="Courier New"/>
              </a:rPr>
              <a:t>USER_LEFT_DOC</a:t>
            </a:r>
            <a:r>
              <a:rPr lang="en" sz="1050">
                <a:solidFill>
                  <a:srgbClr val="798384"/>
                </a:solidFill>
                <a:latin typeface="Courier New"/>
                <a:ea typeface="Courier New"/>
                <a:cs typeface="Courier New"/>
                <a:sym typeface="Courier New"/>
              </a:rPr>
              <a:t>, </a:t>
            </a:r>
            <a:r>
              <a:rPr i="1" lang="en" sz="1050">
                <a:solidFill>
                  <a:srgbClr val="F59762"/>
                </a:solidFill>
                <a:latin typeface="Courier New"/>
                <a:ea typeface="Courier New"/>
                <a:cs typeface="Courier New"/>
                <a:sym typeface="Courier New"/>
              </a:rPr>
              <a:t>payload</a:t>
            </a: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   </a:t>
            </a:r>
            <a:r>
              <a:rPr b="1" lang="en" sz="1050">
                <a:solidFill>
                  <a:srgbClr val="798384"/>
                </a:solidFill>
                <a:latin typeface="Courier New"/>
                <a:ea typeface="Courier New"/>
                <a:cs typeface="Courier New"/>
                <a:sym typeface="Courier New"/>
              </a:rPr>
              <a:t>}</a:t>
            </a:r>
            <a:endParaRPr b="1"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1050">
                <a:solidFill>
                  <a:srgbClr val="798384"/>
                </a:solidFill>
                <a:latin typeface="Courier New"/>
                <a:ea typeface="Courier New"/>
                <a:cs typeface="Courier New"/>
                <a:sym typeface="Courier New"/>
              </a:rPr>
              <a:t>}</a:t>
            </a:r>
            <a:endParaRPr sz="1050">
              <a:solidFill>
                <a:srgbClr val="798384"/>
              </a:solidFill>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12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0"/>
          <p:cNvPicPr preferRelativeResize="0"/>
          <p:nvPr/>
        </p:nvPicPr>
        <p:blipFill>
          <a:blip r:embed="rId3">
            <a:alphaModFix/>
          </a:blip>
          <a:stretch>
            <a:fillRect/>
          </a:stretch>
        </p:blipFill>
        <p:spPr>
          <a:xfrm>
            <a:off x="540099" y="0"/>
            <a:ext cx="8063802" cy="5143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311700" y="17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Inter Tight"/>
                <a:ea typeface="Inter Tight"/>
                <a:cs typeface="Inter Tight"/>
                <a:sym typeface="Inter Tight"/>
              </a:rPr>
              <a:t>Demo</a:t>
            </a:r>
            <a:endParaRPr>
              <a:latin typeface="Inter Tight"/>
              <a:ea typeface="Inter Tight"/>
              <a:cs typeface="Inter Tight"/>
              <a:sym typeface="Inter Tight"/>
            </a:endParaRPr>
          </a:p>
        </p:txBody>
      </p:sp>
      <p:pic>
        <p:nvPicPr>
          <p:cNvPr id="335" name="Google Shape;335;p51" title="2024-01-29 21-52-20.mp4">
            <a:hlinkClick r:id="rId3"/>
          </p:cNvPr>
          <p:cNvPicPr preferRelativeResize="0"/>
          <p:nvPr/>
        </p:nvPicPr>
        <p:blipFill>
          <a:blip r:embed="rId4">
            <a:alphaModFix/>
          </a:blip>
          <a:stretch>
            <a:fillRect/>
          </a:stretch>
        </p:blipFill>
        <p:spPr>
          <a:xfrm>
            <a:off x="1521001" y="0"/>
            <a:ext cx="6429328"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rPr>
              <a:t>Servisi</a:t>
            </a:r>
            <a:endParaRPr>
              <a:solidFill>
                <a:srgbClr val="DB34DE"/>
              </a:solidFill>
            </a:endParaRPr>
          </a:p>
        </p:txBody>
      </p:sp>
      <p:sp>
        <p:nvSpPr>
          <p:cNvPr id="74" name="Google Shape;74;p16"/>
          <p:cNvSpPr txBox="1"/>
          <p:nvPr>
            <p:ph idx="1" type="body"/>
          </p:nvPr>
        </p:nvSpPr>
        <p:spPr>
          <a:xfrm>
            <a:off x="311700" y="1152475"/>
            <a:ext cx="3072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Injectable klasa namenjena za pribavljanje podataka sa servera, promenu stanja aplikacije itd.</a:t>
            </a:r>
            <a:endParaRPr/>
          </a:p>
          <a:p>
            <a:pPr indent="0" lvl="0" marL="0" rtl="0" algn="l">
              <a:spcBef>
                <a:spcPts val="1200"/>
              </a:spcBef>
              <a:spcAft>
                <a:spcPts val="0"/>
              </a:spcAft>
              <a:buNone/>
            </a:pPr>
            <a:r>
              <a:rPr lang="en"/>
              <a:t>Servisima izbegavamo duplikaciju koda</a:t>
            </a:r>
            <a:endParaRPr/>
          </a:p>
          <a:p>
            <a:pPr indent="0" lvl="0" marL="0" rtl="0" algn="l">
              <a:spcBef>
                <a:spcPts val="1200"/>
              </a:spcBef>
              <a:spcAft>
                <a:spcPts val="1200"/>
              </a:spcAft>
              <a:buNone/>
            </a:pPr>
            <a:r>
              <a:rPr lang="en"/>
              <a:t>Servis može da se napiše jednom i da se inject-uje u svim komponentama koje ga korsite</a:t>
            </a:r>
            <a:endParaRPr/>
          </a:p>
        </p:txBody>
      </p:sp>
      <p:sp>
        <p:nvSpPr>
          <p:cNvPr id="75" name="Google Shape;75;p16"/>
          <p:cNvSpPr txBox="1"/>
          <p:nvPr>
            <p:ph idx="1" type="body"/>
          </p:nvPr>
        </p:nvSpPr>
        <p:spPr>
          <a:xfrm>
            <a:off x="3630000" y="567625"/>
            <a:ext cx="5202300" cy="3837000"/>
          </a:xfrm>
          <a:prstGeom prst="rect">
            <a:avLst/>
          </a:prstGeom>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a:t>
            </a:r>
            <a:r>
              <a:rPr lang="en" sz="900">
                <a:solidFill>
                  <a:srgbClr val="4EC9B0"/>
                </a:solidFill>
                <a:latin typeface="Consolas"/>
                <a:ea typeface="Consolas"/>
                <a:cs typeface="Consolas"/>
                <a:sym typeface="Consolas"/>
              </a:rPr>
              <a:t>Injectable</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providedIn:</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'root'</a:t>
            </a:r>
            <a:endParaRPr sz="9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586C0"/>
                </a:solidFill>
                <a:latin typeface="Consolas"/>
                <a:ea typeface="Consolas"/>
                <a:cs typeface="Consolas"/>
                <a:sym typeface="Consolas"/>
              </a:rPr>
              <a:t>export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class</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DocumentService</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private</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http</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inject</a:t>
            </a:r>
            <a:r>
              <a:rPr lang="en" sz="900">
                <a:solidFill>
                  <a:srgbClr val="CCCCCC"/>
                </a:solidFill>
                <a:latin typeface="Consolas"/>
                <a:ea typeface="Consolas"/>
                <a:cs typeface="Consolas"/>
                <a:sym typeface="Consolas"/>
              </a:rPr>
              <a:t>(</a:t>
            </a:r>
            <a:r>
              <a:rPr lang="en" sz="900">
                <a:solidFill>
                  <a:srgbClr val="4EC9B0"/>
                </a:solidFill>
                <a:latin typeface="Consolas"/>
                <a:ea typeface="Consolas"/>
                <a:cs typeface="Consolas"/>
                <a:sym typeface="Consolas"/>
              </a:rPr>
              <a:t>HttpClient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get</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docId</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string</a:t>
            </a:r>
            <a:r>
              <a:rPr lang="en" sz="900">
                <a:solidFill>
                  <a:srgbClr val="CCCCCC"/>
                </a:solidFill>
                <a:latin typeface="Consolas"/>
                <a:ea typeface="Consolas"/>
                <a:cs typeface="Consolas"/>
                <a:sym typeface="Consolas"/>
              </a:rPr>
              <a:t>)</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Observable</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Document</a:t>
            </a:r>
            <a:r>
              <a:rPr lang="en" sz="900">
                <a:solidFill>
                  <a:srgbClr val="CCCCCC"/>
                </a:solidFill>
                <a:latin typeface="Consolas"/>
                <a:ea typeface="Consolas"/>
                <a:cs typeface="Consolas"/>
                <a:sym typeface="Consolas"/>
              </a:rPr>
              <a:t>&gt;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return</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http</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get</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Document</a:t>
            </a:r>
            <a:r>
              <a:rPr lang="en" sz="900">
                <a:solidFill>
                  <a:srgbClr val="CCCCCC"/>
                </a:solidFill>
                <a:latin typeface="Consolas"/>
                <a:ea typeface="Consolas"/>
                <a:cs typeface="Consolas"/>
                <a:sym typeface="Consolas"/>
              </a:rPr>
              <a:t>&gt;(</a:t>
            </a:r>
            <a:r>
              <a:rPr lang="en" sz="900">
                <a:solidFill>
                  <a:srgbClr val="CE9178"/>
                </a:solidFill>
                <a:latin typeface="Consolas"/>
                <a:ea typeface="Consolas"/>
                <a:cs typeface="Consolas"/>
                <a:sym typeface="Consolas"/>
              </a:rPr>
              <a:t>`</a:t>
            </a:r>
            <a:r>
              <a:rPr lang="en" sz="900">
                <a:solidFill>
                  <a:srgbClr val="569CD6"/>
                </a:solidFill>
                <a:latin typeface="Consolas"/>
                <a:ea typeface="Consolas"/>
                <a:cs typeface="Consolas"/>
                <a:sym typeface="Consolas"/>
              </a:rPr>
              <a:t>${</a:t>
            </a:r>
            <a:r>
              <a:rPr lang="en" sz="900">
                <a:solidFill>
                  <a:srgbClr val="4EC9B0"/>
                </a:solidFill>
                <a:latin typeface="Consolas"/>
                <a:ea typeface="Consolas"/>
                <a:cs typeface="Consolas"/>
                <a:sym typeface="Consolas"/>
              </a:rPr>
              <a:t>Constants</a:t>
            </a:r>
            <a:r>
              <a:rPr lang="en" sz="900">
                <a:solidFill>
                  <a:srgbClr val="D4D4D4"/>
                </a:solidFill>
                <a:latin typeface="Consolas"/>
                <a:ea typeface="Consolas"/>
                <a:cs typeface="Consolas"/>
                <a:sym typeface="Consolas"/>
              </a:rPr>
              <a:t>.</a:t>
            </a:r>
            <a:r>
              <a:rPr lang="en" sz="900">
                <a:solidFill>
                  <a:srgbClr val="4FC1FF"/>
                </a:solidFill>
                <a:latin typeface="Consolas"/>
                <a:ea typeface="Consolas"/>
                <a:cs typeface="Consolas"/>
                <a:sym typeface="Consolas"/>
              </a:rPr>
              <a:t>API_URL</a:t>
            </a:r>
            <a:r>
              <a:rPr lang="en" sz="900">
                <a:solidFill>
                  <a:srgbClr val="569CD6"/>
                </a:solidFill>
                <a:latin typeface="Consolas"/>
                <a:ea typeface="Consolas"/>
                <a:cs typeface="Consolas"/>
                <a:sym typeface="Consolas"/>
              </a:rPr>
              <a:t>}</a:t>
            </a:r>
            <a:r>
              <a:rPr lang="en" sz="900">
                <a:solidFill>
                  <a:srgbClr val="CE9178"/>
                </a:solidFill>
                <a:latin typeface="Consolas"/>
                <a:ea typeface="Consolas"/>
                <a:cs typeface="Consolas"/>
                <a:sym typeface="Consolas"/>
              </a:rPr>
              <a:t>/document/</a:t>
            </a:r>
            <a:r>
              <a:rPr lang="en" sz="900">
                <a:solidFill>
                  <a:srgbClr val="569CD6"/>
                </a:solidFill>
                <a:latin typeface="Consolas"/>
                <a:ea typeface="Consolas"/>
                <a:cs typeface="Consolas"/>
                <a:sym typeface="Consolas"/>
              </a:rPr>
              <a:t>${</a:t>
            </a:r>
            <a:r>
              <a:rPr lang="en" sz="900">
                <a:solidFill>
                  <a:srgbClr val="9CDCFE"/>
                </a:solidFill>
                <a:latin typeface="Consolas"/>
                <a:ea typeface="Consolas"/>
                <a:cs typeface="Consolas"/>
                <a:sym typeface="Consolas"/>
              </a:rPr>
              <a:t>docId</a:t>
            </a:r>
            <a:r>
              <a:rPr lang="en" sz="900">
                <a:solidFill>
                  <a:srgbClr val="569CD6"/>
                </a:solidFill>
                <a:latin typeface="Consolas"/>
                <a:ea typeface="Consolas"/>
                <a:cs typeface="Consolas"/>
                <a:sym typeface="Consolas"/>
              </a:rPr>
              <a:t>}</a:t>
            </a:r>
            <a:r>
              <a:rPr lang="en" sz="900">
                <a:solidFill>
                  <a:srgbClr val="CE9178"/>
                </a:solidFill>
                <a:latin typeface="Consolas"/>
                <a:ea typeface="Consolas"/>
                <a:cs typeface="Consolas"/>
                <a:sym typeface="Consolas"/>
              </a:rPr>
              <a: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getAll</a:t>
            </a:r>
            <a:r>
              <a:rPr lang="en" sz="900">
                <a:solidFill>
                  <a:srgbClr val="CCCCCC"/>
                </a:solidFill>
                <a:latin typeface="Consolas"/>
                <a:ea typeface="Consolas"/>
                <a:cs typeface="Consolas"/>
                <a:sym typeface="Consolas"/>
              </a:rPr>
              <a:t>()</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Observable</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Document</a:t>
            </a:r>
            <a:r>
              <a:rPr lang="en" sz="900">
                <a:solidFill>
                  <a:srgbClr val="CCCCCC"/>
                </a:solidFill>
                <a:latin typeface="Consolas"/>
                <a:ea typeface="Consolas"/>
                <a:cs typeface="Consolas"/>
                <a:sym typeface="Consolas"/>
              </a:rPr>
              <a:t>[]&gt;</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return</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http</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get</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Document</a:t>
            </a:r>
            <a:r>
              <a:rPr lang="en" sz="900">
                <a:solidFill>
                  <a:srgbClr val="CCCCCC"/>
                </a:solidFill>
                <a:latin typeface="Consolas"/>
                <a:ea typeface="Consolas"/>
                <a:cs typeface="Consolas"/>
                <a:sym typeface="Consolas"/>
              </a:rPr>
              <a:t>[]&gt;(</a:t>
            </a:r>
            <a:r>
              <a:rPr lang="en" sz="900">
                <a:solidFill>
                  <a:srgbClr val="CE9178"/>
                </a:solidFill>
                <a:latin typeface="Consolas"/>
                <a:ea typeface="Consolas"/>
                <a:cs typeface="Consolas"/>
                <a:sym typeface="Consolas"/>
              </a:rPr>
              <a:t>`</a:t>
            </a:r>
            <a:r>
              <a:rPr lang="en" sz="900">
                <a:solidFill>
                  <a:srgbClr val="569CD6"/>
                </a:solidFill>
                <a:latin typeface="Consolas"/>
                <a:ea typeface="Consolas"/>
                <a:cs typeface="Consolas"/>
                <a:sym typeface="Consolas"/>
              </a:rPr>
              <a:t>${</a:t>
            </a:r>
            <a:r>
              <a:rPr lang="en" sz="900">
                <a:solidFill>
                  <a:srgbClr val="4EC9B0"/>
                </a:solidFill>
                <a:latin typeface="Consolas"/>
                <a:ea typeface="Consolas"/>
                <a:cs typeface="Consolas"/>
                <a:sym typeface="Consolas"/>
              </a:rPr>
              <a:t>Constants</a:t>
            </a:r>
            <a:r>
              <a:rPr lang="en" sz="900">
                <a:solidFill>
                  <a:srgbClr val="D4D4D4"/>
                </a:solidFill>
                <a:latin typeface="Consolas"/>
                <a:ea typeface="Consolas"/>
                <a:cs typeface="Consolas"/>
                <a:sym typeface="Consolas"/>
              </a:rPr>
              <a:t>.</a:t>
            </a:r>
            <a:r>
              <a:rPr lang="en" sz="900">
                <a:solidFill>
                  <a:srgbClr val="4FC1FF"/>
                </a:solidFill>
                <a:latin typeface="Consolas"/>
                <a:ea typeface="Consolas"/>
                <a:cs typeface="Consolas"/>
                <a:sym typeface="Consolas"/>
              </a:rPr>
              <a:t>API_URL</a:t>
            </a:r>
            <a:r>
              <a:rPr lang="en" sz="900">
                <a:solidFill>
                  <a:srgbClr val="569CD6"/>
                </a:solidFill>
                <a:latin typeface="Consolas"/>
                <a:ea typeface="Consolas"/>
                <a:cs typeface="Consolas"/>
                <a:sym typeface="Consolas"/>
              </a:rPr>
              <a:t>}</a:t>
            </a:r>
            <a:r>
              <a:rPr lang="en" sz="900">
                <a:solidFill>
                  <a:srgbClr val="CE9178"/>
                </a:solidFill>
                <a:latin typeface="Consolas"/>
                <a:ea typeface="Consolas"/>
                <a:cs typeface="Consolas"/>
                <a:sym typeface="Consolas"/>
              </a:rPr>
              <a:t>/document`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create</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name</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string</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language</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string</a:t>
            </a:r>
            <a:r>
              <a:rPr lang="en" sz="900">
                <a:solidFill>
                  <a:srgbClr val="CCCCCC"/>
                </a:solidFill>
                <a:latin typeface="Consolas"/>
                <a:ea typeface="Consolas"/>
                <a:cs typeface="Consolas"/>
                <a:sym typeface="Consolas"/>
              </a:rPr>
              <a:t>)</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Observable</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Document</a:t>
            </a:r>
            <a:r>
              <a:rPr lang="en" sz="900">
                <a:solidFill>
                  <a:srgbClr val="CCCCCC"/>
                </a:solidFill>
                <a:latin typeface="Consolas"/>
                <a:ea typeface="Consolas"/>
                <a:cs typeface="Consolas"/>
                <a:sym typeface="Consolas"/>
              </a:rPr>
              <a:t>&gt;</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return</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http</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post</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Document</a:t>
            </a:r>
            <a:r>
              <a:rPr lang="en" sz="900">
                <a:solidFill>
                  <a:srgbClr val="CCCCCC"/>
                </a:solidFill>
                <a:latin typeface="Consolas"/>
                <a:ea typeface="Consolas"/>
                <a:cs typeface="Consolas"/>
                <a:sym typeface="Consolas"/>
              </a:rPr>
              <a:t>&gt;(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a:t>
            </a:r>
            <a:r>
              <a:rPr lang="en" sz="900">
                <a:solidFill>
                  <a:srgbClr val="569CD6"/>
                </a:solidFill>
                <a:latin typeface="Consolas"/>
                <a:ea typeface="Consolas"/>
                <a:cs typeface="Consolas"/>
                <a:sym typeface="Consolas"/>
              </a:rPr>
              <a:t>${</a:t>
            </a:r>
            <a:r>
              <a:rPr lang="en" sz="900">
                <a:solidFill>
                  <a:srgbClr val="4EC9B0"/>
                </a:solidFill>
                <a:latin typeface="Consolas"/>
                <a:ea typeface="Consolas"/>
                <a:cs typeface="Consolas"/>
                <a:sym typeface="Consolas"/>
              </a:rPr>
              <a:t>Constants</a:t>
            </a:r>
            <a:r>
              <a:rPr lang="en" sz="900">
                <a:solidFill>
                  <a:srgbClr val="D4D4D4"/>
                </a:solidFill>
                <a:latin typeface="Consolas"/>
                <a:ea typeface="Consolas"/>
                <a:cs typeface="Consolas"/>
                <a:sym typeface="Consolas"/>
              </a:rPr>
              <a:t>.</a:t>
            </a:r>
            <a:r>
              <a:rPr lang="en" sz="900">
                <a:solidFill>
                  <a:srgbClr val="4FC1FF"/>
                </a:solidFill>
                <a:latin typeface="Consolas"/>
                <a:ea typeface="Consolas"/>
                <a:cs typeface="Consolas"/>
                <a:sym typeface="Consolas"/>
              </a:rPr>
              <a:t>API_URL</a:t>
            </a:r>
            <a:r>
              <a:rPr lang="en" sz="900">
                <a:solidFill>
                  <a:srgbClr val="569CD6"/>
                </a:solidFill>
                <a:latin typeface="Consolas"/>
                <a:ea typeface="Consolas"/>
                <a:cs typeface="Consolas"/>
                <a:sym typeface="Consolas"/>
              </a:rPr>
              <a:t>}</a:t>
            </a:r>
            <a:r>
              <a:rPr lang="en" sz="900">
                <a:solidFill>
                  <a:srgbClr val="CE9178"/>
                </a:solidFill>
                <a:latin typeface="Consolas"/>
                <a:ea typeface="Consolas"/>
                <a:cs typeface="Consolas"/>
                <a:sym typeface="Consolas"/>
              </a:rPr>
              <a:t>/document`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 </a:t>
            </a:r>
            <a:r>
              <a:rPr lang="en" sz="900">
                <a:solidFill>
                  <a:srgbClr val="9CDCFE"/>
                </a:solidFill>
                <a:latin typeface="Consolas"/>
                <a:ea typeface="Consolas"/>
                <a:cs typeface="Consolas"/>
                <a:sym typeface="Consolas"/>
              </a:rPr>
              <a:t>name</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language</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Constants</a:t>
            </a:r>
            <a:r>
              <a:rPr lang="en" sz="900">
                <a:solidFill>
                  <a:srgbClr val="CCCCCC"/>
                </a:solidFill>
                <a:latin typeface="Consolas"/>
                <a:ea typeface="Consolas"/>
                <a:cs typeface="Consolas"/>
                <a:sym typeface="Consolas"/>
              </a:rPr>
              <a:t>.</a:t>
            </a:r>
            <a:r>
              <a:rPr lang="en" sz="900">
                <a:solidFill>
                  <a:srgbClr val="4FC1FF"/>
                </a:solidFill>
                <a:latin typeface="Consolas"/>
                <a:ea typeface="Consolas"/>
                <a:cs typeface="Consolas"/>
                <a:sym typeface="Consolas"/>
              </a:rPr>
              <a:t>HTTP_OPTIONS</a:t>
            </a:r>
            <a:endParaRPr sz="900">
              <a:solidFill>
                <a:srgbClr val="4FC1FF"/>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05000"/>
              </a:lnSpc>
              <a:spcBef>
                <a:spcPts val="0"/>
              </a:spcBef>
              <a:spcAft>
                <a:spcPts val="1200"/>
              </a:spcAft>
              <a:buSzPts val="852"/>
              <a:buNone/>
            </a:pPr>
            <a:r>
              <a:t/>
            </a:r>
            <a:endParaRPr sz="900">
              <a:solidFill>
                <a:srgbClr val="CCCCCC"/>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Lifecycle hooks</a:t>
            </a:r>
            <a:endParaRPr>
              <a:solidFill>
                <a:srgbClr val="DB34DE"/>
              </a:solidFill>
              <a:latin typeface="Inter Tight"/>
              <a:ea typeface="Inter Tight"/>
              <a:cs typeface="Inter Tight"/>
              <a:sym typeface="Inter Tight"/>
            </a:endParaRPr>
          </a:p>
        </p:txBody>
      </p:sp>
      <p:sp>
        <p:nvSpPr>
          <p:cNvPr id="81" name="Google Shape;81;p17"/>
          <p:cNvSpPr txBox="1"/>
          <p:nvPr>
            <p:ph idx="1" type="body"/>
          </p:nvPr>
        </p:nvSpPr>
        <p:spPr>
          <a:xfrm>
            <a:off x="205450" y="1017725"/>
            <a:ext cx="5202300" cy="3837000"/>
          </a:xfrm>
          <a:prstGeom prst="rect">
            <a:avLst/>
          </a:prstGeom>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ngAfterViewInit</a:t>
            </a:r>
            <a:r>
              <a:rPr lang="en" sz="900">
                <a:solidFill>
                  <a:srgbClr val="CCCCCC"/>
                </a:solidFill>
                <a:latin typeface="Consolas"/>
                <a:ea typeface="Consolas"/>
                <a:cs typeface="Consolas"/>
                <a:sym typeface="Consolas"/>
              </a:rPr>
              <a:t>()</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void</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const</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id</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route</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snapshot</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params</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'id'</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socketIOService</a:t>
            </a:r>
            <a:endParaRPr sz="900">
              <a:solidFill>
                <a:srgbClr val="9CDCFE"/>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connect</a:t>
            </a:r>
            <a:r>
              <a:rPr lang="en" sz="900">
                <a:solidFill>
                  <a:srgbClr val="CCCCCC"/>
                </a:solidFill>
                <a:latin typeface="Consolas"/>
                <a:ea typeface="Consolas"/>
                <a:cs typeface="Consolas"/>
                <a:sym typeface="Consolas"/>
              </a:rPr>
              <a:t>(</a:t>
            </a:r>
            <a:r>
              <a:rPr lang="en" sz="900">
                <a:solidFill>
                  <a:srgbClr val="4FC1FF"/>
                </a:solidFill>
                <a:latin typeface="Consolas"/>
                <a:ea typeface="Consolas"/>
                <a:cs typeface="Consolas"/>
                <a:sym typeface="Consolas"/>
              </a:rPr>
              <a:t>id</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pipe</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mergeMap</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socketId</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=&gt;</a:t>
            </a:r>
            <a:endParaRPr sz="900">
              <a:solidFill>
                <a:srgbClr val="569CD6"/>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documentService</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get</a:t>
            </a:r>
            <a:r>
              <a:rPr lang="en" sz="900">
                <a:solidFill>
                  <a:srgbClr val="CCCCCC"/>
                </a:solidFill>
                <a:latin typeface="Consolas"/>
                <a:ea typeface="Consolas"/>
                <a:cs typeface="Consolas"/>
                <a:sym typeface="Consolas"/>
              </a:rPr>
              <a:t>(</a:t>
            </a:r>
            <a:r>
              <a:rPr lang="en" sz="900">
                <a:solidFill>
                  <a:srgbClr val="4FC1FF"/>
                </a:solidFill>
                <a:latin typeface="Consolas"/>
                <a:ea typeface="Consolas"/>
                <a:cs typeface="Consolas"/>
                <a:sym typeface="Consolas"/>
              </a:rPr>
              <a:t>id</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pipe</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map</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doc</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=&gt;</a:t>
            </a:r>
            <a:r>
              <a:rPr lang="en" sz="900">
                <a:solidFill>
                  <a:srgbClr val="CCCCCC"/>
                </a:solidFill>
                <a:latin typeface="Consolas"/>
                <a:ea typeface="Consolas"/>
                <a:cs typeface="Consolas"/>
                <a:sym typeface="Consolas"/>
              </a:rPr>
              <a:t> ({ </a:t>
            </a:r>
            <a:r>
              <a:rPr lang="en" sz="900">
                <a:solidFill>
                  <a:srgbClr val="9CDCFE"/>
                </a:solidFill>
                <a:latin typeface="Consolas"/>
                <a:ea typeface="Consolas"/>
                <a:cs typeface="Consolas"/>
                <a:sym typeface="Consolas"/>
              </a:rPr>
              <a:t>socketId</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doc</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takeUntil</a:t>
            </a:r>
            <a:r>
              <a:rPr lang="en" sz="900">
                <a:solidFill>
                  <a:srgbClr val="CCCCCC"/>
                </a:solidFill>
                <a:latin typeface="Consolas"/>
                <a:ea typeface="Consolas"/>
                <a:cs typeface="Consolas"/>
                <a:sym typeface="Consolas"/>
              </a:rPr>
              <a:t>(</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destroy$</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subscribe</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socketId</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doc</a:t>
            </a:r>
            <a:r>
              <a:rPr lang="en" sz="900">
                <a:solidFill>
                  <a:srgbClr val="CCCCCC"/>
                </a:solidFill>
                <a:latin typeface="Consolas"/>
                <a:ea typeface="Consolas"/>
                <a:cs typeface="Consolas"/>
                <a:sym typeface="Consolas"/>
              </a:rPr>
              <a:t> }) </a:t>
            </a:r>
            <a:r>
              <a:rPr lang="en" sz="900">
                <a:solidFill>
                  <a:srgbClr val="569CD6"/>
                </a:solidFill>
                <a:latin typeface="Consolas"/>
                <a:ea typeface="Consolas"/>
                <a:cs typeface="Consolas"/>
                <a:sym typeface="Consolas"/>
              </a:rPr>
              <a:t>=&gt;</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editor</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init</a:t>
            </a:r>
            <a:r>
              <a:rPr lang="en" sz="900">
                <a:solidFill>
                  <a:srgbClr val="CCCCCC"/>
                </a:solidFill>
                <a:latin typeface="Consolas"/>
                <a:ea typeface="Consolas"/>
                <a:cs typeface="Consolas"/>
                <a:sym typeface="Consolas"/>
              </a:rPr>
              <a:t>(</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cm</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doc</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injector</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ngOnDestroy</a:t>
            </a:r>
            <a:r>
              <a:rPr lang="en" sz="900">
                <a:solidFill>
                  <a:srgbClr val="CCCCCC"/>
                </a:solidFill>
                <a:latin typeface="Consolas"/>
                <a:ea typeface="Consolas"/>
                <a:cs typeface="Consolas"/>
                <a:sym typeface="Consolas"/>
              </a:rPr>
              <a:t>()</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void</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editor</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dispose</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destroy$</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next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socketIOService</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disconnect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105000"/>
              </a:lnSpc>
              <a:spcBef>
                <a:spcPts val="0"/>
              </a:spcBef>
              <a:spcAft>
                <a:spcPts val="1200"/>
              </a:spcAft>
              <a:buSzPts val="852"/>
              <a:buNone/>
            </a:pPr>
            <a:r>
              <a:t/>
            </a:r>
            <a:endParaRPr sz="797">
              <a:solidFill>
                <a:srgbClr val="CCCCCC"/>
              </a:solidFill>
              <a:latin typeface="Consolas"/>
              <a:ea typeface="Consolas"/>
              <a:cs typeface="Consolas"/>
              <a:sym typeface="Consolas"/>
            </a:endParaRPr>
          </a:p>
        </p:txBody>
      </p:sp>
      <p:pic>
        <p:nvPicPr>
          <p:cNvPr id="82" name="Google Shape;82;p17"/>
          <p:cNvPicPr preferRelativeResize="0"/>
          <p:nvPr/>
        </p:nvPicPr>
        <p:blipFill>
          <a:blip r:embed="rId3">
            <a:alphaModFix/>
          </a:blip>
          <a:stretch>
            <a:fillRect/>
          </a:stretch>
        </p:blipFill>
        <p:spPr>
          <a:xfrm>
            <a:off x="5407750" y="750450"/>
            <a:ext cx="3448050" cy="375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@for i signali</a:t>
            </a:r>
            <a:endParaRPr>
              <a:solidFill>
                <a:srgbClr val="DB34DE"/>
              </a:solidFill>
              <a:latin typeface="Inter Tight"/>
              <a:ea typeface="Inter Tight"/>
              <a:cs typeface="Inter Tight"/>
              <a:sym typeface="Inter Tight"/>
            </a:endParaRPr>
          </a:p>
        </p:txBody>
      </p:sp>
      <p:sp>
        <p:nvSpPr>
          <p:cNvPr id="88" name="Google Shape;88;p18"/>
          <p:cNvSpPr txBox="1"/>
          <p:nvPr>
            <p:ph idx="1" type="body"/>
          </p:nvPr>
        </p:nvSpPr>
        <p:spPr>
          <a:xfrm>
            <a:off x="4640900" y="1017675"/>
            <a:ext cx="4503000" cy="4125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C586C0"/>
                </a:solidFill>
                <a:latin typeface="Consolas"/>
                <a:ea typeface="Consolas"/>
                <a:cs typeface="Consolas"/>
                <a:sym typeface="Consolas"/>
              </a:rPr>
              <a:t>@for </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of</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this</a:t>
            </a:r>
            <a:r>
              <a:rPr lang="en" sz="1000">
                <a:solidFill>
                  <a:srgbClr val="CCCCCC"/>
                </a:solidFill>
                <a:latin typeface="Consolas"/>
                <a:ea typeface="Consolas"/>
                <a:cs typeface="Consolas"/>
                <a:sym typeface="Consolas"/>
              </a:rPr>
              <a:t>.</a:t>
            </a:r>
            <a:r>
              <a:rPr lang="en" sz="1000">
                <a:solidFill>
                  <a:srgbClr val="DCDCAA"/>
                </a:solidFill>
                <a:latin typeface="Consolas"/>
                <a:ea typeface="Consolas"/>
                <a:cs typeface="Consolas"/>
                <a:sym typeface="Consolas"/>
              </a:rPr>
              <a:t>documents</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track</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id</a:t>
            </a: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C586C0"/>
                </a:solidFill>
                <a:latin typeface="Consolas"/>
                <a:ea typeface="Consolas"/>
                <a:cs typeface="Consolas"/>
                <a:sym typeface="Consolas"/>
              </a:rPr>
              <a:t>@defer </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app-document-card</a:t>
            </a:r>
            <a:endParaRPr sz="1000">
              <a:solidFill>
                <a:srgbClr val="569CD6"/>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r>
              <a:rPr lang="en" sz="1000">
                <a:solidFill>
                  <a:srgbClr val="9CDCFE"/>
                </a:solidFill>
                <a:latin typeface="Consolas"/>
                <a:ea typeface="Consolas"/>
                <a:cs typeface="Consolas"/>
                <a:sym typeface="Consolas"/>
              </a:rPr>
              <a:t>document</a:t>
            </a:r>
            <a:r>
              <a:rPr lang="en" sz="1000">
                <a:solidFill>
                  <a:srgbClr val="CE9178"/>
                </a:solidFill>
                <a:latin typeface="Consolas"/>
                <a:ea typeface="Consolas"/>
                <a:cs typeface="Consolas"/>
                <a:sym typeface="Consolas"/>
              </a:rPr>
              <a: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(onClick)</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r>
              <a:rPr lang="en" sz="1000">
                <a:solidFill>
                  <a:srgbClr val="569CD6"/>
                </a:solidFill>
                <a:latin typeface="Consolas"/>
                <a:ea typeface="Consolas"/>
                <a:cs typeface="Consolas"/>
                <a:sym typeface="Consolas"/>
              </a:rPr>
              <a:t>this</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router</a:t>
            </a:r>
            <a:r>
              <a:rPr lang="en" sz="1000">
                <a:solidFill>
                  <a:srgbClr val="CCCCCC"/>
                </a:solidFill>
                <a:latin typeface="Consolas"/>
                <a:ea typeface="Consolas"/>
                <a:cs typeface="Consolas"/>
                <a:sym typeface="Consolas"/>
              </a:rPr>
              <a:t>.</a:t>
            </a:r>
            <a:r>
              <a:rPr lang="en" sz="1000">
                <a:solidFill>
                  <a:srgbClr val="DCDCAA"/>
                </a:solidFill>
                <a:latin typeface="Consolas"/>
                <a:ea typeface="Consolas"/>
                <a:cs typeface="Consolas"/>
                <a:sym typeface="Consolas"/>
              </a:rPr>
              <a:t>navigate</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'/document/'</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457200" rtl="0" algn="l">
              <a:lnSpc>
                <a:spcPct val="133333"/>
              </a:lnSpc>
              <a:spcBef>
                <a:spcPts val="0"/>
              </a:spcBef>
              <a:spcAft>
                <a:spcPts val="0"/>
              </a:spcAft>
              <a:buNone/>
            </a:pP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id</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&gt;&lt;/</a:t>
            </a:r>
            <a:r>
              <a:rPr lang="en" sz="1000">
                <a:solidFill>
                  <a:srgbClr val="569CD6"/>
                </a:solidFill>
                <a:latin typeface="Consolas"/>
                <a:ea typeface="Consolas"/>
                <a:cs typeface="Consolas"/>
                <a:sym typeface="Consolas"/>
              </a:rPr>
              <a:t>app-document-card</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 </a:t>
            </a:r>
            <a:r>
              <a:rPr lang="en" sz="1000">
                <a:solidFill>
                  <a:srgbClr val="C586C0"/>
                </a:solidFill>
                <a:latin typeface="Consolas"/>
                <a:ea typeface="Consolas"/>
                <a:cs typeface="Consolas"/>
                <a:sym typeface="Consolas"/>
              </a:rPr>
              <a:t>@placeholder </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Placeholder</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 </a:t>
            </a:r>
            <a:r>
              <a:rPr lang="en" sz="1000">
                <a:solidFill>
                  <a:srgbClr val="C586C0"/>
                </a:solidFill>
                <a:latin typeface="Consolas"/>
                <a:ea typeface="Consolas"/>
                <a:cs typeface="Consolas"/>
                <a:sym typeface="Consolas"/>
              </a:rPr>
              <a:t>@loading </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Loading...</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 </a:t>
            </a:r>
            <a:r>
              <a:rPr lang="en" sz="1000">
                <a:solidFill>
                  <a:srgbClr val="C586C0"/>
                </a:solidFill>
                <a:latin typeface="Consolas"/>
                <a:ea typeface="Consolas"/>
                <a:cs typeface="Consolas"/>
                <a:sym typeface="Consolas"/>
              </a:rPr>
              <a:t>@error </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Something went wrong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endParaRPr sz="1900"/>
          </a:p>
        </p:txBody>
      </p:sp>
      <p:sp>
        <p:nvSpPr>
          <p:cNvPr id="89" name="Google Shape;89;p18"/>
          <p:cNvSpPr txBox="1"/>
          <p:nvPr>
            <p:ph idx="1" type="body"/>
          </p:nvPr>
        </p:nvSpPr>
        <p:spPr>
          <a:xfrm>
            <a:off x="0" y="1017725"/>
            <a:ext cx="4641000" cy="4125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ng-container</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*ngIf</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documents$</a:t>
            </a:r>
            <a:r>
              <a:rPr lang="en" sz="1000">
                <a:solidFill>
                  <a:srgbClr val="CCCCCC"/>
                </a:solidFill>
                <a:latin typeface="Consolas"/>
                <a:ea typeface="Consolas"/>
                <a:cs typeface="Consolas"/>
                <a:sym typeface="Consolas"/>
              </a:rPr>
              <a:t> </a:t>
            </a:r>
            <a:r>
              <a:rPr lang="en" sz="1000">
                <a:solidFill>
                  <a:srgbClr val="D4D4D4"/>
                </a:solidFill>
                <a:latin typeface="Consolas"/>
                <a:ea typeface="Consolas"/>
                <a:cs typeface="Consolas"/>
                <a:sym typeface="Consolas"/>
              </a:rPr>
              <a:t>|</a:t>
            </a:r>
            <a:r>
              <a:rPr lang="en" sz="1000">
                <a:solidFill>
                  <a:srgbClr val="CCCCCC"/>
                </a:solidFill>
                <a:latin typeface="Consolas"/>
                <a:ea typeface="Consolas"/>
                <a:cs typeface="Consolas"/>
                <a:sym typeface="Consolas"/>
              </a:rPr>
              <a:t> </a:t>
            </a:r>
            <a:r>
              <a:rPr lang="en" sz="1000">
                <a:solidFill>
                  <a:srgbClr val="DCDCAA"/>
                </a:solidFill>
                <a:latin typeface="Consolas"/>
                <a:ea typeface="Consolas"/>
                <a:cs typeface="Consolas"/>
                <a:sym typeface="Consolas"/>
              </a:rPr>
              <a:t>async</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as</a:t>
            </a:r>
            <a:r>
              <a:rPr lang="en" sz="1000">
                <a:solidFill>
                  <a:srgbClr val="CCCCCC"/>
                </a:solidFill>
                <a:latin typeface="Consolas"/>
                <a:ea typeface="Consolas"/>
                <a:cs typeface="Consolas"/>
                <a:sym typeface="Consolas"/>
              </a:rPr>
              <a:t> </a:t>
            </a:r>
            <a:r>
              <a:rPr lang="en" sz="1000">
                <a:solidFill>
                  <a:srgbClr val="4EC9B0"/>
                </a:solidFill>
                <a:latin typeface="Consolas"/>
                <a:ea typeface="Consolas"/>
                <a:cs typeface="Consolas"/>
                <a:sym typeface="Consolas"/>
              </a:rPr>
              <a:t>documents</a:t>
            </a: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586C0"/>
                </a:solidFill>
                <a:latin typeface="Consolas"/>
                <a:ea typeface="Consolas"/>
                <a:cs typeface="Consolas"/>
                <a:sym typeface="Consolas"/>
              </a:rPr>
              <a:t>      else</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loadingTemplate</a:t>
            </a:r>
            <a:r>
              <a:rPr lang="en" sz="1000">
                <a:solidFill>
                  <a:srgbClr val="CE9178"/>
                </a:solidFill>
                <a:latin typeface="Consolas"/>
                <a:ea typeface="Consolas"/>
                <a:cs typeface="Consolas"/>
                <a:sym typeface="Consolas"/>
              </a:rPr>
              <a:t>"</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ng-container</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*ngIf</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r>
              <a:rPr lang="en" sz="1000">
                <a:solidFill>
                  <a:srgbClr val="9CDCFE"/>
                </a:solidFill>
                <a:latin typeface="Consolas"/>
                <a:ea typeface="Consolas"/>
                <a:cs typeface="Consolas"/>
                <a:sym typeface="Consolas"/>
              </a:rPr>
              <a:t>documents</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length</a:t>
            </a:r>
            <a:r>
              <a:rPr lang="en" sz="1000">
                <a:solidFill>
                  <a:srgbClr val="CCCCCC"/>
                </a:solidFill>
                <a:latin typeface="Consolas"/>
                <a:ea typeface="Consolas"/>
                <a:cs typeface="Consolas"/>
                <a:sym typeface="Consolas"/>
              </a:rPr>
              <a:t>;</a:t>
            </a:r>
            <a:endParaRPr sz="1000">
              <a:solidFill>
                <a:srgbClr val="CCCCCC"/>
              </a:solidFill>
              <a:latin typeface="Consolas"/>
              <a:ea typeface="Consolas"/>
              <a:cs typeface="Consolas"/>
              <a:sym typeface="Consolas"/>
            </a:endParaRPr>
          </a:p>
          <a:p>
            <a:pPr indent="457200" lvl="0" marL="457200" rtl="0" algn="l">
              <a:lnSpc>
                <a:spcPct val="133333"/>
              </a:lnSpc>
              <a:spcBef>
                <a:spcPts val="0"/>
              </a:spcBef>
              <a:spcAft>
                <a:spcPts val="0"/>
              </a:spcAft>
              <a:buNone/>
            </a:pPr>
            <a:r>
              <a:rPr lang="en" sz="1000">
                <a:solidFill>
                  <a:srgbClr val="C586C0"/>
                </a:solidFill>
                <a:latin typeface="Consolas"/>
                <a:ea typeface="Consolas"/>
                <a:cs typeface="Consolas"/>
                <a:sym typeface="Consolas"/>
              </a:rPr>
              <a:t>else</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placeholderTemplate</a:t>
            </a:r>
            <a:r>
              <a:rPr lang="en" sz="1000">
                <a:solidFill>
                  <a:srgbClr val="CE9178"/>
                </a:solidFill>
                <a:latin typeface="Consolas"/>
                <a:ea typeface="Consolas"/>
                <a:cs typeface="Consolas"/>
                <a:sym typeface="Consolas"/>
              </a:rPr>
              <a:t>"</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app-document-card</a:t>
            </a:r>
            <a:endParaRPr sz="1000">
              <a:solidFill>
                <a:srgbClr val="569CD6"/>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*ngFor</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r>
              <a:rPr lang="en" sz="1000">
                <a:solidFill>
                  <a:srgbClr val="569CD6"/>
                </a:solidFill>
                <a:latin typeface="Consolas"/>
                <a:ea typeface="Consolas"/>
                <a:cs typeface="Consolas"/>
                <a:sym typeface="Consolas"/>
              </a:rPr>
              <a:t>let</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 </a:t>
            </a:r>
            <a:r>
              <a:rPr lang="en" sz="1000">
                <a:solidFill>
                  <a:srgbClr val="569CD6"/>
                </a:solidFill>
                <a:latin typeface="Consolas"/>
                <a:ea typeface="Consolas"/>
                <a:cs typeface="Consolas"/>
                <a:sym typeface="Consolas"/>
              </a:rPr>
              <a:t>of</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documents</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trackBy</a:t>
            </a: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457200" rtl="0" algn="l">
              <a:lnSpc>
                <a:spcPct val="133333"/>
              </a:lnSpc>
              <a:spcBef>
                <a:spcPts val="0"/>
              </a:spcBef>
              <a:spcAft>
                <a:spcPts val="0"/>
              </a:spcAft>
              <a:buNone/>
            </a:pPr>
            <a:r>
              <a:rPr lang="en" sz="1000">
                <a:solidFill>
                  <a:srgbClr val="9CDCFE"/>
                </a:solidFill>
                <a:latin typeface="Consolas"/>
                <a:ea typeface="Consolas"/>
                <a:cs typeface="Consolas"/>
                <a:sym typeface="Consolas"/>
              </a:rPr>
              <a:t>    	trackById</a:t>
            </a:r>
            <a:r>
              <a:rPr lang="en" sz="1000">
                <a:solidFill>
                  <a:srgbClr val="CE9178"/>
                </a:solidFill>
                <a:latin typeface="Consolas"/>
                <a:ea typeface="Consolas"/>
                <a:cs typeface="Consolas"/>
                <a:sym typeface="Consolas"/>
              </a:rPr>
              <a: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r>
              <a:rPr lang="en" sz="1000">
                <a:solidFill>
                  <a:srgbClr val="9CDCFE"/>
                </a:solidFill>
                <a:latin typeface="Consolas"/>
                <a:ea typeface="Consolas"/>
                <a:cs typeface="Consolas"/>
                <a:sym typeface="Consolas"/>
              </a:rPr>
              <a:t>document</a:t>
            </a:r>
            <a:r>
              <a:rPr lang="en" sz="1000">
                <a:solidFill>
                  <a:srgbClr val="CE9178"/>
                </a:solidFill>
                <a:latin typeface="Consolas"/>
                <a:ea typeface="Consolas"/>
                <a:cs typeface="Consolas"/>
                <a:sym typeface="Consolas"/>
              </a:rPr>
              <a: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(onClick)</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r>
              <a:rPr lang="en" sz="1000">
                <a:solidFill>
                  <a:srgbClr val="DCDCAA"/>
                </a:solidFill>
                <a:latin typeface="Consolas"/>
                <a:ea typeface="Consolas"/>
                <a:cs typeface="Consolas"/>
                <a:sym typeface="Consolas"/>
              </a:rPr>
              <a:t>navigateToDocument</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document</a:t>
            </a:r>
            <a:r>
              <a:rPr lang="en" sz="1000">
                <a:solidFill>
                  <a:srgbClr val="CCCCCC"/>
                </a:solidFill>
                <a:latin typeface="Consolas"/>
                <a:ea typeface="Consolas"/>
                <a:cs typeface="Consolas"/>
                <a:sym typeface="Consolas"/>
              </a:rPr>
              <a:t>.</a:t>
            </a:r>
            <a:r>
              <a:rPr lang="en" sz="1000">
                <a:solidFill>
                  <a:srgbClr val="9CDCFE"/>
                </a:solidFill>
                <a:latin typeface="Consolas"/>
                <a:ea typeface="Consolas"/>
                <a:cs typeface="Consolas"/>
                <a:sym typeface="Consolas"/>
              </a:rPr>
              <a:t>id</a:t>
            </a:r>
            <a:r>
              <a:rPr lang="en" sz="1000">
                <a:solidFill>
                  <a:srgbClr val="CCCCCC"/>
                </a:solidFill>
                <a:latin typeface="Consolas"/>
                <a:ea typeface="Consolas"/>
                <a:cs typeface="Consolas"/>
                <a:sym typeface="Consolas"/>
              </a:rPr>
              <a:t>)</a:t>
            </a:r>
            <a:r>
              <a:rPr lang="en" sz="1000">
                <a:solidFill>
                  <a:srgbClr val="CE9178"/>
                </a:solidFill>
                <a:latin typeface="Consolas"/>
                <a:ea typeface="Consolas"/>
                <a:cs typeface="Consolas"/>
                <a:sym typeface="Consolas"/>
              </a:rPr>
              <a:t>"</a:t>
            </a:r>
            <a:endParaRPr sz="10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&gt;&lt;/</a:t>
            </a:r>
            <a:r>
              <a:rPr lang="en" sz="1000">
                <a:solidFill>
                  <a:srgbClr val="569CD6"/>
                </a:solidFill>
                <a:latin typeface="Consolas"/>
                <a:ea typeface="Consolas"/>
                <a:cs typeface="Consolas"/>
                <a:sym typeface="Consolas"/>
              </a:rPr>
              <a:t>app-document-card</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ng-container</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ng-container</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ng-template</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#loadingTemplate</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Loading...</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ng-template</a:t>
            </a:r>
            <a:r>
              <a:rPr lang="en" sz="1000">
                <a:solidFill>
                  <a:srgbClr val="808080"/>
                </a:solidFill>
                <a:latin typeface="Consolas"/>
                <a:ea typeface="Consolas"/>
                <a:cs typeface="Consolas"/>
                <a:sym typeface="Consolas"/>
              </a:rPr>
              <a:t>&gt;</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ng-template</a:t>
            </a:r>
            <a:r>
              <a:rPr lang="en" sz="1000">
                <a:solidFill>
                  <a:srgbClr val="CCCCCC"/>
                </a:solidFill>
                <a:latin typeface="Consolas"/>
                <a:ea typeface="Consolas"/>
                <a:cs typeface="Consolas"/>
                <a:sym typeface="Consolas"/>
              </a:rPr>
              <a:t> </a:t>
            </a:r>
            <a:r>
              <a:rPr lang="en" sz="1000">
                <a:solidFill>
                  <a:srgbClr val="9CDCFE"/>
                </a:solidFill>
                <a:latin typeface="Consolas"/>
                <a:ea typeface="Consolas"/>
                <a:cs typeface="Consolas"/>
                <a:sym typeface="Consolas"/>
              </a:rPr>
              <a:t>#placeholderTemplate</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Placeholder</a:t>
            </a:r>
            <a:endParaRPr sz="10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000">
                <a:solidFill>
                  <a:srgbClr val="CCCCCC"/>
                </a:solidFill>
                <a:latin typeface="Consolas"/>
                <a:ea typeface="Consolas"/>
                <a:cs typeface="Consolas"/>
                <a:sym typeface="Consolas"/>
              </a:rPr>
              <a:t>    </a:t>
            </a:r>
            <a:r>
              <a:rPr lang="en" sz="1000">
                <a:solidFill>
                  <a:srgbClr val="808080"/>
                </a:solidFill>
                <a:latin typeface="Consolas"/>
                <a:ea typeface="Consolas"/>
                <a:cs typeface="Consolas"/>
                <a:sym typeface="Consolas"/>
              </a:rPr>
              <a:t>&lt;/</a:t>
            </a:r>
            <a:r>
              <a:rPr lang="en" sz="1000">
                <a:solidFill>
                  <a:srgbClr val="569CD6"/>
                </a:solidFill>
                <a:latin typeface="Consolas"/>
                <a:ea typeface="Consolas"/>
                <a:cs typeface="Consolas"/>
                <a:sym typeface="Consolas"/>
              </a:rPr>
              <a:t>ng-template</a:t>
            </a:r>
            <a:r>
              <a:rPr lang="en" sz="1000">
                <a:solidFill>
                  <a:srgbClr val="808080"/>
                </a:solidFill>
                <a:latin typeface="Consolas"/>
                <a:ea typeface="Consolas"/>
                <a:cs typeface="Consolas"/>
                <a:sym typeface="Consolas"/>
              </a:rPr>
              <a:t>&gt;</a:t>
            </a:r>
            <a:endParaRPr sz="1000">
              <a:solidFill>
                <a:srgbClr val="808080"/>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2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Obseravbles vs Signals</a:t>
            </a:r>
            <a:endParaRPr>
              <a:solidFill>
                <a:srgbClr val="DB34DE"/>
              </a:solidFill>
              <a:latin typeface="Inter Tight"/>
              <a:ea typeface="Inter Tight"/>
              <a:cs typeface="Inter Tight"/>
              <a:sym typeface="Inter Tight"/>
            </a:endParaRPr>
          </a:p>
        </p:txBody>
      </p:sp>
      <p:pic>
        <p:nvPicPr>
          <p:cNvPr id="95" name="Google Shape;95;p19"/>
          <p:cNvPicPr preferRelativeResize="0"/>
          <p:nvPr/>
        </p:nvPicPr>
        <p:blipFill>
          <a:blip r:embed="rId3">
            <a:alphaModFix/>
          </a:blip>
          <a:stretch>
            <a:fillRect/>
          </a:stretch>
        </p:blipFill>
        <p:spPr>
          <a:xfrm>
            <a:off x="152400" y="947000"/>
            <a:ext cx="8839201" cy="3559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2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Obseravbles vs Signals</a:t>
            </a:r>
            <a:endParaRPr>
              <a:solidFill>
                <a:srgbClr val="DB34DE"/>
              </a:solidFill>
              <a:latin typeface="Inter Tight"/>
              <a:ea typeface="Inter Tight"/>
              <a:cs typeface="Inter Tight"/>
              <a:sym typeface="Inter Tight"/>
            </a:endParaRPr>
          </a:p>
        </p:txBody>
      </p:sp>
      <p:sp>
        <p:nvSpPr>
          <p:cNvPr id="101" name="Google Shape;101;p20"/>
          <p:cNvSpPr txBox="1"/>
          <p:nvPr>
            <p:ph idx="1" type="body"/>
          </p:nvPr>
        </p:nvSpPr>
        <p:spPr>
          <a:xfrm>
            <a:off x="0" y="1017725"/>
            <a:ext cx="4572000" cy="4125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subscribeToEditorEvents</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editor</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selection$</a:t>
            </a:r>
            <a:endParaRPr sz="800">
              <a:solidFill>
                <a:srgbClr val="9CDCFE"/>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pipe</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takeUntil</a:t>
            </a:r>
            <a:r>
              <a:rPr lang="en" sz="800">
                <a:solidFill>
                  <a:srgbClr val="CCCCCC"/>
                </a:solidFill>
                <a:latin typeface="Consolas"/>
                <a:ea typeface="Consolas"/>
                <a:cs typeface="Consolas"/>
                <a:sym typeface="Consolas"/>
              </a:rPr>
              <a:t>(</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destroy$</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subscribe</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selection</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=&gt;</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socketIOService</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emit</a:t>
            </a:r>
            <a:r>
              <a:rPr lang="en" sz="800">
                <a:solidFill>
                  <a:srgbClr val="CCCCCC"/>
                </a:solidFill>
                <a:latin typeface="Consolas"/>
                <a:ea typeface="Consolas"/>
                <a:cs typeface="Consolas"/>
                <a:sym typeface="Consolas"/>
              </a:rPr>
              <a:t>&lt;</a:t>
            </a:r>
            <a:r>
              <a:rPr lang="en" sz="800">
                <a:solidFill>
                  <a:srgbClr val="4EC9B0"/>
                </a:solidFill>
                <a:latin typeface="Consolas"/>
                <a:ea typeface="Consolas"/>
                <a:cs typeface="Consolas"/>
                <a:sym typeface="Consolas"/>
              </a:rPr>
              <a:t>TextSelection</a:t>
            </a:r>
            <a:r>
              <a:rPr lang="en" sz="800">
                <a:solidFill>
                  <a:srgbClr val="CCCCCC"/>
                </a:solidFill>
                <a:latin typeface="Consolas"/>
                <a:ea typeface="Consolas"/>
                <a:cs typeface="Consolas"/>
                <a:sym typeface="Consolas"/>
              </a:rPr>
              <a:t>&gt;(</a:t>
            </a:r>
            <a:r>
              <a:rPr lang="en" sz="800">
                <a:solidFill>
                  <a:srgbClr val="CE9178"/>
                </a:solidFill>
                <a:latin typeface="Consolas"/>
                <a:ea typeface="Consolas"/>
                <a:cs typeface="Consolas"/>
                <a:sym typeface="Consolas"/>
              </a:rPr>
              <a:t>'selection'</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selection</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editor</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dequeuedOperation$</a:t>
            </a:r>
            <a:endParaRPr sz="800">
              <a:solidFill>
                <a:srgbClr val="9CDCFE"/>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pipe</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takeUntil</a:t>
            </a:r>
            <a:r>
              <a:rPr lang="en" sz="800">
                <a:solidFill>
                  <a:srgbClr val="CCCCCC"/>
                </a:solidFill>
                <a:latin typeface="Consolas"/>
                <a:ea typeface="Consolas"/>
                <a:cs typeface="Consolas"/>
                <a:sym typeface="Consolas"/>
              </a:rPr>
              <a:t>(</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destroy$</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switchMap</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operationWrapper</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=&gt;</a:t>
            </a:r>
            <a:endParaRPr sz="800">
              <a:solidFill>
                <a:srgbClr val="569CD6"/>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socketIOService</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emitWithAck</a:t>
            </a:r>
            <a:r>
              <a:rPr lang="en" sz="800">
                <a:solidFill>
                  <a:srgbClr val="CCCCCC"/>
                </a:solidFill>
                <a:latin typeface="Consolas"/>
                <a:ea typeface="Consolas"/>
                <a:cs typeface="Consolas"/>
                <a:sym typeface="Consolas"/>
              </a:rPr>
              <a:t>&lt;</a:t>
            </a:r>
            <a:r>
              <a:rPr lang="en" sz="800">
                <a:solidFill>
                  <a:srgbClr val="4EC9B0"/>
                </a:solidFill>
                <a:latin typeface="Consolas"/>
                <a:ea typeface="Consolas"/>
                <a:cs typeface="Consolas"/>
                <a:sym typeface="Consolas"/>
              </a:rPr>
              <a:t>OperationWrapper</a:t>
            </a:r>
            <a:r>
              <a:rPr lang="en" sz="800">
                <a:solidFill>
                  <a:srgbClr val="CCCCCC"/>
                </a:solidFill>
                <a:latin typeface="Consolas"/>
                <a:ea typeface="Consolas"/>
                <a:cs typeface="Consolas"/>
                <a:sym typeface="Consolas"/>
              </a:rPr>
              <a:t>, </a:t>
            </a:r>
            <a:r>
              <a:rPr lang="en" sz="800">
                <a:solidFill>
                  <a:srgbClr val="4EC9B0"/>
                </a:solidFill>
                <a:latin typeface="Consolas"/>
                <a:ea typeface="Consolas"/>
                <a:cs typeface="Consolas"/>
                <a:sym typeface="Consolas"/>
              </a:rPr>
              <a:t>OperationAck</a:t>
            </a:r>
            <a:r>
              <a:rPr lang="en" sz="800">
                <a:solidFill>
                  <a:srgbClr val="CCCCCC"/>
                </a:solidFill>
                <a:latin typeface="Consolas"/>
                <a:ea typeface="Consolas"/>
                <a:cs typeface="Consolas"/>
                <a:sym typeface="Consolas"/>
              </a:rPr>
              <a:t>&gt;(</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CE9178"/>
                </a:solidFill>
                <a:latin typeface="Consolas"/>
                <a:ea typeface="Consolas"/>
                <a:cs typeface="Consolas"/>
                <a:sym typeface="Consolas"/>
              </a:rPr>
              <a:t>'operation'</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operationWrapper</a:t>
            </a:r>
            <a:endParaRPr sz="800">
              <a:solidFill>
                <a:srgbClr val="9CDCFE"/>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subscribe</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ack</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=&gt;</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C586C0"/>
                </a:solidFill>
                <a:latin typeface="Consolas"/>
                <a:ea typeface="Consolas"/>
                <a:cs typeface="Consolas"/>
                <a:sym typeface="Consolas"/>
              </a:rPr>
              <a:t>if</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ack</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revision</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B5CEA8"/>
                </a:solidFill>
                <a:latin typeface="Consolas"/>
                <a:ea typeface="Consolas"/>
                <a:cs typeface="Consolas"/>
                <a:sym typeface="Consolas"/>
              </a:rPr>
              <a:t>1</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documentService</a:t>
            </a:r>
            <a:endParaRPr sz="800">
              <a:solidFill>
                <a:srgbClr val="9CDCFE"/>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get</a:t>
            </a:r>
            <a:r>
              <a:rPr lang="en" sz="800">
                <a:solidFill>
                  <a:srgbClr val="CCCCCC"/>
                </a:solidFill>
                <a:latin typeface="Consolas"/>
                <a:ea typeface="Consolas"/>
                <a:cs typeface="Consolas"/>
                <a:sym typeface="Consolas"/>
              </a:rPr>
              <a:t>(</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editor</a:t>
            </a:r>
            <a:r>
              <a:rPr lang="en" sz="800">
                <a:solidFill>
                  <a:srgbClr val="CCCCCC"/>
                </a:solidFill>
                <a:latin typeface="Consolas"/>
                <a:ea typeface="Consolas"/>
                <a:cs typeface="Consolas"/>
                <a:sym typeface="Consolas"/>
              </a:rPr>
              <a:t>.</a:t>
            </a:r>
            <a:r>
              <a:rPr lang="en" sz="800">
                <a:solidFill>
                  <a:srgbClr val="4FC1FF"/>
                </a:solidFill>
                <a:latin typeface="Consolas"/>
                <a:ea typeface="Consolas"/>
                <a:cs typeface="Consolas"/>
                <a:sym typeface="Consolas"/>
              </a:rPr>
              <a:t>documentState</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doc</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id</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subscribe</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doc</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=&gt;</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editor</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setDocument</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doc</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 </a:t>
            </a:r>
            <a:r>
              <a:rPr lang="en" sz="800">
                <a:solidFill>
                  <a:srgbClr val="C586C0"/>
                </a:solidFill>
                <a:latin typeface="Consolas"/>
                <a:ea typeface="Consolas"/>
                <a:cs typeface="Consolas"/>
                <a:sym typeface="Consolas"/>
              </a:rPr>
              <a:t>else</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editor</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ackHandler</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ack</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13333"/>
              </a:lnSpc>
              <a:spcBef>
                <a:spcPts val="0"/>
              </a:spcBef>
              <a:spcAft>
                <a:spcPts val="0"/>
              </a:spcAft>
              <a:buSzPts val="688"/>
              <a:buNone/>
            </a:pPr>
            <a:r>
              <a:t/>
            </a:r>
            <a:endParaRPr sz="800">
              <a:solidFill>
                <a:srgbClr val="CCCCCC"/>
              </a:solidFill>
              <a:latin typeface="Consolas"/>
              <a:ea typeface="Consolas"/>
              <a:cs typeface="Consolas"/>
              <a:sym typeface="Consolas"/>
            </a:endParaRPr>
          </a:p>
          <a:p>
            <a:pPr indent="0" lvl="0" marL="0" rtl="0" algn="l">
              <a:lnSpc>
                <a:spcPct val="95000"/>
              </a:lnSpc>
              <a:spcBef>
                <a:spcPts val="0"/>
              </a:spcBef>
              <a:spcAft>
                <a:spcPts val="1200"/>
              </a:spcAft>
              <a:buSzPts val="688"/>
              <a:buNone/>
            </a:pPr>
            <a:r>
              <a:t/>
            </a:r>
            <a:endParaRPr sz="800"/>
          </a:p>
        </p:txBody>
      </p:sp>
      <p:sp>
        <p:nvSpPr>
          <p:cNvPr id="102" name="Google Shape;102;p20"/>
          <p:cNvSpPr txBox="1"/>
          <p:nvPr>
            <p:ph idx="1" type="body"/>
          </p:nvPr>
        </p:nvSpPr>
        <p:spPr>
          <a:xfrm>
            <a:off x="4572000" y="2571900"/>
            <a:ext cx="4572000" cy="25716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800">
                <a:solidFill>
                  <a:srgbClr val="DCDCAA"/>
                </a:solidFill>
                <a:latin typeface="Consolas"/>
                <a:ea typeface="Consolas"/>
                <a:cs typeface="Consolas"/>
                <a:sym typeface="Consolas"/>
              </a:rPr>
              <a:t>effect</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=&gt;</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selectionValues</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DCDCAA"/>
                </a:solidFill>
                <a:latin typeface="Consolas"/>
                <a:ea typeface="Consolas"/>
                <a:cs typeface="Consolas"/>
                <a:sym typeface="Consolas"/>
              </a:rPr>
              <a:t>selections</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values</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cursorDecorations</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selectionValues</a:t>
            </a:r>
            <a:endParaRPr sz="800">
              <a:solidFill>
                <a:srgbClr val="4FC1FF"/>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filter</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selection</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=&gt;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selection</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from</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selection</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to</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map</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selection</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=&gt;</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C586C0"/>
                </a:solidFill>
                <a:latin typeface="Consolas"/>
                <a:ea typeface="Consolas"/>
                <a:cs typeface="Consolas"/>
                <a:sym typeface="Consolas"/>
              </a:rPr>
              <a:t>return</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from:</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selection</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from</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to:</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selection</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to</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value:</a:t>
            </a:r>
            <a:r>
              <a:rPr lang="en" sz="800">
                <a:solidFill>
                  <a:srgbClr val="CCCCCC"/>
                </a:solidFill>
                <a:latin typeface="Consolas"/>
                <a:ea typeface="Consolas"/>
                <a:cs typeface="Consolas"/>
                <a:sym typeface="Consolas"/>
              </a:rPr>
              <a:t> </a:t>
            </a:r>
            <a:r>
              <a:rPr lang="en" sz="800">
                <a:solidFill>
                  <a:srgbClr val="4EC9B0"/>
                </a:solidFill>
                <a:latin typeface="Consolas"/>
                <a:ea typeface="Consolas"/>
                <a:cs typeface="Consolas"/>
                <a:sym typeface="Consolas"/>
              </a:rPr>
              <a:t>Decoration</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widget</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side:</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B5CEA8"/>
                </a:solidFill>
                <a:latin typeface="Consolas"/>
                <a:ea typeface="Consolas"/>
                <a:cs typeface="Consolas"/>
                <a:sym typeface="Consolas"/>
              </a:rPr>
              <a:t>1</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block:</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false</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widget:</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new</a:t>
            </a:r>
            <a:r>
              <a:rPr lang="en" sz="800">
                <a:solidFill>
                  <a:srgbClr val="CCCCCC"/>
                </a:solidFill>
                <a:latin typeface="Consolas"/>
                <a:ea typeface="Consolas"/>
                <a:cs typeface="Consolas"/>
                <a:sym typeface="Consolas"/>
              </a:rPr>
              <a:t> </a:t>
            </a:r>
            <a:r>
              <a:rPr lang="en" sz="800">
                <a:solidFill>
                  <a:srgbClr val="4EC9B0"/>
                </a:solidFill>
                <a:latin typeface="Consolas"/>
                <a:ea typeface="Consolas"/>
                <a:cs typeface="Consolas"/>
                <a:sym typeface="Consolas"/>
              </a:rPr>
              <a:t>CursorWidget</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selection</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performedBy</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95000"/>
              </a:lnSpc>
              <a:spcBef>
                <a:spcPts val="0"/>
              </a:spcBef>
              <a:spcAft>
                <a:spcPts val="1200"/>
              </a:spcAft>
              <a:buSzPts val="688"/>
              <a:buNone/>
            </a:pPr>
            <a:r>
              <a:t/>
            </a:r>
            <a:endParaRPr sz="662">
              <a:solidFill>
                <a:srgbClr val="CCCCCC"/>
              </a:solidFill>
              <a:latin typeface="Consolas"/>
              <a:ea typeface="Consolas"/>
              <a:cs typeface="Consolas"/>
              <a:sym typeface="Consolas"/>
            </a:endParaRPr>
          </a:p>
        </p:txBody>
      </p:sp>
      <p:sp>
        <p:nvSpPr>
          <p:cNvPr id="103" name="Google Shape;103;p20"/>
          <p:cNvSpPr txBox="1"/>
          <p:nvPr>
            <p:ph idx="1" type="body"/>
          </p:nvPr>
        </p:nvSpPr>
        <p:spPr>
          <a:xfrm>
            <a:off x="4572000" y="275"/>
            <a:ext cx="4572000" cy="25716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900">
                <a:solidFill>
                  <a:srgbClr val="C586C0"/>
                </a:solidFill>
                <a:latin typeface="Consolas"/>
                <a:ea typeface="Consolas"/>
                <a:cs typeface="Consolas"/>
                <a:sym typeface="Consolas"/>
              </a:rPr>
              <a:t>export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class</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DocumentState</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private</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_pendingChangesQueue</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new</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Queue</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OperationWrapper</a:t>
            </a:r>
            <a:r>
              <a:rPr lang="en" sz="900">
                <a:solidFill>
                  <a:srgbClr val="CCCCCC"/>
                </a:solidFill>
                <a:latin typeface="Consolas"/>
                <a:ea typeface="Consolas"/>
                <a:cs typeface="Consolas"/>
                <a:sym typeface="Consolas"/>
              </a:rPr>
              <a:t>&gt;();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private</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_selections</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signal</a:t>
            </a:r>
            <a:r>
              <a:rPr lang="en" sz="900">
                <a:solidFill>
                  <a:srgbClr val="CCCCCC"/>
                </a:solidFill>
                <a:latin typeface="Consolas"/>
                <a:ea typeface="Consolas"/>
                <a:cs typeface="Consolas"/>
                <a:sym typeface="Consolas"/>
              </a:rPr>
              <a:t>(</a:t>
            </a:r>
            <a:r>
              <a:rPr lang="en" sz="900">
                <a:solidFill>
                  <a:srgbClr val="569CD6"/>
                </a:solidFill>
                <a:latin typeface="Consolas"/>
                <a:ea typeface="Consolas"/>
                <a:cs typeface="Consolas"/>
                <a:sym typeface="Consolas"/>
              </a:rPr>
              <a:t>new</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Map</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string</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TextSelection</a:t>
            </a:r>
            <a:r>
              <a:rPr lang="en" sz="900">
                <a:solidFill>
                  <a:srgbClr val="CCCCCC"/>
                </a:solidFill>
                <a:latin typeface="Consolas"/>
                <a:ea typeface="Consolas"/>
                <a:cs typeface="Consolas"/>
                <a:sym typeface="Consolas"/>
              </a:rPr>
              <a:t>&gt;());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readonly</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doc</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signal</a:t>
            </a:r>
            <a:r>
              <a:rPr lang="en" sz="900">
                <a:solidFill>
                  <a:srgbClr val="CCCCCC"/>
                </a:solidFill>
                <a:latin typeface="Consolas"/>
                <a:ea typeface="Consolas"/>
                <a:cs typeface="Consolas"/>
                <a:sym typeface="Consolas"/>
              </a:rPr>
              <a:t>&lt;</a:t>
            </a:r>
            <a:r>
              <a:rPr lang="en" sz="900">
                <a:solidFill>
                  <a:srgbClr val="4EC9B0"/>
                </a:solidFill>
                <a:latin typeface="Consolas"/>
                <a:ea typeface="Consolas"/>
                <a:cs typeface="Consolas"/>
                <a:sym typeface="Consolas"/>
              </a:rPr>
              <a:t>Document</a:t>
            </a:r>
            <a:r>
              <a:rPr lang="en" sz="900">
                <a:solidFill>
                  <a:srgbClr val="CCCCCC"/>
                </a:solidFill>
                <a:latin typeface="Consolas"/>
                <a:ea typeface="Consolas"/>
                <a:cs typeface="Consolas"/>
                <a:sym typeface="Consolas"/>
              </a:rPr>
              <a:t>&gt;({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id:</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content:</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'Loading...'</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name:</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'Loading...'</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revision:</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B5CEA8"/>
                </a:solidFill>
                <a:latin typeface="Consolas"/>
                <a:ea typeface="Consolas"/>
                <a:cs typeface="Consolas"/>
                <a:sym typeface="Consolas"/>
              </a:rPr>
              <a:t>1</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language:</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a:t>
            </a:r>
            <a:endParaRPr sz="900">
              <a:solidFill>
                <a:srgbClr val="CE9178"/>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get</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selections</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return</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_selections</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asReadonly</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900">
              <a:solidFill>
                <a:srgbClr val="CCCCCC"/>
              </a:solidFill>
              <a:latin typeface="Consolas"/>
              <a:ea typeface="Consolas"/>
              <a:cs typeface="Consolas"/>
              <a:sym typeface="Consolas"/>
            </a:endParaRPr>
          </a:p>
          <a:p>
            <a:pPr indent="0" lvl="0" marL="0" rtl="0" algn="l">
              <a:lnSpc>
                <a:spcPct val="95000"/>
              </a:lnSpc>
              <a:spcBef>
                <a:spcPts val="0"/>
              </a:spcBef>
              <a:spcAft>
                <a:spcPts val="1200"/>
              </a:spcAft>
              <a:buSzPts val="688"/>
              <a:buNone/>
            </a:pPr>
            <a:r>
              <a:t/>
            </a:r>
            <a:endParaRPr sz="900">
              <a:solidFill>
                <a:srgbClr val="DCDCAA"/>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2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B34DE"/>
                </a:solidFill>
                <a:latin typeface="Inter Tight"/>
                <a:ea typeface="Inter Tight"/>
                <a:cs typeface="Inter Tight"/>
                <a:sym typeface="Inter Tight"/>
              </a:rPr>
              <a:t>Routing, guards</a:t>
            </a:r>
            <a:endParaRPr>
              <a:solidFill>
                <a:srgbClr val="DB34DE"/>
              </a:solidFill>
              <a:latin typeface="Inter Tight"/>
              <a:ea typeface="Inter Tight"/>
              <a:cs typeface="Inter Tight"/>
              <a:sym typeface="Inter Tight"/>
            </a:endParaRPr>
          </a:p>
        </p:txBody>
      </p:sp>
      <p:sp>
        <p:nvSpPr>
          <p:cNvPr id="109" name="Google Shape;109;p21"/>
          <p:cNvSpPr txBox="1"/>
          <p:nvPr>
            <p:ph idx="1" type="body"/>
          </p:nvPr>
        </p:nvSpPr>
        <p:spPr>
          <a:xfrm>
            <a:off x="4572000" y="1017725"/>
            <a:ext cx="4572000" cy="4125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100">
                <a:solidFill>
                  <a:srgbClr val="C586C0"/>
                </a:solidFill>
                <a:latin typeface="Consolas"/>
                <a:ea typeface="Consolas"/>
                <a:cs typeface="Consolas"/>
                <a:sym typeface="Consolas"/>
              </a:rPr>
              <a:t>export</a:t>
            </a:r>
            <a:r>
              <a:rPr lang="en" sz="1100">
                <a:solidFill>
                  <a:srgbClr val="CCCCCC"/>
                </a:solidFill>
                <a:latin typeface="Consolas"/>
                <a:ea typeface="Consolas"/>
                <a:cs typeface="Consolas"/>
                <a:sym typeface="Consolas"/>
              </a:rPr>
              <a:t> </a:t>
            </a:r>
            <a:r>
              <a:rPr lang="en" sz="1100">
                <a:solidFill>
                  <a:srgbClr val="569CD6"/>
                </a:solidFill>
                <a:latin typeface="Consolas"/>
                <a:ea typeface="Consolas"/>
                <a:cs typeface="Consolas"/>
                <a:sym typeface="Consolas"/>
              </a:rPr>
              <a:t>const</a:t>
            </a:r>
            <a:r>
              <a:rPr lang="en" sz="1100">
                <a:solidFill>
                  <a:srgbClr val="CCCCCC"/>
                </a:solidFill>
                <a:latin typeface="Consolas"/>
                <a:ea typeface="Consolas"/>
                <a:cs typeface="Consolas"/>
                <a:sym typeface="Consolas"/>
              </a:rPr>
              <a:t> </a:t>
            </a:r>
            <a:r>
              <a:rPr lang="en" sz="1100">
                <a:solidFill>
                  <a:srgbClr val="4FC1FF"/>
                </a:solidFill>
                <a:latin typeface="Consolas"/>
                <a:ea typeface="Consolas"/>
                <a:cs typeface="Consolas"/>
                <a:sym typeface="Consolas"/>
              </a:rPr>
              <a:t>routes</a:t>
            </a:r>
            <a:r>
              <a:rPr lang="en" sz="1100">
                <a:solidFill>
                  <a:srgbClr val="D4D4D4"/>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4EC9B0"/>
                </a:solidFill>
                <a:latin typeface="Consolas"/>
                <a:ea typeface="Consolas"/>
                <a:cs typeface="Consolas"/>
                <a:sym typeface="Consolas"/>
              </a:rPr>
              <a:t>Routes</a:t>
            </a:r>
            <a:r>
              <a:rPr lang="en" sz="1100">
                <a:solidFill>
                  <a:srgbClr val="CCCCCC"/>
                </a:solidFill>
                <a:latin typeface="Consolas"/>
                <a:ea typeface="Consolas"/>
                <a:cs typeface="Consolas"/>
                <a:sym typeface="Consolas"/>
              </a:rPr>
              <a:t> </a:t>
            </a:r>
            <a:r>
              <a:rPr lang="en" sz="1100">
                <a:solidFill>
                  <a:srgbClr val="D4D4D4"/>
                </a:solidFill>
                <a:latin typeface="Consolas"/>
                <a:ea typeface="Consolas"/>
                <a:cs typeface="Consolas"/>
                <a:sym typeface="Consolas"/>
              </a:rPr>
              <a:t>=</a:t>
            </a: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 </a:t>
            </a:r>
            <a:r>
              <a:rPr lang="en" sz="1100">
                <a:solidFill>
                  <a:srgbClr val="9CDCFE"/>
                </a:solidFill>
                <a:latin typeface="Consolas"/>
                <a:ea typeface="Consolas"/>
                <a:cs typeface="Consolas"/>
                <a:sym typeface="Consolas"/>
              </a:rPr>
              <a:t>path:</a:t>
            </a:r>
            <a:r>
              <a:rPr lang="en" sz="1100">
                <a:solidFill>
                  <a:srgbClr val="CCCCCC"/>
                </a:solidFill>
                <a:latin typeface="Consolas"/>
                <a:ea typeface="Consolas"/>
                <a:cs typeface="Consolas"/>
                <a:sym typeface="Consolas"/>
              </a:rPr>
              <a:t> </a:t>
            </a:r>
            <a:r>
              <a:rPr lang="en" sz="1100">
                <a:solidFill>
                  <a:srgbClr val="CE9178"/>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redirectTo:</a:t>
            </a:r>
            <a:r>
              <a:rPr lang="en" sz="1100">
                <a:solidFill>
                  <a:srgbClr val="CCCCCC"/>
                </a:solidFill>
                <a:latin typeface="Consolas"/>
                <a:ea typeface="Consolas"/>
                <a:cs typeface="Consolas"/>
                <a:sym typeface="Consolas"/>
              </a:rPr>
              <a:t> </a:t>
            </a:r>
            <a:r>
              <a:rPr lang="en" sz="1100">
                <a:solidFill>
                  <a:srgbClr val="CE9178"/>
                </a:solidFill>
                <a:latin typeface="Consolas"/>
                <a:ea typeface="Consolas"/>
                <a:cs typeface="Consolas"/>
                <a:sym typeface="Consolas"/>
              </a:rPr>
              <a:t>'home'</a:t>
            </a: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pathMatch:</a:t>
            </a:r>
            <a:r>
              <a:rPr lang="en" sz="1100">
                <a:solidFill>
                  <a:srgbClr val="CCCCCC"/>
                </a:solidFill>
                <a:latin typeface="Consolas"/>
                <a:ea typeface="Consolas"/>
                <a:cs typeface="Consolas"/>
                <a:sym typeface="Consolas"/>
              </a:rPr>
              <a:t> </a:t>
            </a:r>
            <a:r>
              <a:rPr lang="en" sz="1100">
                <a:solidFill>
                  <a:srgbClr val="CE9178"/>
                </a:solidFill>
                <a:latin typeface="Consolas"/>
                <a:ea typeface="Consolas"/>
                <a:cs typeface="Consolas"/>
                <a:sym typeface="Consolas"/>
              </a:rPr>
              <a:t>'full'</a:t>
            </a: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path:</a:t>
            </a:r>
            <a:r>
              <a:rPr lang="en" sz="1100">
                <a:solidFill>
                  <a:srgbClr val="CCCCCC"/>
                </a:solidFill>
                <a:latin typeface="Consolas"/>
                <a:ea typeface="Consolas"/>
                <a:cs typeface="Consolas"/>
                <a:sym typeface="Consolas"/>
              </a:rPr>
              <a:t> </a:t>
            </a:r>
            <a:r>
              <a:rPr lang="en" sz="1100">
                <a:solidFill>
                  <a:srgbClr val="CE9178"/>
                </a:solidFill>
                <a:latin typeface="Consolas"/>
                <a:ea typeface="Consolas"/>
                <a:cs typeface="Consolas"/>
                <a:sym typeface="Consolas"/>
              </a:rPr>
              <a:t>''</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4EC9B0"/>
                </a:solidFill>
                <a:latin typeface="Consolas"/>
                <a:ea typeface="Consolas"/>
                <a:cs typeface="Consolas"/>
                <a:sym typeface="Consolas"/>
              </a:rPr>
              <a:t>component</a:t>
            </a:r>
            <a:r>
              <a:rPr lang="en" sz="1100">
                <a:solidFill>
                  <a:srgbClr val="9CDCFE"/>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4EC9B0"/>
                </a:solidFill>
                <a:latin typeface="Consolas"/>
                <a:ea typeface="Consolas"/>
                <a:cs typeface="Consolas"/>
                <a:sym typeface="Consolas"/>
              </a:rPr>
              <a:t>NavigationComponent</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canActivate:</a:t>
            </a:r>
            <a:r>
              <a:rPr lang="en" sz="1100">
                <a:solidFill>
                  <a:srgbClr val="CCCCCC"/>
                </a:solidFill>
                <a:latin typeface="Consolas"/>
                <a:ea typeface="Consolas"/>
                <a:cs typeface="Consolas"/>
                <a:sym typeface="Consolas"/>
              </a:rPr>
              <a:t> [</a:t>
            </a:r>
            <a:r>
              <a:rPr lang="en" sz="1100">
                <a:solidFill>
                  <a:srgbClr val="DCDCAA"/>
                </a:solidFill>
                <a:latin typeface="Consolas"/>
                <a:ea typeface="Consolas"/>
                <a:cs typeface="Consolas"/>
                <a:sym typeface="Consolas"/>
              </a:rPr>
              <a:t>authGuard</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children:</a:t>
            </a: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 </a:t>
            </a:r>
            <a:r>
              <a:rPr lang="en" sz="1100">
                <a:solidFill>
                  <a:srgbClr val="9CDCFE"/>
                </a:solidFill>
                <a:latin typeface="Consolas"/>
                <a:ea typeface="Consolas"/>
                <a:cs typeface="Consolas"/>
                <a:sym typeface="Consolas"/>
              </a:rPr>
              <a:t>path:</a:t>
            </a:r>
            <a:r>
              <a:rPr lang="en" sz="1100">
                <a:solidFill>
                  <a:srgbClr val="CCCCCC"/>
                </a:solidFill>
                <a:latin typeface="Consolas"/>
                <a:ea typeface="Consolas"/>
                <a:cs typeface="Consolas"/>
                <a:sym typeface="Consolas"/>
              </a:rPr>
              <a:t> </a:t>
            </a:r>
            <a:r>
              <a:rPr lang="en" sz="1100">
                <a:solidFill>
                  <a:srgbClr val="CE9178"/>
                </a:solidFill>
                <a:latin typeface="Consolas"/>
                <a:ea typeface="Consolas"/>
                <a:cs typeface="Consolas"/>
                <a:sym typeface="Consolas"/>
              </a:rPr>
              <a:t>'home'</a:t>
            </a:r>
            <a:r>
              <a:rPr lang="en" sz="1100">
                <a:solidFill>
                  <a:srgbClr val="CCCCCC"/>
                </a:solidFill>
                <a:latin typeface="Consolas"/>
                <a:ea typeface="Consolas"/>
                <a:cs typeface="Consolas"/>
                <a:sym typeface="Consolas"/>
              </a:rPr>
              <a:t>, </a:t>
            </a:r>
            <a:r>
              <a:rPr lang="en" sz="1100">
                <a:solidFill>
                  <a:srgbClr val="4EC9B0"/>
                </a:solidFill>
                <a:latin typeface="Consolas"/>
                <a:ea typeface="Consolas"/>
                <a:cs typeface="Consolas"/>
                <a:sym typeface="Consolas"/>
              </a:rPr>
              <a:t>component</a:t>
            </a:r>
            <a:r>
              <a:rPr lang="en" sz="1100">
                <a:solidFill>
                  <a:srgbClr val="9CDCFE"/>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4EC9B0"/>
                </a:solidFill>
                <a:latin typeface="Consolas"/>
                <a:ea typeface="Consolas"/>
                <a:cs typeface="Consolas"/>
                <a:sym typeface="Consolas"/>
              </a:rPr>
              <a:t>HomeComponent</a:t>
            </a: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 </a:t>
            </a:r>
            <a:r>
              <a:rPr lang="en" sz="1100">
                <a:solidFill>
                  <a:srgbClr val="9CDCFE"/>
                </a:solidFill>
                <a:latin typeface="Consolas"/>
                <a:ea typeface="Consolas"/>
                <a:cs typeface="Consolas"/>
                <a:sym typeface="Consolas"/>
              </a:rPr>
              <a:t>path:</a:t>
            </a:r>
            <a:r>
              <a:rPr lang="en" sz="1100">
                <a:solidFill>
                  <a:srgbClr val="CCCCCC"/>
                </a:solidFill>
                <a:latin typeface="Consolas"/>
                <a:ea typeface="Consolas"/>
                <a:cs typeface="Consolas"/>
                <a:sym typeface="Consolas"/>
              </a:rPr>
              <a:t> </a:t>
            </a:r>
            <a:r>
              <a:rPr lang="en" sz="1100">
                <a:solidFill>
                  <a:srgbClr val="CE9178"/>
                </a:solidFill>
                <a:latin typeface="Consolas"/>
                <a:ea typeface="Consolas"/>
                <a:cs typeface="Consolas"/>
                <a:sym typeface="Consolas"/>
              </a:rPr>
              <a:t>'document/:id'</a:t>
            </a:r>
            <a:r>
              <a:rPr lang="en" sz="1100">
                <a:solidFill>
                  <a:srgbClr val="CCCCCC"/>
                </a:solidFill>
                <a:latin typeface="Consolas"/>
                <a:ea typeface="Consolas"/>
                <a:cs typeface="Consolas"/>
                <a:sym typeface="Consolas"/>
              </a:rPr>
              <a:t>, </a:t>
            </a:r>
            <a:r>
              <a:rPr lang="en" sz="1100">
                <a:solidFill>
                  <a:srgbClr val="4EC9B0"/>
                </a:solidFill>
                <a:latin typeface="Consolas"/>
                <a:ea typeface="Consolas"/>
                <a:cs typeface="Consolas"/>
                <a:sym typeface="Consolas"/>
              </a:rPr>
              <a:t>component</a:t>
            </a:r>
            <a:r>
              <a:rPr lang="en" sz="1100">
                <a:solidFill>
                  <a:srgbClr val="9CDCFE"/>
                </a:solidFill>
                <a:latin typeface="Consolas"/>
                <a:ea typeface="Consolas"/>
                <a:cs typeface="Consolas"/>
                <a:sym typeface="Consolas"/>
              </a:rPr>
              <a:t>:</a:t>
            </a: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457200" rtl="0" algn="l">
              <a:lnSpc>
                <a:spcPct val="133333"/>
              </a:lnSpc>
              <a:spcBef>
                <a:spcPts val="0"/>
              </a:spcBef>
              <a:spcAft>
                <a:spcPts val="0"/>
              </a:spcAft>
              <a:buNone/>
            </a:pPr>
            <a:r>
              <a:rPr lang="en" sz="1100">
                <a:solidFill>
                  <a:srgbClr val="4EC9B0"/>
                </a:solidFill>
                <a:latin typeface="Consolas"/>
                <a:ea typeface="Consolas"/>
                <a:cs typeface="Consolas"/>
                <a:sym typeface="Consolas"/>
              </a:rPr>
              <a:t>DocumentComponent</a:t>
            </a: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path:</a:t>
            </a:r>
            <a:r>
              <a:rPr lang="en" sz="1100">
                <a:solidFill>
                  <a:srgbClr val="CCCCCC"/>
                </a:solidFill>
                <a:latin typeface="Consolas"/>
                <a:ea typeface="Consolas"/>
                <a:cs typeface="Consolas"/>
                <a:sym typeface="Consolas"/>
              </a:rPr>
              <a:t> </a:t>
            </a:r>
            <a:r>
              <a:rPr lang="en" sz="1100">
                <a:solidFill>
                  <a:srgbClr val="CE9178"/>
                </a:solidFill>
                <a:latin typeface="Consolas"/>
                <a:ea typeface="Consolas"/>
                <a:cs typeface="Consolas"/>
                <a:sym typeface="Consolas"/>
              </a:rPr>
              <a:t>'**'</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redirectTo:</a:t>
            </a:r>
            <a:r>
              <a:rPr lang="en" sz="1100">
                <a:solidFill>
                  <a:srgbClr val="CCCCCC"/>
                </a:solidFill>
                <a:latin typeface="Consolas"/>
                <a:ea typeface="Consolas"/>
                <a:cs typeface="Consolas"/>
                <a:sym typeface="Consolas"/>
              </a:rPr>
              <a:t> </a:t>
            </a:r>
            <a:r>
              <a:rPr lang="en" sz="1100">
                <a:solidFill>
                  <a:srgbClr val="CE9178"/>
                </a:solidFill>
                <a:latin typeface="Consolas"/>
                <a:ea typeface="Consolas"/>
                <a:cs typeface="Consolas"/>
                <a:sym typeface="Consolas"/>
              </a:rPr>
              <a:t>'home'</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95000"/>
              </a:lnSpc>
              <a:spcBef>
                <a:spcPts val="0"/>
              </a:spcBef>
              <a:spcAft>
                <a:spcPts val="1200"/>
              </a:spcAft>
              <a:buSzPts val="688"/>
              <a:buNone/>
            </a:pPr>
            <a:r>
              <a:t/>
            </a:r>
            <a:endParaRPr sz="1100">
              <a:solidFill>
                <a:srgbClr val="C586C0"/>
              </a:solidFill>
              <a:latin typeface="Consolas"/>
              <a:ea typeface="Consolas"/>
              <a:cs typeface="Consolas"/>
              <a:sym typeface="Consolas"/>
            </a:endParaRPr>
          </a:p>
        </p:txBody>
      </p:sp>
      <p:sp>
        <p:nvSpPr>
          <p:cNvPr id="110" name="Google Shape;110;p21"/>
          <p:cNvSpPr txBox="1"/>
          <p:nvPr>
            <p:ph idx="1" type="body"/>
          </p:nvPr>
        </p:nvSpPr>
        <p:spPr>
          <a:xfrm>
            <a:off x="-125" y="1017725"/>
            <a:ext cx="4572000" cy="4125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100">
                <a:solidFill>
                  <a:srgbClr val="C586C0"/>
                </a:solidFill>
                <a:latin typeface="Consolas"/>
                <a:ea typeface="Consolas"/>
                <a:cs typeface="Consolas"/>
                <a:sym typeface="Consolas"/>
              </a:rPr>
              <a:t>export</a:t>
            </a:r>
            <a:r>
              <a:rPr lang="en" sz="1100">
                <a:solidFill>
                  <a:srgbClr val="CCCCCC"/>
                </a:solidFill>
                <a:latin typeface="Consolas"/>
                <a:ea typeface="Consolas"/>
                <a:cs typeface="Consolas"/>
                <a:sym typeface="Consolas"/>
              </a:rPr>
              <a:t> </a:t>
            </a:r>
            <a:r>
              <a:rPr lang="en" sz="1100">
                <a:solidFill>
                  <a:srgbClr val="569CD6"/>
                </a:solidFill>
                <a:latin typeface="Consolas"/>
                <a:ea typeface="Consolas"/>
                <a:cs typeface="Consolas"/>
                <a:sym typeface="Consolas"/>
              </a:rPr>
              <a:t>const</a:t>
            </a:r>
            <a:r>
              <a:rPr lang="en" sz="1100">
                <a:solidFill>
                  <a:srgbClr val="CCCCCC"/>
                </a:solidFill>
                <a:latin typeface="Consolas"/>
                <a:ea typeface="Consolas"/>
                <a:cs typeface="Consolas"/>
                <a:sym typeface="Consolas"/>
              </a:rPr>
              <a:t> </a:t>
            </a:r>
            <a:r>
              <a:rPr lang="en" sz="1100">
                <a:solidFill>
                  <a:srgbClr val="DCDCAA"/>
                </a:solidFill>
                <a:latin typeface="Consolas"/>
                <a:ea typeface="Consolas"/>
                <a:cs typeface="Consolas"/>
                <a:sym typeface="Consolas"/>
              </a:rPr>
              <a:t>authGuard</a:t>
            </a:r>
            <a:r>
              <a:rPr lang="en" sz="1100">
                <a:solidFill>
                  <a:srgbClr val="D4D4D4"/>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4EC9B0"/>
                </a:solidFill>
                <a:latin typeface="Consolas"/>
                <a:ea typeface="Consolas"/>
                <a:cs typeface="Consolas"/>
                <a:sym typeface="Consolas"/>
              </a:rPr>
              <a:t>CanActivateFn</a:t>
            </a:r>
            <a:r>
              <a:rPr lang="en" sz="1100">
                <a:solidFill>
                  <a:srgbClr val="CCCCCC"/>
                </a:solidFill>
                <a:latin typeface="Consolas"/>
                <a:ea typeface="Consolas"/>
                <a:cs typeface="Consolas"/>
                <a:sym typeface="Consolas"/>
              </a:rPr>
              <a:t> </a:t>
            </a:r>
            <a:r>
              <a:rPr lang="en" sz="1100">
                <a:solidFill>
                  <a:srgbClr val="D4D4D4"/>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route</a:t>
            </a: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state</a:t>
            </a:r>
            <a:r>
              <a:rPr lang="en" sz="1100">
                <a:solidFill>
                  <a:srgbClr val="CCCCCC"/>
                </a:solidFill>
                <a:latin typeface="Consolas"/>
                <a:ea typeface="Consolas"/>
                <a:cs typeface="Consolas"/>
                <a:sym typeface="Consolas"/>
              </a:rPr>
              <a:t>) </a:t>
            </a:r>
            <a:r>
              <a:rPr lang="en" sz="1100">
                <a:solidFill>
                  <a:srgbClr val="569CD6"/>
                </a:solidFill>
                <a:latin typeface="Consolas"/>
                <a:ea typeface="Consolas"/>
                <a:cs typeface="Consolas"/>
                <a:sym typeface="Consolas"/>
              </a:rPr>
              <a:t>=&gt;</a:t>
            </a: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569CD6"/>
                </a:solidFill>
                <a:latin typeface="Consolas"/>
                <a:ea typeface="Consolas"/>
                <a:cs typeface="Consolas"/>
                <a:sym typeface="Consolas"/>
              </a:rPr>
              <a:t>const</a:t>
            </a:r>
            <a:r>
              <a:rPr lang="en" sz="1100">
                <a:solidFill>
                  <a:srgbClr val="CCCCCC"/>
                </a:solidFill>
                <a:latin typeface="Consolas"/>
                <a:ea typeface="Consolas"/>
                <a:cs typeface="Consolas"/>
                <a:sym typeface="Consolas"/>
              </a:rPr>
              <a:t> </a:t>
            </a:r>
            <a:r>
              <a:rPr lang="en" sz="1100">
                <a:solidFill>
                  <a:srgbClr val="4FC1FF"/>
                </a:solidFill>
                <a:latin typeface="Consolas"/>
                <a:ea typeface="Consolas"/>
                <a:cs typeface="Consolas"/>
                <a:sym typeface="Consolas"/>
              </a:rPr>
              <a:t>dialog</a:t>
            </a:r>
            <a:r>
              <a:rPr lang="en" sz="1100">
                <a:solidFill>
                  <a:srgbClr val="CCCCCC"/>
                </a:solidFill>
                <a:latin typeface="Consolas"/>
                <a:ea typeface="Consolas"/>
                <a:cs typeface="Consolas"/>
                <a:sym typeface="Consolas"/>
              </a:rPr>
              <a:t> </a:t>
            </a:r>
            <a:r>
              <a:rPr lang="en" sz="1100">
                <a:solidFill>
                  <a:srgbClr val="D4D4D4"/>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DCDCAA"/>
                </a:solidFill>
                <a:latin typeface="Consolas"/>
                <a:ea typeface="Consolas"/>
                <a:cs typeface="Consolas"/>
                <a:sym typeface="Consolas"/>
              </a:rPr>
              <a:t>inject</a:t>
            </a:r>
            <a:r>
              <a:rPr lang="en" sz="1100">
                <a:solidFill>
                  <a:srgbClr val="CCCCCC"/>
                </a:solidFill>
                <a:latin typeface="Consolas"/>
                <a:ea typeface="Consolas"/>
                <a:cs typeface="Consolas"/>
                <a:sym typeface="Consolas"/>
              </a:rPr>
              <a:t>(</a:t>
            </a:r>
            <a:r>
              <a:rPr lang="en" sz="1100">
                <a:solidFill>
                  <a:srgbClr val="4EC9B0"/>
                </a:solidFill>
                <a:latin typeface="Consolas"/>
                <a:ea typeface="Consolas"/>
                <a:cs typeface="Consolas"/>
                <a:sym typeface="Consolas"/>
              </a:rPr>
              <a:t>MatDialog</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569CD6"/>
                </a:solidFill>
                <a:latin typeface="Consolas"/>
                <a:ea typeface="Consolas"/>
                <a:cs typeface="Consolas"/>
                <a:sym typeface="Consolas"/>
              </a:rPr>
              <a:t>const</a:t>
            </a:r>
            <a:r>
              <a:rPr lang="en" sz="1100">
                <a:solidFill>
                  <a:srgbClr val="CCCCCC"/>
                </a:solidFill>
                <a:latin typeface="Consolas"/>
                <a:ea typeface="Consolas"/>
                <a:cs typeface="Consolas"/>
                <a:sym typeface="Consolas"/>
              </a:rPr>
              <a:t> </a:t>
            </a:r>
            <a:r>
              <a:rPr lang="en" sz="1100">
                <a:solidFill>
                  <a:srgbClr val="4FC1FF"/>
                </a:solidFill>
                <a:latin typeface="Consolas"/>
                <a:ea typeface="Consolas"/>
                <a:cs typeface="Consolas"/>
                <a:sym typeface="Consolas"/>
              </a:rPr>
              <a:t>user</a:t>
            </a:r>
            <a:r>
              <a:rPr lang="en" sz="1100">
                <a:solidFill>
                  <a:srgbClr val="CCCCCC"/>
                </a:solidFill>
                <a:latin typeface="Consolas"/>
                <a:ea typeface="Consolas"/>
                <a:cs typeface="Consolas"/>
                <a:sym typeface="Consolas"/>
              </a:rPr>
              <a:t> </a:t>
            </a:r>
            <a:r>
              <a:rPr lang="en" sz="1100">
                <a:solidFill>
                  <a:srgbClr val="D4D4D4"/>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window</a:t>
            </a:r>
            <a:r>
              <a:rPr lang="en" sz="1100">
                <a:solidFill>
                  <a:srgbClr val="CCCCCC"/>
                </a:solidFill>
                <a:latin typeface="Consolas"/>
                <a:ea typeface="Consolas"/>
                <a:cs typeface="Consolas"/>
                <a:sym typeface="Consolas"/>
              </a:rPr>
              <a:t>.</a:t>
            </a:r>
            <a:r>
              <a:rPr lang="en" sz="1100">
                <a:solidFill>
                  <a:srgbClr val="9CDCFE"/>
                </a:solidFill>
                <a:latin typeface="Consolas"/>
                <a:ea typeface="Consolas"/>
                <a:cs typeface="Consolas"/>
                <a:sym typeface="Consolas"/>
              </a:rPr>
              <a:t>localStorage</a:t>
            </a:r>
            <a:r>
              <a:rPr lang="en" sz="1100">
                <a:solidFill>
                  <a:srgbClr val="CCCCCC"/>
                </a:solidFill>
                <a:latin typeface="Consolas"/>
                <a:ea typeface="Consolas"/>
                <a:cs typeface="Consolas"/>
                <a:sym typeface="Consolas"/>
              </a:rPr>
              <a:t>.</a:t>
            </a:r>
            <a:r>
              <a:rPr lang="en" sz="1100">
                <a:solidFill>
                  <a:srgbClr val="DCDCAA"/>
                </a:solidFill>
                <a:latin typeface="Consolas"/>
                <a:ea typeface="Consolas"/>
                <a:cs typeface="Consolas"/>
                <a:sym typeface="Consolas"/>
              </a:rPr>
              <a:t>getItem</a:t>
            </a:r>
            <a:r>
              <a:rPr lang="en" sz="1100">
                <a:solidFill>
                  <a:srgbClr val="CCCCCC"/>
                </a:solidFill>
                <a:latin typeface="Consolas"/>
                <a:ea typeface="Consolas"/>
                <a:cs typeface="Consolas"/>
                <a:sym typeface="Consolas"/>
              </a:rPr>
              <a:t>(</a:t>
            </a:r>
            <a:r>
              <a:rPr lang="en" sz="1100">
                <a:solidFill>
                  <a:srgbClr val="CE9178"/>
                </a:solidFill>
                <a:latin typeface="Consolas"/>
                <a:ea typeface="Consolas"/>
                <a:cs typeface="Consolas"/>
                <a:sym typeface="Consolas"/>
              </a:rPr>
              <a:t>'user'</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C586C0"/>
                </a:solidFill>
                <a:latin typeface="Consolas"/>
                <a:ea typeface="Consolas"/>
                <a:cs typeface="Consolas"/>
                <a:sym typeface="Consolas"/>
              </a:rPr>
              <a:t>if</a:t>
            </a:r>
            <a:r>
              <a:rPr lang="en" sz="1100">
                <a:solidFill>
                  <a:srgbClr val="CCCCCC"/>
                </a:solidFill>
                <a:latin typeface="Consolas"/>
                <a:ea typeface="Consolas"/>
                <a:cs typeface="Consolas"/>
                <a:sym typeface="Consolas"/>
              </a:rPr>
              <a:t> (</a:t>
            </a:r>
            <a:r>
              <a:rPr lang="en" sz="1100">
                <a:solidFill>
                  <a:srgbClr val="4FC1FF"/>
                </a:solidFill>
                <a:latin typeface="Consolas"/>
                <a:ea typeface="Consolas"/>
                <a:cs typeface="Consolas"/>
                <a:sym typeface="Consolas"/>
              </a:rPr>
              <a:t>user</a:t>
            </a:r>
            <a:r>
              <a:rPr lang="en" sz="1100">
                <a:solidFill>
                  <a:srgbClr val="CCCCCC"/>
                </a:solidFill>
                <a:latin typeface="Consolas"/>
                <a:ea typeface="Consolas"/>
                <a:cs typeface="Consolas"/>
                <a:sym typeface="Consolas"/>
              </a:rPr>
              <a:t> </a:t>
            </a:r>
            <a:r>
              <a:rPr lang="en" sz="1100">
                <a:solidFill>
                  <a:srgbClr val="D4D4D4"/>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569CD6"/>
                </a:solidFill>
                <a:latin typeface="Consolas"/>
                <a:ea typeface="Consolas"/>
                <a:cs typeface="Consolas"/>
                <a:sym typeface="Consolas"/>
              </a:rPr>
              <a:t>null</a:t>
            </a: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4FC1FF"/>
                </a:solidFill>
                <a:latin typeface="Consolas"/>
                <a:ea typeface="Consolas"/>
                <a:cs typeface="Consolas"/>
                <a:sym typeface="Consolas"/>
              </a:rPr>
              <a:t>dialog</a:t>
            </a:r>
            <a:endParaRPr sz="1100">
              <a:solidFill>
                <a:srgbClr val="4FC1FF"/>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DCDCAA"/>
                </a:solidFill>
                <a:latin typeface="Consolas"/>
                <a:ea typeface="Consolas"/>
                <a:cs typeface="Consolas"/>
                <a:sym typeface="Consolas"/>
              </a:rPr>
              <a:t>open</a:t>
            </a:r>
            <a:r>
              <a:rPr lang="en" sz="1100">
                <a:solidFill>
                  <a:srgbClr val="CCCCCC"/>
                </a:solidFill>
                <a:latin typeface="Consolas"/>
                <a:ea typeface="Consolas"/>
                <a:cs typeface="Consolas"/>
                <a:sym typeface="Consolas"/>
              </a:rPr>
              <a:t>(</a:t>
            </a:r>
            <a:r>
              <a:rPr lang="en" sz="1100">
                <a:solidFill>
                  <a:srgbClr val="4EC9B0"/>
                </a:solidFill>
                <a:latin typeface="Consolas"/>
                <a:ea typeface="Consolas"/>
                <a:cs typeface="Consolas"/>
                <a:sym typeface="Consolas"/>
              </a:rPr>
              <a:t>UsernameInputDialogComponent</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DCDCAA"/>
                </a:solidFill>
                <a:latin typeface="Consolas"/>
                <a:ea typeface="Consolas"/>
                <a:cs typeface="Consolas"/>
                <a:sym typeface="Consolas"/>
              </a:rPr>
              <a:t>afterClosed</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DCDCAA"/>
                </a:solidFill>
                <a:latin typeface="Consolas"/>
                <a:ea typeface="Consolas"/>
                <a:cs typeface="Consolas"/>
                <a:sym typeface="Consolas"/>
              </a:rPr>
              <a:t>subscribe</a:t>
            </a:r>
            <a:r>
              <a:rPr lang="en" sz="1100">
                <a:solidFill>
                  <a:srgbClr val="CCCCCC"/>
                </a:solidFill>
                <a:latin typeface="Consolas"/>
                <a:ea typeface="Consolas"/>
                <a:cs typeface="Consolas"/>
                <a:sym typeface="Consolas"/>
              </a:rPr>
              <a:t>((</a:t>
            </a:r>
            <a:r>
              <a:rPr lang="en" sz="1100">
                <a:solidFill>
                  <a:srgbClr val="9CDCFE"/>
                </a:solidFill>
                <a:latin typeface="Consolas"/>
                <a:ea typeface="Consolas"/>
                <a:cs typeface="Consolas"/>
                <a:sym typeface="Consolas"/>
              </a:rPr>
              <a:t>data</a:t>
            </a:r>
            <a:r>
              <a:rPr lang="en" sz="1100">
                <a:solidFill>
                  <a:srgbClr val="D4D4D4"/>
                </a:solidFill>
                <a:latin typeface="Consolas"/>
                <a:ea typeface="Consolas"/>
                <a:cs typeface="Consolas"/>
                <a:sym typeface="Consolas"/>
              </a:rPr>
              <a:t>:</a:t>
            </a:r>
            <a:r>
              <a:rPr lang="en" sz="1100">
                <a:solidFill>
                  <a:srgbClr val="CCCCCC"/>
                </a:solidFill>
                <a:latin typeface="Consolas"/>
                <a:ea typeface="Consolas"/>
                <a:cs typeface="Consolas"/>
                <a:sym typeface="Consolas"/>
              </a:rPr>
              <a:t> </a:t>
            </a:r>
            <a:r>
              <a:rPr lang="en" sz="1100">
                <a:solidFill>
                  <a:srgbClr val="4EC9B0"/>
                </a:solidFill>
                <a:latin typeface="Consolas"/>
                <a:ea typeface="Consolas"/>
                <a:cs typeface="Consolas"/>
                <a:sym typeface="Consolas"/>
              </a:rPr>
              <a:t>UsernameInputDialogData</a:t>
            </a:r>
            <a:r>
              <a:rPr lang="en" sz="1100">
                <a:solidFill>
                  <a:srgbClr val="CCCCCC"/>
                </a:solidFill>
                <a:latin typeface="Consolas"/>
                <a:ea typeface="Consolas"/>
                <a:cs typeface="Consolas"/>
                <a:sym typeface="Consolas"/>
              </a:rPr>
              <a:t>) </a:t>
            </a:r>
            <a:r>
              <a:rPr lang="en" sz="1100">
                <a:solidFill>
                  <a:srgbClr val="569CD6"/>
                </a:solidFill>
                <a:latin typeface="Consolas"/>
                <a:ea typeface="Consolas"/>
                <a:cs typeface="Consolas"/>
                <a:sym typeface="Consolas"/>
              </a:rPr>
              <a:t>=&gt;</a:t>
            </a: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localStorage</a:t>
            </a:r>
            <a:r>
              <a:rPr lang="en" sz="1100">
                <a:solidFill>
                  <a:srgbClr val="CCCCCC"/>
                </a:solidFill>
                <a:latin typeface="Consolas"/>
                <a:ea typeface="Consolas"/>
                <a:cs typeface="Consolas"/>
                <a:sym typeface="Consolas"/>
              </a:rPr>
              <a:t>.</a:t>
            </a:r>
            <a:r>
              <a:rPr lang="en" sz="1100">
                <a:solidFill>
                  <a:srgbClr val="DCDCAA"/>
                </a:solidFill>
                <a:latin typeface="Consolas"/>
                <a:ea typeface="Consolas"/>
                <a:cs typeface="Consolas"/>
                <a:sym typeface="Consolas"/>
              </a:rPr>
              <a:t>setItem</a:t>
            </a:r>
            <a:r>
              <a:rPr lang="en" sz="1100">
                <a:solidFill>
                  <a:srgbClr val="CCCCCC"/>
                </a:solidFill>
                <a:latin typeface="Consolas"/>
                <a:ea typeface="Consolas"/>
                <a:cs typeface="Consolas"/>
                <a:sym typeface="Consolas"/>
              </a:rPr>
              <a:t>(</a:t>
            </a:r>
            <a:r>
              <a:rPr lang="en" sz="1100">
                <a:solidFill>
                  <a:srgbClr val="CE9178"/>
                </a:solidFill>
                <a:latin typeface="Consolas"/>
                <a:ea typeface="Consolas"/>
                <a:cs typeface="Consolas"/>
                <a:sym typeface="Consolas"/>
              </a:rPr>
              <a:t>'user'</a:t>
            </a:r>
            <a:r>
              <a:rPr lang="en" sz="1100">
                <a:solidFill>
                  <a:srgbClr val="CCCCCC"/>
                </a:solidFill>
                <a:latin typeface="Consolas"/>
                <a:ea typeface="Consolas"/>
                <a:cs typeface="Consolas"/>
                <a:sym typeface="Consolas"/>
              </a:rPr>
              <a:t>, </a:t>
            </a:r>
            <a:r>
              <a:rPr lang="en" sz="1100">
                <a:solidFill>
                  <a:srgbClr val="9CDCFE"/>
                </a:solidFill>
                <a:latin typeface="Consolas"/>
                <a:ea typeface="Consolas"/>
                <a:cs typeface="Consolas"/>
                <a:sym typeface="Consolas"/>
              </a:rPr>
              <a:t>data</a:t>
            </a:r>
            <a:r>
              <a:rPr lang="en" sz="1100">
                <a:solidFill>
                  <a:srgbClr val="CCCCCC"/>
                </a:solidFill>
                <a:latin typeface="Consolas"/>
                <a:ea typeface="Consolas"/>
                <a:cs typeface="Consolas"/>
                <a:sym typeface="Consolas"/>
              </a:rPr>
              <a:t>.</a:t>
            </a:r>
            <a:r>
              <a:rPr lang="en" sz="1100">
                <a:solidFill>
                  <a:srgbClr val="9CDCFE"/>
                </a:solidFill>
                <a:latin typeface="Consolas"/>
                <a:ea typeface="Consolas"/>
                <a:cs typeface="Consolas"/>
                <a:sym typeface="Consolas"/>
              </a:rPr>
              <a:t>username</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  </a:t>
            </a:r>
            <a:r>
              <a:rPr lang="en" sz="1100">
                <a:solidFill>
                  <a:srgbClr val="C586C0"/>
                </a:solidFill>
                <a:latin typeface="Consolas"/>
                <a:ea typeface="Consolas"/>
                <a:cs typeface="Consolas"/>
                <a:sym typeface="Consolas"/>
              </a:rPr>
              <a:t>return</a:t>
            </a:r>
            <a:r>
              <a:rPr lang="en" sz="1100">
                <a:solidFill>
                  <a:srgbClr val="CCCCCC"/>
                </a:solidFill>
                <a:latin typeface="Consolas"/>
                <a:ea typeface="Consolas"/>
                <a:cs typeface="Consolas"/>
                <a:sym typeface="Consolas"/>
              </a:rPr>
              <a:t> </a:t>
            </a:r>
            <a:r>
              <a:rPr lang="en" sz="1100">
                <a:solidFill>
                  <a:srgbClr val="DCDCAA"/>
                </a:solidFill>
                <a:latin typeface="Consolas"/>
                <a:ea typeface="Consolas"/>
                <a:cs typeface="Consolas"/>
                <a:sym typeface="Consolas"/>
              </a:rPr>
              <a:t>of</a:t>
            </a:r>
            <a:r>
              <a:rPr lang="en" sz="1100">
                <a:solidFill>
                  <a:srgbClr val="CCCCCC"/>
                </a:solidFill>
                <a:latin typeface="Consolas"/>
                <a:ea typeface="Consolas"/>
                <a:cs typeface="Consolas"/>
                <a:sym typeface="Consolas"/>
              </a:rPr>
              <a:t>(</a:t>
            </a:r>
            <a:r>
              <a:rPr lang="en" sz="1100">
                <a:solidFill>
                  <a:srgbClr val="569CD6"/>
                </a:solidFill>
                <a:latin typeface="Consolas"/>
                <a:ea typeface="Consolas"/>
                <a:cs typeface="Consolas"/>
                <a:sym typeface="Consolas"/>
              </a:rPr>
              <a:t>true</a:t>
            </a: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indent="0" lvl="0" marL="0" rtl="0" algn="l">
              <a:lnSpc>
                <a:spcPct val="133333"/>
              </a:lnSpc>
              <a:spcBef>
                <a:spcPts val="0"/>
              </a:spcBef>
              <a:spcAft>
                <a:spcPts val="0"/>
              </a:spcAft>
              <a:buNone/>
            </a:pPr>
            <a:r>
              <a:t/>
            </a:r>
            <a:endParaRPr sz="1100">
              <a:solidFill>
                <a:srgbClr val="CCCCCC"/>
              </a:solidFill>
              <a:latin typeface="Consolas"/>
              <a:ea typeface="Consolas"/>
              <a:cs typeface="Consolas"/>
              <a:sym typeface="Consolas"/>
            </a:endParaRPr>
          </a:p>
          <a:p>
            <a:pPr indent="0" lvl="0" marL="0" rtl="0" algn="l">
              <a:lnSpc>
                <a:spcPct val="95000"/>
              </a:lnSpc>
              <a:spcBef>
                <a:spcPts val="0"/>
              </a:spcBef>
              <a:spcAft>
                <a:spcPts val="1200"/>
              </a:spcAft>
              <a:buSzPts val="688"/>
              <a:buNone/>
            </a:pPr>
            <a:r>
              <a:t/>
            </a:r>
            <a:endParaRPr sz="1300">
              <a:solidFill>
                <a:srgbClr val="C586C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