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7"/>
  </p:notesMasterIdLst>
  <p:sldIdLst>
    <p:sldId id="266" r:id="rId2"/>
    <p:sldId id="282" r:id="rId3"/>
    <p:sldId id="267" r:id="rId4"/>
    <p:sldId id="280" r:id="rId5"/>
    <p:sldId id="269" r:id="rId6"/>
    <p:sldId id="270" r:id="rId7"/>
    <p:sldId id="271" r:id="rId8"/>
    <p:sldId id="274" r:id="rId9"/>
    <p:sldId id="275" r:id="rId10"/>
    <p:sldId id="283" r:id="rId11"/>
    <p:sldId id="277" r:id="rId12"/>
    <p:sldId id="278" r:id="rId13"/>
    <p:sldId id="279" r:id="rId14"/>
    <p:sldId id="281" r:id="rId15"/>
    <p:sldId id="273" r:id="rId16"/>
  </p:sldIdLst>
  <p:sldSz cx="8999538" cy="6840538"/>
  <p:notesSz cx="7559675" cy="10691813"/>
  <p:defaultTextStyle>
    <a:defPPr>
      <a:defRPr lang="en-GB"/>
    </a:defPPr>
    <a:lvl1pPr algn="l" defTabSz="449263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11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boto Condensed" panose="02000000000000000000" pitchFamily="2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586"/>
    <a:srgbClr val="999999"/>
    <a:srgbClr val="83CAFF"/>
    <a:srgbClr val="008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4" autoAdjust="0"/>
    <p:restoredTop sz="94627" autoAdjust="0"/>
  </p:normalViewPr>
  <p:slideViewPr>
    <p:cSldViewPr>
      <p:cViewPr varScale="1">
        <p:scale>
          <a:sx n="71" d="100"/>
          <a:sy n="71" d="100"/>
        </p:scale>
        <p:origin x="-1560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09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fld id="{9137B0FE-B827-43E6-9F1A-73A7AB4ED6CD}" type="slidenum">
              <a:rPr lang="et-EE" altLang="en-US"/>
              <a:pPr/>
              <a:t>‹#›</a:t>
            </a:fld>
            <a:endParaRPr lang="et-EE" altLang="en-US"/>
          </a:p>
        </p:txBody>
      </p:sp>
    </p:spTree>
    <p:extLst>
      <p:ext uri="{BB962C8B-B14F-4D97-AF65-F5344CB8AC3E}">
        <p14:creationId xmlns:p14="http://schemas.microsoft.com/office/powerpoint/2010/main" val="632586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1800538"/>
            <a:ext cx="8999538" cy="5040000"/>
          </a:xfrm>
          <a:prstGeom prst="rect">
            <a:avLst/>
          </a:prstGeom>
          <a:solidFill>
            <a:srgbClr val="0084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Roboto Condensed" panose="02000000000000000000" pitchFamily="2" charset="0"/>
              <a:ea typeface="Microsoft YaHei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4000" y="2448000"/>
            <a:ext cx="7200000" cy="1800000"/>
          </a:xfrm>
        </p:spPr>
        <p:txBody>
          <a:bodyPr tIns="86400" anchor="t" anchorCtr="0"/>
          <a:lstStyle>
            <a:lvl1pPr algn="l"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Esitlusslaidide</a:t>
            </a:r>
            <a:r>
              <a:rPr lang="en-US" dirty="0" smtClean="0"/>
              <a:t> </a:t>
            </a:r>
            <a:r>
              <a:rPr lang="en-US" dirty="0" err="1" smtClean="0"/>
              <a:t>kujundusest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4000" y="4525200"/>
            <a:ext cx="7200000" cy="1728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smtClean="0"/>
              <a:t>Eesnimi Perenimi</a:t>
            </a:r>
          </a:p>
          <a:p>
            <a:r>
              <a:rPr lang="et-EE" dirty="0" smtClean="0"/>
              <a:t>asutuse nimetus / ametinimetus</a:t>
            </a:r>
          </a:p>
          <a:p>
            <a:endParaRPr lang="et-EE" dirty="0" smtClean="0"/>
          </a:p>
          <a:p>
            <a:r>
              <a:rPr lang="et-EE" dirty="0" smtClean="0"/>
              <a:t>14.12.2013</a:t>
            </a:r>
            <a:endParaRPr lang="en-US" dirty="0"/>
          </a:p>
        </p:txBody>
      </p:sp>
      <p:pic>
        <p:nvPicPr>
          <p:cNvPr id="7" name="Pil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" y="216000"/>
            <a:ext cx="3467503" cy="13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9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540000"/>
            <a:ext cx="7920000" cy="1080000"/>
          </a:xfrm>
        </p:spPr>
        <p:txBody>
          <a:bodyPr tIns="54000" anchor="t" anchorCtr="0"/>
          <a:lstStyle>
            <a:lvl1pPr>
              <a:defRPr sz="3600" b="1"/>
            </a:lvl1pPr>
          </a:lstStyle>
          <a:p>
            <a:r>
              <a:rPr lang="en-US" dirty="0" err="1" smtClean="0"/>
              <a:t>Slaidi</a:t>
            </a:r>
            <a:r>
              <a:rPr lang="en-US" dirty="0" smtClean="0"/>
              <a:t> </a:t>
            </a:r>
            <a:r>
              <a:rPr lang="en-US" dirty="0" err="1" smtClean="0"/>
              <a:t>pealkiri</a:t>
            </a:r>
            <a:r>
              <a:rPr lang="en-US" dirty="0" smtClean="0"/>
              <a:t> </a:t>
            </a:r>
            <a:r>
              <a:rPr lang="en-US" dirty="0" err="1" smtClean="0"/>
              <a:t>vajadusel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kahel</a:t>
            </a:r>
            <a:r>
              <a:rPr lang="en-US" dirty="0" smtClean="0"/>
              <a:t>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7920000" cy="4513263"/>
          </a:xfrm>
        </p:spPr>
        <p:txBody>
          <a:bodyPr/>
          <a:lstStyle>
            <a:lvl1pPr marL="0" indent="0">
              <a:spcAft>
                <a:spcPts val="800"/>
              </a:spcAft>
              <a:defRPr/>
            </a:lvl1pPr>
            <a:lvl2pPr marL="0" indent="0"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defRPr/>
            </a:lvl3pPr>
            <a:lvl4pPr marL="0" indent="0">
              <a:spcAft>
                <a:spcPts val="0"/>
              </a:spcAft>
              <a:defRPr/>
            </a:lvl4pPr>
            <a:lvl5pPr marL="0" indent="0"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003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540000"/>
            <a:ext cx="7920000" cy="1080000"/>
          </a:xfrm>
        </p:spPr>
        <p:txBody>
          <a:bodyPr tIns="54000" anchor="t" anchorCtr="0"/>
          <a:lstStyle>
            <a:lvl1pPr>
              <a:defRPr sz="3600" b="1"/>
            </a:lvl1pPr>
          </a:lstStyle>
          <a:p>
            <a:r>
              <a:rPr lang="en-US" dirty="0" err="1" smtClean="0"/>
              <a:t>Slaidi</a:t>
            </a:r>
            <a:r>
              <a:rPr lang="en-US" dirty="0" smtClean="0"/>
              <a:t> </a:t>
            </a:r>
            <a:r>
              <a:rPr lang="en-US" dirty="0" err="1" smtClean="0"/>
              <a:t>pealkiri</a:t>
            </a:r>
            <a:r>
              <a:rPr lang="en-US" dirty="0" smtClean="0"/>
              <a:t> </a:t>
            </a:r>
            <a:r>
              <a:rPr lang="en-US" dirty="0" err="1" smtClean="0"/>
              <a:t>vajadusel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kahel</a:t>
            </a:r>
            <a:r>
              <a:rPr lang="en-US" dirty="0" smtClean="0"/>
              <a:t>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7920000" cy="4513263"/>
          </a:xfrm>
        </p:spPr>
        <p:txBody>
          <a:bodyPr/>
          <a:lstStyle>
            <a:lvl1pPr marL="432000" indent="-324000">
              <a:spcAft>
                <a:spcPts val="800"/>
              </a:spcAft>
              <a:buClr>
                <a:srgbClr val="0084D1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0" indent="0"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defRPr/>
            </a:lvl3pPr>
            <a:lvl4pPr marL="0" indent="0">
              <a:spcAft>
                <a:spcPts val="0"/>
              </a:spcAft>
              <a:defRPr/>
            </a:lvl4pPr>
            <a:lvl5pPr marL="0" indent="0"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967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1800538"/>
            <a:ext cx="8999538" cy="5040000"/>
          </a:xfrm>
          <a:prstGeom prst="rect">
            <a:avLst/>
          </a:prstGeom>
          <a:solidFill>
            <a:srgbClr val="0084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noFill/>
              <a:effectLst/>
              <a:latin typeface="Roboto Condensed" panose="02000000000000000000" pitchFamily="2" charset="0"/>
              <a:ea typeface="Microsoft YaHei" panose="020B0503020204020204" pitchFamily="34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404000" y="2448000"/>
            <a:ext cx="7200000" cy="972269"/>
          </a:xfrm>
        </p:spPr>
        <p:txBody>
          <a:bodyPr tIns="86400" anchor="t" anchorCtr="0"/>
          <a:lstStyle>
            <a:lvl1pPr algn="l">
              <a:defRPr sz="5700">
                <a:solidFill>
                  <a:schemeClr val="bg1"/>
                </a:solidFill>
              </a:defRPr>
            </a:lvl1pPr>
          </a:lstStyle>
          <a:p>
            <a:r>
              <a:rPr lang="et-EE" dirty="0" smtClean="0"/>
              <a:t>Aitäh!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4000" y="3636293"/>
            <a:ext cx="7200000" cy="1728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smtClean="0"/>
              <a:t>Eesnimi Perenimi</a:t>
            </a:r>
          </a:p>
          <a:p>
            <a:r>
              <a:rPr lang="et-EE" dirty="0" err="1" smtClean="0"/>
              <a:t>eesnimi@perenimi@amet.ee</a:t>
            </a:r>
            <a:endParaRPr lang="et-EE" dirty="0" smtClean="0"/>
          </a:p>
          <a:p>
            <a:endParaRPr lang="et-EE" dirty="0" smtClean="0"/>
          </a:p>
        </p:txBody>
      </p:sp>
      <p:pic>
        <p:nvPicPr>
          <p:cNvPr id="9" name="Pilt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" y="216000"/>
            <a:ext cx="3467503" cy="13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541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51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endParaRPr lang="et-EE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fld id="{91A857D3-8977-4B76-8A8E-76EC884CC3A4}" type="slidenum">
              <a:rPr lang="et-EE" altLang="en-US"/>
              <a:pPr/>
              <a:t>‹#›</a:t>
            </a:fld>
            <a:endParaRPr lang="et-E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62" r:id="rId3"/>
    <p:sldLayoutId id="214748366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2pPr>
      <a:lvl3pPr marL="11430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3pPr>
      <a:lvl4pPr marL="16002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4pPr>
      <a:lvl5pPr marL="20574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5pPr>
      <a:lvl6pPr marL="25146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6pPr>
      <a:lvl7pPr marL="29718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7pPr>
      <a:lvl8pPr marL="34290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8pPr>
      <a:lvl9pPr marL="3886200" indent="-228600" algn="l" defTabSz="449263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700">
          <a:solidFill>
            <a:srgbClr val="000000"/>
          </a:solidFill>
          <a:latin typeface="Roboto Condensed" panose="02000000000000000000" pitchFamily="2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110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110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110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110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110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hxdemo.eesti.ee/" TargetMode="External"/><Relationship Id="rId2" Type="http://schemas.openxmlformats.org/officeDocument/2006/relationships/hyperlink" Target="https://e-gov.github.io/DHX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s://github.com/e-gov/DHX/issues" TargetMode="External"/><Relationship Id="rId4" Type="http://schemas.openxmlformats.org/officeDocument/2006/relationships/hyperlink" Target="https://github.com/e-gov/DHX/blob/master/files/Hajusa_dokumendivahetuse_andmevahetusprotokolli_DHX_anal%C3%BC%C3%BCs_1.2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-gov.github.io/DHX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t-EE" sz="4400" dirty="0" smtClean="0"/>
              <a:t>Hajus  dokumendivahetus</a:t>
            </a:r>
            <a:r>
              <a:rPr lang="et-EE" dirty="0" smtClean="0"/>
              <a:t/>
            </a:r>
            <a:br>
              <a:rPr lang="et-EE" dirty="0" smtClean="0"/>
            </a:br>
            <a:r>
              <a:rPr lang="et-EE" dirty="0" smtClean="0"/>
              <a:t/>
            </a:r>
            <a:br>
              <a:rPr lang="et-EE" dirty="0" smtClean="0"/>
            </a:br>
            <a:r>
              <a:rPr lang="et-EE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altLang="en-US" b="1" dirty="0" smtClean="0">
                <a:solidFill>
                  <a:srgbClr val="FFFFFF"/>
                </a:solidFill>
              </a:rPr>
              <a:t>Eneli Järve</a:t>
            </a:r>
            <a:endParaRPr lang="et-EE" altLang="en-US" b="1" dirty="0">
              <a:solidFill>
                <a:srgbClr val="FFFFFF"/>
              </a:solidFill>
            </a:endParaRPr>
          </a:p>
          <a:p>
            <a:r>
              <a:rPr lang="et-EE" altLang="en-US" sz="2000" dirty="0" smtClean="0">
                <a:solidFill>
                  <a:srgbClr val="FFFFFF"/>
                </a:solidFill>
              </a:rPr>
              <a:t>RIA / DVK valdkonnajuht; projektijuht</a:t>
            </a:r>
            <a:endParaRPr lang="et-EE" altLang="en-US" sz="2000" dirty="0">
              <a:solidFill>
                <a:srgbClr val="FFFFFF"/>
              </a:solidFill>
            </a:endParaRPr>
          </a:p>
          <a:p>
            <a:endParaRPr lang="et-EE" altLang="en-US" sz="2000" dirty="0">
              <a:solidFill>
                <a:srgbClr val="FFFFFF"/>
              </a:solidFill>
            </a:endParaRPr>
          </a:p>
          <a:p>
            <a:r>
              <a:rPr lang="et-EE" altLang="en-US" sz="2000" dirty="0" smtClean="0">
                <a:solidFill>
                  <a:srgbClr val="FFFFFF"/>
                </a:solidFill>
              </a:rPr>
              <a:t>02.11.2016</a:t>
            </a:r>
            <a:endParaRPr lang="et-EE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DHX teenuse toimimine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03239" y="1260029"/>
            <a:ext cx="7920000" cy="5021709"/>
          </a:xfrm>
        </p:spPr>
        <p:txBody>
          <a:bodyPr/>
          <a:lstStyle/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 smtClean="0">
                <a:solidFill>
                  <a:srgbClr val="181716"/>
                </a:solidFill>
              </a:rPr>
              <a:t>Toimib </a:t>
            </a:r>
            <a:r>
              <a:rPr lang="et-EE" sz="2800" dirty="0">
                <a:solidFill>
                  <a:srgbClr val="181716"/>
                </a:solidFill>
              </a:rPr>
              <a:t>X</a:t>
            </a:r>
            <a:r>
              <a:rPr lang="et-EE" sz="2800" dirty="0" smtClean="0">
                <a:solidFill>
                  <a:srgbClr val="181716"/>
                </a:solidFill>
              </a:rPr>
              <a:t>-tee </a:t>
            </a:r>
            <a:r>
              <a:rPr lang="et-EE" sz="2800" dirty="0">
                <a:solidFill>
                  <a:srgbClr val="181716"/>
                </a:solidFill>
              </a:rPr>
              <a:t>v6 </a:t>
            </a:r>
            <a:r>
              <a:rPr lang="et-EE" sz="2800" dirty="0" smtClean="0">
                <a:solidFill>
                  <a:srgbClr val="181716"/>
                </a:solidFill>
              </a:rPr>
              <a:t> „ pealiskihina“  </a:t>
            </a:r>
            <a:r>
              <a:rPr lang="et-EE" sz="2800" i="1" dirty="0">
                <a:solidFill>
                  <a:srgbClr val="181716"/>
                </a:solidFill>
              </a:rPr>
              <a:t>(</a:t>
            </a:r>
            <a:r>
              <a:rPr lang="et-EE" sz="2800" i="1" dirty="0" err="1">
                <a:solidFill>
                  <a:srgbClr val="181716"/>
                </a:solidFill>
              </a:rPr>
              <a:t>layer</a:t>
            </a:r>
            <a:r>
              <a:rPr lang="et-EE" sz="2800" i="1" dirty="0">
                <a:solidFill>
                  <a:srgbClr val="181716"/>
                </a:solidFill>
              </a:rPr>
              <a:t>)</a:t>
            </a:r>
          </a:p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>
                <a:solidFill>
                  <a:srgbClr val="181716"/>
                </a:solidFill>
              </a:rPr>
              <a:t>Kasutab standarditud sõnumivormingut (dokumendiga edastatavad metaandmed, nn “kapsel“ v 2.1)</a:t>
            </a:r>
          </a:p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>
                <a:solidFill>
                  <a:srgbClr val="181716"/>
                </a:solidFill>
              </a:rPr>
              <a:t>Koosneb kahest sõnumisaatmisest: </a:t>
            </a:r>
            <a:br>
              <a:rPr lang="et-EE" sz="2800" dirty="0">
                <a:solidFill>
                  <a:srgbClr val="181716"/>
                </a:solidFill>
              </a:rPr>
            </a:br>
            <a:r>
              <a:rPr lang="et-EE" sz="2800" dirty="0">
                <a:solidFill>
                  <a:srgbClr val="181716"/>
                </a:solidFill>
              </a:rPr>
              <a:t>- dokumendi saatja saadab teenusele </a:t>
            </a:r>
            <a:r>
              <a:rPr lang="et-EE" sz="2800" i="1" dirty="0" err="1">
                <a:solidFill>
                  <a:srgbClr val="FF0000"/>
                </a:solidFill>
              </a:rPr>
              <a:t>sendDocument</a:t>
            </a:r>
            <a:r>
              <a:rPr lang="et-EE" sz="2800" i="1" dirty="0">
                <a:solidFill>
                  <a:srgbClr val="FF0000"/>
                </a:solidFill>
              </a:rPr>
              <a:t> </a:t>
            </a:r>
            <a:r>
              <a:rPr lang="et-EE" sz="2800" dirty="0">
                <a:solidFill>
                  <a:srgbClr val="181716"/>
                </a:solidFill>
              </a:rPr>
              <a:t>X-tee päringsõnumi (päringu) </a:t>
            </a:r>
            <a:br>
              <a:rPr lang="et-EE" sz="2800" dirty="0">
                <a:solidFill>
                  <a:srgbClr val="181716"/>
                </a:solidFill>
              </a:rPr>
            </a:br>
            <a:r>
              <a:rPr lang="et-EE" sz="2800" dirty="0">
                <a:solidFill>
                  <a:srgbClr val="181716"/>
                </a:solidFill>
              </a:rPr>
              <a:t>- dokumendi saaja saadab vastussõnumi kinnitusega dokumendi kättesaamise </a:t>
            </a:r>
            <a:r>
              <a:rPr lang="et-EE" sz="2800" dirty="0" smtClean="0">
                <a:solidFill>
                  <a:srgbClr val="181716"/>
                </a:solidFill>
              </a:rPr>
              <a:t>kohta</a:t>
            </a:r>
            <a:endParaRPr lang="et-EE" sz="2800" dirty="0">
              <a:solidFill>
                <a:srgbClr val="1817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96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Hajusale dokumendivahetusele üleminekuks vajalikud arendused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03239" y="1908101"/>
            <a:ext cx="7920000" cy="4373637"/>
          </a:xfrm>
        </p:spPr>
        <p:txBody>
          <a:bodyPr/>
          <a:lstStyle/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 smtClean="0">
                <a:solidFill>
                  <a:srgbClr val="181716"/>
                </a:solidFill>
              </a:rPr>
              <a:t>Hajusale dokumendivahetusele üleminekuks tuleb igas  </a:t>
            </a:r>
            <a:r>
              <a:rPr lang="et-EE" sz="2800" dirty="0">
                <a:solidFill>
                  <a:srgbClr val="181716"/>
                </a:solidFill>
              </a:rPr>
              <a:t>DHS-is või infosüsteemis </a:t>
            </a:r>
            <a:r>
              <a:rPr lang="et-EE" sz="2800" dirty="0" smtClean="0">
                <a:solidFill>
                  <a:srgbClr val="181716"/>
                </a:solidFill>
              </a:rPr>
              <a:t>luua DHX teenus </a:t>
            </a:r>
            <a:r>
              <a:rPr lang="et-EE" sz="2800" dirty="0">
                <a:solidFill>
                  <a:srgbClr val="181716"/>
                </a:solidFill>
              </a:rPr>
              <a:t>vastavalt DHX </a:t>
            </a:r>
            <a:r>
              <a:rPr lang="et-EE" sz="2800" dirty="0" smtClean="0">
                <a:solidFill>
                  <a:srgbClr val="181716"/>
                </a:solidFill>
              </a:rPr>
              <a:t>protokollile (DHX võimekuse loomine)</a:t>
            </a:r>
            <a:endParaRPr lang="et-EE" sz="2800" dirty="0">
              <a:solidFill>
                <a:srgbClr val="181716"/>
              </a:solidFill>
            </a:endParaRPr>
          </a:p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 smtClean="0">
                <a:solidFill>
                  <a:srgbClr val="181716"/>
                </a:solidFill>
              </a:rPr>
              <a:t> Selleks võib </a:t>
            </a:r>
            <a:r>
              <a:rPr lang="et-EE" sz="2800" dirty="0">
                <a:solidFill>
                  <a:srgbClr val="181716"/>
                </a:solidFill>
              </a:rPr>
              <a:t>kasutusele võtta DHX </a:t>
            </a:r>
            <a:r>
              <a:rPr lang="et-EE" sz="2800" dirty="0" smtClean="0">
                <a:solidFill>
                  <a:srgbClr val="181716"/>
                </a:solidFill>
              </a:rPr>
              <a:t>adapteri. </a:t>
            </a:r>
            <a:br>
              <a:rPr lang="et-EE" sz="2800" dirty="0" smtClean="0">
                <a:solidFill>
                  <a:srgbClr val="181716"/>
                </a:solidFill>
              </a:rPr>
            </a:br>
            <a:r>
              <a:rPr lang="et-EE" sz="2800" dirty="0" smtClean="0">
                <a:solidFill>
                  <a:srgbClr val="181716"/>
                </a:solidFill>
              </a:rPr>
              <a:t>DHX adapter on RIA poolt arendatav komponent DHS-idele  ja infosüsteemide ülemineku lihtsustamiseks</a:t>
            </a:r>
          </a:p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 smtClean="0">
                <a:solidFill>
                  <a:srgbClr val="181716"/>
                </a:solidFill>
              </a:rPr>
              <a:t>DHX adapteri kasutamine ei ole kohustuslik.</a:t>
            </a:r>
            <a:br>
              <a:rPr lang="et-EE" sz="2800" dirty="0" smtClean="0">
                <a:solidFill>
                  <a:srgbClr val="181716"/>
                </a:solidFill>
              </a:rPr>
            </a:br>
            <a:r>
              <a:rPr lang="et-EE" sz="2800" dirty="0" smtClean="0">
                <a:solidFill>
                  <a:srgbClr val="181716"/>
                </a:solidFill>
              </a:rPr>
              <a:t>Protokollikohase DHX teenuse võib arendada ka ise</a:t>
            </a:r>
          </a:p>
          <a:p>
            <a:pPr marL="107950">
              <a:buClr>
                <a:srgbClr val="0084D1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t-EE" sz="2800" dirty="0">
              <a:solidFill>
                <a:srgbClr val="181716"/>
              </a:solidFill>
            </a:endParaRPr>
          </a:p>
          <a:p>
            <a:endParaRPr lang="et-E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8618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Esialgsed mahuhinnangud arendustele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395313" y="1620069"/>
            <a:ext cx="7920000" cy="4949701"/>
          </a:xfrm>
        </p:spPr>
        <p:txBody>
          <a:bodyPr/>
          <a:lstStyle/>
          <a:p>
            <a:pPr marL="457200" indent="-457200">
              <a:buClr>
                <a:srgbClr val="0084D1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 smtClean="0">
                <a:solidFill>
                  <a:srgbClr val="181716"/>
                </a:solidFill>
              </a:rPr>
              <a:t>DHX adapteri </a:t>
            </a:r>
            <a:r>
              <a:rPr lang="et-EE" sz="2800" dirty="0">
                <a:solidFill>
                  <a:srgbClr val="181716"/>
                </a:solidFill>
              </a:rPr>
              <a:t>paigaldamine on lihtne, lisandub seadistamine ja testimine</a:t>
            </a:r>
          </a:p>
          <a:p>
            <a:pPr marL="457200" indent="-457200">
              <a:buClr>
                <a:srgbClr val="0084D1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 smtClean="0">
                <a:solidFill>
                  <a:srgbClr val="181716"/>
                </a:solidFill>
              </a:rPr>
              <a:t>DHX adapteri kasutusele võtmise tööde </a:t>
            </a:r>
            <a:r>
              <a:rPr lang="et-EE" sz="2800" dirty="0">
                <a:solidFill>
                  <a:srgbClr val="181716"/>
                </a:solidFill>
              </a:rPr>
              <a:t>maht </a:t>
            </a:r>
            <a:r>
              <a:rPr lang="et-EE" sz="2800" dirty="0" smtClean="0">
                <a:solidFill>
                  <a:srgbClr val="181716"/>
                </a:solidFill>
              </a:rPr>
              <a:t> on DHS arendajate hinnangul keskmiselt 100 h</a:t>
            </a:r>
            <a:endParaRPr lang="et-EE" sz="2800" dirty="0">
              <a:solidFill>
                <a:srgbClr val="181716"/>
              </a:solidFill>
            </a:endParaRPr>
          </a:p>
          <a:p>
            <a:pPr marL="457200" indent="-457200">
              <a:buClr>
                <a:srgbClr val="0084D1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>
                <a:solidFill>
                  <a:srgbClr val="181716"/>
                </a:solidFill>
              </a:rPr>
              <a:t>Võivad lisanduda seadistusmahud </a:t>
            </a:r>
            <a:r>
              <a:rPr lang="et-EE" sz="2800" dirty="0" err="1">
                <a:solidFill>
                  <a:srgbClr val="181716"/>
                </a:solidFill>
              </a:rPr>
              <a:t>per</a:t>
            </a:r>
            <a:r>
              <a:rPr lang="et-EE" sz="2800" dirty="0">
                <a:solidFill>
                  <a:srgbClr val="181716"/>
                </a:solidFill>
              </a:rPr>
              <a:t> </a:t>
            </a:r>
            <a:r>
              <a:rPr lang="et-EE" sz="2800" dirty="0" smtClean="0">
                <a:solidFill>
                  <a:srgbClr val="181716"/>
                </a:solidFill>
              </a:rPr>
              <a:t>teenus</a:t>
            </a:r>
          </a:p>
          <a:p>
            <a:pPr marL="457200" indent="-457200">
              <a:buClr>
                <a:srgbClr val="0084D1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 smtClean="0">
                <a:solidFill>
                  <a:srgbClr val="181716"/>
                </a:solidFill>
              </a:rPr>
              <a:t>Kulude finantseerimise ja jaotamise info on analüüsimisel. Esitatakse üleminekukavas</a:t>
            </a:r>
            <a:endParaRPr lang="et-E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162751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Ajakava 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03239" y="1620069"/>
            <a:ext cx="7920000" cy="4661669"/>
          </a:xfrm>
        </p:spPr>
        <p:txBody>
          <a:bodyPr/>
          <a:lstStyle/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 smtClean="0">
                <a:solidFill>
                  <a:srgbClr val="181716"/>
                </a:solidFill>
              </a:rPr>
              <a:t>15.02.2017 </a:t>
            </a:r>
            <a:r>
              <a:rPr lang="et-EE" sz="2800" dirty="0">
                <a:solidFill>
                  <a:srgbClr val="181716"/>
                </a:solidFill>
              </a:rPr>
              <a:t>üleminekukava </a:t>
            </a:r>
            <a:r>
              <a:rPr lang="et-EE" sz="2800" dirty="0" smtClean="0">
                <a:solidFill>
                  <a:srgbClr val="181716"/>
                </a:solidFill>
              </a:rPr>
              <a:t>avalikustamine</a:t>
            </a:r>
            <a:endParaRPr lang="et-EE" sz="2800" dirty="0">
              <a:solidFill>
                <a:srgbClr val="181716"/>
              </a:solidFill>
            </a:endParaRPr>
          </a:p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 smtClean="0">
                <a:solidFill>
                  <a:srgbClr val="181716"/>
                </a:solidFill>
              </a:rPr>
              <a:t>1.04.2017 algab üleminekuperiood</a:t>
            </a:r>
          </a:p>
          <a:p>
            <a:r>
              <a:rPr lang="et-EE" sz="2800" dirty="0" smtClean="0"/>
              <a:t>   -  saab kasutusele võtta DHX protokolli</a:t>
            </a:r>
          </a:p>
          <a:p>
            <a:r>
              <a:rPr lang="et-EE" sz="2800" dirty="0"/>
              <a:t> </a:t>
            </a:r>
            <a:r>
              <a:rPr lang="et-EE" sz="2800" dirty="0" smtClean="0"/>
              <a:t>  -  DVK uusi liitujaid enam ei registreeri</a:t>
            </a:r>
            <a:endParaRPr lang="et-EE" sz="2800" dirty="0" smtClean="0">
              <a:solidFill>
                <a:srgbClr val="181716"/>
              </a:solidFill>
            </a:endParaRPr>
          </a:p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 smtClean="0">
                <a:solidFill>
                  <a:srgbClr val="FF0000"/>
                </a:solidFill>
              </a:rPr>
              <a:t>31.12.2018</a:t>
            </a:r>
            <a:r>
              <a:rPr lang="et-EE" sz="2800" dirty="0" smtClean="0">
                <a:solidFill>
                  <a:srgbClr val="181716"/>
                </a:solidFill>
              </a:rPr>
              <a:t> </a:t>
            </a:r>
            <a:r>
              <a:rPr lang="et-EE" sz="2800" dirty="0">
                <a:solidFill>
                  <a:srgbClr val="181716"/>
                </a:solidFill>
              </a:rPr>
              <a:t>lõppeb üleminekuperiood ja DVK keskserver lõpetab </a:t>
            </a:r>
            <a:r>
              <a:rPr lang="et-EE" sz="2800" dirty="0" smtClean="0">
                <a:solidFill>
                  <a:srgbClr val="181716"/>
                </a:solidFill>
              </a:rPr>
              <a:t>töö</a:t>
            </a:r>
            <a:endParaRPr lang="et-EE" sz="2800" dirty="0">
              <a:solidFill>
                <a:srgbClr val="181716"/>
              </a:solidFill>
            </a:endParaRPr>
          </a:p>
          <a:p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192536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Viited 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03239" y="1188021"/>
            <a:ext cx="7920000" cy="5093717"/>
          </a:xfrm>
        </p:spPr>
        <p:txBody>
          <a:bodyPr/>
          <a:lstStyle/>
          <a:p>
            <a:pPr marL="457200" indent="-457200">
              <a:buClr>
                <a:srgbClr val="0084D1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>
                <a:solidFill>
                  <a:srgbClr val="181716"/>
                </a:solidFill>
              </a:rPr>
              <a:t>DHX protokoll : </a:t>
            </a:r>
            <a:r>
              <a:rPr lang="et-EE" sz="2800" dirty="0">
                <a:solidFill>
                  <a:srgbClr val="181716"/>
                </a:solidFill>
                <a:hlinkClick r:id="rId2"/>
              </a:rPr>
              <a:t>https://e-gov.github.io/DHX/</a:t>
            </a:r>
            <a:r>
              <a:rPr lang="et-EE" sz="2800" dirty="0">
                <a:solidFill>
                  <a:srgbClr val="181716"/>
                </a:solidFill>
              </a:rPr>
              <a:t> </a:t>
            </a:r>
            <a:endParaRPr lang="et-EE" sz="2800" dirty="0" smtClean="0">
              <a:solidFill>
                <a:srgbClr val="181716"/>
              </a:solidFill>
            </a:endParaRPr>
          </a:p>
          <a:p>
            <a:pPr marL="457200" indent="-457200">
              <a:buClr>
                <a:srgbClr val="0084D1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>
                <a:solidFill>
                  <a:srgbClr val="181716"/>
                </a:solidFill>
              </a:rPr>
              <a:t>Etalonteostus: </a:t>
            </a:r>
            <a:r>
              <a:rPr lang="et-EE" sz="2800" dirty="0">
                <a:solidFill>
                  <a:srgbClr val="181716"/>
                </a:solidFill>
                <a:hlinkClick r:id="rId3"/>
              </a:rPr>
              <a:t>https://dhxdemo.eesti.ee</a:t>
            </a:r>
            <a:r>
              <a:rPr lang="et-EE" sz="2800" dirty="0" smtClean="0">
                <a:solidFill>
                  <a:srgbClr val="181716"/>
                </a:solidFill>
                <a:hlinkClick r:id="rId3"/>
              </a:rPr>
              <a:t>/</a:t>
            </a:r>
            <a:r>
              <a:rPr lang="et-EE" sz="2800" dirty="0" smtClean="0">
                <a:solidFill>
                  <a:srgbClr val="181716"/>
                </a:solidFill>
              </a:rPr>
              <a:t> </a:t>
            </a:r>
            <a:endParaRPr lang="et-EE" sz="2800" dirty="0">
              <a:solidFill>
                <a:srgbClr val="181716"/>
              </a:solidFill>
            </a:endParaRPr>
          </a:p>
          <a:p>
            <a:pPr marL="457200" indent="-457200">
              <a:buClr>
                <a:srgbClr val="0084D1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>
                <a:solidFill>
                  <a:srgbClr val="181716"/>
                </a:solidFill>
              </a:rPr>
              <a:t>Analüüs: </a:t>
            </a:r>
            <a:r>
              <a:rPr lang="et-EE" sz="2800" dirty="0">
                <a:solidFill>
                  <a:srgbClr val="181716"/>
                </a:solidFill>
                <a:hlinkClick r:id="rId4"/>
              </a:rPr>
              <a:t>https://</a:t>
            </a:r>
            <a:r>
              <a:rPr lang="et-EE" sz="2800" dirty="0" smtClean="0">
                <a:solidFill>
                  <a:srgbClr val="181716"/>
                </a:solidFill>
                <a:hlinkClick r:id="rId4"/>
              </a:rPr>
              <a:t>github.com/e-gov/DHX/blob/master/files/Hajusa_dokumendivahetuse_andmevahetusprotokolli_DHX_anal%C3%BC%C3%BCs_1.2.pdf</a:t>
            </a:r>
            <a:endParaRPr lang="et-EE" sz="2800" dirty="0" smtClean="0">
              <a:solidFill>
                <a:srgbClr val="181716"/>
              </a:solidFill>
            </a:endParaRPr>
          </a:p>
          <a:p>
            <a:pPr marL="457200" indent="-457200">
              <a:buClr>
                <a:srgbClr val="0084D1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 smtClean="0">
                <a:solidFill>
                  <a:srgbClr val="181716"/>
                </a:solidFill>
              </a:rPr>
              <a:t>DHX-i </a:t>
            </a:r>
            <a:r>
              <a:rPr lang="et-EE" sz="2800" dirty="0">
                <a:solidFill>
                  <a:srgbClr val="181716"/>
                </a:solidFill>
              </a:rPr>
              <a:t>arendamise töökeskkond: </a:t>
            </a:r>
            <a:r>
              <a:rPr lang="et-EE" sz="2800" dirty="0">
                <a:solidFill>
                  <a:srgbClr val="181716"/>
                </a:solidFill>
                <a:hlinkClick r:id="rId5"/>
              </a:rPr>
              <a:t>https://</a:t>
            </a:r>
            <a:r>
              <a:rPr lang="et-EE" sz="2800" dirty="0" smtClean="0">
                <a:solidFill>
                  <a:srgbClr val="181716"/>
                </a:solidFill>
                <a:hlinkClick r:id="rId5"/>
              </a:rPr>
              <a:t>github.com/e-gov/DHX/issues</a:t>
            </a:r>
            <a:endParaRPr lang="et-EE" sz="2800" dirty="0" smtClean="0">
              <a:solidFill>
                <a:srgbClr val="181716"/>
              </a:solidFill>
            </a:endParaRPr>
          </a:p>
          <a:p>
            <a:pPr marL="457200" indent="-457200">
              <a:buClr>
                <a:srgbClr val="0084D1"/>
              </a:buClr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t-EE" sz="2800" dirty="0">
              <a:solidFill>
                <a:srgbClr val="181716"/>
              </a:solidFill>
            </a:endParaRPr>
          </a:p>
          <a:p>
            <a:endParaRPr lang="et-EE" dirty="0"/>
          </a:p>
        </p:txBody>
      </p:sp>
      <p:pic>
        <p:nvPicPr>
          <p:cNvPr id="1026" name="Picture 2" descr="\\filee\home\enelij\Desktop\pil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41" y="5580509"/>
            <a:ext cx="16859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0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Aitäh!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smtClean="0"/>
              <a:t>Eneli Järve </a:t>
            </a:r>
          </a:p>
          <a:p>
            <a:r>
              <a:rPr lang="et-EE" dirty="0" smtClean="0"/>
              <a:t>eneli.jarve@ria.ee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Tänased teemad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467321" y="1332037"/>
            <a:ext cx="7955918" cy="4949701"/>
          </a:xfrm>
        </p:spPr>
        <p:txBody>
          <a:bodyPr/>
          <a:lstStyle/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 smtClean="0">
                <a:solidFill>
                  <a:srgbClr val="181716"/>
                </a:solidFill>
              </a:rPr>
              <a:t>Hajusa dokumendivahetuse eesmärgid</a:t>
            </a:r>
          </a:p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 smtClean="0">
                <a:solidFill>
                  <a:srgbClr val="181716"/>
                </a:solidFill>
              </a:rPr>
              <a:t>Ülevaade DHX protokollist</a:t>
            </a:r>
            <a:endParaRPr lang="et-EE" sz="2800" dirty="0">
              <a:solidFill>
                <a:srgbClr val="181716"/>
              </a:solidFill>
            </a:endParaRPr>
          </a:p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>
                <a:solidFill>
                  <a:srgbClr val="181716"/>
                </a:solidFill>
              </a:rPr>
              <a:t>DHX-i </a:t>
            </a:r>
            <a:r>
              <a:rPr lang="et-EE" sz="2800" dirty="0" smtClean="0">
                <a:solidFill>
                  <a:srgbClr val="181716"/>
                </a:solidFill>
              </a:rPr>
              <a:t>väljatöötamise projekt ja </a:t>
            </a:r>
            <a:r>
              <a:rPr lang="et-EE" sz="2800" dirty="0">
                <a:solidFill>
                  <a:srgbClr val="181716"/>
                </a:solidFill>
              </a:rPr>
              <a:t> </a:t>
            </a:r>
            <a:r>
              <a:rPr lang="et-EE" sz="2800" dirty="0" smtClean="0">
                <a:solidFill>
                  <a:srgbClr val="181716"/>
                </a:solidFill>
              </a:rPr>
              <a:t>üleminekuperiood</a:t>
            </a:r>
            <a:endParaRPr lang="et-EE" sz="2800" dirty="0">
              <a:solidFill>
                <a:srgbClr val="181716"/>
              </a:solidFill>
            </a:endParaRPr>
          </a:p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>
                <a:solidFill>
                  <a:srgbClr val="181716"/>
                </a:solidFill>
              </a:rPr>
              <a:t>Ülevaade </a:t>
            </a:r>
            <a:r>
              <a:rPr lang="et-EE" sz="2800" dirty="0" smtClean="0">
                <a:solidFill>
                  <a:srgbClr val="181716"/>
                </a:solidFill>
              </a:rPr>
              <a:t> DHX teenuse </a:t>
            </a:r>
            <a:r>
              <a:rPr lang="et-EE" sz="2800" dirty="0">
                <a:solidFill>
                  <a:srgbClr val="181716"/>
                </a:solidFill>
              </a:rPr>
              <a:t>toimimisest</a:t>
            </a:r>
          </a:p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>
                <a:solidFill>
                  <a:srgbClr val="181716"/>
                </a:solidFill>
              </a:rPr>
              <a:t>Vajalikud arendustööd ja esialgsed mahuhinnangud</a:t>
            </a:r>
          </a:p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>
                <a:solidFill>
                  <a:srgbClr val="181716"/>
                </a:solidFill>
              </a:rPr>
              <a:t>Ajakava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t-E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t-E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t-E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t-EE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28012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Eesmärk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3239" y="1548062"/>
            <a:ext cx="7920000" cy="4536504"/>
          </a:xfrm>
        </p:spPr>
        <p:txBody>
          <a:bodyPr/>
          <a:lstStyle/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>
                <a:solidFill>
                  <a:srgbClr val="181716"/>
                </a:solidFill>
              </a:rPr>
              <a:t>Minna üle hajusale dokumendivahetusele, kus suhtlus dokumendihaldussüsteemide (DHS) vahel toimub  </a:t>
            </a:r>
            <a:r>
              <a:rPr lang="et-EE" sz="2800" dirty="0" smtClean="0">
                <a:solidFill>
                  <a:srgbClr val="181716"/>
                </a:solidFill>
              </a:rPr>
              <a:t>hajusalt, </a:t>
            </a:r>
            <a:r>
              <a:rPr lang="et-EE" sz="2800" dirty="0">
                <a:solidFill>
                  <a:srgbClr val="181716"/>
                </a:solidFill>
              </a:rPr>
              <a:t>ilma </a:t>
            </a:r>
            <a:r>
              <a:rPr lang="et-EE" sz="2800" dirty="0" smtClean="0">
                <a:solidFill>
                  <a:srgbClr val="181716"/>
                </a:solidFill>
              </a:rPr>
              <a:t>keskserverita</a:t>
            </a:r>
            <a:endParaRPr lang="et-EE" sz="2800" dirty="0">
              <a:solidFill>
                <a:srgbClr val="181716"/>
              </a:solidFill>
            </a:endParaRPr>
          </a:p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>
                <a:solidFill>
                  <a:srgbClr val="181716"/>
                </a:solidFill>
              </a:rPr>
              <a:t>Pakkuda standardiseeritud ja ilma kolmanda osapooleta dokumendivahetus, kasutades </a:t>
            </a:r>
            <a:r>
              <a:rPr lang="et-EE" sz="2800" dirty="0" smtClean="0">
                <a:solidFill>
                  <a:srgbClr val="181716"/>
                </a:solidFill>
              </a:rPr>
              <a:t>X-tee turvalisust</a:t>
            </a:r>
            <a:endParaRPr lang="et-EE" sz="2800" dirty="0">
              <a:solidFill>
                <a:srgbClr val="181716"/>
              </a:solidFill>
            </a:endParaRPr>
          </a:p>
          <a:p>
            <a:pPr marL="431800" indent="-323850">
              <a:buClr>
                <a:srgbClr val="0084D1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sz="2800" dirty="0">
                <a:solidFill>
                  <a:srgbClr val="181716"/>
                </a:solidFill>
              </a:rPr>
              <a:t>Vabaneda </a:t>
            </a:r>
            <a:r>
              <a:rPr lang="et-EE" sz="2800" i="1" dirty="0" err="1">
                <a:solidFill>
                  <a:srgbClr val="181716"/>
                </a:solidFill>
              </a:rPr>
              <a:t>legacy</a:t>
            </a:r>
            <a:r>
              <a:rPr lang="et-EE" sz="2800" dirty="0" err="1">
                <a:solidFill>
                  <a:srgbClr val="181716"/>
                </a:solidFill>
              </a:rPr>
              <a:t>-st</a:t>
            </a:r>
            <a:r>
              <a:rPr lang="et-EE" sz="2800" dirty="0">
                <a:solidFill>
                  <a:srgbClr val="181716"/>
                </a:solidFill>
              </a:rPr>
              <a:t> </a:t>
            </a:r>
            <a:r>
              <a:rPr lang="et-EE" sz="1600" dirty="0"/>
              <a:t>(</a:t>
            </a:r>
            <a:r>
              <a:rPr lang="et-EE" sz="1600" dirty="0" smtClean="0"/>
              <a:t>infoühiskonna arengukava näeb </a:t>
            </a:r>
            <a:r>
              <a:rPr lang="et-EE" sz="1600" dirty="0"/>
              <a:t>ette, et eesti </a:t>
            </a:r>
            <a:r>
              <a:rPr lang="et-EE" sz="1600" dirty="0" smtClean="0"/>
              <a:t>avalikud (e-) teenused </a:t>
            </a:r>
            <a:r>
              <a:rPr lang="et-EE" sz="1600" dirty="0"/>
              <a:t>peavad olema kaasajastatud ja ühtsetele kvaliteedinõuetele vastavad ja  rakendatakse n-ö no </a:t>
            </a:r>
            <a:r>
              <a:rPr lang="et-EE" sz="1600" i="1" dirty="0" err="1"/>
              <a:t>legacy</a:t>
            </a:r>
            <a:r>
              <a:rPr lang="et-EE" sz="1600" i="1" dirty="0"/>
              <a:t> </a:t>
            </a:r>
            <a:r>
              <a:rPr lang="et-EE" sz="1600" dirty="0"/>
              <a:t>põhimõtet </a:t>
            </a:r>
            <a:r>
              <a:rPr lang="et-EE" sz="1600" dirty="0" smtClean="0"/>
              <a:t>–avalikus </a:t>
            </a:r>
            <a:r>
              <a:rPr lang="et-EE" sz="1600" dirty="0"/>
              <a:t>sektoris ei tohi olla olulise tähtsusega IKT-lahendusi, mille vanus on vanem kui 13 </a:t>
            </a:r>
            <a:r>
              <a:rPr lang="et-EE" sz="1600" dirty="0" smtClean="0"/>
              <a:t>aastat)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t-EE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t-EE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t-EE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8683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DHX  protokoll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503239" y="1260029"/>
            <a:ext cx="7920000" cy="5021709"/>
          </a:xfrm>
        </p:spPr>
        <p:txBody>
          <a:bodyPr/>
          <a:lstStyle/>
          <a:p>
            <a:r>
              <a:rPr lang="et-EE" sz="2800" dirty="0" smtClean="0">
                <a:solidFill>
                  <a:srgbClr val="181716"/>
                </a:solidFill>
              </a:rPr>
              <a:t>DHX </a:t>
            </a:r>
            <a:r>
              <a:rPr lang="et-EE" sz="2800" dirty="0">
                <a:solidFill>
                  <a:srgbClr val="181716"/>
                </a:solidFill>
              </a:rPr>
              <a:t>on standarditud tehniline ja organisatsiooniline lahendus, mis võimaldab asutustel vahetada dokumente hajusal põhimõttel</a:t>
            </a:r>
          </a:p>
          <a:p>
            <a:r>
              <a:rPr lang="et-EE" sz="2800" dirty="0">
                <a:solidFill>
                  <a:srgbClr val="181716"/>
                </a:solidFill>
              </a:rPr>
              <a:t>DHX </a:t>
            </a:r>
            <a:r>
              <a:rPr lang="et-EE" sz="2800" dirty="0" smtClean="0">
                <a:solidFill>
                  <a:srgbClr val="181716"/>
                </a:solidFill>
              </a:rPr>
              <a:t> ei nõua dokumendihaldussüsteemidelt </a:t>
            </a:r>
            <a:r>
              <a:rPr lang="et-EE" sz="2800" dirty="0">
                <a:solidFill>
                  <a:srgbClr val="181716"/>
                </a:solidFill>
              </a:rPr>
              <a:t>(DHS) enam “postkontoris” posti järel käimist, vaid dokumendid liiguvad otse saatjalt </a:t>
            </a:r>
            <a:r>
              <a:rPr lang="et-EE" sz="2800" dirty="0" smtClean="0">
                <a:solidFill>
                  <a:srgbClr val="181716"/>
                </a:solidFill>
              </a:rPr>
              <a:t>saajale</a:t>
            </a:r>
            <a:endParaRPr lang="et-EE" sz="2800" dirty="0">
              <a:solidFill>
                <a:srgbClr val="181716"/>
              </a:solidFill>
            </a:endParaRPr>
          </a:p>
          <a:p>
            <a:r>
              <a:rPr lang="et-EE" sz="2800" dirty="0">
                <a:solidFill>
                  <a:srgbClr val="181716"/>
                </a:solidFill>
              </a:rPr>
              <a:t>DHX on mõeldud </a:t>
            </a:r>
            <a:r>
              <a:rPr lang="et-EE" sz="2800" dirty="0" smtClean="0">
                <a:solidFill>
                  <a:srgbClr val="181716"/>
                </a:solidFill>
              </a:rPr>
              <a:t>avaliku </a:t>
            </a:r>
            <a:r>
              <a:rPr lang="et-EE" sz="2800" dirty="0">
                <a:solidFill>
                  <a:srgbClr val="181716"/>
                </a:solidFill>
              </a:rPr>
              <a:t>sektori dokumendivahetuse turvaliseks ja kuluefektiivseks </a:t>
            </a:r>
            <a:r>
              <a:rPr lang="et-EE" sz="2800" dirty="0" smtClean="0">
                <a:solidFill>
                  <a:srgbClr val="181716"/>
                </a:solidFill>
              </a:rPr>
              <a:t>korraldamiseks</a:t>
            </a:r>
            <a:r>
              <a:rPr lang="et-EE" sz="2800" smtClean="0">
                <a:solidFill>
                  <a:srgbClr val="181716"/>
                </a:solidFill>
              </a:rPr>
              <a:t>; </a:t>
            </a:r>
            <a:endParaRPr lang="et-EE" sz="2800" dirty="0">
              <a:solidFill>
                <a:srgbClr val="1817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0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237" y="540000"/>
            <a:ext cx="7668940" cy="648021"/>
          </a:xfrm>
        </p:spPr>
        <p:txBody>
          <a:bodyPr/>
          <a:lstStyle/>
          <a:p>
            <a:r>
              <a:rPr lang="et-EE" dirty="0" smtClean="0"/>
              <a:t>DHX protokolli väljatöötamine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3239" y="1404045"/>
            <a:ext cx="7920000" cy="487769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altLang="en-US" sz="2800" dirty="0" smtClean="0">
                <a:solidFill>
                  <a:srgbClr val="181716"/>
                </a:solidFill>
              </a:rPr>
              <a:t>Protokolli koostamine lähtudes parimatest praktikatest (</a:t>
            </a:r>
            <a:r>
              <a:rPr lang="et-EE" sz="2800" dirty="0">
                <a:solidFill>
                  <a:srgbClr val="181716"/>
                </a:solidFill>
                <a:hlinkClick r:id="rId2"/>
              </a:rPr>
              <a:t>https://e-gov.github.io/DHX/</a:t>
            </a:r>
            <a:r>
              <a:rPr lang="et-EE" sz="2800" dirty="0">
                <a:solidFill>
                  <a:srgbClr val="181716"/>
                </a:solidFill>
              </a:rPr>
              <a:t> </a:t>
            </a:r>
            <a:r>
              <a:rPr lang="et-EE" sz="2800" dirty="0" smtClean="0">
                <a:solidFill>
                  <a:srgbClr val="181716"/>
                </a:solidFill>
              </a:rPr>
              <a:t>)</a:t>
            </a:r>
            <a:endParaRPr lang="et-EE" altLang="en-US" sz="2800" dirty="0">
              <a:solidFill>
                <a:srgbClr val="181716"/>
              </a:solidFill>
            </a:endParaRP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altLang="en-US" sz="2800" dirty="0" smtClean="0">
                <a:solidFill>
                  <a:srgbClr val="181716"/>
                </a:solidFill>
              </a:rPr>
              <a:t>Kasutajate vajaduste analüüs ja protokolli  verifitseerimine</a:t>
            </a:r>
            <a:endParaRPr lang="et-EE" altLang="en-US" sz="2800" dirty="0">
              <a:solidFill>
                <a:srgbClr val="181716"/>
              </a:solidFill>
            </a:endParaRP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altLang="en-US" sz="2800" dirty="0">
                <a:solidFill>
                  <a:srgbClr val="181716"/>
                </a:solidFill>
              </a:rPr>
              <a:t>Etalonteostus protokolli </a:t>
            </a:r>
            <a:r>
              <a:rPr lang="et-EE" altLang="en-US" sz="2800" dirty="0" smtClean="0">
                <a:solidFill>
                  <a:srgbClr val="181716"/>
                </a:solidFill>
              </a:rPr>
              <a:t>teostatavuse </a:t>
            </a:r>
            <a:r>
              <a:rPr lang="et-EE" altLang="en-US" sz="2800" dirty="0">
                <a:solidFill>
                  <a:srgbClr val="181716"/>
                </a:solidFill>
              </a:rPr>
              <a:t>tõestuseks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altLang="en-US" sz="2800" dirty="0">
                <a:solidFill>
                  <a:srgbClr val="181716"/>
                </a:solidFill>
              </a:rPr>
              <a:t>DVK täiendus üleminekuperioodiks </a:t>
            </a:r>
            <a:r>
              <a:rPr lang="et-EE" altLang="en-US" sz="2800" dirty="0" smtClean="0">
                <a:solidFill>
                  <a:srgbClr val="FF0000"/>
                </a:solidFill>
              </a:rPr>
              <a:t>töös</a:t>
            </a:r>
            <a:endParaRPr lang="et-EE" altLang="en-US" sz="2800" dirty="0">
              <a:solidFill>
                <a:srgbClr val="FF0000"/>
              </a:solidFill>
            </a:endParaRP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altLang="en-US" sz="2800" dirty="0">
                <a:solidFill>
                  <a:srgbClr val="181716"/>
                </a:solidFill>
              </a:rPr>
              <a:t>DHX adapteri </a:t>
            </a:r>
            <a:r>
              <a:rPr lang="et-EE" altLang="en-US" sz="2800" dirty="0" smtClean="0">
                <a:solidFill>
                  <a:srgbClr val="181716"/>
                </a:solidFill>
              </a:rPr>
              <a:t>arendus </a:t>
            </a:r>
            <a:r>
              <a:rPr lang="et-EE" altLang="en-US" sz="2800" dirty="0" smtClean="0">
                <a:solidFill>
                  <a:srgbClr val="FF0000"/>
                </a:solidFill>
              </a:rPr>
              <a:t>töös</a:t>
            </a:r>
            <a:endParaRPr lang="et-EE" altLang="en-US" sz="2800" dirty="0">
              <a:solidFill>
                <a:srgbClr val="FF0000"/>
              </a:solidFill>
            </a:endParaRP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t-EE" altLang="en-US" sz="2800" dirty="0" smtClean="0">
                <a:solidFill>
                  <a:srgbClr val="181716"/>
                </a:solidFill>
              </a:rPr>
              <a:t>Üleminekukava </a:t>
            </a:r>
            <a:r>
              <a:rPr lang="et-EE" altLang="en-US" sz="2800" dirty="0" smtClean="0">
                <a:solidFill>
                  <a:srgbClr val="FF0000"/>
                </a:solidFill>
              </a:rPr>
              <a:t>töös</a:t>
            </a:r>
            <a:endParaRPr lang="et-EE" altLang="en-US" sz="2800" dirty="0">
              <a:solidFill>
                <a:srgbClr val="FF0000"/>
              </a:solidFill>
            </a:endParaRP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t-EE" altLang="en-US" dirty="0"/>
          </a:p>
          <a:p>
            <a:pPr>
              <a:spcAft>
                <a:spcPts val="1413"/>
              </a:spcAft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t-EE" altLang="en-US" dirty="0">
              <a:solidFill>
                <a:srgbClr val="181716"/>
              </a:solidFill>
              <a:latin typeface="RobotoCondensed-Regular" pitchFamily="32" charset="0"/>
            </a:endParaRPr>
          </a:p>
        </p:txBody>
      </p:sp>
      <p:pic>
        <p:nvPicPr>
          <p:cNvPr id="1028" name="Picture 4" descr="\\filee\home\enelij\Desktop\imagesMY0512J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411" y="2940320"/>
            <a:ext cx="336246" cy="33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\filee\home\enelij\Desktop\imagesMY0512J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057" y="1893092"/>
            <a:ext cx="336246" cy="33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\filee\home\enelij\Desktop\imagesMY0512J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387" y="3516384"/>
            <a:ext cx="336246" cy="33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2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Algolukord (AS IS)</a:t>
            </a:r>
            <a:endParaRPr lang="en-US" dirty="0"/>
          </a:p>
        </p:txBody>
      </p:sp>
      <p:sp>
        <p:nvSpPr>
          <p:cNvPr id="3" name="AutoShape 2" descr="DHX Sihtolukord.PNG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t-EE"/>
          </a:p>
        </p:txBody>
      </p:sp>
      <p:sp>
        <p:nvSpPr>
          <p:cNvPr id="5" name="AutoShape 4" descr="DHX Sihtolukord.PNG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t-EE"/>
          </a:p>
        </p:txBody>
      </p:sp>
      <p:pic>
        <p:nvPicPr>
          <p:cNvPr id="2055" name="Picture 7" descr="\\filee\home\enelij\Desktop\DHX-Lahteolukord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25" y="2071411"/>
            <a:ext cx="5813110" cy="288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7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DHX otsevõimekuse sihtolukord (TO BE) </a:t>
            </a:r>
            <a:endParaRPr lang="en-US" dirty="0"/>
          </a:p>
        </p:txBody>
      </p:sp>
      <p:pic>
        <p:nvPicPr>
          <p:cNvPr id="3075" name="Picture 3" descr="\\filee\home\enelij\Desktop\DHX-Sihtolukord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33" y="1980109"/>
            <a:ext cx="595825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41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DHX </a:t>
            </a:r>
            <a:r>
              <a:rPr lang="et-EE" dirty="0"/>
              <a:t>kasutamine vahendaja kaudu (</a:t>
            </a:r>
            <a:r>
              <a:rPr lang="et-EE" dirty="0" smtClean="0"/>
              <a:t>TO BE) </a:t>
            </a:r>
            <a:endParaRPr lang="et-EE" dirty="0"/>
          </a:p>
        </p:txBody>
      </p:sp>
      <p:pic>
        <p:nvPicPr>
          <p:cNvPr id="4098" name="Picture 2" descr="\\filee\home\enelij\Desktop\DHX-Vahendamine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89" y="1260029"/>
            <a:ext cx="5256584" cy="483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4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Üleminekuperioodil </a:t>
            </a:r>
            <a:r>
              <a:rPr lang="et-EE" sz="2800" dirty="0" smtClean="0"/>
              <a:t>(1.04.2016 – 31.12.2018) </a:t>
            </a:r>
            <a:endParaRPr lang="et-EE" sz="2800" dirty="0"/>
          </a:p>
        </p:txBody>
      </p:sp>
      <p:pic>
        <p:nvPicPr>
          <p:cNvPr id="5124" name="Picture 4" descr="\\filee\home\enelij\Desktop\DHX-Yleminek-EE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197432"/>
            <a:ext cx="6719813" cy="482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79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Roboto Condensed"/>
        <a:ea typeface="Microsoft YaHei"/>
        <a:cs typeface=""/>
      </a:majorFont>
      <a:minorFont>
        <a:latin typeface="Roboto Condensed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Roboto Condensed" panose="02000000000000000000" pitchFamily="2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Roboto Condensed" panose="02000000000000000000" pitchFamily="2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Kohandatud</PresentationFormat>
  <Paragraphs>64</Paragraphs>
  <Slides>15</Slides>
  <Notes>0</Notes>
  <HiddenSlides>0</HiddenSlides>
  <MMClips>0</MMClips>
  <ScaleCrop>false</ScaleCrop>
  <HeadingPairs>
    <vt:vector size="4" baseType="variant">
      <vt:variant>
        <vt:lpstr>Kujundus</vt:lpstr>
      </vt:variant>
      <vt:variant>
        <vt:i4>1</vt:i4>
      </vt:variant>
      <vt:variant>
        <vt:lpstr>Slaidipealkirjad</vt:lpstr>
      </vt:variant>
      <vt:variant>
        <vt:i4>15</vt:i4>
      </vt:variant>
    </vt:vector>
  </HeadingPairs>
  <TitlesOfParts>
    <vt:vector size="16" baseType="lpstr">
      <vt:lpstr>Office Theme</vt:lpstr>
      <vt:lpstr>Hajus  dokumendivahetus   </vt:lpstr>
      <vt:lpstr>Tänased teemad</vt:lpstr>
      <vt:lpstr>Eesmärk</vt:lpstr>
      <vt:lpstr>DHX  protokoll</vt:lpstr>
      <vt:lpstr>DHX protokolli väljatöötamine</vt:lpstr>
      <vt:lpstr>Algolukord (AS IS)</vt:lpstr>
      <vt:lpstr>DHX otsevõimekuse sihtolukord (TO BE) </vt:lpstr>
      <vt:lpstr>DHX kasutamine vahendaja kaudu (TO BE) </vt:lpstr>
      <vt:lpstr>Üleminekuperioodil (1.04.2016 – 31.12.2018) </vt:lpstr>
      <vt:lpstr>DHX teenuse toimimine</vt:lpstr>
      <vt:lpstr>Hajusale dokumendivahetusele üleminekuks vajalikud arendused</vt:lpstr>
      <vt:lpstr>Esialgsed mahuhinnangud arendustele</vt:lpstr>
      <vt:lpstr>Ajakava </vt:lpstr>
      <vt:lpstr>Viited </vt:lpstr>
      <vt:lpstr>Aitäh!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2014-05-22T10:54:41Z</dcterms:created>
  <dcterms:modified xsi:type="dcterms:W3CDTF">2016-11-02T06:25:02Z</dcterms:modified>
</cp:coreProperties>
</file>