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3"/>
  </p:notes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80" r:id="rId9"/>
    <p:sldId id="273" r:id="rId10"/>
    <p:sldId id="274" r:id="rId11"/>
    <p:sldId id="281" r:id="rId12"/>
    <p:sldId id="282" r:id="rId13"/>
    <p:sldId id="283" r:id="rId14"/>
    <p:sldId id="275" r:id="rId15"/>
    <p:sldId id="276" r:id="rId16"/>
    <p:sldId id="277" r:id="rId17"/>
    <p:sldId id="284" r:id="rId18"/>
    <p:sldId id="285" r:id="rId19"/>
    <p:sldId id="278" r:id="rId20"/>
    <p:sldId id="286" r:id="rId21"/>
    <p:sldId id="279" r:id="rId22"/>
  </p:sldIdLst>
  <p:sldSz cx="8999538" cy="6840538"/>
  <p:notesSz cx="7559675" cy="10691813"/>
  <p:defaultTextStyle>
    <a:defPPr>
      <a:defRPr lang="en-GB"/>
    </a:defPPr>
    <a:lvl1pPr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B4D"/>
    <a:srgbClr val="999999"/>
    <a:srgbClr val="004586"/>
    <a:srgbClr val="83CAFF"/>
    <a:srgbClr val="008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872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fld id="{9137B0FE-B827-43E6-9F1A-73A7AB4ED6CD}" type="slidenum">
              <a:rPr lang="et-EE" altLang="en-US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632586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4000" y="2448000"/>
            <a:ext cx="7200000" cy="1800000"/>
          </a:xfrm>
        </p:spPr>
        <p:txBody>
          <a:bodyPr tIns="86400" anchor="t" anchorCtr="0"/>
          <a:lstStyle>
            <a:lvl1pPr algn="l">
              <a:defRPr sz="5700"/>
            </a:lvl1pPr>
          </a:lstStyle>
          <a:p>
            <a:r>
              <a:rPr lang="en-US" dirty="0" err="1" smtClean="0"/>
              <a:t>Esitlusslaidide</a:t>
            </a:r>
            <a:r>
              <a:rPr lang="en-US" dirty="0" smtClean="0"/>
              <a:t> </a:t>
            </a:r>
            <a:r>
              <a:rPr lang="en-US" dirty="0" err="1" smtClean="0"/>
              <a:t>kujundusest</a:t>
            </a:r>
            <a:endParaRPr lang="en-US" dirty="0"/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404000" y="4525200"/>
            <a:ext cx="7200000" cy="1728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6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smtClean="0"/>
              <a:t>asutuse nimetus / ametinimetus</a:t>
            </a:r>
          </a:p>
          <a:p>
            <a:endParaRPr lang="et-EE" dirty="0" smtClean="0"/>
          </a:p>
          <a:p>
            <a:r>
              <a:rPr lang="et-EE" dirty="0" smtClean="0"/>
              <a:t>14.12.2013</a:t>
            </a:r>
            <a:endParaRPr lang="en-US" dirty="0"/>
          </a:p>
        </p:txBody>
      </p:sp>
      <p:pic>
        <p:nvPicPr>
          <p:cNvPr id="4" name="Pilt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216000"/>
            <a:ext cx="3467503" cy="13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540000"/>
            <a:ext cx="7920000" cy="1080000"/>
          </a:xfrm>
        </p:spPr>
        <p:txBody>
          <a:bodyPr tIns="54000" anchor="t" anchorCtr="0"/>
          <a:lstStyle>
            <a:lvl1pPr>
              <a:defRPr sz="3600" b="1"/>
            </a:lvl1pPr>
          </a:lstStyle>
          <a:p>
            <a:r>
              <a:rPr lang="en-US" dirty="0" err="1" smtClean="0"/>
              <a:t>Slaidi</a:t>
            </a:r>
            <a:r>
              <a:rPr lang="en-US" dirty="0" smtClean="0"/>
              <a:t> </a:t>
            </a:r>
            <a:r>
              <a:rPr lang="en-US" dirty="0" err="1" smtClean="0"/>
              <a:t>pealkiri</a:t>
            </a:r>
            <a:r>
              <a:rPr lang="en-US" dirty="0" smtClean="0"/>
              <a:t> </a:t>
            </a:r>
            <a:r>
              <a:rPr lang="en-US" dirty="0" err="1" smtClean="0"/>
              <a:t>vajadusel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kahel</a:t>
            </a:r>
            <a:r>
              <a:rPr lang="en-US" dirty="0" smtClean="0"/>
              <a:t>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7920000" cy="4513263"/>
          </a:xfrm>
        </p:spPr>
        <p:txBody>
          <a:bodyPr/>
          <a:lstStyle>
            <a:lvl1pPr marL="0" indent="0">
              <a:spcAft>
                <a:spcPts val="800"/>
              </a:spcAft>
              <a:defRPr/>
            </a:lvl1pPr>
            <a:lvl2pPr marL="0" indent="0"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defRPr/>
            </a:lvl3pPr>
            <a:lvl4pPr marL="0" indent="0">
              <a:spcAft>
                <a:spcPts val="0"/>
              </a:spcAft>
              <a:defRPr/>
            </a:lvl4pPr>
            <a:lvl5pPr marL="0" indent="0"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00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540000"/>
            <a:ext cx="7920000" cy="1080000"/>
          </a:xfrm>
        </p:spPr>
        <p:txBody>
          <a:bodyPr tIns="54000" anchor="t" anchorCtr="0"/>
          <a:lstStyle>
            <a:lvl1pPr>
              <a:defRPr sz="3600" b="1"/>
            </a:lvl1pPr>
          </a:lstStyle>
          <a:p>
            <a:r>
              <a:rPr lang="en-US" dirty="0" err="1" smtClean="0"/>
              <a:t>Slaidi</a:t>
            </a:r>
            <a:r>
              <a:rPr lang="en-US" dirty="0" smtClean="0"/>
              <a:t> </a:t>
            </a:r>
            <a:r>
              <a:rPr lang="en-US" dirty="0" err="1" smtClean="0"/>
              <a:t>pealkiri</a:t>
            </a:r>
            <a:r>
              <a:rPr lang="en-US" dirty="0" smtClean="0"/>
              <a:t> </a:t>
            </a:r>
            <a:r>
              <a:rPr lang="en-US" dirty="0" err="1" smtClean="0"/>
              <a:t>vajadusel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kahel</a:t>
            </a:r>
            <a:r>
              <a:rPr lang="en-US" dirty="0" smtClean="0"/>
              <a:t>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7920000" cy="4513263"/>
          </a:xfrm>
        </p:spPr>
        <p:txBody>
          <a:bodyPr/>
          <a:lstStyle>
            <a:lvl1pPr marL="432000" indent="-324000">
              <a:spcAft>
                <a:spcPts val="800"/>
              </a:spcAft>
              <a:buClr>
                <a:srgbClr val="0084D1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0" indent="0"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defRPr/>
            </a:lvl3pPr>
            <a:lvl4pPr marL="0" indent="0">
              <a:spcAft>
                <a:spcPts val="0"/>
              </a:spcAft>
              <a:defRPr/>
            </a:lvl4pPr>
            <a:lvl5pPr marL="0" indent="0"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967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404000" y="2448000"/>
            <a:ext cx="7200000" cy="972269"/>
          </a:xfrm>
        </p:spPr>
        <p:txBody>
          <a:bodyPr tIns="86400" anchor="t" anchorCtr="0"/>
          <a:lstStyle>
            <a:lvl1pPr algn="l">
              <a:defRPr sz="5700"/>
            </a:lvl1pPr>
          </a:lstStyle>
          <a:p>
            <a:r>
              <a:rPr lang="et-EE" dirty="0" smtClean="0"/>
              <a:t>Aitäh!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4000" y="3636293"/>
            <a:ext cx="7200000" cy="1728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6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err="1" smtClean="0"/>
              <a:t>eesnimi@perenimi@amet.ee</a:t>
            </a:r>
            <a:endParaRPr lang="et-EE" dirty="0" smtClean="0"/>
          </a:p>
          <a:p>
            <a:endParaRPr lang="et-EE" dirty="0" smtClean="0"/>
          </a:p>
        </p:txBody>
      </p:sp>
      <p:pic>
        <p:nvPicPr>
          <p:cNvPr id="6" name="Pil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216000"/>
            <a:ext cx="3467503" cy="13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0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4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fld id="{91A857D3-8977-4B76-8A8E-76EC884CC3A4}" type="slidenum">
              <a:rPr lang="et-EE" altLang="en-US"/>
              <a:pPr/>
              <a:t>‹#›</a:t>
            </a:fld>
            <a:endParaRPr lang="et-E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2pPr>
      <a:lvl3pPr marL="11430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3pPr>
      <a:lvl4pPr marL="16002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4pPr>
      <a:lvl5pPr marL="20574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5pPr>
      <a:lvl6pPr marL="25146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6pPr>
      <a:lvl7pPr marL="29718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7pPr>
      <a:lvl8pPr marL="34290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8pPr>
      <a:lvl9pPr marL="38862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110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0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0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0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0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-gov.github.io/TARA-Doku/TehnilineKirjeldus%2341-autentimisp%C3%A4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-gov.github.io/TARA-Doku/TehnilineKirjeldus%2342-tagasisuunamisp%C3%A4r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-gov.github.io/TARA-Doku/TehnilineKirjeldus%2343-identsust%C3%B5endip%C3%A4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-gov.github.io/TARA-Doku/TehnilineKirjeldus%23431-identsust%C3%B5end" TargetMode="External"/><Relationship Id="rId3" Type="http://schemas.openxmlformats.org/officeDocument/2006/relationships/hyperlink" Target="https://ec.europa.eu/cefdigital/wiki/display/CEFDIGITAL/eIDAS+Profile?preview=/46992719/47190132/eIDAS%20SAML%20Attribute%20Profile%20v1.1_2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idconnect.net/" TargetMode="External"/><Relationship Id="rId3" Type="http://schemas.openxmlformats.org/officeDocument/2006/relationships/hyperlink" Target="https://github.com/naare/TaraDemoTes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-gov.github.io/TARA-Doku/TehnilineKirjeldus%2352-v%C3%B5ltsp%C3%A4ringur%C3%BCnde-vastane-kaitse" TargetMode="External"/><Relationship Id="rId3" Type="http://schemas.openxmlformats.org/officeDocument/2006/relationships/hyperlink" Target="https://e-gov.github.io/TARA-Doku/TehnilineKirjeldus%2351-identsust%C3%B5endi-kontrollimin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developers/libraries/" TargetMode="External"/><Relationship Id="rId4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id.net/connec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-gov.github.io/TARA-Doku/Nait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sk.ee/MIDCertsReg/" TargetMode="External"/><Relationship Id="rId4" Type="http://schemas.openxmlformats.org/officeDocument/2006/relationships/hyperlink" Target="https://demo.sk.ee/upload_cer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K-EID/dds-documentation/wiki/Test-number-for-automated-testing-in-DEM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rademo.herokuapp.com/" TargetMode="External"/><Relationship Id="rId3" Type="http://schemas.openxmlformats.org/officeDocument/2006/relationships/hyperlink" Target="https://tarawelcome.herokuap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-gov.github.io/TARA-Dok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ia.ee/ee/autentimisteenuse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-gov.github.io/TARA-Doku/TehnilineKirjeldus%233-autentimisvoog-tehnilises-va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TARA arendajakoolitus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b="1" dirty="0" smtClean="0"/>
              <a:t>Holger Hansson / Aare Nurm / Priit Parmakson</a:t>
            </a:r>
            <a:endParaRPr lang="fi-FI" b="1" dirty="0"/>
          </a:p>
          <a:p>
            <a:r>
              <a:rPr lang="et-EE" sz="2000" dirty="0" smtClean="0"/>
              <a:t>RIA / </a:t>
            </a:r>
            <a:r>
              <a:rPr lang="et-EE" sz="2000" dirty="0" err="1" smtClean="0"/>
              <a:t>Nortal</a:t>
            </a:r>
            <a:r>
              <a:rPr lang="et-EE" sz="2000" dirty="0" smtClean="0"/>
              <a:t> / RIA</a:t>
            </a:r>
            <a:endParaRPr lang="fi-FI" sz="2000" dirty="0"/>
          </a:p>
          <a:p>
            <a:endParaRPr lang="fi-FI" sz="2000" dirty="0"/>
          </a:p>
          <a:p>
            <a:r>
              <a:rPr lang="et-EE" sz="2000" dirty="0" smtClean="0"/>
              <a:t>25</a:t>
            </a:r>
            <a:r>
              <a:rPr lang="fi-FI" sz="2000" dirty="0" smtClean="0"/>
              <a:t>.</a:t>
            </a:r>
            <a:r>
              <a:rPr lang="et-EE" sz="2000" dirty="0" smtClean="0"/>
              <a:t>04</a:t>
            </a:r>
            <a:r>
              <a:rPr lang="fi-FI" sz="2000" dirty="0" smtClean="0"/>
              <a:t>.201</a:t>
            </a:r>
            <a:r>
              <a:rPr lang="et-EE" sz="2000" dirty="0" smtClean="0"/>
              <a:t>8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51478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6 TARAs liikuvatest andmetest</a:t>
            </a:r>
            <a:r>
              <a:rPr lang="et-EE" dirty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et-EE" dirty="0"/>
              <a:t>Autentimispäring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hlinkClick r:id="rId2"/>
              </a:rPr>
              <a:t>TARA autentimispäring (Tehniline kirjeldus)</a:t>
            </a:r>
            <a:endParaRPr lang="et-E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Tähelepanu tuleb pöörata Eesti ja „</a:t>
            </a:r>
            <a:r>
              <a:rPr lang="et-EE" dirty="0" err="1"/>
              <a:t>eIDAS</a:t>
            </a:r>
            <a:r>
              <a:rPr lang="et-EE" dirty="0"/>
              <a:t>“ autentimise eripäradele (lisa atribuutide küsimine)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Tagasipöördus URL on registreeritud ning seda ei saa käigult muuta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6338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6 TARAs liikuvatest andmetest</a:t>
            </a:r>
            <a:r>
              <a:rPr lang="et-EE" dirty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et-EE" dirty="0"/>
              <a:t>Tagasipöördumispäring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hlinkClick r:id="rId2"/>
              </a:rPr>
              <a:t>TARA tagasisuunamispäring (Tehniline kirjeldus)</a:t>
            </a:r>
            <a:endParaRPr lang="et-E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Volituskood on ühekordne!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3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6 TARAs liikuvatest andmetest</a:t>
            </a:r>
            <a:r>
              <a:rPr lang="et-EE" dirty="0"/>
              <a:t>:</a:t>
            </a:r>
            <a:br>
              <a:rPr lang="et-EE" dirty="0"/>
            </a:br>
            <a:r>
              <a:rPr lang="et-EE" dirty="0"/>
              <a:t>Identsustõendi päring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TARA identsustõendi päring (Tehniline kirjeldus)</a:t>
            </a:r>
            <a:endParaRPr lang="et-E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Identsustõend tuleb küsida kohe peale volituskoodi saamist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Tähelepanu pöörata </a:t>
            </a:r>
            <a:r>
              <a:rPr lang="et-EE" dirty="0" err="1">
                <a:solidFill>
                  <a:srgbClr val="FF5B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et-EE" dirty="0">
                <a:solidFill>
                  <a:srgbClr val="FF5B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dirty="0"/>
              <a:t>päise formeeringule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6 TARAs liikuvatest andmetest</a:t>
            </a:r>
            <a:r>
              <a:rPr lang="et-EE" dirty="0"/>
              <a:t>:</a:t>
            </a:r>
            <a:br>
              <a:rPr lang="et-EE" dirty="0"/>
            </a:br>
            <a:r>
              <a:rPr lang="et-EE" dirty="0"/>
              <a:t>Identsustõend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hlinkClick r:id="rId2"/>
              </a:rPr>
              <a:t>TARA identsustõend (Tehniline kirjeldus)</a:t>
            </a:r>
            <a:endParaRPr lang="et-E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>
                <a:solidFill>
                  <a:srgbClr val="FF5B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„sub“:“EE3728815212“ </a:t>
            </a:r>
            <a:r>
              <a:rPr lang="et-EE" dirty="0"/>
              <a:t>– Eestis üks formaat ja muutumatu, </a:t>
            </a:r>
            <a:r>
              <a:rPr lang="et-EE" dirty="0" err="1"/>
              <a:t>eIDAS</a:t>
            </a:r>
            <a:r>
              <a:rPr lang="et-EE" dirty="0"/>
              <a:t> autentimisel võib muutuda! (</a:t>
            </a:r>
            <a:r>
              <a:rPr lang="et-EE" dirty="0">
                <a:hlinkClick r:id="rId3"/>
              </a:rPr>
              <a:t>Link</a:t>
            </a:r>
            <a:r>
              <a:rPr lang="et-EE" dirty="0"/>
              <a:t> p.2.5.1)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err="1">
                <a:solidFill>
                  <a:srgbClr val="FF5B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Profile_attributes</a:t>
            </a:r>
            <a:r>
              <a:rPr lang="et-EE" dirty="0">
                <a:solidFill>
                  <a:srgbClr val="FF5B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dirty="0"/>
              <a:t>saadavad atribuudid on muutuvad ning sõltuvad kasutaja valitud autentimisviisist. Minimaalselt sisaldab ees- ja perenime.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5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PRAKTIKA III: </a:t>
            </a:r>
            <a:r>
              <a:rPr lang="et-EE" dirty="0"/>
              <a:t>Andmete käsitlus reaalsetel näidetel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hlinkClick r:id="rId2"/>
              </a:rPr>
              <a:t>https://openidconnect.net/</a:t>
            </a:r>
            <a:r>
              <a:rPr lang="et-EE" dirty="0"/>
              <a:t> - </a:t>
            </a:r>
            <a:r>
              <a:rPr lang="et-EE" dirty="0" err="1"/>
              <a:t>sandbox</a:t>
            </a:r>
            <a:r>
              <a:rPr lang="et-EE" dirty="0"/>
              <a:t> </a:t>
            </a:r>
            <a:r>
              <a:rPr lang="et-EE" dirty="0" err="1"/>
              <a:t>OpenID</a:t>
            </a:r>
            <a:r>
              <a:rPr lang="et-EE" dirty="0"/>
              <a:t> </a:t>
            </a:r>
            <a:r>
              <a:rPr lang="et-EE" dirty="0" err="1"/>
              <a:t>Connectiga</a:t>
            </a:r>
            <a:r>
              <a:rPr lang="et-EE" dirty="0"/>
              <a:t> tutvumiseks</a:t>
            </a:r>
          </a:p>
          <a:p>
            <a:endParaRPr lang="et-EE" dirty="0"/>
          </a:p>
          <a:p>
            <a:r>
              <a:rPr lang="et-EE" dirty="0"/>
              <a:t>Näide autentimispäringu ja identsustõendi küsimiseks JAVA testi baasil.</a:t>
            </a:r>
          </a:p>
          <a:p>
            <a:r>
              <a:rPr lang="et-EE" dirty="0">
                <a:hlinkClick r:id="rId3"/>
              </a:rPr>
              <a:t>https://github.com/naare/TaraDemoTest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20600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7 TARA </a:t>
            </a:r>
            <a:r>
              <a:rPr lang="fi-FI" dirty="0" err="1"/>
              <a:t>liidese</a:t>
            </a:r>
            <a:r>
              <a:rPr lang="fi-FI" dirty="0"/>
              <a:t> </a:t>
            </a:r>
            <a:r>
              <a:rPr lang="fi-FI" dirty="0" err="1"/>
              <a:t>turvalisuse</a:t>
            </a:r>
            <a:r>
              <a:rPr lang="fi-FI" dirty="0"/>
              <a:t> </a:t>
            </a:r>
            <a:r>
              <a:rPr lang="fi-FI" dirty="0" err="1"/>
              <a:t>tagamine</a:t>
            </a:r>
            <a:r>
              <a:rPr lang="fi-FI" dirty="0"/>
              <a:t/>
            </a:r>
            <a:br>
              <a:rPr lang="fi-FI" dirty="0"/>
            </a:br>
            <a:endParaRPr lang="et-EE" dirty="0"/>
          </a:p>
        </p:txBody>
      </p:sp>
      <p:sp>
        <p:nvSpPr>
          <p:cNvPr id="5" name="Sisu kohatäid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err="1" smtClean="0"/>
              <a:t>OpenID</a:t>
            </a:r>
            <a:r>
              <a:rPr lang="et-EE" dirty="0" smtClean="0"/>
              <a:t> </a:t>
            </a:r>
            <a:r>
              <a:rPr lang="et-EE" dirty="0" err="1"/>
              <a:t>Connect</a:t>
            </a:r>
            <a:r>
              <a:rPr lang="et-EE" dirty="0"/>
              <a:t> turvamehhanismid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/>
              <a:t>Salasõna </a:t>
            </a:r>
            <a:r>
              <a:rPr lang="et-EE" dirty="0"/>
              <a:t>käitlemine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>
                <a:hlinkClick r:id="rId2"/>
              </a:rPr>
              <a:t>Võltspäringu </a:t>
            </a:r>
            <a:r>
              <a:rPr lang="et-EE" dirty="0">
                <a:hlinkClick r:id="rId2"/>
              </a:rPr>
              <a:t>vastane kaitse</a:t>
            </a:r>
            <a:r>
              <a:rPr lang="et-EE" dirty="0"/>
              <a:t> (</a:t>
            </a:r>
            <a:r>
              <a:rPr lang="et-EE" sz="2800" dirty="0" err="1">
                <a:solidFill>
                  <a:srgbClr val="FF5B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t-EE" dirty="0" smtClean="0"/>
              <a:t>)</a:t>
            </a:r>
            <a:endParaRPr lang="et-E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>
                <a:hlinkClick r:id="rId3"/>
              </a:rPr>
              <a:t>Identsustõendi </a:t>
            </a:r>
            <a:r>
              <a:rPr lang="et-EE" dirty="0">
                <a:hlinkClick r:id="rId3"/>
              </a:rPr>
              <a:t>kontrollimine</a:t>
            </a:r>
            <a:endParaRPr lang="et-EE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t-EE" dirty="0" smtClean="0"/>
              <a:t>allkiri</a:t>
            </a:r>
            <a:r>
              <a:rPr lang="et-EE" dirty="0"/>
              <a:t>, tõendi väljaandja, adressaat, ajaline kehtivus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010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8 Liidese programmeerimine</a:t>
            </a:r>
            <a:br>
              <a:rPr lang="et-EE" dirty="0"/>
            </a:br>
            <a:r>
              <a:rPr lang="et-EE" dirty="0" smtClean="0"/>
              <a:t> </a:t>
            </a:r>
            <a:r>
              <a:rPr lang="et-EE" dirty="0"/>
              <a:t>Hinnangud</a:t>
            </a:r>
            <a:br>
              <a:rPr lang="et-EE" dirty="0"/>
            </a:b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Vajab TARA spetsiifika tundmist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Vajab teekidega tutvumist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Peaks olema teostatav ühe sprindiga (2 nädalat)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7059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8 Liidese programmeerimine</a:t>
            </a:r>
            <a:br>
              <a:rPr lang="et-EE" dirty="0"/>
            </a:br>
            <a:r>
              <a:rPr lang="et-EE" dirty="0"/>
              <a:t>Teegid</a:t>
            </a:r>
            <a:br>
              <a:rPr lang="et-E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hlinkClick r:id="rId2"/>
              </a:rPr>
              <a:t>http://openid.net/connect/</a:t>
            </a:r>
            <a:r>
              <a:rPr lang="et-EE" dirty="0"/>
              <a:t> - spetsifikatsioonid ja juhendid</a:t>
            </a:r>
          </a:p>
          <a:p>
            <a:r>
              <a:rPr lang="et-EE" dirty="0">
                <a:hlinkClick r:id="rId3"/>
              </a:rPr>
              <a:t>http://openid.net/developers/libraries/</a:t>
            </a:r>
            <a:r>
              <a:rPr lang="et-EE" dirty="0"/>
              <a:t> - </a:t>
            </a:r>
            <a:r>
              <a:rPr lang="et-EE" dirty="0" err="1"/>
              <a:t>OpenId</a:t>
            </a:r>
            <a:r>
              <a:rPr lang="et-EE" dirty="0"/>
              <a:t> </a:t>
            </a:r>
            <a:r>
              <a:rPr lang="et-EE" dirty="0" err="1"/>
              <a:t>Connect</a:t>
            </a:r>
            <a:r>
              <a:rPr lang="et-EE" dirty="0"/>
              <a:t> teegid</a:t>
            </a:r>
          </a:p>
          <a:p>
            <a:r>
              <a:rPr lang="et-EE" dirty="0">
                <a:hlinkClick r:id="rId4"/>
              </a:rPr>
              <a:t>https://jwt.io/</a:t>
            </a:r>
            <a:r>
              <a:rPr lang="et-EE" dirty="0"/>
              <a:t> - JSON </a:t>
            </a:r>
            <a:r>
              <a:rPr lang="et-EE" dirty="0" err="1"/>
              <a:t>Web</a:t>
            </a:r>
            <a:r>
              <a:rPr lang="et-EE" dirty="0"/>
              <a:t> </a:t>
            </a:r>
            <a:r>
              <a:rPr lang="et-EE" dirty="0" err="1"/>
              <a:t>Token</a:t>
            </a:r>
            <a:r>
              <a:rPr lang="et-EE" dirty="0"/>
              <a:t> teegid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8 Liidese programmeerimine</a:t>
            </a:r>
            <a:br>
              <a:rPr lang="et-EE" dirty="0"/>
            </a:br>
            <a:r>
              <a:rPr lang="et-EE" dirty="0"/>
              <a:t>Näidised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hlinkClick r:id="rId2"/>
              </a:rPr>
              <a:t>https://e-gov.github.io/TARA-Doku/Naited</a:t>
            </a:r>
            <a:endParaRPr lang="et-E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1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9 Liidese testimine</a:t>
            </a:r>
            <a:br>
              <a:rPr lang="et-EE" dirty="0"/>
            </a:b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t-EE" dirty="0" smtClean="0"/>
              <a:t>Täis</a:t>
            </a:r>
            <a:r>
              <a:rPr lang="et-EE" i="1" dirty="0" smtClean="0"/>
              <a:t> </a:t>
            </a:r>
            <a:r>
              <a:rPr lang="et-EE" i="1" dirty="0" err="1" smtClean="0"/>
              <a:t>flow</a:t>
            </a:r>
            <a:r>
              <a:rPr lang="et-EE" dirty="0" smtClean="0"/>
              <a:t> testimine</a:t>
            </a:r>
          </a:p>
          <a:p>
            <a:pPr marL="457200" indent="-457200">
              <a:buFont typeface="Arial"/>
              <a:buChar char="•"/>
            </a:pPr>
            <a:r>
              <a:rPr lang="et-EE" dirty="0" smtClean="0"/>
              <a:t>Kontrollide teostus</a:t>
            </a:r>
          </a:p>
          <a:p>
            <a:pPr marL="457200" indent="-457200">
              <a:buFont typeface="Arial"/>
              <a:buChar char="•"/>
            </a:pPr>
            <a:r>
              <a:rPr lang="et-EE" dirty="0" smtClean="0"/>
              <a:t>Veakäsitluse kontrollimine</a:t>
            </a:r>
            <a:endParaRPr lang="et-EE" dirty="0" smtClean="0"/>
          </a:p>
          <a:p>
            <a:pPr marL="457200" indent="-457200">
              <a:buFont typeface="Arial"/>
              <a:buChar char="•"/>
            </a:pPr>
            <a:r>
              <a:rPr lang="et-EE" i="1" dirty="0" err="1" smtClean="0"/>
              <a:t>Debugimine</a:t>
            </a:r>
            <a:r>
              <a:rPr lang="et-EE" dirty="0" smtClean="0"/>
              <a:t> </a:t>
            </a:r>
            <a:r>
              <a:rPr lang="et-EE" dirty="0" err="1" smtClean="0"/>
              <a:t>curl</a:t>
            </a:r>
            <a:r>
              <a:rPr lang="et-EE" dirty="0" err="1" smtClean="0"/>
              <a:t>-</a:t>
            </a:r>
            <a:r>
              <a:rPr lang="et-EE" dirty="0" err="1" smtClean="0"/>
              <a:t>iga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288003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Eesmärk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Koolituse eesmärk on valmistada arendaja ette TARA liidese tegemiseks nii, 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TARA saab asutuses kasutusele võetud parimal viisil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arendus on kiire ja probleemideta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järgitakse kõiki turvanõudeid</a:t>
            </a:r>
          </a:p>
          <a:p>
            <a:r>
              <a:rPr lang="et-EE" dirty="0"/>
              <a:t>Kestus: 2 x 90 min</a:t>
            </a:r>
          </a:p>
        </p:txBody>
      </p:sp>
    </p:spTree>
    <p:extLst>
      <p:ext uri="{BB962C8B-B14F-4D97-AF65-F5344CB8AC3E}">
        <p14:creationId xmlns:p14="http://schemas.microsoft.com/office/powerpoint/2010/main" val="286838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9 Liidese testimine</a:t>
            </a:r>
            <a:br>
              <a:rPr lang="et-EE" dirty="0"/>
            </a:br>
            <a:r>
              <a:rPr lang="et-EE" dirty="0"/>
              <a:t>Autentimisvahendid testimiseks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hlinkClick r:id="rId2"/>
              </a:rPr>
              <a:t>https://github.com/SK-EID/dds-documentation/wiki/Test-number-for-automated-testing-in-DEMO</a:t>
            </a:r>
            <a:r>
              <a:rPr lang="et-EE" dirty="0"/>
              <a:t> - Test </a:t>
            </a:r>
            <a:r>
              <a:rPr lang="et-EE" dirty="0" err="1"/>
              <a:t>mID</a:t>
            </a:r>
            <a:r>
              <a:rPr lang="et-EE" dirty="0"/>
              <a:t> numbrid</a:t>
            </a:r>
          </a:p>
          <a:p>
            <a:r>
              <a:rPr lang="et-EE" dirty="0">
                <a:hlinkClick r:id="rId3"/>
              </a:rPr>
              <a:t>https://demo.sk.ee/MIDCertsReg/</a:t>
            </a:r>
            <a:r>
              <a:rPr lang="et-EE" dirty="0"/>
              <a:t> - </a:t>
            </a:r>
            <a:r>
              <a:rPr lang="et-EE" dirty="0" err="1"/>
              <a:t>mID</a:t>
            </a:r>
            <a:r>
              <a:rPr lang="et-EE" dirty="0"/>
              <a:t> numbri registreerimine test teenusesse</a:t>
            </a:r>
          </a:p>
          <a:p>
            <a:r>
              <a:rPr lang="et-EE" dirty="0">
                <a:hlinkClick r:id="rId4"/>
              </a:rPr>
              <a:t>https://demo.sk.ee/upload_cert/</a:t>
            </a:r>
            <a:r>
              <a:rPr lang="et-EE" dirty="0"/>
              <a:t> - ID kaardi registreerimine test OCSP teenusesse</a:t>
            </a:r>
          </a:p>
          <a:p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1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10 Arendaja tagasiside</a:t>
            </a:r>
            <a:br>
              <a:rPr lang="et-EE" dirty="0"/>
            </a:b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Milliseid omadusi </a:t>
            </a:r>
            <a:r>
              <a:rPr lang="et-EE" dirty="0" err="1"/>
              <a:t>TARA-lt</a:t>
            </a:r>
            <a:r>
              <a:rPr lang="et-EE" dirty="0"/>
              <a:t> veel sooviksite? (diskussioon</a:t>
            </a:r>
            <a:r>
              <a:rPr lang="et-EE" dirty="0" smtClean="0"/>
              <a:t>)</a:t>
            </a:r>
          </a:p>
          <a:p>
            <a:endParaRPr lang="et-EE" dirty="0"/>
          </a:p>
          <a:p>
            <a:endParaRPr lang="et-EE" dirty="0" smtClean="0"/>
          </a:p>
          <a:p>
            <a:endParaRPr lang="et-EE" dirty="0"/>
          </a:p>
          <a:p>
            <a:endParaRPr lang="et-EE" dirty="0" smtClean="0"/>
          </a:p>
          <a:p>
            <a:r>
              <a:rPr lang="et-EE" dirty="0" smtClean="0"/>
              <a:t>Aitäh!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087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PRAKTIKA I: Autentimise läbitegemine näite-klientrakenduses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>
                <a:hlinkClick r:id="rId2"/>
              </a:rPr>
              <a:t>https</a:t>
            </a:r>
            <a:r>
              <a:rPr lang="et-EE" dirty="0">
                <a:hlinkClick r:id="rId2"/>
              </a:rPr>
              <a:t>://</a:t>
            </a:r>
            <a:r>
              <a:rPr lang="et-EE" dirty="0" smtClean="0">
                <a:hlinkClick r:id="rId2"/>
              </a:rPr>
              <a:t>tarademo.herokuapp.com</a:t>
            </a:r>
            <a:endParaRPr lang="et-EE" dirty="0" smtClean="0"/>
          </a:p>
          <a:p>
            <a:endParaRPr lang="et-EE" dirty="0"/>
          </a:p>
          <a:p>
            <a:r>
              <a:rPr lang="et-EE" dirty="0" smtClean="0"/>
              <a:t>või</a:t>
            </a:r>
          </a:p>
          <a:p>
            <a:endParaRPr lang="et-EE" dirty="0"/>
          </a:p>
          <a:p>
            <a:r>
              <a:rPr lang="et-EE" dirty="0" smtClean="0">
                <a:hlinkClick r:id="rId3"/>
              </a:rPr>
              <a:t>https</a:t>
            </a:r>
            <a:r>
              <a:rPr lang="et-EE" dirty="0">
                <a:hlinkClick r:id="rId3"/>
              </a:rPr>
              <a:t>://tarawelcome.herokuapp.com</a:t>
            </a:r>
            <a:r>
              <a:rPr lang="et-EE" dirty="0"/>
              <a:t> 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4772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1 Autentimisteenus TARA (ülevaade</a:t>
            </a:r>
            <a:r>
              <a:rPr lang="et-EE" dirty="0" smtClean="0"/>
              <a:t>)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Kellele</a:t>
            </a:r>
            <a:r>
              <a:rPr lang="et-EE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/>
              <a:t>avaliku </a:t>
            </a:r>
            <a:r>
              <a:rPr lang="et-EE" dirty="0"/>
              <a:t>sektori </a:t>
            </a:r>
            <a:r>
              <a:rPr lang="et-EE" dirty="0" smtClean="0"/>
              <a:t>asutustele</a:t>
            </a:r>
            <a:endParaRPr lang="et-EE" dirty="0"/>
          </a:p>
          <a:p>
            <a:r>
              <a:rPr lang="et-EE" dirty="0" err="1"/>
              <a:t>TARA-ga</a:t>
            </a:r>
            <a:r>
              <a:rPr lang="et-EE" dirty="0"/>
              <a:t> lahendatavad probleemid?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t-EE" sz="3200" dirty="0"/>
              <a:t>siseriikliku kasutaja autentimine e-teenuses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t-EE" sz="3200" dirty="0"/>
              <a:t>välismaalase autentimine e-teenuses (eIDAS)</a:t>
            </a:r>
          </a:p>
          <a:p>
            <a:r>
              <a:rPr lang="et-EE" dirty="0"/>
              <a:t>TARA kasu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t-EE" sz="3200" dirty="0"/>
              <a:t>erinevad autentimismeetodid (täieneb)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t-EE" sz="3200" dirty="0"/>
              <a:t>välismaalase eIDAS-autentimine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0908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2 TARA kasutuselevõtu </a:t>
            </a:r>
            <a:r>
              <a:rPr lang="et-EE" dirty="0" smtClean="0"/>
              <a:t>protsess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Sammud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t-EE" sz="3200" dirty="0"/>
              <a:t>Kavandamine, Äriline otsus, Liitumistaotlus, Tehniline </a:t>
            </a:r>
            <a:r>
              <a:rPr lang="et-EE" sz="3200" dirty="0" err="1"/>
              <a:t>liidestamine</a:t>
            </a:r>
            <a:r>
              <a:rPr lang="et-EE" sz="3200" dirty="0"/>
              <a:t>, Testimine, Toodangus käivitamine</a:t>
            </a:r>
          </a:p>
          <a:p>
            <a:r>
              <a:rPr lang="et-EE" dirty="0"/>
              <a:t>Arendaja roll ja nõutav kompetents</a:t>
            </a:r>
          </a:p>
          <a:p>
            <a:r>
              <a:rPr lang="et-EE" dirty="0"/>
              <a:t>TARA </a:t>
            </a:r>
            <a:r>
              <a:rPr lang="et-EE" dirty="0" smtClean="0"/>
              <a:t>dokumentatsioon</a:t>
            </a:r>
          </a:p>
          <a:p>
            <a:r>
              <a:rPr lang="et-EE" dirty="0">
                <a:hlinkClick r:id="rId2"/>
              </a:rPr>
              <a:t>https://e-gov.github.io/TARA-Doku</a:t>
            </a:r>
            <a:r>
              <a:rPr lang="et-EE" dirty="0" smtClean="0">
                <a:hlinkClick r:id="rId2"/>
              </a:rPr>
              <a:t>/</a:t>
            </a:r>
            <a:r>
              <a:rPr lang="et-EE" dirty="0" smtClean="0"/>
              <a:t> 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9643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3 TARA liidese kavandamine</a:t>
            </a:r>
            <a:br>
              <a:rPr lang="et-EE" dirty="0"/>
            </a:b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/>
              <a:t>e-teenuste </a:t>
            </a:r>
            <a:r>
              <a:rPr lang="et-EE" dirty="0"/>
              <a:t>valik </a:t>
            </a:r>
            <a:r>
              <a:rPr lang="et-EE" dirty="0" err="1"/>
              <a:t>TARA-ga</a:t>
            </a:r>
            <a:r>
              <a:rPr lang="et-EE" dirty="0"/>
              <a:t> </a:t>
            </a:r>
            <a:r>
              <a:rPr lang="et-EE" dirty="0" err="1"/>
              <a:t>liidestamiseks</a:t>
            </a:r>
            <a:endParaRPr lang="et-E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/>
              <a:t>seos </a:t>
            </a:r>
            <a:r>
              <a:rPr lang="et-EE" dirty="0"/>
              <a:t>asutuse senise autentimislahendusega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/>
              <a:t>skoop </a:t>
            </a:r>
            <a:r>
              <a:rPr lang="et-EE" sz="2800" dirty="0" err="1" smtClean="0">
                <a:solidFill>
                  <a:srgbClr val="FF5B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eidasonly</a:t>
            </a:r>
            <a:r>
              <a:rPr lang="et-EE" dirty="0" smtClean="0"/>
              <a:t> 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71197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4 Liitumistaotlus</a:t>
            </a:r>
            <a:br>
              <a:rPr lang="et-EE" dirty="0"/>
            </a:b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t-EE" dirty="0" smtClean="0"/>
              <a:t>Liitumise info - </a:t>
            </a:r>
            <a:r>
              <a:rPr lang="en-US" sz="2400" dirty="0">
                <a:hlinkClick r:id="rId2"/>
              </a:rPr>
              <a:t>https://www.ria.ee/ee/</a:t>
            </a:r>
            <a:r>
              <a:rPr lang="en-US" sz="2400" dirty="0" smtClean="0">
                <a:hlinkClick r:id="rId2"/>
              </a:rPr>
              <a:t>autentimisteenused.html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Testkeskkonnaga</a:t>
            </a:r>
            <a:r>
              <a:rPr lang="en-US" dirty="0" smtClean="0"/>
              <a:t> </a:t>
            </a:r>
            <a:r>
              <a:rPr lang="en-US" dirty="0" err="1" smtClean="0"/>
              <a:t>liitumine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Toodangukeskkonnaga</a:t>
            </a:r>
            <a:r>
              <a:rPr lang="en-US" dirty="0" smtClean="0"/>
              <a:t> </a:t>
            </a:r>
            <a:r>
              <a:rPr lang="en-US" dirty="0" err="1" smtClean="0"/>
              <a:t>liitumine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84544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PRAKTIKA II: </a:t>
            </a:r>
            <a:r>
              <a:rPr lang="en-US" dirty="0" err="1" smtClean="0"/>
              <a:t>liitumistaotluse</a:t>
            </a:r>
            <a:r>
              <a:rPr lang="en-US" dirty="0" smtClean="0"/>
              <a:t> </a:t>
            </a:r>
            <a:r>
              <a:rPr lang="en-US" dirty="0" err="1" smtClean="0"/>
              <a:t>täitmine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3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5 TARA </a:t>
            </a:r>
            <a:r>
              <a:rPr lang="et-EE" dirty="0" smtClean="0"/>
              <a:t>kasutusvoog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err="1"/>
              <a:t>OpenID</a:t>
            </a:r>
            <a:r>
              <a:rPr lang="et-EE" dirty="0"/>
              <a:t> </a:t>
            </a:r>
            <a:r>
              <a:rPr lang="et-EE" dirty="0" err="1"/>
              <a:t>Connect</a:t>
            </a:r>
            <a:r>
              <a:rPr lang="et-EE" dirty="0"/>
              <a:t> ja </a:t>
            </a:r>
            <a:r>
              <a:rPr lang="et-EE" dirty="0" err="1"/>
              <a:t>OAuth</a:t>
            </a:r>
            <a:r>
              <a:rPr lang="et-EE" dirty="0"/>
              <a:t> 2.0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autentimispäring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tagasipöördumispäring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identsustõendi päring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seansi </a:t>
            </a:r>
            <a:r>
              <a:rPr lang="et-EE" dirty="0" smtClean="0"/>
              <a:t>moodustamine</a:t>
            </a:r>
          </a:p>
          <a:p>
            <a:r>
              <a:rPr lang="fi-FI" dirty="0" smtClean="0">
                <a:hlinkClick r:id="rId2"/>
              </a:rPr>
              <a:t>"</a:t>
            </a:r>
            <a:r>
              <a:rPr lang="fi-FI" dirty="0" err="1" smtClean="0">
                <a:hlinkClick r:id="rId2"/>
              </a:rPr>
              <a:t>Autentimisvoog</a:t>
            </a:r>
            <a:r>
              <a:rPr lang="fi-FI" dirty="0" smtClean="0">
                <a:hlinkClick r:id="rId2"/>
              </a:rPr>
              <a:t> </a:t>
            </a:r>
            <a:r>
              <a:rPr lang="fi-FI" dirty="0" err="1" smtClean="0">
                <a:hlinkClick r:id="rId2"/>
              </a:rPr>
              <a:t>tehnilises</a:t>
            </a:r>
            <a:r>
              <a:rPr lang="fi-FI" dirty="0" smtClean="0">
                <a:hlinkClick r:id="rId2"/>
              </a:rPr>
              <a:t> </a:t>
            </a:r>
            <a:r>
              <a:rPr lang="fi-FI" dirty="0" err="1" smtClean="0">
                <a:hlinkClick r:id="rId2"/>
              </a:rPr>
              <a:t>vaates</a:t>
            </a:r>
            <a:r>
              <a:rPr lang="fi-FI" dirty="0" smtClean="0">
                <a:hlinkClick r:id="rId2"/>
              </a:rPr>
              <a:t>" (</a:t>
            </a:r>
            <a:r>
              <a:rPr lang="fi-FI" dirty="0" err="1" smtClean="0">
                <a:hlinkClick r:id="rId2"/>
              </a:rPr>
              <a:t>Tehniline</a:t>
            </a:r>
            <a:r>
              <a:rPr lang="fi-FI" dirty="0" smtClean="0">
                <a:hlinkClick r:id="rId2"/>
              </a:rPr>
              <a:t> </a:t>
            </a:r>
            <a:r>
              <a:rPr lang="fi-FI" dirty="0" err="1" smtClean="0">
                <a:hlinkClick r:id="rId2"/>
              </a:rPr>
              <a:t>kirjeldus</a:t>
            </a:r>
            <a:r>
              <a:rPr lang="fi-FI" dirty="0" smtClean="0">
                <a:hlinkClick r:id="rId2"/>
              </a:rPr>
              <a:t>)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9661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Roboto Condensed"/>
        <a:ea typeface="Microsoft YaHei"/>
        <a:cs typeface=""/>
      </a:majorFont>
      <a:minorFont>
        <a:latin typeface="Roboto Condensed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Roboto Condensed" panose="02000000000000000000" pitchFamily="2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Roboto Condensed" panose="02000000000000000000" pitchFamily="2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Macintosh PowerPoint</Application>
  <PresentationFormat>Custom</PresentationFormat>
  <Paragraphs>102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TARA arendajakoolitus</vt:lpstr>
      <vt:lpstr>Eesmärk</vt:lpstr>
      <vt:lpstr>PRAKTIKA I: Autentimise läbitegemine näite-klientrakenduses</vt:lpstr>
      <vt:lpstr>1 Autentimisteenus TARA (ülevaade)</vt:lpstr>
      <vt:lpstr>2 TARA kasutuselevõtu protsess</vt:lpstr>
      <vt:lpstr>3 TARA liidese kavandamine </vt:lpstr>
      <vt:lpstr>4 Liitumistaotlus </vt:lpstr>
      <vt:lpstr>PRAKTIKA II: liitumistaotluse täitmine</vt:lpstr>
      <vt:lpstr>5 TARA kasutusvoog</vt:lpstr>
      <vt:lpstr>6 TARAs liikuvatest andmetest: Autentimispäring</vt:lpstr>
      <vt:lpstr>6 TARAs liikuvatest andmetest: Tagasipöördumispäring</vt:lpstr>
      <vt:lpstr>6 TARAs liikuvatest andmetest: Identsustõendi päring</vt:lpstr>
      <vt:lpstr>6 TARAs liikuvatest andmetest: Identsustõend</vt:lpstr>
      <vt:lpstr>PRAKTIKA III: Andmete käsitlus reaalsetel näidetel</vt:lpstr>
      <vt:lpstr>7 TARA liidese turvalisuse tagamine </vt:lpstr>
      <vt:lpstr>8 Liidese programmeerimine  Hinnangud </vt:lpstr>
      <vt:lpstr>8 Liidese programmeerimine Teegid </vt:lpstr>
      <vt:lpstr>8 Liidese programmeerimine Näidised</vt:lpstr>
      <vt:lpstr>9 Liidese testimine </vt:lpstr>
      <vt:lpstr>9 Liidese testimine Autentimisvahendid testimiseks</vt:lpstr>
      <vt:lpstr>10 Arendaja tagasiside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2014-05-22T10:54:41Z</dcterms:created>
  <dcterms:modified xsi:type="dcterms:W3CDTF">2018-04-25T13:20:34Z</dcterms:modified>
</cp:coreProperties>
</file>