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4"/>
  </p:sldMasterIdLst>
  <p:sldIdLst>
    <p:sldId id="257" r:id="rId5"/>
    <p:sldId id="259" r:id="rId6"/>
    <p:sldId id="290" r:id="rId7"/>
    <p:sldId id="282" r:id="rId8"/>
    <p:sldId id="291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0"/>
  </p:normalViewPr>
  <p:slideViewPr>
    <p:cSldViewPr snapToGrid="0" snapToObjects="1">
      <p:cViewPr varScale="1">
        <p:scale>
          <a:sx n="87" d="100"/>
          <a:sy n="87" d="100"/>
        </p:scale>
        <p:origin x="52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9227727"/>
        <c:axId val="1779250431"/>
      </c:lineChart>
      <c:catAx>
        <c:axId val="1779227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250431"/>
        <c:crosses val="autoZero"/>
        <c:auto val="1"/>
        <c:lblAlgn val="ctr"/>
        <c:lblOffset val="100"/>
        <c:noMultiLvlLbl val="0"/>
      </c:catAx>
      <c:valAx>
        <c:axId val="1779250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22772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9227727"/>
        <c:axId val="1779250431"/>
      </c:lineChart>
      <c:catAx>
        <c:axId val="1779227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250431"/>
        <c:crosses val="autoZero"/>
        <c:auto val="1"/>
        <c:lblAlgn val="ctr"/>
        <c:lblOffset val="100"/>
        <c:noMultiLvlLbl val="0"/>
      </c:catAx>
      <c:valAx>
        <c:axId val="1779250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22772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9227727"/>
        <c:axId val="1779250431"/>
      </c:lineChart>
      <c:catAx>
        <c:axId val="1779227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250431"/>
        <c:crosses val="autoZero"/>
        <c:auto val="1"/>
        <c:lblAlgn val="ctr"/>
        <c:lblOffset val="100"/>
        <c:noMultiLvlLbl val="0"/>
      </c:catAx>
      <c:valAx>
        <c:axId val="1779250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22772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9227727"/>
        <c:axId val="1779250431"/>
      </c:lineChart>
      <c:catAx>
        <c:axId val="1779227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250431"/>
        <c:crosses val="autoZero"/>
        <c:auto val="1"/>
        <c:lblAlgn val="ctr"/>
        <c:lblOffset val="100"/>
        <c:noMultiLvlLbl val="0"/>
      </c:catAx>
      <c:valAx>
        <c:axId val="1779250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22772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9227727"/>
        <c:axId val="1779250431"/>
      </c:lineChart>
      <c:catAx>
        <c:axId val="1779227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250431"/>
        <c:crosses val="autoZero"/>
        <c:auto val="1"/>
        <c:lblAlgn val="ctr"/>
        <c:lblOffset val="100"/>
        <c:noMultiLvlLbl val="0"/>
      </c:catAx>
      <c:valAx>
        <c:axId val="1779250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22772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0.42019</cdr:x>
      <cdr:y>0.40675</cdr:y>
    </cdr:from>
    <cdr:to>
      <cdr:x>0.57981</cdr:x>
      <cdr:y>0.59325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F0BAE5A3-CEF6-4A6D-8EA2-DFA92EFD0D08}"/>
            </a:ext>
          </a:extLst>
        </cdr:cNvPr>
        <cdr:cNvSpPr txBox="1"/>
      </cdr:nvSpPr>
      <cdr:spPr>
        <a:xfrm xmlns:a="http://schemas.openxmlformats.org/drawingml/2006/main">
          <a:off x="2406972" y="199429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</cdr:x>
      <cdr:y>0.04041</cdr:y>
    </cdr:from>
    <cdr:to>
      <cdr:x>1</cdr:x>
      <cdr:y>1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1710E51-165F-4F79-A031-4B9B12DE5FDF}"/>
            </a:ext>
          </a:extLst>
        </cdr:cNvPr>
        <cdr:cNvSpPr txBox="1"/>
      </cdr:nvSpPr>
      <cdr:spPr>
        <a:xfrm xmlns:a="http://schemas.openxmlformats.org/drawingml/2006/main">
          <a:off x="0" y="253549"/>
          <a:ext cx="6902840" cy="60208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marL="514350" indent="-514350">
            <a:buFontTx/>
            <a:buAutoNum type="arabicPeriod"/>
          </a:pPr>
          <a:r>
            <a:rPr lang="en-US" sz="2800" dirty="0"/>
            <a:t>Importance of school administration.</a:t>
          </a:r>
        </a:p>
        <a:p xmlns:a="http://schemas.openxmlformats.org/drawingml/2006/main">
          <a:pPr marL="514350" indent="-514350">
            <a:buAutoNum type="arabicPeriod"/>
          </a:pPr>
          <a:endParaRPr lang="en-US" sz="2800" dirty="0"/>
        </a:p>
        <a:p xmlns:a="http://schemas.openxmlformats.org/drawingml/2006/main">
          <a:pPr marL="514350" indent="-514350">
            <a:buFontTx/>
            <a:buAutoNum type="arabicPeriod"/>
          </a:pPr>
          <a:r>
            <a:rPr lang="en-US" sz="2800" dirty="0"/>
            <a:t>Data-informed vs Intuition-based decision making.</a:t>
          </a:r>
        </a:p>
        <a:p xmlns:a="http://schemas.openxmlformats.org/drawingml/2006/main">
          <a:pPr marL="514350" indent="-514350">
            <a:buAutoNum type="arabicPeriod"/>
          </a:pPr>
          <a:endParaRPr lang="en-US" sz="2800" dirty="0"/>
        </a:p>
        <a:p xmlns:a="http://schemas.openxmlformats.org/drawingml/2006/main">
          <a:pPr marL="514350" indent="-514350">
            <a:buFontTx/>
            <a:buAutoNum type="arabicPeriod"/>
          </a:pPr>
          <a:r>
            <a:rPr lang="en-US" sz="2800" dirty="0"/>
            <a:t>Issues related to conventional school administration and how best they can be solved.</a:t>
          </a:r>
        </a:p>
        <a:p xmlns:a="http://schemas.openxmlformats.org/drawingml/2006/main">
          <a:pPr marL="514350" indent="-514350">
            <a:buFontTx/>
            <a:buAutoNum type="arabicPeriod"/>
          </a:pPr>
          <a:endParaRPr lang="en-US" sz="2800" dirty="0"/>
        </a:p>
        <a:p xmlns:a="http://schemas.openxmlformats.org/drawingml/2006/main">
          <a:pPr marL="514350" indent="-514350">
            <a:buFontTx/>
            <a:buAutoNum type="arabicPeriod"/>
          </a:pPr>
          <a:r>
            <a:rPr lang="en-US" sz="2800" dirty="0"/>
            <a:t>Our objective and overall performance of the objective, application flow and database architecture.</a:t>
          </a:r>
        </a:p>
        <a:p xmlns:a="http://schemas.openxmlformats.org/drawingml/2006/main">
          <a:endParaRPr lang="en-US" sz="32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0.42019</cdr:x>
      <cdr:y>0.40675</cdr:y>
    </cdr:from>
    <cdr:to>
      <cdr:x>0.57981</cdr:x>
      <cdr:y>0.59325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F0BAE5A3-CEF6-4A6D-8EA2-DFA92EFD0D08}"/>
            </a:ext>
          </a:extLst>
        </cdr:cNvPr>
        <cdr:cNvSpPr txBox="1"/>
      </cdr:nvSpPr>
      <cdr:spPr>
        <a:xfrm xmlns:a="http://schemas.openxmlformats.org/drawingml/2006/main">
          <a:off x="2406972" y="199429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</cdr:x>
      <cdr:y>0.08082</cdr:y>
    </cdr:from>
    <cdr:to>
      <cdr:x>0.86534</cdr:x>
      <cdr:y>1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1710E51-165F-4F79-A031-4B9B12DE5FDF}"/>
            </a:ext>
          </a:extLst>
        </cdr:cNvPr>
        <cdr:cNvSpPr txBox="1"/>
      </cdr:nvSpPr>
      <cdr:spPr>
        <a:xfrm xmlns:a="http://schemas.openxmlformats.org/drawingml/2006/main">
          <a:off x="0" y="476232"/>
          <a:ext cx="7834434" cy="54165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32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0.42019</cdr:x>
      <cdr:y>0.40675</cdr:y>
    </cdr:from>
    <cdr:to>
      <cdr:x>0.57981</cdr:x>
      <cdr:y>0.59325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F0BAE5A3-CEF6-4A6D-8EA2-DFA92EFD0D08}"/>
            </a:ext>
          </a:extLst>
        </cdr:cNvPr>
        <cdr:cNvSpPr txBox="1"/>
      </cdr:nvSpPr>
      <cdr:spPr>
        <a:xfrm xmlns:a="http://schemas.openxmlformats.org/drawingml/2006/main">
          <a:off x="2406972" y="199429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</cdr:x>
      <cdr:y>0.08082</cdr:y>
    </cdr:from>
    <cdr:to>
      <cdr:x>0.86534</cdr:x>
      <cdr:y>1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1710E51-165F-4F79-A031-4B9B12DE5FDF}"/>
            </a:ext>
          </a:extLst>
        </cdr:cNvPr>
        <cdr:cNvSpPr txBox="1"/>
      </cdr:nvSpPr>
      <cdr:spPr>
        <a:xfrm xmlns:a="http://schemas.openxmlformats.org/drawingml/2006/main">
          <a:off x="0" y="476232"/>
          <a:ext cx="7834434" cy="54165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32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0.42019</cdr:x>
      <cdr:y>0.40675</cdr:y>
    </cdr:from>
    <cdr:to>
      <cdr:x>0.57981</cdr:x>
      <cdr:y>0.59325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F0BAE5A3-CEF6-4A6D-8EA2-DFA92EFD0D08}"/>
            </a:ext>
          </a:extLst>
        </cdr:cNvPr>
        <cdr:cNvSpPr txBox="1"/>
      </cdr:nvSpPr>
      <cdr:spPr>
        <a:xfrm xmlns:a="http://schemas.openxmlformats.org/drawingml/2006/main">
          <a:off x="2406972" y="199429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</cdr:x>
      <cdr:y>0.08082</cdr:y>
    </cdr:from>
    <cdr:to>
      <cdr:x>0.86534</cdr:x>
      <cdr:y>1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1710E51-165F-4F79-A031-4B9B12DE5FDF}"/>
            </a:ext>
          </a:extLst>
        </cdr:cNvPr>
        <cdr:cNvSpPr txBox="1"/>
      </cdr:nvSpPr>
      <cdr:spPr>
        <a:xfrm xmlns:a="http://schemas.openxmlformats.org/drawingml/2006/main">
          <a:off x="0" y="476232"/>
          <a:ext cx="7834434" cy="54165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32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0.42019</cdr:x>
      <cdr:y>0.40675</cdr:y>
    </cdr:from>
    <cdr:to>
      <cdr:x>0.57981</cdr:x>
      <cdr:y>0.59325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F0BAE5A3-CEF6-4A6D-8EA2-DFA92EFD0D08}"/>
            </a:ext>
          </a:extLst>
        </cdr:cNvPr>
        <cdr:cNvSpPr txBox="1"/>
      </cdr:nvSpPr>
      <cdr:spPr>
        <a:xfrm xmlns:a="http://schemas.openxmlformats.org/drawingml/2006/main">
          <a:off x="2406972" y="199429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</cdr:x>
      <cdr:y>0.08082</cdr:y>
    </cdr:from>
    <cdr:to>
      <cdr:x>0.86534</cdr:x>
      <cdr:y>1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1710E51-165F-4F79-A031-4B9B12DE5FDF}"/>
            </a:ext>
          </a:extLst>
        </cdr:cNvPr>
        <cdr:cNvSpPr txBox="1"/>
      </cdr:nvSpPr>
      <cdr:spPr>
        <a:xfrm xmlns:a="http://schemas.openxmlformats.org/drawingml/2006/main">
          <a:off x="0" y="476232"/>
          <a:ext cx="7834434" cy="54165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32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20-Mar-24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703" y="0"/>
            <a:ext cx="11531088" cy="62317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902200"/>
            <a:ext cx="10572000" cy="6948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Enhancing School Administration through Data-Informed Decision Making and Modern Technology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CA982C5-8822-5F41-B151-CBFC3278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09"/>
            <a:ext cx="10572000" cy="1682589"/>
          </a:xfrm>
        </p:spPr>
        <p:txBody>
          <a:bodyPr>
            <a:normAutofit/>
          </a:bodyPr>
          <a:lstStyle/>
          <a:p>
            <a:r>
              <a:rPr lang="en-US" dirty="0"/>
              <a:t>Eli Bansa – 3042020</a:t>
            </a:r>
          </a:p>
          <a:p>
            <a:r>
              <a:rPr lang="en-US" dirty="0"/>
              <a:t>Priscilla Adjei – 3019620 </a:t>
            </a:r>
          </a:p>
        </p:txBody>
      </p:sp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505" y="-60961"/>
            <a:ext cx="13032617" cy="697992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24F707A-DFAC-465C-8EE8-1A638092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688" y="60960"/>
            <a:ext cx="3205214" cy="1754522"/>
          </a:xfrm>
        </p:spPr>
        <p:txBody>
          <a:bodyPr/>
          <a:lstStyle/>
          <a:p>
            <a:r>
              <a:rPr lang="en-US" dirty="0"/>
              <a:t>              Application          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2069AE-2EAD-42B1-87E9-2FD83121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551C1E-E9C8-44CD-8F4F-1ED21B91B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285" y="60960"/>
            <a:ext cx="6254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8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505" y="-60961"/>
            <a:ext cx="13032617" cy="697992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2069AE-2EAD-42B1-87E9-2FD83121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7561A-9D2B-4C52-ABB0-09BC68D02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22" y="0"/>
            <a:ext cx="10583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4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9295" y="1894907"/>
            <a:ext cx="2778114" cy="1051493"/>
          </a:xfrm>
        </p:spPr>
        <p:txBody>
          <a:bodyPr anchor="t">
            <a:normAutofit/>
          </a:bodyPr>
          <a:lstStyle/>
          <a:p>
            <a:r>
              <a:rPr lang="en-US" sz="3600" b="0" i="0" dirty="0">
                <a:solidFill>
                  <a:srgbClr val="FFFFFF"/>
                </a:solidFill>
                <a:effectLst/>
                <a:latin typeface="Fira Sans" panose="020B0503050000020004" pitchFamily="34" charset="0"/>
              </a:rPr>
              <a:t>Conclusion</a:t>
            </a:r>
            <a:endParaRPr lang="en-US" sz="3600" dirty="0"/>
          </a:p>
        </p:txBody>
      </p:sp>
      <p:graphicFrame>
        <p:nvGraphicFramePr>
          <p:cNvPr id="6" name="Content Placeholder 5" descr="Chart placeholder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69183" y="3911600"/>
          <a:ext cx="9053634" cy="589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B180C5-97F1-4E8A-A8B4-89DF1AE6660A}"/>
              </a:ext>
            </a:extLst>
          </p:cNvPr>
          <p:cNvSpPr txBox="1"/>
          <p:nvPr/>
        </p:nvSpPr>
        <p:spPr>
          <a:xfrm>
            <a:off x="-67376" y="1376739"/>
            <a:ext cx="76223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conclusion, the Smart School Administrative System marks a pivotal moment in the evolution of education. By harnessing the power of technology and data, we've unlocked endless possibilities to streamline administrative tasks, improve decision-making, and ultimately enhance the educational experience for all. </a:t>
            </a:r>
          </a:p>
          <a:p>
            <a:r>
              <a:rPr lang="en-US" dirty="0"/>
              <a:t>As we embrace this new era, let us continue to innovate, collaborate, and inspire, knowing that the future of education has never looked brighter.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96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E5A10C92-5805-4C39-9BF6-507F3B966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oup of coworkers collaborating around a table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28" r="3697" b="-1"/>
          <a:stretch/>
        </p:blipFill>
        <p:spPr>
          <a:xfrm>
            <a:off x="-539016" y="-231008"/>
            <a:ext cx="12731016" cy="708900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C2CC41E-4EEC-4D67-B433-E1CDC5879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1153"/>
            <a:ext cx="12192001" cy="6880304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B114AB90-13F9-48EF-BFF7-7634459A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902200"/>
            <a:ext cx="10572000" cy="694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19505-9D7D-47EE-B8DA-D2301EBFA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God bless you all.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AAAD0-D06D-4AE9-B6C7-56ADE337432F}"/>
              </a:ext>
            </a:extLst>
          </p:cNvPr>
          <p:cNvSpPr txBox="1"/>
          <p:nvPr/>
        </p:nvSpPr>
        <p:spPr>
          <a:xfrm>
            <a:off x="3003082" y="2824296"/>
            <a:ext cx="6198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Thank you for being a part of this transformative journey</a:t>
            </a:r>
          </a:p>
        </p:txBody>
      </p:sp>
    </p:spTree>
    <p:extLst>
      <p:ext uri="{BB962C8B-B14F-4D97-AF65-F5344CB8AC3E}">
        <p14:creationId xmlns:p14="http://schemas.microsoft.com/office/powerpoint/2010/main" val="141583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1719943"/>
            <a:ext cx="3269463" cy="4034815"/>
          </a:xfrm>
        </p:spPr>
        <p:txBody>
          <a:bodyPr anchor="t">
            <a:normAutofit fontScale="90000"/>
          </a:bodyPr>
          <a:lstStyle/>
          <a:p>
            <a:r>
              <a:rPr lang="en-US" sz="4400" dirty="0"/>
              <a:t>We will be discussing the following issues today:</a:t>
            </a:r>
          </a:p>
        </p:txBody>
      </p:sp>
      <p:graphicFrame>
        <p:nvGraphicFramePr>
          <p:cNvPr id="6" name="Content Placeholder 5" descr="Chart placeholder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186445"/>
              </p:ext>
            </p:extLst>
          </p:nvPr>
        </p:nvGraphicFramePr>
        <p:xfrm>
          <a:off x="326078" y="193039"/>
          <a:ext cx="6902840" cy="6388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370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DE87-7B3F-5D86-ECDB-F9307847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87527"/>
            <a:ext cx="10672754" cy="1223350"/>
          </a:xfrm>
        </p:spPr>
        <p:txBody>
          <a:bodyPr/>
          <a:lstStyle/>
          <a:p>
            <a:r>
              <a:rPr lang="en-US" dirty="0"/>
              <a:t>Importance of efficient school 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6E450-FE36-1364-8894-40674C58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 decision making</a:t>
            </a:r>
          </a:p>
          <a:p>
            <a:r>
              <a:rPr lang="en-US" dirty="0"/>
              <a:t>Staff supervision</a:t>
            </a:r>
          </a:p>
          <a:p>
            <a:r>
              <a:rPr lang="en-US" dirty="0"/>
              <a:t>Assessment</a:t>
            </a:r>
          </a:p>
          <a:p>
            <a:r>
              <a:rPr lang="en-US" dirty="0"/>
              <a:t>Curriculum design</a:t>
            </a:r>
          </a:p>
          <a:p>
            <a:r>
              <a:rPr lang="en-US" dirty="0"/>
              <a:t>General goal setting</a:t>
            </a:r>
          </a:p>
        </p:txBody>
      </p:sp>
    </p:spTree>
    <p:extLst>
      <p:ext uri="{BB962C8B-B14F-4D97-AF65-F5344CB8AC3E}">
        <p14:creationId xmlns:p14="http://schemas.microsoft.com/office/powerpoint/2010/main" val="300004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1719943"/>
            <a:ext cx="3269463" cy="4034815"/>
          </a:xfrm>
        </p:spPr>
        <p:txBody>
          <a:bodyPr anchor="t">
            <a:normAutofit/>
          </a:bodyPr>
          <a:lstStyle/>
          <a:p>
            <a:r>
              <a:rPr lang="en-US" sz="4400" dirty="0"/>
              <a:t>Issues in Conventional School Administration</a:t>
            </a:r>
          </a:p>
        </p:txBody>
      </p:sp>
      <p:graphicFrame>
        <p:nvGraphicFramePr>
          <p:cNvPr id="6" name="Content Placeholder 5" descr="Chart placeholder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75655"/>
              </p:ext>
            </p:extLst>
          </p:nvPr>
        </p:nvGraphicFramePr>
        <p:xfrm>
          <a:off x="1569183" y="3911600"/>
          <a:ext cx="9053634" cy="589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B180C5-97F1-4E8A-A8B4-89DF1AE6660A}"/>
              </a:ext>
            </a:extLst>
          </p:cNvPr>
          <p:cNvSpPr txBox="1"/>
          <p:nvPr/>
        </p:nvSpPr>
        <p:spPr>
          <a:xfrm>
            <a:off x="216418" y="1384611"/>
            <a:ext cx="712216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Underutilization of modern technology.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Lack of data-informed decision-making.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Manual and time-consuming processes.</a:t>
            </a:r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Impact: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Hinders administrative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Limits ability to adapt to changing educational landscapes.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Affects quality of education and student competitiveness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6887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E191-A3AA-3284-9D4F-F4AB8DE3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715250" cy="1238737"/>
          </a:xfrm>
        </p:spPr>
        <p:txBody>
          <a:bodyPr/>
          <a:lstStyle/>
          <a:p>
            <a:r>
              <a:rPr lang="en-US" dirty="0"/>
              <a:t>Data-informed Decision Making vs Intuition-Based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82570-D4E4-1B1A-E5D7-49950CA59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85319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Data-informed decision making makes use of historical data to guide decision making as opposed to intuition-based decision making which relies of past experiences and knowledge of the decision maker.</a:t>
            </a:r>
          </a:p>
          <a:p>
            <a:r>
              <a:rPr lang="en-US" dirty="0"/>
              <a:t>Objectivity(Fact)</a:t>
            </a:r>
          </a:p>
          <a:p>
            <a:r>
              <a:rPr lang="en-US" dirty="0"/>
              <a:t>Evidence-based</a:t>
            </a:r>
          </a:p>
          <a:p>
            <a:r>
              <a:rPr lang="en-US" dirty="0"/>
              <a:t>Bias</a:t>
            </a:r>
          </a:p>
          <a:p>
            <a:r>
              <a:rPr lang="en-US" dirty="0"/>
              <a:t>Inspires confidence in decision making (know your facts)</a:t>
            </a:r>
          </a:p>
        </p:txBody>
      </p:sp>
    </p:spTree>
    <p:extLst>
      <p:ext uri="{BB962C8B-B14F-4D97-AF65-F5344CB8AC3E}">
        <p14:creationId xmlns:p14="http://schemas.microsoft.com/office/powerpoint/2010/main" val="201729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1922"/>
            <a:ext cx="13032617" cy="697992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24F707A-DFAC-465C-8EE8-1A638092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54574" cy="1276837"/>
          </a:xfrm>
        </p:spPr>
        <p:txBody>
          <a:bodyPr/>
          <a:lstStyle/>
          <a:p>
            <a:r>
              <a:rPr lang="en-US" dirty="0"/>
              <a:t>Solution: The Smart School Administrative System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2069AE-2EAD-42B1-87E9-2FD83121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Web-based</a:t>
            </a:r>
          </a:p>
          <a:p>
            <a:endParaRPr lang="en-US" dirty="0"/>
          </a:p>
          <a:p>
            <a:r>
              <a:rPr lang="en-US" dirty="0"/>
              <a:t>Utilization of Machine Learning (ML) to automate tasks.</a:t>
            </a:r>
          </a:p>
          <a:p>
            <a:endParaRPr lang="en-US" dirty="0"/>
          </a:p>
          <a:p>
            <a:r>
              <a:rPr lang="en-US" dirty="0"/>
              <a:t>Integration of ML algorithms for data-driven insights.</a:t>
            </a:r>
          </a:p>
          <a:p>
            <a:endParaRPr lang="en-US" dirty="0"/>
          </a:p>
          <a:p>
            <a:r>
              <a:rPr lang="en-US" dirty="0"/>
              <a:t>Enhancement of administrative efficiency and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83724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1719943"/>
            <a:ext cx="3269463" cy="4034815"/>
          </a:xfrm>
        </p:spPr>
        <p:txBody>
          <a:bodyPr anchor="t">
            <a:normAutofit/>
          </a:bodyPr>
          <a:lstStyle/>
          <a:p>
            <a:r>
              <a:rPr lang="en-US" sz="4400" dirty="0"/>
              <a:t>Key features</a:t>
            </a:r>
          </a:p>
        </p:txBody>
      </p:sp>
      <p:graphicFrame>
        <p:nvGraphicFramePr>
          <p:cNvPr id="6" name="Content Placeholder 5" descr="Chart placeholder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69183" y="3911600"/>
          <a:ext cx="9053634" cy="589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B180C5-97F1-4E8A-A8B4-89DF1AE6660A}"/>
              </a:ext>
            </a:extLst>
          </p:cNvPr>
          <p:cNvSpPr txBox="1"/>
          <p:nvPr/>
        </p:nvSpPr>
        <p:spPr>
          <a:xfrm>
            <a:off x="216418" y="1384611"/>
            <a:ext cx="71221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Instant attendance tracking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Student emotion tracking.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Centralized student and staff management.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Finance management and forecasting.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Grade and teacher performance prediction.</a:t>
            </a:r>
          </a:p>
          <a:p>
            <a:endParaRPr lang="en-US" dirty="0"/>
          </a:p>
          <a:p>
            <a:r>
              <a:rPr lang="en-US" dirty="0"/>
              <a:t> Efficient timetable generation.</a:t>
            </a:r>
          </a:p>
        </p:txBody>
      </p:sp>
    </p:spTree>
    <p:extLst>
      <p:ext uri="{BB962C8B-B14F-4D97-AF65-F5344CB8AC3E}">
        <p14:creationId xmlns:p14="http://schemas.microsoft.com/office/powerpoint/2010/main" val="4267006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1922"/>
            <a:ext cx="13032617" cy="697992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24F707A-DFAC-465C-8EE8-1A638092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Overall Performance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2069AE-2EAD-42B1-87E9-2FD83121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ML to automate administrative tasks.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Gain insights from collected data.</a:t>
            </a:r>
          </a:p>
          <a:p>
            <a:endParaRPr lang="en-US" dirty="0"/>
          </a:p>
          <a:p>
            <a:r>
              <a:rPr lang="en-US" dirty="0"/>
              <a:t> Enhance efficiency and effectiveness.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9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0763" y="1719944"/>
            <a:ext cx="4151237" cy="2659552"/>
          </a:xfrm>
        </p:spPr>
        <p:txBody>
          <a:bodyPr anchor="t">
            <a:normAutofit/>
          </a:bodyPr>
          <a:lstStyle/>
          <a:p>
            <a:r>
              <a:rPr lang="en-US" sz="4400" dirty="0"/>
              <a:t>Overall performance objectives</a:t>
            </a:r>
          </a:p>
        </p:txBody>
      </p:sp>
      <p:graphicFrame>
        <p:nvGraphicFramePr>
          <p:cNvPr id="6" name="Content Placeholder 5" descr="Chart placeholder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69183" y="3911600"/>
          <a:ext cx="9053634" cy="589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B180C5-97F1-4E8A-A8B4-89DF1AE6660A}"/>
              </a:ext>
            </a:extLst>
          </p:cNvPr>
          <p:cNvSpPr txBox="1"/>
          <p:nvPr/>
        </p:nvSpPr>
        <p:spPr>
          <a:xfrm>
            <a:off x="216418" y="961100"/>
            <a:ext cx="71221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Security.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Scalability.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Responsiveness.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Easy data upload.</a:t>
            </a:r>
          </a:p>
        </p:txBody>
      </p:sp>
    </p:spTree>
    <p:extLst>
      <p:ext uri="{BB962C8B-B14F-4D97-AF65-F5344CB8AC3E}">
        <p14:creationId xmlns:p14="http://schemas.microsoft.com/office/powerpoint/2010/main" val="3695584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15C130-17B0-43C9-B99C-584294C40B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E1812AF-5C4C-4B75-9015-C90088D3D4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0B771C-53D0-4C6A-8C2A-F95E45907F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Agency design</Template>
  <TotalTime>227</TotalTime>
  <Words>384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Fira Sans</vt:lpstr>
      <vt:lpstr>Söhne</vt:lpstr>
      <vt:lpstr>Wingdings 2</vt:lpstr>
      <vt:lpstr>Quotable</vt:lpstr>
      <vt:lpstr>Enhancing School Administration through Data-Informed Decision Making and Modern Technology</vt:lpstr>
      <vt:lpstr>We will be discussing the following issues today:</vt:lpstr>
      <vt:lpstr>Importance of efficient school administration</vt:lpstr>
      <vt:lpstr>Issues in Conventional School Administration</vt:lpstr>
      <vt:lpstr>Data-informed Decision Making vs Intuition-Based Decision Making</vt:lpstr>
      <vt:lpstr>Solution: The Smart School Administrative System</vt:lpstr>
      <vt:lpstr>Key features</vt:lpstr>
      <vt:lpstr>Objectives and Overall Performance</vt:lpstr>
      <vt:lpstr>Overall performance objectives</vt:lpstr>
      <vt:lpstr>              Application          Flow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Priscilla</dc:creator>
  <cp:lastModifiedBy>Eli Bansa</cp:lastModifiedBy>
  <cp:revision>18</cp:revision>
  <dcterms:created xsi:type="dcterms:W3CDTF">2024-03-19T18:39:50Z</dcterms:created>
  <dcterms:modified xsi:type="dcterms:W3CDTF">2024-03-20T15:41:38Z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