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6" r:id="rId3"/>
    <p:sldId id="288" r:id="rId4"/>
    <p:sldId id="268" r:id="rId5"/>
    <p:sldId id="289" r:id="rId6"/>
    <p:sldId id="290" r:id="rId7"/>
    <p:sldId id="274" r:id="rId8"/>
    <p:sldId id="275" r:id="rId9"/>
    <p:sldId id="267" r:id="rId10"/>
    <p:sldId id="269" r:id="rId11"/>
    <p:sldId id="277" r:id="rId12"/>
    <p:sldId id="276" r:id="rId13"/>
    <p:sldId id="282" r:id="rId14"/>
    <p:sldId id="273" r:id="rId15"/>
    <p:sldId id="278" r:id="rId16"/>
    <p:sldId id="280" r:id="rId17"/>
    <p:sldId id="283" r:id="rId18"/>
    <p:sldId id="286" r:id="rId19"/>
    <p:sldId id="284" r:id="rId20"/>
    <p:sldId id="285" r:id="rId21"/>
    <p:sldId id="287" r:id="rId22"/>
    <p:sldId id="271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3339"/>
    <a:srgbClr val="7C8183"/>
    <a:srgbClr val="2E75B6"/>
    <a:srgbClr val="2E5596"/>
    <a:srgbClr val="D44149"/>
    <a:srgbClr val="CD1F26"/>
    <a:srgbClr val="E22326"/>
    <a:srgbClr val="ED7D31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0" autoAdjust="0"/>
    <p:restoredTop sz="96433" autoAdjust="0"/>
  </p:normalViewPr>
  <p:slideViewPr>
    <p:cSldViewPr snapToGrid="0">
      <p:cViewPr varScale="1">
        <p:scale>
          <a:sx n="107" d="100"/>
          <a:sy n="107" d="100"/>
        </p:scale>
        <p:origin x="61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650EBFD7-4DC7-48AF-A48C-1F26E0E298F7}"/>
    <pc:docChg chg="custSel addSld modSld">
      <pc:chgData name="Erkan ŞİRİN" userId="7f10ce1d6aaf8c5d" providerId="LiveId" clId="{650EBFD7-4DC7-48AF-A48C-1F26E0E298F7}" dt="2019-05-13T23:16:30.694" v="152" actId="115"/>
      <pc:docMkLst>
        <pc:docMk/>
      </pc:docMkLst>
      <pc:sldChg chg="delSp modSp">
        <pc:chgData name="Erkan ŞİRİN" userId="7f10ce1d6aaf8c5d" providerId="LiveId" clId="{650EBFD7-4DC7-48AF-A48C-1F26E0E298F7}" dt="2019-05-13T22:28:24.279" v="2" actId="20577"/>
        <pc:sldMkLst>
          <pc:docMk/>
          <pc:sldMk cId="1416118015" sldId="257"/>
        </pc:sldMkLst>
        <pc:spChg chg="mod">
          <ac:chgData name="Erkan ŞİRİN" userId="7f10ce1d6aaf8c5d" providerId="LiveId" clId="{650EBFD7-4DC7-48AF-A48C-1F26E0E298F7}" dt="2019-05-13T22:28:24.279" v="2" actId="20577"/>
          <ac:spMkLst>
            <pc:docMk/>
            <pc:sldMk cId="1416118015" sldId="257"/>
            <ac:spMk id="16" creationId="{00000000-0000-0000-0000-000000000000}"/>
          </ac:spMkLst>
        </pc:spChg>
        <pc:picChg chg="del">
          <ac:chgData name="Erkan ŞİRİN" userId="7f10ce1d6aaf8c5d" providerId="LiveId" clId="{650EBFD7-4DC7-48AF-A48C-1F26E0E298F7}" dt="2019-05-13T22:28:18.054" v="0" actId="478"/>
          <ac:picMkLst>
            <pc:docMk/>
            <pc:sldMk cId="1416118015" sldId="257"/>
            <ac:picMk id="2" creationId="{00000000-0000-0000-0000-000000000000}"/>
          </ac:picMkLst>
        </pc:picChg>
      </pc:sldChg>
      <pc:sldChg chg="add">
        <pc:chgData name="Erkan ŞİRİN" userId="7f10ce1d6aaf8c5d" providerId="LiveId" clId="{650EBFD7-4DC7-48AF-A48C-1F26E0E298F7}" dt="2019-05-13T23:11:19.037" v="3"/>
        <pc:sldMkLst>
          <pc:docMk/>
          <pc:sldMk cId="669863355" sldId="288"/>
        </pc:sldMkLst>
      </pc:sldChg>
      <pc:sldChg chg="addSp delSp modSp add modAnim">
        <pc:chgData name="Erkan ŞİRİN" userId="7f10ce1d6aaf8c5d" providerId="LiveId" clId="{650EBFD7-4DC7-48AF-A48C-1F26E0E298F7}" dt="2019-05-13T23:12:09.138" v="8" actId="1076"/>
        <pc:sldMkLst>
          <pc:docMk/>
          <pc:sldMk cId="3395070053" sldId="289"/>
        </pc:sldMkLst>
        <pc:spChg chg="add del mod">
          <ac:chgData name="Erkan ŞİRİN" userId="7f10ce1d6aaf8c5d" providerId="LiveId" clId="{650EBFD7-4DC7-48AF-A48C-1F26E0E298F7}" dt="2019-05-13T23:12:03.610" v="6" actId="478"/>
          <ac:spMkLst>
            <pc:docMk/>
            <pc:sldMk cId="3395070053" sldId="289"/>
            <ac:spMk id="3" creationId="{815E0301-8E42-4609-A964-895FD7E3F466}"/>
          </ac:spMkLst>
        </pc:spChg>
        <pc:spChg chg="add mod">
          <ac:chgData name="Erkan ŞİRİN" userId="7f10ce1d6aaf8c5d" providerId="LiveId" clId="{650EBFD7-4DC7-48AF-A48C-1F26E0E298F7}" dt="2019-05-13T23:12:09.138" v="8" actId="1076"/>
          <ac:spMkLst>
            <pc:docMk/>
            <pc:sldMk cId="3395070053" sldId="289"/>
            <ac:spMk id="13" creationId="{5B761AC3-A302-4EEC-BB05-D4B9D272D4C8}"/>
          </ac:spMkLst>
        </pc:spChg>
        <pc:spChg chg="del">
          <ac:chgData name="Erkan ŞİRİN" userId="7f10ce1d6aaf8c5d" providerId="LiveId" clId="{650EBFD7-4DC7-48AF-A48C-1F26E0E298F7}" dt="2019-05-13T23:11:59.472" v="5" actId="478"/>
          <ac:spMkLst>
            <pc:docMk/>
            <pc:sldMk cId="3395070053" sldId="289"/>
            <ac:spMk id="23" creationId="{AD04A35D-9F46-4482-B084-08E88356E1E3}"/>
          </ac:spMkLst>
        </pc:spChg>
      </pc:sldChg>
      <pc:sldChg chg="addSp delSp modSp add">
        <pc:chgData name="Erkan ŞİRİN" userId="7f10ce1d6aaf8c5d" providerId="LiveId" clId="{650EBFD7-4DC7-48AF-A48C-1F26E0E298F7}" dt="2019-05-13T23:16:30.694" v="152" actId="115"/>
        <pc:sldMkLst>
          <pc:docMk/>
          <pc:sldMk cId="1477929039" sldId="290"/>
        </pc:sldMkLst>
        <pc:spChg chg="add mod">
          <ac:chgData name="Erkan ŞİRİN" userId="7f10ce1d6aaf8c5d" providerId="LiveId" clId="{650EBFD7-4DC7-48AF-A48C-1F26E0E298F7}" dt="2019-05-13T23:16:30.694" v="152" actId="115"/>
          <ac:spMkLst>
            <pc:docMk/>
            <pc:sldMk cId="1477929039" sldId="290"/>
            <ac:spMk id="4" creationId="{EE5DE3A8-30CC-46F3-A844-320393325567}"/>
          </ac:spMkLst>
        </pc:spChg>
        <pc:spChg chg="del">
          <ac:chgData name="Erkan ŞİRİN" userId="7f10ce1d6aaf8c5d" providerId="LiveId" clId="{650EBFD7-4DC7-48AF-A48C-1F26E0E298F7}" dt="2019-05-13T23:13:20.003" v="114" actId="478"/>
          <ac:spMkLst>
            <pc:docMk/>
            <pc:sldMk cId="1477929039" sldId="290"/>
            <ac:spMk id="15" creationId="{B2437E45-8DF2-4AE4-9833-C4E5CBF82431}"/>
          </ac:spMkLst>
        </pc:spChg>
        <pc:spChg chg="mod">
          <ac:chgData name="Erkan ŞİRİN" userId="7f10ce1d6aaf8c5d" providerId="LiveId" clId="{650EBFD7-4DC7-48AF-A48C-1F26E0E298F7}" dt="2019-05-13T23:15:43.240" v="127" actId="1076"/>
          <ac:spMkLst>
            <pc:docMk/>
            <pc:sldMk cId="1477929039" sldId="290"/>
            <ac:spMk id="17" creationId="{59B90566-3CBB-4492-AF5B-2F0B3ACD202B}"/>
          </ac:spMkLst>
        </pc:spChg>
        <pc:spChg chg="mod">
          <ac:chgData name="Erkan ŞİRİN" userId="7f10ce1d6aaf8c5d" providerId="LiveId" clId="{650EBFD7-4DC7-48AF-A48C-1F26E0E298F7}" dt="2019-05-13T23:15:45.756" v="128" actId="1076"/>
          <ac:spMkLst>
            <pc:docMk/>
            <pc:sldMk cId="1477929039" sldId="290"/>
            <ac:spMk id="20" creationId="{00000000-0000-0000-0000-000000000000}"/>
          </ac:spMkLst>
        </pc:spChg>
        <pc:picChg chg="add mod">
          <ac:chgData name="Erkan ŞİRİN" userId="7f10ce1d6aaf8c5d" providerId="LiveId" clId="{650EBFD7-4DC7-48AF-A48C-1F26E0E298F7}" dt="2019-05-13T23:15:39.537" v="126" actId="1076"/>
          <ac:picMkLst>
            <pc:docMk/>
            <pc:sldMk cId="1477929039" sldId="290"/>
            <ac:picMk id="3" creationId="{59D9A19C-0E1E-4A7C-AA29-392F6E386E22}"/>
          </ac:picMkLst>
        </pc:picChg>
        <pc:picChg chg="del">
          <ac:chgData name="Erkan ŞİRİN" userId="7f10ce1d6aaf8c5d" providerId="LiveId" clId="{650EBFD7-4DC7-48AF-A48C-1F26E0E298F7}" dt="2019-05-13T23:13:20.003" v="114" actId="478"/>
          <ac:picMkLst>
            <pc:docMk/>
            <pc:sldMk cId="1477929039" sldId="290"/>
            <ac:picMk id="9" creationId="{B8C41527-FA2D-4742-9E06-1A2B2A4F58FE}"/>
          </ac:picMkLst>
        </pc:picChg>
        <pc:picChg chg="del">
          <ac:chgData name="Erkan ŞİRİN" userId="7f10ce1d6aaf8c5d" providerId="LiveId" clId="{650EBFD7-4DC7-48AF-A48C-1F26E0E298F7}" dt="2019-05-13T23:13:20.003" v="114" actId="478"/>
          <ac:picMkLst>
            <pc:docMk/>
            <pc:sldMk cId="1477929039" sldId="290"/>
            <ac:picMk id="12" creationId="{A6DEA02B-CA55-4272-AC9D-780225DAA5A5}"/>
          </ac:picMkLst>
        </pc:picChg>
      </pc:sldChg>
    </pc:docChg>
  </pc:docChgLst>
  <pc:docChgLst>
    <pc:chgData name="Erkan ŞİRİN" userId="7f10ce1d6aaf8c5d" providerId="LiveId" clId="{ED1E422C-BF0E-4A47-8CD4-2D09CF756D85}"/>
    <pc:docChg chg="custSel modSld">
      <pc:chgData name="Erkan ŞİRİN" userId="7f10ce1d6aaf8c5d" providerId="LiveId" clId="{ED1E422C-BF0E-4A47-8CD4-2D09CF756D85}" dt="2019-05-13T22:24:06.512" v="37"/>
      <pc:docMkLst>
        <pc:docMk/>
      </pc:docMkLst>
      <pc:sldChg chg="addSp delSp">
        <pc:chgData name="Erkan ŞİRİN" userId="7f10ce1d6aaf8c5d" providerId="LiveId" clId="{ED1E422C-BF0E-4A47-8CD4-2D09CF756D85}" dt="2019-05-13T22:22:33.865" v="1"/>
        <pc:sldMkLst>
          <pc:docMk/>
          <pc:sldMk cId="1416118015" sldId="257"/>
        </pc:sldMkLst>
        <pc:grpChg chg="del">
          <ac:chgData name="Erkan ŞİRİN" userId="7f10ce1d6aaf8c5d" providerId="LiveId" clId="{ED1E422C-BF0E-4A47-8CD4-2D09CF756D85}" dt="2019-05-13T22:22:33.143" v="0" actId="478"/>
          <ac:grpSpMkLst>
            <pc:docMk/>
            <pc:sldMk cId="1416118015" sldId="257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2:33.865" v="1"/>
          <ac:picMkLst>
            <pc:docMk/>
            <pc:sldMk cId="1416118015" sldId="257"/>
            <ac:picMk id="13" creationId="{3B28A167-DD48-49BA-A3DE-175234FDCE2A}"/>
          </ac:picMkLst>
        </pc:picChg>
      </pc:sldChg>
      <pc:sldChg chg="addSp delSp">
        <pc:chgData name="Erkan ŞİRİN" userId="7f10ce1d6aaf8c5d" providerId="LiveId" clId="{ED1E422C-BF0E-4A47-8CD4-2D09CF756D85}" dt="2019-05-13T22:22:38.525" v="3"/>
        <pc:sldMkLst>
          <pc:docMk/>
          <pc:sldMk cId="2700576662" sldId="266"/>
        </pc:sldMkLst>
        <pc:grpChg chg="del">
          <ac:chgData name="Erkan ŞİRİN" userId="7f10ce1d6aaf8c5d" providerId="LiveId" clId="{ED1E422C-BF0E-4A47-8CD4-2D09CF756D85}" dt="2019-05-13T22:22:37.957" v="2" actId="478"/>
          <ac:grpSpMkLst>
            <pc:docMk/>
            <pc:sldMk cId="2700576662" sldId="266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2:38.525" v="3"/>
          <ac:picMkLst>
            <pc:docMk/>
            <pc:sldMk cId="2700576662" sldId="266"/>
            <ac:picMk id="22" creationId="{025239C3-F34F-4164-9959-B23472749A07}"/>
          </ac:picMkLst>
        </pc:picChg>
      </pc:sldChg>
      <pc:sldChg chg="addSp delSp">
        <pc:chgData name="Erkan ŞİRİN" userId="7f10ce1d6aaf8c5d" providerId="LiveId" clId="{ED1E422C-BF0E-4A47-8CD4-2D09CF756D85}" dt="2019-05-13T22:22:59.389" v="11"/>
        <pc:sldMkLst>
          <pc:docMk/>
          <pc:sldMk cId="465015095" sldId="267"/>
        </pc:sldMkLst>
        <pc:grpChg chg="del">
          <ac:chgData name="Erkan ŞİRİN" userId="7f10ce1d6aaf8c5d" providerId="LiveId" clId="{ED1E422C-BF0E-4A47-8CD4-2D09CF756D85}" dt="2019-05-13T22:22:58.578" v="10" actId="478"/>
          <ac:grpSpMkLst>
            <pc:docMk/>
            <pc:sldMk cId="465015095" sldId="267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2:59.389" v="11"/>
          <ac:picMkLst>
            <pc:docMk/>
            <pc:sldMk cId="465015095" sldId="267"/>
            <ac:picMk id="25" creationId="{4BD99761-BF63-44EC-8B6A-B9610942492A}"/>
          </ac:picMkLst>
        </pc:picChg>
      </pc:sldChg>
      <pc:sldChg chg="addSp delSp">
        <pc:chgData name="Erkan ŞİRİN" userId="7f10ce1d6aaf8c5d" providerId="LiveId" clId="{ED1E422C-BF0E-4A47-8CD4-2D09CF756D85}" dt="2019-05-13T22:22:42.813" v="5"/>
        <pc:sldMkLst>
          <pc:docMk/>
          <pc:sldMk cId="1963371949" sldId="268"/>
        </pc:sldMkLst>
        <pc:grpChg chg="del">
          <ac:chgData name="Erkan ŞİRİN" userId="7f10ce1d6aaf8c5d" providerId="LiveId" clId="{ED1E422C-BF0E-4A47-8CD4-2D09CF756D85}" dt="2019-05-13T22:22:42.171" v="4" actId="478"/>
          <ac:grpSpMkLst>
            <pc:docMk/>
            <pc:sldMk cId="1963371949" sldId="268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2:42.813" v="5"/>
          <ac:picMkLst>
            <pc:docMk/>
            <pc:sldMk cId="1963371949" sldId="268"/>
            <ac:picMk id="17" creationId="{96E0C862-657B-419D-8A69-EB707A44F965}"/>
          </ac:picMkLst>
        </pc:picChg>
      </pc:sldChg>
      <pc:sldChg chg="addSp delSp">
        <pc:chgData name="Erkan ŞİRİN" userId="7f10ce1d6aaf8c5d" providerId="LiveId" clId="{ED1E422C-BF0E-4A47-8CD4-2D09CF756D85}" dt="2019-05-13T22:23:04.474" v="13"/>
        <pc:sldMkLst>
          <pc:docMk/>
          <pc:sldMk cId="2231850964" sldId="269"/>
        </pc:sldMkLst>
        <pc:grpChg chg="del">
          <ac:chgData name="Erkan ŞİRİN" userId="7f10ce1d6aaf8c5d" providerId="LiveId" clId="{ED1E422C-BF0E-4A47-8CD4-2D09CF756D85}" dt="2019-05-13T22:23:03.508" v="12" actId="478"/>
          <ac:grpSpMkLst>
            <pc:docMk/>
            <pc:sldMk cId="2231850964" sldId="269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3:04.474" v="13"/>
          <ac:picMkLst>
            <pc:docMk/>
            <pc:sldMk cId="2231850964" sldId="269"/>
            <ac:picMk id="25" creationId="{603E430D-0CD4-4C3A-8C2E-E6E0C702C5D4}"/>
          </ac:picMkLst>
        </pc:picChg>
      </pc:sldChg>
      <pc:sldChg chg="addSp delSp">
        <pc:chgData name="Erkan ŞİRİN" userId="7f10ce1d6aaf8c5d" providerId="LiveId" clId="{ED1E422C-BF0E-4A47-8CD4-2D09CF756D85}" dt="2019-05-13T22:24:06.512" v="37"/>
        <pc:sldMkLst>
          <pc:docMk/>
          <pc:sldMk cId="3106916951" sldId="271"/>
        </pc:sldMkLst>
        <pc:grpChg chg="del">
          <ac:chgData name="Erkan ŞİRİN" userId="7f10ce1d6aaf8c5d" providerId="LiveId" clId="{ED1E422C-BF0E-4A47-8CD4-2D09CF756D85}" dt="2019-05-13T22:24:05.664" v="36" actId="478"/>
          <ac:grpSpMkLst>
            <pc:docMk/>
            <pc:sldMk cId="3106916951" sldId="271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4:06.512" v="37"/>
          <ac:picMkLst>
            <pc:docMk/>
            <pc:sldMk cId="3106916951" sldId="271"/>
            <ac:picMk id="22" creationId="{75C73AE8-3305-47AA-A843-EFDAAAD872EA}"/>
          </ac:picMkLst>
        </pc:picChg>
      </pc:sldChg>
      <pc:sldChg chg="addSp delSp">
        <pc:chgData name="Erkan ŞİRİN" userId="7f10ce1d6aaf8c5d" providerId="LiveId" clId="{ED1E422C-BF0E-4A47-8CD4-2D09CF756D85}" dt="2019-05-13T22:23:25.364" v="21"/>
        <pc:sldMkLst>
          <pc:docMk/>
          <pc:sldMk cId="2171608275" sldId="273"/>
        </pc:sldMkLst>
        <pc:grpChg chg="del">
          <ac:chgData name="Erkan ŞİRİN" userId="7f10ce1d6aaf8c5d" providerId="LiveId" clId="{ED1E422C-BF0E-4A47-8CD4-2D09CF756D85}" dt="2019-05-13T22:23:24.429" v="20" actId="478"/>
          <ac:grpSpMkLst>
            <pc:docMk/>
            <pc:sldMk cId="2171608275" sldId="273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3:25.364" v="21"/>
          <ac:picMkLst>
            <pc:docMk/>
            <pc:sldMk cId="2171608275" sldId="273"/>
            <ac:picMk id="18" creationId="{8F9AF9A1-6DB9-45EC-9F29-0C99A294CADA}"/>
          </ac:picMkLst>
        </pc:picChg>
      </pc:sldChg>
      <pc:sldChg chg="addSp delSp">
        <pc:chgData name="Erkan ŞİRİN" userId="7f10ce1d6aaf8c5d" providerId="LiveId" clId="{ED1E422C-BF0E-4A47-8CD4-2D09CF756D85}" dt="2019-05-13T22:22:47.115" v="7"/>
        <pc:sldMkLst>
          <pc:docMk/>
          <pc:sldMk cId="1048566683" sldId="274"/>
        </pc:sldMkLst>
        <pc:grpChg chg="del">
          <ac:chgData name="Erkan ŞİRİN" userId="7f10ce1d6aaf8c5d" providerId="LiveId" clId="{ED1E422C-BF0E-4A47-8CD4-2D09CF756D85}" dt="2019-05-13T22:22:46.345" v="6" actId="478"/>
          <ac:grpSpMkLst>
            <pc:docMk/>
            <pc:sldMk cId="1048566683" sldId="274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2:47.115" v="7"/>
          <ac:picMkLst>
            <pc:docMk/>
            <pc:sldMk cId="1048566683" sldId="274"/>
            <ac:picMk id="25" creationId="{AA78A986-6F2D-47C6-BC97-7EAF1FD4FC73}"/>
          </ac:picMkLst>
        </pc:picChg>
      </pc:sldChg>
      <pc:sldChg chg="addSp delSp">
        <pc:chgData name="Erkan ŞİRİN" userId="7f10ce1d6aaf8c5d" providerId="LiveId" clId="{ED1E422C-BF0E-4A47-8CD4-2D09CF756D85}" dt="2019-05-13T22:22:53.356" v="9"/>
        <pc:sldMkLst>
          <pc:docMk/>
          <pc:sldMk cId="2088144506" sldId="275"/>
        </pc:sldMkLst>
        <pc:grpChg chg="del">
          <ac:chgData name="Erkan ŞİRİN" userId="7f10ce1d6aaf8c5d" providerId="LiveId" clId="{ED1E422C-BF0E-4A47-8CD4-2D09CF756D85}" dt="2019-05-13T22:22:52.371" v="8" actId="478"/>
          <ac:grpSpMkLst>
            <pc:docMk/>
            <pc:sldMk cId="2088144506" sldId="275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2:53.356" v="9"/>
          <ac:picMkLst>
            <pc:docMk/>
            <pc:sldMk cId="2088144506" sldId="275"/>
            <ac:picMk id="23" creationId="{D1B57E5C-51D6-4EB3-8C0B-A317BC5D6C3B}"/>
          </ac:picMkLst>
        </pc:picChg>
      </pc:sldChg>
      <pc:sldChg chg="addSp delSp">
        <pc:chgData name="Erkan ŞİRİN" userId="7f10ce1d6aaf8c5d" providerId="LiveId" clId="{ED1E422C-BF0E-4A47-8CD4-2D09CF756D85}" dt="2019-05-13T22:23:14.592" v="17"/>
        <pc:sldMkLst>
          <pc:docMk/>
          <pc:sldMk cId="1653396448" sldId="276"/>
        </pc:sldMkLst>
        <pc:grpChg chg="del">
          <ac:chgData name="Erkan ŞİRİN" userId="7f10ce1d6aaf8c5d" providerId="LiveId" clId="{ED1E422C-BF0E-4A47-8CD4-2D09CF756D85}" dt="2019-05-13T22:23:13.576" v="16" actId="478"/>
          <ac:grpSpMkLst>
            <pc:docMk/>
            <pc:sldMk cId="1653396448" sldId="276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3:14.592" v="17"/>
          <ac:picMkLst>
            <pc:docMk/>
            <pc:sldMk cId="1653396448" sldId="276"/>
            <ac:picMk id="14" creationId="{09DBD62E-8FC0-4CC7-B3E8-BCC8D80DEC5B}"/>
          </ac:picMkLst>
        </pc:picChg>
      </pc:sldChg>
      <pc:sldChg chg="addSp delSp">
        <pc:chgData name="Erkan ŞİRİN" userId="7f10ce1d6aaf8c5d" providerId="LiveId" clId="{ED1E422C-BF0E-4A47-8CD4-2D09CF756D85}" dt="2019-05-13T22:23:09.583" v="15"/>
        <pc:sldMkLst>
          <pc:docMk/>
          <pc:sldMk cId="650930125" sldId="277"/>
        </pc:sldMkLst>
        <pc:grpChg chg="del">
          <ac:chgData name="Erkan ŞİRİN" userId="7f10ce1d6aaf8c5d" providerId="LiveId" clId="{ED1E422C-BF0E-4A47-8CD4-2D09CF756D85}" dt="2019-05-13T22:23:08.345" v="14" actId="478"/>
          <ac:grpSpMkLst>
            <pc:docMk/>
            <pc:sldMk cId="650930125" sldId="277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3:09.583" v="15"/>
          <ac:picMkLst>
            <pc:docMk/>
            <pc:sldMk cId="650930125" sldId="277"/>
            <ac:picMk id="22" creationId="{77833C3E-C731-459C-9565-BB6523EB9ECB}"/>
          </ac:picMkLst>
        </pc:picChg>
      </pc:sldChg>
      <pc:sldChg chg="addSp delSp">
        <pc:chgData name="Erkan ŞİRİN" userId="7f10ce1d6aaf8c5d" providerId="LiveId" clId="{ED1E422C-BF0E-4A47-8CD4-2D09CF756D85}" dt="2019-05-13T22:23:30.112" v="23"/>
        <pc:sldMkLst>
          <pc:docMk/>
          <pc:sldMk cId="4182984627" sldId="278"/>
        </pc:sldMkLst>
        <pc:grpChg chg="del">
          <ac:chgData name="Erkan ŞİRİN" userId="7f10ce1d6aaf8c5d" providerId="LiveId" clId="{ED1E422C-BF0E-4A47-8CD4-2D09CF756D85}" dt="2019-05-13T22:23:29.339" v="22" actId="478"/>
          <ac:grpSpMkLst>
            <pc:docMk/>
            <pc:sldMk cId="4182984627" sldId="278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3:30.112" v="23"/>
          <ac:picMkLst>
            <pc:docMk/>
            <pc:sldMk cId="4182984627" sldId="278"/>
            <ac:picMk id="17" creationId="{7C85B5C8-0ADF-4F31-B26B-1A7A2F586231}"/>
          </ac:picMkLst>
        </pc:picChg>
      </pc:sldChg>
      <pc:sldChg chg="addSp delSp">
        <pc:chgData name="Erkan ŞİRİN" userId="7f10ce1d6aaf8c5d" providerId="LiveId" clId="{ED1E422C-BF0E-4A47-8CD4-2D09CF756D85}" dt="2019-05-13T22:23:34.575" v="25"/>
        <pc:sldMkLst>
          <pc:docMk/>
          <pc:sldMk cId="1527781605" sldId="280"/>
        </pc:sldMkLst>
        <pc:grpChg chg="del">
          <ac:chgData name="Erkan ŞİRİN" userId="7f10ce1d6aaf8c5d" providerId="LiveId" clId="{ED1E422C-BF0E-4A47-8CD4-2D09CF756D85}" dt="2019-05-13T22:23:33.903" v="24" actId="478"/>
          <ac:grpSpMkLst>
            <pc:docMk/>
            <pc:sldMk cId="1527781605" sldId="280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3:34.575" v="25"/>
          <ac:picMkLst>
            <pc:docMk/>
            <pc:sldMk cId="1527781605" sldId="280"/>
            <ac:picMk id="13" creationId="{5232FA1A-5D5E-4682-BE32-BA128F88F23A}"/>
          </ac:picMkLst>
        </pc:picChg>
      </pc:sldChg>
      <pc:sldChg chg="addSp delSp">
        <pc:chgData name="Erkan ŞİRİN" userId="7f10ce1d6aaf8c5d" providerId="LiveId" clId="{ED1E422C-BF0E-4A47-8CD4-2D09CF756D85}" dt="2019-05-13T22:23:19.921" v="19"/>
        <pc:sldMkLst>
          <pc:docMk/>
          <pc:sldMk cId="1850215826" sldId="282"/>
        </pc:sldMkLst>
        <pc:grpChg chg="del">
          <ac:chgData name="Erkan ŞİRİN" userId="7f10ce1d6aaf8c5d" providerId="LiveId" clId="{ED1E422C-BF0E-4A47-8CD4-2D09CF756D85}" dt="2019-05-13T22:23:19.117" v="18" actId="478"/>
          <ac:grpSpMkLst>
            <pc:docMk/>
            <pc:sldMk cId="1850215826" sldId="282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3:19.921" v="19"/>
          <ac:picMkLst>
            <pc:docMk/>
            <pc:sldMk cId="1850215826" sldId="282"/>
            <ac:picMk id="13" creationId="{6A1FF1BB-B6D2-4BBA-8DAD-B8ABE9000905}"/>
          </ac:picMkLst>
        </pc:picChg>
      </pc:sldChg>
      <pc:sldChg chg="addSp delSp">
        <pc:chgData name="Erkan ŞİRİN" userId="7f10ce1d6aaf8c5d" providerId="LiveId" clId="{ED1E422C-BF0E-4A47-8CD4-2D09CF756D85}" dt="2019-05-13T22:23:40.074" v="27"/>
        <pc:sldMkLst>
          <pc:docMk/>
          <pc:sldMk cId="3814048224" sldId="283"/>
        </pc:sldMkLst>
        <pc:grpChg chg="del">
          <ac:chgData name="Erkan ŞİRİN" userId="7f10ce1d6aaf8c5d" providerId="LiveId" clId="{ED1E422C-BF0E-4A47-8CD4-2D09CF756D85}" dt="2019-05-13T22:23:39.326" v="26" actId="478"/>
          <ac:grpSpMkLst>
            <pc:docMk/>
            <pc:sldMk cId="3814048224" sldId="283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3:40.074" v="27"/>
          <ac:picMkLst>
            <pc:docMk/>
            <pc:sldMk cId="3814048224" sldId="283"/>
            <ac:picMk id="11" creationId="{897518B2-D105-4762-A268-B35EA34B3ABF}"/>
          </ac:picMkLst>
        </pc:picChg>
      </pc:sldChg>
      <pc:sldChg chg="addSp delSp">
        <pc:chgData name="Erkan ŞİRİN" userId="7f10ce1d6aaf8c5d" providerId="LiveId" clId="{ED1E422C-BF0E-4A47-8CD4-2D09CF756D85}" dt="2019-05-13T22:23:52.556" v="31"/>
        <pc:sldMkLst>
          <pc:docMk/>
          <pc:sldMk cId="2407537411" sldId="284"/>
        </pc:sldMkLst>
        <pc:grpChg chg="del">
          <ac:chgData name="Erkan ŞİRİN" userId="7f10ce1d6aaf8c5d" providerId="LiveId" clId="{ED1E422C-BF0E-4A47-8CD4-2D09CF756D85}" dt="2019-05-13T22:23:51.457" v="30" actId="478"/>
          <ac:grpSpMkLst>
            <pc:docMk/>
            <pc:sldMk cId="2407537411" sldId="284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3:52.556" v="31"/>
          <ac:picMkLst>
            <pc:docMk/>
            <pc:sldMk cId="2407537411" sldId="284"/>
            <ac:picMk id="24" creationId="{91E81FC4-2909-4678-9DF7-6E7859CEC2FD}"/>
          </ac:picMkLst>
        </pc:picChg>
      </pc:sldChg>
      <pc:sldChg chg="addSp delSp">
        <pc:chgData name="Erkan ŞİRİN" userId="7f10ce1d6aaf8c5d" providerId="LiveId" clId="{ED1E422C-BF0E-4A47-8CD4-2D09CF756D85}" dt="2019-05-13T22:23:56.895" v="33"/>
        <pc:sldMkLst>
          <pc:docMk/>
          <pc:sldMk cId="1392325487" sldId="285"/>
        </pc:sldMkLst>
        <pc:grpChg chg="del">
          <ac:chgData name="Erkan ŞİRİN" userId="7f10ce1d6aaf8c5d" providerId="LiveId" clId="{ED1E422C-BF0E-4A47-8CD4-2D09CF756D85}" dt="2019-05-13T22:23:56.150" v="32" actId="478"/>
          <ac:grpSpMkLst>
            <pc:docMk/>
            <pc:sldMk cId="1392325487" sldId="285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3:56.895" v="33"/>
          <ac:picMkLst>
            <pc:docMk/>
            <pc:sldMk cId="1392325487" sldId="285"/>
            <ac:picMk id="18" creationId="{9D498BC0-BF50-49AB-AC51-A513C9BD7D9B}"/>
          </ac:picMkLst>
        </pc:picChg>
      </pc:sldChg>
      <pc:sldChg chg="addSp delSp">
        <pc:chgData name="Erkan ŞİRİN" userId="7f10ce1d6aaf8c5d" providerId="LiveId" clId="{ED1E422C-BF0E-4A47-8CD4-2D09CF756D85}" dt="2019-05-13T22:23:45.317" v="29"/>
        <pc:sldMkLst>
          <pc:docMk/>
          <pc:sldMk cId="703015274" sldId="286"/>
        </pc:sldMkLst>
        <pc:grpChg chg="del">
          <ac:chgData name="Erkan ŞİRİN" userId="7f10ce1d6aaf8c5d" providerId="LiveId" clId="{ED1E422C-BF0E-4A47-8CD4-2D09CF756D85}" dt="2019-05-13T22:23:44.420" v="28" actId="478"/>
          <ac:grpSpMkLst>
            <pc:docMk/>
            <pc:sldMk cId="703015274" sldId="286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3:45.317" v="29"/>
          <ac:picMkLst>
            <pc:docMk/>
            <pc:sldMk cId="703015274" sldId="286"/>
            <ac:picMk id="24" creationId="{78181AC7-CCD5-441A-A2DE-BB453DF1BB8E}"/>
          </ac:picMkLst>
        </pc:picChg>
      </pc:sldChg>
      <pc:sldChg chg="addSp delSp">
        <pc:chgData name="Erkan ŞİRİN" userId="7f10ce1d6aaf8c5d" providerId="LiveId" clId="{ED1E422C-BF0E-4A47-8CD4-2D09CF756D85}" dt="2019-05-13T22:24:02.023" v="35"/>
        <pc:sldMkLst>
          <pc:docMk/>
          <pc:sldMk cId="643637417" sldId="287"/>
        </pc:sldMkLst>
        <pc:grpChg chg="del">
          <ac:chgData name="Erkan ŞİRİN" userId="7f10ce1d6aaf8c5d" providerId="LiveId" clId="{ED1E422C-BF0E-4A47-8CD4-2D09CF756D85}" dt="2019-05-13T22:24:01.124" v="34" actId="478"/>
          <ac:grpSpMkLst>
            <pc:docMk/>
            <pc:sldMk cId="643637417" sldId="287"/>
            <ac:grpSpMk id="15" creationId="{00000000-0000-0000-0000-000000000000}"/>
          </ac:grpSpMkLst>
        </pc:grpChg>
        <pc:picChg chg="add">
          <ac:chgData name="Erkan ŞİRİN" userId="7f10ce1d6aaf8c5d" providerId="LiveId" clId="{ED1E422C-BF0E-4A47-8CD4-2D09CF756D85}" dt="2019-05-13T22:24:02.023" v="35"/>
          <ac:picMkLst>
            <pc:docMk/>
            <pc:sldMk cId="643637417" sldId="287"/>
            <ac:picMk id="77" creationId="{37324536-E40D-44D2-9954-6C48F982E7D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bedrockdata.com/blog/the-costs-of-dirty-data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582526" y="1732751"/>
            <a:ext cx="6603022" cy="1459108"/>
          </a:xfrm>
        </p:spPr>
        <p:txBody>
          <a:bodyPr>
            <a:noAutofit/>
          </a:bodyPr>
          <a:lstStyle/>
          <a:p>
            <a: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Makine Öğrenmesi için Veri Ön İşleme</a:t>
            </a:r>
            <a:endParaRPr lang="en-US" sz="4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3B28A167-DD48-49BA-A3DE-175234FDCE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1. İşin Anlaşılması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016000" y="1106886"/>
            <a:ext cx="45109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Hangi iş problemine çözüm bulacağım?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6123709" y="1186577"/>
            <a:ext cx="43949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Açık ve anlaşılır amaç nedir?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655782" y="2932937"/>
            <a:ext cx="43323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Hangi müşterilere kampanya yapalım?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3507349" y="5020202"/>
            <a:ext cx="26055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Sahteci kim?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274614" y="3940700"/>
            <a:ext cx="39052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Suistimalleri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 önlemek: Kimler suiistimal yapıyor?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ikdörtgen 20"/>
          <p:cNvSpPr/>
          <p:nvPr/>
        </p:nvSpPr>
        <p:spPr>
          <a:xfrm>
            <a:off x="5320911" y="3473022"/>
            <a:ext cx="39052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Reklam bütçesi reklam araçlarına (İnternet, TV, gazete vb.) nasıl pay edilmeli?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Dikdörtgen 21"/>
          <p:cNvSpPr/>
          <p:nvPr/>
        </p:nvSpPr>
        <p:spPr>
          <a:xfrm>
            <a:off x="1224457" y="1973375"/>
            <a:ext cx="47730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İyileştirme yapacaksam katkım ne olacak?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" name="Dikdörtgen 22"/>
          <p:cNvSpPr/>
          <p:nvPr/>
        </p:nvSpPr>
        <p:spPr>
          <a:xfrm>
            <a:off x="7093527" y="1973374"/>
            <a:ext cx="36530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Başarı nasıl ölçülecek?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" name="Dikdörtgen 23"/>
          <p:cNvSpPr/>
          <p:nvPr/>
        </p:nvSpPr>
        <p:spPr>
          <a:xfrm>
            <a:off x="7462732" y="2622779"/>
            <a:ext cx="17634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Ekip?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Resim 24">
            <a:extLst>
              <a:ext uri="{FF2B5EF4-FFF2-40B4-BE49-F238E27FC236}">
                <a16:creationId xmlns:a16="http://schemas.microsoft.com/office/drawing/2014/main" id="{603E430D-0CD4-4C3A-8C2E-E6E0C702C5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5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2. Verinin Anlaşılması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535212" y="1106886"/>
            <a:ext cx="4991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Problemin çözümüne yönelik veri var m?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5526921" y="1186577"/>
            <a:ext cx="4991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Bu veriler nerede, nasıl tutuluyor, kimden öğrenebilirim?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535211" y="2497077"/>
            <a:ext cx="4991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Veri kalitesi nasıl? Aynı bilgi bir çok kaynakta var mı?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6029325" y="2344021"/>
            <a:ext cx="480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Veri doğru mu?</a:t>
            </a:r>
          </a:p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Güncel mi?</a:t>
            </a:r>
          </a:p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Formatı nasıl?</a:t>
            </a:r>
          </a:p>
        </p:txBody>
      </p:sp>
      <p:sp>
        <p:nvSpPr>
          <p:cNvPr id="20" name="Dikdörtgen 19"/>
          <p:cNvSpPr/>
          <p:nvPr/>
        </p:nvSpPr>
        <p:spPr>
          <a:xfrm>
            <a:off x="859367" y="3716511"/>
            <a:ext cx="51699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Teknik olarak nasıl erişebiliriz?</a:t>
            </a:r>
          </a:p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Yetkim var mı?</a:t>
            </a:r>
          </a:p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Diyelim ki eriştim nerede saklarım?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ikdörtgen 20"/>
          <p:cNvSpPr/>
          <p:nvPr/>
        </p:nvSpPr>
        <p:spPr>
          <a:xfrm>
            <a:off x="6739432" y="3838652"/>
            <a:ext cx="39052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Peki bu veri problemin çözümü için gereken niteliklere sahip mi? İlave ne yapılabilir?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77833C3E-C731-459C-9565-BB6523EB9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3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18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3. Verinin Ön İşleme/Hazırlama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774395" y="1173893"/>
            <a:ext cx="49917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Veri ön işleme; </a:t>
            </a:r>
            <a:r>
              <a:rPr lang="tr-TR" sz="2400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veri madenciliği/ML modelleri için kullanılmadan önce veri seti üzerinde yapılan bir takım;</a:t>
            </a:r>
          </a:p>
          <a:p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6853680" y="1918975"/>
            <a:ext cx="48178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düzeltme,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eksik veriyi tamamlama,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tekrarlanan verileri kaldırma,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dönüştürme,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bütünleştirme,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temizleme,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normalleştirme,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boyut indirgeme </a:t>
            </a:r>
          </a:p>
          <a:p>
            <a:pPr lvl="0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vb. işlemlerdir.</a:t>
            </a:r>
            <a:endParaRPr lang="tr-TR" sz="2400" dirty="0">
              <a:solidFill>
                <a:srgbClr val="E7E6E6">
                  <a:lumMod val="25000"/>
                </a:srgbClr>
              </a:solidFill>
              <a:latin typeface="Roboto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621958" y="3439332"/>
            <a:ext cx="60374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rgbClr val="D83339"/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Unutma: </a:t>
            </a:r>
          </a:p>
          <a:p>
            <a:pPr algn="ctr"/>
            <a:r>
              <a:rPr lang="tr-TR" b="1" dirty="0">
                <a:solidFill>
                  <a:srgbClr val="D83339"/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Bu aşamanın hakkını vermezsen model aşamasında</a:t>
            </a:r>
          </a:p>
          <a:p>
            <a:pPr algn="ctr"/>
            <a:r>
              <a:rPr lang="tr-TR" b="1" dirty="0">
                <a:solidFill>
                  <a:srgbClr val="D83339"/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sık sık buraya geri dönersin.</a:t>
            </a:r>
          </a:p>
          <a:p>
            <a:pPr algn="ctr"/>
            <a:endParaRPr lang="tr-TR" b="1" dirty="0">
              <a:solidFill>
                <a:srgbClr val="D83339"/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tr-TR" i="1" dirty="0">
                <a:solidFill>
                  <a:srgbClr val="D83339"/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%50-85 zaman burada harcanır.</a:t>
            </a:r>
            <a:endParaRPr lang="tr-TR" i="1" dirty="0">
              <a:solidFill>
                <a:srgbClr val="D83339"/>
              </a:solidFill>
            </a:endParaRP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09DBD62E-8FC0-4CC7-B3E8-BCC8D80DEC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9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Çünkü Veri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1629831" y="830829"/>
            <a:ext cx="6749861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Gürültülü olabilir,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Eksik ve kayıp olabilir,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Yanlış olabilir,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Aşırı ve gereksiz özelliklere sahip olabilir,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Birbirinin tekrarı özelliklere sahip olabilir,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İşlenemeyecek kadar çok büyük olabilir,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Formatı bozuk olabilir,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Çelişkili olabilir,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1" dirty="0">
                <a:solidFill>
                  <a:srgbClr val="E7E6E6">
                    <a:lumMod val="25000"/>
                  </a:srgb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Güncel olmayabilir,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6A1FF1BB-B6D2-4BBA-8DAD-B8ABE90009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1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4. Modelleme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774395" y="1106886"/>
            <a:ext cx="4991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Problem bir tahmin problemi ise Regresyon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4117670" y="1937883"/>
            <a:ext cx="49917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Problem bir sınıflandırma problemi ise Karar Ağacı, Lojistik Regresyon vb.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6881698" y="3764308"/>
            <a:ext cx="49917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Problem bir kümeleme problemi ise K-</a:t>
            </a:r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Means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, Hiyerarşik kümeleme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565964" y="3669058"/>
            <a:ext cx="49917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Problem kime hangi ürünün önerileceği ise </a:t>
            </a:r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Recommendation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 Engine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8F9AF9A1-6DB9-45EC-9F29-0C99A294CA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0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5. Değerlendirme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450670" y="1294919"/>
            <a:ext cx="4991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Model problemi çözüyor mu?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5232095" y="2043281"/>
            <a:ext cx="54454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Hangi ölçüde çözüyor? Değerlendirme metriği ne olmalı?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2117420" y="3404181"/>
            <a:ext cx="4991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Tüm paydaşlarla toplantı.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5651195" y="4521875"/>
            <a:ext cx="54454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Kullanalım mı? Kullanmayalım mı?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7C85B5C8-0ADF-4F31-B26B-1A7A2F5862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8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8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6. Kullanıma Sunma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3390216" y="1147011"/>
            <a:ext cx="54454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Kullanalım dersek nasıl olacak?</a:t>
            </a:r>
          </a:p>
          <a:p>
            <a:pPr>
              <a:lnSpc>
                <a:spcPct val="150000"/>
              </a:lnSpc>
            </a:pP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Proje bitmiş olmaz.</a:t>
            </a:r>
          </a:p>
          <a:p>
            <a:pPr>
              <a:lnSpc>
                <a:spcPct val="150000"/>
              </a:lnSpc>
            </a:pPr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Otomatizasyon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Bakım destek?</a:t>
            </a:r>
          </a:p>
          <a:p>
            <a:pPr>
              <a:lnSpc>
                <a:spcPct val="150000"/>
              </a:lnSpc>
            </a:pP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İşleyiş kuralları, tanıtım, tutundurma</a:t>
            </a:r>
          </a:p>
          <a:p>
            <a:pPr>
              <a:lnSpc>
                <a:spcPct val="150000"/>
              </a:lnSpc>
            </a:pP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Kullanıcı eğitimi</a:t>
            </a:r>
          </a:p>
          <a:p>
            <a:pPr>
              <a:lnSpc>
                <a:spcPct val="150000"/>
              </a:lnSpc>
            </a:pP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Sorumlular, görevler…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5232FA1A-5D5E-4682-BE32-BA128F88F2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8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65086" y="2133599"/>
            <a:ext cx="5095689" cy="1488185"/>
          </a:xfrm>
        </p:spPr>
        <p:txBody>
          <a:bodyPr>
            <a:noAutofit/>
          </a:bodyPr>
          <a:lstStyle/>
          <a:p>
            <a: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Ön İşleme </a:t>
            </a:r>
            <a:b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Temel Kavramlar</a:t>
            </a:r>
            <a:endParaRPr lang="en-US" sz="4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897518B2-D105-4762-A268-B35EA34B3A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48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Entegrasyon (Integration)</a:t>
            </a:r>
          </a:p>
        </p:txBody>
      </p:sp>
      <p:sp>
        <p:nvSpPr>
          <p:cNvPr id="14" name="Dikdörtgen 13"/>
          <p:cNvSpPr/>
          <p:nvPr/>
        </p:nvSpPr>
        <p:spPr>
          <a:xfrm>
            <a:off x="4886692" y="932634"/>
            <a:ext cx="684349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Çok farklı kaynaklardan veri birleştirme,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Kaynaklardaki çelişki, tekrar ve tutarsızlıkları giderme,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Veri konsolidasyonu (ETL, ELT)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Veri yayınımı / Federasyonu (kaynağında, </a:t>
            </a:r>
            <a:r>
              <a:rPr lang="tr-TR" sz="20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wrapper</a:t>
            </a: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, sanal veri tabanı)</a:t>
            </a:r>
          </a:p>
        </p:txBody>
      </p:sp>
      <p:sp>
        <p:nvSpPr>
          <p:cNvPr id="3" name="Sağ Ok 2"/>
          <p:cNvSpPr/>
          <p:nvPr/>
        </p:nvSpPr>
        <p:spPr>
          <a:xfrm rot="20487491">
            <a:off x="4021138" y="4692361"/>
            <a:ext cx="1609725" cy="63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Akış Çizelgesi: Manyetik Disk 16"/>
          <p:cNvSpPr/>
          <p:nvPr/>
        </p:nvSpPr>
        <p:spPr>
          <a:xfrm>
            <a:off x="6215062" y="3776020"/>
            <a:ext cx="1514475" cy="1104900"/>
          </a:xfrm>
          <a:prstGeom prst="flowChartMagneticDisk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2" name="Grup 1"/>
          <p:cNvGrpSpPr/>
          <p:nvPr/>
        </p:nvGrpSpPr>
        <p:grpSpPr>
          <a:xfrm>
            <a:off x="2179639" y="4880920"/>
            <a:ext cx="1257300" cy="708186"/>
            <a:chOff x="2357439" y="4152901"/>
            <a:chExt cx="1257300" cy="708186"/>
          </a:xfrm>
        </p:grpSpPr>
        <p:sp>
          <p:nvSpPr>
            <p:cNvPr id="31" name="Küp 30"/>
            <p:cNvSpPr/>
            <p:nvPr/>
          </p:nvSpPr>
          <p:spPr>
            <a:xfrm>
              <a:off x="2357439" y="4152901"/>
              <a:ext cx="380476" cy="708186"/>
            </a:xfrm>
            <a:prstGeom prst="cub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Küp 20"/>
            <p:cNvSpPr/>
            <p:nvPr/>
          </p:nvSpPr>
          <p:spPr>
            <a:xfrm>
              <a:off x="2650591" y="4152901"/>
              <a:ext cx="380476" cy="708186"/>
            </a:xfrm>
            <a:prstGeom prst="cub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Küp 21"/>
            <p:cNvSpPr/>
            <p:nvPr/>
          </p:nvSpPr>
          <p:spPr>
            <a:xfrm>
              <a:off x="2941111" y="4152901"/>
              <a:ext cx="380476" cy="708186"/>
            </a:xfrm>
            <a:prstGeom prst="cub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Küp 22"/>
            <p:cNvSpPr/>
            <p:nvPr/>
          </p:nvSpPr>
          <p:spPr>
            <a:xfrm>
              <a:off x="3234263" y="4152901"/>
              <a:ext cx="380476" cy="708186"/>
            </a:xfrm>
            <a:prstGeom prst="cub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25" name="Akış Çizelgesi: Manyetik Disk 24"/>
          <p:cNvSpPr/>
          <p:nvPr/>
        </p:nvSpPr>
        <p:spPr>
          <a:xfrm>
            <a:off x="2212188" y="3043648"/>
            <a:ext cx="1257301" cy="768880"/>
          </a:xfrm>
          <a:prstGeom prst="flowChartMagneticDisk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Sağ Ok 25"/>
          <p:cNvSpPr/>
          <p:nvPr/>
        </p:nvSpPr>
        <p:spPr>
          <a:xfrm rot="731177">
            <a:off x="4010239" y="3434312"/>
            <a:ext cx="1609725" cy="63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Dikdörtgen 26"/>
          <p:cNvSpPr/>
          <p:nvPr/>
        </p:nvSpPr>
        <p:spPr>
          <a:xfrm>
            <a:off x="5644229" y="5455729"/>
            <a:ext cx="60859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Esinlenme:</a:t>
            </a:r>
          </a:p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García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Luengo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&amp; Herrera, F. (2015). Data preprocessing in data mining (pp. 195-243). </a:t>
            </a:r>
            <a:endParaRPr lang="tr-TR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Switzerland: Springer International Publishing.</a:t>
            </a:r>
          </a:p>
        </p:txBody>
      </p:sp>
      <p:pic>
        <p:nvPicPr>
          <p:cNvPr id="24" name="Resim 23">
            <a:extLst>
              <a:ext uri="{FF2B5EF4-FFF2-40B4-BE49-F238E27FC236}">
                <a16:creationId xmlns:a16="http://schemas.microsoft.com/office/drawing/2014/main" id="{78181AC7-CCD5-441A-A2DE-BB453DF1BB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1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  <p:bldP spid="17" grpId="0" animBg="1"/>
      <p:bldP spid="25" grpId="0" animBg="1"/>
      <p:bldP spid="26" grpId="0" animBg="1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Temizliği</a:t>
            </a:r>
          </a:p>
        </p:txBody>
      </p:sp>
      <p:sp>
        <p:nvSpPr>
          <p:cNvPr id="14" name="Dikdörtgen 13"/>
          <p:cNvSpPr/>
          <p:nvPr/>
        </p:nvSpPr>
        <p:spPr>
          <a:xfrm>
            <a:off x="1009650" y="782492"/>
            <a:ext cx="7825996" cy="234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Tutarsızlıkları saptama, gürültü (</a:t>
            </a:r>
            <a:r>
              <a:rPr lang="tr-TR" sz="20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noise</a:t>
            </a: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) azaltma, eksik veri tamamlama, sıra dışı değerler saptama,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Veri düzeltme, 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Boşluk temizliği yapma, 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Gereksiz detaydan kurtarma</a:t>
            </a:r>
          </a:p>
        </p:txBody>
      </p:sp>
      <p:sp>
        <p:nvSpPr>
          <p:cNvPr id="3" name="Sağ Ok 2"/>
          <p:cNvSpPr/>
          <p:nvPr/>
        </p:nvSpPr>
        <p:spPr>
          <a:xfrm>
            <a:off x="4503206" y="4186237"/>
            <a:ext cx="1609725" cy="63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Akış Çizelgesi: Manyetik Disk 16"/>
          <p:cNvSpPr/>
          <p:nvPr/>
        </p:nvSpPr>
        <p:spPr>
          <a:xfrm>
            <a:off x="7091887" y="3906549"/>
            <a:ext cx="1514475" cy="1104900"/>
          </a:xfrm>
          <a:prstGeom prst="flowChartMagneticDisk">
            <a:avLst/>
          </a:prstGeom>
          <a:effectLst>
            <a:glow rad="762000">
              <a:srgbClr val="FFFF00">
                <a:alpha val="58000"/>
              </a:srgb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11" name="Grup 10"/>
          <p:cNvGrpSpPr/>
          <p:nvPr/>
        </p:nvGrpSpPr>
        <p:grpSpPr>
          <a:xfrm>
            <a:off x="2009775" y="3952875"/>
            <a:ext cx="1514475" cy="1104900"/>
            <a:chOff x="2009775" y="3952875"/>
            <a:chExt cx="1514475" cy="1104900"/>
          </a:xfrm>
        </p:grpSpPr>
        <p:sp>
          <p:nvSpPr>
            <p:cNvPr id="2" name="Akış Çizelgesi: Manyetik Disk 1"/>
            <p:cNvSpPr/>
            <p:nvPr/>
          </p:nvSpPr>
          <p:spPr>
            <a:xfrm>
              <a:off x="2009775" y="3952875"/>
              <a:ext cx="1514475" cy="1104900"/>
            </a:xfrm>
            <a:prstGeom prst="flowChartMagneticDisk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2378891" y="4521185"/>
              <a:ext cx="95250" cy="86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Oval 17"/>
            <p:cNvSpPr/>
            <p:nvPr/>
          </p:nvSpPr>
          <p:spPr>
            <a:xfrm>
              <a:off x="2531291" y="4673585"/>
              <a:ext cx="95250" cy="86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Oval 18"/>
            <p:cNvSpPr/>
            <p:nvPr/>
          </p:nvSpPr>
          <p:spPr>
            <a:xfrm>
              <a:off x="2767012" y="4505324"/>
              <a:ext cx="95250" cy="86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Oval 19"/>
            <p:cNvSpPr/>
            <p:nvPr/>
          </p:nvSpPr>
          <p:spPr>
            <a:xfrm>
              <a:off x="2983442" y="4781274"/>
              <a:ext cx="95250" cy="86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Oval 20"/>
            <p:cNvSpPr/>
            <p:nvPr/>
          </p:nvSpPr>
          <p:spPr>
            <a:xfrm>
              <a:off x="2683691" y="4825985"/>
              <a:ext cx="95250" cy="86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Oval 21"/>
            <p:cNvSpPr/>
            <p:nvPr/>
          </p:nvSpPr>
          <p:spPr>
            <a:xfrm>
              <a:off x="2800349" y="4127142"/>
              <a:ext cx="95250" cy="86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23" name="Dikdörtgen 22"/>
          <p:cNvSpPr/>
          <p:nvPr/>
        </p:nvSpPr>
        <p:spPr>
          <a:xfrm>
            <a:off x="5644229" y="5455729"/>
            <a:ext cx="60859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Esinlenme:</a:t>
            </a:r>
          </a:p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García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Luengo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&amp; Herrera, F. (2015). Data preprocessing in data mining (pp. 195-243). </a:t>
            </a:r>
            <a:endParaRPr lang="tr-TR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Switzerland: Springer International Publishing.</a:t>
            </a:r>
          </a:p>
        </p:txBody>
      </p:sp>
      <p:pic>
        <p:nvPicPr>
          <p:cNvPr id="24" name="Resim 23">
            <a:extLst>
              <a:ext uri="{FF2B5EF4-FFF2-40B4-BE49-F238E27FC236}">
                <a16:creationId xmlns:a16="http://schemas.microsoft.com/office/drawing/2014/main" id="{91E81FC4-2909-4678-9DF7-6E7859CEC2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3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  <p:bldP spid="17" grpId="0" animBg="1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Resim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55"/>
          <a:stretch/>
        </p:blipFill>
        <p:spPr>
          <a:xfrm>
            <a:off x="6368809" y="912149"/>
            <a:ext cx="5437453" cy="2775573"/>
          </a:xfrm>
          <a:prstGeom prst="rect">
            <a:avLst/>
          </a:prstGeom>
        </p:spPr>
      </p:pic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Hazırlığının Önemi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7525640" y="5567481"/>
            <a:ext cx="4213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Görsel kaynak: </a:t>
            </a: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https://thedailyomnivore.net/2015/12/02/garbage-in-garbage-out/</a:t>
            </a:r>
          </a:p>
        </p:txBody>
      </p:sp>
      <p:sp>
        <p:nvSpPr>
          <p:cNvPr id="13" name="Dikdörtgen 12"/>
          <p:cNvSpPr/>
          <p:nvPr/>
        </p:nvSpPr>
        <p:spPr>
          <a:xfrm rot="1939181">
            <a:off x="2692435" y="1916073"/>
            <a:ext cx="406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Bahnschrift SemiLight" panose="020B0502040204020203" pitchFamily="34" charset="0"/>
              </a:rPr>
              <a:t>Kaliteli bilgili kaliteli veri ile elde edilir.</a:t>
            </a:r>
          </a:p>
        </p:txBody>
      </p:sp>
      <p:sp>
        <p:nvSpPr>
          <p:cNvPr id="18" name="Dikdörtgen 17"/>
          <p:cNvSpPr/>
          <p:nvPr/>
        </p:nvSpPr>
        <p:spPr>
          <a:xfrm>
            <a:off x="8340767" y="1340810"/>
            <a:ext cx="258275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tr-T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anose="020B0502040204020203" pitchFamily="34" charset="0"/>
              </a:rPr>
              <a:t>Garbage</a:t>
            </a: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anose="020B0502040204020203" pitchFamily="34" charset="0"/>
              </a:rPr>
              <a:t> in </a:t>
            </a:r>
            <a:r>
              <a:rPr lang="tr-T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anose="020B0502040204020203" pitchFamily="34" charset="0"/>
              </a:rPr>
              <a:t>garbage</a:t>
            </a: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tr-T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anose="020B0502040204020203" pitchFamily="34" charset="0"/>
              </a:rPr>
              <a:t>out</a:t>
            </a: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anose="020B0502040204020203" pitchFamily="34" charset="0"/>
              </a:rPr>
              <a:t>.</a:t>
            </a:r>
          </a:p>
        </p:txBody>
      </p:sp>
      <p:sp>
        <p:nvSpPr>
          <p:cNvPr id="19" name="Dikdörtgen 18"/>
          <p:cNvSpPr/>
          <p:nvPr/>
        </p:nvSpPr>
        <p:spPr>
          <a:xfrm rot="21139663">
            <a:off x="1637714" y="2817731"/>
            <a:ext cx="3393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Bahnschrift SemiLight" panose="020B0502040204020203" pitchFamily="34" charset="0"/>
              </a:rPr>
              <a:t>Çok mükemmel algoritma değil,</a:t>
            </a:r>
          </a:p>
          <a:p>
            <a:r>
              <a:rPr lang="tr-TR" dirty="0">
                <a:latin typeface="Bahnschrift SemiLight" panose="020B0502040204020203" pitchFamily="34" charset="0"/>
              </a:rPr>
              <a:t>Çok ve kaliteli veri.</a:t>
            </a:r>
          </a:p>
        </p:txBody>
      </p:sp>
      <p:sp>
        <p:nvSpPr>
          <p:cNvPr id="20" name="Dikdörtgen 19"/>
          <p:cNvSpPr/>
          <p:nvPr/>
        </p:nvSpPr>
        <p:spPr>
          <a:xfrm>
            <a:off x="1398237" y="3824245"/>
            <a:ext cx="442941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Bahnschrift SemiLight" panose="020B0502040204020203" pitchFamily="34" charset="0"/>
              </a:rPr>
              <a:t>Parlak ve şatafatlı modeller,</a:t>
            </a:r>
          </a:p>
          <a:p>
            <a:r>
              <a:rPr lang="tr-TR" dirty="0" err="1">
                <a:latin typeface="Bahnschrift SemiLight" panose="020B0502040204020203" pitchFamily="34" charset="0"/>
              </a:rPr>
              <a:t>hiper</a:t>
            </a:r>
            <a:r>
              <a:rPr lang="tr-TR" dirty="0">
                <a:latin typeface="Bahnschrift SemiLight" panose="020B0502040204020203" pitchFamily="34" charset="0"/>
              </a:rPr>
              <a:t>-parametreler,</a:t>
            </a:r>
          </a:p>
          <a:p>
            <a:r>
              <a:rPr lang="tr-TR" dirty="0">
                <a:latin typeface="Bahnschrift SemiLight" panose="020B0502040204020203" pitchFamily="34" charset="0"/>
              </a:rPr>
              <a:t>GPU kartlar ve</a:t>
            </a:r>
          </a:p>
          <a:p>
            <a:r>
              <a:rPr lang="tr-TR" dirty="0">
                <a:latin typeface="Bahnschrift SemiLight" panose="020B0502040204020203" pitchFamily="34" charset="0"/>
              </a:rPr>
              <a:t>Kaslı donanımlar …</a:t>
            </a:r>
          </a:p>
          <a:p>
            <a:r>
              <a:rPr lang="tr-TR" dirty="0">
                <a:latin typeface="Bahnschrift SemiLight" panose="020B0502040204020203" pitchFamily="34" charset="0"/>
              </a:rPr>
              <a:t>Bozuk veri için yapabilecekleri bir şey yok.</a:t>
            </a:r>
          </a:p>
        </p:txBody>
      </p:sp>
      <p:sp>
        <p:nvSpPr>
          <p:cNvPr id="21" name="Dikdörtgen 20"/>
          <p:cNvSpPr/>
          <p:nvPr/>
        </p:nvSpPr>
        <p:spPr>
          <a:xfrm>
            <a:off x="3070681" y="2436542"/>
            <a:ext cx="6096000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ctr"/>
            <a:r>
              <a:rPr lang="tr-TR" sz="2800" b="1" dirty="0">
                <a:solidFill>
                  <a:srgbClr val="CD1F26"/>
                </a:solidFill>
                <a:latin typeface="Bahnschrift SemiLight" panose="020B0502040204020203" pitchFamily="34" charset="0"/>
              </a:rPr>
              <a:t>Kimse anasının karnında bir şey öğrenmiyor, herkes veriden öğreniyor.</a:t>
            </a:r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025239C3-F34F-4164-9959-B23472749A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7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  <p:bldP spid="19" grpId="0"/>
      <p:bldP spid="20" grpId="0"/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Dönüştürme (</a:t>
            </a:r>
            <a:r>
              <a:rPr lang="tr-TR" sz="34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Transformation</a:t>
            </a:r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Dikdörtgen 13"/>
          <p:cNvSpPr/>
          <p:nvPr/>
        </p:nvSpPr>
        <p:spPr>
          <a:xfrm>
            <a:off x="1629831" y="1072130"/>
            <a:ext cx="656082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Şekil değiştirme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Normalleştirme (</a:t>
            </a:r>
            <a:r>
              <a:rPr lang="tr-TR" sz="20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normalization</a:t>
            </a: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lang="tr-TR" sz="20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standardization</a:t>
            </a: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), </a:t>
            </a:r>
          </a:p>
          <a:p>
            <a:pPr>
              <a:lnSpc>
                <a:spcPct val="150000"/>
              </a:lnSpc>
            </a:pPr>
            <a:r>
              <a:rPr lang="tr-TR" sz="20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Kesikleştirme</a:t>
            </a: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 (</a:t>
            </a:r>
            <a:r>
              <a:rPr lang="tr-TR" sz="20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discretization</a:t>
            </a: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), 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Birleştirme (</a:t>
            </a:r>
            <a:r>
              <a:rPr lang="tr-TR" sz="2000" b="1" dirty="0" err="1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aggregation</a:t>
            </a: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Özetleme</a:t>
            </a:r>
          </a:p>
        </p:txBody>
      </p:sp>
      <p:sp>
        <p:nvSpPr>
          <p:cNvPr id="3" name="Sağ Ok 2"/>
          <p:cNvSpPr/>
          <p:nvPr/>
        </p:nvSpPr>
        <p:spPr>
          <a:xfrm>
            <a:off x="4578887" y="4126866"/>
            <a:ext cx="1609725" cy="63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Akış Çizelgesi: Manyetik Disk 16"/>
          <p:cNvSpPr/>
          <p:nvPr/>
        </p:nvSpPr>
        <p:spPr>
          <a:xfrm>
            <a:off x="7091887" y="3906549"/>
            <a:ext cx="1514475" cy="1104900"/>
          </a:xfrm>
          <a:prstGeom prst="flowChartMagneticDisk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Küp 30"/>
          <p:cNvSpPr/>
          <p:nvPr/>
        </p:nvSpPr>
        <p:spPr>
          <a:xfrm>
            <a:off x="2337593" y="3769658"/>
            <a:ext cx="1322524" cy="1150620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Dikdörtgen 31"/>
          <p:cNvSpPr/>
          <p:nvPr/>
        </p:nvSpPr>
        <p:spPr>
          <a:xfrm>
            <a:off x="5644229" y="5455729"/>
            <a:ext cx="60859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Esinlenme:</a:t>
            </a:r>
          </a:p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García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Luengo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&amp; Herrera, F. (2015). Data preprocessing in data mining (pp. 195-243). </a:t>
            </a:r>
            <a:endParaRPr lang="tr-TR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Switzerland: Springer International Publishing.</a:t>
            </a: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9D498BC0-BF50-49AB-AC51-A513C9BD7D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2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  <p:bldP spid="17" grpId="0" animBg="1"/>
      <p:bldP spid="31" grpId="0" animBg="1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33982" y="207913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İndirgeme (Data </a:t>
            </a:r>
            <a:r>
              <a:rPr lang="tr-TR" sz="34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Reduction</a:t>
            </a:r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Dikdörtgen 13"/>
          <p:cNvSpPr/>
          <p:nvPr/>
        </p:nvSpPr>
        <p:spPr>
          <a:xfrm>
            <a:off x="1629831" y="1148552"/>
            <a:ext cx="58429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Boyut azaltma (yatay - dikey),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Kaynaklardaki çelişki, tekrar ve tutarsızlıkları giderme,</a:t>
            </a:r>
          </a:p>
        </p:txBody>
      </p:sp>
      <p:sp>
        <p:nvSpPr>
          <p:cNvPr id="17" name="Akış Çizelgesi: Manyetik Disk 16"/>
          <p:cNvSpPr/>
          <p:nvPr/>
        </p:nvSpPr>
        <p:spPr>
          <a:xfrm>
            <a:off x="5200850" y="3676673"/>
            <a:ext cx="1009450" cy="819713"/>
          </a:xfrm>
          <a:prstGeom prst="flowChartMagneticDisk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Sağ Ok 25"/>
          <p:cNvSpPr/>
          <p:nvPr/>
        </p:nvSpPr>
        <p:spPr>
          <a:xfrm>
            <a:off x="3895038" y="3841294"/>
            <a:ext cx="1004456" cy="454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Dikdörtgen 23"/>
          <p:cNvSpPr/>
          <p:nvPr/>
        </p:nvSpPr>
        <p:spPr>
          <a:xfrm>
            <a:off x="5644229" y="5455729"/>
            <a:ext cx="60859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Esinlenme:</a:t>
            </a:r>
          </a:p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García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Luengo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&amp; Herrera, F. (2015). Data preprocessing in data mining (pp. 195-243). </a:t>
            </a:r>
            <a:endParaRPr lang="tr-TR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Switzerland: Springer International Publishing.</a:t>
            </a:r>
          </a:p>
        </p:txBody>
      </p:sp>
      <p:grpSp>
        <p:nvGrpSpPr>
          <p:cNvPr id="11" name="Grup 10"/>
          <p:cNvGrpSpPr/>
          <p:nvPr/>
        </p:nvGrpSpPr>
        <p:grpSpPr>
          <a:xfrm>
            <a:off x="2048072" y="3534369"/>
            <a:ext cx="1426880" cy="967265"/>
            <a:chOff x="2182105" y="3264471"/>
            <a:chExt cx="1257301" cy="1335592"/>
          </a:xfrm>
        </p:grpSpPr>
        <p:sp>
          <p:nvSpPr>
            <p:cNvPr id="25" name="Akış Çizelgesi: Manyetik Disk 24"/>
            <p:cNvSpPr/>
            <p:nvPr/>
          </p:nvSpPr>
          <p:spPr>
            <a:xfrm>
              <a:off x="2182105" y="3831183"/>
              <a:ext cx="1257301" cy="768880"/>
            </a:xfrm>
            <a:prstGeom prst="flowChartMagneticDisk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Silindir 8"/>
            <p:cNvSpPr/>
            <p:nvPr/>
          </p:nvSpPr>
          <p:spPr>
            <a:xfrm>
              <a:off x="2450781" y="3600638"/>
              <a:ext cx="723084" cy="434895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Silindir 27"/>
            <p:cNvSpPr/>
            <p:nvPr/>
          </p:nvSpPr>
          <p:spPr>
            <a:xfrm>
              <a:off x="2569079" y="3264471"/>
              <a:ext cx="483352" cy="405681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13" name="Dikdörtgen 12"/>
          <p:cNvSpPr/>
          <p:nvPr/>
        </p:nvSpPr>
        <p:spPr>
          <a:xfrm>
            <a:off x="8286751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Dikdörtgen 28"/>
          <p:cNvSpPr/>
          <p:nvPr/>
        </p:nvSpPr>
        <p:spPr>
          <a:xfrm>
            <a:off x="8468576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Dikdörtgen 29"/>
          <p:cNvSpPr/>
          <p:nvPr/>
        </p:nvSpPr>
        <p:spPr>
          <a:xfrm>
            <a:off x="8638904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Dikdörtgen 31"/>
          <p:cNvSpPr/>
          <p:nvPr/>
        </p:nvSpPr>
        <p:spPr>
          <a:xfrm>
            <a:off x="8820729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 32"/>
          <p:cNvSpPr/>
          <p:nvPr/>
        </p:nvSpPr>
        <p:spPr>
          <a:xfrm>
            <a:off x="9002554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Dikdörtgen 33"/>
          <p:cNvSpPr/>
          <p:nvPr/>
        </p:nvSpPr>
        <p:spPr>
          <a:xfrm>
            <a:off x="9184379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Dikdörtgen 34"/>
          <p:cNvSpPr/>
          <p:nvPr/>
        </p:nvSpPr>
        <p:spPr>
          <a:xfrm>
            <a:off x="10521951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Dikdörtgen 35"/>
          <p:cNvSpPr/>
          <p:nvPr/>
        </p:nvSpPr>
        <p:spPr>
          <a:xfrm>
            <a:off x="10703776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Dikdörtgen 36"/>
          <p:cNvSpPr/>
          <p:nvPr/>
        </p:nvSpPr>
        <p:spPr>
          <a:xfrm>
            <a:off x="10874104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Dikdörtgen 37"/>
          <p:cNvSpPr/>
          <p:nvPr/>
        </p:nvSpPr>
        <p:spPr>
          <a:xfrm>
            <a:off x="11055929" y="1666875"/>
            <a:ext cx="171450" cy="561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Sağ Ok 38"/>
          <p:cNvSpPr/>
          <p:nvPr/>
        </p:nvSpPr>
        <p:spPr>
          <a:xfrm>
            <a:off x="9787556" y="1783811"/>
            <a:ext cx="432821" cy="328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Dikdörtgen 17"/>
          <p:cNvSpPr/>
          <p:nvPr/>
        </p:nvSpPr>
        <p:spPr>
          <a:xfrm>
            <a:off x="8978364" y="1155762"/>
            <a:ext cx="1811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tr-TR" dirty="0"/>
          </a:p>
        </p:txBody>
      </p:sp>
      <p:sp>
        <p:nvSpPr>
          <p:cNvPr id="45" name="Dikdörtgen 44"/>
          <p:cNvSpPr/>
          <p:nvPr/>
        </p:nvSpPr>
        <p:spPr>
          <a:xfrm flipH="1">
            <a:off x="8275252" y="3829050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Dikdörtgen 45"/>
          <p:cNvSpPr/>
          <p:nvPr/>
        </p:nvSpPr>
        <p:spPr>
          <a:xfrm flipH="1">
            <a:off x="8275252" y="3685612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Dikdörtgen 46"/>
          <p:cNvSpPr/>
          <p:nvPr/>
        </p:nvSpPr>
        <p:spPr>
          <a:xfrm flipH="1">
            <a:off x="8275252" y="3544555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Dikdörtgen 47"/>
          <p:cNvSpPr/>
          <p:nvPr/>
        </p:nvSpPr>
        <p:spPr>
          <a:xfrm flipH="1">
            <a:off x="8275252" y="3403498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Dikdörtgen 48"/>
          <p:cNvSpPr/>
          <p:nvPr/>
        </p:nvSpPr>
        <p:spPr>
          <a:xfrm flipH="1">
            <a:off x="8275252" y="3260841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Dikdörtgen 49"/>
          <p:cNvSpPr/>
          <p:nvPr/>
        </p:nvSpPr>
        <p:spPr>
          <a:xfrm flipH="1">
            <a:off x="8275252" y="3117403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Dikdörtgen 50"/>
          <p:cNvSpPr/>
          <p:nvPr/>
        </p:nvSpPr>
        <p:spPr>
          <a:xfrm flipH="1">
            <a:off x="10521951" y="3590745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Dikdörtgen 51"/>
          <p:cNvSpPr/>
          <p:nvPr/>
        </p:nvSpPr>
        <p:spPr>
          <a:xfrm flipH="1">
            <a:off x="10521951" y="3447307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Dikdörtgen 52"/>
          <p:cNvSpPr/>
          <p:nvPr/>
        </p:nvSpPr>
        <p:spPr>
          <a:xfrm flipH="1">
            <a:off x="10521951" y="3306250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Dikdörtgen 53"/>
          <p:cNvSpPr/>
          <p:nvPr/>
        </p:nvSpPr>
        <p:spPr>
          <a:xfrm flipH="1">
            <a:off x="10521951" y="3165193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Sağ Ok 54"/>
          <p:cNvSpPr/>
          <p:nvPr/>
        </p:nvSpPr>
        <p:spPr>
          <a:xfrm>
            <a:off x="9787555" y="3305742"/>
            <a:ext cx="432821" cy="328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Dikdörtgen 55"/>
          <p:cNvSpPr/>
          <p:nvPr/>
        </p:nvSpPr>
        <p:spPr>
          <a:xfrm>
            <a:off x="9039772" y="2651570"/>
            <a:ext cx="1871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tr-TR" dirty="0"/>
          </a:p>
        </p:txBody>
      </p:sp>
      <p:cxnSp>
        <p:nvCxnSpPr>
          <p:cNvPr id="20" name="Düz Bağlayıcı 19"/>
          <p:cNvCxnSpPr/>
          <p:nvPr/>
        </p:nvCxnSpPr>
        <p:spPr>
          <a:xfrm>
            <a:off x="8554301" y="4505325"/>
            <a:ext cx="0" cy="857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Düz Bağlayıcı 56"/>
          <p:cNvCxnSpPr/>
          <p:nvPr/>
        </p:nvCxnSpPr>
        <p:spPr>
          <a:xfrm flipV="1">
            <a:off x="8554301" y="5356255"/>
            <a:ext cx="923074" cy="6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8876381" y="4709401"/>
            <a:ext cx="95250" cy="862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8724629" y="4623126"/>
            <a:ext cx="95250" cy="862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Oval 61"/>
          <p:cNvSpPr/>
          <p:nvPr/>
        </p:nvSpPr>
        <p:spPr>
          <a:xfrm>
            <a:off x="8944522" y="5015561"/>
            <a:ext cx="95250" cy="862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Oval 62"/>
          <p:cNvSpPr/>
          <p:nvPr/>
        </p:nvSpPr>
        <p:spPr>
          <a:xfrm>
            <a:off x="8751841" y="4996412"/>
            <a:ext cx="95250" cy="862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9477375" y="4614686"/>
            <a:ext cx="95250" cy="862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9325623" y="4528411"/>
            <a:ext cx="95250" cy="862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9260577" y="5185219"/>
            <a:ext cx="95250" cy="862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8877029" y="4775526"/>
            <a:ext cx="95250" cy="862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Dikdörtgen 67"/>
          <p:cNvSpPr/>
          <p:nvPr/>
        </p:nvSpPr>
        <p:spPr>
          <a:xfrm flipH="1">
            <a:off x="10419541" y="5206058"/>
            <a:ext cx="1080575" cy="130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Dikdörtgen 68"/>
          <p:cNvSpPr/>
          <p:nvPr/>
        </p:nvSpPr>
        <p:spPr>
          <a:xfrm flipH="1">
            <a:off x="10419541" y="5058700"/>
            <a:ext cx="485470" cy="1461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Dikdörtgen 69"/>
          <p:cNvSpPr/>
          <p:nvPr/>
        </p:nvSpPr>
        <p:spPr>
          <a:xfrm flipH="1">
            <a:off x="10911090" y="4801205"/>
            <a:ext cx="589026" cy="40365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Dikdörtgen 70"/>
          <p:cNvSpPr/>
          <p:nvPr/>
        </p:nvSpPr>
        <p:spPr>
          <a:xfrm flipH="1">
            <a:off x="10419541" y="4800005"/>
            <a:ext cx="485470" cy="2574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Dikdörtgen 71"/>
          <p:cNvSpPr/>
          <p:nvPr/>
        </p:nvSpPr>
        <p:spPr>
          <a:xfrm flipH="1">
            <a:off x="10419541" y="4672201"/>
            <a:ext cx="1080575" cy="13087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Dikdörtgen 72"/>
          <p:cNvSpPr/>
          <p:nvPr/>
        </p:nvSpPr>
        <p:spPr>
          <a:xfrm flipH="1">
            <a:off x="10419541" y="4524843"/>
            <a:ext cx="485470" cy="1461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Dikdörtgen 73"/>
          <p:cNvSpPr/>
          <p:nvPr/>
        </p:nvSpPr>
        <p:spPr>
          <a:xfrm flipH="1">
            <a:off x="10905010" y="4524843"/>
            <a:ext cx="595105" cy="1461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Sağ Ok 74"/>
          <p:cNvSpPr/>
          <p:nvPr/>
        </p:nvSpPr>
        <p:spPr>
          <a:xfrm>
            <a:off x="9787555" y="4763950"/>
            <a:ext cx="432821" cy="328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Dikdörtgen 75"/>
          <p:cNvSpPr/>
          <p:nvPr/>
        </p:nvSpPr>
        <p:spPr>
          <a:xfrm>
            <a:off x="9088803" y="4127054"/>
            <a:ext cx="1484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Discretization</a:t>
            </a:r>
            <a:endParaRPr lang="tr-TR" dirty="0"/>
          </a:p>
        </p:txBody>
      </p:sp>
      <p:pic>
        <p:nvPicPr>
          <p:cNvPr id="77" name="Resim 76">
            <a:extLst>
              <a:ext uri="{FF2B5EF4-FFF2-40B4-BE49-F238E27FC236}">
                <a16:creationId xmlns:a16="http://schemas.microsoft.com/office/drawing/2014/main" id="{37324536-E40D-44D2-9954-6C48F982E7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3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  <p:bldP spid="26" grpId="0" animBg="1"/>
      <p:bldP spid="24" grpId="0"/>
      <p:bldP spid="13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18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Standardizasyon &amp; Normalizasyon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up 17"/>
          <p:cNvGrpSpPr/>
          <p:nvPr/>
        </p:nvGrpSpPr>
        <p:grpSpPr>
          <a:xfrm>
            <a:off x="2329927" y="1701862"/>
            <a:ext cx="2754860" cy="1342821"/>
            <a:chOff x="1248473" y="2271236"/>
            <a:chExt cx="2754860" cy="13428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Dikdörtgen 12"/>
                <p:cNvSpPr/>
                <p:nvPr/>
              </p:nvSpPr>
              <p:spPr>
                <a:xfrm>
                  <a:off x="1248473" y="2783573"/>
                  <a:ext cx="2754860" cy="83048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24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𝑠𝑡𝑎𝑛𝑑𝑎𝑟𝑡</m:t>
                            </m:r>
                          </m:sub>
                        </m:sSub>
                        <m:r>
                          <a:rPr lang="tr-TR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acc>
                              <m:accPr>
                                <m:chr m:val="̅"/>
                                <m:ctrlP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num>
                          <m:den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oMath>
                    </m:oMathPara>
                  </a14:m>
                  <a:endParaRPr lang="tr-TR" sz="2400" dirty="0">
                    <a:solidFill>
                      <a:schemeClr val="accent1">
                        <a:lumMod val="75000"/>
                      </a:schemeClr>
                    </a:solidFill>
                    <a:latin typeface="Bahnschrift 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3" name="Dikdörtgen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8473" y="2783573"/>
                  <a:ext cx="2754860" cy="83048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Dikdörtgen 16"/>
            <p:cNvSpPr/>
            <p:nvPr/>
          </p:nvSpPr>
          <p:spPr>
            <a:xfrm>
              <a:off x="1717754" y="2271236"/>
              <a:ext cx="20954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Standardizasyon </a:t>
              </a:r>
              <a:endParaRPr lang="tr-TR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up 18"/>
          <p:cNvGrpSpPr/>
          <p:nvPr/>
        </p:nvGrpSpPr>
        <p:grpSpPr>
          <a:xfrm>
            <a:off x="5957645" y="1717028"/>
            <a:ext cx="3494081" cy="1400325"/>
            <a:chOff x="1294794" y="2300123"/>
            <a:chExt cx="2754860" cy="14003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Dikdörtgen 19"/>
                <p:cNvSpPr/>
                <p:nvPr/>
              </p:nvSpPr>
              <p:spPr>
                <a:xfrm>
                  <a:off x="1294794" y="2856243"/>
                  <a:ext cx="2754860" cy="8442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sz="24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b>
                        </m:sSub>
                        <m:r>
                          <a:rPr lang="tr-TR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tr-TR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tr-TR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tr-TR" sz="2400" dirty="0">
                    <a:solidFill>
                      <a:schemeClr val="accent1">
                        <a:lumMod val="75000"/>
                      </a:schemeClr>
                    </a:solidFill>
                    <a:latin typeface="Bahnschrift 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0" name="Dikdörtgen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794" y="2856243"/>
                  <a:ext cx="2754860" cy="84420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Dikdörtgen 20"/>
            <p:cNvSpPr/>
            <p:nvPr/>
          </p:nvSpPr>
          <p:spPr>
            <a:xfrm>
              <a:off x="2212347" y="2300123"/>
              <a:ext cx="15045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r-TR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Normalizasyon </a:t>
              </a:r>
              <a:endParaRPr lang="tr-TR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Dikdörtgen 22"/>
              <p:cNvSpPr/>
              <p:nvPr/>
            </p:nvSpPr>
            <p:spPr>
              <a:xfrm>
                <a:off x="2376928" y="3423375"/>
                <a:ext cx="13304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tr-TR" dirty="0">
                    <a:solidFill>
                      <a:schemeClr val="accent1">
                        <a:lumMod val="75000"/>
                      </a:schemeClr>
                    </a:solidFill>
                  </a:rPr>
                  <a:t>: Ortalama</a:t>
                </a:r>
              </a:p>
            </p:txBody>
          </p:sp>
        </mc:Choice>
        <mc:Fallback xmlns="">
          <p:sp>
            <p:nvSpPr>
              <p:cNvPr id="23" name="Dikdörtgen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928" y="3423375"/>
                <a:ext cx="1330429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0000" r="-3670" b="-2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Dikdörtgen 23"/>
              <p:cNvSpPr/>
              <p:nvPr/>
            </p:nvSpPr>
            <p:spPr>
              <a:xfrm>
                <a:off x="2376250" y="3941910"/>
                <a:ext cx="1928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tr-TR" dirty="0">
                    <a:solidFill>
                      <a:schemeClr val="accent1">
                        <a:lumMod val="75000"/>
                      </a:schemeClr>
                    </a:solidFill>
                  </a:rPr>
                  <a:t>: Standart Sapma</a:t>
                </a:r>
              </a:p>
            </p:txBody>
          </p:sp>
        </mc:Choice>
        <mc:Fallback xmlns="">
          <p:sp>
            <p:nvSpPr>
              <p:cNvPr id="24" name="Dikdörtgen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250" y="3941910"/>
                <a:ext cx="1928348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0000" r="-1899" b="-2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Düz Bağlayıcı 25"/>
          <p:cNvCxnSpPr/>
          <p:nvPr/>
        </p:nvCxnSpPr>
        <p:spPr>
          <a:xfrm>
            <a:off x="5796457" y="1107831"/>
            <a:ext cx="0" cy="4840685"/>
          </a:xfrm>
          <a:prstGeom prst="line">
            <a:avLst/>
          </a:prstGeom>
          <a:ln w="85725" cmpd="tri">
            <a:solidFill>
              <a:srgbClr val="D441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Resim 21">
            <a:extLst>
              <a:ext uri="{FF2B5EF4-FFF2-40B4-BE49-F238E27FC236}">
                <a16:creationId xmlns:a16="http://schemas.microsoft.com/office/drawing/2014/main" id="{75C73AE8-3305-47AA-A843-EFDAAAD872E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16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Resim 21">
            <a:extLst>
              <a:ext uri="{FF2B5EF4-FFF2-40B4-BE49-F238E27FC236}">
                <a16:creationId xmlns:a16="http://schemas.microsoft.com/office/drawing/2014/main" id="{025239C3-F34F-4164-9959-B23472749A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  <p:sp>
        <p:nvSpPr>
          <p:cNvPr id="23" name="Unvan 1">
            <a:extLst>
              <a:ext uri="{FF2B5EF4-FFF2-40B4-BE49-F238E27FC236}">
                <a16:creationId xmlns:a16="http://schemas.microsoft.com/office/drawing/2014/main" id="{AD04A35D-9F46-4482-B084-08E88356E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1565" y="457830"/>
            <a:ext cx="2748869" cy="492430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Giriş</a:t>
            </a:r>
            <a:endParaRPr lang="en-US" sz="3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37956F5C-0179-41FE-B155-DFE9F672C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170" y="1145568"/>
            <a:ext cx="9271000" cy="3810000"/>
          </a:xfrm>
          <a:prstGeom prst="rect">
            <a:avLst/>
          </a:prstGeom>
        </p:spPr>
      </p:pic>
      <p:sp>
        <p:nvSpPr>
          <p:cNvPr id="19" name="Dikdörtgen 18">
            <a:extLst>
              <a:ext uri="{FF2B5EF4-FFF2-40B4-BE49-F238E27FC236}">
                <a16:creationId xmlns:a16="http://schemas.microsoft.com/office/drawing/2014/main" id="{20E9D11C-C85A-49F6-B42B-CF5FCE21EEBA}"/>
              </a:ext>
            </a:extLst>
          </p:cNvPr>
          <p:cNvSpPr/>
          <p:nvPr/>
        </p:nvSpPr>
        <p:spPr>
          <a:xfrm>
            <a:off x="2017505" y="4663180"/>
            <a:ext cx="81569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Roboto"/>
              </a:rPr>
              <a:t>Kolay iş değil</a:t>
            </a:r>
          </a:p>
        </p:txBody>
      </p:sp>
    </p:spTree>
    <p:extLst>
      <p:ext uri="{BB962C8B-B14F-4D97-AF65-F5344CB8AC3E}">
        <p14:creationId xmlns:p14="http://schemas.microsoft.com/office/powerpoint/2010/main" val="66986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236174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Hazırlığının Önemi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6410847" y="5609483"/>
            <a:ext cx="54232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Görsel kaynak:</a:t>
            </a: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https://sangeministudies.info/gallery-2011-porta-burgy-field-project#&amp;gid=1&amp;pid=5</a:t>
            </a:r>
          </a:p>
        </p:txBody>
      </p:sp>
      <p:sp>
        <p:nvSpPr>
          <p:cNvPr id="3" name="Dikdörtgen 2"/>
          <p:cNvSpPr/>
          <p:nvPr/>
        </p:nvSpPr>
        <p:spPr>
          <a:xfrm>
            <a:off x="354949" y="1907902"/>
            <a:ext cx="47115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bg2">
                    <a:lumMod val="25000"/>
                  </a:schemeClr>
                </a:solidFill>
                <a:latin typeface="Bahnschrift Light SemiCondensed" panose="020B0502040204020203" pitchFamily="34" charset="0"/>
                <a:ea typeface="Verdana" panose="020B0604030504040204" pitchFamily="34" charset="0"/>
                <a:cs typeface="Arial" panose="020B0604020202020204" pitchFamily="34" charset="0"/>
              </a:rPr>
              <a:t>Tarihi eser onarır gibi veri temizlemek.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14" name="Resi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200" y="1173157"/>
            <a:ext cx="5479839" cy="4109879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96E0C862-657B-419D-8A69-EB707A44F9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7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kdörtgen 19"/>
          <p:cNvSpPr/>
          <p:nvPr/>
        </p:nvSpPr>
        <p:spPr>
          <a:xfrm>
            <a:off x="1220095" y="869822"/>
            <a:ext cx="329232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Roboto"/>
              </a:rPr>
              <a:t>Veri birçok kaynaktan farklı formatlarda elde edilebilir.</a:t>
            </a:r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025239C3-F34F-4164-9959-B23472749A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  <p:sp>
        <p:nvSpPr>
          <p:cNvPr id="17" name="Dikdörtgen 16">
            <a:extLst>
              <a:ext uri="{FF2B5EF4-FFF2-40B4-BE49-F238E27FC236}">
                <a16:creationId xmlns:a16="http://schemas.microsoft.com/office/drawing/2014/main" id="{59B90566-3CBB-4492-AF5B-2F0B3ACD202B}"/>
              </a:ext>
            </a:extLst>
          </p:cNvPr>
          <p:cNvSpPr/>
          <p:nvPr/>
        </p:nvSpPr>
        <p:spPr>
          <a:xfrm>
            <a:off x="1094589" y="3165052"/>
            <a:ext cx="329232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Roboto"/>
              </a:rPr>
              <a:t>Veri bir maden gibi olduğu yerde ham ve işlenmemiş haldedir.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B8C41527-FA2D-4742-9E06-1A2B2A4F5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770" y="2142341"/>
            <a:ext cx="2467319" cy="1848108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A6DEA02B-CA55-4272-AC9D-780225DAA5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33" t="12684" r="29233" b="13856"/>
          <a:stretch/>
        </p:blipFill>
        <p:spPr>
          <a:xfrm>
            <a:off x="9469901" y="2115958"/>
            <a:ext cx="1252985" cy="1846727"/>
          </a:xfrm>
          <a:prstGeom prst="rect">
            <a:avLst/>
          </a:prstGeom>
        </p:spPr>
      </p:pic>
      <p:sp>
        <p:nvSpPr>
          <p:cNvPr id="15" name="Ok: Sağ 14">
            <a:extLst>
              <a:ext uri="{FF2B5EF4-FFF2-40B4-BE49-F238E27FC236}">
                <a16:creationId xmlns:a16="http://schemas.microsoft.com/office/drawing/2014/main" id="{B2437E45-8DF2-4AE4-9833-C4E5CBF82431}"/>
              </a:ext>
            </a:extLst>
          </p:cNvPr>
          <p:cNvSpPr/>
          <p:nvPr/>
        </p:nvSpPr>
        <p:spPr>
          <a:xfrm>
            <a:off x="7775272" y="2797734"/>
            <a:ext cx="1335742" cy="73463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Unvan 1">
            <a:extLst>
              <a:ext uri="{FF2B5EF4-FFF2-40B4-BE49-F238E27FC236}">
                <a16:creationId xmlns:a16="http://schemas.microsoft.com/office/drawing/2014/main" id="{5B761AC3-A302-4EEC-BB05-D4B9D272D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2641" y="298707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Ön İşlemeye Niçin İhtiyaç Var?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07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7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kdörtgen 19"/>
          <p:cNvSpPr/>
          <p:nvPr/>
        </p:nvSpPr>
        <p:spPr>
          <a:xfrm>
            <a:off x="682213" y="1339868"/>
            <a:ext cx="49834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Roboto"/>
              </a:rPr>
              <a:t>İşlenmemiş bozuk veri ile yola çıkarsak</a:t>
            </a:r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025239C3-F34F-4164-9959-B23472749A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  <p:sp>
        <p:nvSpPr>
          <p:cNvPr id="17" name="Dikdörtgen 16">
            <a:extLst>
              <a:ext uri="{FF2B5EF4-FFF2-40B4-BE49-F238E27FC236}">
                <a16:creationId xmlns:a16="http://schemas.microsoft.com/office/drawing/2014/main" id="{59B90566-3CBB-4492-AF5B-2F0B3ACD202B}"/>
              </a:ext>
            </a:extLst>
          </p:cNvPr>
          <p:cNvSpPr/>
          <p:nvPr/>
        </p:nvSpPr>
        <p:spPr>
          <a:xfrm>
            <a:off x="457199" y="3216142"/>
            <a:ext cx="5280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Roboto"/>
              </a:rPr>
              <a:t>Doğru sonuçlar üretemeyiz, hiç sonuç üretemeyiz, </a:t>
            </a:r>
          </a:p>
          <a:p>
            <a:pPr algn="ctr"/>
            <a:r>
              <a:rPr lang="tr-TR" sz="3200" dirty="0">
                <a:latin typeface="Roboto"/>
              </a:rPr>
              <a:t>hata alırız.</a:t>
            </a:r>
          </a:p>
        </p:txBody>
      </p:sp>
      <p:sp>
        <p:nvSpPr>
          <p:cNvPr id="13" name="Unvan 1">
            <a:extLst>
              <a:ext uri="{FF2B5EF4-FFF2-40B4-BE49-F238E27FC236}">
                <a16:creationId xmlns:a16="http://schemas.microsoft.com/office/drawing/2014/main" id="{5B761AC3-A302-4EEC-BB05-D4B9D272D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2641" y="298707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Ön İşlemeye Niçin İhtiyaç Var?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9D9A19C-0E1E-4A7C-AA29-392F6E386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761453"/>
            <a:ext cx="5614396" cy="2807198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EE5DE3A8-30CC-46F3-A844-320393325567}"/>
              </a:ext>
            </a:extLst>
          </p:cNvPr>
          <p:cNvSpPr/>
          <p:nvPr/>
        </p:nvSpPr>
        <p:spPr>
          <a:xfrm>
            <a:off x="7096117" y="6318292"/>
            <a:ext cx="4901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>
                <a:hlinkClick r:id="rId4"/>
              </a:rPr>
              <a:t>Görsel Kaynak:  https://www.bedrockdata.com/blog/the-costs-of-dirty-data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147792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7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45418" y="287362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Ön İşlemeye Niçin İhtiyaç Var?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989932" y="990765"/>
            <a:ext cx="80549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Her makine öğrenmesi algoritması girdi olarak belli bir formatta veri ister.</a:t>
            </a:r>
            <a:endParaRPr lang="tr-TR" sz="2400" dirty="0">
              <a:solidFill>
                <a:schemeClr val="bg2">
                  <a:lumMod val="25000"/>
                </a:schemeClr>
              </a:solidFill>
              <a:latin typeface="Roboto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383457" y="3118472"/>
            <a:ext cx="4247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[1.36, 2.28, 3.33, 0.15], [1.0]</a:t>
            </a:r>
          </a:p>
          <a:p>
            <a:pPr algn="ctr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[2.43, 0.11, 4.40, 1.73], [0.0]</a:t>
            </a:r>
          </a:p>
          <a:p>
            <a:pPr algn="ctr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[1.12, 3.84, 2.25, 0.87], [1.0]</a:t>
            </a:r>
          </a:p>
          <a:p>
            <a:pPr algn="ctr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[1.97, 2.03, 3.28, 0.51], [1.0]</a:t>
            </a:r>
          </a:p>
        </p:txBody>
      </p:sp>
      <p:sp>
        <p:nvSpPr>
          <p:cNvPr id="2" name="Dikdörtgen 1"/>
          <p:cNvSpPr/>
          <p:nvPr/>
        </p:nvSpPr>
        <p:spPr>
          <a:xfrm>
            <a:off x="3761834" y="1927613"/>
            <a:ext cx="45111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dirty="0">
                <a:latin typeface="Roboto"/>
              </a:rPr>
              <a:t>Bu format yaygın olarak</a:t>
            </a:r>
          </a:p>
        </p:txBody>
      </p:sp>
      <p:sp>
        <p:nvSpPr>
          <p:cNvPr id="9" name="Sol Ayraç 8"/>
          <p:cNvSpPr/>
          <p:nvPr/>
        </p:nvSpPr>
        <p:spPr>
          <a:xfrm rot="16200000">
            <a:off x="1944388" y="3357955"/>
            <a:ext cx="291350" cy="2901932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Sol Ayraç 16"/>
          <p:cNvSpPr/>
          <p:nvPr/>
        </p:nvSpPr>
        <p:spPr>
          <a:xfrm rot="16200000">
            <a:off x="3960001" y="4549073"/>
            <a:ext cx="291350" cy="51969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Dikdörtgen 17"/>
          <p:cNvSpPr/>
          <p:nvPr/>
        </p:nvSpPr>
        <p:spPr>
          <a:xfrm>
            <a:off x="1375764" y="5021603"/>
            <a:ext cx="14285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200" dirty="0" err="1">
                <a:solidFill>
                  <a:srgbClr val="2E75B6"/>
                </a:solidFill>
                <a:latin typeface="Consolas" panose="020B0609020204030204" pitchFamily="49" charset="0"/>
              </a:rPr>
              <a:t>features</a:t>
            </a:r>
            <a:endParaRPr lang="tr-TR" sz="2200" dirty="0">
              <a:solidFill>
                <a:srgbClr val="2E75B6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3605655" y="5021603"/>
            <a:ext cx="9621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200" dirty="0" err="1">
                <a:solidFill>
                  <a:srgbClr val="2E75B6"/>
                </a:solidFill>
                <a:latin typeface="Consolas" panose="020B0609020204030204" pitchFamily="49" charset="0"/>
              </a:rPr>
              <a:t>label</a:t>
            </a:r>
            <a:endParaRPr lang="tr-TR" sz="2200" dirty="0">
              <a:solidFill>
                <a:srgbClr val="2E75B6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7114600" y="3137376"/>
            <a:ext cx="33282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[1.36, 2.28, 3.33, 0.15]</a:t>
            </a:r>
          </a:p>
          <a:p>
            <a:pPr algn="ctr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[2.43, 0.11, 4.40, 1.73]</a:t>
            </a:r>
          </a:p>
          <a:p>
            <a:pPr algn="ctr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[1.12, 3.84, 2.25, 0.87]</a:t>
            </a:r>
          </a:p>
          <a:p>
            <a:pPr algn="ctr"/>
            <a:r>
              <a:rPr lang="tr-TR" sz="24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[1.97, 2.03, 3.28, 0.51]</a:t>
            </a:r>
          </a:p>
        </p:txBody>
      </p:sp>
      <p:sp>
        <p:nvSpPr>
          <p:cNvPr id="21" name="Dikdörtgen 20"/>
          <p:cNvSpPr/>
          <p:nvPr/>
        </p:nvSpPr>
        <p:spPr>
          <a:xfrm>
            <a:off x="7114600" y="2594149"/>
            <a:ext cx="35750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200" dirty="0">
                <a:latin typeface="Roboto"/>
              </a:rPr>
              <a:t>Gözetimsiz (</a:t>
            </a:r>
            <a:r>
              <a:rPr lang="tr-TR" sz="2200" dirty="0" err="1">
                <a:latin typeface="Roboto"/>
              </a:rPr>
              <a:t>Unsupervised</a:t>
            </a:r>
            <a:r>
              <a:rPr lang="tr-TR" sz="2200" dirty="0">
                <a:latin typeface="Roboto"/>
              </a:rPr>
              <a:t>)</a:t>
            </a:r>
          </a:p>
        </p:txBody>
      </p:sp>
      <p:sp>
        <p:nvSpPr>
          <p:cNvPr id="22" name="Sol Ayraç 21"/>
          <p:cNvSpPr/>
          <p:nvPr/>
        </p:nvSpPr>
        <p:spPr>
          <a:xfrm rot="16200000">
            <a:off x="8598773" y="3396034"/>
            <a:ext cx="291350" cy="2901932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Dikdörtgen 22"/>
          <p:cNvSpPr/>
          <p:nvPr/>
        </p:nvSpPr>
        <p:spPr>
          <a:xfrm>
            <a:off x="8030149" y="5059682"/>
            <a:ext cx="14285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200" dirty="0" err="1">
                <a:solidFill>
                  <a:srgbClr val="2E75B6"/>
                </a:solidFill>
                <a:latin typeface="Consolas" panose="020B0609020204030204" pitchFamily="49" charset="0"/>
              </a:rPr>
              <a:t>features</a:t>
            </a:r>
            <a:endParaRPr lang="tr-TR" sz="2200" dirty="0">
              <a:solidFill>
                <a:srgbClr val="2E75B6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Dikdörtgen 23"/>
          <p:cNvSpPr/>
          <p:nvPr/>
        </p:nvSpPr>
        <p:spPr>
          <a:xfrm>
            <a:off x="1053047" y="2594149"/>
            <a:ext cx="30412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200" dirty="0">
                <a:latin typeface="Roboto"/>
              </a:rPr>
              <a:t>Gözetimli (</a:t>
            </a:r>
            <a:r>
              <a:rPr lang="tr-TR" sz="2200" dirty="0" err="1">
                <a:latin typeface="Roboto"/>
              </a:rPr>
              <a:t>Supervised</a:t>
            </a:r>
            <a:r>
              <a:rPr lang="tr-TR" sz="2200" dirty="0">
                <a:latin typeface="Roboto"/>
              </a:rPr>
              <a:t>)</a:t>
            </a:r>
          </a:p>
        </p:txBody>
      </p:sp>
      <p:pic>
        <p:nvPicPr>
          <p:cNvPr id="25" name="Resim 24">
            <a:extLst>
              <a:ext uri="{FF2B5EF4-FFF2-40B4-BE49-F238E27FC236}">
                <a16:creationId xmlns:a16="http://schemas.microsoft.com/office/drawing/2014/main" id="{AA78A986-6F2D-47C6-BC97-7EAF1FD4F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6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/>
      <p:bldP spid="2" grpId="0"/>
      <p:bldP spid="9" grpId="0" animBg="1"/>
      <p:bldP spid="17" grpId="0" animBg="1"/>
      <p:bldP spid="18" grpId="0"/>
      <p:bldP spid="19" grpId="0"/>
      <p:bldP spid="21" grpId="0"/>
      <p:bldP spid="22" grpId="0" animBg="1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45418" y="287362"/>
            <a:ext cx="9144000" cy="675975"/>
          </a:xfrm>
        </p:spPr>
        <p:txBody>
          <a:bodyPr>
            <a:normAutofit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Ön İşlemeye Niçin İhtiyaç Var?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8564528" y="1965897"/>
            <a:ext cx="29260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tr-TR" sz="16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[1.36, 2.28, 3.33, 0.15], [1.0]</a:t>
            </a:r>
          </a:p>
          <a:p>
            <a:pPr algn="ctr"/>
            <a:r>
              <a:rPr lang="tr-TR" sz="16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[2.43, 0.11, 4.40, 1.73], [0.0]</a:t>
            </a:r>
          </a:p>
          <a:p>
            <a:pPr algn="ctr"/>
            <a:r>
              <a:rPr lang="tr-TR" sz="16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[1.12, 3.84, 2.25, 0.87], [1.0]</a:t>
            </a:r>
          </a:p>
          <a:p>
            <a:pPr algn="ctr"/>
            <a:r>
              <a:rPr lang="tr-TR" sz="16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[1.97, 2.03, 3.28, 0.51], [1.0]</a:t>
            </a:r>
          </a:p>
        </p:txBody>
      </p:sp>
      <p:sp>
        <p:nvSpPr>
          <p:cNvPr id="9" name="Sol Ayraç 8"/>
          <p:cNvSpPr/>
          <p:nvPr/>
        </p:nvSpPr>
        <p:spPr>
          <a:xfrm rot="16200000">
            <a:off x="9613430" y="2213891"/>
            <a:ext cx="291350" cy="200536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sz="1600"/>
          </a:p>
        </p:txBody>
      </p:sp>
      <p:sp>
        <p:nvSpPr>
          <p:cNvPr id="17" name="Sol Ayraç 16"/>
          <p:cNvSpPr/>
          <p:nvPr/>
        </p:nvSpPr>
        <p:spPr>
          <a:xfrm rot="16200000">
            <a:off x="10961960" y="3040560"/>
            <a:ext cx="309368" cy="370039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sz="1600"/>
          </a:p>
        </p:txBody>
      </p:sp>
      <p:sp>
        <p:nvSpPr>
          <p:cNvPr id="18" name="Dikdörtgen 17"/>
          <p:cNvSpPr/>
          <p:nvPr/>
        </p:nvSpPr>
        <p:spPr>
          <a:xfrm>
            <a:off x="9173269" y="3435824"/>
            <a:ext cx="1082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600" dirty="0" err="1">
                <a:solidFill>
                  <a:srgbClr val="2E75B6"/>
                </a:solidFill>
                <a:latin typeface="Consolas" panose="020B0609020204030204" pitchFamily="49" charset="0"/>
              </a:rPr>
              <a:t>features</a:t>
            </a:r>
            <a:endParaRPr lang="tr-TR" sz="1600" dirty="0">
              <a:solidFill>
                <a:srgbClr val="2E75B6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10672461" y="3435824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600" dirty="0" err="1">
                <a:solidFill>
                  <a:srgbClr val="2E75B6"/>
                </a:solidFill>
                <a:latin typeface="Consolas" panose="020B0609020204030204" pitchFamily="49" charset="0"/>
              </a:rPr>
              <a:t>label</a:t>
            </a:r>
            <a:endParaRPr lang="tr-TR" sz="1600" dirty="0">
              <a:solidFill>
                <a:srgbClr val="2E75B6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lo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080648"/>
              </p:ext>
            </p:extLst>
          </p:nvPr>
        </p:nvGraphicFramePr>
        <p:xfrm>
          <a:off x="558289" y="1289784"/>
          <a:ext cx="4350595" cy="4351345"/>
        </p:xfrm>
        <a:graphic>
          <a:graphicData uri="http://schemas.openxmlformats.org/drawingml/2006/table">
            <a:tbl>
              <a:tblPr/>
              <a:tblGrid>
                <a:gridCol w="471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0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905">
                <a:tc>
                  <a:txBody>
                    <a:bodyPr/>
                    <a:lstStyle/>
                    <a:p>
                      <a:pPr algn="ctr"/>
                      <a:r>
                        <a:rPr lang="tr-TR" sz="1000" b="0" dirty="0" err="1">
                          <a:effectLst/>
                          <a:latin typeface="Roboto"/>
                        </a:rPr>
                        <a:t>sirano</a:t>
                      </a:r>
                      <a:endParaRPr lang="tr-TR" sz="1000" b="0" dirty="0">
                        <a:effectLst/>
                        <a:latin typeface="Roboto"/>
                      </a:endParaRP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b="0" dirty="0">
                          <a:effectLst/>
                          <a:latin typeface="Roboto"/>
                        </a:rPr>
                        <a:t>isim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b="0" dirty="0">
                          <a:effectLst/>
                          <a:latin typeface="Roboto"/>
                        </a:rPr>
                        <a:t>yas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b="0" dirty="0">
                          <a:effectLst/>
                          <a:latin typeface="Roboto"/>
                        </a:rPr>
                        <a:t>meslek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b="0" dirty="0" err="1">
                          <a:effectLst/>
                          <a:latin typeface="Roboto"/>
                        </a:rPr>
                        <a:t>sehir</a:t>
                      </a:r>
                      <a:endParaRPr lang="tr-TR" sz="1000" b="0" dirty="0">
                        <a:effectLst/>
                        <a:latin typeface="Roboto"/>
                      </a:endParaRP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b="0" dirty="0" err="1">
                          <a:effectLst/>
                          <a:latin typeface="Roboto"/>
                        </a:rPr>
                        <a:t>aylik_gelir</a:t>
                      </a:r>
                      <a:endParaRPr lang="tr-TR" sz="1000" b="0" dirty="0">
                        <a:effectLst/>
                        <a:latin typeface="Roboto"/>
                      </a:endParaRP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b="0" dirty="0">
                          <a:effectLst/>
                          <a:latin typeface="Roboto"/>
                        </a:rPr>
                        <a:t>durum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1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Cemal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35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 err="1">
                          <a:effectLst/>
                        </a:rPr>
                        <a:t>Isci</a:t>
                      </a:r>
                      <a:endParaRPr lang="tr-TR" sz="1000" dirty="0">
                        <a:effectLst/>
                      </a:endParaRP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3500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2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Ceyda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42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Memur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Kayseri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4200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3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Timur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30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Müzisyen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Istanbul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9000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İyi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4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Burcu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>
                          <a:effectLst/>
                        </a:rPr>
                        <a:t>29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Pazarlamaci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4200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5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Yasemin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23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Pazarlamaci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Bursa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4800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6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Ali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33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Memur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4250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7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Dilek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>
                          <a:effectLst/>
                        </a:rPr>
                        <a:t>29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Pazarlamaci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Istanbul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7300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İyi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8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Murat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31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Müzisyen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Istanbul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12000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İyi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9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Ahmet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33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Doktor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18000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İyi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10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Muhittin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46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Berber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Istanbul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12000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İyi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11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Hicaziye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47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Tuhafiyeci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4800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12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Harun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43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Tornacı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4200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13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Hakkı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33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Memur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Çorum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3750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14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Gülizar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37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Doktor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İzmir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14250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İyi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096"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15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Şehmuz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41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Müzisyen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8700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iyi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14" name="Resi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057" y="2149669"/>
            <a:ext cx="2419150" cy="1708525"/>
          </a:xfrm>
          <a:prstGeom prst="rect">
            <a:avLst/>
          </a:prstGeom>
        </p:spPr>
      </p:pic>
      <p:graphicFrame>
        <p:nvGraphicFramePr>
          <p:cNvPr id="26" name="Tablo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629499"/>
              </p:ext>
            </p:extLst>
          </p:nvPr>
        </p:nvGraphicFramePr>
        <p:xfrm>
          <a:off x="1703672" y="1943289"/>
          <a:ext cx="3205212" cy="265096"/>
        </p:xfrm>
        <a:graphic>
          <a:graphicData uri="http://schemas.openxmlformats.org/drawingml/2006/table">
            <a:tbl>
              <a:tblPr/>
              <a:tblGrid>
                <a:gridCol w="356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5096"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42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Memur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Kayseri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4200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o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451160"/>
              </p:ext>
            </p:extLst>
          </p:nvPr>
        </p:nvGraphicFramePr>
        <p:xfrm>
          <a:off x="1703672" y="1671622"/>
          <a:ext cx="3205212" cy="265096"/>
        </p:xfrm>
        <a:graphic>
          <a:graphicData uri="http://schemas.openxmlformats.org/drawingml/2006/table">
            <a:tbl>
              <a:tblPr/>
              <a:tblGrid>
                <a:gridCol w="356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5096"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35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 err="1">
                          <a:effectLst/>
                        </a:rPr>
                        <a:t>Isci</a:t>
                      </a:r>
                      <a:endParaRPr lang="tr-TR" sz="1000" dirty="0">
                        <a:effectLst/>
                      </a:endParaRP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000" dirty="0">
                          <a:effectLst/>
                        </a:rPr>
                        <a:t>Ankara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dirty="0">
                          <a:effectLst/>
                        </a:rPr>
                        <a:t>3500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000" dirty="0">
                          <a:effectLst/>
                        </a:rPr>
                        <a:t>Kötü</a:t>
                      </a:r>
                    </a:p>
                  </a:txBody>
                  <a:tcPr marL="27730" marR="27730" marT="27730" marB="27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Dikdörtgen 26"/>
          <p:cNvSpPr/>
          <p:nvPr/>
        </p:nvSpPr>
        <p:spPr>
          <a:xfrm>
            <a:off x="6017418" y="1965003"/>
            <a:ext cx="1774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7C8183"/>
                </a:solidFill>
                <a:latin typeface="Roboto"/>
              </a:rPr>
              <a:t>Veri Ön İşleme</a:t>
            </a:r>
          </a:p>
        </p:txBody>
      </p:sp>
      <p:sp>
        <p:nvSpPr>
          <p:cNvPr id="28" name="Dikdörtgen 27"/>
          <p:cNvSpPr/>
          <p:nvPr/>
        </p:nvSpPr>
        <p:spPr>
          <a:xfrm>
            <a:off x="5436983" y="2543917"/>
            <a:ext cx="2734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tr-TR" sz="16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[1.36, 2.28, 3.33, 0.15], [1.0]</a:t>
            </a:r>
          </a:p>
        </p:txBody>
      </p:sp>
      <p:sp>
        <p:nvSpPr>
          <p:cNvPr id="29" name="Dikdörtgen 28"/>
          <p:cNvSpPr/>
          <p:nvPr/>
        </p:nvSpPr>
        <p:spPr>
          <a:xfrm>
            <a:off x="5427339" y="2830405"/>
            <a:ext cx="27438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600" dirty="0">
                <a:solidFill>
                  <a:srgbClr val="E7E6E6">
                    <a:lumMod val="25000"/>
                  </a:srgbClr>
                </a:solidFill>
                <a:latin typeface="Roboto"/>
              </a:rPr>
              <a:t>[2.43, 0.11, 4.40, 1.73], [0.0]</a:t>
            </a:r>
          </a:p>
        </p:txBody>
      </p:sp>
      <p:pic>
        <p:nvPicPr>
          <p:cNvPr id="23" name="Resim 22">
            <a:extLst>
              <a:ext uri="{FF2B5EF4-FFF2-40B4-BE49-F238E27FC236}">
                <a16:creationId xmlns:a16="http://schemas.microsoft.com/office/drawing/2014/main" id="{D1B57E5C-51D6-4EB3-8C0B-A317BC5D6C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4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6 1.85185E-6 L -0.09869 0.11783 L -0.12786 0.29167 L -0.10507 0.43495 L 0.00547 0.42917 L 0.08126 0.34074 L 0.14284 0.25949 L 0.20209 0.21458 L 0.31029 0.18079 " pathEditMode="relative" ptsTypes="AAAAAAAAA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55556E-6 L -0.09232 0.17106 L -0.09466 0.3324 L -0.03633 0.38726 L 0.0418 0.34652 L 0.12708 0.23425 L 0.19818 0.15833 L 0.31979 0.13448 " pathEditMode="relative" ptsTypes="AAAAAAAA">
                                      <p:cBhvr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03 -0.0037 L 0.26433 -0.0833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68" y="-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29 -0.00787 L 0.26446 -0.0900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38" y="-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animBg="1"/>
      <p:bldP spid="17" grpId="0" animBg="1"/>
      <p:bldP spid="18" grpId="0"/>
      <p:bldP spid="19" grpId="0"/>
      <p:bldP spid="27" grpId="0"/>
      <p:bldP spid="28" grpId="0"/>
      <p:bldP spid="28" grpId="1"/>
      <p:bldP spid="29" grpId="0"/>
      <p:bldP spid="2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kdörtgen 1"/>
          <p:cNvSpPr/>
          <p:nvPr/>
        </p:nvSpPr>
        <p:spPr>
          <a:xfrm>
            <a:off x="6567639" y="5438807"/>
            <a:ext cx="56605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Görsel; </a:t>
            </a:r>
          </a:p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"Akpınar, H. (2014). Data: veri madenciliği veri analizi. Papatya Yayıncılık Eğitim" den</a:t>
            </a:r>
          </a:p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uyarlanmıştır.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up 27"/>
          <p:cNvGrpSpPr/>
          <p:nvPr/>
        </p:nvGrpSpPr>
        <p:grpSpPr>
          <a:xfrm>
            <a:off x="5977678" y="835743"/>
            <a:ext cx="4641161" cy="4591664"/>
            <a:chOff x="5977678" y="835743"/>
            <a:chExt cx="4641161" cy="4591664"/>
          </a:xfrm>
        </p:grpSpPr>
        <p:pic>
          <p:nvPicPr>
            <p:cNvPr id="9" name="Resim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3" r="1404" b="1871"/>
            <a:stretch/>
          </p:blipFill>
          <p:spPr>
            <a:xfrm>
              <a:off x="5977678" y="835743"/>
              <a:ext cx="4641161" cy="4591664"/>
            </a:xfrm>
            <a:prstGeom prst="rect">
              <a:avLst/>
            </a:prstGeom>
          </p:spPr>
        </p:pic>
        <p:sp>
          <p:nvSpPr>
            <p:cNvPr id="14" name="Yuvarlatılmış Dikdörtgen 13"/>
            <p:cNvSpPr/>
            <p:nvPr/>
          </p:nvSpPr>
          <p:spPr>
            <a:xfrm>
              <a:off x="6985646" y="1705243"/>
              <a:ext cx="1012723" cy="412955"/>
            </a:xfrm>
            <a:prstGeom prst="roundRect">
              <a:avLst/>
            </a:prstGeom>
            <a:solidFill>
              <a:srgbClr val="2E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atin typeface="Roboto"/>
                </a:rPr>
                <a:t>İşin Anlaşılması</a:t>
              </a:r>
            </a:p>
          </p:txBody>
        </p:sp>
        <p:sp>
          <p:nvSpPr>
            <p:cNvPr id="17" name="Yuvarlatılmış Dikdörtgen 16"/>
            <p:cNvSpPr/>
            <p:nvPr/>
          </p:nvSpPr>
          <p:spPr>
            <a:xfrm>
              <a:off x="8662046" y="1742193"/>
              <a:ext cx="1012723" cy="412955"/>
            </a:xfrm>
            <a:prstGeom prst="roundRect">
              <a:avLst/>
            </a:prstGeom>
            <a:solidFill>
              <a:srgbClr val="2E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atin typeface="Roboto"/>
                </a:rPr>
                <a:t>Verinin Anlaşılması</a:t>
              </a:r>
            </a:p>
          </p:txBody>
        </p:sp>
        <p:sp>
          <p:nvSpPr>
            <p:cNvPr id="18" name="Yuvarlatılmış Dikdörtgen 17"/>
            <p:cNvSpPr/>
            <p:nvPr/>
          </p:nvSpPr>
          <p:spPr>
            <a:xfrm>
              <a:off x="9018371" y="2685962"/>
              <a:ext cx="1012723" cy="412955"/>
            </a:xfrm>
            <a:prstGeom prst="roundRect">
              <a:avLst/>
            </a:prstGeom>
            <a:solidFill>
              <a:srgbClr val="2E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atin typeface="Roboto"/>
                </a:rPr>
                <a:t>Veri Hazırlama</a:t>
              </a:r>
            </a:p>
          </p:txBody>
        </p:sp>
        <p:sp>
          <p:nvSpPr>
            <p:cNvPr id="19" name="Yuvarlatılmış Dikdörtgen 18"/>
            <p:cNvSpPr/>
            <p:nvPr/>
          </p:nvSpPr>
          <p:spPr>
            <a:xfrm>
              <a:off x="9018370" y="3606167"/>
              <a:ext cx="1012723" cy="412955"/>
            </a:xfrm>
            <a:prstGeom prst="roundRect">
              <a:avLst/>
            </a:prstGeom>
            <a:solidFill>
              <a:srgbClr val="2E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atin typeface="Roboto"/>
                </a:rPr>
                <a:t>Modelleme</a:t>
              </a:r>
            </a:p>
          </p:txBody>
        </p:sp>
        <p:sp>
          <p:nvSpPr>
            <p:cNvPr id="20" name="Yuvarlatılmış Dikdörtgen 19"/>
            <p:cNvSpPr/>
            <p:nvPr/>
          </p:nvSpPr>
          <p:spPr>
            <a:xfrm>
              <a:off x="7752564" y="4282142"/>
              <a:ext cx="1199534" cy="412955"/>
            </a:xfrm>
            <a:prstGeom prst="roundRect">
              <a:avLst/>
            </a:prstGeom>
            <a:solidFill>
              <a:srgbClr val="2E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latin typeface="Roboto"/>
                </a:rPr>
                <a:t>Değerlendirme</a:t>
              </a:r>
            </a:p>
          </p:txBody>
        </p:sp>
        <p:sp>
          <p:nvSpPr>
            <p:cNvPr id="21" name="Yuvarlatılmış Dikdörtgen 20"/>
            <p:cNvSpPr/>
            <p:nvPr/>
          </p:nvSpPr>
          <p:spPr>
            <a:xfrm>
              <a:off x="6739841" y="3591263"/>
              <a:ext cx="1012723" cy="412955"/>
            </a:xfrm>
            <a:prstGeom prst="roundRect">
              <a:avLst/>
            </a:prstGeom>
            <a:solidFill>
              <a:srgbClr val="2E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atin typeface="Roboto"/>
                </a:rPr>
                <a:t>Kullanıma Sunma</a:t>
              </a:r>
            </a:p>
          </p:txBody>
        </p:sp>
        <p:sp>
          <p:nvSpPr>
            <p:cNvPr id="22" name="Yuvarlatılmış Dikdörtgen 21"/>
            <p:cNvSpPr/>
            <p:nvPr/>
          </p:nvSpPr>
          <p:spPr>
            <a:xfrm>
              <a:off x="7998369" y="2982396"/>
              <a:ext cx="555617" cy="412955"/>
            </a:xfrm>
            <a:prstGeom prst="roundRect">
              <a:avLst/>
            </a:prstGeom>
            <a:solidFill>
              <a:srgbClr val="2E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latin typeface="Roboto"/>
                </a:rPr>
                <a:t>VERİ</a:t>
              </a:r>
            </a:p>
          </p:txBody>
        </p:sp>
      </p:grpSp>
      <p:sp>
        <p:nvSpPr>
          <p:cNvPr id="24" name="Oval 23"/>
          <p:cNvSpPr/>
          <p:nvPr/>
        </p:nvSpPr>
        <p:spPr>
          <a:xfrm>
            <a:off x="8429853" y="1480134"/>
            <a:ext cx="1477108" cy="80889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/>
          <p:cNvSpPr/>
          <p:nvPr/>
        </p:nvSpPr>
        <p:spPr>
          <a:xfrm>
            <a:off x="8799790" y="2433072"/>
            <a:ext cx="1477108" cy="80889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Dikdörtgen 29"/>
          <p:cNvSpPr/>
          <p:nvPr/>
        </p:nvSpPr>
        <p:spPr>
          <a:xfrm>
            <a:off x="885225" y="3511290"/>
            <a:ext cx="30825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Kaynak:</a:t>
            </a:r>
          </a:p>
          <a:p>
            <a:r>
              <a:rPr lang="tr-TR" sz="1200" dirty="0" err="1"/>
              <a:t>Chapman</a:t>
            </a:r>
            <a:r>
              <a:rPr lang="tr-TR" sz="1200" dirty="0"/>
              <a:t>, P., Clinton, J., </a:t>
            </a:r>
            <a:r>
              <a:rPr lang="tr-TR" sz="1200" dirty="0" err="1"/>
              <a:t>Kerber</a:t>
            </a:r>
            <a:r>
              <a:rPr lang="tr-TR" sz="1200" dirty="0"/>
              <a:t>, R., </a:t>
            </a:r>
            <a:r>
              <a:rPr lang="tr-TR" sz="1200" dirty="0" err="1"/>
              <a:t>Khabaza</a:t>
            </a:r>
            <a:r>
              <a:rPr lang="tr-TR" sz="1200" dirty="0"/>
              <a:t>, T., </a:t>
            </a:r>
            <a:r>
              <a:rPr lang="tr-TR" sz="1200" dirty="0" err="1"/>
              <a:t>Reinartz</a:t>
            </a:r>
            <a:r>
              <a:rPr lang="tr-TR" sz="1200" dirty="0"/>
              <a:t>, T., </a:t>
            </a:r>
            <a:r>
              <a:rPr lang="tr-TR" sz="1200" dirty="0" err="1"/>
              <a:t>Sherer</a:t>
            </a:r>
            <a:r>
              <a:rPr lang="tr-TR" sz="1200" dirty="0"/>
              <a:t>, C., &amp; </a:t>
            </a:r>
            <a:r>
              <a:rPr lang="tr-TR" sz="1200" dirty="0" err="1"/>
              <a:t>Wirth</a:t>
            </a:r>
            <a:r>
              <a:rPr lang="tr-TR" sz="1200" dirty="0"/>
              <a:t>, R. (2000). </a:t>
            </a:r>
            <a:r>
              <a:rPr lang="tr-TR" sz="1200" i="1" dirty="0"/>
              <a:t>Cross </a:t>
            </a:r>
            <a:r>
              <a:rPr lang="tr-TR" sz="1200" i="1" dirty="0" err="1"/>
              <a:t>industry</a:t>
            </a:r>
            <a:r>
              <a:rPr lang="tr-TR" sz="1200" i="1" dirty="0"/>
              <a:t> </a:t>
            </a:r>
            <a:r>
              <a:rPr lang="tr-TR" sz="1200" i="1" dirty="0" err="1"/>
              <a:t>standard</a:t>
            </a:r>
            <a:r>
              <a:rPr lang="tr-TR" sz="1200" i="1" dirty="0"/>
              <a:t> </a:t>
            </a:r>
            <a:r>
              <a:rPr lang="tr-TR" sz="1200" i="1" dirty="0" err="1"/>
              <a:t>process</a:t>
            </a:r>
            <a:r>
              <a:rPr lang="tr-TR" sz="1200" i="1" dirty="0"/>
              <a:t> </a:t>
            </a:r>
            <a:r>
              <a:rPr lang="tr-TR" sz="1200" i="1" dirty="0" err="1"/>
              <a:t>for</a:t>
            </a:r>
            <a:r>
              <a:rPr lang="tr-TR" sz="1200" i="1" dirty="0"/>
              <a:t> data </a:t>
            </a:r>
            <a:r>
              <a:rPr lang="tr-TR" sz="1200" i="1" dirty="0" err="1"/>
              <a:t>mining</a:t>
            </a:r>
            <a:r>
              <a:rPr lang="tr-TR" sz="1200" i="1" dirty="0"/>
              <a:t> (CRISP-DM) 1.0.</a:t>
            </a:r>
          </a:p>
        </p:txBody>
      </p:sp>
      <p:sp>
        <p:nvSpPr>
          <p:cNvPr id="3" name="Dikdörtgen 2"/>
          <p:cNvSpPr/>
          <p:nvPr/>
        </p:nvSpPr>
        <p:spPr>
          <a:xfrm>
            <a:off x="857314" y="2217821"/>
            <a:ext cx="57572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Cros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Industry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Standard </a:t>
            </a:r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Process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for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Data </a:t>
            </a:r>
            <a:r>
              <a:rPr lang="tr-TR" sz="24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Mining</a:t>
            </a:r>
            <a:r>
              <a:rPr lang="tr-TR" sz="2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(CRISP-DM)</a:t>
            </a:r>
            <a:endParaRPr lang="tr-TR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Unvan 1"/>
          <p:cNvSpPr>
            <a:spLocks noGrp="1"/>
          </p:cNvSpPr>
          <p:nvPr>
            <p:ph type="ctrTitle"/>
          </p:nvPr>
        </p:nvSpPr>
        <p:spPr>
          <a:xfrm>
            <a:off x="633907" y="433051"/>
            <a:ext cx="6773912" cy="675975"/>
          </a:xfrm>
        </p:spPr>
        <p:txBody>
          <a:bodyPr>
            <a:normAutofit fontScale="90000"/>
          </a:bodyPr>
          <a:lstStyle/>
          <a:p>
            <a:r>
              <a:rPr lang="tr-TR" sz="3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Bilimi Projelerinde Kullanılabilecek Bir Yöntem</a:t>
            </a:r>
            <a:endParaRPr lang="en-US" sz="3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Resim 24">
            <a:extLst>
              <a:ext uri="{FF2B5EF4-FFF2-40B4-BE49-F238E27FC236}">
                <a16:creationId xmlns:a16="http://schemas.microsoft.com/office/drawing/2014/main" id="{4BD99761-BF63-44EC-8B6A-B961094249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1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1" grpId="0" animBg="1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5731</TotalTime>
  <Words>1193</Words>
  <Application>Microsoft Office PowerPoint</Application>
  <PresentationFormat>Geniş ekran</PresentationFormat>
  <Paragraphs>297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11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34" baseType="lpstr">
      <vt:lpstr>Arial</vt:lpstr>
      <vt:lpstr>Bahnschrift Light</vt:lpstr>
      <vt:lpstr>Bahnschrift Light SemiCondensed</vt:lpstr>
      <vt:lpstr>Bahnschrift SemiLight</vt:lpstr>
      <vt:lpstr>Calibri</vt:lpstr>
      <vt:lpstr>Calibri Light</vt:lpstr>
      <vt:lpstr>Cambria Math</vt:lpstr>
      <vt:lpstr>Consolas</vt:lpstr>
      <vt:lpstr>Roboto</vt:lpstr>
      <vt:lpstr>Times New Roman</vt:lpstr>
      <vt:lpstr>Verdana</vt:lpstr>
      <vt:lpstr>Office Teması</vt:lpstr>
      <vt:lpstr>Makine Öğrenmesi için Veri Ön İşleme</vt:lpstr>
      <vt:lpstr>Veri Hazırlığının Önemi</vt:lpstr>
      <vt:lpstr>Giriş</vt:lpstr>
      <vt:lpstr>Veri Hazırlığının Önemi</vt:lpstr>
      <vt:lpstr>Veri Ön İşlemeye Niçin İhtiyaç Var?</vt:lpstr>
      <vt:lpstr>Veri Ön İşlemeye Niçin İhtiyaç Var?</vt:lpstr>
      <vt:lpstr>Veri Ön İşlemeye Niçin İhtiyaç Var?</vt:lpstr>
      <vt:lpstr>Veri Ön İşlemeye Niçin İhtiyaç Var?</vt:lpstr>
      <vt:lpstr>Veri Bilimi Projelerinde Kullanılabilecek Bir Yöntem</vt:lpstr>
      <vt:lpstr>1. İşin Anlaşılması</vt:lpstr>
      <vt:lpstr>2. Verinin Anlaşılması</vt:lpstr>
      <vt:lpstr>3. Verinin Ön İşleme/Hazırlama</vt:lpstr>
      <vt:lpstr>Çünkü Veri</vt:lpstr>
      <vt:lpstr>4. Modelleme</vt:lpstr>
      <vt:lpstr>5. Değerlendirme</vt:lpstr>
      <vt:lpstr>6. Kullanıma Sunma</vt:lpstr>
      <vt:lpstr>Veri Ön İşleme  Temel Kavramlar</vt:lpstr>
      <vt:lpstr>Entegrasyon (Integration)</vt:lpstr>
      <vt:lpstr>Veri Temizliği</vt:lpstr>
      <vt:lpstr>Dönüştürme (Transformation)</vt:lpstr>
      <vt:lpstr>Veri İndirgeme (Data Reduction)</vt:lpstr>
      <vt:lpstr>Standardizasyon &amp; Normalizasyon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145</cp:revision>
  <dcterms:created xsi:type="dcterms:W3CDTF">2018-03-04T09:30:49Z</dcterms:created>
  <dcterms:modified xsi:type="dcterms:W3CDTF">2019-05-13T23:16:37Z</dcterms:modified>
</cp:coreProperties>
</file>