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38" r:id="rId4"/>
    <p:sldId id="339" r:id="rId5"/>
    <p:sldId id="340" r:id="rId6"/>
    <p:sldId id="323" r:id="rId7"/>
    <p:sldId id="329" r:id="rId8"/>
    <p:sldId id="275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2975DB-D119-4F3E-9BFB-7DDEDB127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F0D170-E2DD-45D2-8235-62799299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D76C4D-63E2-474A-94CF-22E307BA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319A4F-A82E-4DA6-B481-C4B9AD92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B9E5CC-8D06-4D4E-B926-37494F1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42A397-B2F3-4FB1-A2F2-9B5E39B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D7AB1A-8B2F-40B8-87C8-5960BDD9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8F1788-A0E3-4E5A-95B1-9F230A65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132085-319E-4974-8369-FE8844A1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86C5B7-A682-4B2A-9B7A-7A6DE0C0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5D45D91-1D74-408F-B418-97B30118A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8E5F028-4DE1-482A-AABB-7E6F49DB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5E9282-E6D9-45DF-A98A-F519036A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89C27D-763E-4AD8-8CD2-8B75375D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6C3F5F-1AC0-48EA-BE6F-65913268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AD361D-C1CD-4C10-9BE9-4AA87514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A05C65-920B-4127-92F5-FC35BCF1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CDE468-7EF5-404F-AF12-B36F582E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993C81-CAFF-4FED-97F7-36D03592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E33968-1863-401B-9AB1-406E6AF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563360-967F-4494-B10A-B5955533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D64427-6CD1-43DB-9A3E-68D4E3D0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7BCD63-86DA-450F-8EB8-1A122B09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14763F-535B-4B3E-B5C7-701BF2A7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907351-1443-4A1F-933C-3B6253B1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AF880C-9C27-4F6A-A2A2-FDA5544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3B72E4-9776-497D-8A2D-916FC2841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7446EC-6E06-4453-B703-DE048A13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7DCC4F-3786-46BD-B4F2-5BE96114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598B19-FBF7-4640-949C-1F400624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EE701F-DA10-4868-A360-1C0066FC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4D2F5D-3684-4D9B-884C-AE61E4B2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160E3C-F24F-4DB2-B472-36D5EFBC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D93CA1-B4C7-4ECB-8454-8E95BD82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7ACC61-6363-4F0C-AD59-37C25B3A8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C771F6A-BB05-414F-90F5-FBA4FE633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C1540A7-F09B-4767-9E07-098DF05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5C3D300-AB0C-43A0-A2C1-60F07E1E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212276D-2AB7-4D15-B5B1-CF85F38C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AA8D92-DD37-487F-9249-82AFACB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3745A3-5F7B-43F6-A795-BB83EC08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2F85B52-7ED2-4C47-B6FB-EB4AF53F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35086DA-7221-435C-91BF-ED75065C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916EA09-4FDD-4840-8F32-3D5D045B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077E68-5410-44FD-BFDE-E4353294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9EC8C0-1360-4591-ACE9-1175DA1A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0482DD-9703-477A-BBCA-2EA12C69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9A454-CA56-4680-82B5-96555EB1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7CE73AE-4DCB-45BD-828C-96585CAB8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85B1DF-45C1-4ACF-A654-9F5DD7BF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7D6A93-77E2-43E8-93E7-C24BA8C6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419EA7-90D3-4226-91A8-6A6246E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FFD472-7977-4AB5-84EA-E81D98ED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9BF1947-4D22-4CDD-9E46-FB43802D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172B2CD-0F77-4EC1-8A2E-CE1E3802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0D9F5C-EF8C-4AE2-AC76-01892D3A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9D816B5-2311-4091-AE66-CFBD6A4B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5828BD-471E-4DB3-AAC3-0AF6421B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A89FE28-938E-4402-B4C3-8BA4433D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05F547-E869-4CE1-8BE4-F60319669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407926-3BB9-4188-BFF8-D6576519F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78A8-3EE8-46D2-BA7C-862F89803D2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9F5E72-2AA6-4FD8-A86A-DBD5C34ED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97AAF7-5F2C-4290-A49B-1274BE21B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big_data_and_business_intelligence/9781785880513/4/ch04lvl1sec34/semi-supervised-learnin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enga-solutions.com/en/insights/ab-tests-vs-bandit-algorithm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79BED8-A1B1-4511-892A-74CCDD4ED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471" y="2688029"/>
            <a:ext cx="9144000" cy="1481941"/>
          </a:xfrm>
        </p:spPr>
        <p:txBody>
          <a:bodyPr/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tekniklerinin sınıflandırılması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1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UNSUPERVISED (GÖZETİMSİZ)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8ED71CF-56A7-4DEC-A0BC-4895731B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1233181"/>
            <a:ext cx="5658640" cy="439163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BC59B1E-A48F-4029-B6A9-920AE946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SEMISUPERVISED (YARI GÖZETİMLİ)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3805BCD-4421-457E-98D8-6CA468F03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42" y="1506605"/>
            <a:ext cx="6721660" cy="3844789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DD26EF72-9C9A-4A74-8867-F0F1C2D832CC}"/>
              </a:ext>
            </a:extLst>
          </p:cNvPr>
          <p:cNvSpPr/>
          <p:nvPr/>
        </p:nvSpPr>
        <p:spPr>
          <a:xfrm>
            <a:off x="5376530" y="579260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https://subscription.packtpub.com/book/big_data_and_business_intelligence/9781785880513/4/ch04lvl1sec34/semi-supervised-learning</a:t>
            </a:r>
            <a:endParaRPr lang="tr-TR" sz="12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4FDA11F-6B6F-4689-B8CE-BC32740883F3}"/>
              </a:ext>
            </a:extLst>
          </p:cNvPr>
          <p:cNvSpPr/>
          <p:nvPr/>
        </p:nvSpPr>
        <p:spPr>
          <a:xfrm>
            <a:off x="1106369" y="2680809"/>
            <a:ext cx="28007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Birazını ben,</a:t>
            </a:r>
          </a:p>
          <a:p>
            <a:r>
              <a:rPr lang="tr-TR" sz="3600" dirty="0">
                <a:latin typeface="Roboto"/>
              </a:rPr>
              <a:t>kalanını sen.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9463338-C115-4D74-8D6F-89506B161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REINFORCEMENT (PEKİŞTİRMELİ)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F00DEA3-FA7F-4B12-AA77-E9607EAF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15" y="1160748"/>
            <a:ext cx="6351106" cy="4536504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75B02BAB-8304-4C5A-BB21-6BB78BA32248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Géron,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06596D-2F1C-474F-8602-F11C4096D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7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REINFORCEMENT (PEKİŞTİRMELİ)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075037D-A752-4EE5-A221-6DC4CB3B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F9BE90-797A-49E1-9283-0180310040D0}"/>
              </a:ext>
            </a:extLst>
          </p:cNvPr>
          <p:cNvSpPr/>
          <p:nvPr/>
        </p:nvSpPr>
        <p:spPr>
          <a:xfrm>
            <a:off x="5769935" y="62779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https://www.twenga-solutions.com/en/insights/ab-tests-vs-bandit-algorithms/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34DB5C-17FD-41FF-9335-E29990AC0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7923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BATCH LEARNING 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B223CD0-8555-4722-8809-BC4661D6C586}"/>
              </a:ext>
            </a:extLst>
          </p:cNvPr>
          <p:cNvSpPr/>
          <p:nvPr/>
        </p:nvSpPr>
        <p:spPr>
          <a:xfrm>
            <a:off x="873125" y="1967143"/>
            <a:ext cx="3159386" cy="173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VERİ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906DDE9-8011-4910-BC91-2C20E5A6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2351712"/>
            <a:ext cx="1177188" cy="11771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9ECADF7-A38F-4637-9D8F-889618FB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159491" y="1636010"/>
            <a:ext cx="2562447" cy="2339163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F16609EE-DC13-4C4A-A550-0AD36AD0E269}"/>
              </a:ext>
            </a:extLst>
          </p:cNvPr>
          <p:cNvSpPr/>
          <p:nvPr/>
        </p:nvSpPr>
        <p:spPr>
          <a:xfrm>
            <a:off x="4605025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94B83705-0F5A-4203-AB2A-AC9751F26A05}"/>
              </a:ext>
            </a:extLst>
          </p:cNvPr>
          <p:cNvSpPr/>
          <p:nvPr/>
        </p:nvSpPr>
        <p:spPr>
          <a:xfrm>
            <a:off x="7287253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44B43E0E-7D99-4CDF-A9A8-711012D33B04}"/>
              </a:ext>
            </a:extLst>
          </p:cNvPr>
          <p:cNvSpPr/>
          <p:nvPr/>
        </p:nvSpPr>
        <p:spPr>
          <a:xfrm>
            <a:off x="759084" y="4285969"/>
            <a:ext cx="3761007" cy="1733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VERİ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5B704C1F-2A58-4647-87C6-A4BB2AC9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4603464"/>
            <a:ext cx="1177188" cy="117718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38B8E151-C2A4-492E-BE7C-6964387D7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045451" y="3954836"/>
            <a:ext cx="2562447" cy="2339163"/>
          </a:xfrm>
          <a:prstGeom prst="rect">
            <a:avLst/>
          </a:prstGeom>
        </p:spPr>
      </p:pic>
      <p:sp>
        <p:nvSpPr>
          <p:cNvPr id="16" name="Ok: Sağ 15">
            <a:extLst>
              <a:ext uri="{FF2B5EF4-FFF2-40B4-BE49-F238E27FC236}">
                <a16:creationId xmlns:a16="http://schemas.microsoft.com/office/drawing/2014/main" id="{A30086B4-F843-454C-90D6-54899E3CD363}"/>
              </a:ext>
            </a:extLst>
          </p:cNvPr>
          <p:cNvSpPr/>
          <p:nvPr/>
        </p:nvSpPr>
        <p:spPr>
          <a:xfrm>
            <a:off x="4723774" y="4945068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FFD74C8F-17B6-44FB-8C19-E3AD889EAAAF}"/>
              </a:ext>
            </a:extLst>
          </p:cNvPr>
          <p:cNvSpPr/>
          <p:nvPr/>
        </p:nvSpPr>
        <p:spPr>
          <a:xfrm>
            <a:off x="7058137" y="4945068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46ACC54-3ECA-48F7-B3BB-B087F2783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ONLINE LEARNING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906DDE9-8011-4910-BC91-2C20E5A6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2351712"/>
            <a:ext cx="1177188" cy="11771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9ECADF7-A38F-4637-9D8F-889618FB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159491" y="1636010"/>
            <a:ext cx="2562447" cy="2339163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F16609EE-DC13-4C4A-A550-0AD36AD0E269}"/>
              </a:ext>
            </a:extLst>
          </p:cNvPr>
          <p:cNvSpPr/>
          <p:nvPr/>
        </p:nvSpPr>
        <p:spPr>
          <a:xfrm>
            <a:off x="4605025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94B83705-0F5A-4203-AB2A-AC9751F26A05}"/>
              </a:ext>
            </a:extLst>
          </p:cNvPr>
          <p:cNvSpPr/>
          <p:nvPr/>
        </p:nvSpPr>
        <p:spPr>
          <a:xfrm>
            <a:off x="7287253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2B19C69-C47A-4BA3-A062-65BA53A22777}"/>
              </a:ext>
            </a:extLst>
          </p:cNvPr>
          <p:cNvSpPr/>
          <p:nvPr/>
        </p:nvSpPr>
        <p:spPr>
          <a:xfrm>
            <a:off x="2525417" y="27170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165AD76D-10B2-433B-AB8D-7021AC1884C1}"/>
              </a:ext>
            </a:extLst>
          </p:cNvPr>
          <p:cNvSpPr/>
          <p:nvPr/>
        </p:nvSpPr>
        <p:spPr>
          <a:xfrm>
            <a:off x="2115879" y="27170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52D22893-BBD0-4A56-97C4-F32B560E2174}"/>
              </a:ext>
            </a:extLst>
          </p:cNvPr>
          <p:cNvSpPr/>
          <p:nvPr/>
        </p:nvSpPr>
        <p:spPr>
          <a:xfrm>
            <a:off x="2268279" y="28694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1CCACBE-522E-46BD-BB6D-0019BC61E5FC}"/>
              </a:ext>
            </a:extLst>
          </p:cNvPr>
          <p:cNvSpPr/>
          <p:nvPr/>
        </p:nvSpPr>
        <p:spPr>
          <a:xfrm>
            <a:off x="2316310" y="2483106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846B556-7A95-42F0-A41A-0FEEC0BF4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046 L 0.19479 0.01482 L 0.29518 0.0180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-2.96296E-6 L 0.21614 0.01713 L 0.32695 0.0208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4.81481E-6 L 0.20338 -0.00556 L 0.30781 -0.00672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3.7037E-6 L 0.20079 0.04422 L 0.30391 0.05394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2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47529" y="188640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 ALANDA KİM NEREYE DÜŞÜYOR?</a:t>
            </a:r>
          </a:p>
        </p:txBody>
      </p:sp>
      <p:grpSp>
        <p:nvGrpSpPr>
          <p:cNvPr id="15" name="Grup 14"/>
          <p:cNvGrpSpPr/>
          <p:nvPr/>
        </p:nvGrpSpPr>
        <p:grpSpPr>
          <a:xfrm>
            <a:off x="1582783" y="1539913"/>
            <a:ext cx="9568694" cy="3967508"/>
            <a:chOff x="1582783" y="1539913"/>
            <a:chExt cx="9568694" cy="3967508"/>
          </a:xfrm>
        </p:grpSpPr>
        <p:sp>
          <p:nvSpPr>
            <p:cNvPr id="3" name="Oval 2"/>
            <p:cNvSpPr/>
            <p:nvPr/>
          </p:nvSpPr>
          <p:spPr>
            <a:xfrm>
              <a:off x="1582783" y="1539913"/>
              <a:ext cx="9568694" cy="396750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ikdörtgen 3"/>
            <p:cNvSpPr/>
            <p:nvPr/>
          </p:nvSpPr>
          <p:spPr>
            <a:xfrm>
              <a:off x="2189746" y="2548777"/>
              <a:ext cx="172399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00" b="1" dirty="0">
                  <a:solidFill>
                    <a:srgbClr val="FFFF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Yapay Zeka</a:t>
              </a:r>
              <a:endParaRPr lang="en-US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 16"/>
          <p:cNvGrpSpPr/>
          <p:nvPr/>
        </p:nvGrpSpPr>
        <p:grpSpPr>
          <a:xfrm>
            <a:off x="3857297" y="2102069"/>
            <a:ext cx="6873765" cy="2890345"/>
            <a:chOff x="3857297" y="2102069"/>
            <a:chExt cx="6873765" cy="2890345"/>
          </a:xfrm>
        </p:grpSpPr>
        <p:sp>
          <p:nvSpPr>
            <p:cNvPr id="16" name="Oval 15"/>
            <p:cNvSpPr/>
            <p:nvPr/>
          </p:nvSpPr>
          <p:spPr>
            <a:xfrm>
              <a:off x="3857297" y="2102069"/>
              <a:ext cx="6873765" cy="289034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3951094" y="3116354"/>
              <a:ext cx="26965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00" b="1" dirty="0">
                  <a:solidFill>
                    <a:srgbClr val="FFFF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Makine Öğrenmesi</a:t>
              </a:r>
              <a:endParaRPr lang="en-US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7010400" y="2764221"/>
            <a:ext cx="3142593" cy="15450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7294179" y="3105844"/>
            <a:ext cx="22236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</a:t>
            </a:r>
            <a:endParaRPr lang="en-US" sz="2200" b="1" dirty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6845402" y="5694254"/>
            <a:ext cx="5201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Seema Singh</a:t>
            </a:r>
            <a:r>
              <a:rPr lang="tr-TR" sz="1200" dirty="0"/>
              <a:t>, 2018, </a:t>
            </a:r>
            <a:r>
              <a:rPr lang="en-US" sz="1200" dirty="0"/>
              <a:t>Cousins of Artificial Intelligence</a:t>
            </a:r>
            <a:r>
              <a:rPr lang="tr-TR" sz="1200" dirty="0"/>
              <a:t>, </a:t>
            </a:r>
          </a:p>
          <a:p>
            <a:r>
              <a:rPr lang="tr-TR" sz="1200" dirty="0"/>
              <a:t>https://towardsdatascience.com/cousins-of-artificial-intelligence-dda4edc27b55</a:t>
            </a:r>
            <a:endParaRPr lang="en-US" sz="1200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65D9FB18-43FC-458E-BAE2-F71FDCD94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54233C0-0A9E-4EA2-B92A-54038DC03A55}"/>
              </a:ext>
            </a:extLst>
          </p:cNvPr>
          <p:cNvSpPr/>
          <p:nvPr/>
        </p:nvSpPr>
        <p:spPr>
          <a:xfrm>
            <a:off x="844061" y="177018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İnsan gözetimi olup</a:t>
            </a:r>
          </a:p>
          <a:p>
            <a:pPr algn="ctr"/>
            <a:r>
              <a:rPr lang="tr-TR" sz="2400" dirty="0">
                <a:latin typeface="Roboto"/>
              </a:rPr>
              <a:t> olmamasına göre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A5C478-ADE4-4341-A672-A0786037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01" y="556271"/>
            <a:ext cx="5930198" cy="4939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TÜRLERİ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77C414-9582-4151-84A3-69E988742F5B}"/>
              </a:ext>
            </a:extLst>
          </p:cNvPr>
          <p:cNvSpPr/>
          <p:nvPr/>
        </p:nvSpPr>
        <p:spPr>
          <a:xfrm>
            <a:off x="4574930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Öğrenmenin sürekliliğine göre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C41E36-84AB-44AD-977D-BC1E23022629}"/>
              </a:ext>
            </a:extLst>
          </p:cNvPr>
          <p:cNvSpPr/>
          <p:nvPr/>
        </p:nvSpPr>
        <p:spPr>
          <a:xfrm>
            <a:off x="8305799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Roboto"/>
              </a:rPr>
              <a:t> Yeni veriyi mevcutlarla kıyaslama veya model oluşturmaya göre 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E6D1982-2BB2-4CF0-8A46-1B544D43F5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365131" y="1050252"/>
            <a:ext cx="3730869" cy="719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D67E209-97B2-48E4-94EE-A79E35FFEDE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96000" y="1050252"/>
            <a:ext cx="0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BC8F8F7-05BA-4553-BD60-CBC7868D1B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96000" y="1050252"/>
            <a:ext cx="3730869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3B82853-D72C-43DB-A4AD-18BDB34C45E9}"/>
              </a:ext>
            </a:extLst>
          </p:cNvPr>
          <p:cNvSpPr/>
          <p:nvPr/>
        </p:nvSpPr>
        <p:spPr>
          <a:xfrm>
            <a:off x="844061" y="3698631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Unsupervised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Semisupervised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Reinforcement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5179751-7FAD-46FB-A167-0F77CE94263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365131" y="2834120"/>
            <a:ext cx="0" cy="86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id="{3143512E-C228-4AA8-BB91-B50B4D564D89}"/>
              </a:ext>
            </a:extLst>
          </p:cNvPr>
          <p:cNvSpPr/>
          <p:nvPr/>
        </p:nvSpPr>
        <p:spPr>
          <a:xfrm>
            <a:off x="4574929" y="3698630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Online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Batch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</p:txBody>
      </p: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FA6E8829-D04B-4195-9BA9-F6513CA63ECD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95999" y="2828260"/>
            <a:ext cx="1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10D6208-A373-43E0-BABF-6B30D78A7E61}"/>
              </a:ext>
            </a:extLst>
          </p:cNvPr>
          <p:cNvSpPr/>
          <p:nvPr/>
        </p:nvSpPr>
        <p:spPr>
          <a:xfrm>
            <a:off x="8305796" y="3698630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Instance-based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Model-</a:t>
            </a:r>
            <a:r>
              <a:rPr lang="tr-TR" sz="2200" dirty="0" err="1">
                <a:latin typeface="Roboto"/>
              </a:rPr>
              <a:t>based</a:t>
            </a:r>
            <a:endParaRPr lang="tr-TR" sz="2200" dirty="0">
              <a:latin typeface="Roboto"/>
            </a:endParaRP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CAFD7805-5D88-4A4C-9A13-17873D282C24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 flipH="1">
            <a:off x="9826866" y="2828260"/>
            <a:ext cx="3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4B93077-93BC-42B2-85ED-CAD672BEFAF9}"/>
              </a:ext>
            </a:extLst>
          </p:cNvPr>
          <p:cNvSpPr/>
          <p:nvPr/>
        </p:nvSpPr>
        <p:spPr>
          <a:xfrm>
            <a:off x="5877645" y="6200484"/>
            <a:ext cx="63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Géron,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Aurélien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Inc.", 2017.</a:t>
            </a:r>
            <a:endParaRPr lang="tr-TR" sz="1200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55CE116-1CCC-4ABC-ACF4-BDCA39D6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22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54233C0-0A9E-4EA2-B92A-54038DC03A55}"/>
              </a:ext>
            </a:extLst>
          </p:cNvPr>
          <p:cNvSpPr/>
          <p:nvPr/>
        </p:nvSpPr>
        <p:spPr>
          <a:xfrm>
            <a:off x="1049638" y="177018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Sığ (</a:t>
            </a:r>
            <a:r>
              <a:rPr lang="tr-TR" sz="2400" dirty="0" err="1">
                <a:latin typeface="Roboto"/>
              </a:rPr>
              <a:t>Shallow</a:t>
            </a:r>
            <a:r>
              <a:rPr lang="tr-TR" sz="2400" dirty="0">
                <a:latin typeface="Roboto"/>
              </a:rPr>
              <a:t>) Öğrenme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A5C478-ADE4-4341-A672-A0786037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01" y="556271"/>
            <a:ext cx="5930198" cy="4939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TÜRLERİ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C41E36-84AB-44AD-977D-BC1E23022629}"/>
              </a:ext>
            </a:extLst>
          </p:cNvPr>
          <p:cNvSpPr/>
          <p:nvPr/>
        </p:nvSpPr>
        <p:spPr>
          <a:xfrm>
            <a:off x="7881255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Roboto"/>
              </a:rPr>
              <a:t> </a:t>
            </a:r>
            <a:r>
              <a:rPr lang="tr-TR" sz="2400" dirty="0">
                <a:latin typeface="Roboto"/>
              </a:rPr>
              <a:t>Derin (</a:t>
            </a:r>
            <a:r>
              <a:rPr lang="tr-TR" sz="2400" dirty="0" err="1">
                <a:latin typeface="Roboto"/>
              </a:rPr>
              <a:t>Deep</a:t>
            </a:r>
            <a:r>
              <a:rPr lang="tr-TR" sz="2400" dirty="0">
                <a:latin typeface="Roboto"/>
              </a:rPr>
              <a:t>) Öğrenme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E6D1982-2BB2-4CF0-8A46-1B544D43F5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570708" y="1050252"/>
            <a:ext cx="3525292" cy="719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BC8F8F7-05BA-4553-BD60-CBC7868D1B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96000" y="1050252"/>
            <a:ext cx="3306325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3B82853-D72C-43DB-A4AD-18BDB34C45E9}"/>
              </a:ext>
            </a:extLst>
          </p:cNvPr>
          <p:cNvSpPr/>
          <p:nvPr/>
        </p:nvSpPr>
        <p:spPr>
          <a:xfrm>
            <a:off x="844061" y="3698631"/>
            <a:ext cx="3455796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Sadece mevcut özellikleri kullanır</a:t>
            </a: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5179751-7FAD-46FB-A167-0F77CE94263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570708" y="2834120"/>
            <a:ext cx="1251" cy="86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10D6208-A373-43E0-BABF-6B30D78A7E61}"/>
              </a:ext>
            </a:extLst>
          </p:cNvPr>
          <p:cNvSpPr/>
          <p:nvPr/>
        </p:nvSpPr>
        <p:spPr>
          <a:xfrm>
            <a:off x="7456715" y="3698630"/>
            <a:ext cx="3891221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Mevcut özellikleri girdi olarak kullanarak derin katmanda ilave yüzlerce nitelik yaratır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CAFD7805-5D88-4A4C-9A13-17873D282C24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9402325" y="2828260"/>
            <a:ext cx="1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4B93077-93BC-42B2-85ED-CAD672BEFAF9}"/>
              </a:ext>
            </a:extLst>
          </p:cNvPr>
          <p:cNvSpPr/>
          <p:nvPr/>
        </p:nvSpPr>
        <p:spPr>
          <a:xfrm>
            <a:off x="6008274" y="6301729"/>
            <a:ext cx="5802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Burkov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Andriy. The Hundred-Page Machine Learning Book. Andriy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Burkov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2019.</a:t>
            </a:r>
            <a:endParaRPr lang="tr-TR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8FDF77A-5C40-4A13-9AC1-84A67B2A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2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96F54D42-D34C-4B1A-B092-EEEB8039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30" y="0"/>
            <a:ext cx="65120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3CE5B23B-7323-42C0-9AAD-FB7F0FC2F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9" y="1977297"/>
            <a:ext cx="3652958" cy="16989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TÜRLERİ FARKLI BİR BAKIŞ</a:t>
            </a:r>
          </a:p>
        </p:txBody>
      </p:sp>
    </p:spTree>
    <p:extLst>
      <p:ext uri="{BB962C8B-B14F-4D97-AF65-F5344CB8AC3E}">
        <p14:creationId xmlns:p14="http://schemas.microsoft.com/office/powerpoint/2010/main" val="19798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0312" y="325004"/>
            <a:ext cx="1000523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KATEGORİZASYON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558455" y="1089756"/>
            <a:ext cx="48137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Unsupervised Learning (</a:t>
            </a:r>
            <a:r>
              <a:rPr lang="en-US" dirty="0" err="1"/>
              <a:t>Denetimsiz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 defTabSz="361950"/>
            <a:r>
              <a:rPr lang="tr-TR" dirty="0"/>
              <a:t>	</a:t>
            </a:r>
            <a:r>
              <a:rPr lang="en-US" dirty="0" err="1"/>
              <a:t>Kümeleme</a:t>
            </a:r>
            <a:endParaRPr lang="en-US" dirty="0"/>
          </a:p>
          <a:p>
            <a:pPr defTabSz="404813"/>
            <a:r>
              <a:rPr lang="tr-TR" dirty="0"/>
              <a:t>		</a:t>
            </a:r>
            <a:r>
              <a:rPr lang="en-US" dirty="0" err="1"/>
              <a:t>Kmeans</a:t>
            </a:r>
            <a:endParaRPr lang="en-US" dirty="0"/>
          </a:p>
          <a:p>
            <a:pPr defTabSz="404813"/>
            <a:r>
              <a:rPr lang="tr-TR" dirty="0"/>
              <a:t>		</a:t>
            </a:r>
            <a:r>
              <a:rPr lang="en-US" dirty="0" err="1"/>
              <a:t>Hiyerarşik</a:t>
            </a:r>
            <a:r>
              <a:rPr lang="en-US" dirty="0"/>
              <a:t> (</a:t>
            </a:r>
            <a:r>
              <a:rPr lang="en-US" dirty="0" err="1"/>
              <a:t>Dendogram</a:t>
            </a:r>
            <a:r>
              <a:rPr lang="en-US" dirty="0"/>
              <a:t>)	</a:t>
            </a:r>
          </a:p>
          <a:p>
            <a:pPr defTabSz="404813"/>
            <a:r>
              <a:rPr lang="tr-TR" dirty="0"/>
              <a:t>		</a:t>
            </a:r>
            <a:r>
              <a:rPr lang="en-US" dirty="0"/>
              <a:t>Self-organizing Maps</a:t>
            </a:r>
            <a:endParaRPr lang="tr-TR" dirty="0"/>
          </a:p>
          <a:p>
            <a:pPr defTabSz="404813"/>
            <a:r>
              <a:rPr lang="tr-TR" dirty="0"/>
              <a:t>		DBSCAN (</a:t>
            </a:r>
            <a:r>
              <a:rPr lang="tr-TR" b="1" dirty="0" err="1"/>
              <a:t>D</a:t>
            </a:r>
            <a:r>
              <a:rPr lang="tr-TR" dirty="0" err="1"/>
              <a:t>ensitiy-</a:t>
            </a:r>
            <a:r>
              <a:rPr lang="tr-TR" b="1" dirty="0" err="1"/>
              <a:t>B</a:t>
            </a:r>
            <a:r>
              <a:rPr lang="tr-TR" dirty="0" err="1"/>
              <a:t>ased</a:t>
            </a:r>
            <a:r>
              <a:rPr lang="tr-TR" dirty="0"/>
              <a:t> </a:t>
            </a:r>
            <a:r>
              <a:rPr lang="tr-TR" b="1" dirty="0" err="1"/>
              <a:t>S</a:t>
            </a:r>
            <a:r>
              <a:rPr lang="tr-TR" dirty="0" err="1"/>
              <a:t>patial</a:t>
            </a:r>
            <a:r>
              <a:rPr lang="tr-TR" dirty="0"/>
              <a:t> 				               </a:t>
            </a:r>
            <a:r>
              <a:rPr lang="tr-TR" b="1" dirty="0"/>
              <a:t>C</a:t>
            </a:r>
            <a:r>
              <a:rPr lang="tr-TR" dirty="0"/>
              <a:t>lustering of </a:t>
            </a:r>
            <a:r>
              <a:rPr lang="tr-TR" b="1" dirty="0"/>
              <a:t>A</a:t>
            </a:r>
            <a:r>
              <a:rPr lang="tr-TR" dirty="0"/>
              <a:t>pplication </a:t>
            </a:r>
          </a:p>
          <a:p>
            <a:pPr defTabSz="404813"/>
            <a:r>
              <a:rPr lang="tr-TR" dirty="0"/>
              <a:t>                              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/>
              <a:t>N</a:t>
            </a:r>
            <a:r>
              <a:rPr lang="tr-TR" dirty="0" err="1"/>
              <a:t>oise</a:t>
            </a:r>
            <a:r>
              <a:rPr lang="tr-TR" dirty="0"/>
              <a:t>)</a:t>
            </a:r>
            <a:endParaRPr lang="en-US" dirty="0"/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tr-TR" dirty="0"/>
              <a:t>ı (Apriori – </a:t>
            </a:r>
            <a:r>
              <a:rPr lang="tr-TR" dirty="0" err="1"/>
              <a:t>Eclat</a:t>
            </a:r>
            <a:r>
              <a:rPr lang="tr-TR" dirty="0"/>
              <a:t>)</a:t>
            </a:r>
            <a:endParaRPr lang="en-US" dirty="0"/>
          </a:p>
          <a:p>
            <a:pPr>
              <a:tabLst>
                <a:tab pos="361950" algn="l"/>
              </a:tabLst>
            </a:pPr>
            <a:r>
              <a:rPr lang="tr-TR" dirty="0"/>
              <a:t>	Boyut İndirgeme (PCA, LDA, </a:t>
            </a:r>
            <a:r>
              <a:rPr lang="tr-TR" dirty="0" err="1"/>
              <a:t>kernel</a:t>
            </a:r>
            <a:r>
              <a:rPr lang="tr-TR" dirty="0"/>
              <a:t> PCA)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Generative</a:t>
            </a:r>
            <a:r>
              <a:rPr lang="tr-TR" dirty="0"/>
              <a:t> </a:t>
            </a:r>
            <a:r>
              <a:rPr lang="tr-TR" dirty="0" err="1"/>
              <a:t>Adversarial</a:t>
            </a:r>
            <a:r>
              <a:rPr lang="tr-TR" dirty="0"/>
              <a:t> Networks (</a:t>
            </a:r>
            <a:r>
              <a:rPr lang="tr-TR" dirty="0" err="1"/>
              <a:t>GANs</a:t>
            </a:r>
            <a:r>
              <a:rPr lang="tr-TR" dirty="0"/>
              <a:t>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Restricted</a:t>
            </a:r>
            <a:r>
              <a:rPr lang="tr-TR" dirty="0"/>
              <a:t> Boltzmann </a:t>
            </a:r>
            <a:r>
              <a:rPr lang="tr-TR" dirty="0" err="1"/>
              <a:t>Machines</a:t>
            </a:r>
            <a:r>
              <a:rPr lang="tr-TR" dirty="0"/>
              <a:t> (RBM)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Belief</a:t>
            </a:r>
            <a:r>
              <a:rPr lang="tr-TR" dirty="0"/>
              <a:t> Networks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Autoencoders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819807" y="1089757"/>
            <a:ext cx="56966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Supervised Learning (</a:t>
            </a:r>
            <a:r>
              <a:rPr lang="en-US" dirty="0" err="1"/>
              <a:t>Denetimli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>
              <a:tabLst>
                <a:tab pos="446088" algn="l"/>
              </a:tabLst>
            </a:pPr>
            <a:r>
              <a:rPr lang="tr-TR" dirty="0"/>
              <a:t>	</a:t>
            </a:r>
            <a:r>
              <a:rPr lang="en-US" dirty="0" err="1"/>
              <a:t>Regresyon</a:t>
            </a:r>
            <a:endParaRPr lang="en-US" dirty="0"/>
          </a:p>
          <a:p>
            <a:pPr>
              <a:tabLst>
                <a:tab pos="446088" algn="l"/>
              </a:tabLst>
            </a:pPr>
            <a:r>
              <a:rPr lang="tr-TR" dirty="0"/>
              <a:t>	</a:t>
            </a:r>
            <a:r>
              <a:rPr lang="en-US" dirty="0" err="1"/>
              <a:t>Sınıflandırma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/>
              <a:t>Random Forests</a:t>
            </a:r>
          </a:p>
          <a:p>
            <a:pPr defTabSz="495300"/>
            <a:r>
              <a:rPr lang="tr-TR" dirty="0"/>
              <a:t>		</a:t>
            </a:r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Regresyon</a:t>
            </a:r>
            <a:endParaRPr lang="en-US" dirty="0"/>
          </a:p>
          <a:p>
            <a:pPr defTabSz="495300"/>
            <a:r>
              <a:rPr lang="tr-TR" dirty="0"/>
              <a:t>		K </a:t>
            </a:r>
            <a:r>
              <a:rPr lang="en-US" dirty="0" err="1"/>
              <a:t>En</a:t>
            </a:r>
            <a:r>
              <a:rPr lang="en-US" dirty="0"/>
              <a:t> Yakın </a:t>
            </a:r>
            <a:r>
              <a:rPr lang="en-US" dirty="0" err="1"/>
              <a:t>Komşu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/>
              <a:t>Naive Bayes</a:t>
            </a:r>
          </a:p>
          <a:p>
            <a:pPr defTabSz="495300"/>
            <a:r>
              <a:rPr lang="tr-TR" dirty="0"/>
              <a:t>		</a:t>
            </a:r>
            <a:r>
              <a:rPr lang="en-US" dirty="0"/>
              <a:t>Support Vector Machines</a:t>
            </a:r>
            <a:endParaRPr lang="tr-TR" dirty="0"/>
          </a:p>
          <a:p>
            <a:pPr defTabSz="446088"/>
            <a:r>
              <a:rPr lang="tr-TR" dirty="0"/>
              <a:t>		</a:t>
            </a:r>
            <a:r>
              <a:rPr lang="en-US" dirty="0"/>
              <a:t>Yapay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(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en-US" dirty="0"/>
              <a:t>Neural Networks)</a:t>
            </a:r>
            <a:endParaRPr lang="tr-TR" dirty="0"/>
          </a:p>
          <a:p>
            <a:pPr defTabSz="446088"/>
            <a:r>
              <a:rPr lang="tr-TR" dirty="0"/>
              <a:t>		</a:t>
            </a:r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pPr defTabSz="446088"/>
            <a:r>
              <a:rPr lang="tr-TR" dirty="0"/>
              <a:t>		</a:t>
            </a:r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pPr defTabSz="446088"/>
            <a:endParaRPr lang="tr-TR" dirty="0"/>
          </a:p>
          <a:p>
            <a:pPr defTabSz="446088"/>
            <a:r>
              <a:rPr lang="tr-TR" dirty="0" err="1"/>
              <a:t>Semisupervised</a:t>
            </a:r>
            <a:r>
              <a:rPr lang="tr-TR" dirty="0"/>
              <a:t> Learning</a:t>
            </a:r>
            <a:endParaRPr lang="en-US" dirty="0"/>
          </a:p>
          <a:p>
            <a:pPr defTabSz="446088"/>
            <a:r>
              <a:rPr lang="en-US" dirty="0"/>
              <a:t>Reinforcement Learning (</a:t>
            </a:r>
            <a:r>
              <a:rPr lang="en-US" dirty="0" err="1"/>
              <a:t>Pekiştirmeli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 defTabSz="446088"/>
            <a:r>
              <a:rPr lang="tr-TR" dirty="0"/>
              <a:t>	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702C21-9917-4A05-85B7-E472A4C5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(GÖZETİMLİ)</a:t>
            </a: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AB3E14F-EAA5-4E5D-96D4-4AF0A97D8EF9}"/>
              </a:ext>
            </a:extLst>
          </p:cNvPr>
          <p:cNvGrpSpPr/>
          <p:nvPr/>
        </p:nvGrpSpPr>
        <p:grpSpPr>
          <a:xfrm>
            <a:off x="2179675" y="2689033"/>
            <a:ext cx="1020726" cy="739967"/>
            <a:chOff x="2179675" y="2689033"/>
            <a:chExt cx="1020726" cy="739967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BC2A4F25-AE1B-44A9-B142-3D5A72D8D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508BEA1C-489D-4F81-A9D6-9D8DB24E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0DA38CC8-94FB-43EE-81FB-8EAB31F1DFDA}"/>
              </a:ext>
            </a:extLst>
          </p:cNvPr>
          <p:cNvGrpSpPr/>
          <p:nvPr/>
        </p:nvGrpSpPr>
        <p:grpSpPr>
          <a:xfrm>
            <a:off x="5034411" y="2267908"/>
            <a:ext cx="1020726" cy="739967"/>
            <a:chOff x="5522616" y="2319049"/>
            <a:chExt cx="1020726" cy="739967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A9DD7031-B740-464C-BB15-5F97C0EA4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312F2303-47A9-42C3-9675-18101795B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0E51752F-6389-4136-B2AA-30FADB18929E}"/>
              </a:ext>
            </a:extLst>
          </p:cNvPr>
          <p:cNvGrpSpPr/>
          <p:nvPr/>
        </p:nvGrpSpPr>
        <p:grpSpPr>
          <a:xfrm>
            <a:off x="5198085" y="3473929"/>
            <a:ext cx="1020726" cy="739967"/>
            <a:chOff x="5522616" y="2319049"/>
            <a:chExt cx="1020726" cy="739967"/>
          </a:xfrm>
        </p:grpSpPr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D6CA6CF1-24DE-4B1A-9503-ED61B695D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FBD49086-E153-460E-BC7C-EEE97F2B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F0557035-19CA-4013-9DFE-18B785D8CBAE}"/>
              </a:ext>
            </a:extLst>
          </p:cNvPr>
          <p:cNvGrpSpPr/>
          <p:nvPr/>
        </p:nvGrpSpPr>
        <p:grpSpPr>
          <a:xfrm>
            <a:off x="3858291" y="2666749"/>
            <a:ext cx="1020726" cy="739967"/>
            <a:chOff x="5522616" y="2319049"/>
            <a:chExt cx="1020726" cy="739967"/>
          </a:xfrm>
        </p:grpSpPr>
        <p:pic>
          <p:nvPicPr>
            <p:cNvPr id="17" name="Resim 16">
              <a:extLst>
                <a:ext uri="{FF2B5EF4-FFF2-40B4-BE49-F238E27FC236}">
                  <a16:creationId xmlns:a16="http://schemas.microsoft.com/office/drawing/2014/main" id="{CAEBAD40-E033-4ECB-8F92-DCCC7904A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8" name="Resim 17">
              <a:extLst>
                <a:ext uri="{FF2B5EF4-FFF2-40B4-BE49-F238E27FC236}">
                  <a16:creationId xmlns:a16="http://schemas.microsoft.com/office/drawing/2014/main" id="{55E32D0D-E13D-4F23-A37C-FECA4EA3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1F623796-FF93-4A2D-825D-280FEEAC7BED}"/>
              </a:ext>
            </a:extLst>
          </p:cNvPr>
          <p:cNvGrpSpPr/>
          <p:nvPr/>
        </p:nvGrpSpPr>
        <p:grpSpPr>
          <a:xfrm>
            <a:off x="4354865" y="4103044"/>
            <a:ext cx="1020726" cy="739967"/>
            <a:chOff x="5522616" y="2319049"/>
            <a:chExt cx="1020726" cy="739967"/>
          </a:xfrm>
        </p:grpSpPr>
        <p:pic>
          <p:nvPicPr>
            <p:cNvPr id="20" name="Resim 19">
              <a:extLst>
                <a:ext uri="{FF2B5EF4-FFF2-40B4-BE49-F238E27FC236}">
                  <a16:creationId xmlns:a16="http://schemas.microsoft.com/office/drawing/2014/main" id="{932FDBA9-7A4C-4ABB-A3AC-0BDA92648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0DF7ECC4-2EED-4CD5-A222-38D6CDDA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CD6293D1-4EFF-4156-B082-04027EAE4E57}"/>
              </a:ext>
            </a:extLst>
          </p:cNvPr>
          <p:cNvGrpSpPr/>
          <p:nvPr/>
        </p:nvGrpSpPr>
        <p:grpSpPr>
          <a:xfrm>
            <a:off x="3454003" y="1904138"/>
            <a:ext cx="1020726" cy="739967"/>
            <a:chOff x="5522616" y="2319049"/>
            <a:chExt cx="1020726" cy="739967"/>
          </a:xfrm>
        </p:grpSpPr>
        <p:pic>
          <p:nvPicPr>
            <p:cNvPr id="23" name="Resim 22">
              <a:extLst>
                <a:ext uri="{FF2B5EF4-FFF2-40B4-BE49-F238E27FC236}">
                  <a16:creationId xmlns:a16="http://schemas.microsoft.com/office/drawing/2014/main" id="{8E3417E4-E4E0-46F1-997D-2DF0C240F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4" name="Resim 23">
              <a:extLst>
                <a:ext uri="{FF2B5EF4-FFF2-40B4-BE49-F238E27FC236}">
                  <a16:creationId xmlns:a16="http://schemas.microsoft.com/office/drawing/2014/main" id="{F42053B6-77E4-495D-8383-0829E8AA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7017386E-8B40-4399-A6D6-E5D8ED426297}"/>
              </a:ext>
            </a:extLst>
          </p:cNvPr>
          <p:cNvGrpSpPr/>
          <p:nvPr/>
        </p:nvGrpSpPr>
        <p:grpSpPr>
          <a:xfrm>
            <a:off x="4492032" y="4972222"/>
            <a:ext cx="1020726" cy="739967"/>
            <a:chOff x="5522616" y="2319049"/>
            <a:chExt cx="1020726" cy="739967"/>
          </a:xfrm>
        </p:grpSpPr>
        <p:pic>
          <p:nvPicPr>
            <p:cNvPr id="26" name="Resim 25">
              <a:extLst>
                <a:ext uri="{FF2B5EF4-FFF2-40B4-BE49-F238E27FC236}">
                  <a16:creationId xmlns:a16="http://schemas.microsoft.com/office/drawing/2014/main" id="{E3888743-7A17-4F96-AAA2-7CBA0FC42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7" name="Resim 26">
              <a:extLst>
                <a:ext uri="{FF2B5EF4-FFF2-40B4-BE49-F238E27FC236}">
                  <a16:creationId xmlns:a16="http://schemas.microsoft.com/office/drawing/2014/main" id="{B55943CE-6A3E-4816-A5E6-E5CA8309C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79A90E93-0250-42C1-86E9-4A079E7F9A8D}"/>
              </a:ext>
            </a:extLst>
          </p:cNvPr>
          <p:cNvGrpSpPr/>
          <p:nvPr/>
        </p:nvGrpSpPr>
        <p:grpSpPr>
          <a:xfrm>
            <a:off x="2756965" y="3473929"/>
            <a:ext cx="1020726" cy="739967"/>
            <a:chOff x="5522616" y="2319049"/>
            <a:chExt cx="1020726" cy="739967"/>
          </a:xfrm>
        </p:grpSpPr>
        <p:pic>
          <p:nvPicPr>
            <p:cNvPr id="29" name="Resim 28">
              <a:extLst>
                <a:ext uri="{FF2B5EF4-FFF2-40B4-BE49-F238E27FC236}">
                  <a16:creationId xmlns:a16="http://schemas.microsoft.com/office/drawing/2014/main" id="{DB158931-A0A6-4181-B00D-0DBAD91ED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30" name="Resim 29">
              <a:extLst>
                <a:ext uri="{FF2B5EF4-FFF2-40B4-BE49-F238E27FC236}">
                  <a16:creationId xmlns:a16="http://schemas.microsoft.com/office/drawing/2014/main" id="{067CC3E5-A76C-42EA-8662-F0817A44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EA7F38F8-4BBD-4A03-8B76-33B2F520F95D}"/>
              </a:ext>
            </a:extLst>
          </p:cNvPr>
          <p:cNvGrpSpPr/>
          <p:nvPr/>
        </p:nvGrpSpPr>
        <p:grpSpPr>
          <a:xfrm>
            <a:off x="2370504" y="4736184"/>
            <a:ext cx="1020726" cy="739967"/>
            <a:chOff x="5522616" y="2319049"/>
            <a:chExt cx="1020726" cy="739967"/>
          </a:xfrm>
        </p:grpSpPr>
        <p:pic>
          <p:nvPicPr>
            <p:cNvPr id="32" name="Resim 31">
              <a:extLst>
                <a:ext uri="{FF2B5EF4-FFF2-40B4-BE49-F238E27FC236}">
                  <a16:creationId xmlns:a16="http://schemas.microsoft.com/office/drawing/2014/main" id="{A8B2F74D-AB42-4F82-9BE0-594BFF51F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33" name="Resim 32">
              <a:extLst>
                <a:ext uri="{FF2B5EF4-FFF2-40B4-BE49-F238E27FC236}">
                  <a16:creationId xmlns:a16="http://schemas.microsoft.com/office/drawing/2014/main" id="{39CAA0A3-3349-4390-9A10-6638CDCD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F27B9B24-B32E-4662-817B-24002CEB20E8}"/>
              </a:ext>
            </a:extLst>
          </p:cNvPr>
          <p:cNvGrpSpPr/>
          <p:nvPr/>
        </p:nvGrpSpPr>
        <p:grpSpPr>
          <a:xfrm>
            <a:off x="3627535" y="4251449"/>
            <a:ext cx="1020726" cy="739967"/>
            <a:chOff x="2179675" y="2689033"/>
            <a:chExt cx="1020726" cy="739967"/>
          </a:xfrm>
        </p:grpSpPr>
        <p:pic>
          <p:nvPicPr>
            <p:cNvPr id="35" name="Resim 34">
              <a:extLst>
                <a:ext uri="{FF2B5EF4-FFF2-40B4-BE49-F238E27FC236}">
                  <a16:creationId xmlns:a16="http://schemas.microsoft.com/office/drawing/2014/main" id="{6273B015-043C-416C-B1FE-A42A30B02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36" name="Resim 35">
              <a:extLst>
                <a:ext uri="{FF2B5EF4-FFF2-40B4-BE49-F238E27FC236}">
                  <a16:creationId xmlns:a16="http://schemas.microsoft.com/office/drawing/2014/main" id="{D7C89921-0EF9-402C-B812-EF1C07894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29368B46-7CF9-432F-A542-52CA23CDBAEE}"/>
              </a:ext>
            </a:extLst>
          </p:cNvPr>
          <p:cNvGrpSpPr/>
          <p:nvPr/>
        </p:nvGrpSpPr>
        <p:grpSpPr>
          <a:xfrm>
            <a:off x="1077524" y="3900068"/>
            <a:ext cx="1020726" cy="739967"/>
            <a:chOff x="2179675" y="2689033"/>
            <a:chExt cx="1020726" cy="739967"/>
          </a:xfrm>
        </p:grpSpPr>
        <p:pic>
          <p:nvPicPr>
            <p:cNvPr id="38" name="Resim 37">
              <a:extLst>
                <a:ext uri="{FF2B5EF4-FFF2-40B4-BE49-F238E27FC236}">
                  <a16:creationId xmlns:a16="http://schemas.microsoft.com/office/drawing/2014/main" id="{CB3496C6-1686-49E2-8296-12150292F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F292B153-F2DD-4640-8748-9458B267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pic>
        <p:nvPicPr>
          <p:cNvPr id="40" name="Resim 39">
            <a:extLst>
              <a:ext uri="{FF2B5EF4-FFF2-40B4-BE49-F238E27FC236}">
                <a16:creationId xmlns:a16="http://schemas.microsoft.com/office/drawing/2014/main" id="{FE11569D-4760-40B3-A0E6-279D9534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21442" r="9876" b="20698"/>
          <a:stretch/>
        </p:blipFill>
        <p:spPr>
          <a:xfrm>
            <a:off x="8078783" y="3104602"/>
            <a:ext cx="1020726" cy="739967"/>
          </a:xfrm>
          <a:prstGeom prst="rect">
            <a:avLst/>
          </a:prstGeom>
        </p:spPr>
      </p:pic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1DA95158-F9FA-4CD6-BBDE-7187026B52FB}"/>
              </a:ext>
            </a:extLst>
          </p:cNvPr>
          <p:cNvCxnSpPr/>
          <p:nvPr/>
        </p:nvCxnSpPr>
        <p:spPr>
          <a:xfrm>
            <a:off x="7062031" y="1696912"/>
            <a:ext cx="0" cy="45125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4" name="Resim 43">
            <a:extLst>
              <a:ext uri="{FF2B5EF4-FFF2-40B4-BE49-F238E27FC236}">
                <a16:creationId xmlns:a16="http://schemas.microsoft.com/office/drawing/2014/main" id="{602ED0CC-9037-4E83-B605-BF1DDE9F4F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65" y="3203433"/>
            <a:ext cx="358248" cy="540991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D5D160EE-F66C-46D8-8334-CE26A719F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15" y="3148054"/>
            <a:ext cx="651747" cy="651747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29D12BFB-144C-402D-BBCF-14F50300D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639617" y="335887"/>
            <a:ext cx="763753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LEARNING (DENETİMLİ ÖĞRENME)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38" y="2003161"/>
            <a:ext cx="2426803" cy="168966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231904" y="515719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latin typeface="Blackadder ITC" panose="04020505051007020D02" pitchFamily="82" charset="0"/>
              </a:rPr>
              <a:t>B</a:t>
            </a:r>
          </a:p>
        </p:txBody>
      </p:sp>
      <p:sp>
        <p:nvSpPr>
          <p:cNvPr id="6" name="Sağ Ok 5"/>
          <p:cNvSpPr/>
          <p:nvPr/>
        </p:nvSpPr>
        <p:spPr>
          <a:xfrm>
            <a:off x="3802501" y="2523955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6"/>
          <a:stretch/>
        </p:blipFill>
        <p:spPr>
          <a:xfrm>
            <a:off x="1958777" y="1683145"/>
            <a:ext cx="1800200" cy="232969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6"/>
          <a:stretch/>
        </p:blipFill>
        <p:spPr>
          <a:xfrm>
            <a:off x="1958777" y="4293097"/>
            <a:ext cx="1800200" cy="2329695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3935760" y="5393727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6785489" y="5393726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8393832" y="5056044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Sağ Ok 11"/>
          <p:cNvSpPr/>
          <p:nvPr/>
        </p:nvSpPr>
        <p:spPr>
          <a:xfrm>
            <a:off x="7450676" y="2470489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8657385" y="2470490"/>
            <a:ext cx="144133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5663952" y="4346082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30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ACCA5B4-C089-4F1C-B86C-62CA6A185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50" y="1566413"/>
            <a:ext cx="7024700" cy="4916020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CAB3616B-8D8E-4CE5-A5D2-2E58C05141A0}"/>
              </a:ext>
            </a:extLst>
          </p:cNvPr>
          <p:cNvCxnSpPr>
            <a:cxnSpLocks/>
          </p:cNvCxnSpPr>
          <p:nvPr/>
        </p:nvCxnSpPr>
        <p:spPr>
          <a:xfrm flipV="1">
            <a:off x="2456121" y="3636336"/>
            <a:ext cx="6847367" cy="1942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A050CA52-F682-4662-BF7F-142C70308218}"/>
              </a:ext>
            </a:extLst>
          </p:cNvPr>
          <p:cNvCxnSpPr>
            <a:cxnSpLocks/>
          </p:cNvCxnSpPr>
          <p:nvPr/>
        </p:nvCxnSpPr>
        <p:spPr>
          <a:xfrm flipV="1">
            <a:off x="2764465" y="1945759"/>
            <a:ext cx="6539023" cy="4253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2C294662-6D13-40F2-88EF-F21D454BCC3F}"/>
              </a:ext>
            </a:extLst>
          </p:cNvPr>
          <p:cNvCxnSpPr>
            <a:cxnSpLocks/>
          </p:cNvCxnSpPr>
          <p:nvPr/>
        </p:nvCxnSpPr>
        <p:spPr>
          <a:xfrm flipV="1">
            <a:off x="3104707" y="1945759"/>
            <a:ext cx="5582093" cy="4436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516B5FA8-FDF3-4B6B-A246-FA947A0D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63" y="452336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(GÖZETİMLİ)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3F57A02-77E2-488A-A4FF-BC734B23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232</Words>
  <Application>Microsoft Office PowerPoint</Application>
  <PresentationFormat>Geniş ekran</PresentationFormat>
  <Paragraphs>78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Blackadder ITC</vt:lpstr>
      <vt:lpstr>Calibri</vt:lpstr>
      <vt:lpstr>Calibri Light</vt:lpstr>
      <vt:lpstr>Roboto</vt:lpstr>
      <vt:lpstr>Office Teması</vt:lpstr>
      <vt:lpstr>Makine öğrenmesi tekniklerinin sınıflandırılması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tekniklerinin sınıflandırılması</dc:title>
  <dc:creator>Erkan ŞİRİN</dc:creator>
  <cp:lastModifiedBy>Erkan ŞİRİN</cp:lastModifiedBy>
  <cp:revision>4</cp:revision>
  <dcterms:created xsi:type="dcterms:W3CDTF">2019-10-01T10:16:25Z</dcterms:created>
  <dcterms:modified xsi:type="dcterms:W3CDTF">2019-10-22T07:38:41Z</dcterms:modified>
</cp:coreProperties>
</file>