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1" r:id="rId3"/>
    <p:sldId id="284" r:id="rId4"/>
    <p:sldId id="263" r:id="rId5"/>
    <p:sldId id="262" r:id="rId6"/>
    <p:sldId id="267" r:id="rId7"/>
    <p:sldId id="265" r:id="rId8"/>
    <p:sldId id="266" r:id="rId9"/>
    <p:sldId id="268" r:id="rId10"/>
    <p:sldId id="280" r:id="rId11"/>
    <p:sldId id="285" r:id="rId12"/>
    <p:sldId id="288" r:id="rId13"/>
    <p:sldId id="289" r:id="rId14"/>
    <p:sldId id="290" r:id="rId15"/>
    <p:sldId id="286" r:id="rId16"/>
    <p:sldId id="269" r:id="rId17"/>
    <p:sldId id="283" r:id="rId18"/>
    <p:sldId id="270" r:id="rId19"/>
    <p:sldId id="271" r:id="rId20"/>
    <p:sldId id="272" r:id="rId21"/>
    <p:sldId id="273" r:id="rId22"/>
    <p:sldId id="275" r:id="rId23"/>
    <p:sldId id="276" r:id="rId24"/>
    <p:sldId id="274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Styl pośredni 1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Styl ciemny 1 — Ak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 ciemny 1 — Ak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7" autoAdjust="0"/>
  </p:normalViewPr>
  <p:slideViewPr>
    <p:cSldViewPr snapToGrid="0">
      <p:cViewPr>
        <p:scale>
          <a:sx n="115" d="100"/>
          <a:sy n="115" d="100"/>
        </p:scale>
        <p:origin x="14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1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3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6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7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6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3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9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8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6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8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8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stokąt 6" descr="Amazon tree boa coiled around branch">
            <a:extLst>
              <a:ext uri="{FF2B5EF4-FFF2-40B4-BE49-F238E27FC236}">
                <a16:creationId xmlns:a16="http://schemas.microsoft.com/office/drawing/2014/main" id="{CF41A76F-E0FC-5D98-A1F6-C5A50FA55BF8}"/>
              </a:ext>
            </a:extLst>
          </p:cNvPr>
          <p:cNvSpPr/>
          <p:nvPr/>
        </p:nvSpPr>
        <p:spPr>
          <a:xfrm>
            <a:off x="1165236" y="1484161"/>
            <a:ext cx="8632068" cy="8632068"/>
          </a:xfrm>
          <a:prstGeom prst="rect">
            <a:avLst/>
          </a:prstGeom>
          <a:blipFill rotWithShape="1">
            <a:blip r:embed="rId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3333" r="76667">
                          <a14:foregroundMark x1="65430" y1="30623" x2="55957" y2="40806"/>
                          <a14:foregroundMark x1="55957" y1="40806" x2="64502" y2="41538"/>
                          <a14:foregroundMark x1="64502" y1="41538" x2="46387" y2="51868"/>
                          <a14:foregroundMark x1="46387" y1="51868" x2="58301" y2="46447"/>
                          <a14:foregroundMark x1="47803" y1="51722" x2="61865" y2="44542"/>
                          <a14:foregroundMark x1="61865" y1="44542" x2="57568" y2="43590"/>
                          <a14:foregroundMark x1="57568" y1="43590" x2="64648" y2="32527"/>
                          <a14:backgroundMark x1="40527" y1="9158" x2="31396" y2="9890"/>
                          <a14:backgroundMark x1="31396" y1="9890" x2="21436" y2="5495"/>
                          <a14:backgroundMark x1="21436" y1="5495" x2="11719" y2="5934"/>
                          <a14:backgroundMark x1="11719" y1="5934" x2="16162" y2="13040"/>
                          <a14:backgroundMark x1="16162" y1="13040" x2="20996" y2="15897"/>
                          <a14:backgroundMark x1="20996" y1="15897" x2="31494" y2="28864"/>
                          <a14:backgroundMark x1="31494" y1="28864" x2="39014" y2="24542"/>
                          <a14:backgroundMark x1="39014" y1="24542" x2="35840" y2="41905"/>
                          <a14:backgroundMark x1="35840" y1="41905" x2="22754" y2="40586"/>
                          <a14:backgroundMark x1="22754" y1="40586" x2="18652" y2="45275"/>
                          <a14:backgroundMark x1="18652" y1="45275" x2="24072" y2="52821"/>
                          <a14:backgroundMark x1="24072" y1="52821" x2="33984" y2="53773"/>
                          <a14:backgroundMark x1="33984" y1="53773" x2="41699" y2="48938"/>
                          <a14:backgroundMark x1="41699" y1="48938" x2="49512" y2="39853"/>
                          <a14:backgroundMark x1="49512" y1="39853" x2="56445" y2="18901"/>
                          <a14:backgroundMark x1="56445" y1="18901" x2="58691" y2="28791"/>
                          <a14:backgroundMark x1="58691" y1="28791" x2="48828" y2="32967"/>
                          <a14:backgroundMark x1="48828" y1="32967" x2="43213" y2="31941"/>
                          <a14:backgroundMark x1="43213" y1="31941" x2="46338" y2="23736"/>
                          <a14:backgroundMark x1="46338" y1="23736" x2="44385" y2="6960"/>
                          <a14:backgroundMark x1="44385" y1="6960" x2="57471" y2="5055"/>
                          <a14:backgroundMark x1="57471" y1="5055" x2="67725" y2="6813"/>
                          <a14:backgroundMark x1="67725" y1="6813" x2="70264" y2="14212"/>
                          <a14:backgroundMark x1="70264" y1="14212" x2="68115" y2="20806"/>
                          <a14:backgroundMark x1="68115" y1="20806" x2="77539" y2="28278"/>
                          <a14:backgroundMark x1="77539" y1="28278" x2="75977" y2="40806"/>
                          <a14:backgroundMark x1="75977" y1="40806" x2="71875" y2="30256"/>
                          <a14:backgroundMark x1="71875" y1="30256" x2="76465" y2="20220"/>
                          <a14:backgroundMark x1="76465" y1="20220" x2="79395" y2="5934"/>
                          <a14:backgroundMark x1="79395" y1="5934" x2="80811" y2="16337"/>
                          <a14:backgroundMark x1="80811" y1="16337" x2="79639" y2="28132"/>
                          <a14:backgroundMark x1="79639" y1="28132" x2="81396" y2="43443"/>
                          <a14:backgroundMark x1="81396" y1="43443" x2="72803" y2="46520"/>
                          <a14:backgroundMark x1="72803" y1="46520" x2="68604" y2="50549"/>
                          <a14:backgroundMark x1="68604" y1="50549" x2="69141" y2="47912"/>
                          <a14:backgroundMark x1="55859" y1="16484" x2="42920" y2="34432"/>
                          <a14:backgroundMark x1="60645" y1="21099" x2="47070" y2="27106"/>
                          <a14:backgroundMark x1="47070" y1="27106" x2="58154" y2="13187"/>
                          <a14:backgroundMark x1="37500" y1="35018" x2="58447" y2="20879"/>
                          <a14:backgroundMark x1="45361" y1="25788" x2="70410" y2="12454"/>
                          <a14:backgroundMark x1="70410" y1="12454" x2="70410" y2="12454"/>
                          <a14:backgroundMark x1="61084" y1="17289" x2="78076" y2="29158"/>
                          <a14:backgroundMark x1="78076" y1="29158" x2="78271" y2="30037"/>
                          <a14:backgroundMark x1="71631" y1="20073" x2="77051" y2="31648"/>
                          <a14:backgroundMark x1="77051" y1="31648" x2="77246" y2="34945"/>
                          <a14:backgroundMark x1="71973" y1="35678" x2="71973" y2="41905"/>
                          <a14:backgroundMark x1="71973" y1="41905" x2="71436" y2="43516"/>
                          <a14:backgroundMark x1="79883" y1="29670" x2="80469" y2="35531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A1BE497-0577-0140-91DB-7D35D7223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090" y="1932478"/>
            <a:ext cx="5201820" cy="3134371"/>
          </a:xfrm>
        </p:spPr>
        <p:txBody>
          <a:bodyPr anchor="ctr">
            <a:normAutofit/>
          </a:bodyPr>
          <a:lstStyle/>
          <a:p>
            <a:r>
              <a:rPr lang="pl-PL" b="1" dirty="0" err="1">
                <a:solidFill>
                  <a:schemeClr val="bg1"/>
                </a:solidFill>
              </a:rPr>
              <a:t>Python</a:t>
            </a:r>
            <a:r>
              <a:rPr lang="pl-PL" b="1" dirty="0">
                <a:solidFill>
                  <a:schemeClr val="bg1"/>
                </a:solidFill>
              </a:rPr>
              <a:t> w jeden księżyc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C9C5123-DA4F-5A38-53A9-BBF74EA29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050" y="1188720"/>
            <a:ext cx="3771900" cy="743758"/>
          </a:xfrm>
        </p:spPr>
        <p:txBody>
          <a:bodyPr>
            <a:no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ROZDZIAŁ 1</a:t>
            </a:r>
            <a:endParaRPr lang="pl-PL" sz="2000" b="1" dirty="0">
              <a:solidFill>
                <a:schemeClr val="bg1"/>
              </a:solidFill>
            </a:endParaRPr>
          </a:p>
          <a:p>
            <a:r>
              <a:rPr lang="pl-PL" sz="1600" dirty="0">
                <a:solidFill>
                  <a:schemeClr val="bg1"/>
                </a:solidFill>
              </a:rPr>
              <a:t>podstawy </a:t>
            </a:r>
            <a:r>
              <a:rPr lang="pl-PL" sz="1600" dirty="0" err="1">
                <a:solidFill>
                  <a:schemeClr val="bg1"/>
                </a:solidFill>
              </a:rPr>
              <a:t>pythona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268605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57950" y="1560911"/>
            <a:ext cx="268605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286" y="5286237"/>
            <a:ext cx="914171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90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Operatory</a:t>
            </a:r>
            <a:br>
              <a:rPr lang="pl-PL" sz="35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Słowniki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E2D2073-0DB8-54D7-0742-970511F0A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50234"/>
              </p:ext>
            </p:extLst>
          </p:nvPr>
        </p:nvGraphicFramePr>
        <p:xfrm>
          <a:off x="241070" y="3179922"/>
          <a:ext cx="8661860" cy="22250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144683">
                  <a:extLst>
                    <a:ext uri="{9D8B030D-6E8A-4147-A177-3AD203B41FA5}">
                      <a16:colId xmlns:a16="http://schemas.microsoft.com/office/drawing/2014/main" val="4259896486"/>
                    </a:ext>
                  </a:extLst>
                </a:gridCol>
                <a:gridCol w="2709949">
                  <a:extLst>
                    <a:ext uri="{9D8B030D-6E8A-4147-A177-3AD203B41FA5}">
                      <a16:colId xmlns:a16="http://schemas.microsoft.com/office/drawing/2014/main" val="3098235119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246949382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86557081"/>
                    </a:ext>
                  </a:extLst>
                </a:gridCol>
                <a:gridCol w="773083">
                  <a:extLst>
                    <a:ext uri="{9D8B030D-6E8A-4147-A177-3AD203B41FA5}">
                      <a16:colId xmlns:a16="http://schemas.microsoft.com/office/drawing/2014/main" val="226412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d = {’k1’: ’v1’, ’k2’: ’v2’}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Pobieranie wartości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"k1"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"v1"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0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Dodawanie klucza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"k3"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"v3"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Ustawianie wartości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"k1"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"x1"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8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Usuwanie klucza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del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d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del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d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"k1"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6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.pop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.pop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"k1"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"v1"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732"/>
                  </a:ext>
                </a:extLst>
              </a:tr>
            </a:tbl>
          </a:graphicData>
        </a:graphic>
      </p:graphicFrame>
      <p:grpSp>
        <p:nvGrpSpPr>
          <p:cNvPr id="6" name="Grupa 5">
            <a:extLst>
              <a:ext uri="{FF2B5EF4-FFF2-40B4-BE49-F238E27FC236}">
                <a16:creationId xmlns:a16="http://schemas.microsoft.com/office/drawing/2014/main" id="{BCD0B636-69BE-4D2D-5C4A-FBC8FF179464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7" name="Grafika 6" descr="Użytkownicy z wypełnieniem pełnym">
              <a:extLst>
                <a:ext uri="{FF2B5EF4-FFF2-40B4-BE49-F238E27FC236}">
                  <a16:creationId xmlns:a16="http://schemas.microsoft.com/office/drawing/2014/main" id="{E31C88E5-7379-554C-970D-F8A461782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3091AB77-DD7E-9F4F-82B9-F8D5C2AB98C6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ex08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36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Operatory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 descr="Learn some Python to understand : r/memes">
            <a:extLst>
              <a:ext uri="{FF2B5EF4-FFF2-40B4-BE49-F238E27FC236}">
                <a16:creationId xmlns:a16="http://schemas.microsoft.com/office/drawing/2014/main" id="{9E73466D-E918-C0F4-AA29-5C61D574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63" y="2139293"/>
            <a:ext cx="4336473" cy="44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C9B8F4B6-977E-A89F-F575-8F8E3BA5D444}"/>
              </a:ext>
            </a:extLst>
          </p:cNvPr>
          <p:cNvGrpSpPr/>
          <p:nvPr/>
        </p:nvGrpSpPr>
        <p:grpSpPr>
          <a:xfrm>
            <a:off x="7971411" y="6317186"/>
            <a:ext cx="540211" cy="455031"/>
            <a:chOff x="7945506" y="6308713"/>
            <a:chExt cx="540211" cy="455031"/>
          </a:xfrm>
        </p:grpSpPr>
        <p:pic>
          <p:nvPicPr>
            <p:cNvPr id="3" name="Grafika 2" descr="Użytkownik z wypełnieniem pełnym">
              <a:extLst>
                <a:ext uri="{FF2B5EF4-FFF2-40B4-BE49-F238E27FC236}">
                  <a16:creationId xmlns:a16="http://schemas.microsoft.com/office/drawing/2014/main" id="{BFFD9F02-F7C4-9B14-F32A-2CBC7E509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79225" y="6308713"/>
              <a:ext cx="264208" cy="264208"/>
            </a:xfrm>
            <a:prstGeom prst="rect">
              <a:avLst/>
            </a:prstGeom>
          </p:spPr>
        </p:pic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A9F26783-6E76-614D-042F-463B91F4F5EC}"/>
                </a:ext>
              </a:extLst>
            </p:cNvPr>
            <p:cNvSpPr txBox="1"/>
            <p:nvPr/>
          </p:nvSpPr>
          <p:spPr>
            <a:xfrm>
              <a:off x="7945506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ex01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44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Formatowanie tekstu</a:t>
            </a:r>
            <a:br>
              <a:rPr lang="pl-PL" sz="3500" dirty="0">
                <a:solidFill>
                  <a:schemeClr val="bg1"/>
                </a:solidFill>
              </a:rPr>
            </a:br>
            <a:r>
              <a:rPr lang="pl-PL" sz="2000" dirty="0" err="1">
                <a:solidFill>
                  <a:schemeClr val="bg1"/>
                </a:solidFill>
              </a:rPr>
              <a:t>template</a:t>
            </a:r>
            <a:r>
              <a:rPr lang="pl-PL" sz="2000" dirty="0">
                <a:solidFill>
                  <a:schemeClr val="bg1"/>
                </a:solidFill>
              </a:rPr>
              <a:t> string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5" y="2102779"/>
            <a:ext cx="7626096" cy="473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Formatowanie za pomocą: operatora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%</a:t>
            </a:r>
            <a:r>
              <a:rPr lang="pl-PL" sz="1900" dirty="0">
                <a:solidFill>
                  <a:schemeClr val="bg1"/>
                </a:solidFill>
              </a:rPr>
              <a:t>, odpowiedniego typu oraz nazwy.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021328E-ACA3-47C1-EFFA-5A78AE58E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93033"/>
              </p:ext>
            </p:extLst>
          </p:nvPr>
        </p:nvGraphicFramePr>
        <p:xfrm>
          <a:off x="287987" y="2859578"/>
          <a:ext cx="8636924" cy="3810256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5265224">
                  <a:extLst>
                    <a:ext uri="{9D8B030D-6E8A-4147-A177-3AD203B41FA5}">
                      <a16:colId xmlns:a16="http://schemas.microsoft.com/office/drawing/2014/main" val="1433091535"/>
                    </a:ext>
                  </a:extLst>
                </a:gridCol>
                <a:gridCol w="276236">
                  <a:extLst>
                    <a:ext uri="{9D8B030D-6E8A-4147-A177-3AD203B41FA5}">
                      <a16:colId xmlns:a16="http://schemas.microsoft.com/office/drawing/2014/main" val="2405660088"/>
                    </a:ext>
                  </a:extLst>
                </a:gridCol>
                <a:gridCol w="3095464">
                  <a:extLst>
                    <a:ext uri="{9D8B030D-6E8A-4147-A177-3AD203B41FA5}">
                      <a16:colId xmlns:a16="http://schemas.microsoft.com/office/drawing/2014/main" val="4118407017"/>
                    </a:ext>
                  </a:extLst>
                </a:gridCol>
              </a:tblGrid>
              <a:tr h="49164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="Hello"      </a:t>
                      </a: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digit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=1      </a:t>
                      </a: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=1.234567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4063934"/>
                  </a:ext>
                </a:extLst>
              </a:tr>
              <a:tr h="491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"Hi I </a:t>
                      </a:r>
                      <a:r>
                        <a:rPr lang="pl-PL" sz="1800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%s</a:t>
                      </a:r>
                      <a:r>
                        <a:rPr lang="pl-PL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 </a:t>
                      </a:r>
                      <a:r>
                        <a:rPr lang="pl-PL" sz="18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pl-PL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user</a:t>
                      </a:r>
                      <a:endParaRPr lang="pl-PL" sz="1800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latin typeface="Consolas" panose="020B0609020204030204" pitchFamily="49" charset="0"/>
                        </a:rPr>
                        <a:t>"Hi I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6902178"/>
                  </a:ext>
                </a:extLst>
              </a:tr>
              <a:tr h="491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"Hi I </a:t>
                      </a:r>
                      <a:r>
                        <a:rPr lang="pl-PL" sz="18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%(</a:t>
                      </a:r>
                      <a:r>
                        <a:rPr lang="pl-PL" sz="18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)s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 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{"</a:t>
                      </a:r>
                      <a:r>
                        <a:rPr lang="pl-PL" sz="18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": </a:t>
                      </a:r>
                      <a:r>
                        <a:rPr lang="pl-PL" sz="18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atin typeface="Consolas" panose="020B0609020204030204" pitchFamily="49" charset="0"/>
                        </a:rPr>
                        <a:t>"Hi I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532384"/>
                  </a:ext>
                </a:extLst>
              </a:tr>
              <a:tr h="491646"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atin typeface="Consolas" panose="020B0609020204030204" pitchFamily="49" charset="0"/>
                        </a:rPr>
                        <a:t>"Hello I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4361904"/>
                  </a:ext>
                </a:extLst>
              </a:tr>
              <a:tr h="860380"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%(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)s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%(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)s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{"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":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, "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":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}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atin typeface="Consolas" panose="020B0609020204030204" pitchFamily="49" charset="0"/>
                        </a:rPr>
                        <a:t>"Hello I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842709"/>
                  </a:ext>
                </a:extLst>
              </a:tr>
              <a:tr h="491646"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%d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: 1"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949665"/>
                  </a:ext>
                </a:extLst>
              </a:tr>
              <a:tr h="491646"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.2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num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: 1.23"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517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77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Formatowanie tekstu</a:t>
            </a:r>
            <a:br>
              <a:rPr lang="pl-PL" sz="35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string </a:t>
            </a:r>
            <a:r>
              <a:rPr lang="pl-PL" sz="2000" dirty="0" err="1">
                <a:solidFill>
                  <a:schemeClr val="bg1"/>
                </a:solidFill>
              </a:rPr>
              <a:t>formatting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22159"/>
            <a:ext cx="7626096" cy="445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Formatowanie za pomocą: nawiasów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{}</a:t>
            </a:r>
            <a:r>
              <a:rPr lang="pl-PL" sz="1900" dirty="0">
                <a:solidFill>
                  <a:schemeClr val="bg1"/>
                </a:solidFill>
              </a:rPr>
              <a:t> oraz metody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format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021328E-ACA3-47C1-EFFA-5A78AE58E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21175"/>
              </p:ext>
            </p:extLst>
          </p:nvPr>
        </p:nvGraphicFramePr>
        <p:xfrm>
          <a:off x="253538" y="2702275"/>
          <a:ext cx="8636924" cy="39562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5265224">
                  <a:extLst>
                    <a:ext uri="{9D8B030D-6E8A-4147-A177-3AD203B41FA5}">
                      <a16:colId xmlns:a16="http://schemas.microsoft.com/office/drawing/2014/main" val="1433091535"/>
                    </a:ext>
                  </a:extLst>
                </a:gridCol>
                <a:gridCol w="276236">
                  <a:extLst>
                    <a:ext uri="{9D8B030D-6E8A-4147-A177-3AD203B41FA5}">
                      <a16:colId xmlns:a16="http://schemas.microsoft.com/office/drawing/2014/main" val="2405660088"/>
                    </a:ext>
                  </a:extLst>
                </a:gridCol>
                <a:gridCol w="3095464">
                  <a:extLst>
                    <a:ext uri="{9D8B030D-6E8A-4147-A177-3AD203B41FA5}">
                      <a16:colId xmlns:a16="http://schemas.microsoft.com/office/drawing/2014/main" val="4118407017"/>
                    </a:ext>
                  </a:extLst>
                </a:gridCol>
              </a:tblGrid>
              <a:tr h="48851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="Hello"      </a:t>
                      </a: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digit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=1      </a:t>
                      </a: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=1.234567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61551"/>
                  </a:ext>
                </a:extLst>
              </a:tr>
              <a:tr h="488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"Hi I </a:t>
                      </a:r>
                      <a:r>
                        <a:rPr lang="pl-PL" sz="1800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{}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l-PL" sz="18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format(</a:t>
                      </a:r>
                      <a:r>
                        <a:rPr lang="pl-PL" sz="1800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pl-PL" sz="18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latin typeface="Consolas" panose="020B0609020204030204" pitchFamily="49" charset="0"/>
                        </a:rPr>
                        <a:t>"Hi I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6902178"/>
                  </a:ext>
                </a:extLst>
              </a:tr>
              <a:tr h="488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Hi I </a:t>
                      </a:r>
                      <a:r>
                        <a:rPr lang="pl-PL" sz="18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pl-PL" sz="18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format(</a:t>
                      </a:r>
                      <a:r>
                        <a:rPr lang="pl-PL" sz="18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atin typeface="Consolas" panose="020B0609020204030204" pitchFamily="49" charset="0"/>
                        </a:rPr>
                        <a:t>"Hi I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532384"/>
                  </a:ext>
                </a:extLst>
              </a:tr>
              <a:tr h="488518"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{}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{}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".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format(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atin typeface="Consolas" panose="020B0609020204030204" pitchFamily="49" charset="0"/>
                        </a:rPr>
                        <a:t>"Hello I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4361904"/>
                  </a:ext>
                </a:extLst>
              </a:tr>
              <a:tr h="8549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format(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atin typeface="Consolas" panose="020B0609020204030204" pitchFamily="49" charset="0"/>
                        </a:rPr>
                        <a:t>"Hello I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842709"/>
                  </a:ext>
                </a:extLst>
              </a:tr>
              <a:tr h="488518"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{}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".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format(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digit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: 1"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949665"/>
                  </a:ext>
                </a:extLst>
              </a:tr>
              <a:tr h="658722">
                <a:tc>
                  <a:txBody>
                    <a:bodyPr/>
                    <a:lstStyle/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n:.2f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r>
                        <a:rPr lang="pl-PL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format(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n=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: 1.23"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517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3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Formatowanie tekstu</a:t>
            </a:r>
            <a:br>
              <a:rPr lang="pl-PL" sz="35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f-string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8077"/>
            <a:ext cx="7626096" cy="545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Formatowanie za pomocą: nawiasów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{}</a:t>
            </a:r>
            <a:r>
              <a:rPr lang="pl-PL" sz="1900" dirty="0">
                <a:solidFill>
                  <a:schemeClr val="bg1"/>
                </a:solidFill>
              </a:rPr>
              <a:t> oraz znacznika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f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A021328E-ACA3-47C1-EFFA-5A78AE58E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23431"/>
              </p:ext>
            </p:extLst>
          </p:nvPr>
        </p:nvGraphicFramePr>
        <p:xfrm>
          <a:off x="773316" y="3115043"/>
          <a:ext cx="7752815" cy="337111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4314670">
                  <a:extLst>
                    <a:ext uri="{9D8B030D-6E8A-4147-A177-3AD203B41FA5}">
                      <a16:colId xmlns:a16="http://schemas.microsoft.com/office/drawing/2014/main" val="1433091535"/>
                    </a:ext>
                  </a:extLst>
                </a:gridCol>
                <a:gridCol w="323162">
                  <a:extLst>
                    <a:ext uri="{9D8B030D-6E8A-4147-A177-3AD203B41FA5}">
                      <a16:colId xmlns:a16="http://schemas.microsoft.com/office/drawing/2014/main" val="2405660088"/>
                    </a:ext>
                  </a:extLst>
                </a:gridCol>
                <a:gridCol w="3114983">
                  <a:extLst>
                    <a:ext uri="{9D8B030D-6E8A-4147-A177-3AD203B41FA5}">
                      <a16:colId xmlns:a16="http://schemas.microsoft.com/office/drawing/2014/main" val="4118407017"/>
                    </a:ext>
                  </a:extLst>
                </a:gridCol>
              </a:tblGrid>
              <a:tr h="66501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="Hello"    </a:t>
                      </a: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digit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=1    </a:t>
                      </a:r>
                      <a:r>
                        <a:rPr lang="pl-PL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pl-PL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=1.234567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309283"/>
                  </a:ext>
                </a:extLst>
              </a:tr>
              <a:tr h="665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pl-PL" sz="1800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"Hi</a:t>
                      </a:r>
                      <a:r>
                        <a:rPr lang="pl-PL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pl-PL" sz="1800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sz="18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pl-PL" sz="1800" b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endParaRPr lang="pl-PL" sz="18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b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latin typeface="Consolas" panose="020B0609020204030204" pitchFamily="49" charset="0"/>
                        </a:rPr>
                        <a:t>"Hi I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6902178"/>
                  </a:ext>
                </a:extLst>
              </a:tr>
              <a:tr h="665015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atin typeface="Consolas" panose="020B0609020204030204" pitchFamily="49" charset="0"/>
                        </a:rPr>
                        <a:t>"Hello I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am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python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4361904"/>
                  </a:ext>
                </a:extLst>
              </a:tr>
              <a:tr h="711053"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"This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digit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number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: 1"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9949665"/>
                  </a:ext>
                </a:extLst>
              </a:tr>
              <a:tr h="665015"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"This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pl-PL" dirty="0" err="1"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num:.2f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"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pl-PL" b="0" dirty="0" err="1"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pl-PL" b="0" dirty="0">
                          <a:latin typeface="Consolas" panose="020B0609020204030204" pitchFamily="49" charset="0"/>
                        </a:rPr>
                        <a:t>: 1.23"</a:t>
                      </a:r>
                      <a:endParaRPr lang="en-GB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5173662"/>
                  </a:ext>
                </a:extLst>
              </a:tr>
            </a:tbl>
          </a:graphicData>
        </a:graphic>
      </p:graphicFrame>
      <p:grpSp>
        <p:nvGrpSpPr>
          <p:cNvPr id="4" name="Grupa 3">
            <a:extLst>
              <a:ext uri="{FF2B5EF4-FFF2-40B4-BE49-F238E27FC236}">
                <a16:creationId xmlns:a16="http://schemas.microsoft.com/office/drawing/2014/main" id="{167FC1B9-77D7-F0D5-D79A-FA15209C24F9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E64C502F-3B53-5245-BD56-223CD3822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C3DA1C1C-D19E-41F4-7B7E-F01E41CC7C10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ex09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73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Importowanie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2AF245D-A08B-B7E0-FB82-952517A63B5D}"/>
              </a:ext>
            </a:extLst>
          </p:cNvPr>
          <p:cNvSpPr txBox="1"/>
          <p:nvPr/>
        </p:nvSpPr>
        <p:spPr>
          <a:xfrm>
            <a:off x="665071" y="2027119"/>
            <a:ext cx="64876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Importowanie całej paczki</a:t>
            </a:r>
          </a:p>
          <a:p>
            <a:r>
              <a:rPr lang="pl-PL" dirty="0">
                <a:solidFill>
                  <a:schemeClr val="accent2"/>
                </a:solidFill>
              </a:rPr>
              <a:t>	import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package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  <a:latin typeface="+mj-lt"/>
            </a:endParaRPr>
          </a:p>
          <a:p>
            <a:r>
              <a:rPr lang="pl-PL" dirty="0">
                <a:solidFill>
                  <a:schemeClr val="bg1"/>
                </a:solidFill>
              </a:rPr>
              <a:t>Importowanie wybranego modułu z paczki</a:t>
            </a:r>
          </a:p>
          <a:p>
            <a:r>
              <a:rPr lang="pl-PL" dirty="0">
                <a:solidFill>
                  <a:schemeClr val="accent2"/>
                </a:solidFill>
              </a:rPr>
              <a:t>	from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package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accent2"/>
                </a:solidFill>
              </a:rPr>
              <a:t>import</a:t>
            </a:r>
            <a:r>
              <a:rPr lang="pl-PL" dirty="0">
                <a:solidFill>
                  <a:schemeClr val="bg1"/>
                </a:solidFill>
              </a:rPr>
              <a:t> module</a:t>
            </a:r>
          </a:p>
          <a:p>
            <a:endParaRPr lang="pl-PL" dirty="0">
              <a:solidFill>
                <a:schemeClr val="bg1"/>
              </a:solidFill>
              <a:latin typeface="+mj-lt"/>
            </a:endParaRPr>
          </a:p>
          <a:p>
            <a:r>
              <a:rPr lang="pl-PL" dirty="0">
                <a:solidFill>
                  <a:schemeClr val="bg1"/>
                </a:solidFill>
              </a:rPr>
              <a:t>Importowanie wielu modułów z paczki</a:t>
            </a:r>
          </a:p>
          <a:p>
            <a:r>
              <a:rPr lang="pl-PL" dirty="0">
                <a:solidFill>
                  <a:schemeClr val="accent2"/>
                </a:solidFill>
              </a:rPr>
              <a:t>	from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package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accent2"/>
                </a:solidFill>
              </a:rPr>
              <a:t>import</a:t>
            </a:r>
            <a:r>
              <a:rPr lang="pl-PL" dirty="0">
                <a:solidFill>
                  <a:schemeClr val="bg1"/>
                </a:solidFill>
              </a:rPr>
              <a:t> module1, module2</a:t>
            </a:r>
          </a:p>
          <a:p>
            <a:endParaRPr lang="pl-PL" dirty="0">
              <a:solidFill>
                <a:schemeClr val="bg1"/>
              </a:solidFill>
              <a:latin typeface="+mj-lt"/>
            </a:endParaRPr>
          </a:p>
          <a:p>
            <a:r>
              <a:rPr lang="pl-PL" dirty="0">
                <a:solidFill>
                  <a:schemeClr val="bg1"/>
                </a:solidFill>
              </a:rPr>
              <a:t>Tworzenie aliasów</a:t>
            </a:r>
          </a:p>
          <a:p>
            <a:r>
              <a:rPr lang="pl-PL" dirty="0">
                <a:solidFill>
                  <a:schemeClr val="accent2"/>
                </a:solidFill>
              </a:rPr>
              <a:t>	import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package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accent2"/>
                </a:solidFill>
              </a:rPr>
              <a:t>as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pckg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Importowanie </a:t>
            </a:r>
            <a:r>
              <a:rPr lang="pl-PL" dirty="0" err="1">
                <a:solidFill>
                  <a:schemeClr val="bg1"/>
                </a:solidFill>
              </a:rPr>
              <a:t>submodułu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	from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package.module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element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Importowanie modułu wykonuje cały jego kod.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B323A31-669D-75D1-3DA0-326B787D94AD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B894EA74-DF67-4396-390C-DF620805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7C0F713E-30CF-657F-19B6-EC78C3DEFB91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ex10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2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Instrukcje warunkowe</a:t>
            </a:r>
            <a:br>
              <a:rPr lang="pl-PL" sz="3500" dirty="0">
                <a:solidFill>
                  <a:schemeClr val="bg1"/>
                </a:solidFill>
              </a:rPr>
            </a:b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if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97015"/>
            <a:ext cx="7626096" cy="3956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Składają się z deklaracji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pl-PL" sz="1900" dirty="0">
                <a:solidFill>
                  <a:schemeClr val="bg1"/>
                </a:solidFill>
              </a:rPr>
              <a:t>,</a:t>
            </a:r>
            <a:r>
              <a:rPr lang="pl-PL" sz="1900" dirty="0">
                <a:solidFill>
                  <a:schemeClr val="accent2"/>
                </a:solidFill>
              </a:rPr>
              <a:t>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elif</a:t>
            </a:r>
            <a:r>
              <a:rPr lang="pl-PL" sz="1900" dirty="0">
                <a:solidFill>
                  <a:schemeClr val="accent2"/>
                </a:solidFill>
              </a:rPr>
              <a:t> </a:t>
            </a:r>
            <a:r>
              <a:rPr lang="pl-PL" sz="1900" dirty="0">
                <a:solidFill>
                  <a:schemeClr val="bg1"/>
                </a:solidFill>
              </a:rPr>
              <a:t>oraz</a:t>
            </a:r>
            <a:r>
              <a:rPr lang="pl-PL" sz="1900" dirty="0">
                <a:solidFill>
                  <a:schemeClr val="accent2"/>
                </a:solidFill>
              </a:rPr>
              <a:t>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Deklaracja</a:t>
            </a:r>
            <a:r>
              <a:rPr lang="pl-PL" sz="1900" dirty="0">
                <a:solidFill>
                  <a:schemeClr val="accent2"/>
                </a:solidFill>
              </a:rPr>
              <a:t>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pl-PL" sz="1900" dirty="0">
                <a:solidFill>
                  <a:schemeClr val="accent2"/>
                </a:solidFill>
              </a:rPr>
              <a:t> </a:t>
            </a:r>
            <a:r>
              <a:rPr lang="pl-PL" sz="1900" dirty="0">
                <a:solidFill>
                  <a:schemeClr val="bg1"/>
                </a:solidFill>
              </a:rPr>
              <a:t>jest wymagana, pozostałe są opcjonalne.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Kolejność deklaracji musi zostać zachowana.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W przypadku spełnienia warunku, wszystkie pozostałe są pomijane.</a:t>
            </a:r>
          </a:p>
          <a:p>
            <a:pPr marL="0" indent="0">
              <a:buNone/>
            </a:pPr>
            <a:endParaRPr lang="pl-PL" sz="19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8B6B3612-97CB-B91F-9F66-0862AF36A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36126"/>
              </p:ext>
            </p:extLst>
          </p:nvPr>
        </p:nvGraphicFramePr>
        <p:xfrm>
          <a:off x="2233246" y="4393692"/>
          <a:ext cx="5600700" cy="173736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2800350">
                  <a:extLst>
                    <a:ext uri="{9D8B030D-6E8A-4147-A177-3AD203B41FA5}">
                      <a16:colId xmlns:a16="http://schemas.microsoft.com/office/drawing/2014/main" val="1328399302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43050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l-PL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 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 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l-PL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 &gt; 5: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 &lt; 3: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72163"/>
                  </a:ext>
                </a:extLst>
              </a:tr>
            </a:tbl>
          </a:graphicData>
        </a:graphic>
      </p:graphicFrame>
      <p:grpSp>
        <p:nvGrpSpPr>
          <p:cNvPr id="4" name="Grupa 3">
            <a:extLst>
              <a:ext uri="{FF2B5EF4-FFF2-40B4-BE49-F238E27FC236}">
                <a16:creationId xmlns:a16="http://schemas.microsoft.com/office/drawing/2014/main" id="{796B61A5-8868-BF14-2C59-4A9E1642940C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C00DCC21-FAD3-534B-1972-A33304766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225B0FB9-B0EE-1FBB-6C73-4487FACB047D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ex11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CD3EB5F0-2BC6-A791-96AC-036D6B4AD273}"/>
              </a:ext>
            </a:extLst>
          </p:cNvPr>
          <p:cNvGrpSpPr/>
          <p:nvPr/>
        </p:nvGrpSpPr>
        <p:grpSpPr>
          <a:xfrm>
            <a:off x="7971411" y="6317186"/>
            <a:ext cx="540211" cy="455031"/>
            <a:chOff x="7945506" y="6308713"/>
            <a:chExt cx="540211" cy="455031"/>
          </a:xfrm>
        </p:grpSpPr>
        <p:pic>
          <p:nvPicPr>
            <p:cNvPr id="8" name="Grafika 7" descr="Użytkownik z wypełnieniem pełnym">
              <a:extLst>
                <a:ext uri="{FF2B5EF4-FFF2-40B4-BE49-F238E27FC236}">
                  <a16:creationId xmlns:a16="http://schemas.microsoft.com/office/drawing/2014/main" id="{81D58928-D5A1-826E-AC2B-171118892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9225" y="6308713"/>
              <a:ext cx="264208" cy="264208"/>
            </a:xfrm>
            <a:prstGeom prst="rect">
              <a:avLst/>
            </a:prstGeom>
          </p:spPr>
        </p:pic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F70B91CE-73A2-44A7-75EE-4F4D23F4AB1E}"/>
                </a:ext>
              </a:extLst>
            </p:cNvPr>
            <p:cNvSpPr txBox="1"/>
            <p:nvPr/>
          </p:nvSpPr>
          <p:spPr>
            <a:xfrm>
              <a:off x="7945506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ex02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45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Instrukcje warunkowe</a:t>
            </a:r>
            <a:br>
              <a:rPr lang="pl-PL" sz="3500" dirty="0">
                <a:solidFill>
                  <a:schemeClr val="bg1"/>
                </a:solidFill>
              </a:rPr>
            </a:br>
            <a:r>
              <a:rPr kumimoji="0" lang="pl-P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match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497015"/>
            <a:ext cx="8321819" cy="1737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Składają się z jednej deklaracji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match</a:t>
            </a:r>
            <a:r>
              <a:rPr lang="pl-PL" sz="1900" dirty="0">
                <a:solidFill>
                  <a:schemeClr val="accent2"/>
                </a:solidFill>
              </a:rPr>
              <a:t> </a:t>
            </a:r>
            <a:r>
              <a:rPr lang="pl-PL" sz="1900" dirty="0">
                <a:solidFill>
                  <a:schemeClr val="bg1"/>
                </a:solidFill>
              </a:rPr>
              <a:t>oraz co najmniej jednej deklaracji</a:t>
            </a:r>
            <a:r>
              <a:rPr lang="pl-PL" sz="1900" dirty="0">
                <a:solidFill>
                  <a:schemeClr val="accent2"/>
                </a:solidFill>
              </a:rPr>
              <a:t>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case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W przypadku znalezienia dopasowania, wszystkie pozostałe są pomijane.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Przypadek</a:t>
            </a:r>
            <a:r>
              <a:rPr lang="pl-PL" sz="1900" dirty="0">
                <a:solidFill>
                  <a:schemeClr val="accent2"/>
                </a:solidFill>
              </a:rPr>
              <a:t>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_</a:t>
            </a:r>
            <a:r>
              <a:rPr lang="pl-PL" sz="1900" dirty="0">
                <a:solidFill>
                  <a:schemeClr val="accent2"/>
                </a:solidFill>
              </a:rPr>
              <a:t> </a:t>
            </a:r>
            <a:r>
              <a:rPr lang="pl-PL" sz="1900" dirty="0">
                <a:solidFill>
                  <a:schemeClr val="bg1"/>
                </a:solidFill>
              </a:rPr>
              <a:t>jest domyślną wartością.</a:t>
            </a:r>
          </a:p>
          <a:p>
            <a:pPr marL="0" indent="0">
              <a:buNone/>
            </a:pPr>
            <a:endParaRPr lang="pl-PL" sz="19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8B6B3612-97CB-B91F-9F66-0862AF36A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29832"/>
              </p:ext>
            </p:extLst>
          </p:nvPr>
        </p:nvGraphicFramePr>
        <p:xfrm>
          <a:off x="1909049" y="4164676"/>
          <a:ext cx="5600700" cy="201168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2800350">
                  <a:extLst>
                    <a:ext uri="{9D8B030D-6E8A-4147-A177-3AD203B41FA5}">
                      <a16:colId xmlns:a16="http://schemas.microsoft.com/office/drawing/2014/main" val="1328399302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430508609"/>
                    </a:ext>
                  </a:extLst>
                </a:gridCol>
              </a:tblGrid>
              <a:tr h="196637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l-PL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match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 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pl-PL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... 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     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pl-PL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match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pl-PL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pl-PL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pass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pl-PL" sz="180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case</a:t>
                      </a: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_: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      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72163"/>
                  </a:ext>
                </a:extLst>
              </a:tr>
            </a:tbl>
          </a:graphicData>
        </a:graphic>
      </p:graphicFrame>
      <p:grpSp>
        <p:nvGrpSpPr>
          <p:cNvPr id="4" name="Grupa 3">
            <a:extLst>
              <a:ext uri="{FF2B5EF4-FFF2-40B4-BE49-F238E27FC236}">
                <a16:creationId xmlns:a16="http://schemas.microsoft.com/office/drawing/2014/main" id="{C9313112-E4D5-6732-FB8E-E6A938FC1263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2B80C33B-59E2-CC14-9CBF-6BD370A93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768D5521-BF79-72FA-42FF-7B4FE123B92D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ex12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48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Pętle</a:t>
            </a:r>
            <a:br>
              <a:rPr lang="pl-PL" sz="35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for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8076"/>
            <a:ext cx="7626096" cy="228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Iteruje po wszystkich zadanych elementach sekwencji.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Składa się ze słów kluczowych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pl-PL" sz="1900" dirty="0">
                <a:solidFill>
                  <a:schemeClr val="bg1"/>
                </a:solidFill>
              </a:rPr>
              <a:t> i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in</a:t>
            </a:r>
            <a:r>
              <a:rPr lang="pl-PL" sz="1900" dirty="0">
                <a:solidFill>
                  <a:schemeClr val="bg1"/>
                </a:solidFill>
              </a:rPr>
              <a:t> oraz sekwencji i elementu iteracji.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Opcjonalnie można dodać deklarację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Domyślnie nie zawiera licznika.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Może iterować po pustej sekwencji.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1097456" y="4773618"/>
            <a:ext cx="2268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in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 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95D7180-F16B-89F0-3744-E4915340172D}"/>
              </a:ext>
            </a:extLst>
          </p:cNvPr>
          <p:cNvSpPr txBox="1"/>
          <p:nvPr/>
        </p:nvSpPr>
        <p:spPr>
          <a:xfrm>
            <a:off x="4758221" y="4496619"/>
            <a:ext cx="3288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in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GB" dirty="0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182C6472-0EE8-61DA-2CEA-66D1773C7EE2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6" name="Grafika 5" descr="Użytkownicy z wypełnieniem pełnym">
              <a:extLst>
                <a:ext uri="{FF2B5EF4-FFF2-40B4-BE49-F238E27FC236}">
                  <a16:creationId xmlns:a16="http://schemas.microsoft.com/office/drawing/2014/main" id="{2C26F57F-C6F7-4C3F-06E7-0F3A7DC4E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9E44FB43-A30E-1A3F-C9D5-B2C2BB8FD032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ex13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BD02039F-BA82-87F4-7A61-A02DEB0FED63}"/>
              </a:ext>
            </a:extLst>
          </p:cNvPr>
          <p:cNvGrpSpPr/>
          <p:nvPr/>
        </p:nvGrpSpPr>
        <p:grpSpPr>
          <a:xfrm>
            <a:off x="7971411" y="6317186"/>
            <a:ext cx="540211" cy="455031"/>
            <a:chOff x="7945506" y="6308713"/>
            <a:chExt cx="540211" cy="455031"/>
          </a:xfrm>
        </p:grpSpPr>
        <p:pic>
          <p:nvPicPr>
            <p:cNvPr id="9" name="Grafika 8" descr="Użytkownik z wypełnieniem pełnym">
              <a:extLst>
                <a:ext uri="{FF2B5EF4-FFF2-40B4-BE49-F238E27FC236}">
                  <a16:creationId xmlns:a16="http://schemas.microsoft.com/office/drawing/2014/main" id="{01FF8695-2B56-8091-AA86-7D90A9EA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9225" y="6308713"/>
              <a:ext cx="264208" cy="264208"/>
            </a:xfrm>
            <a:prstGeom prst="rect">
              <a:avLst/>
            </a:prstGeom>
          </p:spPr>
        </p:pic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E14FB51C-3974-576F-87CF-D3B424F61314}"/>
                </a:ext>
              </a:extLst>
            </p:cNvPr>
            <p:cNvSpPr txBox="1"/>
            <p:nvPr/>
          </p:nvSpPr>
          <p:spPr>
            <a:xfrm>
              <a:off x="7945506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4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Pętle</a:t>
            </a:r>
            <a:br>
              <a:rPr lang="pl-PL" sz="3500" dirty="0">
                <a:solidFill>
                  <a:schemeClr val="bg1"/>
                </a:solidFill>
              </a:rPr>
            </a:br>
            <a:r>
              <a:rPr lang="pl-PL" sz="2000" dirty="0" err="1">
                <a:solidFill>
                  <a:schemeClr val="bg1"/>
                </a:solidFill>
              </a:rPr>
              <a:t>while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8077"/>
            <a:ext cx="7626096" cy="1773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Wykonuje się tak długo, jak długo jest spełniony warunek.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Składa się ze słowa kluczowego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while</a:t>
            </a:r>
            <a:r>
              <a:rPr lang="pl-PL" sz="1900" dirty="0">
                <a:solidFill>
                  <a:schemeClr val="bg1"/>
                </a:solidFill>
              </a:rPr>
              <a:t> oraz warunku.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Opcjonalnie można dodać deklarację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Może nie wykonać się ani razu, jeśli warunek nie jest spełniony.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1820008" y="4532820"/>
            <a:ext cx="1582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while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... 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95D7180-F16B-89F0-3744-E4915340172D}"/>
              </a:ext>
            </a:extLst>
          </p:cNvPr>
          <p:cNvSpPr txBox="1"/>
          <p:nvPr/>
        </p:nvSpPr>
        <p:spPr>
          <a:xfrm>
            <a:off x="5558322" y="4183686"/>
            <a:ext cx="1765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while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x &lt; 5: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pass</a:t>
            </a: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GB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28438DF-09CF-BD05-05AB-28315B2A5405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9" name="Grafika 8" descr="Użytkownicy z wypełnieniem pełnym">
              <a:extLst>
                <a:ext uri="{FF2B5EF4-FFF2-40B4-BE49-F238E27FC236}">
                  <a16:creationId xmlns:a16="http://schemas.microsoft.com/office/drawing/2014/main" id="{C61EC818-BC84-9FB3-A45C-9D2374190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90172A4F-760C-1BC8-A3AB-7F2EFC52E904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ex14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8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pl-PL" sz="5200" dirty="0">
                <a:solidFill>
                  <a:schemeClr val="bg1"/>
                </a:solidFill>
              </a:rPr>
              <a:t>Rozkład jazdy</a:t>
            </a:r>
            <a:endParaRPr lang="en-GB" sz="5200" dirty="0">
              <a:solidFill>
                <a:schemeClr val="bg1"/>
              </a:solidFill>
            </a:endParaRPr>
          </a:p>
        </p:txBody>
      </p:sp>
      <p:sp>
        <p:nvSpPr>
          <p:cNvPr id="2" name="Prostokąt 1" descr="Amazon tree boa coiled around branch">
            <a:extLst>
              <a:ext uri="{FF2B5EF4-FFF2-40B4-BE49-F238E27FC236}">
                <a16:creationId xmlns:a16="http://schemas.microsoft.com/office/drawing/2014/main" id="{92D7ED73-D307-F8D4-F1B1-169EB1E1F165}"/>
              </a:ext>
            </a:extLst>
          </p:cNvPr>
          <p:cNvSpPr/>
          <p:nvPr/>
        </p:nvSpPr>
        <p:spPr>
          <a:xfrm>
            <a:off x="4568811" y="2566922"/>
            <a:ext cx="4717798" cy="4717798"/>
          </a:xfrm>
          <a:prstGeom prst="rect">
            <a:avLst/>
          </a:prstGeom>
          <a:blipFill rotWithShape="1">
            <a:blip r:embed="rId2">
              <a:alphaModFix amt="26000"/>
            </a:blip>
            <a:srcRect/>
            <a:stretch>
              <a:fillRect l="-25000" r="-25000"/>
            </a:stretch>
          </a:blipFill>
          <a:ln>
            <a:noFill/>
          </a:ln>
          <a:effectLst>
            <a:glow>
              <a:schemeClr val="accent1"/>
            </a:glow>
            <a:softEdge rad="114300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Symbol zastępczy zawartości 5">
            <a:extLst>
              <a:ext uri="{FF2B5EF4-FFF2-40B4-BE49-F238E27FC236}">
                <a16:creationId xmlns:a16="http://schemas.microsoft.com/office/drawing/2014/main" id="{6DB69A3A-26A1-B1C0-394E-40EAEABC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30" y="3106804"/>
            <a:ext cx="7882128" cy="3638033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Zmienne i typy</a:t>
            </a: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Input, </a:t>
            </a:r>
            <a:r>
              <a:rPr lang="pl-PL" sz="1900" dirty="0" err="1">
                <a:solidFill>
                  <a:schemeClr val="bg1"/>
                </a:solidFill>
              </a:rPr>
              <a:t>output</a:t>
            </a:r>
            <a:endParaRPr lang="pl-PL" sz="1900" dirty="0">
              <a:solidFill>
                <a:schemeClr val="bg1"/>
              </a:solidFill>
            </a:endParaRP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Operatory</a:t>
            </a: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Formatowanie tekstu</a:t>
            </a: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Instrukcje warunkowe</a:t>
            </a: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Importowanie</a:t>
            </a: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Pętle</a:t>
            </a: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Funkcje</a:t>
            </a:r>
          </a:p>
          <a:p>
            <a:pPr marL="385763" indent="-385763">
              <a:buFont typeface="+mj-lt"/>
              <a:buAutoNum type="arabicPeriod"/>
            </a:pPr>
            <a:r>
              <a:rPr lang="pl-PL" sz="1900" dirty="0">
                <a:solidFill>
                  <a:schemeClr val="bg1"/>
                </a:solidFill>
              </a:rPr>
              <a:t>Obsługa wyjątków</a:t>
            </a:r>
            <a:endParaRPr lang="en-GB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2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Pętle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przerwania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198077"/>
            <a:ext cx="8155117" cy="773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Wywołanie deklaracji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break</a:t>
            </a:r>
            <a:r>
              <a:rPr lang="pl-PL" sz="1900" dirty="0">
                <a:solidFill>
                  <a:schemeClr val="bg1"/>
                </a:solidFill>
              </a:rPr>
              <a:t> powoduje całkowite zatrzymanie pętli oraz brak wykonania instrukcji w sekcji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1764694" y="2850893"/>
            <a:ext cx="1582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while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... 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break</a:t>
            </a:r>
            <a:endParaRPr lang="pl-PL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95D7180-F16B-89F0-3744-E4915340172D}"/>
              </a:ext>
            </a:extLst>
          </p:cNvPr>
          <p:cNvSpPr txBox="1"/>
          <p:nvPr/>
        </p:nvSpPr>
        <p:spPr>
          <a:xfrm>
            <a:off x="5558322" y="4183686"/>
            <a:ext cx="176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54E6550-5229-8050-F800-BDC2236525F7}"/>
              </a:ext>
            </a:extLst>
          </p:cNvPr>
          <p:cNvSpPr txBox="1"/>
          <p:nvPr/>
        </p:nvSpPr>
        <p:spPr>
          <a:xfrm>
            <a:off x="4850793" y="2799396"/>
            <a:ext cx="227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in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 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break</a:t>
            </a:r>
            <a:endParaRPr lang="pl-PL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D08E1364-89BA-3F50-2A0D-252F22EBB0C9}"/>
              </a:ext>
            </a:extLst>
          </p:cNvPr>
          <p:cNvSpPr txBox="1">
            <a:spLocks/>
          </p:cNvSpPr>
          <p:nvPr/>
        </p:nvSpPr>
        <p:spPr>
          <a:xfrm>
            <a:off x="470137" y="4478983"/>
            <a:ext cx="8129020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1900" dirty="0">
                <a:solidFill>
                  <a:schemeClr val="bg1"/>
                </a:solidFill>
              </a:rPr>
              <a:t>Wywołanie deklaracji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continue</a:t>
            </a:r>
            <a:r>
              <a:rPr lang="pl-PL" sz="1900" dirty="0">
                <a:solidFill>
                  <a:schemeClr val="bg1"/>
                </a:solidFill>
              </a:rPr>
              <a:t> powoduje zatrzymanie jedynie aktualnej iteracji. Nie wpływa na sekcję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E4AE2D1-3067-7BF8-3F6A-F5CB76F7F300}"/>
              </a:ext>
            </a:extLst>
          </p:cNvPr>
          <p:cNvSpPr txBox="1"/>
          <p:nvPr/>
        </p:nvSpPr>
        <p:spPr>
          <a:xfrm>
            <a:off x="1764414" y="5229910"/>
            <a:ext cx="1776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while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... 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continue</a:t>
            </a:r>
            <a:endParaRPr lang="pl-PL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5F5F625-042C-2C39-A9EF-DFFD805FE415}"/>
              </a:ext>
            </a:extLst>
          </p:cNvPr>
          <p:cNvSpPr txBox="1"/>
          <p:nvPr/>
        </p:nvSpPr>
        <p:spPr>
          <a:xfrm>
            <a:off x="4850793" y="5214556"/>
            <a:ext cx="227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for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in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 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continue</a:t>
            </a:r>
            <a:endParaRPr lang="pl-PL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673108B9-E0D7-8C72-E652-13914DF23605}"/>
              </a:ext>
            </a:extLst>
          </p:cNvPr>
          <p:cNvGrpSpPr/>
          <p:nvPr/>
        </p:nvGrpSpPr>
        <p:grpSpPr>
          <a:xfrm>
            <a:off x="7971411" y="6317186"/>
            <a:ext cx="540211" cy="455031"/>
            <a:chOff x="7945506" y="6308713"/>
            <a:chExt cx="540211" cy="455031"/>
          </a:xfrm>
        </p:grpSpPr>
        <p:pic>
          <p:nvPicPr>
            <p:cNvPr id="10" name="Grafika 9" descr="Użytkownik z wypełnieniem pełnym">
              <a:extLst>
                <a:ext uri="{FF2B5EF4-FFF2-40B4-BE49-F238E27FC236}">
                  <a16:creationId xmlns:a16="http://schemas.microsoft.com/office/drawing/2014/main" id="{37B8C8F3-DAA8-23B2-DBD5-E84C17D83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9225" y="6308713"/>
              <a:ext cx="264208" cy="264208"/>
            </a:xfrm>
            <a:prstGeom prst="rect">
              <a:avLst/>
            </a:prstGeom>
          </p:spPr>
        </p:pic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1C06CFA2-16F6-C30B-DFD6-05B2F7D09115}"/>
                </a:ext>
              </a:extLst>
            </p:cNvPr>
            <p:cNvSpPr txBox="1"/>
            <p:nvPr/>
          </p:nvSpPr>
          <p:spPr>
            <a:xfrm>
              <a:off x="7945506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ex04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3CCAEFCA-937C-0AF3-A09F-A6040EBE935B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13" name="Grafika 12" descr="Użytkownicy z wypełnieniem pełnym">
              <a:extLst>
                <a:ext uri="{FF2B5EF4-FFF2-40B4-BE49-F238E27FC236}">
                  <a16:creationId xmlns:a16="http://schemas.microsoft.com/office/drawing/2014/main" id="{8285CE5B-C84B-B506-262A-66C605335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A18182F1-23A8-A661-331B-6A5ABECA9CE7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ex15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42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Funkcje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198078"/>
            <a:ext cx="8155117" cy="888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Deklaracja za pomocą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pl-PL" sz="1900" dirty="0">
                <a:solidFill>
                  <a:schemeClr val="bg1"/>
                </a:solidFill>
              </a:rPr>
              <a:t>. Każda funkcja musi mieć nazwę i ciało.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Tworzenie parametrów funkcji jest opcjonalne.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1461106" y="2992079"/>
            <a:ext cx="1960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...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...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A82E6CA-1678-FA2E-45E3-3C1792EB5F45}"/>
              </a:ext>
            </a:extLst>
          </p:cNvPr>
          <p:cNvSpPr txBox="1"/>
          <p:nvPr/>
        </p:nvSpPr>
        <p:spPr>
          <a:xfrm>
            <a:off x="4547695" y="3039090"/>
            <a:ext cx="3863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moo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boo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zoo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pass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7D51B7-94AB-EC96-D9D0-E4165D9A1729}"/>
              </a:ext>
            </a:extLst>
          </p:cNvPr>
          <p:cNvSpPr txBox="1"/>
          <p:nvPr/>
        </p:nvSpPr>
        <p:spPr>
          <a:xfrm>
            <a:off x="470137" y="4872801"/>
            <a:ext cx="603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bg1"/>
                </a:solidFill>
              </a:rPr>
              <a:t>Wywołanie za pomocą nazwy funkcji i pary nawiasów </a:t>
            </a:r>
            <a:r>
              <a:rPr lang="pl-PL" sz="18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pl-PL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7C74A8F-BE29-66B2-5980-C59D713C3684}"/>
              </a:ext>
            </a:extLst>
          </p:cNvPr>
          <p:cNvSpPr txBox="1"/>
          <p:nvPr/>
        </p:nvSpPr>
        <p:spPr>
          <a:xfrm>
            <a:off x="1461105" y="5420627"/>
            <a:ext cx="196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()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DFA0E85-6694-1920-DCE5-276012F99D8D}"/>
              </a:ext>
            </a:extLst>
          </p:cNvPr>
          <p:cNvSpPr txBox="1"/>
          <p:nvPr/>
        </p:nvSpPr>
        <p:spPr>
          <a:xfrm>
            <a:off x="4599346" y="5420627"/>
            <a:ext cx="386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16143236-D5EE-5E06-4EA6-CB1025498E28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9B92135F-F25A-0295-577B-BDF154E87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58EAFE84-A69A-C87C-285C-32AA50EB3750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ex16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19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Funkcje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parametry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05" y="2171466"/>
            <a:ext cx="8542287" cy="315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Funkcje mogą przyjmować argumenty pozycyjne, kluczowe i domyślne.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Przy przekazywaniu argumentów pozycyjnych, kolejność ma znaczenie.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Argumenty pozycyjne muszą być przekazane przed kluczowymi.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Przekazanie do funkcji argumentów pozycyjnych (oprócz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*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args</a:t>
            </a:r>
            <a:r>
              <a:rPr lang="pl-PL" sz="1900" dirty="0">
                <a:solidFill>
                  <a:schemeClr val="bg1"/>
                </a:solidFill>
              </a:rPr>
              <a:t>) jest obowiązkowe, reszta jest opcjonalna.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Parametr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*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args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sz="1900" dirty="0">
                <a:solidFill>
                  <a:schemeClr val="bg1"/>
                </a:solidFill>
              </a:rPr>
              <a:t>oznacza zbiór argumentów pozycyjnych (poza zdefiniowanymi ręcznie) w postaci </a:t>
            </a:r>
            <a:r>
              <a:rPr lang="pl-PL" sz="1900" dirty="0" err="1">
                <a:solidFill>
                  <a:schemeClr val="bg1"/>
                </a:solidFill>
              </a:rPr>
              <a:t>krotki</a:t>
            </a:r>
            <a:r>
              <a:rPr lang="pl-PL" sz="19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Parametr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**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kwargs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sz="1900" dirty="0">
                <a:solidFill>
                  <a:schemeClr val="bg1"/>
                </a:solidFill>
              </a:rPr>
              <a:t>oznacza zbiór argumentów kluczowych (poza zdefiniowanymi ręcznie) w postaci słownika.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A82E6CA-1678-FA2E-45E3-3C1792EB5F45}"/>
              </a:ext>
            </a:extLst>
          </p:cNvPr>
          <p:cNvSpPr txBox="1"/>
          <p:nvPr/>
        </p:nvSpPr>
        <p:spPr>
          <a:xfrm>
            <a:off x="1821574" y="5422936"/>
            <a:ext cx="545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moo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boo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*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zoo=1, **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moo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boo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25419EB7-9735-221C-B41B-AEB02ED546D5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4" name="Grafika 3" descr="Użytkownicy z wypełnieniem pełnym">
              <a:extLst>
                <a:ext uri="{FF2B5EF4-FFF2-40B4-BE49-F238E27FC236}">
                  <a16:creationId xmlns:a16="http://schemas.microsoft.com/office/drawing/2014/main" id="{07DD8AA1-80C7-D82E-7E8F-11CDC65A7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5C3F4293-3AFB-2030-C206-0BB4F1744183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ex17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573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Funkcje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rozpakowywanie parametrów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198077"/>
            <a:ext cx="8080131" cy="1292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Gwiazdka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*</a:t>
            </a:r>
            <a:r>
              <a:rPr lang="pl-PL" sz="1900" dirty="0">
                <a:solidFill>
                  <a:schemeClr val="bg1"/>
                </a:solidFill>
              </a:rPr>
              <a:t> oznacza rozpakowanie elementów list (argumentów pozycyjnych).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Podwójna gwiazdka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**</a:t>
            </a:r>
            <a:r>
              <a:rPr lang="pl-PL" sz="1900" dirty="0">
                <a:solidFill>
                  <a:schemeClr val="bg1"/>
                </a:solidFill>
              </a:rPr>
              <a:t> oznacza rozpakowanie słowników (argumentów kluczowych).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CC1CAAB-AEDD-550B-1D3F-515C435C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044098"/>
              </p:ext>
            </p:extLst>
          </p:nvPr>
        </p:nvGraphicFramePr>
        <p:xfrm>
          <a:off x="720969" y="4091814"/>
          <a:ext cx="7825153" cy="182880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2347546">
                  <a:extLst>
                    <a:ext uri="{9D8B030D-6E8A-4147-A177-3AD203B41FA5}">
                      <a16:colId xmlns:a16="http://schemas.microsoft.com/office/drawing/2014/main" val="3301675420"/>
                    </a:ext>
                  </a:extLst>
                </a:gridCol>
                <a:gridCol w="3358662">
                  <a:extLst>
                    <a:ext uri="{9D8B030D-6E8A-4147-A177-3AD203B41FA5}">
                      <a16:colId xmlns:a16="http://schemas.microsoft.com/office/drawing/2014/main" val="1663223540"/>
                    </a:ext>
                  </a:extLst>
                </a:gridCol>
                <a:gridCol w="304995">
                  <a:extLst>
                    <a:ext uri="{9D8B030D-6E8A-4147-A177-3AD203B41FA5}">
                      <a16:colId xmlns:a16="http://schemas.microsoft.com/office/drawing/2014/main" val="3334941998"/>
                    </a:ext>
                  </a:extLst>
                </a:gridCol>
                <a:gridCol w="1813950">
                  <a:extLst>
                    <a:ext uri="{9D8B030D-6E8A-4147-A177-3AD203B41FA5}">
                      <a16:colId xmlns:a16="http://schemas.microsoft.com/office/drawing/2014/main" val="3585518029"/>
                    </a:ext>
                  </a:extLst>
                </a:gridCol>
              </a:tblGrid>
              <a:tr h="316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...(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= [1, 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params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→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(1, 2)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6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...(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...)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kwparams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= {"a":1, "b":2}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kwparams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→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pl-PL" dirty="0">
                          <a:latin typeface="Consolas" panose="020B0609020204030204" pitchFamily="49" charset="0"/>
                        </a:rPr>
                        <a:t>(a=1, b=2)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90995"/>
                  </a:ext>
                </a:extLst>
              </a:tr>
            </a:tbl>
          </a:graphicData>
        </a:graphic>
      </p:graphicFrame>
      <p:grpSp>
        <p:nvGrpSpPr>
          <p:cNvPr id="2" name="Grupa 1">
            <a:extLst>
              <a:ext uri="{FF2B5EF4-FFF2-40B4-BE49-F238E27FC236}">
                <a16:creationId xmlns:a16="http://schemas.microsoft.com/office/drawing/2014/main" id="{8E9E9D98-0DBE-F86C-B720-C21468402D71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7DC6DC7A-75BF-140A-58E1-6CE7B316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9B5E2029-DCE9-4469-5173-BBC93D053318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ex18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96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Funkcje</a:t>
            </a:r>
            <a:br>
              <a:rPr kumimoji="0" lang="pl-PL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zwracanie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198077"/>
            <a:ext cx="8155117" cy="1292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Zwracanie wartości za pomocą deklaracji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Deklaracja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pl-PL" sz="1900" dirty="0">
                <a:solidFill>
                  <a:schemeClr val="bg1"/>
                </a:solidFill>
              </a:rPr>
              <a:t> kończy wykonywanie funkcji.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Deklaracja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pl-PL" sz="1900" dirty="0">
                <a:solidFill>
                  <a:schemeClr val="bg1"/>
                </a:solidFill>
              </a:rPr>
              <a:t> jest opcjonalna, domyślnie funkcje zwracają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None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1434731" y="4318446"/>
            <a:ext cx="196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...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return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A82E6CA-1678-FA2E-45E3-3C1792EB5F45}"/>
              </a:ext>
            </a:extLst>
          </p:cNvPr>
          <p:cNvSpPr txBox="1"/>
          <p:nvPr/>
        </p:nvSpPr>
        <p:spPr>
          <a:xfrm>
            <a:off x="4547695" y="4318446"/>
            <a:ext cx="386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foo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moo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boo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zoo, ...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5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963D6844-C778-F3EF-91F5-84694E610074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539E5152-16C4-6162-5FB0-17A03BF70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A2B5E07B-6A5A-7C1F-48F4-522AD8683C0A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ex19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8AF3D8A7-54F4-E394-1E43-CB5D2C82B3D2}"/>
              </a:ext>
            </a:extLst>
          </p:cNvPr>
          <p:cNvGrpSpPr/>
          <p:nvPr/>
        </p:nvGrpSpPr>
        <p:grpSpPr>
          <a:xfrm>
            <a:off x="7971411" y="6317186"/>
            <a:ext cx="540211" cy="455031"/>
            <a:chOff x="7945506" y="6308713"/>
            <a:chExt cx="540211" cy="455031"/>
          </a:xfrm>
        </p:grpSpPr>
        <p:pic>
          <p:nvPicPr>
            <p:cNvPr id="8" name="Grafika 7" descr="Użytkownik z wypełnieniem pełnym">
              <a:extLst>
                <a:ext uri="{FF2B5EF4-FFF2-40B4-BE49-F238E27FC236}">
                  <a16:creationId xmlns:a16="http://schemas.microsoft.com/office/drawing/2014/main" id="{16BE9C59-1C1D-3E35-3A5D-86F397F77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9225" y="6308713"/>
              <a:ext cx="264208" cy="264208"/>
            </a:xfrm>
            <a:prstGeom prst="rect">
              <a:avLst/>
            </a:prstGeom>
          </p:spPr>
        </p:pic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9C9384F0-01D2-83DF-050A-95241329EA39}"/>
                </a:ext>
              </a:extLst>
            </p:cNvPr>
            <p:cNvSpPr txBox="1"/>
            <p:nvPr/>
          </p:nvSpPr>
          <p:spPr>
            <a:xfrm>
              <a:off x="7945506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ex05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51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Obsługa wyjątków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6" y="2107593"/>
            <a:ext cx="8366760" cy="2341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Składa się z sekcji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try</a:t>
            </a:r>
            <a:r>
              <a:rPr lang="pl-PL" sz="1900" dirty="0">
                <a:solidFill>
                  <a:schemeClr val="bg1"/>
                </a:solidFill>
              </a:rPr>
              <a:t>,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except</a:t>
            </a:r>
            <a:r>
              <a:rPr lang="pl-PL" sz="1900" dirty="0">
                <a:solidFill>
                  <a:schemeClr val="bg1"/>
                </a:solidFill>
              </a:rPr>
              <a:t>,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sz="1900" dirty="0">
                <a:solidFill>
                  <a:schemeClr val="bg1"/>
                </a:solidFill>
              </a:rPr>
              <a:t>,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finally</a:t>
            </a:r>
            <a:r>
              <a:rPr lang="pl-PL" sz="1900" dirty="0">
                <a:solidFill>
                  <a:schemeClr val="bg1"/>
                </a:solidFill>
              </a:rPr>
              <a:t>. Tylko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try</a:t>
            </a:r>
            <a:r>
              <a:rPr lang="pl-PL" sz="1900" dirty="0">
                <a:solidFill>
                  <a:schemeClr val="bg1"/>
                </a:solidFill>
              </a:rPr>
              <a:t> i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except</a:t>
            </a:r>
            <a:r>
              <a:rPr lang="pl-PL" sz="1900" dirty="0">
                <a:solidFill>
                  <a:schemeClr val="bg1"/>
                </a:solidFill>
              </a:rPr>
              <a:t> są obowiązkowe.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Sekcja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try</a:t>
            </a:r>
            <a:r>
              <a:rPr lang="pl-PL" sz="1900" dirty="0">
                <a:solidFill>
                  <a:schemeClr val="bg1"/>
                </a:solidFill>
              </a:rPr>
              <a:t> </a:t>
            </a:r>
            <a:r>
              <a:rPr lang="pl-PL" sz="1900" dirty="0" err="1">
                <a:solidFill>
                  <a:schemeClr val="bg1"/>
                </a:solidFill>
              </a:rPr>
              <a:t>przechwyca</a:t>
            </a:r>
            <a:r>
              <a:rPr lang="pl-PL" sz="1900" dirty="0">
                <a:solidFill>
                  <a:schemeClr val="bg1"/>
                </a:solidFill>
              </a:rPr>
              <a:t> napotkany wyjątek i przekazuje go do odpowiedniej sekcji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except</a:t>
            </a:r>
            <a:r>
              <a:rPr lang="pl-PL" sz="1900" dirty="0">
                <a:solidFill>
                  <a:schemeClr val="bg1"/>
                </a:solidFill>
              </a:rPr>
              <a:t>. Jeśli nie ma odpowiedniej sekcji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except</a:t>
            </a:r>
            <a:r>
              <a:rPr lang="pl-PL" sz="1900" dirty="0">
                <a:solidFill>
                  <a:schemeClr val="bg1"/>
                </a:solidFill>
              </a:rPr>
              <a:t>, wyjątek jest przekazywany dalej.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Jedna sekcja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except</a:t>
            </a:r>
            <a:r>
              <a:rPr lang="pl-PL" sz="1900" dirty="0">
                <a:solidFill>
                  <a:schemeClr val="bg1"/>
                </a:solidFill>
              </a:rPr>
              <a:t> może przechwytywać wiele wyjątków na raz.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Sekcja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sz="1900" dirty="0">
                <a:solidFill>
                  <a:schemeClr val="bg1"/>
                </a:solidFill>
              </a:rPr>
              <a:t> jest wykonywana, jeśli nie wystąpił żaden wyjątek.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Sekcja </a:t>
            </a:r>
            <a:r>
              <a:rPr lang="pl-PL" sz="19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finally</a:t>
            </a:r>
            <a:r>
              <a:rPr lang="pl-PL" sz="1900" dirty="0">
                <a:solidFill>
                  <a:schemeClr val="bg1"/>
                </a:solidFill>
              </a:rPr>
              <a:t> jest wykonywana za każdym razem, bez względu na wyjątki.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2BA4EED-39A6-2A4C-887C-8A40CFCA4F1F}"/>
              </a:ext>
            </a:extLst>
          </p:cNvPr>
          <p:cNvSpPr txBox="1"/>
          <p:nvPr/>
        </p:nvSpPr>
        <p:spPr>
          <a:xfrm>
            <a:off x="1172655" y="4433297"/>
            <a:ext cx="1960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try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except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 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A82E6CA-1678-FA2E-45E3-3C1792EB5F45}"/>
              </a:ext>
            </a:extLst>
          </p:cNvPr>
          <p:cNvSpPr txBox="1"/>
          <p:nvPr/>
        </p:nvSpPr>
        <p:spPr>
          <a:xfrm>
            <a:off x="4305992" y="4448616"/>
            <a:ext cx="3863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try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do_something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(param)</a:t>
            </a: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except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wrong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param")</a:t>
            </a: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finished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F79DB4DF-099D-5EDE-1A09-C44CDA4E8CA6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0446E8E4-148E-09DA-2562-9B6296980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3B01B043-B15F-50AD-3FEE-CC3CACB6D67E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ex20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361277F7-EB5C-8D2E-5B18-0194693F25E8}"/>
              </a:ext>
            </a:extLst>
          </p:cNvPr>
          <p:cNvGrpSpPr/>
          <p:nvPr/>
        </p:nvGrpSpPr>
        <p:grpSpPr>
          <a:xfrm>
            <a:off x="7971411" y="6317186"/>
            <a:ext cx="540211" cy="455031"/>
            <a:chOff x="7945506" y="6308713"/>
            <a:chExt cx="540211" cy="455031"/>
          </a:xfrm>
        </p:grpSpPr>
        <p:pic>
          <p:nvPicPr>
            <p:cNvPr id="8" name="Grafika 7" descr="Użytkownik z wypełnieniem pełnym">
              <a:extLst>
                <a:ext uri="{FF2B5EF4-FFF2-40B4-BE49-F238E27FC236}">
                  <a16:creationId xmlns:a16="http://schemas.microsoft.com/office/drawing/2014/main" id="{D1D7DD75-C271-EF81-DB5D-886767FBF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9225" y="6308713"/>
              <a:ext cx="264208" cy="264208"/>
            </a:xfrm>
            <a:prstGeom prst="rect">
              <a:avLst/>
            </a:prstGeom>
          </p:spPr>
        </p:pic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8D0B4675-BE7A-ED11-1056-5A1F72D15F85}"/>
                </a:ext>
              </a:extLst>
            </p:cNvPr>
            <p:cNvSpPr txBox="1"/>
            <p:nvPr/>
          </p:nvSpPr>
          <p:spPr>
            <a:xfrm>
              <a:off x="7945506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ex06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98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Zmienne i typy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Symbol zastępczy zawartości 5">
            <a:extLst>
              <a:ext uri="{FF2B5EF4-FFF2-40B4-BE49-F238E27FC236}">
                <a16:creationId xmlns:a16="http://schemas.microsoft.com/office/drawing/2014/main" id="{6DB69A3A-26A1-B1C0-394E-40EAEABC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276857"/>
            <a:ext cx="7626096" cy="1616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chemeClr val="bg1"/>
                </a:solidFill>
              </a:rPr>
              <a:t>Python</a:t>
            </a:r>
            <a:r>
              <a:rPr lang="pl-PL" sz="1900" dirty="0">
                <a:solidFill>
                  <a:schemeClr val="bg1"/>
                </a:solidFill>
              </a:rPr>
              <a:t> jest językiem </a:t>
            </a:r>
            <a:r>
              <a:rPr lang="pl-PL" sz="1900" dirty="0">
                <a:solidFill>
                  <a:schemeClr val="accent2"/>
                </a:solidFill>
              </a:rPr>
              <a:t>interpretowanym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 err="1">
                <a:solidFill>
                  <a:schemeClr val="bg1"/>
                </a:solidFill>
              </a:rPr>
              <a:t>Python</a:t>
            </a:r>
            <a:r>
              <a:rPr lang="pl-PL" sz="1900" dirty="0">
                <a:solidFill>
                  <a:schemeClr val="bg1"/>
                </a:solidFill>
              </a:rPr>
              <a:t> jest </a:t>
            </a:r>
            <a:r>
              <a:rPr lang="pl-PL" sz="1900" dirty="0">
                <a:solidFill>
                  <a:schemeClr val="accent2"/>
                </a:solidFill>
              </a:rPr>
              <a:t>dynamicznie typowany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Brak deklaracji zmiennych.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Nazwy zmiennych </a:t>
            </a:r>
            <a:r>
              <a:rPr lang="pl-PL" sz="1900" dirty="0">
                <a:solidFill>
                  <a:schemeClr val="accent2"/>
                </a:solidFill>
              </a:rPr>
              <a:t>nie</a:t>
            </a:r>
            <a:r>
              <a:rPr lang="pl-PL" sz="1900" dirty="0">
                <a:solidFill>
                  <a:schemeClr val="bg1"/>
                </a:solidFill>
              </a:rPr>
              <a:t> mogą zaczynać się od cyfr.</a:t>
            </a:r>
          </a:p>
          <a:p>
            <a:pPr marL="0" indent="0">
              <a:buNone/>
            </a:pPr>
            <a:endParaRPr lang="pl-PL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19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A098D5C-A46A-7B1B-830D-069C735E971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151658"/>
          <a:ext cx="6096000" cy="73660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844038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71423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2964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53922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50216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251634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Typy proste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4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byte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82542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E0798AB-CCC9-FFCA-8931-C420CF30DF0F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351395"/>
          <a:ext cx="6096000" cy="73660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844038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971423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42964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53922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95021609"/>
                    </a:ext>
                  </a:extLst>
                </a:gridCol>
              </a:tblGrid>
              <a:tr h="195463">
                <a:tc gridSpan="5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1"/>
                          </a:solidFill>
                        </a:rPr>
                        <a:t>Typy złożone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0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list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tuple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set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dict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41909"/>
                  </a:ext>
                </a:extLst>
              </a:tr>
            </a:tbl>
          </a:graphicData>
        </a:graphic>
      </p:graphicFrame>
      <p:grpSp>
        <p:nvGrpSpPr>
          <p:cNvPr id="7" name="Grupa 6">
            <a:extLst>
              <a:ext uri="{FF2B5EF4-FFF2-40B4-BE49-F238E27FC236}">
                <a16:creationId xmlns:a16="http://schemas.microsoft.com/office/drawing/2014/main" id="{7A300D02-B9E0-DDCB-551A-C92D0E45DE5F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5" name="Grafika 4" descr="Użytkownicy z wypełnieniem pełnym">
              <a:extLst>
                <a:ext uri="{FF2B5EF4-FFF2-40B4-BE49-F238E27FC236}">
                  <a16:creationId xmlns:a16="http://schemas.microsoft.com/office/drawing/2014/main" id="{5A3B0B64-F9FA-99D5-4515-84725CF8A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80A5C3F4-6531-AF7B-01B1-CF479A4C3445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ex01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4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Input, </a:t>
            </a:r>
            <a:r>
              <a:rPr lang="pl-PL" sz="3500" dirty="0" err="1">
                <a:solidFill>
                  <a:schemeClr val="bg1"/>
                </a:solidFill>
              </a:rPr>
              <a:t>output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Post image">
            <a:extLst>
              <a:ext uri="{FF2B5EF4-FFF2-40B4-BE49-F238E27FC236}">
                <a16:creationId xmlns:a16="http://schemas.microsoft.com/office/drawing/2014/main" id="{C550F14C-A096-E8D2-CA1F-BE13BF4A8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401" y="2194559"/>
            <a:ext cx="3589376" cy="44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7392292C-4EDF-BD82-C89F-F5A357F5FE4A}"/>
              </a:ext>
            </a:extLst>
          </p:cNvPr>
          <p:cNvSpPr txBox="1"/>
          <p:nvPr/>
        </p:nvSpPr>
        <p:spPr>
          <a:xfrm>
            <a:off x="352044" y="2194559"/>
            <a:ext cx="4594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Funkcja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pl-PL" dirty="0">
                <a:solidFill>
                  <a:schemeClr val="bg1"/>
                </a:solidFill>
              </a:rPr>
              <a:t> służy do pisania w konsoli.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ala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ma kota"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ala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ma kota</a:t>
            </a: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ala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ma", "kota"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ala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ma kota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/>
                </a:solidFill>
              </a:rPr>
              <a:t>Funkcja 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chemeClr val="bg1"/>
                </a:solidFill>
              </a:rPr>
              <a:t> służy do pobierania informacji z konsoli.</a:t>
            </a:r>
          </a:p>
          <a:p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lang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pl-PL" dirty="0" err="1">
                <a:solidFill>
                  <a:schemeClr val="accent2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"Najlepszy język: "</a:t>
            </a:r>
            <a:r>
              <a:rPr lang="pl-PL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Najlepszy język: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lang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 err="1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  <a:endParaRPr lang="pl-PL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FB707749-B6BC-D6DB-5984-995649C52FFC}"/>
              </a:ext>
            </a:extLst>
          </p:cNvPr>
          <p:cNvGrpSpPr/>
          <p:nvPr/>
        </p:nvGrpSpPr>
        <p:grpSpPr>
          <a:xfrm>
            <a:off x="8563777" y="6302464"/>
            <a:ext cx="540211" cy="467175"/>
            <a:chOff x="8422653" y="6296569"/>
            <a:chExt cx="540211" cy="467175"/>
          </a:xfrm>
        </p:grpSpPr>
        <p:pic>
          <p:nvPicPr>
            <p:cNvPr id="3" name="Grafika 2" descr="Użytkownicy z wypełnieniem pełnym">
              <a:extLst>
                <a:ext uri="{FF2B5EF4-FFF2-40B4-BE49-F238E27FC236}">
                  <a16:creationId xmlns:a16="http://schemas.microsoft.com/office/drawing/2014/main" id="{9009ED22-C1F0-C377-6A9E-C7055370B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77AB210B-C9DB-8C4C-75E7-6BFECB241E62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8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Operatory</a:t>
            </a:r>
            <a:br>
              <a:rPr lang="pl-PL" sz="35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Logiczne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Symbol zastępczy zawartości 5">
            <a:extLst>
              <a:ext uri="{FF2B5EF4-FFF2-40B4-BE49-F238E27FC236}">
                <a16:creationId xmlns:a16="http://schemas.microsoft.com/office/drawing/2014/main" id="{6DB69A3A-26A1-B1C0-394E-40EAEABC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1900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E2D2073-0DB8-54D7-0742-970511F0A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54145"/>
              </p:ext>
            </p:extLst>
          </p:nvPr>
        </p:nvGraphicFramePr>
        <p:xfrm>
          <a:off x="836676" y="2623454"/>
          <a:ext cx="7470646" cy="370840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416478">
                  <a:extLst>
                    <a:ext uri="{9D8B030D-6E8A-4147-A177-3AD203B41FA5}">
                      <a16:colId xmlns:a16="http://schemas.microsoft.com/office/drawing/2014/main" val="4259896486"/>
                    </a:ext>
                  </a:extLst>
                </a:gridCol>
                <a:gridCol w="2373923">
                  <a:extLst>
                    <a:ext uri="{9D8B030D-6E8A-4147-A177-3AD203B41FA5}">
                      <a16:colId xmlns:a16="http://schemas.microsoft.com/office/drawing/2014/main" val="3098235119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469493823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396993089"/>
                    </a:ext>
                  </a:extLst>
                </a:gridCol>
                <a:gridCol w="904199">
                  <a:extLst>
                    <a:ext uri="{9D8B030D-6E8A-4147-A177-3AD203B41FA5}">
                      <a16:colId xmlns:a16="http://schemas.microsoft.com/office/drawing/2014/main" val="245563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Przypisanie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0298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Porównanie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431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06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pl-PL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Większe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Większe równe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10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2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Mniejsze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9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Mniejsze równe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4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Negacja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True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65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Zawieranie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[1,2]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13949"/>
                  </a:ext>
                </a:extLst>
              </a:tr>
            </a:tbl>
          </a:graphicData>
        </a:graphic>
      </p:graphicFrame>
      <p:grpSp>
        <p:nvGrpSpPr>
          <p:cNvPr id="2" name="Grupa 1">
            <a:extLst>
              <a:ext uri="{FF2B5EF4-FFF2-40B4-BE49-F238E27FC236}">
                <a16:creationId xmlns:a16="http://schemas.microsoft.com/office/drawing/2014/main" id="{143A66E9-7198-1EA1-D603-F4E76CB3370C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3" name="Grafika 2" descr="Użytkownicy z wypełnieniem pełnym">
              <a:extLst>
                <a:ext uri="{FF2B5EF4-FFF2-40B4-BE49-F238E27FC236}">
                  <a16:creationId xmlns:a16="http://schemas.microsoft.com/office/drawing/2014/main" id="{7A6B46D8-B776-31CB-94FD-6CFA9EA40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1586BC4E-5B0B-A0E6-4EF2-1DE686742EB7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ex03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79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Operatory</a:t>
            </a:r>
            <a:br>
              <a:rPr lang="pl-PL" sz="35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Liczby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Symbol zastępczy zawartości 5">
            <a:extLst>
              <a:ext uri="{FF2B5EF4-FFF2-40B4-BE49-F238E27FC236}">
                <a16:creationId xmlns:a16="http://schemas.microsoft.com/office/drawing/2014/main" id="{6DB69A3A-26A1-B1C0-394E-40EAEABC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1900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E2D2073-0DB8-54D7-0742-970511F0A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24092"/>
              </p:ext>
            </p:extLst>
          </p:nvPr>
        </p:nvGraphicFramePr>
        <p:xfrm>
          <a:off x="836676" y="3031513"/>
          <a:ext cx="7470646" cy="25958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944016">
                  <a:extLst>
                    <a:ext uri="{9D8B030D-6E8A-4147-A177-3AD203B41FA5}">
                      <a16:colId xmlns:a16="http://schemas.microsoft.com/office/drawing/2014/main" val="4259896486"/>
                    </a:ext>
                  </a:extLst>
                </a:gridCol>
                <a:gridCol w="2083777">
                  <a:extLst>
                    <a:ext uri="{9D8B030D-6E8A-4147-A177-3AD203B41FA5}">
                      <a16:colId xmlns:a16="http://schemas.microsoft.com/office/drawing/2014/main" val="3098235119"/>
                    </a:ext>
                  </a:extLst>
                </a:gridCol>
                <a:gridCol w="1072662">
                  <a:extLst>
                    <a:ext uri="{9D8B030D-6E8A-4147-A177-3AD203B41FA5}">
                      <a16:colId xmlns:a16="http://schemas.microsoft.com/office/drawing/2014/main" val="2469493823"/>
                    </a:ext>
                  </a:extLst>
                </a:gridCol>
                <a:gridCol w="298938">
                  <a:extLst>
                    <a:ext uri="{9D8B030D-6E8A-4147-A177-3AD203B41FA5}">
                      <a16:colId xmlns:a16="http://schemas.microsoft.com/office/drawing/2014/main" val="2396993089"/>
                    </a:ext>
                  </a:extLst>
                </a:gridCol>
                <a:gridCol w="1071253">
                  <a:extLst>
                    <a:ext uri="{9D8B030D-6E8A-4147-A177-3AD203B41FA5}">
                      <a16:colId xmlns:a16="http://schemas.microsoft.com/office/drawing/2014/main" val="2455630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Dodawanie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0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Odejmowanie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4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Mnożenie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Dzielenie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3.333…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Dzielenie całkowite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65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Potęgowanie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1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3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14633"/>
                  </a:ext>
                </a:extLst>
              </a:tr>
            </a:tbl>
          </a:graphicData>
        </a:graphic>
      </p:graphicFrame>
      <p:grpSp>
        <p:nvGrpSpPr>
          <p:cNvPr id="2" name="Grupa 1">
            <a:extLst>
              <a:ext uri="{FF2B5EF4-FFF2-40B4-BE49-F238E27FC236}">
                <a16:creationId xmlns:a16="http://schemas.microsoft.com/office/drawing/2014/main" id="{7BBFAE79-1140-8502-58B2-7B7BBF14544D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3" name="Grafika 2" descr="Użytkownicy z wypełnieniem pełnym">
              <a:extLst>
                <a:ext uri="{FF2B5EF4-FFF2-40B4-BE49-F238E27FC236}">
                  <a16:creationId xmlns:a16="http://schemas.microsoft.com/office/drawing/2014/main" id="{F3E78035-3BBB-DA8D-B48A-F7B55E88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DDABE8B6-8157-0D3D-85A0-194F4C8EAFB2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ex04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37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Operatory</a:t>
            </a:r>
            <a:br>
              <a:rPr lang="pl-PL" sz="35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Znaki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Symbol zastępczy zawartości 5">
            <a:extLst>
              <a:ext uri="{FF2B5EF4-FFF2-40B4-BE49-F238E27FC236}">
                <a16:creationId xmlns:a16="http://schemas.microsoft.com/office/drawing/2014/main" id="{6DB69A3A-26A1-B1C0-394E-40EAEABC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1900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E2D2073-0DB8-54D7-0742-970511F0A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10324"/>
              </p:ext>
            </p:extLst>
          </p:nvPr>
        </p:nvGraphicFramePr>
        <p:xfrm>
          <a:off x="984738" y="3137021"/>
          <a:ext cx="7192107" cy="22250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088140">
                  <a:extLst>
                    <a:ext uri="{9D8B030D-6E8A-4147-A177-3AD203B41FA5}">
                      <a16:colId xmlns:a16="http://schemas.microsoft.com/office/drawing/2014/main" val="4259896486"/>
                    </a:ext>
                  </a:extLst>
                </a:gridCol>
                <a:gridCol w="1648591">
                  <a:extLst>
                    <a:ext uri="{9D8B030D-6E8A-4147-A177-3AD203B41FA5}">
                      <a16:colId xmlns:a16="http://schemas.microsoft.com/office/drawing/2014/main" val="3098235119"/>
                    </a:ext>
                  </a:extLst>
                </a:gridCol>
                <a:gridCol w="1890346">
                  <a:extLst>
                    <a:ext uri="{9D8B030D-6E8A-4147-A177-3AD203B41FA5}">
                      <a16:colId xmlns:a16="http://schemas.microsoft.com/office/drawing/2014/main" val="246949382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686557081"/>
                    </a:ext>
                  </a:extLst>
                </a:gridCol>
                <a:gridCol w="1222130">
                  <a:extLst>
                    <a:ext uri="{9D8B030D-6E8A-4147-A177-3AD203B41FA5}">
                      <a16:colId xmlns:a16="http://schemas.microsoft.com/office/drawing/2014/main" val="226412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Dodawanie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"bar"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pl-PL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foobar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0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Mnożenie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2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foofoo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06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Wycinanie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"f"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146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x: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1: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oo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06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:x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foo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:2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fo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62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::x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foobar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::2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foa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72145"/>
                  </a:ext>
                </a:extLst>
              </a:tr>
            </a:tbl>
          </a:graphicData>
        </a:graphic>
      </p:graphicFrame>
      <p:grpSp>
        <p:nvGrpSpPr>
          <p:cNvPr id="2" name="Grupa 1">
            <a:extLst>
              <a:ext uri="{FF2B5EF4-FFF2-40B4-BE49-F238E27FC236}">
                <a16:creationId xmlns:a16="http://schemas.microsoft.com/office/drawing/2014/main" id="{3CCE734E-A79D-4BDA-640E-4235CB729C7E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3" name="Grafika 2" descr="Użytkownicy z wypełnieniem pełnym">
              <a:extLst>
                <a:ext uri="{FF2B5EF4-FFF2-40B4-BE49-F238E27FC236}">
                  <a16:creationId xmlns:a16="http://schemas.microsoft.com/office/drawing/2014/main" id="{9009CCBB-BCC9-C015-FF0C-FEC8A9C4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6D6817D4-4991-CC06-B913-DC5752B217E0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ex05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90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Operatory</a:t>
            </a:r>
            <a:br>
              <a:rPr lang="pl-PL" sz="3500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bg1"/>
                </a:solidFill>
              </a:rPr>
              <a:t>Listy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Symbol zastępczy zawartości 5">
            <a:extLst>
              <a:ext uri="{FF2B5EF4-FFF2-40B4-BE49-F238E27FC236}">
                <a16:creationId xmlns:a16="http://schemas.microsoft.com/office/drawing/2014/main" id="{6DB69A3A-26A1-B1C0-394E-40EAEABC1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1900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E2D2073-0DB8-54D7-0742-970511F0A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82777"/>
              </p:ext>
            </p:extLst>
          </p:nvPr>
        </p:nvGraphicFramePr>
        <p:xfrm>
          <a:off x="606670" y="2560320"/>
          <a:ext cx="7992207" cy="296672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101361">
                  <a:extLst>
                    <a:ext uri="{9D8B030D-6E8A-4147-A177-3AD203B41FA5}">
                      <a16:colId xmlns:a16="http://schemas.microsoft.com/office/drawing/2014/main" val="4259896486"/>
                    </a:ext>
                  </a:extLst>
                </a:gridCol>
                <a:gridCol w="2074984">
                  <a:extLst>
                    <a:ext uri="{9D8B030D-6E8A-4147-A177-3AD203B41FA5}">
                      <a16:colId xmlns:a16="http://schemas.microsoft.com/office/drawing/2014/main" val="3098235119"/>
                    </a:ext>
                  </a:extLst>
                </a:gridCol>
                <a:gridCol w="2101362">
                  <a:extLst>
                    <a:ext uri="{9D8B030D-6E8A-4147-A177-3AD203B41FA5}">
                      <a16:colId xmlns:a16="http://schemas.microsoft.com/office/drawing/2014/main" val="2469493823"/>
                    </a:ext>
                  </a:extLst>
                </a:gridCol>
                <a:gridCol w="378069">
                  <a:extLst>
                    <a:ext uri="{9D8B030D-6E8A-4147-A177-3AD203B41FA5}">
                      <a16:colId xmlns:a16="http://schemas.microsoft.com/office/drawing/2014/main" val="3686557081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26412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Łączenie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[1,2]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[3,4]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[1,2,3,4]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0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Mnożenie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[1,2]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2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[1,2,1,2]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06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Wycinanie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[1,2]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146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x: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[1,2,3]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1: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[2,3]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06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:x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[1,2,3]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:2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[1,2]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62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::x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[1,2,3]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::2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[1,3]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7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Dodawanie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.append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[1,2]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append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[1,2,3]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Usuwanie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.pop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[1,2,3]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.pop()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[1,2]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21555"/>
                  </a:ext>
                </a:extLst>
              </a:tr>
            </a:tbl>
          </a:graphicData>
        </a:graphic>
      </p:graphicFrame>
      <p:grpSp>
        <p:nvGrpSpPr>
          <p:cNvPr id="2" name="Grupa 1">
            <a:extLst>
              <a:ext uri="{FF2B5EF4-FFF2-40B4-BE49-F238E27FC236}">
                <a16:creationId xmlns:a16="http://schemas.microsoft.com/office/drawing/2014/main" id="{69D288F4-573A-2D09-9ACD-96C66E244F07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3" name="Grafika 2" descr="Użytkownicy z wypełnieniem pełnym">
              <a:extLst>
                <a:ext uri="{FF2B5EF4-FFF2-40B4-BE49-F238E27FC236}">
                  <a16:creationId xmlns:a16="http://schemas.microsoft.com/office/drawing/2014/main" id="{F9C42E54-C73E-A438-E22F-A7E3942F7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6D341921-E7C5-34F2-D364-A6CF9A2A87EE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ex06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98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ytuł 4">
            <a:extLst>
              <a:ext uri="{FF2B5EF4-FFF2-40B4-BE49-F238E27FC236}">
                <a16:creationId xmlns:a16="http://schemas.microsoft.com/office/drawing/2014/main" id="{D120277B-DC50-E048-DBBE-80F87F5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l-PL" sz="3500" dirty="0">
                <a:solidFill>
                  <a:schemeClr val="bg1"/>
                </a:solidFill>
              </a:rPr>
              <a:t>Operatory</a:t>
            </a:r>
            <a:br>
              <a:rPr lang="pl-PL" sz="3500" dirty="0">
                <a:solidFill>
                  <a:schemeClr val="bg1"/>
                </a:solidFill>
              </a:rPr>
            </a:br>
            <a:r>
              <a:rPr lang="pl-PL" sz="2000" dirty="0" err="1">
                <a:solidFill>
                  <a:schemeClr val="bg1"/>
                </a:solidFill>
              </a:rPr>
              <a:t>Krotki</a:t>
            </a:r>
            <a:endParaRPr lang="en-GB" sz="3500" dirty="0">
              <a:solidFill>
                <a:schemeClr val="bg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8E2D2073-0DB8-54D7-0742-970511F0A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82837"/>
              </p:ext>
            </p:extLst>
          </p:nvPr>
        </p:nvGraphicFramePr>
        <p:xfrm>
          <a:off x="975946" y="3179922"/>
          <a:ext cx="7192107" cy="222504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2088140">
                  <a:extLst>
                    <a:ext uri="{9D8B030D-6E8A-4147-A177-3AD203B41FA5}">
                      <a16:colId xmlns:a16="http://schemas.microsoft.com/office/drawing/2014/main" val="4259896486"/>
                    </a:ext>
                  </a:extLst>
                </a:gridCol>
                <a:gridCol w="1587045">
                  <a:extLst>
                    <a:ext uri="{9D8B030D-6E8A-4147-A177-3AD203B41FA5}">
                      <a16:colId xmlns:a16="http://schemas.microsoft.com/office/drawing/2014/main" val="3098235119"/>
                    </a:ext>
                  </a:extLst>
                </a:gridCol>
                <a:gridCol w="1846385">
                  <a:extLst>
                    <a:ext uri="{9D8B030D-6E8A-4147-A177-3AD203B41FA5}">
                      <a16:colId xmlns:a16="http://schemas.microsoft.com/office/drawing/2014/main" val="2469493823"/>
                    </a:ext>
                  </a:extLst>
                </a:gridCol>
                <a:gridCol w="325315">
                  <a:extLst>
                    <a:ext uri="{9D8B030D-6E8A-4147-A177-3AD203B41FA5}">
                      <a16:colId xmlns:a16="http://schemas.microsoft.com/office/drawing/2014/main" val="3686557081"/>
                    </a:ext>
                  </a:extLst>
                </a:gridCol>
                <a:gridCol w="1345222">
                  <a:extLst>
                    <a:ext uri="{9D8B030D-6E8A-4147-A177-3AD203B41FA5}">
                      <a16:colId xmlns:a16="http://schemas.microsoft.com/office/drawing/2014/main" val="226412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Dodawanie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(1,2)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(3,4)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(1,2,3,4)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0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Mnożenie</a:t>
                      </a:r>
                      <a:endParaRPr lang="pl-PL" sz="1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b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(1,2) 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2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(1,2,1,2)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006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dirty="0">
                          <a:solidFill>
                            <a:schemeClr val="bg1"/>
                          </a:solidFill>
                        </a:rPr>
                        <a:t>Wycinanie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(1,2)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146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x: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(1,2,3)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1: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(2,3)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06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:x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(1,2,3)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:2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(1,2)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626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l-PL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::x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(1,2,3)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::2</a:t>
                      </a:r>
                      <a:r>
                        <a:rPr lang="pl-PL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→</a:t>
                      </a:r>
                      <a:endParaRPr lang="en-GB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(1,3)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72145"/>
                  </a:ext>
                </a:extLst>
              </a:tr>
            </a:tbl>
          </a:graphicData>
        </a:graphic>
      </p:graphicFrame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E52675-00E1-3D5C-9836-B70CF52E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8077"/>
            <a:ext cx="7626096" cy="6912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chemeClr val="bg1"/>
                </a:solidFill>
              </a:rPr>
              <a:t>Krotki</a:t>
            </a:r>
            <a:r>
              <a:rPr lang="pl-PL" sz="1900" dirty="0">
                <a:solidFill>
                  <a:schemeClr val="bg1"/>
                </a:solidFill>
              </a:rPr>
              <a:t> są </a:t>
            </a:r>
            <a:r>
              <a:rPr lang="pl-PL" sz="1900" dirty="0" err="1">
                <a:solidFill>
                  <a:schemeClr val="accent2"/>
                </a:solidFill>
              </a:rPr>
              <a:t>niemutowalne</a:t>
            </a:r>
            <a:r>
              <a:rPr lang="pl-PL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900" dirty="0">
                <a:solidFill>
                  <a:schemeClr val="bg1"/>
                </a:solidFill>
              </a:rPr>
              <a:t>Jednoelementowa </a:t>
            </a:r>
            <a:r>
              <a:rPr lang="pl-PL" sz="1900" dirty="0" err="1">
                <a:solidFill>
                  <a:schemeClr val="bg1"/>
                </a:solidFill>
              </a:rPr>
              <a:t>krotka</a:t>
            </a:r>
            <a:r>
              <a:rPr lang="pl-PL" sz="1900" dirty="0">
                <a:solidFill>
                  <a:schemeClr val="bg1"/>
                </a:solidFill>
              </a:rPr>
              <a:t>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sz="190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,)</a:t>
            </a:r>
            <a:r>
              <a:rPr lang="pl-PL" sz="1900" dirty="0">
                <a:solidFill>
                  <a:schemeClr val="bg1"/>
                </a:solidFill>
              </a:rPr>
              <a:t> np.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sz="19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,)</a:t>
            </a:r>
            <a:r>
              <a:rPr lang="pl-PL" sz="1900" dirty="0">
                <a:solidFill>
                  <a:schemeClr val="bg1"/>
                </a:solidFill>
                <a:latin typeface="+mj-lt"/>
              </a:rPr>
              <a:t>, zamiast 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pl-PL" sz="190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pl-PL" sz="190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endParaRPr lang="en-GB" sz="19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EE8D5992-544D-6270-7DD7-FC6CE2216210}"/>
              </a:ext>
            </a:extLst>
          </p:cNvPr>
          <p:cNvGrpSpPr/>
          <p:nvPr/>
        </p:nvGrpSpPr>
        <p:grpSpPr>
          <a:xfrm>
            <a:off x="8422653" y="6296569"/>
            <a:ext cx="540211" cy="467175"/>
            <a:chOff x="8422653" y="6296569"/>
            <a:chExt cx="540211" cy="467175"/>
          </a:xfrm>
        </p:grpSpPr>
        <p:pic>
          <p:nvPicPr>
            <p:cNvPr id="4" name="Grafika 3" descr="Użytkownicy z wypełnieniem pełnym">
              <a:extLst>
                <a:ext uri="{FF2B5EF4-FFF2-40B4-BE49-F238E27FC236}">
                  <a16:creationId xmlns:a16="http://schemas.microsoft.com/office/drawing/2014/main" id="{113EA234-C439-117B-7807-99FA0465C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8421" y="6296569"/>
              <a:ext cx="328676" cy="328676"/>
            </a:xfrm>
            <a:prstGeom prst="rect">
              <a:avLst/>
            </a:prstGeom>
          </p:spPr>
        </p:pic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26CD4547-2F5A-037D-4C26-59BAA46BC6F6}"/>
                </a:ext>
              </a:extLst>
            </p:cNvPr>
            <p:cNvSpPr txBox="1"/>
            <p:nvPr/>
          </p:nvSpPr>
          <p:spPr>
            <a:xfrm>
              <a:off x="8422653" y="6486745"/>
              <a:ext cx="540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ex07</a:t>
              </a:r>
              <a:endParaRPr lang="en-GB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0651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Niestandardowy 2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51328</TotalTime>
  <Words>1911</Words>
  <Application>Microsoft Office PowerPoint</Application>
  <PresentationFormat>Pokaz na ekranie (4:3)</PresentationFormat>
  <Paragraphs>505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Motyw pakietu Office</vt:lpstr>
      <vt:lpstr>Python w jeden księżyc</vt:lpstr>
      <vt:lpstr>Rozkład jazdy</vt:lpstr>
      <vt:lpstr>Zmienne i typy</vt:lpstr>
      <vt:lpstr>Input, output</vt:lpstr>
      <vt:lpstr>Operatory Logiczne</vt:lpstr>
      <vt:lpstr>Operatory Liczby</vt:lpstr>
      <vt:lpstr>Operatory Znaki</vt:lpstr>
      <vt:lpstr>Operatory Listy</vt:lpstr>
      <vt:lpstr>Operatory Krotki</vt:lpstr>
      <vt:lpstr>Operatory Słowniki</vt:lpstr>
      <vt:lpstr>Operatory</vt:lpstr>
      <vt:lpstr>Formatowanie tekstu template string</vt:lpstr>
      <vt:lpstr>Formatowanie tekstu string formatting</vt:lpstr>
      <vt:lpstr>Formatowanie tekstu f-string</vt:lpstr>
      <vt:lpstr>Importowanie</vt:lpstr>
      <vt:lpstr>Instrukcje warunkowe if</vt:lpstr>
      <vt:lpstr>Instrukcje warunkowe match</vt:lpstr>
      <vt:lpstr>Pętle for</vt:lpstr>
      <vt:lpstr>Pętle while</vt:lpstr>
      <vt:lpstr>Pętle przerwania</vt:lpstr>
      <vt:lpstr>Funkcje</vt:lpstr>
      <vt:lpstr>Funkcje parametry</vt:lpstr>
      <vt:lpstr>Funkcje rozpakowywanie parametrów</vt:lpstr>
      <vt:lpstr>Funkcje zwracanie</vt:lpstr>
      <vt:lpstr>Obsługa wyjątków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 jeden księżyc</dc:title>
  <dc:creator>Eryk Kosk</dc:creator>
  <cp:lastModifiedBy>Eryk Kosk</cp:lastModifiedBy>
  <cp:revision>22</cp:revision>
  <dcterms:created xsi:type="dcterms:W3CDTF">2022-11-12T18:07:06Z</dcterms:created>
  <dcterms:modified xsi:type="dcterms:W3CDTF">2023-01-22T13:55:30Z</dcterms:modified>
</cp:coreProperties>
</file>