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notesMasterIdLst>
    <p:notesMasterId r:id="rId35"/>
  </p:notesMasterIdLst>
  <p:sldIdLst>
    <p:sldId id="256" r:id="rId2"/>
    <p:sldId id="261" r:id="rId3"/>
    <p:sldId id="289" r:id="rId4"/>
    <p:sldId id="285" r:id="rId5"/>
    <p:sldId id="286" r:id="rId6"/>
    <p:sldId id="287" r:id="rId7"/>
    <p:sldId id="288" r:id="rId8"/>
    <p:sldId id="291" r:id="rId9"/>
    <p:sldId id="306" r:id="rId10"/>
    <p:sldId id="303" r:id="rId11"/>
    <p:sldId id="304" r:id="rId12"/>
    <p:sldId id="305" r:id="rId13"/>
    <p:sldId id="281" r:id="rId14"/>
    <p:sldId id="280" r:id="rId15"/>
    <p:sldId id="277" r:id="rId16"/>
    <p:sldId id="279" r:id="rId17"/>
    <p:sldId id="278" r:id="rId18"/>
    <p:sldId id="307" r:id="rId19"/>
    <p:sldId id="282" r:id="rId20"/>
    <p:sldId id="283" r:id="rId21"/>
    <p:sldId id="284" r:id="rId22"/>
    <p:sldId id="290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Styl z motywem 1 — Ak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Styl pośredni 1 — Ak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25E5076-3810-47DD-B79F-674D7AD40C01}" styleName="Styl ciemny 1 — Ak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 ciemny 1 — Ak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57" autoAdjust="0"/>
  </p:normalViewPr>
  <p:slideViewPr>
    <p:cSldViewPr snapToGrid="0">
      <p:cViewPr varScale="1">
        <p:scale>
          <a:sx n="79" d="100"/>
          <a:sy n="79" d="100"/>
        </p:scale>
        <p:origin x="102" y="750"/>
      </p:cViewPr>
      <p:guideLst/>
    </p:cSldViewPr>
  </p:slideViewPr>
  <p:outlineViewPr>
    <p:cViewPr>
      <p:scale>
        <a:sx n="33" d="100"/>
        <a:sy n="33" d="100"/>
      </p:scale>
      <p:origin x="0" y="-642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4C093-1260-472C-951A-E762C861A00D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0A839-CB23-435B-8821-F0EC1B802D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86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https://api.nbp.pl/api/exchangerates/rates/a/usd/?format=json 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0A839-CB23-435B-8821-F0EC1B802DB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1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1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93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56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8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7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6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63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29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8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6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88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8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Prostokąt 6" descr="Amazon tree boa coiled around branch">
            <a:extLst>
              <a:ext uri="{FF2B5EF4-FFF2-40B4-BE49-F238E27FC236}">
                <a16:creationId xmlns:a16="http://schemas.microsoft.com/office/drawing/2014/main" id="{CF41A76F-E0FC-5D98-A1F6-C5A50FA55BF8}"/>
              </a:ext>
            </a:extLst>
          </p:cNvPr>
          <p:cNvSpPr/>
          <p:nvPr/>
        </p:nvSpPr>
        <p:spPr>
          <a:xfrm>
            <a:off x="1165236" y="1484161"/>
            <a:ext cx="8632068" cy="8632068"/>
          </a:xfrm>
          <a:prstGeom prst="rect">
            <a:avLst/>
          </a:prstGeom>
          <a:blipFill rotWithShape="1">
            <a:blip r:embed="rId2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23333" r="76667">
                          <a14:foregroundMark x1="65430" y1="30623" x2="55957" y2="40806"/>
                          <a14:foregroundMark x1="55957" y1="40806" x2="64502" y2="41538"/>
                          <a14:foregroundMark x1="64502" y1="41538" x2="46387" y2="51868"/>
                          <a14:foregroundMark x1="46387" y1="51868" x2="58301" y2="46447"/>
                          <a14:foregroundMark x1="47803" y1="51722" x2="61865" y2="44542"/>
                          <a14:foregroundMark x1="61865" y1="44542" x2="57568" y2="43590"/>
                          <a14:foregroundMark x1="57568" y1="43590" x2="64648" y2="32527"/>
                          <a14:backgroundMark x1="40527" y1="9158" x2="31396" y2="9890"/>
                          <a14:backgroundMark x1="31396" y1="9890" x2="21436" y2="5495"/>
                          <a14:backgroundMark x1="21436" y1="5495" x2="11719" y2="5934"/>
                          <a14:backgroundMark x1="11719" y1="5934" x2="16162" y2="13040"/>
                          <a14:backgroundMark x1="16162" y1="13040" x2="20996" y2="15897"/>
                          <a14:backgroundMark x1="20996" y1="15897" x2="31494" y2="28864"/>
                          <a14:backgroundMark x1="31494" y1="28864" x2="39014" y2="24542"/>
                          <a14:backgroundMark x1="39014" y1="24542" x2="35840" y2="41905"/>
                          <a14:backgroundMark x1="35840" y1="41905" x2="22754" y2="40586"/>
                          <a14:backgroundMark x1="22754" y1="40586" x2="18652" y2="45275"/>
                          <a14:backgroundMark x1="18652" y1="45275" x2="24072" y2="52821"/>
                          <a14:backgroundMark x1="24072" y1="52821" x2="33984" y2="53773"/>
                          <a14:backgroundMark x1="33984" y1="53773" x2="41699" y2="48938"/>
                          <a14:backgroundMark x1="41699" y1="48938" x2="49512" y2="39853"/>
                          <a14:backgroundMark x1="49512" y1="39853" x2="56445" y2="18901"/>
                          <a14:backgroundMark x1="56445" y1="18901" x2="58691" y2="28791"/>
                          <a14:backgroundMark x1="58691" y1="28791" x2="48828" y2="32967"/>
                          <a14:backgroundMark x1="48828" y1="32967" x2="43213" y2="31941"/>
                          <a14:backgroundMark x1="43213" y1="31941" x2="46338" y2="23736"/>
                          <a14:backgroundMark x1="46338" y1="23736" x2="44385" y2="6960"/>
                          <a14:backgroundMark x1="44385" y1="6960" x2="57471" y2="5055"/>
                          <a14:backgroundMark x1="57471" y1="5055" x2="67725" y2="6813"/>
                          <a14:backgroundMark x1="67725" y1="6813" x2="70264" y2="14212"/>
                          <a14:backgroundMark x1="70264" y1="14212" x2="68115" y2="20806"/>
                          <a14:backgroundMark x1="68115" y1="20806" x2="77539" y2="28278"/>
                          <a14:backgroundMark x1="77539" y1="28278" x2="75977" y2="40806"/>
                          <a14:backgroundMark x1="75977" y1="40806" x2="71875" y2="30256"/>
                          <a14:backgroundMark x1="71875" y1="30256" x2="76465" y2="20220"/>
                          <a14:backgroundMark x1="76465" y1="20220" x2="79395" y2="5934"/>
                          <a14:backgroundMark x1="79395" y1="5934" x2="80811" y2="16337"/>
                          <a14:backgroundMark x1="80811" y1="16337" x2="79639" y2="28132"/>
                          <a14:backgroundMark x1="79639" y1="28132" x2="81396" y2="43443"/>
                          <a14:backgroundMark x1="81396" y1="43443" x2="72803" y2="46520"/>
                          <a14:backgroundMark x1="72803" y1="46520" x2="68604" y2="50549"/>
                          <a14:backgroundMark x1="68604" y1="50549" x2="69141" y2="47912"/>
                          <a14:backgroundMark x1="55859" y1="16484" x2="42920" y2="34432"/>
                          <a14:backgroundMark x1="60645" y1="21099" x2="47070" y2="27106"/>
                          <a14:backgroundMark x1="47070" y1="27106" x2="58154" y2="13187"/>
                          <a14:backgroundMark x1="37500" y1="35018" x2="58447" y2="20879"/>
                          <a14:backgroundMark x1="45361" y1="25788" x2="70410" y2="12454"/>
                          <a14:backgroundMark x1="70410" y1="12454" x2="70410" y2="12454"/>
                          <a14:backgroundMark x1="61084" y1="17289" x2="78076" y2="29158"/>
                          <a14:backgroundMark x1="78076" y1="29158" x2="78271" y2="30037"/>
                          <a14:backgroundMark x1="71631" y1="20073" x2="77051" y2="31648"/>
                          <a14:backgroundMark x1="77051" y1="31648" x2="77246" y2="34945"/>
                          <a14:backgroundMark x1="71973" y1="35678" x2="71973" y2="41905"/>
                          <a14:backgroundMark x1="71973" y1="41905" x2="71436" y2="43516"/>
                          <a14:backgroundMark x1="79883" y1="29670" x2="80469" y2="35531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 l="-25000" r="-25000"/>
            </a:stretch>
          </a:blip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A1BE497-0577-0140-91DB-7D35D7223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1090" y="1932478"/>
            <a:ext cx="5201820" cy="3134371"/>
          </a:xfrm>
        </p:spPr>
        <p:txBody>
          <a:bodyPr anchor="ctr">
            <a:normAutofit/>
          </a:bodyPr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r>
              <a:rPr lang="pl-PL" b="1" dirty="0">
                <a:solidFill>
                  <a:schemeClr val="bg1"/>
                </a:solidFill>
              </a:rPr>
              <a:t> w jeden księżyc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C9C5123-DA4F-5A38-53A9-BBF74EA29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6050" y="1188720"/>
            <a:ext cx="3771900" cy="743758"/>
          </a:xfrm>
        </p:spPr>
        <p:txBody>
          <a:bodyPr>
            <a:noAutofit/>
          </a:bodyPr>
          <a:lstStyle/>
          <a:p>
            <a:r>
              <a:rPr lang="pl-PL" b="1" dirty="0">
                <a:solidFill>
                  <a:schemeClr val="bg1"/>
                </a:solidFill>
              </a:rPr>
              <a:t>ROZDZIAŁ 2</a:t>
            </a:r>
            <a:endParaRPr lang="pl-PL" sz="2000" b="1" dirty="0">
              <a:solidFill>
                <a:schemeClr val="bg1"/>
              </a:solidFill>
            </a:endParaRPr>
          </a:p>
          <a:p>
            <a:r>
              <a:rPr lang="pl-PL" sz="1600" dirty="0">
                <a:solidFill>
                  <a:schemeClr val="bg1"/>
                </a:solidFill>
              </a:rPr>
              <a:t>Zaawansowany </a:t>
            </a:r>
            <a:r>
              <a:rPr lang="pl-PL" sz="1600" dirty="0" err="1">
                <a:solidFill>
                  <a:schemeClr val="bg1"/>
                </a:solidFill>
              </a:rPr>
              <a:t>Python</a:t>
            </a: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560911"/>
            <a:ext cx="268605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7CEFB9-5672-4FC6-981B-C8DA3FE08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457950" y="1560911"/>
            <a:ext cx="268605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286" y="5286237"/>
            <a:ext cx="914171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90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>
                <a:solidFill>
                  <a:schemeClr val="bg1"/>
                </a:solidFill>
              </a:rPr>
              <a:t>Programowanie funkcyjne</a:t>
            </a:r>
            <a:br>
              <a:rPr kumimoji="0" lang="pl-PL" sz="3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map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1CDD63BB-41C0-04B2-A0B5-483E38A86247}"/>
              </a:ext>
            </a:extLst>
          </p:cNvPr>
          <p:cNvSpPr txBox="1"/>
          <p:nvPr/>
        </p:nvSpPr>
        <p:spPr>
          <a:xfrm>
            <a:off x="418656" y="2110601"/>
            <a:ext cx="8366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Funkcja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map</a:t>
            </a:r>
            <a:r>
              <a:rPr lang="pl-PL" dirty="0">
                <a:solidFill>
                  <a:schemeClr val="bg1"/>
                </a:solidFill>
              </a:rPr>
              <a:t> aplikuje zadaną funkcję do wszystkich elementów wejściowych oraz zwraca wynik.</a:t>
            </a:r>
          </a:p>
          <a:p>
            <a:r>
              <a:rPr lang="pl-PL" dirty="0">
                <a:solidFill>
                  <a:schemeClr val="bg1"/>
                </a:solidFill>
              </a:rPr>
              <a:t>Wartością zwracaną jest </a:t>
            </a:r>
            <a:r>
              <a:rPr lang="pl-PL" dirty="0" err="1">
                <a:solidFill>
                  <a:schemeClr val="bg1"/>
                </a:solidFill>
              </a:rPr>
              <a:t>iterowalny</a:t>
            </a:r>
            <a:r>
              <a:rPr lang="pl-PL" dirty="0">
                <a:solidFill>
                  <a:schemeClr val="bg1"/>
                </a:solidFill>
              </a:rPr>
              <a:t> obiekt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map</a:t>
            </a:r>
            <a:r>
              <a:rPr lang="pl-PL" dirty="0">
                <a:solidFill>
                  <a:schemeClr val="bg1"/>
                </a:solidFill>
              </a:rPr>
              <a:t> działający jak generator, a więc można po nim iterować tylko raz.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D3535A3-3F6E-41D7-2D7D-242EBA76E582}"/>
              </a:ext>
            </a:extLst>
          </p:cNvPr>
          <p:cNvSpPr txBox="1"/>
          <p:nvPr/>
        </p:nvSpPr>
        <p:spPr>
          <a:xfrm>
            <a:off x="5280245" y="3874406"/>
            <a:ext cx="3182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nums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= [1, 2, 3, 4, 5]</a:t>
            </a:r>
          </a:p>
          <a:p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def 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square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(x):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  return x ** 2</a:t>
            </a:r>
          </a:p>
          <a:p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ret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map(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square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nums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squared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= list(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ret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[1, 4, 9, 16, 25]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7CA7CF6-E241-F700-46FF-4C01528AEDFD}"/>
              </a:ext>
            </a:extLst>
          </p:cNvPr>
          <p:cNvSpPr txBox="1"/>
          <p:nvPr/>
        </p:nvSpPr>
        <p:spPr>
          <a:xfrm>
            <a:off x="418656" y="3874406"/>
            <a:ext cx="40702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nums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= [1, 2, 3, 4, 5]</a:t>
            </a:r>
          </a:p>
          <a:p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def 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square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(x):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  return x ** 2</a:t>
            </a:r>
          </a:p>
          <a:p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squared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for n in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nums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squared.append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square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[1, 4, 9, 16, 25]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0939B269-ED66-6B72-0687-69DFB9A60F57}"/>
              </a:ext>
            </a:extLst>
          </p:cNvPr>
          <p:cNvGrpSpPr/>
          <p:nvPr/>
        </p:nvGrpSpPr>
        <p:grpSpPr>
          <a:xfrm>
            <a:off x="8422653" y="6296569"/>
            <a:ext cx="540211" cy="467175"/>
            <a:chOff x="8422653" y="6296569"/>
            <a:chExt cx="540211" cy="467175"/>
          </a:xfrm>
        </p:grpSpPr>
        <p:pic>
          <p:nvPicPr>
            <p:cNvPr id="6" name="Grafika 5" descr="Użytkownicy z wypełnieniem pełnym">
              <a:extLst>
                <a:ext uri="{FF2B5EF4-FFF2-40B4-BE49-F238E27FC236}">
                  <a16:creationId xmlns:a16="http://schemas.microsoft.com/office/drawing/2014/main" id="{C1A83F6D-2252-0070-0EF9-E7F4A067A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8421" y="6296569"/>
              <a:ext cx="328676" cy="328676"/>
            </a:xfrm>
            <a:prstGeom prst="rect">
              <a:avLst/>
            </a:prstGeom>
          </p:spPr>
        </p:pic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3B7A4CEE-B504-9712-4523-91959B626F2E}"/>
                </a:ext>
              </a:extLst>
            </p:cNvPr>
            <p:cNvSpPr txBox="1"/>
            <p:nvPr/>
          </p:nvSpPr>
          <p:spPr>
            <a:xfrm>
              <a:off x="8422653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ex04</a:t>
              </a:r>
              <a:endParaRPr lang="en-GB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932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>
                <a:solidFill>
                  <a:schemeClr val="bg1"/>
                </a:solidFill>
              </a:rPr>
              <a:t>Programowanie funkcyjne</a:t>
            </a:r>
            <a:br>
              <a:rPr kumimoji="0" lang="pl-PL" sz="3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pl-P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filter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1CDD63BB-41C0-04B2-A0B5-483E38A86247}"/>
              </a:ext>
            </a:extLst>
          </p:cNvPr>
          <p:cNvSpPr txBox="1"/>
          <p:nvPr/>
        </p:nvSpPr>
        <p:spPr>
          <a:xfrm>
            <a:off x="418656" y="2110601"/>
            <a:ext cx="8366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Funkcja </a:t>
            </a:r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filter</a:t>
            </a:r>
            <a:r>
              <a:rPr lang="pl-PL" dirty="0">
                <a:solidFill>
                  <a:schemeClr val="bg1"/>
                </a:solidFill>
              </a:rPr>
              <a:t> filtruje elementy wejściowe za pomocą zadanej funkcji.</a:t>
            </a:r>
          </a:p>
          <a:p>
            <a:r>
              <a:rPr lang="pl-PL" dirty="0">
                <a:solidFill>
                  <a:schemeClr val="bg1"/>
                </a:solidFill>
              </a:rPr>
              <a:t>Wartością zwracaną jest </a:t>
            </a:r>
            <a:r>
              <a:rPr lang="pl-PL" dirty="0" err="1">
                <a:solidFill>
                  <a:schemeClr val="bg1"/>
                </a:solidFill>
              </a:rPr>
              <a:t>iterowalny</a:t>
            </a:r>
            <a:r>
              <a:rPr lang="pl-PL" dirty="0">
                <a:solidFill>
                  <a:schemeClr val="bg1"/>
                </a:solidFill>
              </a:rPr>
              <a:t> obiekt </a:t>
            </a:r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filter</a:t>
            </a:r>
            <a:r>
              <a:rPr lang="pl-PL" dirty="0">
                <a:solidFill>
                  <a:schemeClr val="bg1"/>
                </a:solidFill>
              </a:rPr>
              <a:t> działający jak generator, a więc można po nim iterować tylko raz.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D3535A3-3F6E-41D7-2D7D-242EBA76E582}"/>
              </a:ext>
            </a:extLst>
          </p:cNvPr>
          <p:cNvSpPr txBox="1"/>
          <p:nvPr/>
        </p:nvSpPr>
        <p:spPr>
          <a:xfrm>
            <a:off x="5203768" y="3874406"/>
            <a:ext cx="3581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nums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= [1, 2, 3, 4, 5]</a:t>
            </a:r>
          </a:p>
          <a:p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def 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is_even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(x):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  return x % 2 == 0</a:t>
            </a:r>
          </a:p>
          <a:p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ret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filter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is_even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nums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even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= list(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ret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[2, 4]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7CA7CF6-E241-F700-46FF-4C01528AEDFD}"/>
              </a:ext>
            </a:extLst>
          </p:cNvPr>
          <p:cNvSpPr txBox="1"/>
          <p:nvPr/>
        </p:nvSpPr>
        <p:spPr>
          <a:xfrm>
            <a:off x="418656" y="3874406"/>
            <a:ext cx="40702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nums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= [1, 2, 3, 4, 5]</a:t>
            </a:r>
          </a:p>
          <a:p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def 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is_even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(x):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  return x % 2 == 0</a:t>
            </a:r>
          </a:p>
          <a:p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even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for n in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nums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is_even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	   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even.append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(n)</a:t>
            </a:r>
          </a:p>
          <a:p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[2, 4]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1A74AC7E-F7F6-94D2-419A-332C20FA0853}"/>
              </a:ext>
            </a:extLst>
          </p:cNvPr>
          <p:cNvGrpSpPr/>
          <p:nvPr/>
        </p:nvGrpSpPr>
        <p:grpSpPr>
          <a:xfrm>
            <a:off x="8422653" y="6296569"/>
            <a:ext cx="540211" cy="467175"/>
            <a:chOff x="8422653" y="6296569"/>
            <a:chExt cx="540211" cy="467175"/>
          </a:xfrm>
        </p:grpSpPr>
        <p:pic>
          <p:nvPicPr>
            <p:cNvPr id="6" name="Grafika 5" descr="Użytkownicy z wypełnieniem pełnym">
              <a:extLst>
                <a:ext uri="{FF2B5EF4-FFF2-40B4-BE49-F238E27FC236}">
                  <a16:creationId xmlns:a16="http://schemas.microsoft.com/office/drawing/2014/main" id="{F512F925-8DF6-0FF7-C59E-3C3AB12D5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8421" y="6296569"/>
              <a:ext cx="328676" cy="328676"/>
            </a:xfrm>
            <a:prstGeom prst="rect">
              <a:avLst/>
            </a:prstGeom>
          </p:spPr>
        </p:pic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046FD92D-C6F3-636B-DAA3-E0156E883C90}"/>
                </a:ext>
              </a:extLst>
            </p:cNvPr>
            <p:cNvSpPr txBox="1"/>
            <p:nvPr/>
          </p:nvSpPr>
          <p:spPr>
            <a:xfrm>
              <a:off x="8422653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ex05</a:t>
              </a:r>
              <a:endParaRPr lang="en-GB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2494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>
                <a:solidFill>
                  <a:schemeClr val="bg1"/>
                </a:solidFill>
              </a:rPr>
              <a:t>Programowanie funkcyjne</a:t>
            </a:r>
            <a:br>
              <a:rPr kumimoji="0" lang="pl-PL" sz="3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pl-P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any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, </a:t>
            </a:r>
            <a:r>
              <a:rPr kumimoji="0" lang="pl-P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all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1CDD63BB-41C0-04B2-A0B5-483E38A86247}"/>
              </a:ext>
            </a:extLst>
          </p:cNvPr>
          <p:cNvSpPr txBox="1"/>
          <p:nvPr/>
        </p:nvSpPr>
        <p:spPr>
          <a:xfrm>
            <a:off x="418656" y="2110601"/>
            <a:ext cx="83667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Funkcja </a:t>
            </a:r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any</a:t>
            </a:r>
            <a:r>
              <a:rPr lang="pl-PL" dirty="0">
                <a:solidFill>
                  <a:schemeClr val="bg1"/>
                </a:solidFill>
              </a:rPr>
              <a:t> zwraca wartość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pl-PL" dirty="0">
                <a:solidFill>
                  <a:schemeClr val="bg1"/>
                </a:solidFill>
              </a:rPr>
              <a:t>, jeśli co najmniej jeden element wejściowy jest </a:t>
            </a:r>
            <a:r>
              <a:rPr lang="pl-PL" i="1" dirty="0" err="1">
                <a:solidFill>
                  <a:schemeClr val="bg1"/>
                </a:solidFill>
              </a:rPr>
              <a:t>Truthy</a:t>
            </a:r>
            <a:r>
              <a:rPr lang="pl-PL" dirty="0">
                <a:solidFill>
                  <a:schemeClr val="bg1"/>
                </a:solidFill>
              </a:rPr>
              <a:t>, w przeciwnym przypadku zwraca </a:t>
            </a:r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False</a:t>
            </a:r>
            <a:r>
              <a:rPr lang="pl-PL" dirty="0">
                <a:solidFill>
                  <a:schemeClr val="bg1"/>
                </a:solidFill>
              </a:rPr>
              <a:t>.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Funkcja </a:t>
            </a:r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all</a:t>
            </a:r>
            <a:r>
              <a:rPr lang="pl-PL" dirty="0">
                <a:solidFill>
                  <a:schemeClr val="bg1"/>
                </a:solidFill>
              </a:rPr>
              <a:t> zwraca wartość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pl-PL" dirty="0">
                <a:solidFill>
                  <a:schemeClr val="bg1"/>
                </a:solidFill>
              </a:rPr>
              <a:t>, jeśli wszystkie elementy wejściowe są </a:t>
            </a:r>
            <a:r>
              <a:rPr lang="pl-PL" i="1" dirty="0" err="1">
                <a:solidFill>
                  <a:schemeClr val="bg1"/>
                </a:solidFill>
              </a:rPr>
              <a:t>Truthy</a:t>
            </a:r>
            <a:r>
              <a:rPr lang="pl-PL" i="1" dirty="0">
                <a:solidFill>
                  <a:schemeClr val="bg1"/>
                </a:solidFill>
              </a:rPr>
              <a:t> </a:t>
            </a:r>
            <a:r>
              <a:rPr lang="pl-PL" dirty="0">
                <a:solidFill>
                  <a:schemeClr val="bg1"/>
                </a:solidFill>
              </a:rPr>
              <a:t>lub lista jest pusta, w przeciwnym przypadku zwraca </a:t>
            </a:r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False</a:t>
            </a:r>
            <a:r>
              <a:rPr lang="pl-PL" dirty="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606F6F06-8876-0A5B-B3C9-FE5A0200E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830207"/>
              </p:ext>
            </p:extLst>
          </p:nvPr>
        </p:nvGraphicFramePr>
        <p:xfrm>
          <a:off x="1934466" y="4192004"/>
          <a:ext cx="500980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1375">
                  <a:extLst>
                    <a:ext uri="{9D8B030D-6E8A-4147-A177-3AD203B41FA5}">
                      <a16:colId xmlns:a16="http://schemas.microsoft.com/office/drawing/2014/main" val="3374801754"/>
                    </a:ext>
                  </a:extLst>
                </a:gridCol>
                <a:gridCol w="1032625">
                  <a:extLst>
                    <a:ext uri="{9D8B030D-6E8A-4147-A177-3AD203B41FA5}">
                      <a16:colId xmlns:a16="http://schemas.microsoft.com/office/drawing/2014/main" val="76138775"/>
                    </a:ext>
                  </a:extLst>
                </a:gridCol>
                <a:gridCol w="945804">
                  <a:extLst>
                    <a:ext uri="{9D8B030D-6E8A-4147-A177-3AD203B41FA5}">
                      <a16:colId xmlns:a16="http://schemas.microsoft.com/office/drawing/2014/main" val="2712787092"/>
                    </a:ext>
                  </a:extLst>
                </a:gridCol>
              </a:tblGrid>
              <a:tr h="354676"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  <a:latin typeface="+mn-lt"/>
                        </a:rPr>
                        <a:t>elementy</a:t>
                      </a:r>
                      <a:endParaRPr lang="en-GB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any</a:t>
                      </a:r>
                      <a:endParaRPr lang="en-GB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all</a:t>
                      </a:r>
                      <a:endParaRPr lang="en-GB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8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l-PL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pl-PL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l-PL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pl-PL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en-GB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en-GB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en-GB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07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l-PL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pl-PL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l-PL" b="0" dirty="0" err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pl-PL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en-GB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en-GB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 err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en-GB" b="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73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l-PL" b="0" dirty="0" err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pl-PL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l-PL" b="0" dirty="0" err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pl-PL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en-GB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 err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en-GB" b="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 err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en-GB" b="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73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[]</a:t>
                      </a:r>
                      <a:endParaRPr lang="en-GB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 err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en-GB" b="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en-GB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918132"/>
                  </a:ext>
                </a:extLst>
              </a:tr>
            </a:tbl>
          </a:graphicData>
        </a:graphic>
      </p:graphicFrame>
      <p:grpSp>
        <p:nvGrpSpPr>
          <p:cNvPr id="3" name="Grupa 2">
            <a:extLst>
              <a:ext uri="{FF2B5EF4-FFF2-40B4-BE49-F238E27FC236}">
                <a16:creationId xmlns:a16="http://schemas.microsoft.com/office/drawing/2014/main" id="{5C0E0001-028B-CFAC-B23F-C484772EFEC7}"/>
              </a:ext>
            </a:extLst>
          </p:cNvPr>
          <p:cNvGrpSpPr/>
          <p:nvPr/>
        </p:nvGrpSpPr>
        <p:grpSpPr>
          <a:xfrm>
            <a:off x="7971411" y="6317186"/>
            <a:ext cx="540211" cy="455031"/>
            <a:chOff x="7945506" y="6308713"/>
            <a:chExt cx="540211" cy="455031"/>
          </a:xfrm>
        </p:grpSpPr>
        <p:pic>
          <p:nvPicPr>
            <p:cNvPr id="4" name="Grafika 3" descr="Użytkownik z wypełnieniem pełnym">
              <a:extLst>
                <a:ext uri="{FF2B5EF4-FFF2-40B4-BE49-F238E27FC236}">
                  <a16:creationId xmlns:a16="http://schemas.microsoft.com/office/drawing/2014/main" id="{5E8493A3-4355-D790-8005-5E468CAFF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79225" y="6308713"/>
              <a:ext cx="264208" cy="264208"/>
            </a:xfrm>
            <a:prstGeom prst="rect">
              <a:avLst/>
            </a:prstGeom>
          </p:spPr>
        </p:pic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7CD57F52-E0B3-AD62-61BE-2C32AC46533F}"/>
                </a:ext>
              </a:extLst>
            </p:cNvPr>
            <p:cNvSpPr txBox="1"/>
            <p:nvPr/>
          </p:nvSpPr>
          <p:spPr>
            <a:xfrm>
              <a:off x="7945506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ex01</a:t>
              </a:r>
              <a:endParaRPr lang="en-GB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042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>
                <a:solidFill>
                  <a:schemeClr val="bg1"/>
                </a:solidFill>
              </a:rPr>
              <a:t>Generatory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E52675-00E1-3D5C-9836-B70CF52E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37" y="2108200"/>
            <a:ext cx="8155117" cy="1879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Pozwalają na zwracanie elementów, jeden po drugim, bez konieczności przechowywania całej sekwencji w pamięci.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Nie znają zawartości, dopóki nie zostaną wywołane.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Nie ma możliwości wykorzystywania jednego generatora wielokrotnie.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Zwracanie za pomocą słowa kluczowego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yield</a:t>
            </a:r>
            <a:r>
              <a:rPr lang="pl-PL" sz="19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pl-PL" sz="1900" dirty="0">
              <a:solidFill>
                <a:schemeClr val="bg1"/>
              </a:solidFill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C2BA4EED-39A6-2A4C-887C-8A40CFCA4F1F}"/>
              </a:ext>
            </a:extLst>
          </p:cNvPr>
          <p:cNvSpPr txBox="1"/>
          <p:nvPr/>
        </p:nvSpPr>
        <p:spPr>
          <a:xfrm>
            <a:off x="670420" y="4216767"/>
            <a:ext cx="3385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for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in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yield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element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A82E6CA-1678-FA2E-45E3-3C1792EB5F45}"/>
              </a:ext>
            </a:extLst>
          </p:cNvPr>
          <p:cNvSpPr txBox="1"/>
          <p:nvPr/>
        </p:nvSpPr>
        <p:spPr>
          <a:xfrm>
            <a:off x="4800600" y="4216768"/>
            <a:ext cx="37615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def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foo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for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in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range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(5):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yield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gen = 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foo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pl-PL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for 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 in 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gen:</a:t>
            </a:r>
          </a:p>
          <a:p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   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06136AA0-6B0E-64A5-DDBE-BE78BBF37016}"/>
              </a:ext>
            </a:extLst>
          </p:cNvPr>
          <p:cNvGrpSpPr/>
          <p:nvPr/>
        </p:nvGrpSpPr>
        <p:grpSpPr>
          <a:xfrm>
            <a:off x="8422653" y="6296569"/>
            <a:ext cx="540211" cy="467175"/>
            <a:chOff x="8422653" y="6296569"/>
            <a:chExt cx="540211" cy="467175"/>
          </a:xfrm>
        </p:grpSpPr>
        <p:pic>
          <p:nvPicPr>
            <p:cNvPr id="5" name="Grafika 4" descr="Użytkownicy z wypełnieniem pełnym">
              <a:extLst>
                <a:ext uri="{FF2B5EF4-FFF2-40B4-BE49-F238E27FC236}">
                  <a16:creationId xmlns:a16="http://schemas.microsoft.com/office/drawing/2014/main" id="{8BDC97C8-3824-425A-00F7-4C7C22D57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8421" y="6296569"/>
              <a:ext cx="328676" cy="328676"/>
            </a:xfrm>
            <a:prstGeom prst="rect">
              <a:avLst/>
            </a:prstGeom>
          </p:spPr>
        </p:pic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55CD8FAB-EA9B-96D3-A1BC-C2EEEC616AA8}"/>
                </a:ext>
              </a:extLst>
            </p:cNvPr>
            <p:cNvSpPr txBox="1"/>
            <p:nvPr/>
          </p:nvSpPr>
          <p:spPr>
            <a:xfrm>
              <a:off x="8422653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ex06</a:t>
              </a:r>
              <a:endParaRPr lang="en-GB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887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 err="1">
                <a:solidFill>
                  <a:schemeClr val="bg1"/>
                </a:solidFill>
              </a:rPr>
              <a:t>Comprehension</a:t>
            </a:r>
            <a:br>
              <a:rPr kumimoji="0" lang="pl-PL" sz="3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generatory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E52675-00E1-3D5C-9836-B70CF52E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37" y="2198077"/>
            <a:ext cx="8155117" cy="1692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Tworzenie generatorów poprzez iterację po sekwencji.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Możliwe wykorzystanie jedynie pętli 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for</a:t>
            </a:r>
            <a:r>
              <a:rPr lang="pl-PL" sz="19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Wykorzystuje nawiasy 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( )</a:t>
            </a:r>
            <a:r>
              <a:rPr lang="pl-PL" sz="19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C2BA4EED-39A6-2A4C-887C-8A40CFCA4F1F}"/>
              </a:ext>
            </a:extLst>
          </p:cNvPr>
          <p:cNvSpPr txBox="1"/>
          <p:nvPr/>
        </p:nvSpPr>
        <p:spPr>
          <a:xfrm>
            <a:off x="670420" y="3890356"/>
            <a:ext cx="681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for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in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A82E6CA-1678-FA2E-45E3-3C1792EB5F45}"/>
              </a:ext>
            </a:extLst>
          </p:cNvPr>
          <p:cNvSpPr txBox="1"/>
          <p:nvPr/>
        </p:nvSpPr>
        <p:spPr>
          <a:xfrm>
            <a:off x="670420" y="5051012"/>
            <a:ext cx="7891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&lt;generator: 0, 1, 2&gt;</a:t>
            </a:r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data =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for 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in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range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(3)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0C93621-B6D4-1288-7860-A07F755D9694}"/>
              </a:ext>
            </a:extLst>
          </p:cNvPr>
          <p:cNvSpPr txBox="1"/>
          <p:nvPr/>
        </p:nvSpPr>
        <p:spPr>
          <a:xfrm>
            <a:off x="670420" y="5885256"/>
            <a:ext cx="7891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&lt;generator: 0, 0.5, 1&gt;</a:t>
            </a:r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data =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/ 2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for 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in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range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(3)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C0A78AA9-77B7-6217-E473-D7B47826FBF1}"/>
              </a:ext>
            </a:extLst>
          </p:cNvPr>
          <p:cNvGrpSpPr/>
          <p:nvPr/>
        </p:nvGrpSpPr>
        <p:grpSpPr>
          <a:xfrm>
            <a:off x="8422653" y="6296569"/>
            <a:ext cx="540211" cy="467175"/>
            <a:chOff x="8422653" y="6296569"/>
            <a:chExt cx="540211" cy="467175"/>
          </a:xfrm>
        </p:grpSpPr>
        <p:pic>
          <p:nvPicPr>
            <p:cNvPr id="6" name="Grafika 5" descr="Użytkownicy z wypełnieniem pełnym">
              <a:extLst>
                <a:ext uri="{FF2B5EF4-FFF2-40B4-BE49-F238E27FC236}">
                  <a16:creationId xmlns:a16="http://schemas.microsoft.com/office/drawing/2014/main" id="{11FD2799-9C5A-12AB-02FC-8C3A9DE8B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8421" y="6296569"/>
              <a:ext cx="328676" cy="328676"/>
            </a:xfrm>
            <a:prstGeom prst="rect">
              <a:avLst/>
            </a:prstGeom>
          </p:spPr>
        </p:pic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2A450CAA-932B-F9BB-C607-955AF85C4BDD}"/>
                </a:ext>
              </a:extLst>
            </p:cNvPr>
            <p:cNvSpPr txBox="1"/>
            <p:nvPr/>
          </p:nvSpPr>
          <p:spPr>
            <a:xfrm>
              <a:off x="8422653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ex07</a:t>
              </a:r>
              <a:endParaRPr lang="en-GB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6725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 err="1">
                <a:solidFill>
                  <a:schemeClr val="bg1"/>
                </a:solidFill>
              </a:rPr>
              <a:t>Comprehension</a:t>
            </a:r>
            <a:br>
              <a:rPr kumimoji="0" lang="pl-PL" sz="3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listy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E52675-00E1-3D5C-9836-B70CF52E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37" y="2198077"/>
            <a:ext cx="8155117" cy="1692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Tworzenie list poprzez iterację po sekwencji.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Możliwe wykorzystanie jedynie pętli 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for</a:t>
            </a:r>
            <a:r>
              <a:rPr lang="pl-PL" sz="19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Wykorzystuje nawiasy odpowiednie dla list, czyli 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[ ]</a:t>
            </a:r>
            <a:r>
              <a:rPr lang="pl-PL" sz="19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C2BA4EED-39A6-2A4C-887C-8A40CFCA4F1F}"/>
              </a:ext>
            </a:extLst>
          </p:cNvPr>
          <p:cNvSpPr txBox="1"/>
          <p:nvPr/>
        </p:nvSpPr>
        <p:spPr>
          <a:xfrm>
            <a:off x="670420" y="3890356"/>
            <a:ext cx="451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[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for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 in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]</a:t>
            </a:r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A82E6CA-1678-FA2E-45E3-3C1792EB5F45}"/>
              </a:ext>
            </a:extLst>
          </p:cNvPr>
          <p:cNvSpPr txBox="1"/>
          <p:nvPr/>
        </p:nvSpPr>
        <p:spPr>
          <a:xfrm>
            <a:off x="670420" y="4936304"/>
            <a:ext cx="607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[0, 1, 2, 3, 4]</a:t>
            </a:r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numbers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[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for 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in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range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(5)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EAA26EE-BB8F-E521-1F6A-A37FFAEF3540}"/>
              </a:ext>
            </a:extLst>
          </p:cNvPr>
          <p:cNvSpPr txBox="1"/>
          <p:nvPr/>
        </p:nvSpPr>
        <p:spPr>
          <a:xfrm>
            <a:off x="670420" y="5796169"/>
            <a:ext cx="607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[0, 2, 4, 6, 8]</a:t>
            </a:r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numbers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[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* 2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for 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in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range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(5)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]</a:t>
            </a:r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4F05D5BA-CAB1-F317-E3B3-593469C16108}"/>
              </a:ext>
            </a:extLst>
          </p:cNvPr>
          <p:cNvGrpSpPr/>
          <p:nvPr/>
        </p:nvGrpSpPr>
        <p:grpSpPr>
          <a:xfrm>
            <a:off x="8422653" y="6296569"/>
            <a:ext cx="540211" cy="467175"/>
            <a:chOff x="8422653" y="6296569"/>
            <a:chExt cx="540211" cy="467175"/>
          </a:xfrm>
        </p:grpSpPr>
        <p:pic>
          <p:nvPicPr>
            <p:cNvPr id="6" name="Grafika 5" descr="Użytkownicy z wypełnieniem pełnym">
              <a:extLst>
                <a:ext uri="{FF2B5EF4-FFF2-40B4-BE49-F238E27FC236}">
                  <a16:creationId xmlns:a16="http://schemas.microsoft.com/office/drawing/2014/main" id="{C80D8902-47A5-A5CD-558A-252F09920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8421" y="6296569"/>
              <a:ext cx="328676" cy="328676"/>
            </a:xfrm>
            <a:prstGeom prst="rect">
              <a:avLst/>
            </a:prstGeom>
          </p:spPr>
        </p:pic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7981FB82-4EE7-E817-2006-FD70316C79B0}"/>
                </a:ext>
              </a:extLst>
            </p:cNvPr>
            <p:cNvSpPr txBox="1"/>
            <p:nvPr/>
          </p:nvSpPr>
          <p:spPr>
            <a:xfrm>
              <a:off x="8422653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4670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 err="1">
                <a:solidFill>
                  <a:schemeClr val="bg1"/>
                </a:solidFill>
              </a:rPr>
              <a:t>Comprehension</a:t>
            </a:r>
            <a:br>
              <a:rPr kumimoji="0" lang="pl-PL" sz="3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sety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E52675-00E1-3D5C-9836-B70CF52E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37" y="2198077"/>
            <a:ext cx="8155117" cy="1692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Tworzenie setów poprzez iterację po sekwencji.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Możliwe wykorzystanie jedynie pętli 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for</a:t>
            </a:r>
            <a:r>
              <a:rPr lang="pl-PL" sz="19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Wykorzystuje nawiasy odpowiednie dla setów, czyli 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{ }</a:t>
            </a:r>
            <a:r>
              <a:rPr lang="pl-PL" sz="19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C2BA4EED-39A6-2A4C-887C-8A40CFCA4F1F}"/>
              </a:ext>
            </a:extLst>
          </p:cNvPr>
          <p:cNvSpPr txBox="1"/>
          <p:nvPr/>
        </p:nvSpPr>
        <p:spPr>
          <a:xfrm>
            <a:off x="660604" y="3700295"/>
            <a:ext cx="681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for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in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A82E6CA-1678-FA2E-45E3-3C1792EB5F45}"/>
              </a:ext>
            </a:extLst>
          </p:cNvPr>
          <p:cNvSpPr txBox="1"/>
          <p:nvPr/>
        </p:nvSpPr>
        <p:spPr>
          <a:xfrm>
            <a:off x="660604" y="4925514"/>
            <a:ext cx="7891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{0, 1, 2}</a:t>
            </a:r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data =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for 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in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range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(3)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477E7D9-4DFA-29C0-32FA-9475C8D206FF}"/>
              </a:ext>
            </a:extLst>
          </p:cNvPr>
          <p:cNvSpPr txBox="1"/>
          <p:nvPr/>
        </p:nvSpPr>
        <p:spPr>
          <a:xfrm>
            <a:off x="660604" y="5792923"/>
            <a:ext cx="7891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{10, 11, 12}</a:t>
            </a:r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data =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+ 10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for 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in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range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(3)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178E9AE7-B4D5-4B21-3CA1-2A9C52C7A7A3}"/>
              </a:ext>
            </a:extLst>
          </p:cNvPr>
          <p:cNvGrpSpPr/>
          <p:nvPr/>
        </p:nvGrpSpPr>
        <p:grpSpPr>
          <a:xfrm>
            <a:off x="8422653" y="6296569"/>
            <a:ext cx="540211" cy="467175"/>
            <a:chOff x="8422653" y="6296569"/>
            <a:chExt cx="540211" cy="467175"/>
          </a:xfrm>
        </p:grpSpPr>
        <p:pic>
          <p:nvPicPr>
            <p:cNvPr id="6" name="Grafika 5" descr="Użytkownicy z wypełnieniem pełnym">
              <a:extLst>
                <a:ext uri="{FF2B5EF4-FFF2-40B4-BE49-F238E27FC236}">
                  <a16:creationId xmlns:a16="http://schemas.microsoft.com/office/drawing/2014/main" id="{C9B54576-171F-A25C-2A95-69B0D0425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8421" y="6296569"/>
              <a:ext cx="328676" cy="328676"/>
            </a:xfrm>
            <a:prstGeom prst="rect">
              <a:avLst/>
            </a:prstGeom>
          </p:spPr>
        </p:pic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ADAAB6C0-3372-72CE-1D45-2B5C1FC58416}"/>
                </a:ext>
              </a:extLst>
            </p:cNvPr>
            <p:cNvSpPr txBox="1"/>
            <p:nvPr/>
          </p:nvSpPr>
          <p:spPr>
            <a:xfrm>
              <a:off x="8422653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842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 err="1">
                <a:solidFill>
                  <a:schemeClr val="bg1"/>
                </a:solidFill>
              </a:rPr>
              <a:t>Comprehension</a:t>
            </a:r>
            <a:br>
              <a:rPr kumimoji="0" lang="pl-PL" sz="3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słowniki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E52675-00E1-3D5C-9836-B70CF52E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37" y="2198077"/>
            <a:ext cx="8155117" cy="1692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Tworzenie słowników poprzez iterację po sekwencji.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Możliwe wykorzystanie jedynie pętli 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for</a:t>
            </a:r>
            <a:r>
              <a:rPr lang="pl-PL" sz="19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Wykorzystuje nawiasy odpowiednie dla słowników, czyli 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{ }</a:t>
            </a:r>
            <a:r>
              <a:rPr lang="pl-PL" sz="19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C2BA4EED-39A6-2A4C-887C-8A40CFCA4F1F}"/>
              </a:ext>
            </a:extLst>
          </p:cNvPr>
          <p:cNvSpPr txBox="1"/>
          <p:nvPr/>
        </p:nvSpPr>
        <p:spPr>
          <a:xfrm>
            <a:off x="518746" y="3801270"/>
            <a:ext cx="681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for 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 in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A82E6CA-1678-FA2E-45E3-3C1792EB5F45}"/>
              </a:ext>
            </a:extLst>
          </p:cNvPr>
          <p:cNvSpPr txBox="1"/>
          <p:nvPr/>
        </p:nvSpPr>
        <p:spPr>
          <a:xfrm>
            <a:off x="219754" y="4645571"/>
            <a:ext cx="8859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{"</a:t>
            </a:r>
            <a:r>
              <a:rPr lang="pl-PL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": 1, "</a:t>
            </a:r>
            <a:r>
              <a:rPr lang="pl-PL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": 2}</a:t>
            </a:r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data =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for 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in 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[("</a:t>
            </a:r>
            <a:r>
              <a:rPr lang="pl-PL" i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", 1), ("</a:t>
            </a:r>
            <a:r>
              <a:rPr lang="pl-PL" i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", 2)]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}</a:t>
            </a:r>
          </a:p>
          <a:p>
            <a:endParaRPr lang="pl-PL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{"</a:t>
            </a:r>
            <a:r>
              <a:rPr lang="pl-PL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ax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": 11, "</a:t>
            </a:r>
            <a:r>
              <a:rPr lang="pl-PL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bx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": 12}</a:t>
            </a:r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data =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+ "x": 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+ 10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for 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in 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[("</a:t>
            </a:r>
            <a:r>
              <a:rPr lang="pl-PL" i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", 1), ("</a:t>
            </a:r>
            <a:r>
              <a:rPr lang="pl-PL" i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", 2)]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BFFC6475-417C-D672-97F9-007B1C5CDEBA}"/>
              </a:ext>
            </a:extLst>
          </p:cNvPr>
          <p:cNvGrpSpPr/>
          <p:nvPr/>
        </p:nvGrpSpPr>
        <p:grpSpPr>
          <a:xfrm>
            <a:off x="8422653" y="6296569"/>
            <a:ext cx="540211" cy="467175"/>
            <a:chOff x="8422653" y="6296569"/>
            <a:chExt cx="540211" cy="467175"/>
          </a:xfrm>
        </p:grpSpPr>
        <p:pic>
          <p:nvPicPr>
            <p:cNvPr id="5" name="Grafika 4" descr="Użytkownicy z wypełnieniem pełnym">
              <a:extLst>
                <a:ext uri="{FF2B5EF4-FFF2-40B4-BE49-F238E27FC236}">
                  <a16:creationId xmlns:a16="http://schemas.microsoft.com/office/drawing/2014/main" id="{662F41D7-F79B-C611-43CC-8804C84AB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8421" y="6296569"/>
              <a:ext cx="328676" cy="328676"/>
            </a:xfrm>
            <a:prstGeom prst="rect">
              <a:avLst/>
            </a:prstGeom>
          </p:spPr>
        </p:pic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8F8531C5-D9E0-48E6-6F62-726F292EBE71}"/>
                </a:ext>
              </a:extLst>
            </p:cNvPr>
            <p:cNvSpPr txBox="1"/>
            <p:nvPr/>
          </p:nvSpPr>
          <p:spPr>
            <a:xfrm>
              <a:off x="8422653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9458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 err="1">
                <a:solidFill>
                  <a:schemeClr val="bg1"/>
                </a:solidFill>
              </a:rPr>
              <a:t>Comprehension</a:t>
            </a:r>
            <a:br>
              <a:rPr kumimoji="0" lang="pl-PL" sz="3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filtrowanie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E52675-00E1-3D5C-9836-B70CF52E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37" y="2198077"/>
            <a:ext cx="8155117" cy="800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Wszystkie wersje </a:t>
            </a:r>
            <a:r>
              <a:rPr lang="pl-PL" sz="1900" dirty="0" err="1">
                <a:solidFill>
                  <a:schemeClr val="bg1"/>
                </a:solidFill>
              </a:rPr>
              <a:t>comprehension</a:t>
            </a:r>
            <a:r>
              <a:rPr lang="pl-PL" sz="1900" dirty="0">
                <a:solidFill>
                  <a:schemeClr val="bg1"/>
                </a:solidFill>
              </a:rPr>
              <a:t> oferują filtrowanie za pomocą instrukcji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if</a:t>
            </a:r>
            <a:r>
              <a:rPr lang="pl-PL" sz="19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Takie filtrowanie nie pozwala na stosowanie wyrażeń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elif</a:t>
            </a:r>
            <a:r>
              <a:rPr lang="pl-PL" sz="1900" dirty="0">
                <a:solidFill>
                  <a:schemeClr val="bg1"/>
                </a:solidFill>
              </a:rPr>
              <a:t> ani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else</a:t>
            </a:r>
            <a:r>
              <a:rPr lang="pl-PL" sz="19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C2BA4EED-39A6-2A4C-887C-8A40CFCA4F1F}"/>
              </a:ext>
            </a:extLst>
          </p:cNvPr>
          <p:cNvSpPr txBox="1"/>
          <p:nvPr/>
        </p:nvSpPr>
        <p:spPr>
          <a:xfrm>
            <a:off x="470137" y="3860598"/>
            <a:ext cx="632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[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for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 in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condition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]</a:t>
            </a:r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A82E6CA-1678-FA2E-45E3-3C1792EB5F45}"/>
              </a:ext>
            </a:extLst>
          </p:cNvPr>
          <p:cNvSpPr txBox="1"/>
          <p:nvPr/>
        </p:nvSpPr>
        <p:spPr>
          <a:xfrm>
            <a:off x="470137" y="5082300"/>
            <a:ext cx="624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nums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= [1, 2, 3, 4, 5]</a:t>
            </a:r>
          </a:p>
          <a:p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big_nums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[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for 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in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nums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&gt; 2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[3, 4, 5]</a:t>
            </a:r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318F3F45-440B-7779-E7A3-B8C431743EC2}"/>
              </a:ext>
            </a:extLst>
          </p:cNvPr>
          <p:cNvGrpSpPr/>
          <p:nvPr/>
        </p:nvGrpSpPr>
        <p:grpSpPr>
          <a:xfrm>
            <a:off x="8422653" y="6296569"/>
            <a:ext cx="540211" cy="467175"/>
            <a:chOff x="8422653" y="6296569"/>
            <a:chExt cx="540211" cy="467175"/>
          </a:xfrm>
        </p:grpSpPr>
        <p:pic>
          <p:nvPicPr>
            <p:cNvPr id="5" name="Grafika 4" descr="Użytkownicy z wypełnieniem pełnym">
              <a:extLst>
                <a:ext uri="{FF2B5EF4-FFF2-40B4-BE49-F238E27FC236}">
                  <a16:creationId xmlns:a16="http://schemas.microsoft.com/office/drawing/2014/main" id="{03F7025D-ABD9-69D5-8722-2953B0FFC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8421" y="6296569"/>
              <a:ext cx="328676" cy="328676"/>
            </a:xfrm>
            <a:prstGeom prst="rect">
              <a:avLst/>
            </a:prstGeom>
          </p:spPr>
        </p:pic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B21ADC39-FAEB-9B5E-169B-4866999CF1DA}"/>
                </a:ext>
              </a:extLst>
            </p:cNvPr>
            <p:cNvSpPr txBox="1"/>
            <p:nvPr/>
          </p:nvSpPr>
          <p:spPr>
            <a:xfrm>
              <a:off x="8422653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ex11</a:t>
              </a:r>
            </a:p>
          </p:txBody>
        </p:sp>
      </p:grpSp>
      <p:grpSp>
        <p:nvGrpSpPr>
          <p:cNvPr id="7" name="Grupa 6">
            <a:extLst>
              <a:ext uri="{FF2B5EF4-FFF2-40B4-BE49-F238E27FC236}">
                <a16:creationId xmlns:a16="http://schemas.microsoft.com/office/drawing/2014/main" id="{34085EC8-D827-E4C2-F621-0550967467AD}"/>
              </a:ext>
            </a:extLst>
          </p:cNvPr>
          <p:cNvGrpSpPr/>
          <p:nvPr/>
        </p:nvGrpSpPr>
        <p:grpSpPr>
          <a:xfrm>
            <a:off x="7971411" y="6317186"/>
            <a:ext cx="540211" cy="455031"/>
            <a:chOff x="7945506" y="6308713"/>
            <a:chExt cx="540211" cy="455031"/>
          </a:xfrm>
        </p:grpSpPr>
        <p:pic>
          <p:nvPicPr>
            <p:cNvPr id="8" name="Grafika 7" descr="Użytkownik z wypełnieniem pełnym">
              <a:extLst>
                <a:ext uri="{FF2B5EF4-FFF2-40B4-BE49-F238E27FC236}">
                  <a16:creationId xmlns:a16="http://schemas.microsoft.com/office/drawing/2014/main" id="{FA2EEC55-E3DC-A7DC-E504-4DBFFCA51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79225" y="6308713"/>
              <a:ext cx="264208" cy="264208"/>
            </a:xfrm>
            <a:prstGeom prst="rect">
              <a:avLst/>
            </a:prstGeom>
          </p:spPr>
        </p:pic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A551C670-BE3D-6670-F83D-4B8F304B1041}"/>
                </a:ext>
              </a:extLst>
            </p:cNvPr>
            <p:cNvSpPr txBox="1"/>
            <p:nvPr/>
          </p:nvSpPr>
          <p:spPr>
            <a:xfrm>
              <a:off x="7945506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ex02</a:t>
              </a:r>
              <a:endParaRPr lang="en-GB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913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>
                <a:solidFill>
                  <a:schemeClr val="bg1"/>
                </a:solidFill>
              </a:rPr>
              <a:t>Praca z plikami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E52675-00E1-3D5C-9836-B70CF52E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37" y="2198077"/>
            <a:ext cx="4714102" cy="2018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Otwieranie za pomocą funkcji 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open</a:t>
            </a:r>
            <a:r>
              <a:rPr lang="pl-PL" sz="1900" dirty="0">
                <a:solidFill>
                  <a:schemeClr val="bg1"/>
                </a:solidFill>
              </a:rPr>
              <a:t> podając ścieżkę do pliku oraz opcjonalnie tryb.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Odczytywanie metodą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read</a:t>
            </a:r>
            <a:r>
              <a:rPr lang="pl-PL" sz="19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pl-PL" sz="1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Zapisywanie metodą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write</a:t>
            </a:r>
            <a:r>
              <a:rPr lang="pl-PL" sz="19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Otwarty plik należy zamknąć metodą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close</a:t>
            </a:r>
            <a:r>
              <a:rPr lang="pl-PL" sz="19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C2BA4EED-39A6-2A4C-887C-8A40CFCA4F1F}"/>
              </a:ext>
            </a:extLst>
          </p:cNvPr>
          <p:cNvSpPr txBox="1"/>
          <p:nvPr/>
        </p:nvSpPr>
        <p:spPr>
          <a:xfrm>
            <a:off x="458752" y="5175718"/>
            <a:ext cx="3764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open(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pl-PL" i="1" dirty="0">
                <a:solidFill>
                  <a:schemeClr val="bg1"/>
                </a:solidFill>
                <a:latin typeface="Consolas" panose="020B0609020204030204" pitchFamily="49" charset="0"/>
              </a:rPr>
              <a:t>data.txt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", "</a:t>
            </a:r>
            <a:r>
              <a:rPr lang="pl-PL" i="1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data = 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read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close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CBBC5D6-3C9E-FECA-8CD0-9DE97A448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22328"/>
              </p:ext>
            </p:extLst>
          </p:nvPr>
        </p:nvGraphicFramePr>
        <p:xfrm>
          <a:off x="5759972" y="2148840"/>
          <a:ext cx="303198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849">
                  <a:extLst>
                    <a:ext uri="{9D8B030D-6E8A-4147-A177-3AD203B41FA5}">
                      <a16:colId xmlns:a16="http://schemas.microsoft.com/office/drawing/2014/main" val="19357475"/>
                    </a:ext>
                  </a:extLst>
                </a:gridCol>
                <a:gridCol w="2633135">
                  <a:extLst>
                    <a:ext uri="{9D8B030D-6E8A-4147-A177-3AD203B41FA5}">
                      <a16:colId xmlns:a16="http://schemas.microsoft.com/office/drawing/2014/main" val="3501671957"/>
                    </a:ext>
                  </a:extLst>
                </a:gridCol>
              </a:tblGrid>
              <a:tr h="272608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</a:rPr>
                        <a:t>odczyt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136359"/>
                  </a:ext>
                </a:extLst>
              </a:tr>
              <a:tr h="272608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</a:rPr>
                        <a:t>zapis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264486"/>
                  </a:ext>
                </a:extLst>
              </a:tr>
              <a:tr h="272608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</a:rPr>
                        <a:t>tworzenie pliku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226464"/>
                  </a:ext>
                </a:extLst>
              </a:tr>
              <a:tr h="272608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</a:rPr>
                        <a:t>dopisywanie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731608"/>
                  </a:ext>
                </a:extLst>
              </a:tr>
              <a:tr h="272608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</a:rPr>
                        <a:t>tryb binarny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79466"/>
                  </a:ext>
                </a:extLst>
              </a:tr>
              <a:tr h="272608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</a:rPr>
                        <a:t>tryb tekstowy (domyślny)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275929"/>
                  </a:ext>
                </a:extLst>
              </a:tr>
              <a:tr h="272608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</a:rPr>
                        <a:t>odczyt i zapis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290008"/>
                  </a:ext>
                </a:extLst>
              </a:tr>
            </a:tbl>
          </a:graphicData>
        </a:graphic>
      </p:graphicFrame>
      <p:sp>
        <p:nvSpPr>
          <p:cNvPr id="5" name="pole tekstowe 4">
            <a:extLst>
              <a:ext uri="{FF2B5EF4-FFF2-40B4-BE49-F238E27FC236}">
                <a16:creationId xmlns:a16="http://schemas.microsoft.com/office/drawing/2014/main" id="{8D03B558-2BF6-C895-843B-400F74CD1113}"/>
              </a:ext>
            </a:extLst>
          </p:cNvPr>
          <p:cNvSpPr txBox="1"/>
          <p:nvPr/>
        </p:nvSpPr>
        <p:spPr>
          <a:xfrm>
            <a:off x="5184239" y="5175718"/>
            <a:ext cx="3764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open(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pl-PL" i="1" dirty="0">
                <a:solidFill>
                  <a:schemeClr val="bg1"/>
                </a:solidFill>
                <a:latin typeface="Consolas" panose="020B0609020204030204" pitchFamily="49" charset="0"/>
              </a:rPr>
              <a:t>data.txt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", "</a:t>
            </a:r>
            <a:r>
              <a:rPr lang="pl-PL" i="1" dirty="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write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pl-PL" i="1" dirty="0">
                <a:solidFill>
                  <a:schemeClr val="bg1"/>
                </a:solidFill>
                <a:latin typeface="Consolas" panose="020B0609020204030204" pitchFamily="49" charset="0"/>
              </a:rPr>
              <a:t>Hello </a:t>
            </a:r>
            <a:r>
              <a:rPr lang="pl-PL" i="1" dirty="0" err="1">
                <a:solidFill>
                  <a:schemeClr val="bg1"/>
                </a:solidFill>
                <a:latin typeface="Consolas" panose="020B0609020204030204" pitchFamily="49" charset="0"/>
              </a:rPr>
              <a:t>world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close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55CE936C-12C2-C3A0-990F-CE6273BAAFC4}"/>
              </a:ext>
            </a:extLst>
          </p:cNvPr>
          <p:cNvGrpSpPr/>
          <p:nvPr/>
        </p:nvGrpSpPr>
        <p:grpSpPr>
          <a:xfrm>
            <a:off x="8422653" y="6296569"/>
            <a:ext cx="540211" cy="467175"/>
            <a:chOff x="8422653" y="6296569"/>
            <a:chExt cx="540211" cy="467175"/>
          </a:xfrm>
        </p:grpSpPr>
        <p:pic>
          <p:nvPicPr>
            <p:cNvPr id="7" name="Grafika 6" descr="Użytkownicy z wypełnieniem pełnym">
              <a:extLst>
                <a:ext uri="{FF2B5EF4-FFF2-40B4-BE49-F238E27FC236}">
                  <a16:creationId xmlns:a16="http://schemas.microsoft.com/office/drawing/2014/main" id="{ED51BFBE-77D1-F72E-5B40-1782BC454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8421" y="6296569"/>
              <a:ext cx="328676" cy="328676"/>
            </a:xfrm>
            <a:prstGeom prst="rect">
              <a:avLst/>
            </a:prstGeom>
          </p:spPr>
        </p:pic>
        <p:sp>
          <p:nvSpPr>
            <p:cNvPr id="8" name="pole tekstowe 7">
              <a:extLst>
                <a:ext uri="{FF2B5EF4-FFF2-40B4-BE49-F238E27FC236}">
                  <a16:creationId xmlns:a16="http://schemas.microsoft.com/office/drawing/2014/main" id="{A5BAF60B-72C2-95A7-4978-F81EB6278BC3}"/>
                </a:ext>
              </a:extLst>
            </p:cNvPr>
            <p:cNvSpPr txBox="1"/>
            <p:nvPr/>
          </p:nvSpPr>
          <p:spPr>
            <a:xfrm>
              <a:off x="8422653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471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pl-PL" sz="5200" dirty="0">
                <a:solidFill>
                  <a:schemeClr val="bg1"/>
                </a:solidFill>
              </a:rPr>
              <a:t>Rozkład jazdy</a:t>
            </a:r>
            <a:endParaRPr lang="en-GB" sz="5200" dirty="0">
              <a:solidFill>
                <a:schemeClr val="bg1"/>
              </a:solidFill>
            </a:endParaRPr>
          </a:p>
        </p:txBody>
      </p:sp>
      <p:sp>
        <p:nvSpPr>
          <p:cNvPr id="2" name="Prostokąt 1" descr="Amazon tree boa coiled around branch">
            <a:extLst>
              <a:ext uri="{FF2B5EF4-FFF2-40B4-BE49-F238E27FC236}">
                <a16:creationId xmlns:a16="http://schemas.microsoft.com/office/drawing/2014/main" id="{92D7ED73-D307-F8D4-F1B1-169EB1E1F165}"/>
              </a:ext>
            </a:extLst>
          </p:cNvPr>
          <p:cNvSpPr/>
          <p:nvPr/>
        </p:nvSpPr>
        <p:spPr>
          <a:xfrm>
            <a:off x="4605387" y="2566922"/>
            <a:ext cx="4717798" cy="4717798"/>
          </a:xfrm>
          <a:prstGeom prst="rect">
            <a:avLst/>
          </a:prstGeom>
          <a:blipFill rotWithShape="1">
            <a:blip r:embed="rId2">
              <a:alphaModFix amt="26000"/>
            </a:blip>
            <a:srcRect/>
            <a:stretch>
              <a:fillRect l="-25000" r="-25000"/>
            </a:stretch>
          </a:blipFill>
          <a:ln>
            <a:noFill/>
          </a:ln>
          <a:effectLst>
            <a:glow>
              <a:schemeClr val="accent1"/>
            </a:glow>
            <a:softEdge rad="114300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GB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Symbol zastępczy zawartości 5">
            <a:extLst>
              <a:ext uri="{FF2B5EF4-FFF2-40B4-BE49-F238E27FC236}">
                <a16:creationId xmlns:a16="http://schemas.microsoft.com/office/drawing/2014/main" id="{6DB69A3A-26A1-B1C0-394E-40EAEABC1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337268"/>
            <a:ext cx="7882128" cy="3337851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pl-PL" sz="1900" dirty="0">
                <a:solidFill>
                  <a:schemeClr val="bg1"/>
                </a:solidFill>
              </a:rPr>
              <a:t>Dokumentacja</a:t>
            </a:r>
          </a:p>
          <a:p>
            <a:pPr marL="385763" indent="-385763">
              <a:buFont typeface="+mj-lt"/>
              <a:buAutoNum type="arabicPeriod"/>
            </a:pPr>
            <a:r>
              <a:rPr lang="pl-PL" sz="1900" dirty="0">
                <a:solidFill>
                  <a:schemeClr val="bg1"/>
                </a:solidFill>
              </a:rPr>
              <a:t>Funkcje anonimowe</a:t>
            </a:r>
          </a:p>
          <a:p>
            <a:pPr marL="385763" indent="-385763">
              <a:buFont typeface="+mj-lt"/>
              <a:buAutoNum type="arabicPeriod"/>
            </a:pPr>
            <a:r>
              <a:rPr lang="pl-PL" sz="1900" dirty="0">
                <a:solidFill>
                  <a:schemeClr val="bg1"/>
                </a:solidFill>
              </a:rPr>
              <a:t>Programowanie funkcyjne</a:t>
            </a:r>
          </a:p>
          <a:p>
            <a:pPr marL="385763" indent="-385763">
              <a:buFont typeface="+mj-lt"/>
              <a:buAutoNum type="arabicPeriod"/>
            </a:pPr>
            <a:r>
              <a:rPr lang="pl-PL" sz="1900" dirty="0">
                <a:solidFill>
                  <a:schemeClr val="bg1"/>
                </a:solidFill>
              </a:rPr>
              <a:t>Generatory</a:t>
            </a:r>
          </a:p>
          <a:p>
            <a:pPr marL="385763" indent="-385763">
              <a:buFont typeface="+mj-lt"/>
              <a:buAutoNum type="arabicPeriod"/>
            </a:pPr>
            <a:r>
              <a:rPr lang="pl-PL" sz="1900" dirty="0" err="1">
                <a:solidFill>
                  <a:schemeClr val="bg1"/>
                </a:solidFill>
              </a:rPr>
              <a:t>Comprehension</a:t>
            </a:r>
            <a:endParaRPr lang="pl-PL" sz="1900" dirty="0">
              <a:solidFill>
                <a:schemeClr val="bg1"/>
              </a:solidFill>
            </a:endParaRPr>
          </a:p>
          <a:p>
            <a:pPr marL="385763" indent="-385763">
              <a:buFont typeface="+mj-lt"/>
              <a:buAutoNum type="arabicPeriod"/>
            </a:pPr>
            <a:r>
              <a:rPr lang="pl-PL" sz="1900" dirty="0">
                <a:solidFill>
                  <a:schemeClr val="bg1"/>
                </a:solidFill>
              </a:rPr>
              <a:t>Praca z plikami</a:t>
            </a:r>
          </a:p>
          <a:p>
            <a:pPr marL="385763" indent="-385763">
              <a:buFont typeface="+mj-lt"/>
              <a:buAutoNum type="arabicPeriod"/>
            </a:pPr>
            <a:r>
              <a:rPr lang="pl-PL" sz="1900" dirty="0">
                <a:solidFill>
                  <a:schemeClr val="bg1"/>
                </a:solidFill>
              </a:rPr>
              <a:t>Menadżer kontekstu</a:t>
            </a:r>
          </a:p>
          <a:p>
            <a:pPr marL="385763" indent="-385763">
              <a:buFont typeface="+mj-lt"/>
              <a:buAutoNum type="arabicPeriod"/>
            </a:pPr>
            <a:r>
              <a:rPr lang="pl-PL" sz="1900" dirty="0" err="1">
                <a:solidFill>
                  <a:schemeClr val="bg1"/>
                </a:solidFill>
              </a:rPr>
              <a:t>Serializacja</a:t>
            </a:r>
            <a:endParaRPr lang="pl-PL" sz="1900" dirty="0">
              <a:solidFill>
                <a:schemeClr val="bg1"/>
              </a:solidFill>
            </a:endParaRPr>
          </a:p>
          <a:p>
            <a:pPr marL="385763" indent="-385763">
              <a:buFont typeface="+mj-lt"/>
              <a:buAutoNum type="arabicPeriod"/>
            </a:pPr>
            <a:r>
              <a:rPr lang="pl-PL" sz="1900" dirty="0">
                <a:solidFill>
                  <a:schemeClr val="bg1"/>
                </a:solidFill>
              </a:rPr>
              <a:t>Data i godzina</a:t>
            </a:r>
            <a:endParaRPr lang="en-GB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128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>
                <a:solidFill>
                  <a:schemeClr val="bg1"/>
                </a:solidFill>
              </a:rPr>
              <a:t>Menadżer kontekstu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E52675-00E1-3D5C-9836-B70CF52E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36" y="2198077"/>
            <a:ext cx="8242063" cy="1544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Służą do obsługi kontekstu w sposób automatyczny.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Zastępują składnię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try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pl-PL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finally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pl-PL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pl-PL" sz="19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Deklaracja za pomocą słowa kluczowego 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with</a:t>
            </a:r>
            <a:r>
              <a:rPr lang="pl-PL" sz="19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Opcjonalnie można przechowywać zwracany obiekt poprzez słowo kluczowe 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pl-PL" sz="19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C2BA4EED-39A6-2A4C-887C-8A40CFCA4F1F}"/>
              </a:ext>
            </a:extLst>
          </p:cNvPr>
          <p:cNvSpPr txBox="1"/>
          <p:nvPr/>
        </p:nvSpPr>
        <p:spPr>
          <a:xfrm>
            <a:off x="1110020" y="3738368"/>
            <a:ext cx="1327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try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	...</a:t>
            </a:r>
          </a:p>
          <a:p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finally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	...</a:t>
            </a:r>
            <a:endParaRPr lang="pl-PL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A80433F-5AF3-E7BC-5726-FB73630BA9AC}"/>
              </a:ext>
            </a:extLst>
          </p:cNvPr>
          <p:cNvSpPr txBox="1"/>
          <p:nvPr/>
        </p:nvSpPr>
        <p:spPr>
          <a:xfrm>
            <a:off x="5509683" y="4201288"/>
            <a:ext cx="3096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with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...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...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	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2D1C1F2E-BE03-3144-39BB-CF04FAA5FA1A}"/>
              </a:ext>
            </a:extLst>
          </p:cNvPr>
          <p:cNvSpPr txBox="1"/>
          <p:nvPr/>
        </p:nvSpPr>
        <p:spPr>
          <a:xfrm>
            <a:off x="5509683" y="5513830"/>
            <a:ext cx="3282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with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open(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file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	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file.read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7EE865A-EB8F-336B-AF30-67C1B19A34BB}"/>
              </a:ext>
            </a:extLst>
          </p:cNvPr>
          <p:cNvSpPr txBox="1"/>
          <p:nvPr/>
        </p:nvSpPr>
        <p:spPr>
          <a:xfrm>
            <a:off x="1110020" y="5282558"/>
            <a:ext cx="25242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file = open(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pl-PL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try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file.read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finally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file.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close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grpSp>
        <p:nvGrpSpPr>
          <p:cNvPr id="7" name="Grupa 6">
            <a:extLst>
              <a:ext uri="{FF2B5EF4-FFF2-40B4-BE49-F238E27FC236}">
                <a16:creationId xmlns:a16="http://schemas.microsoft.com/office/drawing/2014/main" id="{5D5F9FAF-C78D-3681-996C-A5A066B6C98D}"/>
              </a:ext>
            </a:extLst>
          </p:cNvPr>
          <p:cNvGrpSpPr/>
          <p:nvPr/>
        </p:nvGrpSpPr>
        <p:grpSpPr>
          <a:xfrm>
            <a:off x="8422653" y="6296569"/>
            <a:ext cx="540211" cy="467175"/>
            <a:chOff x="8422653" y="6296569"/>
            <a:chExt cx="540211" cy="467175"/>
          </a:xfrm>
        </p:grpSpPr>
        <p:pic>
          <p:nvPicPr>
            <p:cNvPr id="8" name="Grafika 7" descr="Użytkownicy z wypełnieniem pełnym">
              <a:extLst>
                <a:ext uri="{FF2B5EF4-FFF2-40B4-BE49-F238E27FC236}">
                  <a16:creationId xmlns:a16="http://schemas.microsoft.com/office/drawing/2014/main" id="{AB9D2651-0905-A5CC-384B-F52ABE273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8421" y="6296569"/>
              <a:ext cx="328676" cy="328676"/>
            </a:xfrm>
            <a:prstGeom prst="rect">
              <a:avLst/>
            </a:prstGeom>
          </p:spPr>
        </p:pic>
        <p:sp>
          <p:nvSpPr>
            <p:cNvPr id="9" name="pole tekstowe 8">
              <a:extLst>
                <a:ext uri="{FF2B5EF4-FFF2-40B4-BE49-F238E27FC236}">
                  <a16:creationId xmlns:a16="http://schemas.microsoft.com/office/drawing/2014/main" id="{E0B8E2DD-CC5F-A08B-4F38-BB3DC187DE4F}"/>
                </a:ext>
              </a:extLst>
            </p:cNvPr>
            <p:cNvSpPr txBox="1"/>
            <p:nvPr/>
          </p:nvSpPr>
          <p:spPr>
            <a:xfrm>
              <a:off x="8422653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8240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>
                <a:solidFill>
                  <a:schemeClr val="bg1"/>
                </a:solidFill>
              </a:rPr>
              <a:t>Menadżer kontekstu</a:t>
            </a:r>
            <a:br>
              <a:rPr kumimoji="0" lang="pl-PL" sz="3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wiele kontekstów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E52675-00E1-3D5C-9836-B70CF52E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37" y="2527363"/>
            <a:ext cx="8242063" cy="722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Możliwe jest zarządzanie wieloma kontekstami jednocześnie poprzez podanie wielu parametrów, rozdzielając przecinkiem.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2D1C1F2E-BE03-3144-39BB-CF04FAA5FA1A}"/>
              </a:ext>
            </a:extLst>
          </p:cNvPr>
          <p:cNvSpPr txBox="1"/>
          <p:nvPr/>
        </p:nvSpPr>
        <p:spPr>
          <a:xfrm>
            <a:off x="836675" y="4330637"/>
            <a:ext cx="807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with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open(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in_path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in_file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,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open(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out_path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out_file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	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data =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in_file.read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	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out_file.write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(data)</a:t>
            </a:r>
          </a:p>
        </p:txBody>
      </p:sp>
      <p:grpSp>
        <p:nvGrpSpPr>
          <p:cNvPr id="2" name="Grupa 1">
            <a:extLst>
              <a:ext uri="{FF2B5EF4-FFF2-40B4-BE49-F238E27FC236}">
                <a16:creationId xmlns:a16="http://schemas.microsoft.com/office/drawing/2014/main" id="{BCDCA5D4-D9B7-ABE4-154E-7DF9B126A5E1}"/>
              </a:ext>
            </a:extLst>
          </p:cNvPr>
          <p:cNvGrpSpPr/>
          <p:nvPr/>
        </p:nvGrpSpPr>
        <p:grpSpPr>
          <a:xfrm>
            <a:off x="8422653" y="6296569"/>
            <a:ext cx="540211" cy="467175"/>
            <a:chOff x="8422653" y="6296569"/>
            <a:chExt cx="540211" cy="467175"/>
          </a:xfrm>
        </p:grpSpPr>
        <p:pic>
          <p:nvPicPr>
            <p:cNvPr id="4" name="Grafika 3" descr="Użytkownicy z wypełnieniem pełnym">
              <a:extLst>
                <a:ext uri="{FF2B5EF4-FFF2-40B4-BE49-F238E27FC236}">
                  <a16:creationId xmlns:a16="http://schemas.microsoft.com/office/drawing/2014/main" id="{F6F9F000-9C13-4DAD-CBDD-05B14E0F1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8421" y="6296569"/>
              <a:ext cx="328676" cy="328676"/>
            </a:xfrm>
            <a:prstGeom prst="rect">
              <a:avLst/>
            </a:prstGeom>
          </p:spPr>
        </p:pic>
        <p:sp>
          <p:nvSpPr>
            <p:cNvPr id="5" name="pole tekstowe 4">
              <a:extLst>
                <a:ext uri="{FF2B5EF4-FFF2-40B4-BE49-F238E27FC236}">
                  <a16:creationId xmlns:a16="http://schemas.microsoft.com/office/drawing/2014/main" id="{E66B9920-1576-2B96-8EBD-E9F9B429E3C0}"/>
                </a:ext>
              </a:extLst>
            </p:cNvPr>
            <p:cNvSpPr txBox="1"/>
            <p:nvPr/>
          </p:nvSpPr>
          <p:spPr>
            <a:xfrm>
              <a:off x="8422653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3428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 err="1">
                <a:solidFill>
                  <a:schemeClr val="bg1"/>
                </a:solidFill>
              </a:rPr>
              <a:t>Serializacja</a:t>
            </a:r>
            <a:br>
              <a:rPr kumimoji="0" lang="pl-PL" sz="3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JSON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E52675-00E1-3D5C-9836-B70CF52E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656" y="2560320"/>
            <a:ext cx="3812304" cy="2959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JSON (JavaScript Object </a:t>
            </a:r>
            <a:r>
              <a:rPr lang="pl-PL" sz="1900" dirty="0" err="1">
                <a:solidFill>
                  <a:schemeClr val="bg1"/>
                </a:solidFill>
              </a:rPr>
              <a:t>Notation</a:t>
            </a:r>
            <a:r>
              <a:rPr lang="pl-PL" sz="1900" dirty="0">
                <a:solidFill>
                  <a:schemeClr val="bg1"/>
                </a:solidFill>
              </a:rPr>
              <a:t>) - jest formatem danych. Powszechnie wykorzystywany do wymiany danych elektronicznych. Dzięki swojej strukturze nadaje się do przechowywania danych niestrukturalnych.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18057345-15D1-E8A7-3029-BC71CA9FED62}"/>
              </a:ext>
            </a:extLst>
          </p:cNvPr>
          <p:cNvSpPr txBox="1"/>
          <p:nvPr/>
        </p:nvSpPr>
        <p:spPr>
          <a:xfrm>
            <a:off x="4490721" y="2380548"/>
            <a:ext cx="43012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noProof="1">
                <a:solidFill>
                  <a:schemeClr val="accent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l-PL" noProof="1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pl-PL" i="1" noProof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surname</a:t>
            </a:r>
            <a:r>
              <a:rPr lang="pl-PL" noProof="1">
                <a:solidFill>
                  <a:schemeClr val="accent2"/>
                </a:solidFill>
                <a:latin typeface="Consolas" panose="020B0609020204030204" pitchFamily="49" charset="0"/>
              </a:rPr>
              <a:t>":</a:t>
            </a:r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noProof="1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pl-PL" i="1" noProof="1">
                <a:solidFill>
                  <a:schemeClr val="bg1"/>
                </a:solidFill>
                <a:latin typeface="Consolas" panose="020B0609020204030204" pitchFamily="49" charset="0"/>
              </a:rPr>
              <a:t>Scott</a:t>
            </a:r>
            <a:r>
              <a:rPr lang="pl-PL" noProof="1">
                <a:solidFill>
                  <a:schemeClr val="accent2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pl-PL" i="1" noProof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":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48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,</a:t>
            </a:r>
            <a:endParaRPr lang="pl-PL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pl-PL" i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names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":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pl-PL" i="1" dirty="0">
                <a:solidFill>
                  <a:schemeClr val="bg1"/>
                </a:solidFill>
                <a:latin typeface="Consolas" panose="020B0609020204030204" pitchFamily="49" charset="0"/>
              </a:rPr>
              <a:t>Michael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pl-PL" i="1" dirty="0">
                <a:solidFill>
                  <a:schemeClr val="bg1"/>
                </a:solidFill>
                <a:latin typeface="Consolas" panose="020B0609020204030204" pitchFamily="49" charset="0"/>
              </a:rPr>
              <a:t>Gary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pl-PL" i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born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": {</a:t>
            </a:r>
          </a:p>
          <a:p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pl-PL" i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": "</a:t>
            </a:r>
            <a:r>
              <a:rPr lang="pl-PL" i="1" dirty="0">
                <a:solidFill>
                  <a:schemeClr val="bg1"/>
                </a:solidFill>
                <a:latin typeface="Consolas" panose="020B0609020204030204" pitchFamily="49" charset="0"/>
              </a:rPr>
              <a:t>1965-03-15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pl-PL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place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": "</a:t>
            </a:r>
            <a:r>
              <a:rPr lang="pl-PL" i="1" dirty="0" err="1">
                <a:solidFill>
                  <a:schemeClr val="bg1"/>
                </a:solidFill>
                <a:latin typeface="Consolas" panose="020B0609020204030204" pitchFamily="49" charset="0"/>
              </a:rPr>
              <a:t>Pennsylvania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l-PL" noProof="1">
                <a:solidFill>
                  <a:schemeClr val="accent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noProof="1">
                <a:solidFill>
                  <a:schemeClr val="accent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3123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 err="1">
                <a:solidFill>
                  <a:schemeClr val="bg1"/>
                </a:solidFill>
              </a:rPr>
              <a:t>Serializacja</a:t>
            </a:r>
            <a:br>
              <a:rPr kumimoji="0" lang="pl-PL" sz="3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JSON – biblioteka </a:t>
            </a:r>
            <a:r>
              <a:rPr kumimoji="0" lang="pl-P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json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E52675-00E1-3D5C-9836-B70CF52E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96" y="2343855"/>
            <a:ext cx="8375586" cy="984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900" dirty="0" err="1">
                <a:solidFill>
                  <a:schemeClr val="bg1"/>
                </a:solidFill>
              </a:rPr>
              <a:t>Python</a:t>
            </a:r>
            <a:r>
              <a:rPr lang="pl-PL" sz="1900" dirty="0">
                <a:solidFill>
                  <a:schemeClr val="bg1"/>
                </a:solidFill>
              </a:rPr>
              <a:t> dostarcza wbudowaną </a:t>
            </a:r>
            <a:r>
              <a:rPr lang="pl-PL" sz="1900" dirty="0" err="1">
                <a:solidFill>
                  <a:schemeClr val="bg1"/>
                </a:solidFill>
              </a:rPr>
              <a:t>blibiotekę</a:t>
            </a:r>
            <a:r>
              <a:rPr lang="pl-PL" sz="1900" dirty="0">
                <a:solidFill>
                  <a:schemeClr val="bg1"/>
                </a:solidFill>
              </a:rPr>
              <a:t>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json</a:t>
            </a:r>
            <a:r>
              <a:rPr lang="pl-PL" sz="19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Podstawowe funkcje to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dumps</a:t>
            </a:r>
            <a:r>
              <a:rPr lang="pl-PL" sz="1900" dirty="0">
                <a:solidFill>
                  <a:schemeClr val="bg1"/>
                </a:solidFill>
              </a:rPr>
              <a:t> do </a:t>
            </a:r>
            <a:r>
              <a:rPr lang="pl-PL" sz="1900" dirty="0" err="1">
                <a:solidFill>
                  <a:schemeClr val="bg1"/>
                </a:solidFill>
              </a:rPr>
              <a:t>enkodowania</a:t>
            </a:r>
            <a:r>
              <a:rPr lang="pl-PL" sz="1900" dirty="0">
                <a:solidFill>
                  <a:schemeClr val="bg1"/>
                </a:solidFill>
              </a:rPr>
              <a:t> i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loads</a:t>
            </a:r>
            <a:r>
              <a:rPr lang="pl-PL" sz="1900" dirty="0">
                <a:solidFill>
                  <a:schemeClr val="bg1"/>
                </a:solidFill>
              </a:rPr>
              <a:t> do  dekodowania.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18057345-15D1-E8A7-3029-BC71CA9FED62}"/>
              </a:ext>
            </a:extLst>
          </p:cNvPr>
          <p:cNvSpPr txBox="1"/>
          <p:nvPr/>
        </p:nvSpPr>
        <p:spPr>
          <a:xfrm>
            <a:off x="374125" y="3806895"/>
            <a:ext cx="7955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import </a:t>
            </a:r>
            <a:r>
              <a:rPr lang="pl-PL" noProof="1">
                <a:solidFill>
                  <a:schemeClr val="accent2"/>
                </a:solidFill>
                <a:latin typeface="Consolas" panose="020B0609020204030204" pitchFamily="49" charset="0"/>
              </a:rPr>
              <a:t>json</a:t>
            </a:r>
          </a:p>
          <a:p>
            <a:endParaRPr lang="pl-PL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json.</a:t>
            </a:r>
            <a:r>
              <a:rPr lang="pl-PL" noProof="1">
                <a:solidFill>
                  <a:schemeClr val="accent2"/>
                </a:solidFill>
                <a:latin typeface="Consolas" panose="020B0609020204030204" pitchFamily="49" charset="0"/>
              </a:rPr>
              <a:t>dumps(</a:t>
            </a:r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pl-PL" i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": ("</a:t>
            </a:r>
            <a:r>
              <a:rPr lang="pl-PL" i="1" dirty="0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", "</a:t>
            </a:r>
            <a:r>
              <a:rPr lang="pl-PL" i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",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)}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'</a:t>
            </a:r>
            <a:r>
              <a:rPr lang="pl-PL" i="1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pl-PL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"list": ["of", "</a:t>
            </a:r>
            <a:r>
              <a:rPr lang="pl-PL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pl-PL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pl-PL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pl-PL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]}</a:t>
            </a:r>
            <a:r>
              <a:rPr lang="pl-PL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'</a:t>
            </a:r>
            <a:endParaRPr lang="pl-PL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pl-PL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json.</a:t>
            </a:r>
            <a:r>
              <a:rPr lang="pl-PL" noProof="1">
                <a:solidFill>
                  <a:schemeClr val="accent2"/>
                </a:solidFill>
                <a:latin typeface="Consolas" panose="020B0609020204030204" pitchFamily="49" charset="0"/>
              </a:rPr>
              <a:t>loads(</a:t>
            </a:r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pl-PL" i="1" noProof="1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pl-PL" i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pl-PL" i="1" dirty="0" err="1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pl-PL" i="1" dirty="0">
                <a:solidFill>
                  <a:schemeClr val="bg1"/>
                </a:solidFill>
                <a:latin typeface="Consolas" panose="020B0609020204030204" pitchFamily="49" charset="0"/>
              </a:rPr>
              <a:t>": </a:t>
            </a:r>
            <a:r>
              <a:rPr lang="pl-PL" i="1" dirty="0" err="1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pl-PL" i="1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{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l-PL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": </a:t>
            </a:r>
            <a:r>
              <a:rPr lang="pl-P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None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pl-PL" noProof="1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DC6206BA-84CD-3E16-3BDB-114DC7CB8236}"/>
              </a:ext>
            </a:extLst>
          </p:cNvPr>
          <p:cNvGrpSpPr/>
          <p:nvPr/>
        </p:nvGrpSpPr>
        <p:grpSpPr>
          <a:xfrm>
            <a:off x="8422653" y="6296569"/>
            <a:ext cx="540211" cy="467175"/>
            <a:chOff x="8422653" y="6296569"/>
            <a:chExt cx="540211" cy="467175"/>
          </a:xfrm>
        </p:grpSpPr>
        <p:pic>
          <p:nvPicPr>
            <p:cNvPr id="5" name="Grafika 4" descr="Użytkownicy z wypełnieniem pełnym">
              <a:extLst>
                <a:ext uri="{FF2B5EF4-FFF2-40B4-BE49-F238E27FC236}">
                  <a16:creationId xmlns:a16="http://schemas.microsoft.com/office/drawing/2014/main" id="{8801CC47-5BE3-5FB2-51EE-9F5EDE3B6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8421" y="6296569"/>
              <a:ext cx="328676" cy="328676"/>
            </a:xfrm>
            <a:prstGeom prst="rect">
              <a:avLst/>
            </a:prstGeom>
          </p:spPr>
        </p:pic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B041CB47-91E4-BDE6-1ACF-57189597B38B}"/>
                </a:ext>
              </a:extLst>
            </p:cNvPr>
            <p:cNvSpPr txBox="1"/>
            <p:nvPr/>
          </p:nvSpPr>
          <p:spPr>
            <a:xfrm>
              <a:off x="8422653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ex15</a:t>
              </a:r>
            </a:p>
          </p:txBody>
        </p:sp>
      </p:grpSp>
      <p:grpSp>
        <p:nvGrpSpPr>
          <p:cNvPr id="7" name="Grupa 6">
            <a:extLst>
              <a:ext uri="{FF2B5EF4-FFF2-40B4-BE49-F238E27FC236}">
                <a16:creationId xmlns:a16="http://schemas.microsoft.com/office/drawing/2014/main" id="{7F765D05-2AAE-230A-2189-B978248338D2}"/>
              </a:ext>
            </a:extLst>
          </p:cNvPr>
          <p:cNvGrpSpPr/>
          <p:nvPr/>
        </p:nvGrpSpPr>
        <p:grpSpPr>
          <a:xfrm>
            <a:off x="7971411" y="6317186"/>
            <a:ext cx="540211" cy="455031"/>
            <a:chOff x="7945506" y="6308713"/>
            <a:chExt cx="540211" cy="455031"/>
          </a:xfrm>
        </p:grpSpPr>
        <p:pic>
          <p:nvPicPr>
            <p:cNvPr id="8" name="Grafika 7" descr="Użytkownik z wypełnieniem pełnym">
              <a:extLst>
                <a:ext uri="{FF2B5EF4-FFF2-40B4-BE49-F238E27FC236}">
                  <a16:creationId xmlns:a16="http://schemas.microsoft.com/office/drawing/2014/main" id="{5643F705-3472-EB95-B6ED-676B1AA71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79225" y="6308713"/>
              <a:ext cx="264208" cy="264208"/>
            </a:xfrm>
            <a:prstGeom prst="rect">
              <a:avLst/>
            </a:prstGeom>
          </p:spPr>
        </p:pic>
        <p:sp>
          <p:nvSpPr>
            <p:cNvPr id="9" name="pole tekstowe 8">
              <a:extLst>
                <a:ext uri="{FF2B5EF4-FFF2-40B4-BE49-F238E27FC236}">
                  <a16:creationId xmlns:a16="http://schemas.microsoft.com/office/drawing/2014/main" id="{B494BD9F-6A6B-8E98-4440-28A15008A530}"/>
                </a:ext>
              </a:extLst>
            </p:cNvPr>
            <p:cNvSpPr txBox="1"/>
            <p:nvPr/>
          </p:nvSpPr>
          <p:spPr>
            <a:xfrm>
              <a:off x="7945506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ex03</a:t>
              </a:r>
              <a:endParaRPr lang="en-GB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9778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 err="1">
                <a:solidFill>
                  <a:schemeClr val="bg1"/>
                </a:solidFill>
              </a:rPr>
              <a:t>Serializacja</a:t>
            </a:r>
            <a:br>
              <a:rPr kumimoji="0" lang="pl-PL" sz="3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CSV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E52675-00E1-3D5C-9836-B70CF52E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656" y="2560320"/>
            <a:ext cx="3677856" cy="3538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CSV (</a:t>
            </a:r>
            <a:r>
              <a:rPr lang="pl-PL" sz="1900" dirty="0" err="1">
                <a:solidFill>
                  <a:schemeClr val="bg1"/>
                </a:solidFill>
              </a:rPr>
              <a:t>Comma</a:t>
            </a:r>
            <a:r>
              <a:rPr lang="pl-PL" sz="1900" dirty="0">
                <a:solidFill>
                  <a:schemeClr val="bg1"/>
                </a:solidFill>
              </a:rPr>
              <a:t> </a:t>
            </a:r>
            <a:r>
              <a:rPr lang="pl-PL" sz="1900" dirty="0" err="1">
                <a:solidFill>
                  <a:schemeClr val="bg1"/>
                </a:solidFill>
              </a:rPr>
              <a:t>Separated</a:t>
            </a:r>
            <a:r>
              <a:rPr lang="pl-PL" sz="1900" dirty="0">
                <a:solidFill>
                  <a:schemeClr val="bg1"/>
                </a:solidFill>
              </a:rPr>
              <a:t> </a:t>
            </a:r>
            <a:r>
              <a:rPr lang="pl-PL" sz="1900" dirty="0" err="1">
                <a:solidFill>
                  <a:schemeClr val="bg1"/>
                </a:solidFill>
              </a:rPr>
              <a:t>Values</a:t>
            </a:r>
            <a:r>
              <a:rPr lang="pl-PL" sz="1900" dirty="0">
                <a:solidFill>
                  <a:schemeClr val="bg1"/>
                </a:solidFill>
              </a:rPr>
              <a:t>) - jest formatem danych. Ze względu na swoją strukturę jest powszechnie wykorzystywany do wymiany tabelarycznych danych elektronicznych.</a:t>
            </a:r>
          </a:p>
          <a:p>
            <a:pPr marL="0" indent="0">
              <a:buNone/>
            </a:pPr>
            <a:endParaRPr lang="pl-PL" sz="1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Dane w formacie CSV mogą opcjonalnie zawierać nagłówek jako pierwszą linię tekstu.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18057345-15D1-E8A7-3029-BC71CA9FED62}"/>
              </a:ext>
            </a:extLst>
          </p:cNvPr>
          <p:cNvSpPr txBox="1"/>
          <p:nvPr/>
        </p:nvSpPr>
        <p:spPr>
          <a:xfrm>
            <a:off x="5780197" y="2560320"/>
            <a:ext cx="2945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pl-PL" noProof="1">
                <a:solidFill>
                  <a:schemeClr val="accent2"/>
                </a:solidFill>
                <a:latin typeface="Consolas" panose="020B0609020204030204" pitchFamily="49" charset="0"/>
              </a:rPr>
              <a:t>,</a:t>
            </a:r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surname</a:t>
            </a:r>
            <a:r>
              <a:rPr lang="pl-PL" noProof="1">
                <a:solidFill>
                  <a:schemeClr val="accent2"/>
                </a:solidFill>
                <a:latin typeface="Consolas" panose="020B0609020204030204" pitchFamily="49" charset="0"/>
              </a:rPr>
              <a:t>,</a:t>
            </a:r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</a:p>
          <a:p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Michael</a:t>
            </a:r>
            <a:r>
              <a:rPr lang="pl-PL" noProof="1">
                <a:solidFill>
                  <a:schemeClr val="accent2"/>
                </a:solidFill>
                <a:latin typeface="Consolas" panose="020B0609020204030204" pitchFamily="49" charset="0"/>
              </a:rPr>
              <a:t>,</a:t>
            </a:r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Scott</a:t>
            </a:r>
            <a:r>
              <a:rPr lang="pl-PL" noProof="1">
                <a:solidFill>
                  <a:schemeClr val="accent2"/>
                </a:solidFill>
                <a:latin typeface="Consolas" panose="020B0609020204030204" pitchFamily="49" charset="0"/>
              </a:rPr>
              <a:t>,</a:t>
            </a:r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48</a:t>
            </a:r>
          </a:p>
          <a:p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Toby</a:t>
            </a:r>
            <a:r>
              <a:rPr lang="pl-PL" noProof="1">
                <a:solidFill>
                  <a:schemeClr val="accent2"/>
                </a:solidFill>
                <a:latin typeface="Consolas" panose="020B0609020204030204" pitchFamily="49" charset="0"/>
              </a:rPr>
              <a:t>,</a:t>
            </a:r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Flenderson</a:t>
            </a:r>
            <a:r>
              <a:rPr lang="pl-PL" noProof="1">
                <a:solidFill>
                  <a:schemeClr val="accent2"/>
                </a:solidFill>
                <a:latin typeface="Consolas" panose="020B0609020204030204" pitchFamily="49" charset="0"/>
              </a:rPr>
              <a:t>,</a:t>
            </a:r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45</a:t>
            </a:r>
          </a:p>
          <a:p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Dwight</a:t>
            </a:r>
            <a:r>
              <a:rPr lang="pl-PL" noProof="1">
                <a:solidFill>
                  <a:schemeClr val="accent2"/>
                </a:solidFill>
                <a:latin typeface="Consolas" panose="020B0609020204030204" pitchFamily="49" charset="0"/>
              </a:rPr>
              <a:t>,</a:t>
            </a:r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Shrute</a:t>
            </a:r>
            <a:r>
              <a:rPr lang="pl-PL" noProof="1">
                <a:solidFill>
                  <a:schemeClr val="accent2"/>
                </a:solidFill>
                <a:latin typeface="Consolas" panose="020B0609020204030204" pitchFamily="49" charset="0"/>
              </a:rPr>
              <a:t>,</a:t>
            </a:r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3366913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 err="1">
                <a:solidFill>
                  <a:schemeClr val="bg1"/>
                </a:solidFill>
              </a:rPr>
              <a:t>Serializacja</a:t>
            </a:r>
            <a:br>
              <a:rPr kumimoji="0" lang="pl-PL" sz="3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CSV – biblioteka </a:t>
            </a:r>
            <a:r>
              <a:rPr kumimoji="0" lang="pl-P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csv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E52675-00E1-3D5C-9836-B70CF52E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96" y="2343855"/>
            <a:ext cx="8375586" cy="1169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900" dirty="0" err="1">
                <a:solidFill>
                  <a:schemeClr val="bg1"/>
                </a:solidFill>
              </a:rPr>
              <a:t>Python</a:t>
            </a:r>
            <a:r>
              <a:rPr lang="pl-PL" sz="1900" dirty="0">
                <a:solidFill>
                  <a:schemeClr val="bg1"/>
                </a:solidFill>
              </a:rPr>
              <a:t> dostarcza wbudowaną </a:t>
            </a:r>
            <a:r>
              <a:rPr lang="pl-PL" sz="1900" dirty="0" err="1">
                <a:solidFill>
                  <a:schemeClr val="bg1"/>
                </a:solidFill>
              </a:rPr>
              <a:t>blibiotekę</a:t>
            </a:r>
            <a:r>
              <a:rPr lang="pl-PL" sz="1900" dirty="0">
                <a:solidFill>
                  <a:schemeClr val="bg1"/>
                </a:solidFill>
              </a:rPr>
              <a:t>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csv</a:t>
            </a:r>
            <a:r>
              <a:rPr lang="pl-PL" sz="19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Podstawowe funkcje to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writer</a:t>
            </a:r>
            <a:r>
              <a:rPr lang="pl-PL" sz="1900" dirty="0">
                <a:solidFill>
                  <a:schemeClr val="bg1"/>
                </a:solidFill>
              </a:rPr>
              <a:t> lub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DictWriter</a:t>
            </a:r>
            <a:r>
              <a:rPr lang="pl-PL" sz="1900" dirty="0">
                <a:solidFill>
                  <a:schemeClr val="bg1"/>
                </a:solidFill>
              </a:rPr>
              <a:t> do </a:t>
            </a:r>
            <a:r>
              <a:rPr lang="pl-PL" sz="1900" dirty="0" err="1">
                <a:solidFill>
                  <a:schemeClr val="bg1"/>
                </a:solidFill>
              </a:rPr>
              <a:t>enkodowania</a:t>
            </a:r>
            <a:r>
              <a:rPr lang="pl-PL" sz="1900" dirty="0">
                <a:solidFill>
                  <a:schemeClr val="bg1"/>
                </a:solidFill>
              </a:rPr>
              <a:t> i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reader</a:t>
            </a:r>
            <a:r>
              <a:rPr lang="pl-PL" sz="1900" dirty="0">
                <a:solidFill>
                  <a:schemeClr val="bg1"/>
                </a:solidFill>
              </a:rPr>
              <a:t> lub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DictReader</a:t>
            </a:r>
            <a:r>
              <a:rPr lang="pl-PL" sz="1900" dirty="0">
                <a:solidFill>
                  <a:schemeClr val="bg1"/>
                </a:solidFill>
              </a:rPr>
              <a:t> do  dekodowania.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18057345-15D1-E8A7-3029-BC71CA9FED62}"/>
              </a:ext>
            </a:extLst>
          </p:cNvPr>
          <p:cNvSpPr txBox="1"/>
          <p:nvPr/>
        </p:nvSpPr>
        <p:spPr>
          <a:xfrm>
            <a:off x="418656" y="3803571"/>
            <a:ext cx="7955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import </a:t>
            </a:r>
            <a:r>
              <a:rPr lang="pl-PL" noProof="1">
                <a:solidFill>
                  <a:schemeClr val="accent2"/>
                </a:solidFill>
                <a:latin typeface="Consolas" panose="020B0609020204030204" pitchFamily="49" charset="0"/>
              </a:rPr>
              <a:t>csv</a:t>
            </a:r>
          </a:p>
          <a:p>
            <a:endParaRPr lang="pl-PL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chemeClr val="bg1"/>
                </a:solidFill>
                <a:latin typeface="Consolas" panose="020B0609020204030204" pitchFamily="49" charset="0"/>
              </a:rPr>
              <a:t>with open(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pl-PL" i="1" noProof="1">
                <a:solidFill>
                  <a:schemeClr val="bg1"/>
                </a:solidFill>
                <a:latin typeface="Consolas" panose="020B0609020204030204" pitchFamily="49" charset="0"/>
              </a:rPr>
              <a:t>file</a:t>
            </a:r>
            <a:r>
              <a:rPr lang="en-US" i="1" noProof="1">
                <a:solidFill>
                  <a:schemeClr val="bg1"/>
                </a:solidFill>
                <a:latin typeface="Consolas" panose="020B0609020204030204" pitchFamily="49" charset="0"/>
              </a:rPr>
              <a:t>.csv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noProof="1">
                <a:solidFill>
                  <a:schemeClr val="bg1"/>
                </a:solidFill>
                <a:latin typeface="Consolas" panose="020B0609020204030204" pitchFamily="49" charset="0"/>
              </a:rPr>
              <a:t>) as csvfile:</a:t>
            </a:r>
            <a:endParaRPr lang="pl-PL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l-PL" noProof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reader</a:t>
            </a:r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l-PL" noProof="1">
                <a:solidFill>
                  <a:schemeClr val="accent2"/>
                </a:solidFill>
                <a:latin typeface="Consolas" panose="020B0609020204030204" pitchFamily="49" charset="0"/>
              </a:rPr>
              <a:t>csv.reader(</a:t>
            </a:r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csvfile</a:t>
            </a:r>
            <a:r>
              <a:rPr lang="pl-PL" noProof="1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    for row in </a:t>
            </a:r>
            <a:r>
              <a:rPr lang="pl-PL" noProof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reader</a:t>
            </a:r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        ...</a:t>
            </a:r>
          </a:p>
          <a:p>
            <a:endParaRPr lang="pl-PL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with open(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pl-PL" i="1" noProof="1">
                <a:solidFill>
                  <a:schemeClr val="bg1"/>
                </a:solidFill>
                <a:latin typeface="Consolas" panose="020B0609020204030204" pitchFamily="49" charset="0"/>
              </a:rPr>
              <a:t>file.csv</a:t>
            </a:r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", "</a:t>
            </a:r>
            <a:r>
              <a:rPr lang="pl-PL" i="1" noProof="1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") as csvfile:</a:t>
            </a:r>
          </a:p>
          <a:p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l-PL" noProof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writer</a:t>
            </a:r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l-PL" noProof="1">
                <a:solidFill>
                  <a:schemeClr val="accent2"/>
                </a:solidFill>
                <a:latin typeface="Consolas" panose="020B0609020204030204" pitchFamily="49" charset="0"/>
              </a:rPr>
              <a:t>csv.writer(</a:t>
            </a:r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csvfile</a:t>
            </a:r>
            <a:r>
              <a:rPr lang="pl-PL" noProof="1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l-PL" noProof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writer</a:t>
            </a:r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.writerow(["</a:t>
            </a:r>
            <a:r>
              <a:rPr lang="pl-PL" i="1" noProof="1">
                <a:solidFill>
                  <a:schemeClr val="bg1"/>
                </a:solidFill>
                <a:latin typeface="Consolas" panose="020B0609020204030204" pitchFamily="49" charset="0"/>
              </a:rPr>
              <a:t>some</a:t>
            </a:r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", 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pl-PL" i="1" noProof="1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42FAA279-899F-8FF5-36B3-9566F2764121}"/>
              </a:ext>
            </a:extLst>
          </p:cNvPr>
          <p:cNvGrpSpPr/>
          <p:nvPr/>
        </p:nvGrpSpPr>
        <p:grpSpPr>
          <a:xfrm>
            <a:off x="8422653" y="6296569"/>
            <a:ext cx="540211" cy="467175"/>
            <a:chOff x="8422653" y="6296569"/>
            <a:chExt cx="540211" cy="467175"/>
          </a:xfrm>
        </p:grpSpPr>
        <p:pic>
          <p:nvPicPr>
            <p:cNvPr id="5" name="Grafika 4" descr="Użytkownicy z wypełnieniem pełnym">
              <a:extLst>
                <a:ext uri="{FF2B5EF4-FFF2-40B4-BE49-F238E27FC236}">
                  <a16:creationId xmlns:a16="http://schemas.microsoft.com/office/drawing/2014/main" id="{D23A7759-4A02-A06D-5DE1-C0CAD96DD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8421" y="6296569"/>
              <a:ext cx="328676" cy="328676"/>
            </a:xfrm>
            <a:prstGeom prst="rect">
              <a:avLst/>
            </a:prstGeom>
          </p:spPr>
        </p:pic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84554BDF-36BE-F041-C2F1-BA0817DB11A1}"/>
                </a:ext>
              </a:extLst>
            </p:cNvPr>
            <p:cNvSpPr txBox="1"/>
            <p:nvPr/>
          </p:nvSpPr>
          <p:spPr>
            <a:xfrm>
              <a:off x="8422653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2304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>
                <a:solidFill>
                  <a:schemeClr val="bg1"/>
                </a:solidFill>
              </a:rPr>
              <a:t>Data i godzina</a:t>
            </a:r>
            <a:br>
              <a:rPr kumimoji="0" lang="pl-PL" sz="3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biblioteka </a:t>
            </a:r>
            <a:r>
              <a:rPr kumimoji="0" lang="pl-P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time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E52675-00E1-3D5C-9836-B70CF52E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96" y="2343855"/>
            <a:ext cx="8375586" cy="9845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1900" dirty="0" err="1">
                <a:solidFill>
                  <a:schemeClr val="bg1"/>
                </a:solidFill>
              </a:rPr>
              <a:t>Python</a:t>
            </a:r>
            <a:r>
              <a:rPr lang="pl-PL" sz="1900" dirty="0">
                <a:solidFill>
                  <a:schemeClr val="bg1"/>
                </a:solidFill>
              </a:rPr>
              <a:t> dostarcza wbudowaną bibliotekę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time</a:t>
            </a:r>
            <a:r>
              <a:rPr lang="pl-PL" sz="19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Pozwala ona m.in. na sprawdzenie aktualnego czasu systemowego, mierzenie wydajności oraz tworzenie opóźnień.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36A65C3-9829-5140-8FF7-457055F7282C}"/>
              </a:ext>
            </a:extLst>
          </p:cNvPr>
          <p:cNvSpPr txBox="1"/>
          <p:nvPr/>
        </p:nvSpPr>
        <p:spPr>
          <a:xfrm>
            <a:off x="418656" y="3966598"/>
            <a:ext cx="8366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import </a:t>
            </a:r>
            <a:r>
              <a:rPr lang="pl-PL" noProof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time</a:t>
            </a:r>
          </a:p>
          <a:p>
            <a:endParaRPr lang="pl-PL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pl-PL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l-PL" noProof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time</a:t>
            </a:r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chemeClr val="accent2"/>
                </a:solidFill>
                <a:latin typeface="Consolas" panose="020B0609020204030204" pitchFamily="49" charset="0"/>
              </a:rPr>
              <a:t>time()     </a:t>
            </a:r>
            <a:r>
              <a:rPr lang="pl-PL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zwraca aktualny timestamp w sekundach</a:t>
            </a:r>
          </a:p>
          <a:p>
            <a:endParaRPr lang="pl-PL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noProof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time</a:t>
            </a:r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chemeClr val="accent2"/>
                </a:solidFill>
                <a:latin typeface="Consolas" panose="020B0609020204030204" pitchFamily="49" charset="0"/>
              </a:rPr>
              <a:t>time_ns()  </a:t>
            </a:r>
            <a:r>
              <a:rPr lang="pl-PL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zwraca aktualny timestamp w nanosekundach</a:t>
            </a:r>
          </a:p>
          <a:p>
            <a:endParaRPr lang="pl-PL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noProof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time</a:t>
            </a:r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chemeClr val="accent2"/>
                </a:solidFill>
                <a:latin typeface="Consolas" panose="020B0609020204030204" pitchFamily="49" charset="0"/>
              </a:rPr>
              <a:t>sleep(</a:t>
            </a:r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pl-PL" noProof="1">
                <a:solidFill>
                  <a:schemeClr val="accent2"/>
                </a:solidFill>
                <a:latin typeface="Consolas" panose="020B0609020204030204" pitchFamily="49" charset="0"/>
              </a:rPr>
              <a:t>)   </a:t>
            </a:r>
            <a:r>
              <a:rPr lang="pl-PL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wstrzymuje kod na n sekund</a:t>
            </a:r>
          </a:p>
        </p:txBody>
      </p:sp>
      <p:grpSp>
        <p:nvGrpSpPr>
          <p:cNvPr id="2" name="Grupa 1">
            <a:extLst>
              <a:ext uri="{FF2B5EF4-FFF2-40B4-BE49-F238E27FC236}">
                <a16:creationId xmlns:a16="http://schemas.microsoft.com/office/drawing/2014/main" id="{268CDC46-6296-7DD4-B314-4C22C146507D}"/>
              </a:ext>
            </a:extLst>
          </p:cNvPr>
          <p:cNvGrpSpPr/>
          <p:nvPr/>
        </p:nvGrpSpPr>
        <p:grpSpPr>
          <a:xfrm>
            <a:off x="8422653" y="6296569"/>
            <a:ext cx="540211" cy="467175"/>
            <a:chOff x="8422653" y="6296569"/>
            <a:chExt cx="540211" cy="467175"/>
          </a:xfrm>
        </p:grpSpPr>
        <p:pic>
          <p:nvPicPr>
            <p:cNvPr id="5" name="Grafika 4" descr="Użytkownicy z wypełnieniem pełnym">
              <a:extLst>
                <a:ext uri="{FF2B5EF4-FFF2-40B4-BE49-F238E27FC236}">
                  <a16:creationId xmlns:a16="http://schemas.microsoft.com/office/drawing/2014/main" id="{2BE54897-D2EA-85EA-95AE-B44BA3729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8421" y="6296569"/>
              <a:ext cx="328676" cy="328676"/>
            </a:xfrm>
            <a:prstGeom prst="rect">
              <a:avLst/>
            </a:prstGeom>
          </p:spPr>
        </p:pic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466F0651-D3F4-57E9-1D87-4063151AE17B}"/>
                </a:ext>
              </a:extLst>
            </p:cNvPr>
            <p:cNvSpPr txBox="1"/>
            <p:nvPr/>
          </p:nvSpPr>
          <p:spPr>
            <a:xfrm>
              <a:off x="8422653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4686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>
                <a:solidFill>
                  <a:schemeClr val="bg1"/>
                </a:solidFill>
              </a:rPr>
              <a:t>Data i godzina</a:t>
            </a:r>
            <a:br>
              <a:rPr kumimoji="0" lang="pl-PL" sz="3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biblioteka </a:t>
            </a:r>
            <a:r>
              <a:rPr kumimoji="0" lang="pl-P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datetime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E52675-00E1-3D5C-9836-B70CF52E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96" y="2343855"/>
            <a:ext cx="8375586" cy="1014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Do bardziej zaawansowanej obsługi daty i godziny służy biblioteka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datetime</a:t>
            </a:r>
            <a:r>
              <a:rPr lang="pl-PL" sz="19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Zawiera ona w sobie narzędzia do obsługi daty, godziny, stref czasowych oraz przesunięć czasowych.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36A65C3-9829-5140-8FF7-457055F7282C}"/>
              </a:ext>
            </a:extLst>
          </p:cNvPr>
          <p:cNvSpPr txBox="1"/>
          <p:nvPr/>
        </p:nvSpPr>
        <p:spPr>
          <a:xfrm>
            <a:off x="418656" y="4085333"/>
            <a:ext cx="8366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import </a:t>
            </a:r>
            <a:r>
              <a:rPr lang="pl-PL" noProof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datetime</a:t>
            </a:r>
          </a:p>
          <a:p>
            <a:endParaRPr lang="pl-PL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l-PL" noProof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chemeClr val="accent2"/>
                </a:solidFill>
                <a:latin typeface="Consolas" panose="020B0609020204030204" pitchFamily="49" charset="0"/>
              </a:rPr>
              <a:t>datetime</a:t>
            </a:r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pl-PL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obiekt daty i godziny</a:t>
            </a:r>
            <a:endParaRPr lang="pl-PL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noProof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chemeClr val="accent2"/>
                </a:solidFill>
                <a:latin typeface="Consolas" panose="020B0609020204030204" pitchFamily="49" charset="0"/>
              </a:rPr>
              <a:t>date       </a:t>
            </a:r>
            <a:r>
              <a:rPr lang="pl-PL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obiekt daty</a:t>
            </a:r>
            <a:endParaRPr lang="pl-PL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noProof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chemeClr val="accent2"/>
                </a:solidFill>
                <a:latin typeface="Consolas" panose="020B0609020204030204" pitchFamily="49" charset="0"/>
              </a:rPr>
              <a:t>time       </a:t>
            </a:r>
            <a:r>
              <a:rPr lang="pl-PL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obiekt godziny</a:t>
            </a:r>
            <a:endParaRPr lang="pl-PL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noProof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chemeClr val="accent2"/>
                </a:solidFill>
                <a:latin typeface="Consolas" panose="020B0609020204030204" pitchFamily="49" charset="0"/>
              </a:rPr>
              <a:t>timedelta</a:t>
            </a:r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pl-PL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obiekt przesunięcia czasowego</a:t>
            </a:r>
          </a:p>
          <a:p>
            <a:r>
              <a:rPr lang="pl-PL" noProof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pl-PL" noProof="1">
                <a:solidFill>
                  <a:schemeClr val="accent2"/>
                </a:solidFill>
                <a:latin typeface="Consolas" panose="020B0609020204030204" pitchFamily="49" charset="0"/>
              </a:rPr>
              <a:t>timezone</a:t>
            </a:r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pl-PL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obiekt strefy czasowej</a:t>
            </a:r>
          </a:p>
        </p:txBody>
      </p:sp>
    </p:spTree>
    <p:extLst>
      <p:ext uri="{BB962C8B-B14F-4D97-AF65-F5344CB8AC3E}">
        <p14:creationId xmlns:p14="http://schemas.microsoft.com/office/powerpoint/2010/main" val="1877005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>
                <a:solidFill>
                  <a:schemeClr val="bg1"/>
                </a:solidFill>
              </a:rPr>
              <a:t>Data i godzina</a:t>
            </a:r>
            <a:br>
              <a:rPr kumimoji="0" lang="pl-PL" sz="3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biblioteka </a:t>
            </a:r>
            <a:r>
              <a:rPr kumimoji="0" lang="pl-P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datetime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data i godzina (</a:t>
            </a:r>
            <a:r>
              <a:rPr kumimoji="0" lang="pl-P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datetime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)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" name="Tabela 4">
            <a:extLst>
              <a:ext uri="{FF2B5EF4-FFF2-40B4-BE49-F238E27FC236}">
                <a16:creationId xmlns:a16="http://schemas.microsoft.com/office/drawing/2014/main" id="{741BCBCE-5EBA-A2A1-4E8A-577066BD6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048178"/>
              </p:ext>
            </p:extLst>
          </p:nvPr>
        </p:nvGraphicFramePr>
        <p:xfrm>
          <a:off x="470137" y="2138865"/>
          <a:ext cx="832182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8532">
                  <a:extLst>
                    <a:ext uri="{9D8B030D-6E8A-4147-A177-3AD203B41FA5}">
                      <a16:colId xmlns:a16="http://schemas.microsoft.com/office/drawing/2014/main" val="3842763423"/>
                    </a:ext>
                  </a:extLst>
                </a:gridCol>
                <a:gridCol w="4893288">
                  <a:extLst>
                    <a:ext uri="{9D8B030D-6E8A-4147-A177-3AD203B41FA5}">
                      <a16:colId xmlns:a16="http://schemas.microsoft.com/office/drawing/2014/main" val="1098408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now</a:t>
                      </a:r>
                      <a:r>
                        <a:rPr lang="pl-PL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GB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</a:rPr>
                        <a:t>aktualna data i godzina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23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strptime</a:t>
                      </a:r>
                      <a:r>
                        <a:rPr lang="pl-PL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GB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</a:rPr>
                        <a:t>pobranie daty i godziny z tekstu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18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strftime</a:t>
                      </a:r>
                      <a:r>
                        <a:rPr lang="pl-PL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GB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</a:rPr>
                        <a:t>zapisanie daty i godziny do tekstu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015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fromisoformat</a:t>
                      </a:r>
                      <a:r>
                        <a:rPr lang="pl-PL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GB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</a:rPr>
                        <a:t>pobranie daty i godziny z formatu ISO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98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isoformat</a:t>
                      </a:r>
                      <a:r>
                        <a:rPr lang="pl-PL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GB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</a:rPr>
                        <a:t>zapisanie daty i godziny do formatu ISO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640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date</a:t>
                      </a:r>
                      <a:r>
                        <a:rPr lang="pl-PL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GB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</a:rPr>
                        <a:t>pobranie daty z obiektu </a:t>
                      </a:r>
                      <a:r>
                        <a:rPr lang="pl-PL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datetime</a:t>
                      </a:r>
                      <a:endParaRPr lang="en-GB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026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time</a:t>
                      </a:r>
                      <a:r>
                        <a:rPr lang="pl-PL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GB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</a:rPr>
                        <a:t>pobranie godziny z obiektu </a:t>
                      </a:r>
                      <a:r>
                        <a:rPr lang="pl-PL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datetime</a:t>
                      </a:r>
                      <a:endParaRPr lang="en-GB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981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fromtimestamp</a:t>
                      </a:r>
                      <a:r>
                        <a:rPr lang="pl-PL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GB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</a:rPr>
                        <a:t>pobranie daty i godziny z formatu </a:t>
                      </a:r>
                      <a:r>
                        <a:rPr lang="pl-PL" b="0" dirty="0" err="1">
                          <a:solidFill>
                            <a:schemeClr val="bg1"/>
                          </a:solidFill>
                        </a:rPr>
                        <a:t>timestamp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50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timestamp</a:t>
                      </a:r>
                      <a:r>
                        <a:rPr lang="pl-PL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GB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</a:rPr>
                        <a:t>zapisanie daty i godziny w formacie </a:t>
                      </a:r>
                      <a:r>
                        <a:rPr lang="pl-PL" b="0" dirty="0" err="1">
                          <a:solidFill>
                            <a:schemeClr val="bg1"/>
                          </a:solidFill>
                        </a:rPr>
                        <a:t>timestamp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835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replace</a:t>
                      </a:r>
                      <a:r>
                        <a:rPr lang="pl-PL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GB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</a:rPr>
                        <a:t>zamiana wybranych elementów daty i godziny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0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year</a:t>
                      </a:r>
                      <a:r>
                        <a:rPr lang="pl-PL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l-PL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month</a:t>
                      </a:r>
                      <a:r>
                        <a:rPr lang="pl-PL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l-PL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day</a:t>
                      </a:r>
                      <a:r>
                        <a:rPr lang="pl-PL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, ...</a:t>
                      </a:r>
                      <a:endParaRPr lang="en-GB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</a:rPr>
                        <a:t>rok, miesiąc, dzień itd.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76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hour</a:t>
                      </a:r>
                      <a:r>
                        <a:rPr lang="pl-PL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l-PL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minute</a:t>
                      </a:r>
                      <a:r>
                        <a:rPr lang="pl-PL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, ...</a:t>
                      </a:r>
                      <a:endParaRPr lang="en-GB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</a:rPr>
                        <a:t>godzina, minuta itd.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23622"/>
                  </a:ext>
                </a:extLst>
              </a:tr>
            </a:tbl>
          </a:graphicData>
        </a:graphic>
      </p:graphicFrame>
      <p:grpSp>
        <p:nvGrpSpPr>
          <p:cNvPr id="3" name="Grupa 2">
            <a:extLst>
              <a:ext uri="{FF2B5EF4-FFF2-40B4-BE49-F238E27FC236}">
                <a16:creationId xmlns:a16="http://schemas.microsoft.com/office/drawing/2014/main" id="{E8040A02-614B-0087-A4EE-503A6695FC6B}"/>
              </a:ext>
            </a:extLst>
          </p:cNvPr>
          <p:cNvGrpSpPr/>
          <p:nvPr/>
        </p:nvGrpSpPr>
        <p:grpSpPr>
          <a:xfrm>
            <a:off x="8422653" y="6296569"/>
            <a:ext cx="540211" cy="467175"/>
            <a:chOff x="8422653" y="6296569"/>
            <a:chExt cx="540211" cy="467175"/>
          </a:xfrm>
        </p:grpSpPr>
        <p:pic>
          <p:nvPicPr>
            <p:cNvPr id="4" name="Grafika 3" descr="Użytkownicy z wypełnieniem pełnym">
              <a:extLst>
                <a:ext uri="{FF2B5EF4-FFF2-40B4-BE49-F238E27FC236}">
                  <a16:creationId xmlns:a16="http://schemas.microsoft.com/office/drawing/2014/main" id="{5ED327C3-390C-84D6-CB8F-23C3D2787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8421" y="6296569"/>
              <a:ext cx="328676" cy="328676"/>
            </a:xfrm>
            <a:prstGeom prst="rect">
              <a:avLst/>
            </a:prstGeom>
          </p:spPr>
        </p:pic>
        <p:sp>
          <p:nvSpPr>
            <p:cNvPr id="5" name="pole tekstowe 4">
              <a:extLst>
                <a:ext uri="{FF2B5EF4-FFF2-40B4-BE49-F238E27FC236}">
                  <a16:creationId xmlns:a16="http://schemas.microsoft.com/office/drawing/2014/main" id="{D9815324-FECB-35BA-A61D-8A1CFE61F9F8}"/>
                </a:ext>
              </a:extLst>
            </p:cNvPr>
            <p:cNvSpPr txBox="1"/>
            <p:nvPr/>
          </p:nvSpPr>
          <p:spPr>
            <a:xfrm>
              <a:off x="8422653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1665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>
                <a:solidFill>
                  <a:schemeClr val="bg1"/>
                </a:solidFill>
              </a:rPr>
              <a:t>Data i godzina</a:t>
            </a:r>
            <a:br>
              <a:rPr kumimoji="0" lang="pl-PL" sz="3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biblioteka </a:t>
            </a:r>
            <a:r>
              <a:rPr kumimoji="0" lang="pl-P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datetime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data (</a:t>
            </a:r>
            <a:r>
              <a:rPr kumimoji="0" lang="pl-P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date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)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" name="Tabela 4">
            <a:extLst>
              <a:ext uri="{FF2B5EF4-FFF2-40B4-BE49-F238E27FC236}">
                <a16:creationId xmlns:a16="http://schemas.microsoft.com/office/drawing/2014/main" id="{741BCBCE-5EBA-A2A1-4E8A-577066BD6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647640"/>
              </p:ext>
            </p:extLst>
          </p:nvPr>
        </p:nvGraphicFramePr>
        <p:xfrm>
          <a:off x="470136" y="2306320"/>
          <a:ext cx="83218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784">
                  <a:extLst>
                    <a:ext uri="{9D8B030D-6E8A-4147-A177-3AD203B41FA5}">
                      <a16:colId xmlns:a16="http://schemas.microsoft.com/office/drawing/2014/main" val="3842763423"/>
                    </a:ext>
                  </a:extLst>
                </a:gridCol>
                <a:gridCol w="4860036">
                  <a:extLst>
                    <a:ext uri="{9D8B030D-6E8A-4147-A177-3AD203B41FA5}">
                      <a16:colId xmlns:a16="http://schemas.microsoft.com/office/drawing/2014/main" val="1098408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today</a:t>
                      </a:r>
                      <a:r>
                        <a:rPr lang="pl-PL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GB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</a:rPr>
                        <a:t>aktualna data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23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strftime</a:t>
                      </a:r>
                      <a:r>
                        <a:rPr lang="pl-PL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GB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</a:rPr>
                        <a:t>zapisanie daty do tekstu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015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fromisoformat</a:t>
                      </a:r>
                      <a:r>
                        <a:rPr lang="pl-PL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GB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</a:rPr>
                        <a:t>pobranie daty z formatu ISO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98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isoformat</a:t>
                      </a:r>
                      <a:r>
                        <a:rPr lang="pl-PL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GB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</a:rPr>
                        <a:t>zapisanie daty do formatu ISO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640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fromtimestamp</a:t>
                      </a:r>
                      <a:r>
                        <a:rPr lang="pl-PL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GB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</a:rPr>
                        <a:t>pobranie daty z formatu </a:t>
                      </a:r>
                      <a:r>
                        <a:rPr lang="pl-PL" b="0" dirty="0" err="1">
                          <a:solidFill>
                            <a:schemeClr val="bg1"/>
                          </a:solidFill>
                        </a:rPr>
                        <a:t>timestamp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50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replace</a:t>
                      </a:r>
                      <a:r>
                        <a:rPr lang="pl-PL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GB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</a:rPr>
                        <a:t>zamiana wybranych elementów daty i godziny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0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year</a:t>
                      </a:r>
                      <a:endParaRPr lang="en-GB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</a:rPr>
                        <a:t>rok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month</a:t>
                      </a:r>
                      <a:endParaRPr lang="en-GB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</a:rPr>
                        <a:t>miesiąc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950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day</a:t>
                      </a:r>
                      <a:endParaRPr lang="en-GB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</a:rPr>
                        <a:t>dzień miesiąca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31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weekday</a:t>
                      </a:r>
                      <a:r>
                        <a:rPr lang="pl-PL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GB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</a:rPr>
                        <a:t>dzień tygodnia </a:t>
                      </a:r>
                      <a:r>
                        <a:rPr lang="pl-PL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(0-6)</a:t>
                      </a:r>
                      <a:endParaRPr lang="en-GB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77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isoweekday</a:t>
                      </a:r>
                      <a:r>
                        <a:rPr lang="pl-PL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GB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="0" dirty="0">
                          <a:solidFill>
                            <a:schemeClr val="bg1"/>
                          </a:solidFill>
                        </a:rPr>
                        <a:t>dzień tygodnia </a:t>
                      </a:r>
                      <a:r>
                        <a:rPr lang="pl-PL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(1-7)</a:t>
                      </a:r>
                      <a:endParaRPr lang="en-GB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159900"/>
                  </a:ext>
                </a:extLst>
              </a:tr>
            </a:tbl>
          </a:graphicData>
        </a:graphic>
      </p:graphicFrame>
      <p:grpSp>
        <p:nvGrpSpPr>
          <p:cNvPr id="3" name="Grupa 2">
            <a:extLst>
              <a:ext uri="{FF2B5EF4-FFF2-40B4-BE49-F238E27FC236}">
                <a16:creationId xmlns:a16="http://schemas.microsoft.com/office/drawing/2014/main" id="{D9CD623C-D8AD-DBC8-6C1D-C9B1395E1715}"/>
              </a:ext>
            </a:extLst>
          </p:cNvPr>
          <p:cNvGrpSpPr/>
          <p:nvPr/>
        </p:nvGrpSpPr>
        <p:grpSpPr>
          <a:xfrm>
            <a:off x="8422653" y="6296569"/>
            <a:ext cx="540211" cy="467175"/>
            <a:chOff x="8422653" y="6296569"/>
            <a:chExt cx="540211" cy="467175"/>
          </a:xfrm>
        </p:grpSpPr>
        <p:pic>
          <p:nvPicPr>
            <p:cNvPr id="4" name="Grafika 3" descr="Użytkownicy z wypełnieniem pełnym">
              <a:extLst>
                <a:ext uri="{FF2B5EF4-FFF2-40B4-BE49-F238E27FC236}">
                  <a16:creationId xmlns:a16="http://schemas.microsoft.com/office/drawing/2014/main" id="{56771397-60F2-0947-67A7-69344F6B3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8421" y="6296569"/>
              <a:ext cx="328676" cy="328676"/>
            </a:xfrm>
            <a:prstGeom prst="rect">
              <a:avLst/>
            </a:prstGeom>
          </p:spPr>
        </p:pic>
        <p:sp>
          <p:nvSpPr>
            <p:cNvPr id="5" name="pole tekstowe 4">
              <a:extLst>
                <a:ext uri="{FF2B5EF4-FFF2-40B4-BE49-F238E27FC236}">
                  <a16:creationId xmlns:a16="http://schemas.microsoft.com/office/drawing/2014/main" id="{38326343-3F10-A684-CDDD-B851A0071811}"/>
                </a:ext>
              </a:extLst>
            </p:cNvPr>
            <p:cNvSpPr txBox="1"/>
            <p:nvPr/>
          </p:nvSpPr>
          <p:spPr>
            <a:xfrm>
              <a:off x="8422653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63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>
                <a:solidFill>
                  <a:schemeClr val="bg1"/>
                </a:solidFill>
              </a:rPr>
              <a:t>Dokumentacja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E52675-00E1-3D5C-9836-B70CF52E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451" y="3154443"/>
            <a:ext cx="4886637" cy="1283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“Code tells you how</a:t>
            </a:r>
            <a:r>
              <a:rPr lang="pl-PL" sz="1900" dirty="0">
                <a:solidFill>
                  <a:schemeClr val="bg1"/>
                </a:solidFill>
              </a:rPr>
              <a:t>. </a:t>
            </a:r>
            <a:r>
              <a:rPr lang="en-US" sz="1900" dirty="0">
                <a:solidFill>
                  <a:schemeClr val="bg1"/>
                </a:solidFill>
              </a:rPr>
              <a:t>Comments tell you why.”</a:t>
            </a:r>
          </a:p>
          <a:p>
            <a:pPr marL="0" indent="0">
              <a:buNone/>
            </a:pPr>
            <a:endParaRPr lang="en-US" sz="1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— Jeff Atwood</a:t>
            </a:r>
            <a:endParaRPr lang="pl-PL" sz="1900" dirty="0">
              <a:solidFill>
                <a:schemeClr val="bg1"/>
              </a:solidFill>
            </a:endParaRPr>
          </a:p>
        </p:txBody>
      </p:sp>
      <p:sp>
        <p:nvSpPr>
          <p:cNvPr id="2" name="Prostokąt 1" descr="Amazon tree boa coiled around branch">
            <a:extLst>
              <a:ext uri="{FF2B5EF4-FFF2-40B4-BE49-F238E27FC236}">
                <a16:creationId xmlns:a16="http://schemas.microsoft.com/office/drawing/2014/main" id="{69B564F0-5622-7C07-53D5-E5DEAA7B545C}"/>
              </a:ext>
            </a:extLst>
          </p:cNvPr>
          <p:cNvSpPr/>
          <p:nvPr/>
        </p:nvSpPr>
        <p:spPr>
          <a:xfrm>
            <a:off x="1296549" y="993648"/>
            <a:ext cx="8632068" cy="8632068"/>
          </a:xfrm>
          <a:prstGeom prst="rect">
            <a:avLst/>
          </a:prstGeom>
          <a:blipFill rotWithShape="1">
            <a:blip r:embed="rId2">
              <a:alphaModFix amt="2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23333" r="76667">
                          <a14:foregroundMark x1="65430" y1="30623" x2="55957" y2="40806"/>
                          <a14:foregroundMark x1="55957" y1="40806" x2="64502" y2="41538"/>
                          <a14:foregroundMark x1="64502" y1="41538" x2="46387" y2="51868"/>
                          <a14:foregroundMark x1="46387" y1="51868" x2="58301" y2="46447"/>
                          <a14:foregroundMark x1="47803" y1="51722" x2="61865" y2="44542"/>
                          <a14:foregroundMark x1="61865" y1="44542" x2="57568" y2="43590"/>
                          <a14:foregroundMark x1="57568" y1="43590" x2="64648" y2="32527"/>
                          <a14:backgroundMark x1="40527" y1="9158" x2="31396" y2="9890"/>
                          <a14:backgroundMark x1="31396" y1="9890" x2="21436" y2="5495"/>
                          <a14:backgroundMark x1="21436" y1="5495" x2="11719" y2="5934"/>
                          <a14:backgroundMark x1="11719" y1="5934" x2="16162" y2="13040"/>
                          <a14:backgroundMark x1="16162" y1="13040" x2="20996" y2="15897"/>
                          <a14:backgroundMark x1="20996" y1="15897" x2="31494" y2="28864"/>
                          <a14:backgroundMark x1="31494" y1="28864" x2="39014" y2="24542"/>
                          <a14:backgroundMark x1="39014" y1="24542" x2="35840" y2="41905"/>
                          <a14:backgroundMark x1="35840" y1="41905" x2="22754" y2="40586"/>
                          <a14:backgroundMark x1="22754" y1="40586" x2="18652" y2="45275"/>
                          <a14:backgroundMark x1="18652" y1="45275" x2="24072" y2="52821"/>
                          <a14:backgroundMark x1="24072" y1="52821" x2="33984" y2="53773"/>
                          <a14:backgroundMark x1="33984" y1="53773" x2="41699" y2="48938"/>
                          <a14:backgroundMark x1="41699" y1="48938" x2="49512" y2="39853"/>
                          <a14:backgroundMark x1="49512" y1="39853" x2="56445" y2="18901"/>
                          <a14:backgroundMark x1="56445" y1="18901" x2="58691" y2="28791"/>
                          <a14:backgroundMark x1="58691" y1="28791" x2="48828" y2="32967"/>
                          <a14:backgroundMark x1="48828" y1="32967" x2="43213" y2="31941"/>
                          <a14:backgroundMark x1="43213" y1="31941" x2="46338" y2="23736"/>
                          <a14:backgroundMark x1="46338" y1="23736" x2="44385" y2="6960"/>
                          <a14:backgroundMark x1="44385" y1="6960" x2="57471" y2="5055"/>
                          <a14:backgroundMark x1="57471" y1="5055" x2="67725" y2="6813"/>
                          <a14:backgroundMark x1="67725" y1="6813" x2="70264" y2="14212"/>
                          <a14:backgroundMark x1="70264" y1="14212" x2="68115" y2="20806"/>
                          <a14:backgroundMark x1="68115" y1="20806" x2="77539" y2="28278"/>
                          <a14:backgroundMark x1="77539" y1="28278" x2="75977" y2="40806"/>
                          <a14:backgroundMark x1="75977" y1="40806" x2="71875" y2="30256"/>
                          <a14:backgroundMark x1="71875" y1="30256" x2="76465" y2="20220"/>
                          <a14:backgroundMark x1="76465" y1="20220" x2="79395" y2="5934"/>
                          <a14:backgroundMark x1="79395" y1="5934" x2="80811" y2="16337"/>
                          <a14:backgroundMark x1="80811" y1="16337" x2="79639" y2="28132"/>
                          <a14:backgroundMark x1="79639" y1="28132" x2="81396" y2="43443"/>
                          <a14:backgroundMark x1="81396" y1="43443" x2="72803" y2="46520"/>
                          <a14:backgroundMark x1="72803" y1="46520" x2="68604" y2="50549"/>
                          <a14:backgroundMark x1="68604" y1="50549" x2="69141" y2="47912"/>
                          <a14:backgroundMark x1="55859" y1="16484" x2="42920" y2="34432"/>
                          <a14:backgroundMark x1="60645" y1="21099" x2="47070" y2="27106"/>
                          <a14:backgroundMark x1="47070" y1="27106" x2="58154" y2="13187"/>
                          <a14:backgroundMark x1="37500" y1="35018" x2="58447" y2="20879"/>
                          <a14:backgroundMark x1="45361" y1="25788" x2="70410" y2="12454"/>
                          <a14:backgroundMark x1="70410" y1="12454" x2="70410" y2="12454"/>
                          <a14:backgroundMark x1="61084" y1="17289" x2="78076" y2="29158"/>
                          <a14:backgroundMark x1="78076" y1="29158" x2="78271" y2="30037"/>
                          <a14:backgroundMark x1="71631" y1="20073" x2="77051" y2="31648"/>
                          <a14:backgroundMark x1="77051" y1="31648" x2="77246" y2="34945"/>
                          <a14:backgroundMark x1="71973" y1="35678" x2="71973" y2="41905"/>
                          <a14:backgroundMark x1="71973" y1="41905" x2="71436" y2="43516"/>
                          <a14:backgroundMark x1="79883" y1="29670" x2="80469" y2="35531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 l="-25000" r="-25000"/>
            </a:stretch>
          </a:blip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866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>
                <a:solidFill>
                  <a:schemeClr val="bg1"/>
                </a:solidFill>
              </a:rPr>
              <a:t>Data i godzina</a:t>
            </a:r>
            <a:br>
              <a:rPr kumimoji="0" lang="pl-PL" sz="3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biblioteka </a:t>
            </a:r>
            <a:r>
              <a:rPr kumimoji="0" lang="pl-P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datetime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godzina (</a:t>
            </a:r>
            <a:r>
              <a:rPr kumimoji="0" lang="pl-P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time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)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" name="Tabela 4">
            <a:extLst>
              <a:ext uri="{FF2B5EF4-FFF2-40B4-BE49-F238E27FC236}">
                <a16:creationId xmlns:a16="http://schemas.microsoft.com/office/drawing/2014/main" id="{741BCBCE-5EBA-A2A1-4E8A-577066BD6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766878"/>
              </p:ext>
            </p:extLst>
          </p:nvPr>
        </p:nvGraphicFramePr>
        <p:xfrm>
          <a:off x="488814" y="2600960"/>
          <a:ext cx="832182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782">
                  <a:extLst>
                    <a:ext uri="{9D8B030D-6E8A-4147-A177-3AD203B41FA5}">
                      <a16:colId xmlns:a16="http://schemas.microsoft.com/office/drawing/2014/main" val="3842763423"/>
                    </a:ext>
                  </a:extLst>
                </a:gridCol>
                <a:gridCol w="5286038">
                  <a:extLst>
                    <a:ext uri="{9D8B030D-6E8A-4147-A177-3AD203B41FA5}">
                      <a16:colId xmlns:a16="http://schemas.microsoft.com/office/drawing/2014/main" val="1098408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strftime</a:t>
                      </a:r>
                      <a:r>
                        <a:rPr lang="pl-PL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GB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</a:rPr>
                        <a:t>zapisanie godziny do tekstu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015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fromisoformat</a:t>
                      </a:r>
                      <a:r>
                        <a:rPr lang="pl-PL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GB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</a:rPr>
                        <a:t>pobranie godziny z formatu ISO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98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isoformat</a:t>
                      </a:r>
                      <a:r>
                        <a:rPr lang="pl-PL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GB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</a:rPr>
                        <a:t>zapisanie godziny do formatu ISO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640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replace</a:t>
                      </a:r>
                      <a:r>
                        <a:rPr lang="pl-PL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GB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</a:rPr>
                        <a:t>zamiana wybranych elementów daty i godziny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0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hour</a:t>
                      </a:r>
                      <a:endParaRPr lang="en-GB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</a:rPr>
                        <a:t>godzina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9661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minute</a:t>
                      </a:r>
                      <a:endParaRPr lang="en-GB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</a:rPr>
                        <a:t>minuta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9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second</a:t>
                      </a:r>
                      <a:endParaRPr lang="en-GB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</a:rPr>
                        <a:t>sekunda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5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microsecond</a:t>
                      </a:r>
                      <a:endParaRPr lang="en-GB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</a:rPr>
                        <a:t>mikrosekunda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461650"/>
                  </a:ext>
                </a:extLst>
              </a:tr>
            </a:tbl>
          </a:graphicData>
        </a:graphic>
      </p:graphicFrame>
      <p:grpSp>
        <p:nvGrpSpPr>
          <p:cNvPr id="3" name="Grupa 2">
            <a:extLst>
              <a:ext uri="{FF2B5EF4-FFF2-40B4-BE49-F238E27FC236}">
                <a16:creationId xmlns:a16="http://schemas.microsoft.com/office/drawing/2014/main" id="{760FD90A-347A-2403-C6C0-9DADB6EAC9ED}"/>
              </a:ext>
            </a:extLst>
          </p:cNvPr>
          <p:cNvGrpSpPr/>
          <p:nvPr/>
        </p:nvGrpSpPr>
        <p:grpSpPr>
          <a:xfrm>
            <a:off x="8422653" y="6296569"/>
            <a:ext cx="540211" cy="467175"/>
            <a:chOff x="8422653" y="6296569"/>
            <a:chExt cx="540211" cy="467175"/>
          </a:xfrm>
        </p:grpSpPr>
        <p:pic>
          <p:nvPicPr>
            <p:cNvPr id="4" name="Grafika 3" descr="Użytkownicy z wypełnieniem pełnym">
              <a:extLst>
                <a:ext uri="{FF2B5EF4-FFF2-40B4-BE49-F238E27FC236}">
                  <a16:creationId xmlns:a16="http://schemas.microsoft.com/office/drawing/2014/main" id="{DD140F66-E0BE-9190-C7F4-9B1BE7279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8421" y="6296569"/>
              <a:ext cx="328676" cy="328676"/>
            </a:xfrm>
            <a:prstGeom prst="rect">
              <a:avLst/>
            </a:prstGeom>
          </p:spPr>
        </p:pic>
        <p:sp>
          <p:nvSpPr>
            <p:cNvPr id="5" name="pole tekstowe 4">
              <a:extLst>
                <a:ext uri="{FF2B5EF4-FFF2-40B4-BE49-F238E27FC236}">
                  <a16:creationId xmlns:a16="http://schemas.microsoft.com/office/drawing/2014/main" id="{1E308D51-C2A0-94BA-5B6F-7EE78B0647B9}"/>
                </a:ext>
              </a:extLst>
            </p:cNvPr>
            <p:cNvSpPr txBox="1"/>
            <p:nvPr/>
          </p:nvSpPr>
          <p:spPr>
            <a:xfrm>
              <a:off x="8422653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902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>
                <a:solidFill>
                  <a:schemeClr val="bg1"/>
                </a:solidFill>
              </a:rPr>
              <a:t>Data i godzina</a:t>
            </a:r>
            <a:br>
              <a:rPr kumimoji="0" lang="pl-PL" sz="3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biblioteka </a:t>
            </a:r>
            <a:r>
              <a:rPr kumimoji="0" lang="pl-P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datetime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przesunięcie czasowe (</a:t>
            </a:r>
            <a:r>
              <a:rPr kumimoji="0" lang="pl-P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timedelta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)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" name="Tabela 4">
            <a:extLst>
              <a:ext uri="{FF2B5EF4-FFF2-40B4-BE49-F238E27FC236}">
                <a16:creationId xmlns:a16="http://schemas.microsoft.com/office/drawing/2014/main" id="{741BCBCE-5EBA-A2A1-4E8A-577066BD6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127676"/>
              </p:ext>
            </p:extLst>
          </p:nvPr>
        </p:nvGraphicFramePr>
        <p:xfrm>
          <a:off x="445539" y="3429000"/>
          <a:ext cx="83218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782">
                  <a:extLst>
                    <a:ext uri="{9D8B030D-6E8A-4147-A177-3AD203B41FA5}">
                      <a16:colId xmlns:a16="http://schemas.microsoft.com/office/drawing/2014/main" val="3842763423"/>
                    </a:ext>
                  </a:extLst>
                </a:gridCol>
                <a:gridCol w="5286038">
                  <a:extLst>
                    <a:ext uri="{9D8B030D-6E8A-4147-A177-3AD203B41FA5}">
                      <a16:colId xmlns:a16="http://schemas.microsoft.com/office/drawing/2014/main" val="1098408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total_seconds</a:t>
                      </a:r>
                      <a:r>
                        <a:rPr lang="pl-PL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GB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</a:rPr>
                        <a:t>łączna liczba sekund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23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days</a:t>
                      </a:r>
                      <a:endParaRPr lang="en-GB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</a:rPr>
                        <a:t>liczba wyłącznie dni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015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seconds</a:t>
                      </a:r>
                      <a:endParaRPr lang="en-GB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</a:rPr>
                        <a:t>liczba wyłącznie sekund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987156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2F450D99-6553-0995-5AAF-C539DF0D01EE}"/>
              </a:ext>
            </a:extLst>
          </p:cNvPr>
          <p:cNvSpPr txBox="1"/>
          <p:nvPr/>
        </p:nvSpPr>
        <p:spPr>
          <a:xfrm>
            <a:off x="455356" y="2133042"/>
            <a:ext cx="8233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Największy możliwy zakres jest liczony w tygodniach (</a:t>
            </a:r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weeks</a:t>
            </a:r>
            <a:r>
              <a:rPr lang="pl-PL" dirty="0">
                <a:solidFill>
                  <a:schemeClr val="bg1"/>
                </a:solidFill>
              </a:rPr>
              <a:t>), najmniejszy w mikrosekundach (</a:t>
            </a:r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microseconds</a:t>
            </a:r>
            <a:r>
              <a:rPr lang="pl-PL" dirty="0">
                <a:solidFill>
                  <a:schemeClr val="bg1"/>
                </a:solidFill>
              </a:rPr>
              <a:t>). Delta może być ujemna.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71E067F-BDB6-8F82-F740-B1CA67BC7A69}"/>
              </a:ext>
            </a:extLst>
          </p:cNvPr>
          <p:cNvSpPr txBox="1"/>
          <p:nvPr/>
        </p:nvSpPr>
        <p:spPr>
          <a:xfrm>
            <a:off x="425196" y="5386030"/>
            <a:ext cx="8233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now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datetime.datetime.now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delta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datetime.</a:t>
            </a:r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timedelta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days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=1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tomorrow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now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delta</a:t>
            </a:r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015A4A09-A4FF-283D-08EB-066D85ACF516}"/>
              </a:ext>
            </a:extLst>
          </p:cNvPr>
          <p:cNvGrpSpPr/>
          <p:nvPr/>
        </p:nvGrpSpPr>
        <p:grpSpPr>
          <a:xfrm>
            <a:off x="8422653" y="6296569"/>
            <a:ext cx="540211" cy="467175"/>
            <a:chOff x="8422653" y="6296569"/>
            <a:chExt cx="540211" cy="467175"/>
          </a:xfrm>
        </p:grpSpPr>
        <p:pic>
          <p:nvPicPr>
            <p:cNvPr id="6" name="Grafika 5" descr="Użytkownicy z wypełnieniem pełnym">
              <a:extLst>
                <a:ext uri="{FF2B5EF4-FFF2-40B4-BE49-F238E27FC236}">
                  <a16:creationId xmlns:a16="http://schemas.microsoft.com/office/drawing/2014/main" id="{83FA77AE-7C72-CBD5-0A64-BAB11A11E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8421" y="6296569"/>
              <a:ext cx="328676" cy="328676"/>
            </a:xfrm>
            <a:prstGeom prst="rect">
              <a:avLst/>
            </a:prstGeom>
          </p:spPr>
        </p:pic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96FB2F6C-9214-52EF-981E-3CBD7EA5E135}"/>
                </a:ext>
              </a:extLst>
            </p:cNvPr>
            <p:cNvSpPr txBox="1"/>
            <p:nvPr/>
          </p:nvSpPr>
          <p:spPr>
            <a:xfrm>
              <a:off x="8422653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3034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>
                <a:solidFill>
                  <a:schemeClr val="bg1"/>
                </a:solidFill>
              </a:rPr>
              <a:t>Data i godzina</a:t>
            </a:r>
            <a:br>
              <a:rPr kumimoji="0" lang="pl-PL" sz="3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biblioteka </a:t>
            </a:r>
            <a:r>
              <a:rPr kumimoji="0" lang="pl-P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datetime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strefy czasowe (</a:t>
            </a:r>
            <a:r>
              <a:rPr kumimoji="0" lang="pl-P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timezone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)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71E067F-BDB6-8F82-F740-B1CA67BC7A69}"/>
              </a:ext>
            </a:extLst>
          </p:cNvPr>
          <p:cNvSpPr txBox="1"/>
          <p:nvPr/>
        </p:nvSpPr>
        <p:spPr>
          <a:xfrm>
            <a:off x="397374" y="3189685"/>
            <a:ext cx="82332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brak strefy czasowej</a:t>
            </a:r>
          </a:p>
          <a:p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naive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datetime.datetime.now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ze strefą czasową</a:t>
            </a:r>
          </a:p>
          <a:p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tz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datetime.</a:t>
            </a:r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timezone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datetime.timedelta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hours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=1)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aware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datetime.datetime.now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tz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dodanie strefy czasowej</a:t>
            </a:r>
          </a:p>
          <a:p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naive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datetime.datetime.now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pl-PL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tz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datetime.</a:t>
            </a:r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timezone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datetime.timedelta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hours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=1)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aware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naive.replace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tzinfo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tz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B9CFF77-9CE7-7E71-8B00-D2ACEB1ED7F5}"/>
              </a:ext>
            </a:extLst>
          </p:cNvPr>
          <p:cNvSpPr txBox="1"/>
          <p:nvPr/>
        </p:nvSpPr>
        <p:spPr>
          <a:xfrm>
            <a:off x="397374" y="2375654"/>
            <a:ext cx="818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Tworzenie z obiektów </a:t>
            </a:r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timedelta</a:t>
            </a:r>
            <a:r>
              <a:rPr lang="pl-PL" dirty="0">
                <a:solidFill>
                  <a:schemeClr val="bg1"/>
                </a:solidFill>
              </a:rPr>
              <a:t>.</a:t>
            </a:r>
            <a:endParaRPr lang="en-GB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Grupa 1">
            <a:extLst>
              <a:ext uri="{FF2B5EF4-FFF2-40B4-BE49-F238E27FC236}">
                <a16:creationId xmlns:a16="http://schemas.microsoft.com/office/drawing/2014/main" id="{0ED025B8-CDC1-08FE-7EE3-B28CE2BBF950}"/>
              </a:ext>
            </a:extLst>
          </p:cNvPr>
          <p:cNvGrpSpPr/>
          <p:nvPr/>
        </p:nvGrpSpPr>
        <p:grpSpPr>
          <a:xfrm>
            <a:off x="8422653" y="6296569"/>
            <a:ext cx="540211" cy="467175"/>
            <a:chOff x="8422653" y="6296569"/>
            <a:chExt cx="540211" cy="467175"/>
          </a:xfrm>
        </p:grpSpPr>
        <p:pic>
          <p:nvPicPr>
            <p:cNvPr id="3" name="Grafika 2" descr="Użytkownicy z wypełnieniem pełnym">
              <a:extLst>
                <a:ext uri="{FF2B5EF4-FFF2-40B4-BE49-F238E27FC236}">
                  <a16:creationId xmlns:a16="http://schemas.microsoft.com/office/drawing/2014/main" id="{2423E7F7-EAD0-45FE-81C1-CA5F56E0B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8421" y="6296569"/>
              <a:ext cx="328676" cy="328676"/>
            </a:xfrm>
            <a:prstGeom prst="rect">
              <a:avLst/>
            </a:prstGeom>
          </p:spPr>
        </p:pic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A0289A4D-6810-524B-061A-C6071CBC668B}"/>
                </a:ext>
              </a:extLst>
            </p:cNvPr>
            <p:cNvSpPr txBox="1"/>
            <p:nvPr/>
          </p:nvSpPr>
          <p:spPr>
            <a:xfrm>
              <a:off x="8422653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800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>
                <a:solidFill>
                  <a:schemeClr val="bg1"/>
                </a:solidFill>
              </a:rPr>
              <a:t>Data i godzina</a:t>
            </a:r>
            <a:br>
              <a:rPr kumimoji="0" lang="pl-PL" sz="3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biblioteka </a:t>
            </a:r>
            <a:r>
              <a:rPr kumimoji="0" lang="pl-P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pytz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1CDD63BB-41C0-04B2-A0B5-483E38A86247}"/>
              </a:ext>
            </a:extLst>
          </p:cNvPr>
          <p:cNvSpPr txBox="1"/>
          <p:nvPr/>
        </p:nvSpPr>
        <p:spPr>
          <a:xfrm>
            <a:off x="425197" y="2585678"/>
            <a:ext cx="8366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pytz</a:t>
            </a:r>
            <a:r>
              <a:rPr lang="pl-PL" dirty="0">
                <a:solidFill>
                  <a:schemeClr val="bg1"/>
                </a:solidFill>
              </a:rPr>
              <a:t> to zewnętrzna biblioteka ułatwiająca pobieranie stref czasowych. Nie wymaga znajomości przesunięcia czasowego, a jedynie nazwę regionu.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D3535A3-3F6E-41D7-2D7D-242EBA76E582}"/>
              </a:ext>
            </a:extLst>
          </p:cNvPr>
          <p:cNvSpPr txBox="1"/>
          <p:nvPr/>
        </p:nvSpPr>
        <p:spPr>
          <a:xfrm>
            <a:off x="425197" y="4445214"/>
            <a:ext cx="83667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waw_tz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pytz.</a:t>
            </a:r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timezone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pl-PL" i="1" dirty="0">
                <a:solidFill>
                  <a:schemeClr val="bg1"/>
                </a:solidFill>
                <a:latin typeface="Consolas" panose="020B0609020204030204" pitchFamily="49" charset="0"/>
              </a:rPr>
              <a:t>Europe/</a:t>
            </a:r>
            <a:r>
              <a:rPr lang="pl-PL" i="1" dirty="0" err="1">
                <a:solidFill>
                  <a:schemeClr val="bg1"/>
                </a:solidFill>
                <a:latin typeface="Consolas" panose="020B0609020204030204" pitchFamily="49" charset="0"/>
              </a:rPr>
              <a:t>Warsaw</a:t>
            </a:r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us_tz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pytz.</a:t>
            </a:r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timezone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pl-PL" i="1" noProof="1">
                <a:solidFill>
                  <a:schemeClr val="bg1"/>
                </a:solidFill>
                <a:latin typeface="Consolas" panose="020B0609020204030204" pitchFamily="49" charset="0"/>
              </a:rPr>
              <a:t>US/Central</a:t>
            </a:r>
            <a:r>
              <a:rPr lang="pl-PL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pl-PL" noProof="1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now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datetime.datetime.now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waw_tz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now_in_us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now.astimezone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us_tz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3ADDD6C8-A35F-8112-8DA0-B815ADAEA986}"/>
              </a:ext>
            </a:extLst>
          </p:cNvPr>
          <p:cNvGrpSpPr/>
          <p:nvPr/>
        </p:nvGrpSpPr>
        <p:grpSpPr>
          <a:xfrm>
            <a:off x="8422653" y="6296569"/>
            <a:ext cx="540211" cy="467175"/>
            <a:chOff x="8422653" y="6296569"/>
            <a:chExt cx="540211" cy="467175"/>
          </a:xfrm>
        </p:grpSpPr>
        <p:pic>
          <p:nvPicPr>
            <p:cNvPr id="5" name="Grafika 4" descr="Użytkownicy z wypełnieniem pełnym">
              <a:extLst>
                <a:ext uri="{FF2B5EF4-FFF2-40B4-BE49-F238E27FC236}">
                  <a16:creationId xmlns:a16="http://schemas.microsoft.com/office/drawing/2014/main" id="{BDE2D8A8-AEDE-7989-B43F-F42846745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8421" y="6296569"/>
              <a:ext cx="328676" cy="328676"/>
            </a:xfrm>
            <a:prstGeom prst="rect">
              <a:avLst/>
            </a:prstGeom>
          </p:spPr>
        </p:pic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7FBF01A8-EA68-8A3C-2E40-DF87A2B7F3AB}"/>
                </a:ext>
              </a:extLst>
            </p:cNvPr>
            <p:cNvSpPr txBox="1"/>
            <p:nvPr/>
          </p:nvSpPr>
          <p:spPr>
            <a:xfrm>
              <a:off x="8422653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074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>
                <a:solidFill>
                  <a:schemeClr val="bg1"/>
                </a:solidFill>
              </a:rPr>
              <a:t>Dokumentacja</a:t>
            </a:r>
            <a:br>
              <a:rPr kumimoji="0" lang="pl-PL" sz="3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komentarze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E52675-00E1-3D5C-9836-B70CF52E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37" y="2221993"/>
            <a:ext cx="8242063" cy="1487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Każdy tekst znajdujący się po znaku 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lang="pl-PL" sz="1900" dirty="0">
                <a:solidFill>
                  <a:schemeClr val="bg1"/>
                </a:solidFill>
              </a:rPr>
              <a:t> jest uznawany za komentarz i jest pomijany przez interpreter, bez względu czy znak komentarza jest na początku linii, czy w środku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Nie ma specjalnej składni dla komentarzy wielolinijkowych.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2D1C1F2E-BE03-3144-39BB-CF04FAA5FA1A}"/>
              </a:ext>
            </a:extLst>
          </p:cNvPr>
          <p:cNvSpPr txBox="1"/>
          <p:nvPr/>
        </p:nvSpPr>
        <p:spPr>
          <a:xfrm>
            <a:off x="470137" y="4000437"/>
            <a:ext cx="76260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one </a:t>
            </a:r>
            <a:r>
              <a:rPr lang="pl-P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line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comment</a:t>
            </a:r>
            <a:endParaRPr lang="pl-PL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pl-PL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pl-P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multiple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lines</a:t>
            </a:r>
          </a:p>
          <a:p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pl-P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comment</a:t>
            </a:r>
            <a:endParaRPr lang="pl-PL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pl-PL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foo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# </a:t>
            </a:r>
            <a:r>
              <a:rPr lang="pl-P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inline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comment</a:t>
            </a:r>
            <a:endParaRPr lang="pl-PL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93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>
                <a:solidFill>
                  <a:schemeClr val="bg1"/>
                </a:solidFill>
              </a:rPr>
              <a:t>Dokumentacja</a:t>
            </a:r>
            <a:br>
              <a:rPr kumimoji="0" lang="pl-PL" sz="3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pl-P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docstring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E52675-00E1-3D5C-9836-B70CF52E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37" y="2221993"/>
            <a:ext cx="8242063" cy="1487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Tekst będący pierwszym wyrażeniem w klasie, funkcji lub module.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Jest ignorowany przez interpreter, ale rozpoznawany przez kompilator.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Taki opis jest dostępny w kodzie jako atrybut 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__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doc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__</a:t>
            </a:r>
            <a:r>
              <a:rPr lang="pl-PL" sz="1900" dirty="0">
                <a:solidFill>
                  <a:schemeClr val="bg1"/>
                </a:solidFill>
              </a:rPr>
              <a:t>. Można go również odczytać funkcją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help</a:t>
            </a:r>
            <a:r>
              <a:rPr lang="pl-PL" sz="19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18057345-15D1-E8A7-3029-BC71CA9FED62}"/>
              </a:ext>
            </a:extLst>
          </p:cNvPr>
          <p:cNvSpPr txBox="1"/>
          <p:nvPr/>
        </p:nvSpPr>
        <p:spPr>
          <a:xfrm>
            <a:off x="567266" y="4165600"/>
            <a:ext cx="604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"""</a:t>
            </a:r>
          </a:p>
          <a:p>
            <a:r>
              <a:rPr lang="pl-PL" i="1" dirty="0">
                <a:solidFill>
                  <a:schemeClr val="accent2"/>
                </a:solidFill>
                <a:latin typeface="Consolas" panose="020B0609020204030204" pitchFamily="49" charset="0"/>
              </a:rPr>
              <a:t>My module </a:t>
            </a:r>
            <a:r>
              <a:rPr lang="pl-PL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description</a:t>
            </a:r>
            <a:endParaRPr lang="pl-PL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"""</a:t>
            </a:r>
          </a:p>
          <a:p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def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foo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"""</a:t>
            </a:r>
            <a:r>
              <a:rPr lang="pl-PL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Function</a:t>
            </a:r>
            <a:r>
              <a:rPr lang="pl-PL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pl-PL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description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"""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	pass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21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>
                <a:solidFill>
                  <a:schemeClr val="bg1"/>
                </a:solidFill>
              </a:rPr>
              <a:t>Dokumentacja</a:t>
            </a:r>
            <a:br>
              <a:rPr kumimoji="0" lang="pl-PL" sz="3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pl-P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docstring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parametry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E52675-00E1-3D5C-9836-B70CF52E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37" y="2221993"/>
            <a:ext cx="8242063" cy="1487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Nie ma jednego, konkretnego sposobu na opisywanie parametrów, dobór zależy od narzędzi, np. </a:t>
            </a:r>
            <a:r>
              <a:rPr lang="pl-PL" sz="1900" dirty="0" err="1">
                <a:solidFill>
                  <a:schemeClr val="accent2"/>
                </a:solidFill>
              </a:rPr>
              <a:t>Sphinx</a:t>
            </a:r>
            <a:r>
              <a:rPr lang="pl-PL" sz="1900" dirty="0">
                <a:solidFill>
                  <a:schemeClr val="bg1"/>
                </a:solidFill>
              </a:rPr>
              <a:t> korzysta ze składni 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:param:</a:t>
            </a:r>
            <a:r>
              <a:rPr lang="pl-PL" sz="1900" dirty="0">
                <a:solidFill>
                  <a:schemeClr val="bg1"/>
                </a:solidFill>
              </a:rPr>
              <a:t>, </a:t>
            </a:r>
            <a:r>
              <a:rPr lang="pl-PL" sz="1900" dirty="0" err="1">
                <a:solidFill>
                  <a:schemeClr val="accent2"/>
                </a:solidFill>
              </a:rPr>
              <a:t>Doxygen</a:t>
            </a:r>
            <a:r>
              <a:rPr lang="pl-PL" sz="1900" dirty="0">
                <a:solidFill>
                  <a:schemeClr val="bg1"/>
                </a:solidFill>
              </a:rPr>
              <a:t> korzysta ze składni 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\param</a:t>
            </a:r>
            <a:r>
              <a:rPr lang="pl-PL" sz="1900" dirty="0">
                <a:solidFill>
                  <a:schemeClr val="bg1"/>
                </a:solidFill>
              </a:rPr>
              <a:t> lub 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@param</a:t>
            </a:r>
            <a:r>
              <a:rPr lang="pl-PL" sz="19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18057345-15D1-E8A7-3029-BC71CA9FED62}"/>
              </a:ext>
            </a:extLst>
          </p:cNvPr>
          <p:cNvSpPr txBox="1"/>
          <p:nvPr/>
        </p:nvSpPr>
        <p:spPr>
          <a:xfrm>
            <a:off x="563270" y="3709847"/>
            <a:ext cx="3568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def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foo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moo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boo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"""</a:t>
            </a:r>
          </a:p>
          <a:p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pl-PL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pl-PL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description</a:t>
            </a:r>
            <a:endParaRPr lang="pl-PL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l-PL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pl-PL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pl-PL" i="1" dirty="0">
                <a:solidFill>
                  <a:schemeClr val="accent2"/>
                </a:solidFill>
                <a:latin typeface="Consolas" panose="020B0609020204030204" pitchFamily="49" charset="0"/>
              </a:rPr>
              <a:t>:param </a:t>
            </a:r>
            <a:r>
              <a:rPr lang="pl-PL" i="1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l-PL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i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moo</a:t>
            </a:r>
            <a:r>
              <a:rPr lang="pl-PL" i="1" dirty="0">
                <a:solidFill>
                  <a:schemeClr val="accent2"/>
                </a:solidFill>
                <a:latin typeface="Consolas" panose="020B0609020204030204" pitchFamily="49" charset="0"/>
              </a:rPr>
              <a:t>: ...</a:t>
            </a:r>
          </a:p>
          <a:p>
            <a:r>
              <a:rPr lang="pl-PL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pl-PL" i="1" dirty="0">
                <a:solidFill>
                  <a:schemeClr val="accent2"/>
                </a:solidFill>
                <a:latin typeface="Consolas" panose="020B0609020204030204" pitchFamily="49" charset="0"/>
              </a:rPr>
              <a:t>:param </a:t>
            </a:r>
            <a:r>
              <a:rPr lang="pl-PL" i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boo</a:t>
            </a:r>
            <a:r>
              <a:rPr lang="pl-PL" i="1" dirty="0">
                <a:solidFill>
                  <a:schemeClr val="accent2"/>
                </a:solidFill>
                <a:latin typeface="Consolas" panose="020B0609020204030204" pitchFamily="49" charset="0"/>
              </a:rPr>
              <a:t>: ...</a:t>
            </a:r>
          </a:p>
          <a:p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"""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	pass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48A072B-A441-1769-2380-B85B990DFCA7}"/>
              </a:ext>
            </a:extLst>
          </p:cNvPr>
          <p:cNvSpPr txBox="1"/>
          <p:nvPr/>
        </p:nvSpPr>
        <p:spPr>
          <a:xfrm>
            <a:off x="5236870" y="3709847"/>
            <a:ext cx="3568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def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foo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moo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boo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"""</a:t>
            </a:r>
          </a:p>
          <a:p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pl-PL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pl-PL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description</a:t>
            </a:r>
            <a:endParaRPr lang="pl-PL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l-PL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pl-PL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pl-PL" i="1" dirty="0">
                <a:solidFill>
                  <a:schemeClr val="accent2"/>
                </a:solidFill>
                <a:latin typeface="Consolas" panose="020B0609020204030204" pitchFamily="49" charset="0"/>
              </a:rPr>
              <a:t>@param </a:t>
            </a:r>
            <a:r>
              <a:rPr lang="pl-PL" i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moo</a:t>
            </a:r>
            <a:r>
              <a:rPr lang="pl-PL" i="1" dirty="0">
                <a:solidFill>
                  <a:schemeClr val="accent2"/>
                </a:solidFill>
                <a:latin typeface="Consolas" panose="020B0609020204030204" pitchFamily="49" charset="0"/>
              </a:rPr>
              <a:t> ...</a:t>
            </a:r>
          </a:p>
          <a:p>
            <a:r>
              <a:rPr lang="pl-PL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pl-PL" i="1" dirty="0">
                <a:solidFill>
                  <a:schemeClr val="accent2"/>
                </a:solidFill>
                <a:latin typeface="Consolas" panose="020B0609020204030204" pitchFamily="49" charset="0"/>
              </a:rPr>
              <a:t>@param </a:t>
            </a:r>
            <a:r>
              <a:rPr lang="pl-PL" i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boo</a:t>
            </a:r>
            <a:r>
              <a:rPr lang="pl-PL" i="1" dirty="0">
                <a:solidFill>
                  <a:schemeClr val="accent2"/>
                </a:solidFill>
                <a:latin typeface="Consolas" panose="020B0609020204030204" pitchFamily="49" charset="0"/>
              </a:rPr>
              <a:t> ...</a:t>
            </a:r>
          </a:p>
          <a:p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"""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	pass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5F85A4BE-9C73-B958-7A7D-FEC2FCE60C98}"/>
              </a:ext>
            </a:extLst>
          </p:cNvPr>
          <p:cNvGrpSpPr/>
          <p:nvPr/>
        </p:nvGrpSpPr>
        <p:grpSpPr>
          <a:xfrm>
            <a:off x="8422653" y="6296569"/>
            <a:ext cx="540211" cy="467175"/>
            <a:chOff x="8422653" y="6296569"/>
            <a:chExt cx="540211" cy="467175"/>
          </a:xfrm>
        </p:grpSpPr>
        <p:pic>
          <p:nvPicPr>
            <p:cNvPr id="6" name="Grafika 5" descr="Użytkownicy z wypełnieniem pełnym">
              <a:extLst>
                <a:ext uri="{FF2B5EF4-FFF2-40B4-BE49-F238E27FC236}">
                  <a16:creationId xmlns:a16="http://schemas.microsoft.com/office/drawing/2014/main" id="{5ABC43D5-26E7-0C48-A4F5-41DF8C03E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8421" y="6296569"/>
              <a:ext cx="328676" cy="328676"/>
            </a:xfrm>
            <a:prstGeom prst="rect">
              <a:avLst/>
            </a:prstGeom>
          </p:spPr>
        </p:pic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AC3A82DF-C932-80A5-AB9A-70198ED83F42}"/>
                </a:ext>
              </a:extLst>
            </p:cNvPr>
            <p:cNvSpPr txBox="1"/>
            <p:nvPr/>
          </p:nvSpPr>
          <p:spPr>
            <a:xfrm>
              <a:off x="8422653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ex01</a:t>
              </a:r>
              <a:endParaRPr lang="en-GB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28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>
                <a:solidFill>
                  <a:schemeClr val="bg1"/>
                </a:solidFill>
              </a:rPr>
              <a:t>Dokumentacja</a:t>
            </a:r>
            <a:br>
              <a:rPr kumimoji="0" lang="pl-PL" sz="3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podpowiedzi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E52675-00E1-3D5C-9836-B70CF52E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96" y="2221993"/>
            <a:ext cx="8375587" cy="1301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Służą jedynie do ułatwienia pracy z kodem. Są czytane zarówno przez ludzi, jak i kompilator. Nie wpływają na pracę programów.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Najczęściej wykorzystywane moduły: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Any</a:t>
            </a:r>
            <a:r>
              <a:rPr lang="pl-PL" sz="1900" dirty="0">
                <a:solidFill>
                  <a:schemeClr val="bg1"/>
                </a:solidFill>
              </a:rPr>
              <a:t>, 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Union</a:t>
            </a:r>
            <a:r>
              <a:rPr lang="pl-PL" sz="1900" dirty="0">
                <a:solidFill>
                  <a:schemeClr val="bg1"/>
                </a:solidFill>
              </a:rPr>
              <a:t>,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Callable</a:t>
            </a:r>
            <a:r>
              <a:rPr lang="pl-PL" sz="1900" dirty="0">
                <a:solidFill>
                  <a:schemeClr val="bg1"/>
                </a:solidFill>
              </a:rPr>
              <a:t>,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TypeVar</a:t>
            </a:r>
            <a:r>
              <a:rPr lang="pl-PL" sz="1900" dirty="0">
                <a:solidFill>
                  <a:schemeClr val="bg1"/>
                </a:solidFill>
              </a:rPr>
              <a:t>, 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Generic</a:t>
            </a:r>
            <a:r>
              <a:rPr lang="pl-PL" sz="19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18057345-15D1-E8A7-3029-BC71CA9FED62}"/>
              </a:ext>
            </a:extLst>
          </p:cNvPr>
          <p:cNvSpPr txBox="1"/>
          <p:nvPr/>
        </p:nvSpPr>
        <p:spPr>
          <a:xfrm>
            <a:off x="418656" y="3733801"/>
            <a:ext cx="38502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pl-P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template</a:t>
            </a:r>
            <a:endParaRPr lang="pl-PL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def ... (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arg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  return ...</a:t>
            </a:r>
          </a:p>
          <a:p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pl-P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template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with </a:t>
            </a:r>
            <a:r>
              <a:rPr lang="pl-P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hints</a:t>
            </a:r>
            <a:endParaRPr lang="pl-PL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def ... (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arg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) -&gt; </a:t>
            </a:r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  ...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74B0C04-6FB0-227D-E65D-B1BA04EB65CF}"/>
              </a:ext>
            </a:extLst>
          </p:cNvPr>
          <p:cNvSpPr txBox="1"/>
          <p:nvPr/>
        </p:nvSpPr>
        <p:spPr>
          <a:xfrm>
            <a:off x="4730496" y="3709846"/>
            <a:ext cx="38502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pl-P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example</a:t>
            </a:r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def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greet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f"</a:t>
            </a:r>
            <a:r>
              <a:rPr lang="pl-PL" i="1" dirty="0" err="1">
                <a:solidFill>
                  <a:schemeClr val="bg1"/>
                </a:solidFill>
                <a:latin typeface="Consolas" panose="020B0609020204030204" pitchFamily="49" charset="0"/>
              </a:rPr>
              <a:t>Hello</a:t>
            </a:r>
            <a:r>
              <a:rPr lang="pl-PL" i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}"</a:t>
            </a:r>
          </a:p>
          <a:p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pl-P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example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with </a:t>
            </a:r>
            <a:r>
              <a:rPr lang="pl-P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hints</a:t>
            </a:r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def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greet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str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) -&gt; </a:t>
            </a:r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str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f"</a:t>
            </a:r>
            <a:r>
              <a:rPr lang="pl-PL" i="1" dirty="0" err="1">
                <a:solidFill>
                  <a:schemeClr val="bg1"/>
                </a:solidFill>
                <a:latin typeface="Consolas" panose="020B0609020204030204" pitchFamily="49" charset="0"/>
              </a:rPr>
              <a:t>Hello</a:t>
            </a:r>
            <a:r>
              <a:rPr lang="pl-PL" i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}"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077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>
                <a:solidFill>
                  <a:schemeClr val="bg1"/>
                </a:solidFill>
              </a:rPr>
              <a:t>Dokumentacja</a:t>
            </a:r>
            <a:br>
              <a:rPr kumimoji="0" lang="pl-PL" sz="3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podpowiedzi -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Any, Union, Callable,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TypeVar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,  Generic.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36E3F3D0-3B63-83F0-8E40-00ABD37F5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65306"/>
              </p:ext>
            </p:extLst>
          </p:nvPr>
        </p:nvGraphicFramePr>
        <p:xfrm>
          <a:off x="470136" y="2938293"/>
          <a:ext cx="8321820" cy="3531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1297">
                  <a:extLst>
                    <a:ext uri="{9D8B030D-6E8A-4147-A177-3AD203B41FA5}">
                      <a16:colId xmlns:a16="http://schemas.microsoft.com/office/drawing/2014/main" val="2613755086"/>
                    </a:ext>
                  </a:extLst>
                </a:gridCol>
                <a:gridCol w="3616036">
                  <a:extLst>
                    <a:ext uri="{9D8B030D-6E8A-4147-A177-3AD203B41FA5}">
                      <a16:colId xmlns:a16="http://schemas.microsoft.com/office/drawing/2014/main" val="2988414676"/>
                    </a:ext>
                  </a:extLst>
                </a:gridCol>
                <a:gridCol w="3064487">
                  <a:extLst>
                    <a:ext uri="{9D8B030D-6E8A-4147-A177-3AD203B41FA5}">
                      <a16:colId xmlns:a16="http://schemas.microsoft.com/office/drawing/2014/main" val="160638299"/>
                    </a:ext>
                  </a:extLst>
                </a:gridCol>
              </a:tblGrid>
              <a:tr h="54269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l-PL" sz="1800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Any</a:t>
                      </a:r>
                      <a:endParaRPr lang="pl-PL" sz="18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  <a:latin typeface="+mn-lt"/>
                        </a:rPr>
                        <a:t>dowolny typ</a:t>
                      </a:r>
                      <a:endParaRPr lang="en-GB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dirty="0" err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Any</a:t>
                      </a:r>
                      <a:endParaRPr lang="en-GB" b="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765611"/>
                  </a:ext>
                </a:extLst>
              </a:tr>
              <a:tr h="54269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l-PL" sz="18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Union</a:t>
                      </a:r>
                      <a:endParaRPr lang="en-GB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  <a:latin typeface="+mn-lt"/>
                        </a:rPr>
                        <a:t>logiczne </a:t>
                      </a:r>
                      <a:r>
                        <a:rPr lang="pl-PL" b="0" i="1" dirty="0" err="1">
                          <a:solidFill>
                            <a:schemeClr val="bg1"/>
                          </a:solidFill>
                          <a:latin typeface="+mn-lt"/>
                        </a:rPr>
                        <a:t>or</a:t>
                      </a:r>
                      <a:endParaRPr lang="en-GB" b="0" i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Union[</a:t>
                      </a:r>
                      <a:r>
                        <a:rPr lang="pl-PL" b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pl-PL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l-PL" b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pl-PL" b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en-GB" b="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517311"/>
                  </a:ext>
                </a:extLst>
              </a:tr>
              <a:tr h="56536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l-PL" sz="1800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Callable</a:t>
                      </a:r>
                      <a:endParaRPr lang="pl-PL" sz="18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  <a:latin typeface="+mn-lt"/>
                        </a:rPr>
                        <a:t>elementy wywoływalne</a:t>
                      </a:r>
                      <a:endParaRPr lang="en-GB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dirty="0" err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Callable</a:t>
                      </a:r>
                      <a:r>
                        <a:rPr lang="pl-PL" b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l-PL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l-PL" b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pl-PL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], </a:t>
                      </a:r>
                      <a:r>
                        <a:rPr lang="pl-PL" b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pl-PL" b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en-GB" b="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161740"/>
                  </a:ext>
                </a:extLst>
              </a:tr>
              <a:tr h="54269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l-PL" sz="1800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TypeVar</a:t>
                      </a:r>
                      <a:endParaRPr lang="en-GB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  <a:latin typeface="+mn-lt"/>
                        </a:rPr>
                        <a:t>zmienna typu</a:t>
                      </a:r>
                      <a:endParaRPr lang="en-GB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dirty="0" err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TypeVar</a:t>
                      </a:r>
                      <a:r>
                        <a:rPr lang="pl-PL" b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l-PL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l-PL" b="0" i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pl-PL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l-PL" b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GB" b="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364220"/>
                  </a:ext>
                </a:extLst>
              </a:tr>
              <a:tr h="133815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l-PL" sz="1800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Generic</a:t>
                      </a:r>
                      <a:endParaRPr lang="pl-PL" sz="18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bg1"/>
                          </a:solidFill>
                          <a:latin typeface="+mn-lt"/>
                        </a:rPr>
                        <a:t>generyczny typ do dziedziczenia</a:t>
                      </a:r>
                      <a:endParaRPr lang="en-GB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pl-PL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b="0" dirty="0" err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MyType</a:t>
                      </a:r>
                      <a:r>
                        <a:rPr lang="pl-PL" b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l-PL" b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Generic</a:t>
                      </a:r>
                      <a:r>
                        <a:rPr lang="pl-PL" b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l-PL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pl-PL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   pass</a:t>
                      </a:r>
                      <a:endParaRPr lang="en-GB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984229"/>
                  </a:ext>
                </a:extLst>
              </a:tr>
            </a:tbl>
          </a:graphicData>
        </a:graphic>
      </p:graphicFrame>
      <p:grpSp>
        <p:nvGrpSpPr>
          <p:cNvPr id="2" name="Grupa 1">
            <a:extLst>
              <a:ext uri="{FF2B5EF4-FFF2-40B4-BE49-F238E27FC236}">
                <a16:creationId xmlns:a16="http://schemas.microsoft.com/office/drawing/2014/main" id="{8EFC6677-7DA0-7D83-F878-12BC314A9D0D}"/>
              </a:ext>
            </a:extLst>
          </p:cNvPr>
          <p:cNvGrpSpPr/>
          <p:nvPr/>
        </p:nvGrpSpPr>
        <p:grpSpPr>
          <a:xfrm>
            <a:off x="8422653" y="6296569"/>
            <a:ext cx="540211" cy="467175"/>
            <a:chOff x="8422653" y="6296569"/>
            <a:chExt cx="540211" cy="467175"/>
          </a:xfrm>
        </p:grpSpPr>
        <p:pic>
          <p:nvPicPr>
            <p:cNvPr id="3" name="Grafika 2" descr="Użytkownicy z wypełnieniem pełnym">
              <a:extLst>
                <a:ext uri="{FF2B5EF4-FFF2-40B4-BE49-F238E27FC236}">
                  <a16:creationId xmlns:a16="http://schemas.microsoft.com/office/drawing/2014/main" id="{399D6B32-C170-C32B-A2F4-57184A92C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8421" y="6296569"/>
              <a:ext cx="328676" cy="328676"/>
            </a:xfrm>
            <a:prstGeom prst="rect">
              <a:avLst/>
            </a:prstGeom>
          </p:spPr>
        </p:pic>
        <p:sp>
          <p:nvSpPr>
            <p:cNvPr id="4" name="pole tekstowe 3">
              <a:extLst>
                <a:ext uri="{FF2B5EF4-FFF2-40B4-BE49-F238E27FC236}">
                  <a16:creationId xmlns:a16="http://schemas.microsoft.com/office/drawing/2014/main" id="{C51E446E-4CEC-DEDD-413D-9CE0CA8F4CAE}"/>
                </a:ext>
              </a:extLst>
            </p:cNvPr>
            <p:cNvSpPr txBox="1"/>
            <p:nvPr/>
          </p:nvSpPr>
          <p:spPr>
            <a:xfrm>
              <a:off x="8422653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ex02</a:t>
              </a:r>
              <a:endParaRPr lang="en-GB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8977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>
                <a:solidFill>
                  <a:schemeClr val="bg1"/>
                </a:solidFill>
              </a:rPr>
              <a:t>Funkcje anonimowe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1CDD63BB-41C0-04B2-A0B5-483E38A86247}"/>
              </a:ext>
            </a:extLst>
          </p:cNvPr>
          <p:cNvSpPr txBox="1"/>
          <p:nvPr/>
        </p:nvSpPr>
        <p:spPr>
          <a:xfrm>
            <a:off x="418656" y="2110601"/>
            <a:ext cx="83667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Deklaracja za pomocą słowa kluczowego </a:t>
            </a:r>
            <a:r>
              <a:rPr lang="pl-PL" dirty="0">
                <a:solidFill>
                  <a:schemeClr val="accent2"/>
                </a:solidFill>
              </a:rPr>
              <a:t>lambda</a:t>
            </a:r>
            <a:r>
              <a:rPr lang="pl-PL" dirty="0">
                <a:solidFill>
                  <a:schemeClr val="bg1"/>
                </a:solidFill>
              </a:rPr>
              <a:t>. </a:t>
            </a:r>
          </a:p>
          <a:p>
            <a:r>
              <a:rPr lang="pl-PL" dirty="0">
                <a:solidFill>
                  <a:schemeClr val="bg1"/>
                </a:solidFill>
              </a:rPr>
              <a:t>Funkcje anonimowe nie mają nazwy, ale można je przypisać do zmiennej.</a:t>
            </a:r>
          </a:p>
          <a:p>
            <a:r>
              <a:rPr lang="pl-PL" dirty="0">
                <a:solidFill>
                  <a:schemeClr val="bg1"/>
                </a:solidFill>
              </a:rPr>
              <a:t>Ich ciało składa się z tylko jednego wyrażenia, które jest zwracane, ale nie wymaga użycia słowa kluczowego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chemeClr val="bg1"/>
                </a:solidFill>
              </a:rPr>
              <a:t>.</a:t>
            </a:r>
          </a:p>
          <a:p>
            <a:r>
              <a:rPr lang="pl-PL" dirty="0">
                <a:solidFill>
                  <a:schemeClr val="bg1"/>
                </a:solidFill>
              </a:rPr>
              <a:t>Mogą przyjmować dowolną liczbę argumentów.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E2D2BE4F-CF10-37DD-9F42-244BC41662AD}"/>
              </a:ext>
            </a:extLst>
          </p:cNvPr>
          <p:cNvSpPr txBox="1"/>
          <p:nvPr/>
        </p:nvSpPr>
        <p:spPr>
          <a:xfrm>
            <a:off x="551658" y="4364457"/>
            <a:ext cx="3273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def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</a:t>
            </a:r>
          </a:p>
          <a:p>
            <a:endParaRPr lang="pl-PL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15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30C3995-4FD2-C1E3-D50A-AF02D9C4817D}"/>
              </a:ext>
            </a:extLst>
          </p:cNvPr>
          <p:cNvSpPr txBox="1"/>
          <p:nvPr/>
        </p:nvSpPr>
        <p:spPr>
          <a:xfrm>
            <a:off x="4915941" y="4364457"/>
            <a:ext cx="3471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lambda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</a:t>
            </a:r>
          </a:p>
          <a:p>
            <a:endParaRPr lang="pl-PL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15</a:t>
            </a:r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1E31619F-609E-09E3-650D-C5FCD558795F}"/>
              </a:ext>
            </a:extLst>
          </p:cNvPr>
          <p:cNvGrpSpPr/>
          <p:nvPr/>
        </p:nvGrpSpPr>
        <p:grpSpPr>
          <a:xfrm>
            <a:off x="8422653" y="6296569"/>
            <a:ext cx="540211" cy="467175"/>
            <a:chOff x="8422653" y="6296569"/>
            <a:chExt cx="540211" cy="467175"/>
          </a:xfrm>
        </p:grpSpPr>
        <p:pic>
          <p:nvPicPr>
            <p:cNvPr id="7" name="Grafika 6" descr="Użytkownicy z wypełnieniem pełnym">
              <a:extLst>
                <a:ext uri="{FF2B5EF4-FFF2-40B4-BE49-F238E27FC236}">
                  <a16:creationId xmlns:a16="http://schemas.microsoft.com/office/drawing/2014/main" id="{AA876A91-B5BA-8A2C-1C15-D6DCE2461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8421" y="6296569"/>
              <a:ext cx="328676" cy="328676"/>
            </a:xfrm>
            <a:prstGeom prst="rect">
              <a:avLst/>
            </a:prstGeom>
          </p:spPr>
        </p:pic>
        <p:sp>
          <p:nvSpPr>
            <p:cNvPr id="8" name="pole tekstowe 7">
              <a:extLst>
                <a:ext uri="{FF2B5EF4-FFF2-40B4-BE49-F238E27FC236}">
                  <a16:creationId xmlns:a16="http://schemas.microsoft.com/office/drawing/2014/main" id="{A8FF4142-3870-1654-7F11-6F13DDFB3747}"/>
                </a:ext>
              </a:extLst>
            </p:cNvPr>
            <p:cNvSpPr txBox="1"/>
            <p:nvPr/>
          </p:nvSpPr>
          <p:spPr>
            <a:xfrm>
              <a:off x="8422653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ex03</a:t>
              </a:r>
              <a:endParaRPr lang="en-GB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09491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Niestandardowy 2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0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0000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92062</TotalTime>
  <Words>2516</Words>
  <Application>Microsoft Office PowerPoint</Application>
  <PresentationFormat>Pokaz na ekranie (4:3)</PresentationFormat>
  <Paragraphs>463</Paragraphs>
  <Slides>33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Motyw pakietu Office</vt:lpstr>
      <vt:lpstr>Python w jeden księżyc</vt:lpstr>
      <vt:lpstr>Rozkład jazdy</vt:lpstr>
      <vt:lpstr>Dokumentacja</vt:lpstr>
      <vt:lpstr>Dokumentacja komentarze</vt:lpstr>
      <vt:lpstr>Dokumentacja docstring</vt:lpstr>
      <vt:lpstr>Dokumentacja docstring – parametry</vt:lpstr>
      <vt:lpstr>Dokumentacja podpowiedzi</vt:lpstr>
      <vt:lpstr>Dokumentacja podpowiedzi - Any, Union, Callable, TypeVar,  Generic.</vt:lpstr>
      <vt:lpstr>Funkcje anonimowe</vt:lpstr>
      <vt:lpstr>Programowanie funkcyjne map</vt:lpstr>
      <vt:lpstr>Programowanie funkcyjne filter</vt:lpstr>
      <vt:lpstr>Programowanie funkcyjne any, all</vt:lpstr>
      <vt:lpstr>Generatory</vt:lpstr>
      <vt:lpstr>Comprehension generatory</vt:lpstr>
      <vt:lpstr>Comprehension listy</vt:lpstr>
      <vt:lpstr>Comprehension sety</vt:lpstr>
      <vt:lpstr>Comprehension słowniki</vt:lpstr>
      <vt:lpstr>Comprehension filtrowanie</vt:lpstr>
      <vt:lpstr>Praca z plikami</vt:lpstr>
      <vt:lpstr>Menadżer kontekstu</vt:lpstr>
      <vt:lpstr>Menadżer kontekstu wiele kontekstów</vt:lpstr>
      <vt:lpstr>Serializacja JSON</vt:lpstr>
      <vt:lpstr>Serializacja JSON – biblioteka json</vt:lpstr>
      <vt:lpstr>Serializacja CSV</vt:lpstr>
      <vt:lpstr>Serializacja CSV – biblioteka csv</vt:lpstr>
      <vt:lpstr>Data i godzina biblioteka time</vt:lpstr>
      <vt:lpstr>Data i godzina biblioteka datetime</vt:lpstr>
      <vt:lpstr>Data i godzina biblioteka datetime – data i godzina (datetime)</vt:lpstr>
      <vt:lpstr>Data i godzina biblioteka datetime – data (date)</vt:lpstr>
      <vt:lpstr>Data i godzina biblioteka datetime – godzina (time)</vt:lpstr>
      <vt:lpstr>Data i godzina biblioteka datetime – przesunięcie czasowe (timedelta)</vt:lpstr>
      <vt:lpstr>Data i godzina biblioteka datetime – strefy czasowe (timezone)</vt:lpstr>
      <vt:lpstr>Data i godzina biblioteka pytz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 jeden księżyc</dc:title>
  <dc:creator>Eryk Kosk</dc:creator>
  <cp:lastModifiedBy>Eryk Kosk</cp:lastModifiedBy>
  <cp:revision>54</cp:revision>
  <dcterms:created xsi:type="dcterms:W3CDTF">2022-11-12T18:07:06Z</dcterms:created>
  <dcterms:modified xsi:type="dcterms:W3CDTF">2023-09-15T15:17:34Z</dcterms:modified>
</cp:coreProperties>
</file>