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Patua One"/>
      <p:regular r:id="rId52"/>
    </p:embeddedFont>
    <p:embeddedFont>
      <p:font typeface="Robo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Roboto-regular.fntdata"/><Relationship Id="rId52" Type="http://schemas.openxmlformats.org/officeDocument/2006/relationships/font" Target="fonts/PatuaOne-regular.fntdata"/><Relationship Id="rId11" Type="http://schemas.openxmlformats.org/officeDocument/2006/relationships/slide" Target="slides/slide7.xml"/><Relationship Id="rId55" Type="http://schemas.openxmlformats.org/officeDocument/2006/relationships/font" Target="fonts/Roboto-italic.fntdata"/><Relationship Id="rId10" Type="http://schemas.openxmlformats.org/officeDocument/2006/relationships/slide" Target="slides/slide6.xml"/><Relationship Id="rId54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Setelah ini peserta mempraktikkan dari git init sampai commit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Sebisa mungkin &gt;=3 kali sehingga paham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Lalu cek hasilnya di git log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Coba   </a:t>
            </a:r>
            <a:r>
              <a:rPr lang="en" sz="1300">
                <a:solidFill>
                  <a:srgbClr val="333333"/>
                </a:solidFill>
                <a:highlight>
                  <a:srgbClr val="F5F5F5"/>
                </a:highlight>
                <a:latin typeface="Verdana"/>
                <a:ea typeface="Verdana"/>
                <a:cs typeface="Verdana"/>
                <a:sym typeface="Verdana"/>
              </a:rPr>
              <a:t>git log --oneline --decorate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Peserta mempraktikkan membuat branch, me-list daftar branch, menghapus, ( beberapa kali)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Peserta  checkout ke dalam branch baru dengan 2 metode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Peserta membuat perubahan di branch baru, lalu melakukan merge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Peserta membuat 2 branch yang masing2 melakukan edit di baris yang sama, lalu mencoba merge agar menemui conflict dan berusaha utk solve conflict tersebut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Peserta diharapkan melakukan beberapa kali pull untuk melihat fungsionalitas-nya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Peserta membuat 2 commit kemudian mereset ke keadaan sebelumnya 2 head mundur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Praktek dengan revert ke 2 commit ke belakang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Peserta membuat 2 commit kemudian merevert ke keadaan sebelumnya 2 head mundur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Praktek lagi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 to explain :D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help.github.com/articles/creating-a-new-repository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join" TargetMode="External"/><Relationship Id="rId4" Type="http://schemas.openxmlformats.org/officeDocument/2006/relationships/hyperlink" Target="https://help.github.com/articles/generating-a-new-ssh-key-and-adding-it-to-the-ssh-agent/" TargetMode="External"/><Relationship Id="rId5" Type="http://schemas.openxmlformats.org/officeDocument/2006/relationships/hyperlink" Target="https://help.github.com/articles/adding-a-new-ssh-key-to-your-github-account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uides.github.com/activities/contributing-to-open-source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bitbucket.org/" TargetMode="External"/><Relationship Id="rId4" Type="http://schemas.openxmlformats.org/officeDocument/2006/relationships/hyperlink" Target="https://gitlab.com/" TargetMode="External"/><Relationship Id="rId9" Type="http://schemas.openxmlformats.org/officeDocument/2006/relationships/hyperlink" Target="http://comparegithosting.com/" TargetMode="External"/><Relationship Id="rId5" Type="http://schemas.openxmlformats.org/officeDocument/2006/relationships/hyperlink" Target="https://www.visualstudio.com/tfs/" TargetMode="External"/><Relationship Id="rId6" Type="http://schemas.openxmlformats.org/officeDocument/2006/relationships/hyperlink" Target="https://deveo.com/" TargetMode="External"/><Relationship Id="rId7" Type="http://schemas.openxmlformats.org/officeDocument/2006/relationships/hyperlink" Target="https://www.codebasehq.com/" TargetMode="External"/><Relationship Id="rId8" Type="http://schemas.openxmlformats.org/officeDocument/2006/relationships/hyperlink" Target="https://aws.amazon.com/codecommit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esktop.github.com/" TargetMode="External"/><Relationship Id="rId4" Type="http://schemas.openxmlformats.org/officeDocument/2006/relationships/hyperlink" Target="https://www.sourcetreeapp.com/" TargetMode="External"/><Relationship Id="rId5" Type="http://schemas.openxmlformats.org/officeDocument/2006/relationships/hyperlink" Target="http://www.syntevo.com/smartgit/" TargetMode="External"/><Relationship Id="rId6" Type="http://schemas.openxmlformats.org/officeDocument/2006/relationships/hyperlink" Target="https://www.git-tower.com/" TargetMode="External"/><Relationship Id="rId7" Type="http://schemas.openxmlformats.org/officeDocument/2006/relationships/hyperlink" Target="http://git-cola.github.io/" TargetMode="External"/><Relationship Id="rId8" Type="http://schemas.openxmlformats.org/officeDocument/2006/relationships/hyperlink" Target="https://www.gitkraken.com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nvie.com/posts/a-successful-git-branching-model/" TargetMode="External"/><Relationship Id="rId4" Type="http://schemas.openxmlformats.org/officeDocument/2006/relationships/hyperlink" Target="https://github.com/nvie/gitflow" TargetMode="External"/><Relationship Id="rId5" Type="http://schemas.openxmlformats.org/officeDocument/2006/relationships/hyperlink" Target="http://danielkummer.github.io/git-flow-cheatsheet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services.github.com/kit/downloads/github-git-cheat-sheet.pdf" TargetMode="External"/><Relationship Id="rId4" Type="http://schemas.openxmlformats.org/officeDocument/2006/relationships/hyperlink" Target="https://git-scm.com/book/id/v1" TargetMode="External"/><Relationship Id="rId5" Type="http://schemas.openxmlformats.org/officeDocument/2006/relationships/hyperlink" Target="https://www.atlassian.com/git/tutorials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8.jpg"/><Relationship Id="rId4" Type="http://schemas.openxmlformats.org/officeDocument/2006/relationships/image" Target="../media/image04.jpg"/><Relationship Id="rId5" Type="http://schemas.openxmlformats.org/officeDocument/2006/relationships/image" Target="../media/image07.png"/><Relationship Id="rId6" Type="http://schemas.openxmlformats.org/officeDocument/2006/relationships/image" Target="../media/image01.png"/><Relationship Id="rId7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jpg"/><Relationship Id="rId4" Type="http://schemas.openxmlformats.org/officeDocument/2006/relationships/image" Target="../media/image10.jpg"/><Relationship Id="rId5" Type="http://schemas.openxmlformats.org/officeDocument/2006/relationships/image" Target="../media/image05.jpg"/><Relationship Id="rId6" Type="http://schemas.openxmlformats.org/officeDocument/2006/relationships/image" Target="../media/image03.png"/><Relationship Id="rId7" Type="http://schemas.openxmlformats.org/officeDocument/2006/relationships/image" Target="../media/image09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466525" y="1007225"/>
            <a:ext cx="7035900" cy="166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4800">
                <a:solidFill>
                  <a:srgbClr val="433734"/>
                </a:solidFill>
                <a:latin typeface="Patua One"/>
                <a:ea typeface="Patua One"/>
                <a:cs typeface="Patua One"/>
                <a:sym typeface="Patua One"/>
              </a:rPr>
              <a:t>THE POWER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4800">
                <a:solidFill>
                  <a:srgbClr val="433734"/>
                </a:solidFill>
                <a:latin typeface="Patua One"/>
                <a:ea typeface="Patua One"/>
                <a:cs typeface="Patua One"/>
                <a:sym typeface="Patua One"/>
              </a:rPr>
              <a:t>of</a:t>
            </a:r>
          </a:p>
        </p:txBody>
      </p:sp>
      <p:pic>
        <p:nvPicPr>
          <p:cNvPr descr="150px-Git-logo.svg.png"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75" y="2744331"/>
            <a:ext cx="2198775" cy="92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Distributed VCS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Perubahan disimpan di masing-masing komputer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Data perubahan tidak harus sama/sinkron setiap saat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Tidak memerlukan akses internet, kecuali untuk </a:t>
            </a:r>
            <a:r>
              <a:rPr b="1" lang="en"/>
              <a:t>sinkronisasi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ntr-decentr@2x.png"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23" y="575524"/>
            <a:ext cx="5385949" cy="39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265525" y="261550"/>
            <a:ext cx="4045200" cy="696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Sejarah Git</a:t>
            </a:r>
          </a:p>
        </p:txBody>
      </p:sp>
      <p:sp>
        <p:nvSpPr>
          <p:cNvPr id="162" name="Shape 162"/>
          <p:cNvSpPr txBox="1"/>
          <p:nvPr>
            <p:ph idx="2" type="body"/>
          </p:nvPr>
        </p:nvSpPr>
        <p:spPr>
          <a:xfrm>
            <a:off x="4731300" y="718500"/>
            <a:ext cx="4045200" cy="3700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April 2005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Untuk pengembangan Linux kernel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Dibuat oleh Linus Torvalds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Menggantikan BitKeeper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Dideskripsikan sebagai "the stupid content tracker"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20px-Linus_Torvalds.jpe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800" y="1234250"/>
            <a:ext cx="2095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6850" y="99292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Mengapa Git ?</a:t>
            </a:r>
          </a:p>
        </p:txBody>
      </p:sp>
      <p:pic>
        <p:nvPicPr>
          <p:cNvPr descr="Screenshot from 2016-11-22 01:04:41.png"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25" y="2315562"/>
            <a:ext cx="68961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05700" y="1057172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Mengapa Git ?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381825" y="2098350"/>
            <a:ext cx="73698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2400">
                <a:solidFill>
                  <a:srgbClr val="F3F3F3"/>
                </a:solidFill>
              </a:rPr>
              <a:t>Digunakan secara luas di industri software</a:t>
            </a:r>
          </a:p>
          <a:p>
            <a:pPr indent="-381000" lvl="0" marL="457200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2400">
                <a:solidFill>
                  <a:srgbClr val="F3F3F3"/>
                </a:solidFill>
              </a:rPr>
              <a:t>Cepat dan efisien</a:t>
            </a:r>
          </a:p>
          <a:p>
            <a:pPr indent="-381000" lvl="0" marL="457200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2400">
                <a:solidFill>
                  <a:srgbClr val="F3F3F3"/>
                </a:solidFill>
              </a:rPr>
              <a:t>Mudah dipelajari</a:t>
            </a:r>
          </a:p>
          <a:p>
            <a:pPr indent="-381000" lvl="0" marL="457200">
              <a:spcBef>
                <a:spcPts val="0"/>
              </a:spcBef>
              <a:buClr>
                <a:srgbClr val="F3F3F3"/>
              </a:buClr>
              <a:buSzPct val="100000"/>
              <a:buChar char="●"/>
            </a:pPr>
            <a:r>
              <a:rPr lang="en" sz="2400">
                <a:solidFill>
                  <a:srgbClr val="F3F3F3"/>
                </a:solidFill>
              </a:rPr>
              <a:t>Dukungan OS, software, dan IDE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Command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init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Melakukan inisialisasi repository git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Akan terbuat folder .git di repository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Membuat branch </a:t>
            </a:r>
            <a:r>
              <a:rPr b="1" lang="en"/>
              <a:t>master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10000"/>
            <a:ext cx="3744300" cy="168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add 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</a:t>
            </a:r>
            <a:r>
              <a:rPr lang="en"/>
              <a:t>it add -A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</a:t>
            </a:r>
            <a:r>
              <a:rPr lang="en"/>
              <a:t>it add &lt;nama_file&gt;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2175100"/>
            <a:ext cx="8520600" cy="239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   Menambahkan (semua/satu) file ke index (staging)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10000"/>
            <a:ext cx="6085800" cy="69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commit -m “pesan_commit”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107025" y="1266650"/>
            <a:ext cx="8520600" cy="295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Membuat snapshot yang memuat informasi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Perubahan terhadap file(s)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Referensi kepada commit sebelumnya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Hash code name (contoh:fb2d2ec5069fc6776c80b3ad6b7cbde3cade4e)</a:t>
            </a:r>
          </a:p>
          <a:p>
            <a:pPr indent="-381000" lvl="0" marL="457200" rtl="0">
              <a:spcBef>
                <a:spcPts val="0"/>
              </a:spcBef>
              <a:buSzPct val="100000"/>
              <a:buChar char="-"/>
            </a:pPr>
            <a:r>
              <a:rPr lang="en" sz="2400"/>
              <a:t>Timestamp dan user yang melakukan commit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20425"/>
            <a:ext cx="6085800" cy="69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status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107025" y="908100"/>
            <a:ext cx="8520600" cy="69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 Menampilkan status file dalam repository</a:t>
            </a:r>
          </a:p>
        </p:txBody>
      </p:sp>
      <p:sp>
        <p:nvSpPr>
          <p:cNvPr id="205" name="Shape 205"/>
          <p:cNvSpPr txBox="1"/>
          <p:nvPr>
            <p:ph type="title"/>
          </p:nvPr>
        </p:nvSpPr>
        <p:spPr>
          <a:xfrm>
            <a:off x="311700" y="1330000"/>
            <a:ext cx="6085800" cy="69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log</a:t>
            </a:r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944137"/>
            <a:ext cx="8520600" cy="12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Menampilkan log dari semua commit urut berdasarkan yang terbaru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311700" y="2774675"/>
            <a:ext cx="6085800" cy="69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diff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311700" y="3362612"/>
            <a:ext cx="8520600" cy="125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2400"/>
              <a:t>Menampilkan perbedaan antara working directory dengan commit atau antara 2 commit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Persiapan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Branching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g</a:t>
            </a:r>
            <a:r>
              <a:rPr lang="en">
                <a:solidFill>
                  <a:schemeClr val="accent3"/>
                </a:solidFill>
              </a:rPr>
              <a:t>it branch  </a:t>
            </a:r>
            <a:r>
              <a:rPr lang="en"/>
              <a:t>					: menampilkan semua branch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git checkout &lt;nama_branch&gt;</a:t>
            </a:r>
            <a:r>
              <a:rPr lang="en"/>
              <a:t> 	: berpindah ke branch tersebut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git branch &lt;nama_branch&gt;  </a:t>
            </a:r>
            <a:r>
              <a:rPr lang="en"/>
              <a:t>	: membuat branch baru dengan nama tersebut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git branch -d &lt;nama_branch&gt;</a:t>
            </a:r>
            <a:r>
              <a:rPr lang="en"/>
              <a:t>	: menghapus branch tersebut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g</a:t>
            </a:r>
            <a:r>
              <a:rPr lang="en">
                <a:solidFill>
                  <a:schemeClr val="accent3"/>
                </a:solidFill>
              </a:rPr>
              <a:t>it checkout -b  &lt;nama_branch&gt;  </a:t>
            </a:r>
            <a:r>
              <a:rPr lang="en"/>
              <a:t>==</a:t>
            </a:r>
            <a:r>
              <a:rPr lang="en">
                <a:solidFill>
                  <a:schemeClr val="accent3"/>
                </a:solidFill>
              </a:rPr>
              <a:t>  git branch &lt;nama_branch&gt; &amp;&amp; git checkout &lt;nama_branch&gt;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Merging</a:t>
            </a:r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accent3"/>
                </a:solidFill>
              </a:rPr>
              <a:t>g</a:t>
            </a:r>
            <a:r>
              <a:rPr lang="en">
                <a:solidFill>
                  <a:schemeClr val="accent3"/>
                </a:solidFill>
              </a:rPr>
              <a:t>it merge &lt;nama_branch&gt;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Menggabungkan branch tersebut ke branch yang sedang aktif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*</a:t>
            </a:r>
            <a:r>
              <a:rPr lang="en"/>
              <a:t>d</a:t>
            </a:r>
            <a:r>
              <a:rPr lang="en"/>
              <a:t>engan syarat tidak ada conflict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.gitignore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.gitignore digunakan untuk mendaftar file atau directory yang dikecualikan dalam git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Biasanya digunakan untuk mencegah file-file </a:t>
            </a:r>
            <a:r>
              <a:rPr b="1" lang="en"/>
              <a:t>konfidensial</a:t>
            </a:r>
            <a:r>
              <a:rPr lang="en"/>
              <a:t>, dan file-file yang bersifat </a:t>
            </a:r>
            <a:r>
              <a:rPr b="1" lang="en"/>
              <a:t>sementara</a:t>
            </a:r>
            <a:r>
              <a:rPr lang="en"/>
              <a:t> atau </a:t>
            </a:r>
            <a:r>
              <a:rPr b="1" i="1" lang="en"/>
              <a:t>auto-generated </a:t>
            </a:r>
            <a:r>
              <a:rPr lang="en"/>
              <a:t>masuk dalam git repository.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193725" y="2152350"/>
            <a:ext cx="86265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Command (Remote Repository)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Create new GitHub Repository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Sebelum melakukan praktek untuk perintah git berikutnya kita harus membuat repository baru di Github terlebih dahulu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accent5"/>
                </a:solidFill>
                <a:hlinkClick r:id="rId3"/>
              </a:rPr>
              <a:t>https://help.github.com/articles/creating-a-new-repository/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remote add &lt;nama_upstream&gt; &lt;alamat_repo&gt;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Sebagai contoh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highlight>
                  <a:srgbClr val="434343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FFFF00"/>
                </a:solidFill>
                <a:highlight>
                  <a:srgbClr val="434343"/>
                </a:highlight>
                <a:latin typeface="Verdana"/>
                <a:ea typeface="Verdana"/>
                <a:cs typeface="Verdana"/>
                <a:sym typeface="Verdana"/>
              </a:rPr>
              <a:t>git remote add origin git@github.com:user/nama_repo.git     </a:t>
            </a:r>
            <a:r>
              <a:rPr lang="en">
                <a:solidFill>
                  <a:srgbClr val="00FF00"/>
                </a:solidFill>
                <a:highlight>
                  <a:srgbClr val="434343"/>
                </a:highlight>
                <a:latin typeface="Verdana"/>
                <a:ea typeface="Verdana"/>
                <a:cs typeface="Verdana"/>
                <a:sym typeface="Verdana"/>
              </a:rPr>
              <a:t>      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highlight>
                <a:srgbClr val="434343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Menambahkan </a:t>
            </a:r>
            <a:r>
              <a:rPr i="1" lang="en"/>
              <a:t>remote</a:t>
            </a:r>
            <a:r>
              <a:rPr lang="en"/>
              <a:t> </a:t>
            </a:r>
            <a:r>
              <a:rPr i="1" lang="en"/>
              <a:t>repository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push &lt;nama_upstream&gt; &lt;nama_branch&gt;</a:t>
            </a:r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Sebagai contoh :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git push origin master</a:t>
            </a:r>
            <a:r>
              <a:rPr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  .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Untuk melakukan </a:t>
            </a:r>
            <a:r>
              <a:rPr i="1" lang="en"/>
              <a:t>push</a:t>
            </a:r>
            <a:r>
              <a:rPr lang="en"/>
              <a:t>/</a:t>
            </a:r>
            <a:r>
              <a:rPr i="1" lang="en"/>
              <a:t>upload</a:t>
            </a:r>
            <a:r>
              <a:rPr lang="en"/>
              <a:t> data repository local ke </a:t>
            </a:r>
            <a:r>
              <a:rPr i="1" lang="en"/>
              <a:t>remote repository</a:t>
            </a:r>
            <a:r>
              <a:rPr lang="en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fetch &lt;nama_upstream&gt; &lt;nama_branch&gt;</a:t>
            </a:r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Sebagai contoh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git fetch origin master   </a:t>
            </a:r>
            <a:r>
              <a:rPr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Untuk mengunduh perubahan di </a:t>
            </a:r>
            <a:r>
              <a:rPr i="1" lang="en"/>
              <a:t>remote</a:t>
            </a:r>
            <a:r>
              <a:rPr lang="en"/>
              <a:t> </a:t>
            </a:r>
            <a:r>
              <a:rPr i="1" lang="en"/>
              <a:t>repository</a:t>
            </a:r>
            <a:r>
              <a:rPr lang="en"/>
              <a:t> tanpa </a:t>
            </a:r>
            <a:r>
              <a:rPr i="1" lang="en"/>
              <a:t>merge</a:t>
            </a:r>
            <a:r>
              <a:rPr lang="en"/>
              <a:t>(menggabungkan perubahannya) ke </a:t>
            </a:r>
            <a:r>
              <a:rPr i="1" lang="en"/>
              <a:t>repository</a:t>
            </a:r>
            <a:r>
              <a:rPr lang="en"/>
              <a:t> lokal.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pull &lt;nama_upstream&gt; &lt;nama_branch&gt;</a:t>
            </a:r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Sebagai contoh 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">
                <a:solidFill>
                  <a:srgbClr val="FFFF00"/>
                </a:solidFill>
                <a:latin typeface="Verdana"/>
                <a:ea typeface="Verdana"/>
                <a:cs typeface="Verdana"/>
                <a:sym typeface="Verdana"/>
              </a:rPr>
              <a:t>git pull origin master  </a:t>
            </a:r>
            <a:r>
              <a:rPr lang="en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/>
              <a:t>Untuk melakukan sinkronisasi data </a:t>
            </a:r>
            <a:r>
              <a:rPr i="1" lang="en"/>
              <a:t>remote repository</a:t>
            </a:r>
            <a:r>
              <a:rPr lang="en"/>
              <a:t> ke </a:t>
            </a:r>
            <a:r>
              <a:rPr i="1" lang="en"/>
              <a:t>repository</a:t>
            </a:r>
            <a:r>
              <a:rPr lang="en"/>
              <a:t> lokal.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193725" y="2152350"/>
            <a:ext cx="86265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Command (Undoing Changes)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 Git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Unduh dan install git sesuai sistem operasi di 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Set global email dan username (via terminal atau Git Bash)</a:t>
            </a:r>
          </a:p>
          <a:p>
            <a:pPr indent="-69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00FF00"/>
                </a:solidFill>
                <a:highlight>
                  <a:srgbClr val="666666"/>
                </a:highlight>
              </a:rPr>
              <a:t>  </a:t>
            </a:r>
            <a:r>
              <a:rPr lang="en" sz="1400">
                <a:solidFill>
                  <a:srgbClr val="FFFF0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git config --global user.name "Nama Kamu”                 .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0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</a:t>
            </a:r>
          </a:p>
          <a:p>
            <a:pPr indent="-69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FFFF00"/>
                </a:solidFill>
                <a:highlight>
                  <a:srgbClr val="666666"/>
                </a:highlight>
                <a:latin typeface="Courier New"/>
                <a:ea typeface="Courier New"/>
                <a:cs typeface="Courier New"/>
                <a:sym typeface="Courier New"/>
              </a:rPr>
              <a:t> git config --global user.email "email@domainmu.com” </a:t>
            </a:r>
            <a:r>
              <a:rPr lang="en">
                <a:solidFill>
                  <a:srgbClr val="00FF00"/>
                </a:solidFill>
                <a:highlight>
                  <a:srgbClr val="666666"/>
                </a:highlight>
              </a:rPr>
              <a:t>             .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10000"/>
            <a:ext cx="8520600" cy="152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reset HEAD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reset HEAD~n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reset HEAD~n &lt;nama_file&gt;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311700" y="2123925"/>
            <a:ext cx="8520600" cy="24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reset digunakan untuk mengembalikan kondisi </a:t>
            </a:r>
            <a:r>
              <a:rPr i="1" lang="en"/>
              <a:t>working directory</a:t>
            </a:r>
            <a:r>
              <a:rPr lang="en"/>
              <a:t> pada salah satu snapshot/commit dalam </a:t>
            </a:r>
            <a:r>
              <a:rPr b="1" lang="en"/>
              <a:t>branch yang sama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Jika menyertakan nama file maka yang dikembalikan keadaannya </a:t>
            </a:r>
            <a:r>
              <a:rPr b="1" lang="en"/>
              <a:t>hanya</a:t>
            </a:r>
            <a:r>
              <a:rPr lang="en"/>
              <a:t> file tersebut.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Dilakukan di branch yang dipakai sendiri (mencegah inkonsistensi)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shot from 2016-11-23 15:02:57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25" y="1586901"/>
            <a:ext cx="3591949" cy="2097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11-23 15:03:27.png"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3396" y="1541630"/>
            <a:ext cx="3196700" cy="218834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/>
          <p:nvPr/>
        </p:nvSpPr>
        <p:spPr>
          <a:xfrm>
            <a:off x="4252787" y="2354250"/>
            <a:ext cx="946800" cy="56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/>
        </p:nvSpPr>
        <p:spPr>
          <a:xfrm>
            <a:off x="2230500" y="511800"/>
            <a:ext cx="46830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 reset HEAD~2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10000"/>
            <a:ext cx="8520600" cy="152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checkout HEAD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checkout HEAD~n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git checkout HEAD~n &lt;nama_file&gt;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2123925"/>
            <a:ext cx="8520600" cy="24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Selain untuk berpindah branch, git checkout juga bisa digunakan untuk berpindah ke commit tertentu.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Jika menyertakan nama file, maka hanya file yang bersangkutan yang dimundurkan versinya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</a:t>
            </a:r>
            <a:r>
              <a:rPr lang="en"/>
              <a:t>heckout(commit/file) seringkali digunakan </a:t>
            </a:r>
            <a:r>
              <a:rPr b="1" lang="en"/>
              <a:t>sebelum</a:t>
            </a:r>
            <a:r>
              <a:rPr lang="en"/>
              <a:t> melakukan                       reset.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311700" y="410000"/>
            <a:ext cx="8520600" cy="6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revert HEAD~n </a:t>
            </a:r>
          </a:p>
        </p:txBody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311700" y="1189925"/>
            <a:ext cx="8520600" cy="240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revert digunakan untuk meng-</a:t>
            </a:r>
            <a:r>
              <a:rPr i="1" lang="en"/>
              <a:t>undo </a:t>
            </a:r>
            <a:r>
              <a:rPr lang="en"/>
              <a:t>perubahan yang dilakukan pada suatu commit. Git revert akan membuat suatu commit baru yang membalikkan perubahan dari commit yang bersangkutan.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FE2F3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3936207" y="2379850"/>
            <a:ext cx="532500" cy="56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8" name="Shape 298"/>
          <p:cNvSpPr txBox="1"/>
          <p:nvPr/>
        </p:nvSpPr>
        <p:spPr>
          <a:xfrm>
            <a:off x="2230500" y="511800"/>
            <a:ext cx="4683000" cy="7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 revert HEAD~2 </a:t>
            </a:r>
          </a:p>
        </p:txBody>
      </p:sp>
      <p:pic>
        <p:nvPicPr>
          <p:cNvPr descr="Screenshot from 2016-11-23 15:50:38.png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700" y="1305000"/>
            <a:ext cx="4542300" cy="3070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from 2016-11-23 15:50:10.png" id="300" name="Shape 3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4998"/>
            <a:ext cx="3803224" cy="31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stash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Digunakan untuk mengarsip perubahan yang dilakukan di working directory (belum di-</a:t>
            </a:r>
            <a:r>
              <a:rPr i="1" lang="en"/>
              <a:t>commit</a:t>
            </a:r>
            <a:r>
              <a:rPr lang="en"/>
              <a:t>) untuk disimpan sementara.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Dilakukan jika harus mengerjakan hal lain di working directory yang berdampak pada perubahan yang sedang dikerjakan.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Bisa dikembalikan dengan command </a:t>
            </a:r>
            <a:r>
              <a:rPr b="1" lang="en">
                <a:solidFill>
                  <a:schemeClr val="accent4"/>
                </a:solidFill>
              </a:rPr>
              <a:t>git stash apply </a:t>
            </a:r>
            <a:r>
              <a:rPr lang="en">
                <a:solidFill>
                  <a:srgbClr val="000000"/>
                </a:solidFill>
              </a:rPr>
              <a:t>atau</a:t>
            </a:r>
            <a:r>
              <a:rPr b="1" lang="en">
                <a:solidFill>
                  <a:schemeClr val="accent4"/>
                </a:solidFill>
              </a:rPr>
              <a:t> git stash pop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rebase</a:t>
            </a:r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 rebase berfungsi untuk menata ulang commit, bisa digunakan untuk </a:t>
            </a:r>
            <a:r>
              <a:rPr i="1" lang="en"/>
              <a:t>merging</a:t>
            </a:r>
            <a:r>
              <a:rPr lang="en"/>
              <a:t> (tanpa harus </a:t>
            </a:r>
            <a:r>
              <a:rPr i="1" lang="en"/>
              <a:t>merge</a:t>
            </a:r>
            <a:r>
              <a:rPr lang="en"/>
              <a:t>), </a:t>
            </a:r>
            <a:r>
              <a:rPr i="1" lang="en"/>
              <a:t>resetting</a:t>
            </a:r>
            <a:r>
              <a:rPr lang="en"/>
              <a:t>, </a:t>
            </a:r>
            <a:r>
              <a:rPr i="1" lang="en"/>
              <a:t>squashing</a:t>
            </a:r>
            <a:r>
              <a:rPr lang="en"/>
              <a:t>, </a:t>
            </a:r>
            <a:r>
              <a:rPr i="1" lang="en"/>
              <a:t>cherry-pick</a:t>
            </a:r>
            <a:r>
              <a:rPr lang="en"/>
              <a:t>, maupun </a:t>
            </a:r>
            <a:r>
              <a:rPr i="1" lang="en"/>
              <a:t>reordering</a:t>
            </a:r>
            <a:r>
              <a:rPr lang="en"/>
              <a:t> commit.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193725" y="2152350"/>
            <a:ext cx="86265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Kolaborasi dalam Git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Fork Repository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/>
              <a:t>Forking </a:t>
            </a:r>
            <a:r>
              <a:rPr lang="en"/>
              <a:t>adalah aktivitas untuk membuat salinan repository ke akun kita.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Repository hasil </a:t>
            </a:r>
            <a:r>
              <a:rPr i="1" lang="en"/>
              <a:t>fork </a:t>
            </a:r>
            <a:r>
              <a:rPr lang="en"/>
              <a:t>akan selalu terhubung dengan repository awalnya.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Dalam repository salinan tersebut, kita dapat melakukan perubahan yang kita inginkan, misal mengembangkan fitur baru atau melakukan </a:t>
            </a:r>
            <a:r>
              <a:rPr i="1" lang="en"/>
              <a:t>bugfix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Creating Pull Request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 Request adalah istilah untuk meminta pemilik atau admin repository melakukan merging branch kita ke branch/repository tertentu.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Sebelum membuat pull request, pastikan Anda di branch milik Anda sendiri dan sudah push tersebut ke Github.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Usahakan tidak ada konflik, agar memudahkan admin melakukan Merge.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Akun GitHub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Bagi yang belum punya akun Github, dapat mendaftar di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https://github.com/join?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Buat dan daftarkan SSH Key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  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https://help.github.com/articles/generating-a-new-ssh-key-and-adding-it-to-the-ssh-agent/</a:t>
            </a:r>
            <a:r>
              <a:rPr lang="en" sz="16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/>
              <a:t>   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https://help.github.com/articles/adding-a-new-ssh-key-to-your-github-account/</a:t>
            </a:r>
            <a:r>
              <a:rPr lang="en" sz="1600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 Review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Review dilakukan untuk menindaklanjuti Pull Request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Dilakukan Admin repository untuk memastikan kode yang akan di merge aman dan memenuhi standar yang sudah ditetapkan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Admin bisa memberikan komentar pada kode yang salah atau tidak memenuhi standar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Pembuat Pull Request harus membalas komentar dan melakukan revisi jika diperlukan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Code Review bisa saja dilewati/tidak dilakukan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Approve/Reject Pull Request + Merge 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Setelah memastikan Pull Request aman untuk di-merge, Admin dapat meng-approve Pull Request dan kemudian melakukan Merge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Admin dapat pula menolak Pull Request.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Selengkapnya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https://guides.github.com/activities/contributing-to-open-source/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193725" y="2152350"/>
            <a:ext cx="86265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Tambahan dan Lain-lain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Alternatif selain GitHub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Selain GitHub ada beberapa penyedia jasa hosting Git di antaranya :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Bitbucket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GitLab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Microsoft Team Foundation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Deveo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CodebaseHQ</a:t>
            </a: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Amazon Codecommit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Untuk perbandingan bisa di cek di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http://comparegithosting.com/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GUI Tool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Ada banyak Tool GUI untuk git, beberapa yang populer diantaranya :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GitHub Desktop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Source Tree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SmartGit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Tower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Git-cola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8"/>
              </a:rPr>
              <a:t>GitKraken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Git-Flow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Seorang software developer bernama Vincent Driessen, mempresentasikan alur kerja yang ia gunakan dalam project-project perangkat-lunaknya di sebuah </a:t>
            </a:r>
            <a:r>
              <a:rPr lang="en" u="sng">
                <a:solidFill>
                  <a:schemeClr val="hlink"/>
                </a:solidFill>
                <a:hlinkClick r:id="rId3"/>
              </a:rPr>
              <a:t>blog post</a:t>
            </a:r>
            <a:r>
              <a:rPr lang="en"/>
              <a:t> yang dinamai </a:t>
            </a:r>
            <a:r>
              <a:rPr lang="en" u="sng">
                <a:solidFill>
                  <a:schemeClr val="hlink"/>
                </a:solidFill>
                <a:hlinkClick r:id="rId4"/>
              </a:rPr>
              <a:t>git-flow</a:t>
            </a:r>
            <a:r>
              <a:rPr lang="en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Git flow ini mendefinisikan </a:t>
            </a:r>
            <a:r>
              <a:rPr i="1" lang="en"/>
              <a:t>branch naming convention</a:t>
            </a:r>
            <a:r>
              <a:rPr lang="en"/>
              <a:t> dan alur kerjanya untuk memudahkan perilisan versi software dan </a:t>
            </a:r>
            <a:r>
              <a:rPr i="1" lang="en"/>
              <a:t>tracking</a:t>
            </a:r>
            <a:r>
              <a:rPr lang="en"/>
              <a:t> kode.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Gambaran umumnya dapat dilihat di </a:t>
            </a:r>
            <a:r>
              <a:rPr lang="en" u="sng">
                <a:solidFill>
                  <a:schemeClr val="hlink"/>
                </a:solidFill>
                <a:hlinkClick r:id="rId5"/>
              </a:rPr>
              <a:t>cheatsheet</a:t>
            </a:r>
            <a:r>
              <a:rPr lang="en"/>
              <a:t> ini.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E-book dan Docs</a:t>
            </a:r>
          </a:p>
        </p:txBody>
      </p:sp>
      <p:sp>
        <p:nvSpPr>
          <p:cNvPr id="370" name="Shape 37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Beberapa </a:t>
            </a:r>
            <a:r>
              <a:rPr i="1" lang="en"/>
              <a:t>resource</a:t>
            </a:r>
            <a:r>
              <a:rPr lang="en"/>
              <a:t> di internet tentang git :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Git CheatSheet ebook </a:t>
            </a:r>
            <a:r>
              <a:rPr lang="en"/>
              <a:t> 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Pro Git (Bahasa Indonesia)</a:t>
            </a:r>
            <a:r>
              <a:rPr lang="en"/>
              <a:t>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Atlassian Git Tutorial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FF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193725" y="2152350"/>
            <a:ext cx="86265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Terima Kasih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nhtTDBVYAA1hLB.jp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89326" cy="27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ylorotwell-laravel-image(700x350-crop).jpg" id="109" name="Shape 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0052" y="0"/>
            <a:ext cx="5533948" cy="276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Shape 110"/>
          <p:cNvGrpSpPr/>
          <p:nvPr/>
        </p:nvGrpSpPr>
        <p:grpSpPr>
          <a:xfrm>
            <a:off x="55770" y="3315975"/>
            <a:ext cx="9032452" cy="1213903"/>
            <a:chOff x="55770" y="3315975"/>
            <a:chExt cx="9032452" cy="1213903"/>
          </a:xfrm>
        </p:grpSpPr>
        <p:grpSp>
          <p:nvGrpSpPr>
            <p:cNvPr id="111" name="Shape 111"/>
            <p:cNvGrpSpPr/>
            <p:nvPr/>
          </p:nvGrpSpPr>
          <p:grpSpPr>
            <a:xfrm>
              <a:off x="55770" y="3315975"/>
              <a:ext cx="9032452" cy="1213903"/>
              <a:chOff x="-4" y="3327100"/>
              <a:chExt cx="9032452" cy="1213903"/>
            </a:xfrm>
          </p:grpSpPr>
          <p:pic>
            <p:nvPicPr>
              <p:cNvPr descr="images" id="112" name="Shape 11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4" y="3327102"/>
                <a:ext cx="1768604" cy="12139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shot from 2016-11-29 20:59:46.png" id="113" name="Shape 11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21596" y="3327100"/>
                <a:ext cx="5310850" cy="12138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shot from 2016-11-29 20:59:31.png" id="114" name="Shape 114"/>
              <p:cNvPicPr preferRelativeResize="0"/>
              <p:nvPr/>
            </p:nvPicPr>
            <p:blipFill rotWithShape="1">
              <a:blip r:embed="rId7">
                <a:alphaModFix/>
              </a:blip>
              <a:srcRect b="0" l="2905" r="40453" t="0"/>
              <a:stretch/>
            </p:blipFill>
            <p:spPr>
              <a:xfrm>
                <a:off x="1768600" y="3327100"/>
                <a:ext cx="2062500" cy="12138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Shape 115"/>
            <p:cNvSpPr/>
            <p:nvPr/>
          </p:nvSpPr>
          <p:spPr>
            <a:xfrm>
              <a:off x="3983150" y="4306675"/>
              <a:ext cx="1930200" cy="156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403210859_24a7b7148d.jpg" id="120" name="Shape 120"/>
          <p:cNvPicPr preferRelativeResize="0"/>
          <p:nvPr/>
        </p:nvPicPr>
        <p:blipFill rotWithShape="1">
          <a:blip r:embed="rId3">
            <a:alphaModFix/>
          </a:blip>
          <a:srcRect b="0" l="0" r="20641" t="0"/>
          <a:stretch/>
        </p:blipFill>
        <p:spPr>
          <a:xfrm>
            <a:off x="5860225" y="0"/>
            <a:ext cx="3283775" cy="2755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inemeierHansson.jpg" id="121" name="Shape 121"/>
          <p:cNvPicPr preferRelativeResize="0"/>
          <p:nvPr/>
        </p:nvPicPr>
        <p:blipFill rotWithShape="1">
          <a:blip r:embed="rId4">
            <a:alphaModFix/>
          </a:blip>
          <a:srcRect b="0" l="0" r="33651" t="0"/>
          <a:stretch/>
        </p:blipFill>
        <p:spPr>
          <a:xfrm>
            <a:off x="0" y="0"/>
            <a:ext cx="3559175" cy="2755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225_picture_667_3.jpg" id="122" name="Shape 122"/>
          <p:cNvPicPr preferRelativeResize="0"/>
          <p:nvPr/>
        </p:nvPicPr>
        <p:blipFill rotWithShape="1">
          <a:blip r:embed="rId5">
            <a:alphaModFix/>
          </a:blip>
          <a:srcRect b="0" l="0" r="10474" t="0"/>
          <a:stretch/>
        </p:blipFill>
        <p:spPr>
          <a:xfrm>
            <a:off x="2934374" y="0"/>
            <a:ext cx="3112874" cy="275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Shape 123"/>
          <p:cNvGrpSpPr/>
          <p:nvPr/>
        </p:nvGrpSpPr>
        <p:grpSpPr>
          <a:xfrm>
            <a:off x="66925" y="3470075"/>
            <a:ext cx="8993599" cy="1197675"/>
            <a:chOff x="66925" y="3470075"/>
            <a:chExt cx="8993599" cy="1197675"/>
          </a:xfrm>
        </p:grpSpPr>
        <p:grpSp>
          <p:nvGrpSpPr>
            <p:cNvPr id="124" name="Shape 124"/>
            <p:cNvGrpSpPr/>
            <p:nvPr/>
          </p:nvGrpSpPr>
          <p:grpSpPr>
            <a:xfrm>
              <a:off x="66925" y="3470075"/>
              <a:ext cx="8993599" cy="1197675"/>
              <a:chOff x="66925" y="3470075"/>
              <a:chExt cx="8993599" cy="1197675"/>
            </a:xfrm>
          </p:grpSpPr>
          <p:pic>
            <p:nvPicPr>
              <p:cNvPr descr="Screenshot from 2016-11-29 21:17:02.png" id="125" name="Shape 1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750325" y="3470075"/>
                <a:ext cx="5310199" cy="119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creenshot from 2016-11-29 21:15:05.png" id="126" name="Shape 12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21868" t="0"/>
              <a:stretch/>
            </p:blipFill>
            <p:spPr>
              <a:xfrm>
                <a:off x="1264600" y="3470075"/>
                <a:ext cx="2485724" cy="1197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4223" id="127" name="Shape 1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6925" y="3470075"/>
                <a:ext cx="1197675" cy="1197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" name="Shape 128"/>
            <p:cNvSpPr/>
            <p:nvPr/>
          </p:nvSpPr>
          <p:spPr>
            <a:xfrm>
              <a:off x="3930025" y="4407125"/>
              <a:ext cx="1930200" cy="189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FEFE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ctrTitle"/>
          </p:nvPr>
        </p:nvSpPr>
        <p:spPr>
          <a:xfrm>
            <a:off x="586700" y="2290174"/>
            <a:ext cx="8222100" cy="1667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434343"/>
                </a:solidFill>
              </a:rPr>
              <a:t>Sistem Kontrol Versi Terdistribusi (DVCS)</a:t>
            </a:r>
          </a:p>
        </p:txBody>
      </p:sp>
      <p:pic>
        <p:nvPicPr>
          <p:cNvPr descr="150px-Git-logo.svg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50" y="1114231"/>
            <a:ext cx="2198775" cy="92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90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Apa itu Git ?</a:t>
            </a:r>
          </a:p>
        </p:txBody>
      </p:sp>
    </p:spTree>
  </p:cSld>
  <p:clrMapOvr>
    <a:masterClrMapping/>
  </p:clrMapOvr>
  <mc:AlternateContent>
    <mc:Choice Requires="p14">
      <p:transition spd="slow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Version Control System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>
              <a:spcBef>
                <a:spcPts val="0"/>
              </a:spcBef>
              <a:buNone/>
            </a:pPr>
            <a:r>
              <a:rPr lang="en"/>
              <a:t>Sistem yang mencatat segala pe</a:t>
            </a:r>
            <a:r>
              <a:rPr lang="en"/>
              <a:t>r</a:t>
            </a:r>
            <a:r>
              <a:rPr lang="en"/>
              <a:t>ubahan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Memungkinkan kolaborasi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Bisa mengetahui </a:t>
            </a:r>
            <a:r>
              <a:rPr b="1" lang="en"/>
              <a:t>siapa</a:t>
            </a:r>
            <a:r>
              <a:rPr lang="en"/>
              <a:t> dan </a:t>
            </a:r>
            <a:r>
              <a:rPr b="1" lang="en"/>
              <a:t>kapan</a:t>
            </a:r>
          </a:p>
          <a:p>
            <a:pPr indent="0" lvl="0" marL="457200">
              <a:spcBef>
                <a:spcPts val="0"/>
              </a:spcBef>
              <a:buNone/>
            </a:pPr>
            <a:r>
              <a:rPr lang="en"/>
              <a:t>Memungkinkan </a:t>
            </a:r>
            <a:r>
              <a:rPr i="1" lang="en"/>
              <a:t>revert</a:t>
            </a:r>
            <a:r>
              <a:rPr lang="en"/>
              <a:t> ke kondisi sebelumnya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