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28"/>
  </p:notesMasterIdLst>
  <p:sldIdLst>
    <p:sldId id="256" r:id="rId8"/>
    <p:sldId id="257" r:id="rId9"/>
    <p:sldId id="276" r:id="rId10"/>
    <p:sldId id="260" r:id="rId11"/>
    <p:sldId id="268" r:id="rId12"/>
    <p:sldId id="261" r:id="rId13"/>
    <p:sldId id="262" r:id="rId14"/>
    <p:sldId id="266" r:id="rId15"/>
    <p:sldId id="263" r:id="rId16"/>
    <p:sldId id="269" r:id="rId17"/>
    <p:sldId id="270" r:id="rId18"/>
    <p:sldId id="264" r:id="rId19"/>
    <p:sldId id="271" r:id="rId20"/>
    <p:sldId id="272" r:id="rId21"/>
    <p:sldId id="273" r:id="rId22"/>
    <p:sldId id="265" r:id="rId23"/>
    <p:sldId id="267" r:id="rId24"/>
    <p:sldId id="274" r:id="rId25"/>
    <p:sldId id="275" r:id="rId26"/>
    <p:sldId id="258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0140" autoAdjust="0"/>
  </p:normalViewPr>
  <p:slideViewPr>
    <p:cSldViewPr snapToGrid="0" snapToObjects="1">
      <p:cViewPr varScale="1">
        <p:scale>
          <a:sx n="108" d="100"/>
          <a:sy n="108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3.png"/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las.hashicor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-moe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facebook.com/labinskiy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ua.linkedin.com/in/labinski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Developing complex environments locally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Box template (</a:t>
            </a:r>
            <a:r>
              <a:rPr lang="en-US" dirty="0" err="1"/>
              <a:t>Debian</a:t>
            </a:r>
            <a:r>
              <a:rPr lang="en-US" dirty="0"/>
              <a:t>, Ubuntu, … )</a:t>
            </a:r>
          </a:p>
          <a:p>
            <a:r>
              <a:rPr lang="en-US" dirty="0"/>
              <a:t>VM configuration (RAM, CPU, …)</a:t>
            </a:r>
          </a:p>
          <a:p>
            <a:r>
              <a:rPr lang="en-US" dirty="0" smtClean="0"/>
              <a:t>Shared folders</a:t>
            </a:r>
            <a:endParaRPr lang="en-US" dirty="0"/>
          </a:p>
          <a:p>
            <a:r>
              <a:rPr lang="en-US" dirty="0" smtClean="0"/>
              <a:t>Network configuration</a:t>
            </a:r>
          </a:p>
          <a:p>
            <a:r>
              <a:rPr lang="en-US" dirty="0"/>
              <a:t>Port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("2") do 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/trusty64“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config.vm.provider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vbox.memory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1024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vbox.cpus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config.vm.synced_folder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/", "/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/website"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config.vm.provision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“shell”,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“provision.sh“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forwarded_port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guest: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192.168.50.10"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03" y="2244134"/>
            <a:ext cx="3250794" cy="3250794"/>
          </a:xfr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159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dirty="0" smtClean="0"/>
              <a:t>Online generators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PuPHPet</a:t>
            </a:r>
            <a:endParaRPr lang="en-US" dirty="0" smtClean="0"/>
          </a:p>
          <a:p>
            <a:r>
              <a:rPr lang="en-US" dirty="0" err="1" smtClean="0"/>
              <a:t>Protobox</a:t>
            </a:r>
            <a:endParaRPr lang="en-US" dirty="0" smtClean="0"/>
          </a:p>
          <a:p>
            <a:r>
              <a:rPr lang="en-US" dirty="0" err="1" smtClean="0"/>
              <a:t>Phansible</a:t>
            </a:r>
            <a:endParaRPr lang="en-US" dirty="0" smtClean="0"/>
          </a:p>
          <a:p>
            <a:r>
              <a:rPr lang="en-US" dirty="0"/>
              <a:t>Rove.io</a:t>
            </a:r>
          </a:p>
        </p:txBody>
      </p:sp>
      <p:sp>
        <p:nvSpPr>
          <p:cNvPr id="3" name="Text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dirty="0" smtClean="0"/>
              <a:t>Supported </a:t>
            </a:r>
            <a:r>
              <a:rPr lang="en-US" b="1" dirty="0" err="1" smtClean="0"/>
              <a:t>provisioners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Shell </a:t>
            </a:r>
            <a:r>
              <a:rPr lang="en-US" dirty="0"/>
              <a:t>script</a:t>
            </a:r>
          </a:p>
          <a:p>
            <a:r>
              <a:rPr lang="en-US" dirty="0" smtClean="0"/>
              <a:t>Puppet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35656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0" y="1316058"/>
            <a:ext cx="9144000" cy="5541941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apt-get update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apt-get install -y apache2 </a:t>
            </a:r>
            <a:r>
              <a:rPr lang="en-US" dirty="0" smtClean="0">
                <a:latin typeface="Courier New"/>
                <a:cs typeface="Courier New"/>
              </a:rPr>
              <a:t>libapache2</a:t>
            </a:r>
            <a:r>
              <a:rPr lang="en-US" dirty="0">
                <a:latin typeface="Courier New"/>
                <a:cs typeface="Courier New"/>
              </a:rPr>
              <a:t>-mod-</a:t>
            </a:r>
            <a:r>
              <a:rPr lang="en-US" dirty="0" smtClean="0">
                <a:latin typeface="Courier New"/>
                <a:cs typeface="Courier New"/>
              </a:rPr>
              <a:t>php5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php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cat </a:t>
            </a:r>
            <a:r>
              <a:rPr lang="en-US" dirty="0">
                <a:latin typeface="Courier New"/>
                <a:cs typeface="Courier New"/>
              </a:rPr>
              <a:t>&lt;&lt; EOF &gt; 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/php5/apache2/</a:t>
            </a:r>
            <a:r>
              <a:rPr lang="en-US" dirty="0" err="1">
                <a:latin typeface="Courier New"/>
                <a:cs typeface="Courier New"/>
              </a:rPr>
              <a:t>conf.d</a:t>
            </a:r>
            <a:r>
              <a:rPr lang="en-US" dirty="0">
                <a:latin typeface="Courier New"/>
                <a:cs typeface="Courier New"/>
              </a:rPr>
              <a:t>/30-node.ini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date.timezone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"Europe/Kiev"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EOF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apache virtual hosts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...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a2enmod rewrite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a2ensite </a:t>
            </a:r>
            <a:r>
              <a:rPr lang="en-US" dirty="0" smtClean="0">
                <a:latin typeface="Courier New"/>
                <a:cs typeface="Courier New"/>
              </a:rPr>
              <a:t>&lt;your-</a:t>
            </a:r>
            <a:r>
              <a:rPr lang="en-US" dirty="0" err="1" smtClean="0">
                <a:latin typeface="Courier New"/>
                <a:cs typeface="Courier New"/>
              </a:rPr>
              <a:t>vhost</a:t>
            </a:r>
            <a:r>
              <a:rPr lang="en-US" dirty="0" smtClean="0">
                <a:latin typeface="Courier New"/>
                <a:cs typeface="Courier New"/>
              </a:rPr>
              <a:t>-file&gt;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a2dissite 000-default.conf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service apache2 restart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182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0" y="1316058"/>
            <a:ext cx="9144000" cy="554194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debconf</a:t>
            </a:r>
            <a:r>
              <a:rPr lang="en-US" dirty="0">
                <a:latin typeface="Courier New"/>
                <a:cs typeface="Courier New"/>
              </a:rPr>
              <a:t>-set-selections &lt;&lt;&lt; </a:t>
            </a:r>
            <a:r>
              <a:rPr lang="en-US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-server/</a:t>
            </a:r>
            <a:r>
              <a:rPr lang="en-US" dirty="0" err="1">
                <a:latin typeface="Courier New"/>
                <a:cs typeface="Courier New"/>
              </a:rPr>
              <a:t>root_password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password </a:t>
            </a:r>
            <a:r>
              <a:rPr lang="en-US" b="1" dirty="0" smtClean="0">
                <a:latin typeface="Courier New"/>
                <a:cs typeface="Courier New"/>
              </a:rPr>
              <a:t>admin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debconf</a:t>
            </a:r>
            <a:r>
              <a:rPr lang="en-US" dirty="0">
                <a:latin typeface="Courier New"/>
                <a:cs typeface="Courier New"/>
              </a:rPr>
              <a:t>-set-selections &lt;&lt;&lt; </a:t>
            </a:r>
            <a:r>
              <a:rPr lang="en-US" dirty="0" smtClean="0">
                <a:latin typeface="Courier New"/>
                <a:cs typeface="Courier New"/>
              </a:rPr>
              <a:t>\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-server/</a:t>
            </a:r>
            <a:r>
              <a:rPr lang="en-US" dirty="0" err="1">
                <a:latin typeface="Courier New"/>
                <a:cs typeface="Courier New"/>
              </a:rPr>
              <a:t>root_password_again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password </a:t>
            </a:r>
            <a:r>
              <a:rPr lang="en-US" b="1" dirty="0">
                <a:latin typeface="Courier New"/>
                <a:cs typeface="Courier New"/>
              </a:rPr>
              <a:t>admin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apt</a:t>
            </a:r>
            <a:r>
              <a:rPr lang="en-US" dirty="0">
                <a:latin typeface="Courier New"/>
                <a:cs typeface="Courier New"/>
              </a:rPr>
              <a:t>-get </a:t>
            </a:r>
            <a:r>
              <a:rPr lang="en-US" dirty="0" smtClean="0">
                <a:latin typeface="Courier New"/>
                <a:cs typeface="Courier New"/>
              </a:rPr>
              <a:t>update &amp;&amp; apt-get install </a:t>
            </a:r>
            <a:r>
              <a:rPr lang="en-US" dirty="0">
                <a:latin typeface="Courier New"/>
                <a:cs typeface="Courier New"/>
              </a:rPr>
              <a:t>-y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nginx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nginx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...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cat &lt;&lt; EOF | </a:t>
            </a: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err="1">
                <a:latin typeface="Courier New"/>
                <a:cs typeface="Courier New"/>
              </a:rPr>
              <a:t>uroot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en-US" dirty="0" err="1" smtClean="0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admin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CREATE DATABASE IF NOT EXISTS </a:t>
            </a:r>
            <a:r>
              <a:rPr lang="en-US" dirty="0" err="1" smtClean="0">
                <a:latin typeface="Courier New"/>
                <a:cs typeface="Courier New"/>
              </a:rPr>
              <a:t>symfony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GRANT </a:t>
            </a:r>
            <a:r>
              <a:rPr lang="en-US" dirty="0">
                <a:latin typeface="Courier New"/>
                <a:cs typeface="Courier New"/>
              </a:rPr>
              <a:t>ALL ON </a:t>
            </a:r>
            <a:r>
              <a:rPr lang="en-US" dirty="0" err="1">
                <a:latin typeface="Courier New"/>
                <a:cs typeface="Courier New"/>
              </a:rPr>
              <a:t>symfony</a:t>
            </a:r>
            <a:r>
              <a:rPr lang="en-US" dirty="0">
                <a:latin typeface="Courier New"/>
                <a:cs typeface="Courier New"/>
              </a:rPr>
              <a:t>.* TO '</a:t>
            </a:r>
            <a:r>
              <a:rPr lang="en-US" dirty="0" err="1">
                <a:latin typeface="Courier New"/>
                <a:cs typeface="Courier New"/>
              </a:rPr>
              <a:t>dbuser</a:t>
            </a:r>
            <a:r>
              <a:rPr lang="en-US" dirty="0">
                <a:latin typeface="Courier New"/>
                <a:cs typeface="Courier New"/>
              </a:rPr>
              <a:t>'@'%' IDENTIFIED BY '</a:t>
            </a:r>
            <a:r>
              <a:rPr lang="en-US" dirty="0" err="1" smtClean="0">
                <a:latin typeface="Courier New"/>
                <a:cs typeface="Courier New"/>
              </a:rPr>
              <a:t>dbuser</a:t>
            </a:r>
            <a:r>
              <a:rPr lang="en-US" dirty="0" smtClean="0">
                <a:latin typeface="Courier New"/>
                <a:cs typeface="Courier New"/>
              </a:rPr>
              <a:t>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EOF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cat &lt;&lt; EOF &gt; 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conf.d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application.cnf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[</a:t>
            </a:r>
            <a:r>
              <a:rPr lang="en-US" dirty="0" err="1">
                <a:latin typeface="Courier New"/>
                <a:cs typeface="Courier New"/>
              </a:rPr>
              <a:t>mysqld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bind</a:t>
            </a:r>
            <a:r>
              <a:rPr lang="en-US" dirty="0">
                <a:latin typeface="Courier New"/>
                <a:cs typeface="Courier New"/>
              </a:rPr>
              <a:t>-address = 0.0.0.0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EOF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nginx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restart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 restart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7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Real app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6" name="Скругленный прямоугольник 5"/>
          <p:cNvSpPr/>
          <p:nvPr/>
        </p:nvSpPr>
        <p:spPr>
          <a:xfrm>
            <a:off x="4961717" y="3754504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37" name="Скругленный прямоугольник 6"/>
          <p:cNvSpPr/>
          <p:nvPr/>
        </p:nvSpPr>
        <p:spPr>
          <a:xfrm>
            <a:off x="2641529" y="3924005"/>
            <a:ext cx="1430148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46699" y="4969575"/>
            <a:ext cx="5310570" cy="1133681"/>
            <a:chOff x="3007869" y="4875234"/>
            <a:chExt cx="5323330" cy="1133681"/>
          </a:xfrm>
        </p:grpSpPr>
        <p:sp>
          <p:nvSpPr>
            <p:cNvPr id="135" name="Прямоугольник 10"/>
            <p:cNvSpPr/>
            <p:nvPr/>
          </p:nvSpPr>
          <p:spPr>
            <a:xfrm>
              <a:off x="3007869" y="4875234"/>
              <a:ext cx="5323330" cy="11336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 cluster configuration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8" name="Скругленный прямоугольник 7"/>
            <p:cNvSpPr/>
            <p:nvPr/>
          </p:nvSpPr>
          <p:spPr>
            <a:xfrm>
              <a:off x="3174031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  <p:sp>
          <p:nvSpPr>
            <p:cNvPr id="139" name="Скругленный прямоугольник 8"/>
            <p:cNvSpPr/>
            <p:nvPr/>
          </p:nvSpPr>
          <p:spPr>
            <a:xfrm>
              <a:off x="5001443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  <p:sp>
          <p:nvSpPr>
            <p:cNvPr id="140" name="Скругленный прямоугольник 9"/>
            <p:cNvSpPr/>
            <p:nvPr/>
          </p:nvSpPr>
          <p:spPr>
            <a:xfrm>
              <a:off x="6749402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</p:grpSp>
      <p:sp>
        <p:nvSpPr>
          <p:cNvPr id="141" name="Скругленный прямоугольник 11"/>
          <p:cNvSpPr/>
          <p:nvPr/>
        </p:nvSpPr>
        <p:spPr>
          <a:xfrm>
            <a:off x="5419633" y="1989158"/>
            <a:ext cx="1986317" cy="3778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2" name="Скругленный прямоугольник 13"/>
          <p:cNvSpPr/>
          <p:nvPr/>
        </p:nvSpPr>
        <p:spPr>
          <a:xfrm>
            <a:off x="6527121" y="3754504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44" name="Скругленный прямоугольник 12"/>
          <p:cNvSpPr/>
          <p:nvPr/>
        </p:nvSpPr>
        <p:spPr>
          <a:xfrm>
            <a:off x="3218607" y="1863193"/>
            <a:ext cx="1448276" cy="6298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145" name="Прямая со стрелкой 18"/>
          <p:cNvCxnSpPr>
            <a:stCxn id="141" idx="2"/>
            <a:endCxn id="149" idx="0"/>
          </p:cNvCxnSpPr>
          <p:nvPr/>
        </p:nvCxnSpPr>
        <p:spPr>
          <a:xfrm flipH="1">
            <a:off x="5676791" y="2367052"/>
            <a:ext cx="736001" cy="623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Прямая со стрелкой 22"/>
          <p:cNvCxnSpPr>
            <a:stCxn id="141" idx="2"/>
            <a:endCxn id="150" idx="0"/>
          </p:cNvCxnSpPr>
          <p:nvPr/>
        </p:nvCxnSpPr>
        <p:spPr>
          <a:xfrm>
            <a:off x="6412792" y="2367052"/>
            <a:ext cx="829403" cy="623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Прямая со стрелкой 25"/>
          <p:cNvCxnSpPr>
            <a:stCxn id="141" idx="2"/>
            <a:endCxn id="136" idx="0"/>
          </p:cNvCxnSpPr>
          <p:nvPr/>
        </p:nvCxnSpPr>
        <p:spPr>
          <a:xfrm flipH="1">
            <a:off x="5676791" y="2367052"/>
            <a:ext cx="736001" cy="138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Прямая со стрелкой 28"/>
          <p:cNvCxnSpPr>
            <a:stCxn id="141" idx="2"/>
            <a:endCxn id="142" idx="0"/>
          </p:cNvCxnSpPr>
          <p:nvPr/>
        </p:nvCxnSpPr>
        <p:spPr>
          <a:xfrm>
            <a:off x="6412792" y="2367052"/>
            <a:ext cx="829403" cy="138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Скругленный прямоугольник 3"/>
          <p:cNvSpPr/>
          <p:nvPr/>
        </p:nvSpPr>
        <p:spPr>
          <a:xfrm>
            <a:off x="4961717" y="2990792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50" name="Скругленный прямоугольник 4"/>
          <p:cNvSpPr/>
          <p:nvPr/>
        </p:nvSpPr>
        <p:spPr>
          <a:xfrm>
            <a:off x="6527121" y="2990792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151" name="Соединительная линия уступом 32"/>
          <p:cNvCxnSpPr/>
          <p:nvPr/>
        </p:nvCxnSpPr>
        <p:spPr>
          <a:xfrm rot="16200000" flipH="1">
            <a:off x="6250491" y="4685560"/>
            <a:ext cx="372340" cy="7007"/>
          </a:xfrm>
          <a:prstGeom prst="bentConnector3">
            <a:avLst>
              <a:gd name="adj1" fmla="val -37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37"/>
          <p:cNvCxnSpPr/>
          <p:nvPr/>
        </p:nvCxnSpPr>
        <p:spPr>
          <a:xfrm rot="10800000">
            <a:off x="4193810" y="4127049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44"/>
          <p:cNvCxnSpPr>
            <a:stCxn id="154" idx="2"/>
          </p:cNvCxnSpPr>
          <p:nvPr/>
        </p:nvCxnSpPr>
        <p:spPr>
          <a:xfrm>
            <a:off x="2415015" y="2178104"/>
            <a:ext cx="8140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Выноска-облако 42"/>
          <p:cNvSpPr/>
          <p:nvPr/>
        </p:nvSpPr>
        <p:spPr>
          <a:xfrm>
            <a:off x="755575" y="1751463"/>
            <a:ext cx="1660824" cy="85328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55" name="Скругленный прямоугольник 2"/>
          <p:cNvSpPr/>
          <p:nvPr/>
        </p:nvSpPr>
        <p:spPr>
          <a:xfrm>
            <a:off x="2646699" y="2993319"/>
            <a:ext cx="1399897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cxnSp>
        <p:nvCxnSpPr>
          <p:cNvPr id="156" name="Соединительная линия уступом 24"/>
          <p:cNvCxnSpPr/>
          <p:nvPr/>
        </p:nvCxnSpPr>
        <p:spPr>
          <a:xfrm rot="10800000">
            <a:off x="4193810" y="3252292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4" idx="3"/>
            <a:endCxn id="141" idx="1"/>
          </p:cNvCxnSpPr>
          <p:nvPr/>
        </p:nvCxnSpPr>
        <p:spPr>
          <a:xfrm>
            <a:off x="4666883" y="2178105"/>
            <a:ext cx="752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6"/>
          <p:cNvSpPr/>
          <p:nvPr/>
        </p:nvSpPr>
        <p:spPr>
          <a:xfrm>
            <a:off x="2634611" y="3464050"/>
            <a:ext cx="1430148" cy="4572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8" name="Соединительная линия уступом 24"/>
          <p:cNvCxnSpPr/>
          <p:nvPr/>
        </p:nvCxnSpPr>
        <p:spPr>
          <a:xfrm rot="10800000">
            <a:off x="4193810" y="3688295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38561" y="1866690"/>
            <a:ext cx="4032192" cy="4557252"/>
            <a:chOff x="3038561" y="1866690"/>
            <a:chExt cx="4032192" cy="4557252"/>
          </a:xfrm>
        </p:grpSpPr>
        <p:grpSp>
          <p:nvGrpSpPr>
            <p:cNvPr id="4" name="Group 3"/>
            <p:cNvGrpSpPr/>
            <p:nvPr/>
          </p:nvGrpSpPr>
          <p:grpSpPr>
            <a:xfrm>
              <a:off x="3038561" y="1866690"/>
              <a:ext cx="4032192" cy="4557252"/>
              <a:chOff x="3038561" y="1866690"/>
              <a:chExt cx="4032192" cy="455725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38561" y="1866690"/>
                <a:ext cx="4032192" cy="4557252"/>
                <a:chOff x="3531556" y="87319"/>
                <a:chExt cx="4032192" cy="455725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765398" y="3510223"/>
                  <a:ext cx="1798350" cy="11343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vm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531556" y="87319"/>
                  <a:ext cx="2845608" cy="4557252"/>
                  <a:chOff x="3531556" y="87319"/>
                  <a:chExt cx="2845608" cy="4557252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3531556" y="3510223"/>
                    <a:ext cx="1798350" cy="113434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vm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4430731" y="87319"/>
                    <a:ext cx="1946433" cy="3422904"/>
                    <a:chOff x="4086369" y="-151163"/>
                    <a:chExt cx="1764052" cy="3913426"/>
                  </a:xfrm>
                </p:grpSpPr>
                <p:cxnSp>
                  <p:nvCxnSpPr>
                    <p:cNvPr id="145" name="Прямая со стрелкой 18"/>
                    <p:cNvCxnSpPr>
                      <a:stCxn id="6" idx="2"/>
                      <a:endCxn id="30" idx="0"/>
                    </p:cNvCxnSpPr>
                    <p:nvPr/>
                  </p:nvCxnSpPr>
                  <p:spPr>
                    <a:xfrm flipH="1">
                      <a:off x="4086369" y="2901917"/>
                      <a:ext cx="1011448" cy="8603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Прямая со стрелкой 44"/>
                    <p:cNvCxnSpPr>
                      <a:stCxn id="154" idx="1"/>
                      <a:endCxn id="6" idx="0"/>
                    </p:cNvCxnSpPr>
                    <p:nvPr/>
                  </p:nvCxnSpPr>
                  <p:spPr>
                    <a:xfrm flipH="1">
                      <a:off x="5097817" y="823359"/>
                      <a:ext cx="2" cy="75931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" name="Выноска-облако 42"/>
                    <p:cNvSpPr/>
                    <p:nvPr/>
                  </p:nvSpPr>
                  <p:spPr>
                    <a:xfrm>
                      <a:off x="4345216" y="-151163"/>
                      <a:ext cx="1505205" cy="975561"/>
                    </a:xfrm>
                    <a:prstGeom prst="cloudCallout">
                      <a:avLst>
                        <a:gd name="adj1" fmla="val 62580"/>
                        <a:gd name="adj2" fmla="val -155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p:txBody>
                </p:sp>
              </p:grpSp>
            </p:grpSp>
            <p:cxnSp>
              <p:nvCxnSpPr>
                <p:cNvPr id="40" name="Прямая со стрелкой 18"/>
                <p:cNvCxnSpPr>
                  <a:stCxn id="6" idx="2"/>
                  <a:endCxn id="37" idx="0"/>
                </p:cNvCxnSpPr>
                <p:nvPr/>
              </p:nvCxnSpPr>
              <p:spPr>
                <a:xfrm>
                  <a:off x="5546750" y="2757716"/>
                  <a:ext cx="1117823" cy="75250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038561" y="3383201"/>
                <a:ext cx="4030387" cy="1153886"/>
                <a:chOff x="3038561" y="3477542"/>
                <a:chExt cx="4030387" cy="115388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038561" y="3477542"/>
                  <a:ext cx="4030387" cy="1153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vm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6" name="Picture 2" descr="nginx.png (352×72)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9233" y="3824263"/>
                  <a:ext cx="1918068" cy="3923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200px-MySQL.svg.png (200×103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8389" y="3580576"/>
                  <a:ext cx="1277436" cy="657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34" name="Picture 10" descr="Elephpant.png (105×7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673" y="5463295"/>
              <a:ext cx="10001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lephpant.png (105×7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515" y="5464712"/>
              <a:ext cx="10001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0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6" y="2766445"/>
            <a:ext cx="1880168" cy="1880168"/>
          </a:xfr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Vagrant Share allows you to share your Vagrant environment with anyone in the </a:t>
            </a:r>
            <a:r>
              <a:rPr lang="en-US" dirty="0" smtClean="0"/>
              <a:t>world with </a:t>
            </a:r>
            <a:r>
              <a:rPr lang="en-US" dirty="0"/>
              <a:t>just a </a:t>
            </a:r>
            <a:r>
              <a:rPr lang="en-US" b="1" dirty="0"/>
              <a:t>single </a:t>
            </a:r>
            <a:r>
              <a:rPr lang="en-US" b="1" dirty="0" smtClean="0"/>
              <a:t>command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/>
              <a:t>on </a:t>
            </a:r>
            <a:r>
              <a:rPr lang="en-US" dirty="0">
                <a:hlinkClick r:id="rId2"/>
              </a:rPr>
              <a:t>https://atlas.hashicorp.com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b="1" dirty="0" smtClean="0"/>
              <a:t>vagrant share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generated public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Nikolay </a:t>
            </a:r>
            <a:r>
              <a:rPr lang="en-US" sz="3600" dirty="0" err="1" smtClean="0"/>
              <a:t>Labinskiy</a:t>
            </a: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PHP @ Levi9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defTabSz="914400">
              <a:spcBef>
                <a:spcPts val="0"/>
              </a:spcBef>
            </a:pPr>
            <a:r>
              <a:rPr lang="en-US" sz="3600" dirty="0" smtClean="0"/>
              <a:t>Karting</a:t>
            </a:r>
          </a:p>
          <a:p>
            <a:pPr defTabSz="914400">
              <a:spcBef>
                <a:spcPts val="0"/>
              </a:spcBef>
            </a:pPr>
            <a:r>
              <a:rPr lang="en-US" sz="3600" dirty="0" smtClean="0"/>
              <a:t>Arduino</a:t>
            </a:r>
          </a:p>
          <a:p>
            <a:pPr defTabSz="914400">
              <a:spcBef>
                <a:spcPts val="0"/>
              </a:spcBef>
            </a:pPr>
            <a:r>
              <a:rPr lang="en-US" sz="3600" dirty="0" smtClean="0"/>
              <a:t>Raspberry Pi</a:t>
            </a:r>
            <a:endParaRPr lang="ru-RU" sz="3600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3886" y="1620000"/>
            <a:ext cx="3692914" cy="450668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6" y="5985162"/>
            <a:ext cx="700810" cy="700810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22" y="5985162"/>
            <a:ext cx="700810" cy="700810"/>
          </a:xfrm>
          <a:prstGeom prst="rect">
            <a:avLst/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8" y="5985162"/>
            <a:ext cx="700810" cy="7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Vagrant – what is it?</a:t>
            </a:r>
          </a:p>
          <a:p>
            <a:r>
              <a:rPr lang="en-US" sz="3600" dirty="0" err="1" smtClean="0"/>
              <a:t>Vagrantfile</a:t>
            </a:r>
            <a:endParaRPr lang="en-US" sz="3600" dirty="0" smtClean="0"/>
          </a:p>
          <a:p>
            <a:r>
              <a:rPr lang="en-US" sz="3600" dirty="0" smtClean="0"/>
              <a:t>Provisioning</a:t>
            </a:r>
          </a:p>
          <a:p>
            <a:r>
              <a:rPr lang="en-US" sz="3600" dirty="0" smtClean="0"/>
              <a:t>Application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0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Have you ever work with:</a:t>
            </a:r>
          </a:p>
          <a:p>
            <a:pPr marL="0" indent="0" algn="ctr">
              <a:buNone/>
            </a:pPr>
            <a:endParaRPr lang="en-US" sz="3200" b="1" dirty="0" smtClean="0"/>
          </a:p>
          <a:p>
            <a:r>
              <a:rPr lang="en-US" dirty="0" smtClean="0"/>
              <a:t>Multiple </a:t>
            </a:r>
            <a:r>
              <a:rPr lang="en-US" dirty="0"/>
              <a:t>projects with different software dependencies</a:t>
            </a:r>
          </a:p>
          <a:p>
            <a:r>
              <a:rPr lang="en-US" dirty="0"/>
              <a:t>Different versions of the same software</a:t>
            </a:r>
          </a:p>
          <a:p>
            <a:r>
              <a:rPr lang="en-US" dirty="0"/>
              <a:t>All in one </a:t>
            </a:r>
            <a:r>
              <a:rPr lang="en-US" dirty="0" smtClean="0"/>
              <a:t>development machine</a:t>
            </a:r>
          </a:p>
          <a:p>
            <a:endParaRPr lang="en-US" sz="3200" dirty="0" smtClean="0"/>
          </a:p>
          <a:p>
            <a:pPr marL="0" indent="0" algn="ctr">
              <a:buNone/>
            </a:pPr>
            <a:r>
              <a:rPr lang="en-US" sz="3600" b="1" dirty="0" smtClean="0"/>
              <a:t>Simultaneously?</a:t>
            </a:r>
            <a:endParaRPr lang="en-US" sz="3600" b="1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39444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Existing developer </a:t>
            </a:r>
            <a:r>
              <a:rPr lang="en-US" dirty="0" smtClean="0"/>
              <a:t>with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b="1" i="1" dirty="0" smtClean="0"/>
              <a:t>partial and not </a:t>
            </a:r>
            <a:r>
              <a:rPr lang="en-US" b="1" i="1" dirty="0"/>
              <a:t>up to date</a:t>
            </a:r>
            <a:r>
              <a:rPr lang="en-US" dirty="0"/>
              <a:t>) </a:t>
            </a:r>
            <a:r>
              <a:rPr lang="en-US" dirty="0" smtClean="0"/>
              <a:t>information</a:t>
            </a:r>
          </a:p>
          <a:p>
            <a:pPr marL="0" indent="0" algn="ctr">
              <a:buNone/>
            </a:pPr>
            <a:r>
              <a:rPr lang="en-US" dirty="0" smtClean="0"/>
              <a:t>how </a:t>
            </a:r>
            <a:r>
              <a:rPr lang="en-US" dirty="0"/>
              <a:t>to reproduce </a:t>
            </a:r>
            <a:r>
              <a:rPr lang="en-US" dirty="0" err="1"/>
              <a:t>dev</a:t>
            </a:r>
            <a:r>
              <a:rPr lang="en-US" dirty="0"/>
              <a:t> environment</a:t>
            </a:r>
          </a:p>
          <a:p>
            <a:pPr marL="0" indent="0" algn="ctr">
              <a:buNone/>
            </a:pPr>
            <a:r>
              <a:rPr lang="en-US" dirty="0" smtClean="0"/>
              <a:t>+</a:t>
            </a:r>
          </a:p>
          <a:p>
            <a:pPr marL="0" indent="0" algn="ctr">
              <a:buNone/>
            </a:pPr>
            <a:r>
              <a:rPr lang="en-US" dirty="0"/>
              <a:t>New developer (</a:t>
            </a:r>
            <a:r>
              <a:rPr lang="en-US" b="1" i="1" dirty="0"/>
              <a:t>with a shiny new machine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Issues </a:t>
            </a:r>
            <a:r>
              <a:rPr lang="en-US" dirty="0"/>
              <a:t>to reproduce the same</a:t>
            </a:r>
            <a:br>
              <a:rPr lang="en-US" dirty="0"/>
            </a:br>
            <a:r>
              <a:rPr lang="en-US" dirty="0" err="1"/>
              <a:t>dev</a:t>
            </a:r>
            <a:r>
              <a:rPr lang="en-US" dirty="0"/>
              <a:t> environment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41395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Dev </a:t>
            </a:r>
            <a:r>
              <a:rPr lang="en-US" dirty="0"/>
              <a:t>environment</a:t>
            </a:r>
          </a:p>
          <a:p>
            <a:pPr marL="0" indent="0" algn="ctr">
              <a:buNone/>
            </a:pPr>
            <a:r>
              <a:rPr lang="en-US" dirty="0" smtClean="0"/>
              <a:t>!=</a:t>
            </a:r>
          </a:p>
          <a:p>
            <a:pPr marL="0" indent="0" algn="ctr">
              <a:buNone/>
            </a:pPr>
            <a:r>
              <a:rPr lang="en-US" dirty="0" smtClean="0"/>
              <a:t>Production/acceptance </a:t>
            </a:r>
            <a:r>
              <a:rPr lang="en-US" dirty="0"/>
              <a:t>environment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/>
              <a:t>Works on my machine!11 issues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2314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Vagrant == VMM CLI</a:t>
            </a:r>
          </a:p>
          <a:p>
            <a:endParaRPr lang="en-US" dirty="0" smtClean="0"/>
          </a:p>
          <a:p>
            <a:r>
              <a:rPr lang="en-US" dirty="0" smtClean="0"/>
              <a:t>vagrant up</a:t>
            </a:r>
          </a:p>
          <a:p>
            <a:r>
              <a:rPr lang="en-US" dirty="0" smtClean="0"/>
              <a:t>vagrant provision</a:t>
            </a:r>
          </a:p>
          <a:p>
            <a:r>
              <a:rPr lang="en-US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vagrant halt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3329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1" y="2809988"/>
            <a:ext cx="2293257" cy="2293257"/>
          </a:xfrm>
        </p:spPr>
      </p:pic>
    </p:spTree>
    <p:extLst>
      <p:ext uri="{BB962C8B-B14F-4D97-AF65-F5344CB8AC3E}">
        <p14:creationId xmlns:p14="http://schemas.microsoft.com/office/powerpoint/2010/main" val="202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631425-235C-4781-93DD-7928AF7173EF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dcmitype/"/>
    <ds:schemaRef ds:uri="http://purl.org/dc/elements/1.1/"/>
    <ds:schemaRef ds:uri="http://schemas.openxmlformats.org/package/2006/metadata/core-properties"/>
    <ds:schemaRef ds:uri="696890a7-2738-473a-8580-15948eca3069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Vagrant</Template>
  <TotalTime>3096</TotalTime>
  <Words>470</Words>
  <Application>Microsoft Macintosh PowerPoint</Application>
  <PresentationFormat>On-screen Show (4:3)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Helvetica Neue Light</vt:lpstr>
      <vt:lpstr>Title</vt:lpstr>
      <vt:lpstr>Office Thema</vt:lpstr>
      <vt:lpstr>Empty Thema</vt:lpstr>
      <vt:lpstr>Vagrant</vt:lpstr>
      <vt:lpstr>About me</vt:lpstr>
      <vt:lpstr>Agenda</vt:lpstr>
      <vt:lpstr>Vagrant – what is it?</vt:lpstr>
      <vt:lpstr>Vagrant – what is it?</vt:lpstr>
      <vt:lpstr>Vagrant – what is it?</vt:lpstr>
      <vt:lpstr>Vagrant – what is it?</vt:lpstr>
      <vt:lpstr>Vagrant – what is it?</vt:lpstr>
      <vt:lpstr>Vagrantfile</vt:lpstr>
      <vt:lpstr>Vagrantfile</vt:lpstr>
      <vt:lpstr>Vagrantfile</vt:lpstr>
      <vt:lpstr>Provisioning</vt:lpstr>
      <vt:lpstr>Provisioning</vt:lpstr>
      <vt:lpstr>Provisioning</vt:lpstr>
      <vt:lpstr>Provisioning</vt:lpstr>
      <vt:lpstr>Application</vt:lpstr>
      <vt:lpstr>Application</vt:lpstr>
      <vt:lpstr>Vagrant share</vt:lpstr>
      <vt:lpstr>Vagrant share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Mykola Labinskyi</dc:creator>
  <cp:lastModifiedBy>Microsoft Office User</cp:lastModifiedBy>
  <cp:revision>53</cp:revision>
  <dcterms:created xsi:type="dcterms:W3CDTF">2015-01-14T15:16:51Z</dcterms:created>
  <dcterms:modified xsi:type="dcterms:W3CDTF">2016-02-17T14:38:01Z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