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67" r:id="rId4"/>
    <p:sldId id="268" r:id="rId5"/>
    <p:sldId id="269" r:id="rId6"/>
    <p:sldId id="270" r:id="rId7"/>
    <p:sldId id="266" r:id="rId8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Roboto Slab" panose="020B0604020202020204" charset="0"/>
      <p:regular r:id="rId11"/>
      <p:bold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8F1EC1-AB7C-4A3E-B3E1-0E37D563CE1F}">
  <a:tblStyle styleId="{848F1EC1-AB7C-4A3E-B3E1-0E37D563CE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9" y="3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5;p13">
            <a:extLst>
              <a:ext uri="{FF2B5EF4-FFF2-40B4-BE49-F238E27FC236}">
                <a16:creationId xmlns:a16="http://schemas.microsoft.com/office/drawing/2014/main" id="{E724416C-0745-4CBF-A342-FE3DFFD2529C}"/>
              </a:ext>
            </a:extLst>
          </p:cNvPr>
          <p:cNvSpPr txBox="1">
            <a:spLocks/>
          </p:cNvSpPr>
          <p:nvPr/>
        </p:nvSpPr>
        <p:spPr>
          <a:xfrm>
            <a:off x="1629266" y="1428641"/>
            <a:ext cx="6857322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es-MX" sz="2000" dirty="0"/>
              <a:t>Representar usando el método de Quine-</a:t>
            </a:r>
            <a:r>
              <a:rPr lang="es-MX" sz="2000" dirty="0" err="1"/>
              <a:t>McCluskey</a:t>
            </a:r>
            <a:r>
              <a:rPr lang="es-MX" sz="2000" dirty="0"/>
              <a:t> para cuatro variables la siguiente expresión: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851;p40">
                <a:extLst>
                  <a:ext uri="{FF2B5EF4-FFF2-40B4-BE49-F238E27FC236}">
                    <a16:creationId xmlns:a16="http://schemas.microsoft.com/office/drawing/2014/main" id="{56B4467A-752D-49D0-BEF5-197D5311518D}"/>
                  </a:ext>
                </a:extLst>
              </p:cNvPr>
              <p:cNvSpPr txBox="1"/>
              <p:nvPr/>
            </p:nvSpPr>
            <p:spPr>
              <a:xfrm>
                <a:off x="371719" y="3327400"/>
                <a:ext cx="8400562" cy="52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𝐹</m:t>
                      </m:r>
                      <m:d>
                        <m:d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𝑤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, 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𝑥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, 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𝑦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, 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𝑧</m:t>
                          </m:r>
                        </m:e>
                      </m:d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𝑥𝑦𝑧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+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𝑥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𝑦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′</m:t>
                          </m:r>
                        </m:sup>
                      </m:sSup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𝑧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+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𝑥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𝑦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′</m:t>
                          </m:r>
                        </m:sup>
                      </m:sSup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𝑧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+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𝑥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𝑦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′</m:t>
                          </m:r>
                        </m:sup>
                      </m:sSup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𝑧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′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3" name="Google Shape;851;p40">
                <a:extLst>
                  <a:ext uri="{FF2B5EF4-FFF2-40B4-BE49-F238E27FC236}">
                    <a16:creationId xmlns:a16="http://schemas.microsoft.com/office/drawing/2014/main" id="{56B4467A-752D-49D0-BEF5-197D53115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19" y="3327400"/>
                <a:ext cx="8400562" cy="525000"/>
              </a:xfrm>
              <a:prstGeom prst="rect">
                <a:avLst/>
              </a:prstGeom>
              <a:blipFill>
                <a:blip r:embed="rId3"/>
                <a:stretch>
                  <a:fillRect b="-58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44EDEC42-EFDD-44ED-8187-DAD8D1206B5F}"/>
              </a:ext>
            </a:extLst>
          </p:cNvPr>
          <p:cNvSpPr txBox="1">
            <a:spLocks/>
          </p:cNvSpPr>
          <p:nvPr/>
        </p:nvSpPr>
        <p:spPr>
          <a:xfrm>
            <a:off x="5008799" y="421366"/>
            <a:ext cx="3860799" cy="68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es-MX" sz="2000" dirty="0"/>
              <a:t>Hacer la tabla de verdad: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CEF3E9B-FF4F-4E17-855A-7F1DC8DFD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37426"/>
              </p:ext>
            </p:extLst>
          </p:nvPr>
        </p:nvGraphicFramePr>
        <p:xfrm>
          <a:off x="1894540" y="2551654"/>
          <a:ext cx="4739344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4836">
                  <a:extLst>
                    <a:ext uri="{9D8B030D-6E8A-4147-A177-3AD203B41FA5}">
                      <a16:colId xmlns:a16="http://schemas.microsoft.com/office/drawing/2014/main" val="1996707558"/>
                    </a:ext>
                  </a:extLst>
                </a:gridCol>
                <a:gridCol w="1184836">
                  <a:extLst>
                    <a:ext uri="{9D8B030D-6E8A-4147-A177-3AD203B41FA5}">
                      <a16:colId xmlns:a16="http://schemas.microsoft.com/office/drawing/2014/main" val="1092339401"/>
                    </a:ext>
                  </a:extLst>
                </a:gridCol>
                <a:gridCol w="1184836">
                  <a:extLst>
                    <a:ext uri="{9D8B030D-6E8A-4147-A177-3AD203B41FA5}">
                      <a16:colId xmlns:a16="http://schemas.microsoft.com/office/drawing/2014/main" val="1874533174"/>
                    </a:ext>
                  </a:extLst>
                </a:gridCol>
                <a:gridCol w="1184836">
                  <a:extLst>
                    <a:ext uri="{9D8B030D-6E8A-4147-A177-3AD203B41FA5}">
                      <a16:colId xmlns:a16="http://schemas.microsoft.com/office/drawing/2014/main" val="2435260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24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95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36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99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09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91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10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44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4121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4" name="Google Shape;851;p40">
                <a:extLst>
                  <a:ext uri="{FF2B5EF4-FFF2-40B4-BE49-F238E27FC236}">
                    <a16:creationId xmlns:a16="http://schemas.microsoft.com/office/drawing/2014/main" id="{28AA3778-8B7E-43E0-A0DD-E4D7870BD8E7}"/>
                  </a:ext>
                </a:extLst>
              </p:cNvPr>
              <p:cNvSpPr txBox="1"/>
              <p:nvPr/>
            </p:nvSpPr>
            <p:spPr>
              <a:xfrm>
                <a:off x="1495295" y="1305948"/>
                <a:ext cx="8400562" cy="52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𝐹</m:t>
                      </m:r>
                      <m:d>
                        <m:d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𝑤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, 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𝑥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, 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𝑦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, 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𝑧</m:t>
                          </m:r>
                        </m:e>
                      </m:d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𝑥𝑦𝑧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+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𝑥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𝑦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′</m:t>
                          </m:r>
                        </m:sup>
                      </m:sSup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𝑧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+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𝑥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𝑦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′</m:t>
                          </m:r>
                        </m:sup>
                      </m:sSup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𝑧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+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𝑥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𝑦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′</m:t>
                          </m:r>
                        </m:sup>
                      </m:sSup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𝑧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′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54" name="Google Shape;851;p40">
                <a:extLst>
                  <a:ext uri="{FF2B5EF4-FFF2-40B4-BE49-F238E27FC236}">
                    <a16:creationId xmlns:a16="http://schemas.microsoft.com/office/drawing/2014/main" id="{28AA3778-8B7E-43E0-A0DD-E4D7870BD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95" y="1305948"/>
                <a:ext cx="8400562" cy="525000"/>
              </a:xfrm>
              <a:prstGeom prst="rect">
                <a:avLst/>
              </a:prstGeom>
              <a:blipFill>
                <a:blip r:embed="rId2"/>
                <a:stretch>
                  <a:fillRect b="-58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5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5;p13">
            <a:extLst>
              <a:ext uri="{FF2B5EF4-FFF2-40B4-BE49-F238E27FC236}">
                <a16:creationId xmlns:a16="http://schemas.microsoft.com/office/drawing/2014/main" id="{D8093F50-CE20-454A-BEDD-338C1552B300}"/>
              </a:ext>
            </a:extLst>
          </p:cNvPr>
          <p:cNvSpPr txBox="1">
            <a:spLocks/>
          </p:cNvSpPr>
          <p:nvPr/>
        </p:nvSpPr>
        <p:spPr>
          <a:xfrm>
            <a:off x="4706546" y="526132"/>
            <a:ext cx="4246476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es-MX" sz="2000" dirty="0"/>
              <a:t>Tomamos los minterms:</a:t>
            </a:r>
          </a:p>
        </p:txBody>
      </p:sp>
      <p:sp>
        <p:nvSpPr>
          <p:cNvPr id="58" name="Google Shape;75;p13">
            <a:extLst>
              <a:ext uri="{FF2B5EF4-FFF2-40B4-BE49-F238E27FC236}">
                <a16:creationId xmlns:a16="http://schemas.microsoft.com/office/drawing/2014/main" id="{FA0D1DA0-1FEB-4D43-BA44-59943394DF55}"/>
              </a:ext>
            </a:extLst>
          </p:cNvPr>
          <p:cNvSpPr txBox="1">
            <a:spLocks/>
          </p:cNvSpPr>
          <p:nvPr/>
        </p:nvSpPr>
        <p:spPr>
          <a:xfrm>
            <a:off x="633542" y="3309270"/>
            <a:ext cx="4888677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es-MX" sz="2000" dirty="0"/>
              <a:t>Los agrupamos por número de bits: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5">
                <a:extLst>
                  <a:ext uri="{FF2B5EF4-FFF2-40B4-BE49-F238E27FC236}">
                    <a16:creationId xmlns:a16="http://schemas.microsoft.com/office/drawing/2014/main" id="{C0028EFE-CC50-400A-B0E8-566E4E64DD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5287807"/>
                  </p:ext>
                </p:extLst>
              </p:nvPr>
            </p:nvGraphicFramePr>
            <p:xfrm>
              <a:off x="543935" y="3894035"/>
              <a:ext cx="6538182" cy="2286000"/>
            </p:xfrm>
            <a:graphic>
              <a:graphicData uri="http://schemas.openxmlformats.org/drawingml/2006/table">
                <a:tbl>
                  <a:tblPr firstRow="1" bandRow="1">
                    <a:tableStyleId>{848F1EC1-AB7C-4A3E-B3E1-0E37D563CE1F}</a:tableStyleId>
                  </a:tblPr>
                  <a:tblGrid>
                    <a:gridCol w="2179394">
                      <a:extLst>
                        <a:ext uri="{9D8B030D-6E8A-4147-A177-3AD203B41FA5}">
                          <a16:colId xmlns:a16="http://schemas.microsoft.com/office/drawing/2014/main" val="1788963196"/>
                        </a:ext>
                      </a:extLst>
                    </a:gridCol>
                    <a:gridCol w="2179394">
                      <a:extLst>
                        <a:ext uri="{9D8B030D-6E8A-4147-A177-3AD203B41FA5}">
                          <a16:colId xmlns:a16="http://schemas.microsoft.com/office/drawing/2014/main" val="2346694040"/>
                        </a:ext>
                      </a:extLst>
                    </a:gridCol>
                    <a:gridCol w="2179394">
                      <a:extLst>
                        <a:ext uri="{9D8B030D-6E8A-4147-A177-3AD203B41FA5}">
                          <a16:colId xmlns:a16="http://schemas.microsoft.com/office/drawing/2014/main" val="1004218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Minterm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Cadena de bits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Número de unos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0069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𝑥𝑦𝑧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001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4115400"/>
                      </a:ext>
                    </a:extLst>
                  </a:tr>
                  <a:tr h="4816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011</a:t>
                          </a:r>
                          <a:br>
                            <a:rPr lang="es-MX" sz="2000" dirty="0"/>
                          </a:br>
                          <a:r>
                            <a:rPr lang="es-MX" sz="2000" dirty="0"/>
                            <a:t>110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0122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460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86032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5">
                <a:extLst>
                  <a:ext uri="{FF2B5EF4-FFF2-40B4-BE49-F238E27FC236}">
                    <a16:creationId xmlns:a16="http://schemas.microsoft.com/office/drawing/2014/main" id="{C0028EFE-CC50-400A-B0E8-566E4E64DD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5287807"/>
                  </p:ext>
                </p:extLst>
              </p:nvPr>
            </p:nvGraphicFramePr>
            <p:xfrm>
              <a:off x="543935" y="3894035"/>
              <a:ext cx="6538182" cy="2286000"/>
            </p:xfrm>
            <a:graphic>
              <a:graphicData uri="http://schemas.openxmlformats.org/drawingml/2006/table">
                <a:tbl>
                  <a:tblPr firstRow="1" bandRow="1">
                    <a:tableStyleId>{848F1EC1-AB7C-4A3E-B3E1-0E37D563CE1F}</a:tableStyleId>
                  </a:tblPr>
                  <a:tblGrid>
                    <a:gridCol w="2179394">
                      <a:extLst>
                        <a:ext uri="{9D8B030D-6E8A-4147-A177-3AD203B41FA5}">
                          <a16:colId xmlns:a16="http://schemas.microsoft.com/office/drawing/2014/main" val="1788963196"/>
                        </a:ext>
                      </a:extLst>
                    </a:gridCol>
                    <a:gridCol w="2179394">
                      <a:extLst>
                        <a:ext uri="{9D8B030D-6E8A-4147-A177-3AD203B41FA5}">
                          <a16:colId xmlns:a16="http://schemas.microsoft.com/office/drawing/2014/main" val="2346694040"/>
                        </a:ext>
                      </a:extLst>
                    </a:gridCol>
                    <a:gridCol w="2179394">
                      <a:extLst>
                        <a:ext uri="{9D8B030D-6E8A-4147-A177-3AD203B41FA5}">
                          <a16:colId xmlns:a16="http://schemas.microsoft.com/office/drawing/2014/main" val="10042184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Minterm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Cadena de bits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Número de unos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006945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9" t="-106154" r="-200279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001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411540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9" t="-115517" r="-200279" b="-128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011</a:t>
                          </a:r>
                          <a:br>
                            <a:rPr lang="es-MX" sz="2000" dirty="0"/>
                          </a:br>
                          <a:r>
                            <a:rPr lang="es-MX" sz="2000" dirty="0"/>
                            <a:t>110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01229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9" t="-384615" r="-200279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46099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9" t="-484615" r="-200279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860327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9" name="Tabla 58">
            <a:extLst>
              <a:ext uri="{FF2B5EF4-FFF2-40B4-BE49-F238E27FC236}">
                <a16:creationId xmlns:a16="http://schemas.microsoft.com/office/drawing/2014/main" id="{0B2324BE-793E-455A-9542-3F52C6C3E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17765"/>
              </p:ext>
            </p:extLst>
          </p:nvPr>
        </p:nvGraphicFramePr>
        <p:xfrm>
          <a:off x="3077881" y="1169531"/>
          <a:ext cx="4739344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4836">
                  <a:extLst>
                    <a:ext uri="{9D8B030D-6E8A-4147-A177-3AD203B41FA5}">
                      <a16:colId xmlns:a16="http://schemas.microsoft.com/office/drawing/2014/main" val="1996707558"/>
                    </a:ext>
                  </a:extLst>
                </a:gridCol>
                <a:gridCol w="1184836">
                  <a:extLst>
                    <a:ext uri="{9D8B030D-6E8A-4147-A177-3AD203B41FA5}">
                      <a16:colId xmlns:a16="http://schemas.microsoft.com/office/drawing/2014/main" val="1092339401"/>
                    </a:ext>
                  </a:extLst>
                </a:gridCol>
                <a:gridCol w="1184836">
                  <a:extLst>
                    <a:ext uri="{9D8B030D-6E8A-4147-A177-3AD203B41FA5}">
                      <a16:colId xmlns:a16="http://schemas.microsoft.com/office/drawing/2014/main" val="1874533174"/>
                    </a:ext>
                  </a:extLst>
                </a:gridCol>
                <a:gridCol w="1184836">
                  <a:extLst>
                    <a:ext uri="{9D8B030D-6E8A-4147-A177-3AD203B41FA5}">
                      <a16:colId xmlns:a16="http://schemas.microsoft.com/office/drawing/2014/main" val="2435260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24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95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36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10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412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17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75;p13">
            <a:extLst>
              <a:ext uri="{FF2B5EF4-FFF2-40B4-BE49-F238E27FC236}">
                <a16:creationId xmlns:a16="http://schemas.microsoft.com/office/drawing/2014/main" id="{896B17BC-2DFD-4365-8F7E-B32F711B7F59}"/>
              </a:ext>
            </a:extLst>
          </p:cNvPr>
          <p:cNvSpPr txBox="1">
            <a:spLocks/>
          </p:cNvSpPr>
          <p:nvPr/>
        </p:nvSpPr>
        <p:spPr>
          <a:xfrm>
            <a:off x="1676474" y="1458462"/>
            <a:ext cx="7246397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es-MX" sz="2000" dirty="0"/>
              <a:t>Hacemos una tabla donde mostraremos los términos y las cadenas de bits, conforme se reducen: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a 18">
                <a:extLst>
                  <a:ext uri="{FF2B5EF4-FFF2-40B4-BE49-F238E27FC236}">
                    <a16:creationId xmlns:a16="http://schemas.microsoft.com/office/drawing/2014/main" id="{DEBB458A-C893-438F-B184-1F844DCCE0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329500"/>
                  </p:ext>
                </p:extLst>
              </p:nvPr>
            </p:nvGraphicFramePr>
            <p:xfrm>
              <a:off x="1033930" y="2311399"/>
              <a:ext cx="7602072" cy="2712720"/>
            </p:xfrm>
            <a:graphic>
              <a:graphicData uri="http://schemas.openxmlformats.org/drawingml/2006/table">
                <a:tbl>
                  <a:tblPr firstRow="1" bandRow="1">
                    <a:tableStyleId>{848F1EC1-AB7C-4A3E-B3E1-0E37D563CE1F}</a:tableStyleId>
                  </a:tblPr>
                  <a:tblGrid>
                    <a:gridCol w="1267012">
                      <a:extLst>
                        <a:ext uri="{9D8B030D-6E8A-4147-A177-3AD203B41FA5}">
                          <a16:colId xmlns:a16="http://schemas.microsoft.com/office/drawing/2014/main" val="1120018863"/>
                        </a:ext>
                      </a:extLst>
                    </a:gridCol>
                    <a:gridCol w="1267012">
                      <a:extLst>
                        <a:ext uri="{9D8B030D-6E8A-4147-A177-3AD203B41FA5}">
                          <a16:colId xmlns:a16="http://schemas.microsoft.com/office/drawing/2014/main" val="1362361422"/>
                        </a:ext>
                      </a:extLst>
                    </a:gridCol>
                    <a:gridCol w="1267012">
                      <a:extLst>
                        <a:ext uri="{9D8B030D-6E8A-4147-A177-3AD203B41FA5}">
                          <a16:colId xmlns:a16="http://schemas.microsoft.com/office/drawing/2014/main" val="619966336"/>
                        </a:ext>
                      </a:extLst>
                    </a:gridCol>
                    <a:gridCol w="1267012">
                      <a:extLst>
                        <a:ext uri="{9D8B030D-6E8A-4147-A177-3AD203B41FA5}">
                          <a16:colId xmlns:a16="http://schemas.microsoft.com/office/drawing/2014/main" val="2533055108"/>
                        </a:ext>
                      </a:extLst>
                    </a:gridCol>
                    <a:gridCol w="1267012">
                      <a:extLst>
                        <a:ext uri="{9D8B030D-6E8A-4147-A177-3AD203B41FA5}">
                          <a16:colId xmlns:a16="http://schemas.microsoft.com/office/drawing/2014/main" val="156426689"/>
                        </a:ext>
                      </a:extLst>
                    </a:gridCol>
                    <a:gridCol w="1267012">
                      <a:extLst>
                        <a:ext uri="{9D8B030D-6E8A-4147-A177-3AD203B41FA5}">
                          <a16:colId xmlns:a16="http://schemas.microsoft.com/office/drawing/2014/main" val="359529834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endParaRPr lang="es-MX" sz="2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Paso 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Paso 2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95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Término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Cadena de bits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Término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Cadena de bits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Término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Cadena de bits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5185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𝑥𝑦𝑧</m:t>
                                </m:r>
                              </m:oMath>
                            </m:oMathPara>
                          </a14:m>
                          <a:endParaRPr lang="es-MX" sz="2000" b="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s-MX" sz="2000" b="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</m:oMath>
                            </m:oMathPara>
                          </a14:m>
                          <a:endParaRPr lang="es-MX" sz="2000" b="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s-MX" sz="2000" b="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s-MX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111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101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011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001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000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e>
                                </m:d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</m:oMath>
                            </m:oMathPara>
                          </a14:m>
                          <a:endParaRPr lang="es-MX" sz="2000" b="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s-MX" sz="2000" b="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s-MX" sz="2000" b="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s-MX" sz="2000" b="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s-MX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1−1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−01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0−1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00−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s-MX" sz="2000" b="0" dirty="0"/>
                        </a:p>
                        <a:p>
                          <a:pPr algn="ctr"/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−−1</m:t>
                                </m:r>
                              </m:oMath>
                            </m:oMathPara>
                          </a14:m>
                          <a:endParaRPr lang="es-MX" sz="2000" b="0" dirty="0"/>
                        </a:p>
                        <a:p>
                          <a:pPr algn="ctr"/>
                          <a:endParaRPr lang="es-MX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69731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a 18">
                <a:extLst>
                  <a:ext uri="{FF2B5EF4-FFF2-40B4-BE49-F238E27FC236}">
                    <a16:creationId xmlns:a16="http://schemas.microsoft.com/office/drawing/2014/main" id="{DEBB458A-C893-438F-B184-1F844DCCE0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329500"/>
                  </p:ext>
                </p:extLst>
              </p:nvPr>
            </p:nvGraphicFramePr>
            <p:xfrm>
              <a:off x="1033930" y="2311399"/>
              <a:ext cx="7602072" cy="2712720"/>
            </p:xfrm>
            <a:graphic>
              <a:graphicData uri="http://schemas.openxmlformats.org/drawingml/2006/table">
                <a:tbl>
                  <a:tblPr firstRow="1" bandRow="1">
                    <a:tableStyleId>{848F1EC1-AB7C-4A3E-B3E1-0E37D563CE1F}</a:tableStyleId>
                  </a:tblPr>
                  <a:tblGrid>
                    <a:gridCol w="1267012">
                      <a:extLst>
                        <a:ext uri="{9D8B030D-6E8A-4147-A177-3AD203B41FA5}">
                          <a16:colId xmlns:a16="http://schemas.microsoft.com/office/drawing/2014/main" val="1120018863"/>
                        </a:ext>
                      </a:extLst>
                    </a:gridCol>
                    <a:gridCol w="1267012">
                      <a:extLst>
                        <a:ext uri="{9D8B030D-6E8A-4147-A177-3AD203B41FA5}">
                          <a16:colId xmlns:a16="http://schemas.microsoft.com/office/drawing/2014/main" val="1362361422"/>
                        </a:ext>
                      </a:extLst>
                    </a:gridCol>
                    <a:gridCol w="1267012">
                      <a:extLst>
                        <a:ext uri="{9D8B030D-6E8A-4147-A177-3AD203B41FA5}">
                          <a16:colId xmlns:a16="http://schemas.microsoft.com/office/drawing/2014/main" val="619966336"/>
                        </a:ext>
                      </a:extLst>
                    </a:gridCol>
                    <a:gridCol w="1267012">
                      <a:extLst>
                        <a:ext uri="{9D8B030D-6E8A-4147-A177-3AD203B41FA5}">
                          <a16:colId xmlns:a16="http://schemas.microsoft.com/office/drawing/2014/main" val="2533055108"/>
                        </a:ext>
                      </a:extLst>
                    </a:gridCol>
                    <a:gridCol w="1267012">
                      <a:extLst>
                        <a:ext uri="{9D8B030D-6E8A-4147-A177-3AD203B41FA5}">
                          <a16:colId xmlns:a16="http://schemas.microsoft.com/office/drawing/2014/main" val="156426689"/>
                        </a:ext>
                      </a:extLst>
                    </a:gridCol>
                    <a:gridCol w="1267012">
                      <a:extLst>
                        <a:ext uri="{9D8B030D-6E8A-4147-A177-3AD203B41FA5}">
                          <a16:colId xmlns:a16="http://schemas.microsoft.com/office/drawing/2014/main" val="3595298346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/>
                          <a:endParaRPr lang="es-MX" sz="2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Paso 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Paso 2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9528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Término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Cadena de bits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Término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Cadena de bits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Término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Cadena de bits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5185972"/>
                      </a:ext>
                    </a:extLst>
                  </a:tr>
                  <a:tr h="16154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81" t="-69173" r="-500962" b="-4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81" t="-69173" r="-400962" b="-4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481" t="-69173" r="-300962" b="-4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481" t="-69173" r="-200962" b="-4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481" t="-69173" r="-100962" b="-4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481" t="-69173" r="-962" b="-4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69731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558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75;p13">
            <a:extLst>
              <a:ext uri="{FF2B5EF4-FFF2-40B4-BE49-F238E27FC236}">
                <a16:creationId xmlns:a16="http://schemas.microsoft.com/office/drawing/2014/main" id="{D5E0B518-F3BE-4E48-A348-23A44AA67595}"/>
              </a:ext>
            </a:extLst>
          </p:cNvPr>
          <p:cNvSpPr txBox="1">
            <a:spLocks/>
          </p:cNvSpPr>
          <p:nvPr/>
        </p:nvSpPr>
        <p:spPr>
          <a:xfrm>
            <a:off x="1524000" y="1864862"/>
            <a:ext cx="7246397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es-MX" sz="2000" dirty="0"/>
              <a:t>Ya que no se puede reducir procedemos a hacer el método gráfico por tabla, la cuál llenaremos con los datos que corresponden: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" name="Tabla 34">
                <a:extLst>
                  <a:ext uri="{FF2B5EF4-FFF2-40B4-BE49-F238E27FC236}">
                    <a16:creationId xmlns:a16="http://schemas.microsoft.com/office/drawing/2014/main" id="{90531CF2-5A53-488E-936A-EFD69FE570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230239"/>
                  </p:ext>
                </p:extLst>
              </p:nvPr>
            </p:nvGraphicFramePr>
            <p:xfrm>
              <a:off x="986117" y="3058160"/>
              <a:ext cx="7428756" cy="1188720"/>
            </p:xfrm>
            <a:graphic>
              <a:graphicData uri="http://schemas.openxmlformats.org/drawingml/2006/table">
                <a:tbl>
                  <a:tblPr firstRow="1" bandRow="1">
                    <a:tableStyleId>{848F1EC1-AB7C-4A3E-B3E1-0E37D563CE1F}</a:tableStyleId>
                  </a:tblPr>
                  <a:tblGrid>
                    <a:gridCol w="1238126">
                      <a:extLst>
                        <a:ext uri="{9D8B030D-6E8A-4147-A177-3AD203B41FA5}">
                          <a16:colId xmlns:a16="http://schemas.microsoft.com/office/drawing/2014/main" val="1101468201"/>
                        </a:ext>
                      </a:extLst>
                    </a:gridCol>
                    <a:gridCol w="1238126">
                      <a:extLst>
                        <a:ext uri="{9D8B030D-6E8A-4147-A177-3AD203B41FA5}">
                          <a16:colId xmlns:a16="http://schemas.microsoft.com/office/drawing/2014/main" val="2743514961"/>
                        </a:ext>
                      </a:extLst>
                    </a:gridCol>
                    <a:gridCol w="1238126">
                      <a:extLst>
                        <a:ext uri="{9D8B030D-6E8A-4147-A177-3AD203B41FA5}">
                          <a16:colId xmlns:a16="http://schemas.microsoft.com/office/drawing/2014/main" val="3365624179"/>
                        </a:ext>
                      </a:extLst>
                    </a:gridCol>
                    <a:gridCol w="1238126">
                      <a:extLst>
                        <a:ext uri="{9D8B030D-6E8A-4147-A177-3AD203B41FA5}">
                          <a16:colId xmlns:a16="http://schemas.microsoft.com/office/drawing/2014/main" val="2241189035"/>
                        </a:ext>
                      </a:extLst>
                    </a:gridCol>
                    <a:gridCol w="1238126">
                      <a:extLst>
                        <a:ext uri="{9D8B030D-6E8A-4147-A177-3AD203B41FA5}">
                          <a16:colId xmlns:a16="http://schemas.microsoft.com/office/drawing/2014/main" val="1885779691"/>
                        </a:ext>
                      </a:extLst>
                    </a:gridCol>
                    <a:gridCol w="1238126">
                      <a:extLst>
                        <a:ext uri="{9D8B030D-6E8A-4147-A177-3AD203B41FA5}">
                          <a16:colId xmlns:a16="http://schemas.microsoft.com/office/drawing/2014/main" val="23842298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𝑥𝑦𝑧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6939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7698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26198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5" name="Tabla 34">
                <a:extLst>
                  <a:ext uri="{FF2B5EF4-FFF2-40B4-BE49-F238E27FC236}">
                    <a16:creationId xmlns:a16="http://schemas.microsoft.com/office/drawing/2014/main" id="{90531CF2-5A53-488E-936A-EFD69FE570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230239"/>
                  </p:ext>
                </p:extLst>
              </p:nvPr>
            </p:nvGraphicFramePr>
            <p:xfrm>
              <a:off x="986117" y="3058160"/>
              <a:ext cx="7428756" cy="1188720"/>
            </p:xfrm>
            <a:graphic>
              <a:graphicData uri="http://schemas.openxmlformats.org/drawingml/2006/table">
                <a:tbl>
                  <a:tblPr firstRow="1" bandRow="1">
                    <a:tableStyleId>{848F1EC1-AB7C-4A3E-B3E1-0E37D563CE1F}</a:tableStyleId>
                  </a:tblPr>
                  <a:tblGrid>
                    <a:gridCol w="1238126">
                      <a:extLst>
                        <a:ext uri="{9D8B030D-6E8A-4147-A177-3AD203B41FA5}">
                          <a16:colId xmlns:a16="http://schemas.microsoft.com/office/drawing/2014/main" val="1101468201"/>
                        </a:ext>
                      </a:extLst>
                    </a:gridCol>
                    <a:gridCol w="1238126">
                      <a:extLst>
                        <a:ext uri="{9D8B030D-6E8A-4147-A177-3AD203B41FA5}">
                          <a16:colId xmlns:a16="http://schemas.microsoft.com/office/drawing/2014/main" val="2743514961"/>
                        </a:ext>
                      </a:extLst>
                    </a:gridCol>
                    <a:gridCol w="1238126">
                      <a:extLst>
                        <a:ext uri="{9D8B030D-6E8A-4147-A177-3AD203B41FA5}">
                          <a16:colId xmlns:a16="http://schemas.microsoft.com/office/drawing/2014/main" val="3365624179"/>
                        </a:ext>
                      </a:extLst>
                    </a:gridCol>
                    <a:gridCol w="1238126">
                      <a:extLst>
                        <a:ext uri="{9D8B030D-6E8A-4147-A177-3AD203B41FA5}">
                          <a16:colId xmlns:a16="http://schemas.microsoft.com/office/drawing/2014/main" val="2241189035"/>
                        </a:ext>
                      </a:extLst>
                    </a:gridCol>
                    <a:gridCol w="1238126">
                      <a:extLst>
                        <a:ext uri="{9D8B030D-6E8A-4147-A177-3AD203B41FA5}">
                          <a16:colId xmlns:a16="http://schemas.microsoft.com/office/drawing/2014/main" val="1885779691"/>
                        </a:ext>
                      </a:extLst>
                    </a:gridCol>
                    <a:gridCol w="1238126">
                      <a:extLst>
                        <a:ext uri="{9D8B030D-6E8A-4147-A177-3AD203B41FA5}">
                          <a16:colId xmlns:a16="http://schemas.microsoft.com/office/drawing/2014/main" val="23842298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538" r="-399020" b="-2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85" t="-1538" r="-300985" b="-2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85" t="-1538" r="-200985" b="-2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020" t="-1538" r="-100000" b="-2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478" t="-1538" r="-493" b="-2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693938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3" t="-100000" r="-501478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769815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3" t="-203077" r="-501478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26198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5082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75;p13">
            <a:extLst>
              <a:ext uri="{FF2B5EF4-FFF2-40B4-BE49-F238E27FC236}">
                <a16:creationId xmlns:a16="http://schemas.microsoft.com/office/drawing/2014/main" id="{2832EAB7-8C78-4A38-905C-87CD65264D04}"/>
              </a:ext>
            </a:extLst>
          </p:cNvPr>
          <p:cNvSpPr txBox="1">
            <a:spLocks/>
          </p:cNvSpPr>
          <p:nvPr/>
        </p:nvSpPr>
        <p:spPr>
          <a:xfrm>
            <a:off x="1524000" y="1864862"/>
            <a:ext cx="7246397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es-MX" sz="2000" dirty="0"/>
              <a:t>Identificar todos los elementos que cubran la función que queremos reducir:</a:t>
            </a:r>
          </a:p>
        </p:txBody>
      </p:sp>
      <p:sp>
        <p:nvSpPr>
          <p:cNvPr id="35" name="Google Shape;75;p13">
            <a:extLst>
              <a:ext uri="{FF2B5EF4-FFF2-40B4-BE49-F238E27FC236}">
                <a16:creationId xmlns:a16="http://schemas.microsoft.com/office/drawing/2014/main" id="{75882E76-E91A-4539-B632-CAF3E1D2B7E9}"/>
              </a:ext>
            </a:extLst>
          </p:cNvPr>
          <p:cNvSpPr txBox="1">
            <a:spLocks/>
          </p:cNvSpPr>
          <p:nvPr/>
        </p:nvSpPr>
        <p:spPr>
          <a:xfrm>
            <a:off x="1096682" y="5011998"/>
            <a:ext cx="4389718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es-MX" sz="2000" dirty="0"/>
              <a:t>Los términos minimizados serán: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D5FA5760-CB30-4667-BAEC-2F2EBA65B0E8}"/>
                  </a:ext>
                </a:extLst>
              </p:cNvPr>
              <p:cNvSpPr/>
              <p:nvPr/>
            </p:nvSpPr>
            <p:spPr>
              <a:xfrm>
                <a:off x="1612840" y="5655476"/>
                <a:ext cx="25664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′ 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D5FA5760-CB30-4667-BAEC-2F2EBA65B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840" y="5655476"/>
                <a:ext cx="2566408" cy="400110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7" name="Tabla 36">
                <a:extLst>
                  <a:ext uri="{FF2B5EF4-FFF2-40B4-BE49-F238E27FC236}">
                    <a16:creationId xmlns:a16="http://schemas.microsoft.com/office/drawing/2014/main" id="{EC8DA56C-D52F-47E9-8661-76638DB131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923091"/>
                  </p:ext>
                </p:extLst>
              </p:nvPr>
            </p:nvGraphicFramePr>
            <p:xfrm>
              <a:off x="986117" y="3058160"/>
              <a:ext cx="7428756" cy="1188720"/>
            </p:xfrm>
            <a:graphic>
              <a:graphicData uri="http://schemas.openxmlformats.org/drawingml/2006/table">
                <a:tbl>
                  <a:tblPr firstRow="1" bandRow="1">
                    <a:tableStyleId>{848F1EC1-AB7C-4A3E-B3E1-0E37D563CE1F}</a:tableStyleId>
                  </a:tblPr>
                  <a:tblGrid>
                    <a:gridCol w="1238126">
                      <a:extLst>
                        <a:ext uri="{9D8B030D-6E8A-4147-A177-3AD203B41FA5}">
                          <a16:colId xmlns:a16="http://schemas.microsoft.com/office/drawing/2014/main" val="1101468201"/>
                        </a:ext>
                      </a:extLst>
                    </a:gridCol>
                    <a:gridCol w="1238126">
                      <a:extLst>
                        <a:ext uri="{9D8B030D-6E8A-4147-A177-3AD203B41FA5}">
                          <a16:colId xmlns:a16="http://schemas.microsoft.com/office/drawing/2014/main" val="2743514961"/>
                        </a:ext>
                      </a:extLst>
                    </a:gridCol>
                    <a:gridCol w="1238126">
                      <a:extLst>
                        <a:ext uri="{9D8B030D-6E8A-4147-A177-3AD203B41FA5}">
                          <a16:colId xmlns:a16="http://schemas.microsoft.com/office/drawing/2014/main" val="3365624179"/>
                        </a:ext>
                      </a:extLst>
                    </a:gridCol>
                    <a:gridCol w="1238126">
                      <a:extLst>
                        <a:ext uri="{9D8B030D-6E8A-4147-A177-3AD203B41FA5}">
                          <a16:colId xmlns:a16="http://schemas.microsoft.com/office/drawing/2014/main" val="2241189035"/>
                        </a:ext>
                      </a:extLst>
                    </a:gridCol>
                    <a:gridCol w="1238126">
                      <a:extLst>
                        <a:ext uri="{9D8B030D-6E8A-4147-A177-3AD203B41FA5}">
                          <a16:colId xmlns:a16="http://schemas.microsoft.com/office/drawing/2014/main" val="1885779691"/>
                        </a:ext>
                      </a:extLst>
                    </a:gridCol>
                    <a:gridCol w="1238126">
                      <a:extLst>
                        <a:ext uri="{9D8B030D-6E8A-4147-A177-3AD203B41FA5}">
                          <a16:colId xmlns:a16="http://schemas.microsoft.com/office/drawing/2014/main" val="23842298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𝑥𝑦𝑧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6939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7698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26198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7" name="Tabla 36">
                <a:extLst>
                  <a:ext uri="{FF2B5EF4-FFF2-40B4-BE49-F238E27FC236}">
                    <a16:creationId xmlns:a16="http://schemas.microsoft.com/office/drawing/2014/main" id="{EC8DA56C-D52F-47E9-8661-76638DB131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923091"/>
                  </p:ext>
                </p:extLst>
              </p:nvPr>
            </p:nvGraphicFramePr>
            <p:xfrm>
              <a:off x="986117" y="3058160"/>
              <a:ext cx="7428756" cy="1188720"/>
            </p:xfrm>
            <a:graphic>
              <a:graphicData uri="http://schemas.openxmlformats.org/drawingml/2006/table">
                <a:tbl>
                  <a:tblPr firstRow="1" bandRow="1">
                    <a:tableStyleId>{848F1EC1-AB7C-4A3E-B3E1-0E37D563CE1F}</a:tableStyleId>
                  </a:tblPr>
                  <a:tblGrid>
                    <a:gridCol w="1238126">
                      <a:extLst>
                        <a:ext uri="{9D8B030D-6E8A-4147-A177-3AD203B41FA5}">
                          <a16:colId xmlns:a16="http://schemas.microsoft.com/office/drawing/2014/main" val="1101468201"/>
                        </a:ext>
                      </a:extLst>
                    </a:gridCol>
                    <a:gridCol w="1238126">
                      <a:extLst>
                        <a:ext uri="{9D8B030D-6E8A-4147-A177-3AD203B41FA5}">
                          <a16:colId xmlns:a16="http://schemas.microsoft.com/office/drawing/2014/main" val="2743514961"/>
                        </a:ext>
                      </a:extLst>
                    </a:gridCol>
                    <a:gridCol w="1238126">
                      <a:extLst>
                        <a:ext uri="{9D8B030D-6E8A-4147-A177-3AD203B41FA5}">
                          <a16:colId xmlns:a16="http://schemas.microsoft.com/office/drawing/2014/main" val="3365624179"/>
                        </a:ext>
                      </a:extLst>
                    </a:gridCol>
                    <a:gridCol w="1238126">
                      <a:extLst>
                        <a:ext uri="{9D8B030D-6E8A-4147-A177-3AD203B41FA5}">
                          <a16:colId xmlns:a16="http://schemas.microsoft.com/office/drawing/2014/main" val="2241189035"/>
                        </a:ext>
                      </a:extLst>
                    </a:gridCol>
                    <a:gridCol w="1238126">
                      <a:extLst>
                        <a:ext uri="{9D8B030D-6E8A-4147-A177-3AD203B41FA5}">
                          <a16:colId xmlns:a16="http://schemas.microsoft.com/office/drawing/2014/main" val="1885779691"/>
                        </a:ext>
                      </a:extLst>
                    </a:gridCol>
                    <a:gridCol w="1238126">
                      <a:extLst>
                        <a:ext uri="{9D8B030D-6E8A-4147-A177-3AD203B41FA5}">
                          <a16:colId xmlns:a16="http://schemas.microsoft.com/office/drawing/2014/main" val="23842298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538" r="-399020" b="-2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85" t="-1538" r="-300985" b="-2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985" t="-1538" r="-200985" b="-2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9020" t="-1538" r="-100000" b="-2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478" t="-1538" r="-493" b="-2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693938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3" t="-100000" r="-501478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769815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3" t="-203077" r="-501478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2000" dirty="0"/>
                            <a:t>X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26198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BC115AEF-5112-487B-9228-1132D90438DF}"/>
              </a:ext>
            </a:extLst>
          </p:cNvPr>
          <p:cNvSpPr/>
          <p:nvPr/>
        </p:nvSpPr>
        <p:spPr>
          <a:xfrm>
            <a:off x="2474258" y="3478310"/>
            <a:ext cx="4524189" cy="34065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E6DEBDF7-196C-4445-B7E7-62CB3D05A1EB}"/>
              </a:ext>
            </a:extLst>
          </p:cNvPr>
          <p:cNvSpPr/>
          <p:nvPr/>
        </p:nvSpPr>
        <p:spPr>
          <a:xfrm>
            <a:off x="6143812" y="3880532"/>
            <a:ext cx="2142566" cy="34065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21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5;p13">
            <a:extLst>
              <a:ext uri="{FF2B5EF4-FFF2-40B4-BE49-F238E27FC236}">
                <a16:creationId xmlns:a16="http://schemas.microsoft.com/office/drawing/2014/main" id="{C30427DE-53FA-4F73-93BB-FBC4B948EE0D}"/>
              </a:ext>
            </a:extLst>
          </p:cNvPr>
          <p:cNvSpPr txBox="1">
            <a:spLocks/>
          </p:cNvSpPr>
          <p:nvPr/>
        </p:nvSpPr>
        <p:spPr>
          <a:xfrm>
            <a:off x="2605678" y="947844"/>
            <a:ext cx="6908863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es-MX" sz="2000" dirty="0"/>
              <a:t>Por lo tanto la minimización de esta función:</a:t>
            </a:r>
          </a:p>
        </p:txBody>
      </p:sp>
      <p:sp>
        <p:nvSpPr>
          <p:cNvPr id="5" name="Google Shape;75;p13">
            <a:extLst>
              <a:ext uri="{FF2B5EF4-FFF2-40B4-BE49-F238E27FC236}">
                <a16:creationId xmlns:a16="http://schemas.microsoft.com/office/drawing/2014/main" id="{2B3F12C4-359B-4152-AEC5-4921EA20592C}"/>
              </a:ext>
            </a:extLst>
          </p:cNvPr>
          <p:cNvSpPr txBox="1">
            <a:spLocks/>
          </p:cNvSpPr>
          <p:nvPr/>
        </p:nvSpPr>
        <p:spPr>
          <a:xfrm>
            <a:off x="4538020" y="2878194"/>
            <a:ext cx="778698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es-MX" sz="2000" dirty="0"/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Google Shape;851;p40">
                <a:extLst>
                  <a:ext uri="{FF2B5EF4-FFF2-40B4-BE49-F238E27FC236}">
                    <a16:creationId xmlns:a16="http://schemas.microsoft.com/office/drawing/2014/main" id="{1BA6693A-1DC9-4E9E-9662-38C311A0D929}"/>
                  </a:ext>
                </a:extLst>
              </p:cNvPr>
              <p:cNvSpPr txBox="1"/>
              <p:nvPr/>
            </p:nvSpPr>
            <p:spPr>
              <a:xfrm>
                <a:off x="676519" y="2350471"/>
                <a:ext cx="8400562" cy="52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𝐹</m:t>
                      </m:r>
                      <m:d>
                        <m:d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𝑤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, 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𝑥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, 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𝑦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, </m:t>
                          </m:r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𝑧</m:t>
                          </m:r>
                        </m:e>
                      </m:d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𝑥𝑦𝑧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+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𝑥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𝑦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′</m:t>
                          </m:r>
                        </m:sup>
                      </m:sSup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𝑧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+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𝑥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𝑦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′</m:t>
                          </m:r>
                        </m:sup>
                      </m:sSup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𝑧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+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𝑥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𝑦</m:t>
                          </m:r>
                        </m:e>
                        <m:sup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′</m:t>
                          </m:r>
                        </m:sup>
                      </m:sSup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𝑧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′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10" name="Google Shape;851;p40">
                <a:extLst>
                  <a:ext uri="{FF2B5EF4-FFF2-40B4-BE49-F238E27FC236}">
                    <a16:creationId xmlns:a16="http://schemas.microsoft.com/office/drawing/2014/main" id="{1BA6693A-1DC9-4E9E-9662-38C311A0D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19" y="2350471"/>
                <a:ext cx="8400562" cy="525000"/>
              </a:xfrm>
              <a:prstGeom prst="rect">
                <a:avLst/>
              </a:prstGeom>
              <a:blipFill>
                <a:blip r:embed="rId2"/>
                <a:stretch>
                  <a:fillRect b="-58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B09CA837-1A6F-4848-895A-EBDEBD0F2A5D}"/>
                  </a:ext>
                </a:extLst>
              </p:cNvPr>
              <p:cNvSpPr/>
              <p:nvPr/>
            </p:nvSpPr>
            <p:spPr>
              <a:xfrm>
                <a:off x="3280934" y="4245029"/>
                <a:ext cx="30363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′ 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B09CA837-1A6F-4848-895A-EBDEBD0F2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934" y="4245029"/>
                <a:ext cx="3036344" cy="461665"/>
              </a:xfrm>
              <a:prstGeom prst="rect">
                <a:avLst/>
              </a:prstGeom>
              <a:blipFill>
                <a:blip r:embed="rId3"/>
                <a:stretch>
                  <a:fillRect b="-2236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401070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383</Words>
  <Application>Microsoft Office PowerPoint</Application>
  <PresentationFormat>Presentación en pantalla (4:3)</PresentationFormat>
  <Paragraphs>142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Source Sans Pro</vt:lpstr>
      <vt:lpstr>Cambria Math</vt:lpstr>
      <vt:lpstr>Arial</vt:lpstr>
      <vt:lpstr>Roboto Slab</vt:lpstr>
      <vt:lpstr>Cordelia template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Emanuel Flores</cp:lastModifiedBy>
  <cp:revision>23</cp:revision>
  <dcterms:modified xsi:type="dcterms:W3CDTF">2018-11-04T10:18:03Z</dcterms:modified>
</cp:coreProperties>
</file>