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74" r:id="rId6"/>
    <p:sldId id="275" r:id="rId7"/>
    <p:sldId id="276" r:id="rId8"/>
    <p:sldId id="261" r:id="rId9"/>
    <p:sldId id="263" r:id="rId10"/>
    <p:sldId id="264" r:id="rId11"/>
    <p:sldId id="265"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66" r:id="rId29"/>
    <p:sldId id="27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10/23/2018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03965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051040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200439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22839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321671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84918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772867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172578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969048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34438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864791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098316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10/23/2018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83727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10/23/2018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176999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10/23/2018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30620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99063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52326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A2FCAC-B0FC-4561-97A2-3A4896B6BEB0}" type="datetimeFigureOut">
              <a:rPr lang="en-US" smtClean="0"/>
              <a:t>10/23/2018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1068225605"/>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List_of_African_countries_by_populati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eo-viz.com/blog/business-aspects-recommender-systems%3c"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worldbank/world-development-Indicator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80000hours.org/job-boar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400" b="1" dirty="0"/>
              <a:t>Analyzing World Data to Determine Problem Areas for Effective Altruism Initiatives and See Which Cities Offer High Impact Jobs</a:t>
            </a:r>
          </a:p>
        </p:txBody>
      </p:sp>
      <p:sp>
        <p:nvSpPr>
          <p:cNvPr id="3" name="Subtitle 2"/>
          <p:cNvSpPr>
            <a:spLocks noGrp="1"/>
          </p:cNvSpPr>
          <p:nvPr>
            <p:ph type="subTitle" idx="1"/>
          </p:nvPr>
        </p:nvSpPr>
        <p:spPr/>
        <p:txBody>
          <a:bodyPr>
            <a:normAutofit/>
          </a:bodyPr>
          <a:lstStyle/>
          <a:p>
            <a:r>
              <a:rPr lang="en-US" dirty="0"/>
              <a:t>Applied Data Science Capstone</a:t>
            </a:r>
          </a:p>
          <a:p>
            <a:r>
              <a:rPr lang="it-IT" dirty="0"/>
              <a:t>IBM Data Science Professional Certificate</a:t>
            </a:r>
          </a:p>
          <a:p>
            <a:r>
              <a:rPr lang="en-US" dirty="0" smtClean="0"/>
              <a:t>October </a:t>
            </a:r>
            <a:r>
              <a:rPr lang="en-US" dirty="0" smtClean="0"/>
              <a:t>2018</a:t>
            </a:r>
            <a:endParaRPr lang="en-US" dirty="0"/>
          </a:p>
        </p:txBody>
      </p:sp>
    </p:spTree>
    <p:extLst>
      <p:ext uri="{BB962C8B-B14F-4D97-AF65-F5344CB8AC3E}">
        <p14:creationId xmlns:p14="http://schemas.microsoft.com/office/powerpoint/2010/main" val="3256136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smtClean="0"/>
              <a:t>Discussion</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dirty="0" smtClean="0"/>
              <a:t>Analyzing other indicators, we can conclude that the </a:t>
            </a:r>
            <a:r>
              <a:rPr lang="en-US" dirty="0"/>
              <a:t>higher the death rate for children in a region, the higher the </a:t>
            </a:r>
            <a:r>
              <a:rPr lang="en-US" dirty="0" smtClean="0"/>
              <a:t>birthrate.</a:t>
            </a:r>
            <a:r>
              <a:rPr lang="en-US" dirty="0"/>
              <a:t> </a:t>
            </a:r>
            <a:endParaRPr lang="en-US" dirty="0" smtClean="0"/>
          </a:p>
          <a:p>
            <a:r>
              <a:rPr lang="en-US" dirty="0" smtClean="0"/>
              <a:t>Addressing </a:t>
            </a:r>
            <a:r>
              <a:rPr lang="en-US" dirty="0"/>
              <a:t>global poverty and keeping children alive is crucial for reducing overpopulation</a:t>
            </a:r>
            <a:r>
              <a:rPr lang="en-US" dirty="0" smtClean="0"/>
              <a:t>.</a:t>
            </a:r>
          </a:p>
          <a:p>
            <a:r>
              <a:rPr lang="en-US" dirty="0"/>
              <a:t>Poverty and the lack of access to education leads to higher birthrates and overpopulation.</a:t>
            </a:r>
          </a:p>
          <a:p>
            <a:endParaRPr lang="en-US" b="1" dirty="0"/>
          </a:p>
        </p:txBody>
      </p:sp>
    </p:spTree>
    <p:extLst>
      <p:ext uri="{BB962C8B-B14F-4D97-AF65-F5344CB8AC3E}">
        <p14:creationId xmlns:p14="http://schemas.microsoft.com/office/powerpoint/2010/main" val="6407000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6688" y="0"/>
            <a:ext cx="9905998" cy="637076"/>
          </a:xfrm>
        </p:spPr>
        <p:txBody>
          <a:bodyPr>
            <a:normAutofit fontScale="90000"/>
          </a:bodyPr>
          <a:lstStyle/>
          <a:p>
            <a:r>
              <a:rPr lang="en-US" b="1" dirty="0" smtClean="0"/>
              <a:t>Maternal Mortality Ratio</a:t>
            </a:r>
            <a:endParaRPr lang="en-US" dirty="0"/>
          </a:p>
        </p:txBody>
      </p:sp>
      <p:pic>
        <p:nvPicPr>
          <p:cNvPr id="5" name="Picture 4"/>
          <p:cNvPicPr>
            <a:picLocks noChangeAspect="1"/>
          </p:cNvPicPr>
          <p:nvPr/>
        </p:nvPicPr>
        <p:blipFill>
          <a:blip r:embed="rId2"/>
          <a:stretch>
            <a:fillRect/>
          </a:stretch>
        </p:blipFill>
        <p:spPr>
          <a:xfrm>
            <a:off x="2747962" y="704850"/>
            <a:ext cx="9286875" cy="6153150"/>
          </a:xfrm>
          <a:prstGeom prst="rect">
            <a:avLst/>
          </a:prstGeom>
        </p:spPr>
      </p:pic>
    </p:spTree>
    <p:extLst>
      <p:ext uri="{BB962C8B-B14F-4D97-AF65-F5344CB8AC3E}">
        <p14:creationId xmlns:p14="http://schemas.microsoft.com/office/powerpoint/2010/main" val="8189011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6688" y="0"/>
            <a:ext cx="9905998" cy="637076"/>
          </a:xfrm>
        </p:spPr>
        <p:txBody>
          <a:bodyPr>
            <a:normAutofit fontScale="90000"/>
          </a:bodyPr>
          <a:lstStyle/>
          <a:p>
            <a:r>
              <a:rPr lang="en-US" b="1" dirty="0"/>
              <a:t>Mortality rate, under-5</a:t>
            </a:r>
            <a:endParaRPr lang="en-US" dirty="0"/>
          </a:p>
        </p:txBody>
      </p:sp>
      <p:pic>
        <p:nvPicPr>
          <p:cNvPr id="3" name="Picture 2"/>
          <p:cNvPicPr>
            <a:picLocks noChangeAspect="1"/>
          </p:cNvPicPr>
          <p:nvPr/>
        </p:nvPicPr>
        <p:blipFill>
          <a:blip r:embed="rId2"/>
          <a:stretch>
            <a:fillRect/>
          </a:stretch>
        </p:blipFill>
        <p:spPr>
          <a:xfrm>
            <a:off x="2486024" y="696062"/>
            <a:ext cx="8856661" cy="6161937"/>
          </a:xfrm>
          <a:prstGeom prst="rect">
            <a:avLst/>
          </a:prstGeom>
        </p:spPr>
      </p:pic>
    </p:spTree>
    <p:extLst>
      <p:ext uri="{BB962C8B-B14F-4D97-AF65-F5344CB8AC3E}">
        <p14:creationId xmlns:p14="http://schemas.microsoft.com/office/powerpoint/2010/main" val="11768214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6688" y="0"/>
            <a:ext cx="9905998" cy="637076"/>
          </a:xfrm>
        </p:spPr>
        <p:txBody>
          <a:bodyPr>
            <a:normAutofit fontScale="90000"/>
          </a:bodyPr>
          <a:lstStyle/>
          <a:p>
            <a:r>
              <a:rPr lang="en-US" b="1" dirty="0" smtClean="0"/>
              <a:t>Immunization</a:t>
            </a:r>
            <a:endParaRPr lang="en-US" dirty="0"/>
          </a:p>
        </p:txBody>
      </p:sp>
      <p:pic>
        <p:nvPicPr>
          <p:cNvPr id="4" name="Picture 3"/>
          <p:cNvPicPr>
            <a:picLocks noChangeAspect="1"/>
          </p:cNvPicPr>
          <p:nvPr/>
        </p:nvPicPr>
        <p:blipFill>
          <a:blip r:embed="rId2"/>
          <a:stretch>
            <a:fillRect/>
          </a:stretch>
        </p:blipFill>
        <p:spPr>
          <a:xfrm>
            <a:off x="2534309" y="637076"/>
            <a:ext cx="8309903" cy="6220924"/>
          </a:xfrm>
          <a:prstGeom prst="rect">
            <a:avLst/>
          </a:prstGeom>
        </p:spPr>
      </p:pic>
    </p:spTree>
    <p:extLst>
      <p:ext uri="{BB962C8B-B14F-4D97-AF65-F5344CB8AC3E}">
        <p14:creationId xmlns:p14="http://schemas.microsoft.com/office/powerpoint/2010/main" val="10437483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smtClean="0"/>
              <a:t>Discussion</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dirty="0" smtClean="0"/>
              <a:t>As we have seen on the maps (and further analysis, not included here), EA activists willing to do good for the areas where it is needed the most should probably pay attention to some of the countries located on African continent. Hence, I will single out this region for further analysis.</a:t>
            </a:r>
            <a:endParaRPr lang="en-US" b="1" dirty="0"/>
          </a:p>
          <a:p>
            <a:r>
              <a:rPr lang="en-US" dirty="0" smtClean="0"/>
              <a:t>To do that I will scrape </a:t>
            </a:r>
            <a:r>
              <a:rPr lang="en-US" dirty="0"/>
              <a:t>a </a:t>
            </a:r>
            <a:r>
              <a:rPr lang="en-US" dirty="0" smtClean="0"/>
              <a:t>list of African countries and </a:t>
            </a:r>
            <a:r>
              <a:rPr lang="en-US" dirty="0"/>
              <a:t>apply it to our dataset. To get the country list I have chosen to scrape a table from this page: </a:t>
            </a:r>
            <a:r>
              <a:rPr lang="en-US" u="sng" dirty="0">
                <a:hlinkClick r:id="rId2"/>
              </a:rPr>
              <a:t>https://</a:t>
            </a:r>
            <a:r>
              <a:rPr lang="en-US" u="sng" dirty="0" smtClean="0">
                <a:hlinkClick r:id="rId2"/>
              </a:rPr>
              <a:t>en.wikipedia.org/wiki/List_of_African_countries_by_population</a:t>
            </a:r>
            <a:endParaRPr lang="en-US" dirty="0"/>
          </a:p>
        </p:txBody>
      </p:sp>
    </p:spTree>
    <p:extLst>
      <p:ext uri="{BB962C8B-B14F-4D97-AF65-F5344CB8AC3E}">
        <p14:creationId xmlns:p14="http://schemas.microsoft.com/office/powerpoint/2010/main" val="41024843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82692"/>
          </a:xfrm>
        </p:spPr>
        <p:txBody>
          <a:bodyPr/>
          <a:lstStyle/>
          <a:p>
            <a:r>
              <a:rPr lang="en-US" dirty="0" smtClean="0"/>
              <a:t>Scraping the county list from Wikipedia</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 y="1568492"/>
            <a:ext cx="12192000" cy="5289508"/>
          </a:xfrm>
          <a:prstGeom prst="rect">
            <a:avLst/>
          </a:prstGeom>
        </p:spPr>
      </p:pic>
    </p:spTree>
    <p:extLst>
      <p:ext uri="{BB962C8B-B14F-4D97-AF65-F5344CB8AC3E}">
        <p14:creationId xmlns:p14="http://schemas.microsoft.com/office/powerpoint/2010/main" val="25669437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Scraping the county list from Wikipedia</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2438399"/>
            <a:ext cx="12245576" cy="4419601"/>
          </a:xfrm>
          <a:prstGeom prst="rect">
            <a:avLst/>
          </a:prstGeom>
        </p:spPr>
      </p:pic>
    </p:spTree>
    <p:extLst>
      <p:ext uri="{BB962C8B-B14F-4D97-AF65-F5344CB8AC3E}">
        <p14:creationId xmlns:p14="http://schemas.microsoft.com/office/powerpoint/2010/main" val="2077823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Immunization </a:t>
            </a:r>
            <a:r>
              <a:rPr lang="en-US" dirty="0" err="1" smtClean="0"/>
              <a:t>Dat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Let’s focus on immunization data. </a:t>
            </a:r>
            <a:r>
              <a:rPr lang="en-US" dirty="0"/>
              <a:t>Getting immunized is important for at least two reasons: to protect yourself and to protect those around you. Vaccines are the best way we have to prevent infectious disease. A successful immunization program depends on the co-operation of every person.</a:t>
            </a:r>
          </a:p>
          <a:p>
            <a:r>
              <a:rPr lang="en-US" dirty="0"/>
              <a:t>Vaccinations prevent you or your child from getting diseases for which there are often no medical treatments. These illnesses can result in serious complications and even death. A small number of people may be susceptible to diseases, such as those with impaired immune systems. These people may not be able to get vaccinations or may not develop immunity even after having been vaccinated. Their only protection against certain diseases is for others to get vaccinated so the illnesses are less common. If exposure to a disease occurs in a community, there is little to no risk of an epidemic if people have been immunized.</a:t>
            </a:r>
          </a:p>
          <a:p>
            <a:endParaRPr lang="en-US" dirty="0"/>
          </a:p>
        </p:txBody>
      </p:sp>
    </p:spTree>
    <p:extLst>
      <p:ext uri="{BB962C8B-B14F-4D97-AF65-F5344CB8AC3E}">
        <p14:creationId xmlns:p14="http://schemas.microsoft.com/office/powerpoint/2010/main" val="24158695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781050"/>
          </a:xfrm>
        </p:spPr>
        <p:txBody>
          <a:bodyPr/>
          <a:lstStyle/>
          <a:p>
            <a:r>
              <a:rPr lang="en-US" dirty="0" smtClean="0"/>
              <a:t>Countries with the </a:t>
            </a:r>
            <a:r>
              <a:rPr lang="en-US" dirty="0"/>
              <a:t>lowest immunization rates</a:t>
            </a:r>
          </a:p>
        </p:txBody>
      </p:sp>
      <p:pic>
        <p:nvPicPr>
          <p:cNvPr id="4" name="Picture 3"/>
          <p:cNvPicPr>
            <a:picLocks noChangeAspect="1"/>
          </p:cNvPicPr>
          <p:nvPr/>
        </p:nvPicPr>
        <p:blipFill>
          <a:blip r:embed="rId2"/>
          <a:stretch>
            <a:fillRect/>
          </a:stretch>
        </p:blipFill>
        <p:spPr>
          <a:xfrm>
            <a:off x="2714625" y="1647825"/>
            <a:ext cx="9296400" cy="5210175"/>
          </a:xfrm>
          <a:prstGeom prst="rect">
            <a:avLst/>
          </a:prstGeom>
        </p:spPr>
      </p:pic>
    </p:spTree>
    <p:extLst>
      <p:ext uri="{BB962C8B-B14F-4D97-AF65-F5344CB8AC3E}">
        <p14:creationId xmlns:p14="http://schemas.microsoft.com/office/powerpoint/2010/main" val="15974623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438150"/>
          </a:xfrm>
        </p:spPr>
        <p:txBody>
          <a:bodyPr>
            <a:normAutofit fontScale="90000"/>
          </a:bodyPr>
          <a:lstStyle/>
          <a:p>
            <a:r>
              <a:rPr lang="en-US" b="1" dirty="0"/>
              <a:t>Vaccination from Measles</a:t>
            </a:r>
            <a:br>
              <a:rPr lang="en-US" b="1" dirty="0"/>
            </a:br>
            <a:endParaRPr lang="en-US" dirty="0"/>
          </a:p>
        </p:txBody>
      </p:sp>
      <p:pic>
        <p:nvPicPr>
          <p:cNvPr id="4" name="Picture 3"/>
          <p:cNvPicPr>
            <a:picLocks noChangeAspect="1"/>
          </p:cNvPicPr>
          <p:nvPr/>
        </p:nvPicPr>
        <p:blipFill>
          <a:blip r:embed="rId2"/>
          <a:stretch>
            <a:fillRect/>
          </a:stretch>
        </p:blipFill>
        <p:spPr>
          <a:xfrm>
            <a:off x="1085850" y="1123950"/>
            <a:ext cx="11066179" cy="5734049"/>
          </a:xfrm>
          <a:prstGeom prst="rect">
            <a:avLst/>
          </a:prstGeom>
        </p:spPr>
      </p:pic>
    </p:spTree>
    <p:extLst>
      <p:ext uri="{BB962C8B-B14F-4D97-AF65-F5344CB8AC3E}">
        <p14:creationId xmlns:p14="http://schemas.microsoft.com/office/powerpoint/2010/main" val="4402885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19365" y="5732060"/>
            <a:ext cx="8343009" cy="646331"/>
          </a:xfrm>
          <a:prstGeom prst="rect">
            <a:avLst/>
          </a:prstGeom>
        </p:spPr>
        <p:txBody>
          <a:bodyPr wrap="square">
            <a:spAutoFit/>
          </a:bodyPr>
          <a:lstStyle/>
          <a:p>
            <a:r>
              <a:rPr lang="en-US" b="1" dirty="0"/>
              <a:t>Image is from this site: </a:t>
            </a:r>
            <a:r>
              <a:rPr lang="en-US" b="1" dirty="0">
                <a:hlinkClick r:id="rId2"/>
              </a:rPr>
              <a:t>https://www.geo-viz.com/blog/business-aspects-recommender-systems&lt;</a:t>
            </a:r>
            <a:endParaRPr lang="en-US" b="1"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334125"/>
          </a:xfrm>
        </p:spPr>
      </p:pic>
      <p:sp>
        <p:nvSpPr>
          <p:cNvPr id="7" name="Title 6"/>
          <p:cNvSpPr>
            <a:spLocks noGrp="1"/>
          </p:cNvSpPr>
          <p:nvPr>
            <p:ph type="title"/>
          </p:nvPr>
        </p:nvSpPr>
        <p:spPr/>
        <p:txBody>
          <a:bodyPr/>
          <a:lstStyle/>
          <a:p>
            <a:r>
              <a:rPr lang="en-US" dirty="0" smtClean="0"/>
              <a:t>What is</a:t>
            </a:r>
            <a:endParaRPr lang="en-US" dirty="0"/>
          </a:p>
        </p:txBody>
      </p:sp>
      <p:sp>
        <p:nvSpPr>
          <p:cNvPr id="8" name="Title 1"/>
          <p:cNvSpPr txBox="1">
            <a:spLocks/>
          </p:cNvSpPr>
          <p:nvPr/>
        </p:nvSpPr>
        <p:spPr>
          <a:xfrm>
            <a:off x="1086643" y="4067175"/>
            <a:ext cx="10018713" cy="175259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smtClean="0"/>
              <a:t>Effective altruism is a philosophy and social movement that uses evidence and reasoning to determine the most effective ways to benefit others. Effective altruism (EA) encourages individuals to consider all causes and actions and to act in the way that brings about the greatest positive impact, based upon their values.</a:t>
            </a:r>
            <a:endParaRPr lang="en-US" sz="2000" dirty="0"/>
          </a:p>
        </p:txBody>
      </p:sp>
      <p:sp>
        <p:nvSpPr>
          <p:cNvPr id="10" name="TextBox 9"/>
          <p:cNvSpPr txBox="1"/>
          <p:nvPr/>
        </p:nvSpPr>
        <p:spPr>
          <a:xfrm>
            <a:off x="11182350" y="2467957"/>
            <a:ext cx="1524000" cy="1569660"/>
          </a:xfrm>
          <a:prstGeom prst="rect">
            <a:avLst/>
          </a:prstGeom>
          <a:noFill/>
        </p:spPr>
        <p:txBody>
          <a:bodyPr wrap="square" rtlCol="0">
            <a:spAutoFit/>
          </a:bodyPr>
          <a:lstStyle/>
          <a:p>
            <a:r>
              <a:rPr lang="en-US" sz="9600" dirty="0" smtClean="0"/>
              <a:t>?</a:t>
            </a:r>
            <a:endParaRPr lang="en-US" sz="9600" dirty="0"/>
          </a:p>
        </p:txBody>
      </p:sp>
    </p:spTree>
    <p:extLst>
      <p:ext uri="{BB962C8B-B14F-4D97-AF65-F5344CB8AC3E}">
        <p14:creationId xmlns:p14="http://schemas.microsoft.com/office/powerpoint/2010/main" val="1211160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Mortality Rates and Health Expenditure</a:t>
            </a:r>
          </a:p>
        </p:txBody>
      </p:sp>
      <p:sp>
        <p:nvSpPr>
          <p:cNvPr id="4" name="Rectangle 3"/>
          <p:cNvSpPr/>
          <p:nvPr/>
        </p:nvSpPr>
        <p:spPr>
          <a:xfrm>
            <a:off x="1619250" y="1981200"/>
            <a:ext cx="6753225" cy="1200329"/>
          </a:xfrm>
          <a:prstGeom prst="rect">
            <a:avLst/>
          </a:prstGeom>
        </p:spPr>
        <p:txBody>
          <a:bodyPr wrap="square">
            <a:spAutoFit/>
          </a:bodyPr>
          <a:lstStyle/>
          <a:p>
            <a:r>
              <a:rPr lang="en-US" dirty="0"/>
              <a:t>As seen on Folium maps higher in this project, these countries also have high mortality rates. Let's see if we can find correlation between health expenditures and mortality rates. But to see a larger picture, let's focus on all African countries in the dataset.</a:t>
            </a:r>
          </a:p>
        </p:txBody>
      </p:sp>
      <p:pic>
        <p:nvPicPr>
          <p:cNvPr id="5" name="Picture 4"/>
          <p:cNvPicPr>
            <a:picLocks noChangeAspect="1"/>
          </p:cNvPicPr>
          <p:nvPr/>
        </p:nvPicPr>
        <p:blipFill>
          <a:blip r:embed="rId2"/>
          <a:stretch>
            <a:fillRect/>
          </a:stretch>
        </p:blipFill>
        <p:spPr>
          <a:xfrm>
            <a:off x="4862512" y="3314700"/>
            <a:ext cx="6219825" cy="3352800"/>
          </a:xfrm>
          <a:prstGeom prst="rect">
            <a:avLst/>
          </a:prstGeom>
        </p:spPr>
      </p:pic>
    </p:spTree>
    <p:extLst>
      <p:ext uri="{BB962C8B-B14F-4D97-AF65-F5344CB8AC3E}">
        <p14:creationId xmlns:p14="http://schemas.microsoft.com/office/powerpoint/2010/main" val="26139053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 </a:t>
            </a:r>
            <a:r>
              <a:rPr lang="en-US" dirty="0"/>
              <a:t>we can see the data on health expenditures are insufficient to draw conclusions. </a:t>
            </a:r>
            <a:endParaRPr lang="en-US" dirty="0"/>
          </a:p>
        </p:txBody>
      </p:sp>
      <p:pic>
        <p:nvPicPr>
          <p:cNvPr id="4" name="Picture 3"/>
          <p:cNvPicPr>
            <a:picLocks noChangeAspect="1"/>
          </p:cNvPicPr>
          <p:nvPr/>
        </p:nvPicPr>
        <p:blipFill>
          <a:blip r:embed="rId2"/>
          <a:stretch>
            <a:fillRect/>
          </a:stretch>
        </p:blipFill>
        <p:spPr>
          <a:xfrm>
            <a:off x="4616449" y="3228975"/>
            <a:ext cx="6886575" cy="3371850"/>
          </a:xfrm>
          <a:prstGeom prst="rect">
            <a:avLst/>
          </a:prstGeom>
        </p:spPr>
      </p:pic>
    </p:spTree>
    <p:extLst>
      <p:ext uri="{BB962C8B-B14F-4D97-AF65-F5344CB8AC3E}">
        <p14:creationId xmlns:p14="http://schemas.microsoft.com/office/powerpoint/2010/main" val="24505039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countries are the poorest?</a:t>
            </a:r>
          </a:p>
        </p:txBody>
      </p:sp>
      <p:sp>
        <p:nvSpPr>
          <p:cNvPr id="3" name="Content Placeholder 2"/>
          <p:cNvSpPr>
            <a:spLocks noGrp="1"/>
          </p:cNvSpPr>
          <p:nvPr>
            <p:ph idx="1"/>
          </p:nvPr>
        </p:nvSpPr>
        <p:spPr/>
        <p:txBody>
          <a:bodyPr>
            <a:normAutofit fontScale="85000" lnSpcReduction="20000"/>
          </a:bodyPr>
          <a:lstStyle/>
          <a:p>
            <a:r>
              <a:rPr lang="en-US" dirty="0"/>
              <a:t>Moral philosopher Peter Singer started his TED talk, “A Ripple Effect?” with a shocking video of a 2-year-old girl in China who was hit by a van — and then a second van — and ignored by passers-by as she lay dying in an alley. He asks of the audience: Would you have stopped and helped this girl? Not surprisingly, the unanimous response was yes. Well, every day that we don’t help others, he says, it’s like leaving this girl crippled in the alley. In 2012, Singer says, UNICEF reported that 6.9 million children under 5 died from preventable poverty-relatable diseases like malaria. Does it really matter that we’re not walking past these children in the street, that they’re far away? According to Singer, there is no morally relevant difference.</a:t>
            </a:r>
          </a:p>
          <a:p>
            <a:endParaRPr lang="en-US" dirty="0"/>
          </a:p>
          <a:p>
            <a:r>
              <a:rPr lang="en-US" dirty="0"/>
              <a:t>So let's now analyze our global dataset to single out 20 poorest countries.</a:t>
            </a:r>
          </a:p>
        </p:txBody>
      </p:sp>
    </p:spTree>
    <p:extLst>
      <p:ext uri="{BB962C8B-B14F-4D97-AF65-F5344CB8AC3E}">
        <p14:creationId xmlns:p14="http://schemas.microsoft.com/office/powerpoint/2010/main" val="28455295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7850" y="400051"/>
            <a:ext cx="10018713" cy="666750"/>
          </a:xfrm>
        </p:spPr>
        <p:txBody>
          <a:bodyPr>
            <a:normAutofit fontScale="90000"/>
          </a:bodyPr>
          <a:lstStyle/>
          <a:p>
            <a:r>
              <a:rPr lang="en-US" dirty="0"/>
              <a:t>Which countries are the poorest?</a:t>
            </a:r>
          </a:p>
        </p:txBody>
      </p:sp>
      <p:pic>
        <p:nvPicPr>
          <p:cNvPr id="4" name="Picture 3"/>
          <p:cNvPicPr>
            <a:picLocks noChangeAspect="1"/>
          </p:cNvPicPr>
          <p:nvPr/>
        </p:nvPicPr>
        <p:blipFill>
          <a:blip r:embed="rId2"/>
          <a:stretch>
            <a:fillRect/>
          </a:stretch>
        </p:blipFill>
        <p:spPr>
          <a:xfrm>
            <a:off x="1847850" y="1559777"/>
            <a:ext cx="10344150" cy="5298223"/>
          </a:xfrm>
          <a:prstGeom prst="rect">
            <a:avLst/>
          </a:prstGeom>
        </p:spPr>
      </p:pic>
    </p:spTree>
    <p:extLst>
      <p:ext uri="{BB962C8B-B14F-4D97-AF65-F5344CB8AC3E}">
        <p14:creationId xmlns:p14="http://schemas.microsoft.com/office/powerpoint/2010/main" val="37597368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428750"/>
          </a:xfrm>
        </p:spPr>
        <p:txBody>
          <a:bodyPr/>
          <a:lstStyle/>
          <a:p>
            <a:r>
              <a:rPr lang="en-US" dirty="0"/>
              <a:t>High Impact Jobs: Battle of Cities</a:t>
            </a:r>
          </a:p>
        </p:txBody>
      </p:sp>
      <p:sp>
        <p:nvSpPr>
          <p:cNvPr id="3" name="Content Placeholder 2"/>
          <p:cNvSpPr>
            <a:spLocks noGrp="1"/>
          </p:cNvSpPr>
          <p:nvPr>
            <p:ph idx="1"/>
          </p:nvPr>
        </p:nvSpPr>
        <p:spPr/>
        <p:txBody>
          <a:bodyPr>
            <a:normAutofit fontScale="77500" lnSpcReduction="20000"/>
          </a:bodyPr>
          <a:lstStyle/>
          <a:p>
            <a:r>
              <a:rPr lang="en-US" dirty="0"/>
              <a:t>80,000 Hours is one of the best websites for anyone interested in Effective Altruism. They have their own job board. This board contains a short, curated list of the most promising publicly </a:t>
            </a:r>
            <a:r>
              <a:rPr lang="en-US" dirty="0" err="1"/>
              <a:t>advertized</a:t>
            </a:r>
            <a:r>
              <a:rPr lang="en-US" dirty="0"/>
              <a:t> vacancies they know about right now. They’re all high-impact opportunities at </a:t>
            </a:r>
            <a:r>
              <a:rPr lang="en-US" dirty="0" err="1"/>
              <a:t>organisations</a:t>
            </a:r>
            <a:r>
              <a:rPr lang="en-US" dirty="0"/>
              <a:t> that are working on some of the world’s most pressing problems. </a:t>
            </a:r>
          </a:p>
          <a:p>
            <a:endParaRPr lang="en-US" dirty="0"/>
          </a:p>
          <a:p>
            <a:r>
              <a:rPr lang="en-US" dirty="0"/>
              <a:t>Given that our capstone has to adhere to a theme of a battle of neighborhoods, I thought, why not scrape all the job locations they currently have and see which location might be a good bet for a person looking for a high impact career, which, given the right motivation, can allow an applicant to contribute to resolving some of the world's biggest challenges, for instance through </a:t>
            </a:r>
            <a:r>
              <a:rPr lang="en-US" dirty="0" err="1"/>
              <a:t>invididual</a:t>
            </a:r>
            <a:r>
              <a:rPr lang="en-US" dirty="0"/>
              <a:t> donations to causes like immunization programs where they are needed the most (as we discussed above).</a:t>
            </a:r>
          </a:p>
        </p:txBody>
      </p:sp>
    </p:spTree>
    <p:extLst>
      <p:ext uri="{BB962C8B-B14F-4D97-AF65-F5344CB8AC3E}">
        <p14:creationId xmlns:p14="http://schemas.microsoft.com/office/powerpoint/2010/main" val="6956083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48062" y="4087"/>
            <a:ext cx="7529513" cy="6853913"/>
          </a:xfrm>
          <a:prstGeom prst="rect">
            <a:avLst/>
          </a:prstGeom>
        </p:spPr>
      </p:pic>
    </p:spTree>
    <p:extLst>
      <p:ext uri="{BB962C8B-B14F-4D97-AF65-F5344CB8AC3E}">
        <p14:creationId xmlns:p14="http://schemas.microsoft.com/office/powerpoint/2010/main" val="20907937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4075" y="685801"/>
            <a:ext cx="9378949" cy="533400"/>
          </a:xfrm>
        </p:spPr>
        <p:txBody>
          <a:bodyPr>
            <a:normAutofit fontScale="90000"/>
          </a:bodyPr>
          <a:lstStyle/>
          <a:p>
            <a:r>
              <a:rPr lang="en-US" dirty="0" smtClean="0"/>
              <a:t>After cleaning the data, let’s visualize it</a:t>
            </a:r>
            <a:endParaRPr lang="en-US" dirty="0"/>
          </a:p>
        </p:txBody>
      </p:sp>
      <p:pic>
        <p:nvPicPr>
          <p:cNvPr id="4" name="Picture 3"/>
          <p:cNvPicPr>
            <a:picLocks noChangeAspect="1"/>
          </p:cNvPicPr>
          <p:nvPr/>
        </p:nvPicPr>
        <p:blipFill>
          <a:blip r:embed="rId2"/>
          <a:stretch>
            <a:fillRect/>
          </a:stretch>
        </p:blipFill>
        <p:spPr>
          <a:xfrm>
            <a:off x="2905125" y="1544872"/>
            <a:ext cx="9286875" cy="5313128"/>
          </a:xfrm>
          <a:prstGeom prst="rect">
            <a:avLst/>
          </a:prstGeom>
        </p:spPr>
      </p:pic>
    </p:spTree>
    <p:extLst>
      <p:ext uri="{BB962C8B-B14F-4D97-AF65-F5344CB8AC3E}">
        <p14:creationId xmlns:p14="http://schemas.microsoft.com/office/powerpoint/2010/main" val="16794457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top city for EA job seeker is…</a:t>
            </a:r>
            <a:endParaRPr lang="en-US" dirty="0"/>
          </a:p>
        </p:txBody>
      </p:sp>
      <p:pic>
        <p:nvPicPr>
          <p:cNvPr id="2050" name="Picture 2" descr="Image result for san francisc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2190" y="2228849"/>
            <a:ext cx="7642953" cy="4229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4759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smtClean="0"/>
              <a:t>Now let’s use Foursquare API to see which venues are available</a:t>
            </a:r>
            <a:endParaRPr lang="en-US" dirty="0"/>
          </a:p>
        </p:txBody>
      </p:sp>
      <p:pic>
        <p:nvPicPr>
          <p:cNvPr id="6" name="Picture 5"/>
          <p:cNvPicPr>
            <a:picLocks noChangeAspect="1"/>
          </p:cNvPicPr>
          <p:nvPr/>
        </p:nvPicPr>
        <p:blipFill>
          <a:blip r:embed="rId2"/>
          <a:stretch>
            <a:fillRect/>
          </a:stretch>
        </p:blipFill>
        <p:spPr>
          <a:xfrm>
            <a:off x="2000250" y="1571625"/>
            <a:ext cx="10086975" cy="2432320"/>
          </a:xfrm>
          <a:prstGeom prst="rect">
            <a:avLst/>
          </a:prstGeom>
        </p:spPr>
      </p:pic>
      <p:sp>
        <p:nvSpPr>
          <p:cNvPr id="7" name="TextBox 6"/>
          <p:cNvSpPr txBox="1"/>
          <p:nvPr/>
        </p:nvSpPr>
        <p:spPr>
          <a:xfrm>
            <a:off x="1257300" y="4438650"/>
            <a:ext cx="2314575" cy="954107"/>
          </a:xfrm>
          <a:prstGeom prst="rect">
            <a:avLst/>
          </a:prstGeom>
          <a:noFill/>
        </p:spPr>
        <p:txBody>
          <a:bodyPr wrap="square" rtlCol="0">
            <a:spAutoFit/>
          </a:bodyPr>
          <a:lstStyle/>
          <a:p>
            <a:r>
              <a:rPr lang="en-US" sz="2800" b="1" dirty="0"/>
              <a:t>a</a:t>
            </a:r>
            <a:r>
              <a:rPr lang="en-US" sz="2800" b="1" dirty="0" smtClean="0"/>
              <a:t>nd which are trending…</a:t>
            </a:r>
            <a:endParaRPr lang="en-US" sz="2800" b="1" dirty="0"/>
          </a:p>
        </p:txBody>
      </p:sp>
      <p:pic>
        <p:nvPicPr>
          <p:cNvPr id="8" name="Picture 7"/>
          <p:cNvPicPr>
            <a:picLocks noChangeAspect="1"/>
          </p:cNvPicPr>
          <p:nvPr/>
        </p:nvPicPr>
        <p:blipFill>
          <a:blip r:embed="rId3"/>
          <a:stretch>
            <a:fillRect/>
          </a:stretch>
        </p:blipFill>
        <p:spPr>
          <a:xfrm>
            <a:off x="2714625" y="5489129"/>
            <a:ext cx="9477375" cy="1368871"/>
          </a:xfrm>
          <a:prstGeom prst="rect">
            <a:avLst/>
          </a:prstGeom>
        </p:spPr>
      </p:pic>
    </p:spTree>
    <p:extLst>
      <p:ext uri="{BB962C8B-B14F-4D97-AF65-F5344CB8AC3E}">
        <p14:creationId xmlns:p14="http://schemas.microsoft.com/office/powerpoint/2010/main" val="24821649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2667000"/>
            <a:ext cx="10018713" cy="561976"/>
          </a:xfrm>
        </p:spPr>
        <p:txBody>
          <a:bodyPr>
            <a:noAutofit/>
          </a:bodyPr>
          <a:lstStyle/>
          <a:p>
            <a:pPr marL="0" indent="0" algn="ctr">
              <a:buNone/>
            </a:pPr>
            <a:r>
              <a:rPr lang="en-US" sz="4400" b="1" dirty="0" smtClean="0"/>
              <a:t>Thank you!</a:t>
            </a:r>
            <a:endParaRPr lang="en-US" sz="4400" b="1" dirty="0"/>
          </a:p>
        </p:txBody>
      </p:sp>
      <p:sp>
        <p:nvSpPr>
          <p:cNvPr id="5" name="TextBox 4"/>
          <p:cNvSpPr txBox="1"/>
          <p:nvPr/>
        </p:nvSpPr>
        <p:spPr>
          <a:xfrm>
            <a:off x="7610475" y="5238750"/>
            <a:ext cx="3810000" cy="400110"/>
          </a:xfrm>
          <a:prstGeom prst="rect">
            <a:avLst/>
          </a:prstGeom>
          <a:noFill/>
        </p:spPr>
        <p:txBody>
          <a:bodyPr wrap="square" rtlCol="0">
            <a:spAutoFit/>
          </a:bodyPr>
          <a:lstStyle/>
          <a:p>
            <a:r>
              <a:rPr lang="en-US" sz="2000" dirty="0" smtClean="0"/>
              <a:t>Andrei Khrapavitski, 2018</a:t>
            </a:r>
            <a:endParaRPr lang="en-US" sz="2000" dirty="0"/>
          </a:p>
        </p:txBody>
      </p:sp>
    </p:spTree>
    <p:extLst>
      <p:ext uri="{BB962C8B-B14F-4D97-AF65-F5344CB8AC3E}">
        <p14:creationId xmlns:p14="http://schemas.microsoft.com/office/powerpoint/2010/main" val="1605891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lstStyle/>
          <a:p>
            <a:r>
              <a:rPr lang="en-US" dirty="0" smtClean="0"/>
              <a:t>Synopsis</a:t>
            </a:r>
            <a:endParaRPr lang="en-US" dirty="0"/>
          </a:p>
        </p:txBody>
      </p:sp>
      <p:sp>
        <p:nvSpPr>
          <p:cNvPr id="3" name="Content Placeholder 2"/>
          <p:cNvSpPr>
            <a:spLocks noGrp="1"/>
          </p:cNvSpPr>
          <p:nvPr>
            <p:ph idx="1"/>
          </p:nvPr>
        </p:nvSpPr>
        <p:spPr>
          <a:xfrm>
            <a:off x="1141412" y="1378424"/>
            <a:ext cx="9905999" cy="4412777"/>
          </a:xfrm>
        </p:spPr>
        <p:txBody>
          <a:bodyPr>
            <a:normAutofit/>
          </a:bodyPr>
          <a:lstStyle/>
          <a:p>
            <a:r>
              <a:rPr lang="en-US" dirty="0" smtClean="0"/>
              <a:t>Part 1: </a:t>
            </a:r>
            <a:r>
              <a:rPr lang="en-US" b="1" dirty="0"/>
              <a:t>Problem </a:t>
            </a:r>
            <a:r>
              <a:rPr lang="en-US" b="1" dirty="0" smtClean="0"/>
              <a:t>Description</a:t>
            </a:r>
          </a:p>
          <a:p>
            <a:pPr marL="0" indent="0">
              <a:buNone/>
            </a:pPr>
            <a:r>
              <a:rPr lang="en-US" b="1" dirty="0" smtClean="0"/>
              <a:t>Say I am a recent graduate willing to join the EA movement. </a:t>
            </a:r>
            <a:r>
              <a:rPr lang="en-US" b="1" dirty="0" smtClean="0"/>
              <a:t>What I need to ask myself is:</a:t>
            </a:r>
          </a:p>
          <a:p>
            <a:pPr marL="457200" indent="-457200">
              <a:buAutoNum type="arabicPeriod"/>
            </a:pPr>
            <a:r>
              <a:rPr lang="en-US" b="1" dirty="0" smtClean="0"/>
              <a:t>What are the world’s biggest challenges?</a:t>
            </a:r>
          </a:p>
          <a:p>
            <a:pPr marL="457200" indent="-457200">
              <a:buAutoNum type="arabicPeriod"/>
            </a:pPr>
            <a:r>
              <a:rPr lang="en-US" b="1" dirty="0" smtClean="0"/>
              <a:t>How can I contribute to solve at least one of them?</a:t>
            </a:r>
          </a:p>
          <a:p>
            <a:pPr marL="457200" indent="-457200">
              <a:buAutoNum type="arabicPeriod"/>
            </a:pPr>
            <a:r>
              <a:rPr lang="en-US" b="1" dirty="0" smtClean="0"/>
              <a:t>What career path should I choose to be able to contribute either financially or through research and impactful work?</a:t>
            </a:r>
            <a:endParaRPr lang="en-US" b="1" dirty="0"/>
          </a:p>
          <a:p>
            <a:endParaRPr lang="en-US" dirty="0"/>
          </a:p>
        </p:txBody>
      </p:sp>
    </p:spTree>
    <p:extLst>
      <p:ext uri="{BB962C8B-B14F-4D97-AF65-F5344CB8AC3E}">
        <p14:creationId xmlns:p14="http://schemas.microsoft.com/office/powerpoint/2010/main" val="16521429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smtClean="0"/>
              <a:t>Synopsis</a:t>
            </a:r>
            <a:endParaRPr lang="en-US" dirty="0"/>
          </a:p>
        </p:txBody>
      </p:sp>
      <p:sp>
        <p:nvSpPr>
          <p:cNvPr id="3" name="Content Placeholder 2"/>
          <p:cNvSpPr>
            <a:spLocks noGrp="1"/>
          </p:cNvSpPr>
          <p:nvPr>
            <p:ph idx="1"/>
          </p:nvPr>
        </p:nvSpPr>
        <p:spPr>
          <a:xfrm>
            <a:off x="1141412" y="1337482"/>
            <a:ext cx="9905999" cy="5213444"/>
          </a:xfrm>
        </p:spPr>
        <p:txBody>
          <a:bodyPr/>
          <a:lstStyle/>
          <a:p>
            <a:r>
              <a:rPr lang="en-US" dirty="0" smtClean="0"/>
              <a:t>Part 2: </a:t>
            </a:r>
            <a:r>
              <a:rPr lang="en-US" b="1" dirty="0"/>
              <a:t>Data </a:t>
            </a:r>
          </a:p>
          <a:p>
            <a:pPr marL="0" indent="0">
              <a:buNone/>
            </a:pPr>
            <a:r>
              <a:rPr lang="en-US" b="1" dirty="0" smtClean="0"/>
              <a:t>1) I </a:t>
            </a:r>
            <a:r>
              <a:rPr lang="en-US" b="1" dirty="0"/>
              <a:t>will </a:t>
            </a:r>
            <a:r>
              <a:rPr lang="en-US" b="1" dirty="0" smtClean="0"/>
              <a:t>use </a:t>
            </a:r>
            <a:r>
              <a:rPr lang="en-US" dirty="0"/>
              <a:t>the World Development Indicators Database to see which areas need more attention of the EA community, not just organizations but individuals willing to contribute to solving some of these challenges either through donations or working in NGOs in those areas.</a:t>
            </a:r>
            <a:endParaRPr lang="en-US" b="1" dirty="0"/>
          </a:p>
          <a:p>
            <a:pPr marL="0" indent="0">
              <a:buNone/>
            </a:pPr>
            <a:endParaRPr lang="en-US" b="1" dirty="0" smtClean="0"/>
          </a:p>
          <a:p>
            <a:pPr marL="0" indent="0">
              <a:buNone/>
            </a:pPr>
            <a:r>
              <a:rPr lang="en-US" b="1" dirty="0"/>
              <a:t>Link: </a:t>
            </a:r>
            <a:r>
              <a:rPr lang="en-US" b="1" dirty="0">
                <a:hlinkClick r:id="rId2"/>
              </a:rPr>
              <a:t>https://</a:t>
            </a:r>
            <a:r>
              <a:rPr lang="en-US" b="1" dirty="0" smtClean="0">
                <a:hlinkClick r:id="rId2"/>
              </a:rPr>
              <a:t>www.kaggle.com/worldbank/world-development-Indicators</a:t>
            </a:r>
            <a:endParaRPr lang="en-US" b="1" dirty="0" smtClean="0"/>
          </a:p>
          <a:p>
            <a:pPr marL="0" indent="0">
              <a:buNone/>
            </a:pPr>
            <a:r>
              <a:rPr lang="en-US" b="1" dirty="0" smtClean="0"/>
              <a:t> </a:t>
            </a:r>
            <a:endParaRPr lang="en-US" b="1" dirty="0"/>
          </a:p>
          <a:p>
            <a:pPr marL="0" indent="0">
              <a:buNone/>
            </a:pPr>
            <a:r>
              <a:rPr lang="en-US" dirty="0" smtClean="0"/>
              <a:t>I will also need world countries coordinates to visualize the data.</a:t>
            </a:r>
            <a:endParaRPr lang="en-US" dirty="0" smtClean="0"/>
          </a:p>
          <a:p>
            <a:endParaRPr lang="en-US" dirty="0"/>
          </a:p>
        </p:txBody>
      </p:sp>
    </p:spTree>
    <p:extLst>
      <p:ext uri="{BB962C8B-B14F-4D97-AF65-F5344CB8AC3E}">
        <p14:creationId xmlns:p14="http://schemas.microsoft.com/office/powerpoint/2010/main" val="3862460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smtClean="0"/>
              <a:t>Synopsis</a:t>
            </a:r>
            <a:endParaRPr lang="en-US" dirty="0"/>
          </a:p>
        </p:txBody>
      </p:sp>
      <p:sp>
        <p:nvSpPr>
          <p:cNvPr id="3" name="Content Placeholder 2"/>
          <p:cNvSpPr>
            <a:spLocks noGrp="1"/>
          </p:cNvSpPr>
          <p:nvPr>
            <p:ph idx="1"/>
          </p:nvPr>
        </p:nvSpPr>
        <p:spPr>
          <a:xfrm>
            <a:off x="1428750" y="1337482"/>
            <a:ext cx="9618661" cy="557993"/>
          </a:xfrm>
        </p:spPr>
        <p:txBody>
          <a:bodyPr/>
          <a:lstStyle/>
          <a:p>
            <a:r>
              <a:rPr lang="en-US" dirty="0" smtClean="0"/>
              <a:t>Part 2: </a:t>
            </a:r>
            <a:r>
              <a:rPr lang="en-US" b="1" dirty="0"/>
              <a:t>Data </a:t>
            </a:r>
          </a:p>
          <a:p>
            <a:endParaRPr lang="en-US" dirty="0"/>
          </a:p>
        </p:txBody>
      </p:sp>
      <p:pic>
        <p:nvPicPr>
          <p:cNvPr id="4" name="Picture 3"/>
          <p:cNvPicPr>
            <a:picLocks noChangeAspect="1"/>
          </p:cNvPicPr>
          <p:nvPr/>
        </p:nvPicPr>
        <p:blipFill>
          <a:blip r:embed="rId2"/>
          <a:stretch>
            <a:fillRect/>
          </a:stretch>
        </p:blipFill>
        <p:spPr>
          <a:xfrm>
            <a:off x="3405188" y="1647898"/>
            <a:ext cx="8786812" cy="5210102"/>
          </a:xfrm>
          <a:prstGeom prst="rect">
            <a:avLst/>
          </a:prstGeom>
        </p:spPr>
      </p:pic>
    </p:spTree>
    <p:extLst>
      <p:ext uri="{BB962C8B-B14F-4D97-AF65-F5344CB8AC3E}">
        <p14:creationId xmlns:p14="http://schemas.microsoft.com/office/powerpoint/2010/main" val="2061846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smtClean="0"/>
              <a:t>Synopsis</a:t>
            </a:r>
            <a:endParaRPr lang="en-US" dirty="0"/>
          </a:p>
        </p:txBody>
      </p:sp>
      <p:sp>
        <p:nvSpPr>
          <p:cNvPr id="3" name="Content Placeholder 2"/>
          <p:cNvSpPr>
            <a:spLocks noGrp="1"/>
          </p:cNvSpPr>
          <p:nvPr>
            <p:ph idx="1"/>
          </p:nvPr>
        </p:nvSpPr>
        <p:spPr>
          <a:xfrm>
            <a:off x="1141412" y="1337482"/>
            <a:ext cx="9905999" cy="5213444"/>
          </a:xfrm>
        </p:spPr>
        <p:txBody>
          <a:bodyPr/>
          <a:lstStyle/>
          <a:p>
            <a:r>
              <a:rPr lang="en-US" dirty="0" smtClean="0"/>
              <a:t>Part 2: </a:t>
            </a:r>
            <a:r>
              <a:rPr lang="en-US" b="1" dirty="0"/>
              <a:t>Data </a:t>
            </a:r>
          </a:p>
          <a:p>
            <a:pPr marL="0" indent="0">
              <a:buNone/>
            </a:pPr>
            <a:r>
              <a:rPr lang="en-US" b="1" dirty="0"/>
              <a:t>2</a:t>
            </a:r>
            <a:r>
              <a:rPr lang="en-US" b="1" dirty="0" smtClean="0"/>
              <a:t>) I will </a:t>
            </a:r>
            <a:r>
              <a:rPr lang="en-US" b="1" dirty="0" smtClean="0"/>
              <a:t>scrape </a:t>
            </a:r>
            <a:r>
              <a:rPr lang="en-US" dirty="0"/>
              <a:t>the High impact job board created by 80,000 Hours Initiative, geocode the data and visualize it to see where high impact jobs are available. For this I use Selenium (which I run locally via Anaconda </a:t>
            </a:r>
            <a:r>
              <a:rPr lang="en-US" dirty="0" err="1"/>
              <a:t>Spyder</a:t>
            </a:r>
            <a:r>
              <a:rPr lang="en-US" dirty="0"/>
              <a:t>).</a:t>
            </a:r>
            <a:endParaRPr lang="en-US" b="1" dirty="0" smtClean="0"/>
          </a:p>
          <a:p>
            <a:pPr marL="0" indent="0">
              <a:buNone/>
            </a:pPr>
            <a:r>
              <a:rPr lang="en-US" b="1" dirty="0"/>
              <a:t>Link: </a:t>
            </a:r>
            <a:r>
              <a:rPr lang="en-US" b="1" dirty="0">
                <a:hlinkClick r:id="rId2"/>
              </a:rPr>
              <a:t>https://80000hours.org/job-board</a:t>
            </a:r>
            <a:r>
              <a:rPr lang="en-US" b="1" dirty="0" smtClean="0">
                <a:hlinkClick r:id="rId2"/>
              </a:rPr>
              <a:t>/</a:t>
            </a:r>
            <a:r>
              <a:rPr lang="en-US" b="1" dirty="0" smtClean="0"/>
              <a:t> </a:t>
            </a:r>
          </a:p>
          <a:p>
            <a:pPr marL="0" indent="0">
              <a:buNone/>
            </a:pPr>
            <a:r>
              <a:rPr lang="en-US" b="1" dirty="0" smtClean="0"/>
              <a:t> </a:t>
            </a:r>
            <a:endParaRPr lang="en-US" b="1" dirty="0"/>
          </a:p>
          <a:p>
            <a:pPr marL="0" indent="0">
              <a:buNone/>
            </a:pPr>
            <a:r>
              <a:rPr lang="en-US" dirty="0" smtClean="0"/>
              <a:t>We will also need world countries coordinates to visualize the data.</a:t>
            </a:r>
            <a:endParaRPr lang="en-US" dirty="0" smtClean="0"/>
          </a:p>
          <a:p>
            <a:endParaRPr lang="en-US" dirty="0"/>
          </a:p>
        </p:txBody>
      </p:sp>
    </p:spTree>
    <p:extLst>
      <p:ext uri="{BB962C8B-B14F-4D97-AF65-F5344CB8AC3E}">
        <p14:creationId xmlns:p14="http://schemas.microsoft.com/office/powerpoint/2010/main" val="3368623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smtClean="0"/>
              <a:t>Synopsis</a:t>
            </a:r>
            <a:endParaRPr lang="en-US" dirty="0"/>
          </a:p>
        </p:txBody>
      </p:sp>
      <p:sp>
        <p:nvSpPr>
          <p:cNvPr id="3" name="Content Placeholder 2"/>
          <p:cNvSpPr>
            <a:spLocks noGrp="1"/>
          </p:cNvSpPr>
          <p:nvPr>
            <p:ph idx="1"/>
          </p:nvPr>
        </p:nvSpPr>
        <p:spPr>
          <a:xfrm>
            <a:off x="1141412" y="1337482"/>
            <a:ext cx="9905999" cy="5213444"/>
          </a:xfrm>
        </p:spPr>
        <p:txBody>
          <a:bodyPr/>
          <a:lstStyle/>
          <a:p>
            <a:r>
              <a:rPr lang="en-US" dirty="0" smtClean="0"/>
              <a:t>Part </a:t>
            </a:r>
            <a:r>
              <a:rPr lang="en-US" dirty="0" smtClean="0"/>
              <a:t>3: </a:t>
            </a:r>
            <a:r>
              <a:rPr lang="en-US" b="1" dirty="0"/>
              <a:t>Data </a:t>
            </a:r>
          </a:p>
          <a:p>
            <a:pPr marL="0" indent="0">
              <a:buNone/>
            </a:pPr>
            <a:r>
              <a:rPr lang="en-US" b="1" dirty="0"/>
              <a:t>2</a:t>
            </a:r>
            <a:r>
              <a:rPr lang="en-US" b="1" dirty="0" smtClean="0"/>
              <a:t>) </a:t>
            </a:r>
            <a:r>
              <a:rPr lang="en-US" b="1" dirty="0" err="1" smtClean="0"/>
              <a:t>Finall</a:t>
            </a:r>
            <a:r>
              <a:rPr lang="en-US" b="1" dirty="0" smtClean="0"/>
              <a:t> I use </a:t>
            </a:r>
            <a:r>
              <a:rPr lang="en-US" dirty="0"/>
              <a:t>Foursquare API to return the list of venues in the city center. I will also use Foursquare API to see which venues are trending at the moment.</a:t>
            </a:r>
            <a:endParaRPr lang="en-US" b="1" dirty="0" smtClean="0"/>
          </a:p>
          <a:p>
            <a:pPr marL="0" indent="0">
              <a:buNone/>
            </a:pPr>
            <a:endParaRPr lang="en-US" dirty="0"/>
          </a:p>
        </p:txBody>
      </p:sp>
      <p:sp>
        <p:nvSpPr>
          <p:cNvPr id="4" name="AutoShape 2" descr="Image result for Foursqua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5172075" y="4791075"/>
            <a:ext cx="2857500" cy="1600200"/>
          </a:xfrm>
          <a:prstGeom prst="rect">
            <a:avLst/>
          </a:prstGeom>
        </p:spPr>
      </p:pic>
    </p:spTree>
    <p:extLst>
      <p:ext uri="{BB962C8B-B14F-4D97-AF65-F5344CB8AC3E}">
        <p14:creationId xmlns:p14="http://schemas.microsoft.com/office/powerpoint/2010/main" val="39775506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smtClean="0"/>
              <a:t>Methodology</a:t>
            </a:r>
            <a:endParaRPr lang="en-US" dirty="0"/>
          </a:p>
        </p:txBody>
      </p:sp>
      <p:sp>
        <p:nvSpPr>
          <p:cNvPr id="3" name="Content Placeholder 2"/>
          <p:cNvSpPr>
            <a:spLocks noGrp="1"/>
          </p:cNvSpPr>
          <p:nvPr>
            <p:ph idx="1"/>
          </p:nvPr>
        </p:nvSpPr>
        <p:spPr>
          <a:xfrm>
            <a:off x="1141412" y="1255594"/>
            <a:ext cx="10459185" cy="1249481"/>
          </a:xfrm>
        </p:spPr>
        <p:txBody>
          <a:bodyPr/>
          <a:lstStyle/>
          <a:p>
            <a:r>
              <a:rPr lang="en-US" b="1" dirty="0" smtClean="0"/>
              <a:t>Having retrieved the data from World Indicators dataset, I created a couple of functions so as not repeat my code:</a:t>
            </a:r>
          </a:p>
          <a:p>
            <a:endParaRPr lang="en-US" dirty="0"/>
          </a:p>
        </p:txBody>
      </p:sp>
      <p:pic>
        <p:nvPicPr>
          <p:cNvPr id="5" name="Picture 4"/>
          <p:cNvPicPr>
            <a:picLocks noChangeAspect="1"/>
          </p:cNvPicPr>
          <p:nvPr/>
        </p:nvPicPr>
        <p:blipFill>
          <a:blip r:embed="rId2"/>
          <a:stretch>
            <a:fillRect/>
          </a:stretch>
        </p:blipFill>
        <p:spPr>
          <a:xfrm>
            <a:off x="3338512" y="2009775"/>
            <a:ext cx="7534275" cy="4743450"/>
          </a:xfrm>
          <a:prstGeom prst="rect">
            <a:avLst/>
          </a:prstGeom>
        </p:spPr>
      </p:pic>
    </p:spTree>
    <p:extLst>
      <p:ext uri="{BB962C8B-B14F-4D97-AF65-F5344CB8AC3E}">
        <p14:creationId xmlns:p14="http://schemas.microsoft.com/office/powerpoint/2010/main" val="32533148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637076"/>
          </a:xfrm>
        </p:spPr>
        <p:txBody>
          <a:bodyPr>
            <a:normAutofit fontScale="90000"/>
          </a:bodyPr>
          <a:lstStyle/>
          <a:p>
            <a:r>
              <a:rPr lang="en-US" b="1" dirty="0" smtClean="0"/>
              <a:t>Population Growth</a:t>
            </a:r>
            <a:endParaRPr lang="en-US" dirty="0"/>
          </a:p>
        </p:txBody>
      </p:sp>
      <p:sp>
        <p:nvSpPr>
          <p:cNvPr id="3" name="Content Placeholder 2"/>
          <p:cNvSpPr>
            <a:spLocks noGrp="1"/>
          </p:cNvSpPr>
          <p:nvPr>
            <p:ph idx="1"/>
          </p:nvPr>
        </p:nvSpPr>
        <p:spPr>
          <a:xfrm>
            <a:off x="1141412" y="637076"/>
            <a:ext cx="10459185" cy="763706"/>
          </a:xfrm>
        </p:spPr>
        <p:txBody>
          <a:bodyPr/>
          <a:lstStyle/>
          <a:p>
            <a:r>
              <a:rPr lang="en-US" b="1" dirty="0" smtClean="0"/>
              <a:t>First, let’s look at the population growth.</a:t>
            </a:r>
            <a:endParaRPr lang="en-US" dirty="0"/>
          </a:p>
        </p:txBody>
      </p:sp>
      <p:pic>
        <p:nvPicPr>
          <p:cNvPr id="4" name="Picture 3"/>
          <p:cNvPicPr>
            <a:picLocks noChangeAspect="1"/>
          </p:cNvPicPr>
          <p:nvPr/>
        </p:nvPicPr>
        <p:blipFill>
          <a:blip r:embed="rId2"/>
          <a:stretch>
            <a:fillRect/>
          </a:stretch>
        </p:blipFill>
        <p:spPr>
          <a:xfrm>
            <a:off x="2818547" y="1281531"/>
            <a:ext cx="8782050" cy="5576469"/>
          </a:xfrm>
          <a:prstGeom prst="rect">
            <a:avLst/>
          </a:prstGeom>
        </p:spPr>
      </p:pic>
    </p:spTree>
    <p:extLst>
      <p:ext uri="{BB962C8B-B14F-4D97-AF65-F5344CB8AC3E}">
        <p14:creationId xmlns:p14="http://schemas.microsoft.com/office/powerpoint/2010/main" val="14507231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634</TotalTime>
  <Words>1135</Words>
  <Application>Microsoft Office PowerPoint</Application>
  <PresentationFormat>Widescreen</PresentationFormat>
  <Paragraphs>71</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Corbel</vt:lpstr>
      <vt:lpstr>Parallax</vt:lpstr>
      <vt:lpstr>Analyzing World Data to Determine Problem Areas for Effective Altruism Initiatives and See Which Cities Offer High Impact Jobs</vt:lpstr>
      <vt:lpstr>What is</vt:lpstr>
      <vt:lpstr>Synopsis</vt:lpstr>
      <vt:lpstr>Synopsis</vt:lpstr>
      <vt:lpstr>Synopsis</vt:lpstr>
      <vt:lpstr>Synopsis</vt:lpstr>
      <vt:lpstr>Synopsis</vt:lpstr>
      <vt:lpstr>Methodology</vt:lpstr>
      <vt:lpstr>Population Growth</vt:lpstr>
      <vt:lpstr>Discussion</vt:lpstr>
      <vt:lpstr>Maternal Mortality Ratio</vt:lpstr>
      <vt:lpstr>Mortality rate, under-5</vt:lpstr>
      <vt:lpstr>Immunization</vt:lpstr>
      <vt:lpstr>Discussion</vt:lpstr>
      <vt:lpstr>Scraping the county list from Wikipedia</vt:lpstr>
      <vt:lpstr>Scraping the county list from Wikipedia</vt:lpstr>
      <vt:lpstr>Immunization Dat</vt:lpstr>
      <vt:lpstr>Countries with the lowest immunization rates</vt:lpstr>
      <vt:lpstr>Vaccination from Measles </vt:lpstr>
      <vt:lpstr>Mortality Rates and Health Expenditure</vt:lpstr>
      <vt:lpstr>As we can see the data on health expenditures are insufficient to draw conclusions. </vt:lpstr>
      <vt:lpstr>Which countries are the poorest?</vt:lpstr>
      <vt:lpstr>Which countries are the poorest?</vt:lpstr>
      <vt:lpstr>High Impact Jobs: Battle of Cities</vt:lpstr>
      <vt:lpstr>PowerPoint Presentation</vt:lpstr>
      <vt:lpstr>After cleaning the data, let’s visualize it</vt:lpstr>
      <vt:lpstr>Our top city for EA job seeker is…</vt:lpstr>
      <vt:lpstr>Now let’s use Foursquare API to see which venues are available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Andrei Khrapavitski</cp:lastModifiedBy>
  <cp:revision>18</cp:revision>
  <dcterms:created xsi:type="dcterms:W3CDTF">2018-09-09T09:14:01Z</dcterms:created>
  <dcterms:modified xsi:type="dcterms:W3CDTF">2018-10-23T13:00:25Z</dcterms:modified>
</cp:coreProperties>
</file>