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4" r:id="rId6"/>
    <p:sldId id="265" r:id="rId7"/>
    <p:sldId id="266" r:id="rId8"/>
    <p:sldId id="268" r:id="rId9"/>
    <p:sldId id="260" r:id="rId10"/>
    <p:sldId id="261" r:id="rId11"/>
    <p:sldId id="262" r:id="rId12"/>
    <p:sldId id="269" r:id="rId13"/>
    <p:sldId id="263"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KPMG%20Cleaned%20data%20(version%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KPMG%20Cleaned%20data%20(version%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KPMG%20Cleaned%20data%20(version%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KPMG%20Cleaned%20data%20(version%20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 (version 3).xlsx]Profit By Industry!PivotTable5</c:name>
    <c:fmtId val="8"/>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Profit</a:t>
            </a:r>
            <a:r>
              <a:rPr lang="en-US" baseline="0"/>
              <a:t> By Industry Sector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Industry'!$B$3:$B$4</c:f>
              <c:strCache>
                <c:ptCount val="1"/>
                <c:pt idx="0">
                  <c:v>NSW</c:v>
                </c:pt>
              </c:strCache>
            </c:strRef>
          </c:tx>
          <c:spPr>
            <a:solidFill>
              <a:srgbClr val="669900"/>
            </a:solidFill>
            <a:ln>
              <a:noFill/>
            </a:ln>
            <a:effectLst/>
          </c:spPr>
          <c:invertIfNegative val="0"/>
          <c:cat>
            <c:strRef>
              <c:f>'Profit By Industry'!$A$5:$A$14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'Profit By Industry'!$B$5:$B$14</c:f>
              <c:numCache>
                <c:formatCode>General</c:formatCode>
                <c:ptCount val="9"/>
                <c:pt idx="0">
                  <c:v>158381.79999999996</c:v>
                </c:pt>
                <c:pt idx="1">
                  <c:v>173722.76999999976</c:v>
                </c:pt>
                <c:pt idx="2">
                  <c:v>1089797.0899999994</c:v>
                </c:pt>
                <c:pt idx="3">
                  <c:v>925083.3600000015</c:v>
                </c:pt>
                <c:pt idx="4">
                  <c:v>340263.82999999961</c:v>
                </c:pt>
                <c:pt idx="5">
                  <c:v>1078389.314971901</c:v>
                </c:pt>
                <c:pt idx="6">
                  <c:v>387904.05999999976</c:v>
                </c:pt>
                <c:pt idx="7">
                  <c:v>524917.89999999991</c:v>
                </c:pt>
                <c:pt idx="8">
                  <c:v>96456.3</c:v>
                </c:pt>
              </c:numCache>
            </c:numRef>
          </c:val>
          <c:extLst>
            <c:ext xmlns:c16="http://schemas.microsoft.com/office/drawing/2014/chart" uri="{C3380CC4-5D6E-409C-BE32-E72D297353CC}">
              <c16:uniqueId val="{00000000-8488-46BD-ABEE-95105C1BF0E7}"/>
            </c:ext>
          </c:extLst>
        </c:ser>
        <c:ser>
          <c:idx val="1"/>
          <c:order val="1"/>
          <c:tx>
            <c:strRef>
              <c:f>'Profit By Industry'!$C$3:$C$4</c:f>
              <c:strCache>
                <c:ptCount val="1"/>
                <c:pt idx="0">
                  <c:v>QLD</c:v>
                </c:pt>
              </c:strCache>
            </c:strRef>
          </c:tx>
          <c:spPr>
            <a:solidFill>
              <a:schemeClr val="accent4"/>
            </a:solidFill>
            <a:ln>
              <a:noFill/>
            </a:ln>
            <a:effectLst/>
          </c:spPr>
          <c:invertIfNegative val="0"/>
          <c:cat>
            <c:strRef>
              <c:f>'Profit By Industry'!$A$5:$A$14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'Profit By Industry'!$C$5:$C$14</c:f>
              <c:numCache>
                <c:formatCode>General</c:formatCode>
                <c:ptCount val="9"/>
                <c:pt idx="0">
                  <c:v>102637.56</c:v>
                </c:pt>
                <c:pt idx="1">
                  <c:v>95137.229999999967</c:v>
                </c:pt>
                <c:pt idx="2">
                  <c:v>524361.4300000004</c:v>
                </c:pt>
                <c:pt idx="3">
                  <c:v>266886.99999999983</c:v>
                </c:pt>
                <c:pt idx="4">
                  <c:v>98053.480000000054</c:v>
                </c:pt>
                <c:pt idx="5">
                  <c:v>459979.02000000019</c:v>
                </c:pt>
                <c:pt idx="6">
                  <c:v>133883.53000000003</c:v>
                </c:pt>
                <c:pt idx="7">
                  <c:v>231340.58999999968</c:v>
                </c:pt>
                <c:pt idx="8">
                  <c:v>44434.579999999987</c:v>
                </c:pt>
              </c:numCache>
            </c:numRef>
          </c:val>
          <c:extLst>
            <c:ext xmlns:c16="http://schemas.microsoft.com/office/drawing/2014/chart" uri="{C3380CC4-5D6E-409C-BE32-E72D297353CC}">
              <c16:uniqueId val="{00000001-8488-46BD-ABEE-95105C1BF0E7}"/>
            </c:ext>
          </c:extLst>
        </c:ser>
        <c:ser>
          <c:idx val="2"/>
          <c:order val="2"/>
          <c:tx>
            <c:strRef>
              <c:f>'Profit By Industry'!$D$3:$D$4</c:f>
              <c:strCache>
                <c:ptCount val="1"/>
                <c:pt idx="0">
                  <c:v>VIC</c:v>
                </c:pt>
              </c:strCache>
            </c:strRef>
          </c:tx>
          <c:spPr>
            <a:solidFill>
              <a:schemeClr val="accent6"/>
            </a:solidFill>
            <a:ln>
              <a:noFill/>
            </a:ln>
            <a:effectLst/>
          </c:spPr>
          <c:invertIfNegative val="0"/>
          <c:cat>
            <c:strRef>
              <c:f>'Profit By Industry'!$A$5:$A$14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'Profit By Industry'!$D$5:$D$14</c:f>
              <c:numCache>
                <c:formatCode>General</c:formatCode>
                <c:ptCount val="9"/>
                <c:pt idx="0">
                  <c:v>39546.87999999999</c:v>
                </c:pt>
                <c:pt idx="1">
                  <c:v>111347.91000000005</c:v>
                </c:pt>
                <c:pt idx="2">
                  <c:v>500820.1399999999</c:v>
                </c:pt>
                <c:pt idx="3">
                  <c:v>441534.08000000031</c:v>
                </c:pt>
                <c:pt idx="4">
                  <c:v>160352.14999999994</c:v>
                </c:pt>
                <c:pt idx="5">
                  <c:v>587009.35999999987</c:v>
                </c:pt>
                <c:pt idx="6">
                  <c:v>166976.0499999999</c:v>
                </c:pt>
                <c:pt idx="7">
                  <c:v>206948.2399999997</c:v>
                </c:pt>
                <c:pt idx="8">
                  <c:v>45771.559999999976</c:v>
                </c:pt>
              </c:numCache>
            </c:numRef>
          </c:val>
          <c:extLst>
            <c:ext xmlns:c16="http://schemas.microsoft.com/office/drawing/2014/chart" uri="{C3380CC4-5D6E-409C-BE32-E72D297353CC}">
              <c16:uniqueId val="{00000002-8488-46BD-ABEE-95105C1BF0E7}"/>
            </c:ext>
          </c:extLst>
        </c:ser>
        <c:dLbls>
          <c:showLegendKey val="0"/>
          <c:showVal val="0"/>
          <c:showCatName val="0"/>
          <c:showSerName val="0"/>
          <c:showPercent val="0"/>
          <c:showBubbleSize val="0"/>
        </c:dLbls>
        <c:gapWidth val="219"/>
        <c:overlap val="-27"/>
        <c:axId val="820445184"/>
        <c:axId val="820442304"/>
      </c:barChart>
      <c:catAx>
        <c:axId val="820445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Job</a:t>
                </a:r>
                <a:r>
                  <a:rPr lang="en-US" baseline="0"/>
                  <a:t> industry</a:t>
                </a:r>
                <a:endParaRPr lang="en-US"/>
              </a:p>
            </c:rich>
          </c:tx>
          <c:layout>
            <c:manualLayout>
              <c:xMode val="edge"/>
              <c:yMode val="edge"/>
              <c:x val="0.45778525031851125"/>
              <c:y val="0.8773148148148147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20442304"/>
        <c:crosses val="autoZero"/>
        <c:auto val="1"/>
        <c:lblAlgn val="ctr"/>
        <c:lblOffset val="100"/>
        <c:noMultiLvlLbl val="0"/>
      </c:catAx>
      <c:valAx>
        <c:axId val="820442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Total</a:t>
                </a:r>
                <a:r>
                  <a:rPr lang="en-US" baseline="0"/>
                  <a:t> profit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20445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95000"/>
        <a:lumOff val="5000"/>
      </a:schemeClr>
    </a:solidFill>
    <a:ln w="9525" cap="flat" cmpd="sng" algn="ctr">
      <a:solidFill>
        <a:schemeClr val="tx1">
          <a:lumMod val="15000"/>
          <a:lumOff val="85000"/>
        </a:schemeClr>
      </a:solidFill>
      <a:round/>
    </a:ln>
    <a:effectLst/>
  </c:spPr>
  <c:txPr>
    <a:bodyPr/>
    <a:lstStyle/>
    <a:p>
      <a:pPr>
        <a:defRPr baseline="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 (version 3).xlsx]Bike related purchases by gende!PivotTable1</c:name>
    <c:fmtId val="17"/>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Past 3 Yrs Bike Related Purchases By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'Bike related purchases by gende'!$B$3</c:f>
              <c:strCache>
                <c:ptCount val="1"/>
                <c:pt idx="0">
                  <c:v>Total</c:v>
                </c:pt>
              </c:strCache>
            </c:strRef>
          </c:tx>
          <c:spPr>
            <a:solidFill>
              <a:srgbClr val="669900"/>
            </a:solidFill>
            <a:ln>
              <a:noFill/>
            </a:ln>
            <a:effectLst/>
          </c:spPr>
          <c:invertIfNegative val="0"/>
          <c:cat>
            <c:strRef>
              <c:f>'Bike related purchases by gende'!$A$4:$A$6</c:f>
              <c:strCache>
                <c:ptCount val="2"/>
                <c:pt idx="0">
                  <c:v>F</c:v>
                </c:pt>
                <c:pt idx="1">
                  <c:v>M</c:v>
                </c:pt>
              </c:strCache>
            </c:strRef>
          </c:cat>
          <c:val>
            <c:numRef>
              <c:f>'Bike related purchases by gende'!$B$4:$B$6</c:f>
              <c:numCache>
                <c:formatCode>General</c:formatCode>
                <c:ptCount val="2"/>
                <c:pt idx="0">
                  <c:v>9752</c:v>
                </c:pt>
                <c:pt idx="1">
                  <c:v>9255</c:v>
                </c:pt>
              </c:numCache>
            </c:numRef>
          </c:val>
          <c:extLst>
            <c:ext xmlns:c16="http://schemas.microsoft.com/office/drawing/2014/chart" uri="{C3380CC4-5D6E-409C-BE32-E72D297353CC}">
              <c16:uniqueId val="{00000000-D122-434B-AB20-8435C52D33A7}"/>
            </c:ext>
          </c:extLst>
        </c:ser>
        <c:dLbls>
          <c:showLegendKey val="0"/>
          <c:showVal val="0"/>
          <c:showCatName val="0"/>
          <c:showSerName val="0"/>
          <c:showPercent val="0"/>
          <c:showBubbleSize val="0"/>
        </c:dLbls>
        <c:gapWidth val="182"/>
        <c:axId val="647528792"/>
        <c:axId val="647525912"/>
      </c:barChart>
      <c:catAx>
        <c:axId val="6475287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 Gender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47525912"/>
        <c:crosses val="autoZero"/>
        <c:auto val="1"/>
        <c:lblAlgn val="ctr"/>
        <c:lblOffset val="100"/>
        <c:noMultiLvlLbl val="0"/>
      </c:catAx>
      <c:valAx>
        <c:axId val="647525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Total purchases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47528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95000"/>
        <a:lumOff val="5000"/>
      </a:schemeClr>
    </a:solidFill>
    <a:ln w="9525" cap="flat" cmpd="sng" algn="ctr">
      <a:solidFill>
        <a:schemeClr val="tx1">
          <a:lumMod val="15000"/>
          <a:lumOff val="85000"/>
        </a:schemeClr>
      </a:solidFill>
      <a:round/>
    </a:ln>
    <a:effectLst/>
  </c:spPr>
  <c:txPr>
    <a:bodyPr/>
    <a:lstStyle/>
    <a:p>
      <a:pPr>
        <a:defRPr baseline="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 (version 3).xlsx]profit age wealth!PivotTable2</c:name>
    <c:fmtId val="7"/>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400" b="1" i="0" u="none" strike="noStrike" baseline="0">
                <a:effectLst/>
              </a:rPr>
              <a:t>Profit Dynamics Across Age Brackets and Wealth Segments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age wealth'!$B$3:$B$4</c:f>
              <c:strCache>
                <c:ptCount val="1"/>
                <c:pt idx="0">
                  <c:v>Affluent Customer</c:v>
                </c:pt>
              </c:strCache>
            </c:strRef>
          </c:tx>
          <c:spPr>
            <a:solidFill>
              <a:srgbClr val="669900"/>
            </a:solidFill>
            <a:ln>
              <a:noFill/>
            </a:ln>
            <a:effectLst/>
          </c:spPr>
          <c:invertIfNegative val="0"/>
          <c:cat>
            <c:strRef>
              <c:f>'profit age wealth'!$A$5:$A$13</c:f>
              <c:strCache>
                <c:ptCount val="8"/>
                <c:pt idx="0">
                  <c:v>21-30</c:v>
                </c:pt>
                <c:pt idx="1">
                  <c:v>31-40</c:v>
                </c:pt>
                <c:pt idx="2">
                  <c:v>41-50</c:v>
                </c:pt>
                <c:pt idx="3">
                  <c:v>51-60</c:v>
                </c:pt>
                <c:pt idx="4">
                  <c:v>61-70</c:v>
                </c:pt>
                <c:pt idx="5">
                  <c:v>71-80</c:v>
                </c:pt>
                <c:pt idx="6">
                  <c:v>81-90</c:v>
                </c:pt>
                <c:pt idx="7">
                  <c:v>91-100</c:v>
                </c:pt>
              </c:strCache>
            </c:strRef>
          </c:cat>
          <c:val>
            <c:numRef>
              <c:f>'profit age wealth'!$B$5:$B$13</c:f>
              <c:numCache>
                <c:formatCode>General</c:formatCode>
                <c:ptCount val="8"/>
                <c:pt idx="0">
                  <c:v>317122.30000000016</c:v>
                </c:pt>
                <c:pt idx="1">
                  <c:v>323815.19</c:v>
                </c:pt>
                <c:pt idx="2">
                  <c:v>648035.74000000022</c:v>
                </c:pt>
                <c:pt idx="3">
                  <c:v>361202.50000000023</c:v>
                </c:pt>
                <c:pt idx="4">
                  <c:v>262145.76</c:v>
                </c:pt>
                <c:pt idx="5">
                  <c:v>2596.17</c:v>
                </c:pt>
                <c:pt idx="7">
                  <c:v>7212.17</c:v>
                </c:pt>
              </c:numCache>
            </c:numRef>
          </c:val>
          <c:extLst>
            <c:ext xmlns:c16="http://schemas.microsoft.com/office/drawing/2014/chart" uri="{C3380CC4-5D6E-409C-BE32-E72D297353CC}">
              <c16:uniqueId val="{00000000-8938-4CED-9505-012F4D873805}"/>
            </c:ext>
          </c:extLst>
        </c:ser>
        <c:ser>
          <c:idx val="1"/>
          <c:order val="1"/>
          <c:tx>
            <c:strRef>
              <c:f>'profit age wealth'!$C$3:$C$4</c:f>
              <c:strCache>
                <c:ptCount val="1"/>
                <c:pt idx="0">
                  <c:v>High Net Worth</c:v>
                </c:pt>
              </c:strCache>
            </c:strRef>
          </c:tx>
          <c:spPr>
            <a:solidFill>
              <a:schemeClr val="accent4"/>
            </a:solidFill>
            <a:ln>
              <a:noFill/>
            </a:ln>
            <a:effectLst/>
          </c:spPr>
          <c:invertIfNegative val="0"/>
          <c:cat>
            <c:strRef>
              <c:f>'profit age wealth'!$A$5:$A$13</c:f>
              <c:strCache>
                <c:ptCount val="8"/>
                <c:pt idx="0">
                  <c:v>21-30</c:v>
                </c:pt>
                <c:pt idx="1">
                  <c:v>31-40</c:v>
                </c:pt>
                <c:pt idx="2">
                  <c:v>41-50</c:v>
                </c:pt>
                <c:pt idx="3">
                  <c:v>51-60</c:v>
                </c:pt>
                <c:pt idx="4">
                  <c:v>61-70</c:v>
                </c:pt>
                <c:pt idx="5">
                  <c:v>71-80</c:v>
                </c:pt>
                <c:pt idx="6">
                  <c:v>81-90</c:v>
                </c:pt>
                <c:pt idx="7">
                  <c:v>91-100</c:v>
                </c:pt>
              </c:strCache>
            </c:strRef>
          </c:cat>
          <c:val>
            <c:numRef>
              <c:f>'profit age wealth'!$C$5:$C$13</c:f>
              <c:numCache>
                <c:formatCode>General</c:formatCode>
                <c:ptCount val="8"/>
                <c:pt idx="0">
                  <c:v>277893.68497189978</c:v>
                </c:pt>
                <c:pt idx="1">
                  <c:v>396700.30999999982</c:v>
                </c:pt>
                <c:pt idx="2">
                  <c:v>663975.30000000016</c:v>
                </c:pt>
                <c:pt idx="3">
                  <c:v>350706.80999999965</c:v>
                </c:pt>
                <c:pt idx="4">
                  <c:v>272400.6999999992</c:v>
                </c:pt>
                <c:pt idx="5">
                  <c:v>4523.2300000000005</c:v>
                </c:pt>
              </c:numCache>
            </c:numRef>
          </c:val>
          <c:extLst>
            <c:ext xmlns:c16="http://schemas.microsoft.com/office/drawing/2014/chart" uri="{C3380CC4-5D6E-409C-BE32-E72D297353CC}">
              <c16:uniqueId val="{00000001-8938-4CED-9505-012F4D873805}"/>
            </c:ext>
          </c:extLst>
        </c:ser>
        <c:ser>
          <c:idx val="2"/>
          <c:order val="2"/>
          <c:tx>
            <c:strRef>
              <c:f>'profit age wealth'!$D$3:$D$4</c:f>
              <c:strCache>
                <c:ptCount val="1"/>
                <c:pt idx="0">
                  <c:v>Mass Customer</c:v>
                </c:pt>
              </c:strCache>
            </c:strRef>
          </c:tx>
          <c:spPr>
            <a:solidFill>
              <a:schemeClr val="accent6"/>
            </a:solidFill>
            <a:ln>
              <a:noFill/>
            </a:ln>
            <a:effectLst/>
          </c:spPr>
          <c:invertIfNegative val="0"/>
          <c:cat>
            <c:strRef>
              <c:f>'profit age wealth'!$A$5:$A$13</c:f>
              <c:strCache>
                <c:ptCount val="8"/>
                <c:pt idx="0">
                  <c:v>21-30</c:v>
                </c:pt>
                <c:pt idx="1">
                  <c:v>31-40</c:v>
                </c:pt>
                <c:pt idx="2">
                  <c:v>41-50</c:v>
                </c:pt>
                <c:pt idx="3">
                  <c:v>51-60</c:v>
                </c:pt>
                <c:pt idx="4">
                  <c:v>61-70</c:v>
                </c:pt>
                <c:pt idx="5">
                  <c:v>71-80</c:v>
                </c:pt>
                <c:pt idx="6">
                  <c:v>81-90</c:v>
                </c:pt>
                <c:pt idx="7">
                  <c:v>91-100</c:v>
                </c:pt>
              </c:strCache>
            </c:strRef>
          </c:cat>
          <c:val>
            <c:numRef>
              <c:f>'profit age wealth'!$D$5:$D$13</c:f>
              <c:numCache>
                <c:formatCode>General</c:formatCode>
                <c:ptCount val="8"/>
                <c:pt idx="0">
                  <c:v>580895.46000000089</c:v>
                </c:pt>
                <c:pt idx="1">
                  <c:v>646347.28000000108</c:v>
                </c:pt>
                <c:pt idx="2">
                  <c:v>1386009.9400000062</c:v>
                </c:pt>
                <c:pt idx="3">
                  <c:v>681806.90000000095</c:v>
                </c:pt>
                <c:pt idx="4">
                  <c:v>566661.99999999988</c:v>
                </c:pt>
                <c:pt idx="6">
                  <c:v>1245.27</c:v>
                </c:pt>
              </c:numCache>
            </c:numRef>
          </c:val>
          <c:extLst>
            <c:ext xmlns:c16="http://schemas.microsoft.com/office/drawing/2014/chart" uri="{C3380CC4-5D6E-409C-BE32-E72D297353CC}">
              <c16:uniqueId val="{00000002-8938-4CED-9505-012F4D873805}"/>
            </c:ext>
          </c:extLst>
        </c:ser>
        <c:dLbls>
          <c:showLegendKey val="0"/>
          <c:showVal val="0"/>
          <c:showCatName val="0"/>
          <c:showSerName val="0"/>
          <c:showPercent val="0"/>
          <c:showBubbleSize val="0"/>
        </c:dLbls>
        <c:gapWidth val="219"/>
        <c:overlap val="-27"/>
        <c:axId val="647532392"/>
        <c:axId val="647534552"/>
      </c:barChart>
      <c:catAx>
        <c:axId val="647532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Age bracket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47534552"/>
        <c:crosses val="autoZero"/>
        <c:auto val="1"/>
        <c:lblAlgn val="ctr"/>
        <c:lblOffset val="100"/>
        <c:noMultiLvlLbl val="0"/>
      </c:catAx>
      <c:valAx>
        <c:axId val="647534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Total 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47532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95000"/>
        <a:lumOff val="5000"/>
      </a:schemeClr>
    </a:solidFill>
    <a:ln w="9525" cap="flat" cmpd="sng" algn="ctr">
      <a:solidFill>
        <a:schemeClr val="tx1">
          <a:lumMod val="15000"/>
          <a:lumOff val="85000"/>
        </a:schemeClr>
      </a:solidFill>
      <a:round/>
    </a:ln>
    <a:effectLst/>
  </c:spPr>
  <c:txPr>
    <a:bodyPr/>
    <a:lstStyle/>
    <a:p>
      <a:pPr>
        <a:defRPr baseline="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 (version 3).xlsx]Popular brand!PivotTable3</c:name>
    <c:fmtId val="7"/>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Most Popular Brands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668142340576527"/>
          <c:y val="0.13472222222222222"/>
          <c:w val="0.69154427584963896"/>
          <c:h val="0.4660640857392826"/>
        </c:manualLayout>
      </c:layout>
      <c:barChart>
        <c:barDir val="col"/>
        <c:grouping val="clustered"/>
        <c:varyColors val="0"/>
        <c:ser>
          <c:idx val="0"/>
          <c:order val="0"/>
          <c:tx>
            <c:strRef>
              <c:f>'Popular brand'!$B$3:$B$4</c:f>
              <c:strCache>
                <c:ptCount val="1"/>
                <c:pt idx="0">
                  <c:v>NSW</c:v>
                </c:pt>
              </c:strCache>
            </c:strRef>
          </c:tx>
          <c:spPr>
            <a:solidFill>
              <a:srgbClr val="669900"/>
            </a:solidFill>
            <a:ln>
              <a:noFill/>
            </a:ln>
            <a:effectLst/>
          </c:spPr>
          <c:invertIfNegative val="0"/>
          <c:cat>
            <c:strRef>
              <c:f>'Popular brand'!$A$5:$A$11</c:f>
              <c:strCache>
                <c:ptCount val="6"/>
                <c:pt idx="0">
                  <c:v>Giant Bicycles</c:v>
                </c:pt>
                <c:pt idx="1">
                  <c:v>Norco Bicycles</c:v>
                </c:pt>
                <c:pt idx="2">
                  <c:v>OHM Cycles</c:v>
                </c:pt>
                <c:pt idx="3">
                  <c:v>Solex</c:v>
                </c:pt>
                <c:pt idx="4">
                  <c:v>Trek Bicycles</c:v>
                </c:pt>
                <c:pt idx="5">
                  <c:v>WeareA2B</c:v>
                </c:pt>
              </c:strCache>
            </c:strRef>
          </c:cat>
          <c:val>
            <c:numRef>
              <c:f>'Popular brand'!$B$5:$B$11</c:f>
              <c:numCache>
                <c:formatCode>General</c:formatCode>
                <c:ptCount val="6"/>
                <c:pt idx="0">
                  <c:v>1696</c:v>
                </c:pt>
                <c:pt idx="1">
                  <c:v>1560</c:v>
                </c:pt>
                <c:pt idx="2">
                  <c:v>1641</c:v>
                </c:pt>
                <c:pt idx="3">
                  <c:v>2205</c:v>
                </c:pt>
                <c:pt idx="4">
                  <c:v>1558</c:v>
                </c:pt>
                <c:pt idx="5">
                  <c:v>1733</c:v>
                </c:pt>
              </c:numCache>
            </c:numRef>
          </c:val>
          <c:extLst>
            <c:ext xmlns:c16="http://schemas.microsoft.com/office/drawing/2014/chart" uri="{C3380CC4-5D6E-409C-BE32-E72D297353CC}">
              <c16:uniqueId val="{00000000-A236-4BFC-9BA4-E3B59302B860}"/>
            </c:ext>
          </c:extLst>
        </c:ser>
        <c:ser>
          <c:idx val="1"/>
          <c:order val="1"/>
          <c:tx>
            <c:strRef>
              <c:f>'Popular brand'!$C$3:$C$4</c:f>
              <c:strCache>
                <c:ptCount val="1"/>
                <c:pt idx="0">
                  <c:v>QLD</c:v>
                </c:pt>
              </c:strCache>
            </c:strRef>
          </c:tx>
          <c:spPr>
            <a:solidFill>
              <a:schemeClr val="accent4"/>
            </a:solidFill>
            <a:ln>
              <a:noFill/>
            </a:ln>
            <a:effectLst/>
          </c:spPr>
          <c:invertIfNegative val="0"/>
          <c:cat>
            <c:strRef>
              <c:f>'Popular brand'!$A$5:$A$11</c:f>
              <c:strCache>
                <c:ptCount val="6"/>
                <c:pt idx="0">
                  <c:v>Giant Bicycles</c:v>
                </c:pt>
                <c:pt idx="1">
                  <c:v>Norco Bicycles</c:v>
                </c:pt>
                <c:pt idx="2">
                  <c:v>OHM Cycles</c:v>
                </c:pt>
                <c:pt idx="3">
                  <c:v>Solex</c:v>
                </c:pt>
                <c:pt idx="4">
                  <c:v>Trek Bicycles</c:v>
                </c:pt>
                <c:pt idx="5">
                  <c:v>WeareA2B</c:v>
                </c:pt>
              </c:strCache>
            </c:strRef>
          </c:cat>
          <c:val>
            <c:numRef>
              <c:f>'Popular brand'!$C$5:$C$11</c:f>
              <c:numCache>
                <c:formatCode>General</c:formatCode>
                <c:ptCount val="6"/>
                <c:pt idx="0">
                  <c:v>707</c:v>
                </c:pt>
                <c:pt idx="1">
                  <c:v>620</c:v>
                </c:pt>
                <c:pt idx="2">
                  <c:v>635</c:v>
                </c:pt>
                <c:pt idx="3">
                  <c:v>883</c:v>
                </c:pt>
                <c:pt idx="4">
                  <c:v>600</c:v>
                </c:pt>
                <c:pt idx="5">
                  <c:v>699</c:v>
                </c:pt>
              </c:numCache>
            </c:numRef>
          </c:val>
          <c:extLst>
            <c:ext xmlns:c16="http://schemas.microsoft.com/office/drawing/2014/chart" uri="{C3380CC4-5D6E-409C-BE32-E72D297353CC}">
              <c16:uniqueId val="{00000001-A236-4BFC-9BA4-E3B59302B860}"/>
            </c:ext>
          </c:extLst>
        </c:ser>
        <c:ser>
          <c:idx val="2"/>
          <c:order val="2"/>
          <c:tx>
            <c:strRef>
              <c:f>'Popular brand'!$D$3:$D$4</c:f>
              <c:strCache>
                <c:ptCount val="1"/>
                <c:pt idx="0">
                  <c:v>VIC</c:v>
                </c:pt>
              </c:strCache>
            </c:strRef>
          </c:tx>
          <c:spPr>
            <a:solidFill>
              <a:schemeClr val="accent6"/>
            </a:solidFill>
            <a:ln>
              <a:noFill/>
            </a:ln>
            <a:effectLst/>
          </c:spPr>
          <c:invertIfNegative val="0"/>
          <c:cat>
            <c:strRef>
              <c:f>'Popular brand'!$A$5:$A$11</c:f>
              <c:strCache>
                <c:ptCount val="6"/>
                <c:pt idx="0">
                  <c:v>Giant Bicycles</c:v>
                </c:pt>
                <c:pt idx="1">
                  <c:v>Norco Bicycles</c:v>
                </c:pt>
                <c:pt idx="2">
                  <c:v>OHM Cycles</c:v>
                </c:pt>
                <c:pt idx="3">
                  <c:v>Solex</c:v>
                </c:pt>
                <c:pt idx="4">
                  <c:v>Trek Bicycles</c:v>
                </c:pt>
                <c:pt idx="5">
                  <c:v>WeareA2B</c:v>
                </c:pt>
              </c:strCache>
            </c:strRef>
          </c:cat>
          <c:val>
            <c:numRef>
              <c:f>'Popular brand'!$D$5:$D$11</c:f>
              <c:numCache>
                <c:formatCode>General</c:formatCode>
                <c:ptCount val="6"/>
                <c:pt idx="0">
                  <c:v>841</c:v>
                </c:pt>
                <c:pt idx="1">
                  <c:v>683</c:v>
                </c:pt>
                <c:pt idx="2">
                  <c:v>717</c:v>
                </c:pt>
                <c:pt idx="3">
                  <c:v>1081</c:v>
                </c:pt>
                <c:pt idx="4">
                  <c:v>773</c:v>
                </c:pt>
                <c:pt idx="5">
                  <c:v>813</c:v>
                </c:pt>
              </c:numCache>
            </c:numRef>
          </c:val>
          <c:extLst>
            <c:ext xmlns:c16="http://schemas.microsoft.com/office/drawing/2014/chart" uri="{C3380CC4-5D6E-409C-BE32-E72D297353CC}">
              <c16:uniqueId val="{00000002-A236-4BFC-9BA4-E3B59302B860}"/>
            </c:ext>
          </c:extLst>
        </c:ser>
        <c:dLbls>
          <c:showLegendKey val="0"/>
          <c:showVal val="0"/>
          <c:showCatName val="0"/>
          <c:showSerName val="0"/>
          <c:showPercent val="0"/>
          <c:showBubbleSize val="0"/>
        </c:dLbls>
        <c:gapWidth val="219"/>
        <c:overlap val="-27"/>
        <c:axId val="647424392"/>
        <c:axId val="647419352"/>
      </c:barChart>
      <c:catAx>
        <c:axId val="647424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Brand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47419352"/>
        <c:crosses val="autoZero"/>
        <c:auto val="1"/>
        <c:lblAlgn val="ctr"/>
        <c:lblOffset val="100"/>
        <c:noMultiLvlLbl val="0"/>
      </c:catAx>
      <c:valAx>
        <c:axId val="6474193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Total</a:t>
                </a:r>
                <a:r>
                  <a:rPr lang="en-US" baseline="0"/>
                  <a:t> products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47424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bg1"/>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95000"/>
        <a:lumOff val="5000"/>
      </a:schemeClr>
    </a:solidFill>
    <a:ln w="9525" cap="flat" cmpd="sng" algn="ctr">
      <a:solidFill>
        <a:schemeClr val="tx1">
          <a:lumMod val="15000"/>
          <a:lumOff val="85000"/>
        </a:schemeClr>
      </a:solidFill>
      <a:round/>
    </a:ln>
    <a:effectLst/>
  </c:spPr>
  <c:txPr>
    <a:bodyPr/>
    <a:lstStyle/>
    <a:p>
      <a:pPr>
        <a:defRPr baseline="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Eunice Okiya</a:t>
            </a:r>
          </a:p>
          <a:p>
            <a:r>
              <a:rPr lang="en-US" dirty="0"/>
              <a:t>Junior Consultant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0" y="820525"/>
            <a:ext cx="8770625" cy="19321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We classified customers into distinct segments based on the above mentioned criteria.</a:t>
            </a:r>
          </a:p>
          <a:p>
            <a:r>
              <a:rPr lang="en-US" b="0" dirty="0"/>
              <a:t>We dissected gender-specific trends in bike-related purchases.</a:t>
            </a:r>
          </a:p>
          <a:p>
            <a:r>
              <a:rPr lang="en-US" b="0" dirty="0"/>
              <a:t>Here is a preview of a few of the top customers that should be targeted</a:t>
            </a:r>
          </a:p>
          <a:p>
            <a:endParaRPr b="0"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Table 2">
            <a:extLst>
              <a:ext uri="{FF2B5EF4-FFF2-40B4-BE49-F238E27FC236}">
                <a16:creationId xmlns:a16="http://schemas.microsoft.com/office/drawing/2014/main" id="{B846DA44-8BA5-F12D-57A2-99B6592772A3}"/>
              </a:ext>
            </a:extLst>
          </p:cNvPr>
          <p:cNvGraphicFramePr>
            <a:graphicFrameLocks noGrp="1"/>
          </p:cNvGraphicFramePr>
          <p:nvPr>
            <p:extLst>
              <p:ext uri="{D42A27DB-BD31-4B8C-83A1-F6EECF244321}">
                <p14:modId xmlns:p14="http://schemas.microsoft.com/office/powerpoint/2010/main" val="2410656938"/>
              </p:ext>
            </p:extLst>
          </p:nvPr>
        </p:nvGraphicFramePr>
        <p:xfrm>
          <a:off x="130629" y="2367643"/>
          <a:ext cx="8845021" cy="2724204"/>
        </p:xfrm>
        <a:graphic>
          <a:graphicData uri="http://schemas.openxmlformats.org/drawingml/2006/table">
            <a:tbl>
              <a:tblPr>
                <a:tableStyleId>{5940675A-B579-460E-94D1-54222C63F5DA}</a:tableStyleId>
              </a:tblPr>
              <a:tblGrid>
                <a:gridCol w="572015">
                  <a:extLst>
                    <a:ext uri="{9D8B030D-6E8A-4147-A177-3AD203B41FA5}">
                      <a16:colId xmlns:a16="http://schemas.microsoft.com/office/drawing/2014/main" val="3348335413"/>
                    </a:ext>
                  </a:extLst>
                </a:gridCol>
                <a:gridCol w="688535">
                  <a:extLst>
                    <a:ext uri="{9D8B030D-6E8A-4147-A177-3AD203B41FA5}">
                      <a16:colId xmlns:a16="http://schemas.microsoft.com/office/drawing/2014/main" val="3067980033"/>
                    </a:ext>
                  </a:extLst>
                </a:gridCol>
                <a:gridCol w="402529">
                  <a:extLst>
                    <a:ext uri="{9D8B030D-6E8A-4147-A177-3AD203B41FA5}">
                      <a16:colId xmlns:a16="http://schemas.microsoft.com/office/drawing/2014/main" val="3366975816"/>
                    </a:ext>
                  </a:extLst>
                </a:gridCol>
                <a:gridCol w="1927896">
                  <a:extLst>
                    <a:ext uri="{9D8B030D-6E8A-4147-A177-3AD203B41FA5}">
                      <a16:colId xmlns:a16="http://schemas.microsoft.com/office/drawing/2014/main" val="3683284746"/>
                    </a:ext>
                  </a:extLst>
                </a:gridCol>
                <a:gridCol w="222450">
                  <a:extLst>
                    <a:ext uri="{9D8B030D-6E8A-4147-A177-3AD203B41FA5}">
                      <a16:colId xmlns:a16="http://schemas.microsoft.com/office/drawing/2014/main" val="3588419073"/>
                    </a:ext>
                  </a:extLst>
                </a:gridCol>
                <a:gridCol w="1144026">
                  <a:extLst>
                    <a:ext uri="{9D8B030D-6E8A-4147-A177-3AD203B41FA5}">
                      <a16:colId xmlns:a16="http://schemas.microsoft.com/office/drawing/2014/main" val="2568472401"/>
                    </a:ext>
                  </a:extLst>
                </a:gridCol>
                <a:gridCol w="858020">
                  <a:extLst>
                    <a:ext uri="{9D8B030D-6E8A-4147-A177-3AD203B41FA5}">
                      <a16:colId xmlns:a16="http://schemas.microsoft.com/office/drawing/2014/main" val="3780922479"/>
                    </a:ext>
                  </a:extLst>
                </a:gridCol>
                <a:gridCol w="519050">
                  <a:extLst>
                    <a:ext uri="{9D8B030D-6E8A-4147-A177-3AD203B41FA5}">
                      <a16:colId xmlns:a16="http://schemas.microsoft.com/office/drawing/2014/main" val="1232163002"/>
                    </a:ext>
                  </a:extLst>
                </a:gridCol>
                <a:gridCol w="370749">
                  <a:extLst>
                    <a:ext uri="{9D8B030D-6E8A-4147-A177-3AD203B41FA5}">
                      <a16:colId xmlns:a16="http://schemas.microsoft.com/office/drawing/2014/main" val="2063374181"/>
                    </a:ext>
                  </a:extLst>
                </a:gridCol>
                <a:gridCol w="1355881">
                  <a:extLst>
                    <a:ext uri="{9D8B030D-6E8A-4147-A177-3AD203B41FA5}">
                      <a16:colId xmlns:a16="http://schemas.microsoft.com/office/drawing/2014/main" val="819530186"/>
                    </a:ext>
                  </a:extLst>
                </a:gridCol>
                <a:gridCol w="497865">
                  <a:extLst>
                    <a:ext uri="{9D8B030D-6E8A-4147-A177-3AD203B41FA5}">
                      <a16:colId xmlns:a16="http://schemas.microsoft.com/office/drawing/2014/main" val="428948812"/>
                    </a:ext>
                  </a:extLst>
                </a:gridCol>
                <a:gridCol w="286005">
                  <a:extLst>
                    <a:ext uri="{9D8B030D-6E8A-4147-A177-3AD203B41FA5}">
                      <a16:colId xmlns:a16="http://schemas.microsoft.com/office/drawing/2014/main" val="1476023829"/>
                    </a:ext>
                  </a:extLst>
                </a:gridCol>
              </a:tblGrid>
              <a:tr h="281108">
                <a:tc>
                  <a:txBody>
                    <a:bodyPr/>
                    <a:lstStyle/>
                    <a:p>
                      <a:pPr algn="l" fontAlgn="b"/>
                      <a:r>
                        <a:rPr lang="en-US" sz="900" u="none" strike="noStrike">
                          <a:effectLst/>
                        </a:rPr>
                        <a:t>first_name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last_name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gender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past_3_years_bike_related_purchases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age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job_industry_category</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wealth_segment</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owns_car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tenure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address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postcode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state</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1520443643"/>
                  </a:ext>
                </a:extLst>
              </a:tr>
              <a:tr h="231425">
                <a:tc>
                  <a:txBody>
                    <a:bodyPr/>
                    <a:lstStyle/>
                    <a:p>
                      <a:pPr algn="l" fontAlgn="b"/>
                      <a:r>
                        <a:rPr lang="en-US" sz="900" u="none" strike="noStrike">
                          <a:effectLst/>
                        </a:rPr>
                        <a:t>Rutledge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Hallt</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47</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Financial Services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Mass Customer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7 Nevada Crossing</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2620</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NSW</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2052732411"/>
                  </a:ext>
                </a:extLst>
              </a:tr>
              <a:tr h="238795">
                <a:tc>
                  <a:txBody>
                    <a:bodyPr/>
                    <a:lstStyle/>
                    <a:p>
                      <a:pPr algn="l" fontAlgn="b"/>
                      <a:r>
                        <a:rPr lang="en-US" sz="900" u="none" strike="noStrike">
                          <a:effectLst/>
                        </a:rPr>
                        <a:t>Melba</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Spellacy</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Female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46</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Health</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Mass Customer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0591 Anzinger Circle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2232</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NSW</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2652902322"/>
                  </a:ext>
                </a:extLst>
              </a:tr>
              <a:tr h="281108">
                <a:tc>
                  <a:txBody>
                    <a:bodyPr/>
                    <a:lstStyle/>
                    <a:p>
                      <a:pPr algn="l" fontAlgn="b"/>
                      <a:r>
                        <a:rPr lang="en-US" sz="900" u="none" strike="noStrike">
                          <a:effectLst/>
                        </a:rPr>
                        <a:t>Winnifred</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Beswetherick</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Female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83</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47</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Financial Services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Mass Customer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61 4th Street</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3040</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VIC</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2422579721"/>
                  </a:ext>
                </a:extLst>
              </a:tr>
              <a:tr h="238795">
                <a:tc>
                  <a:txBody>
                    <a:bodyPr/>
                    <a:lstStyle/>
                    <a:p>
                      <a:pPr algn="l" fontAlgn="b"/>
                      <a:r>
                        <a:rPr lang="en-US" sz="900" u="none" strike="noStrike">
                          <a:effectLst/>
                        </a:rPr>
                        <a:t>Gale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Disbrow</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Female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59</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46</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Financial Services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Mass Customer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169 Bashford Drive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3741</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VIC</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2772070910"/>
                  </a:ext>
                </a:extLst>
              </a:tr>
              <a:tr h="238795">
                <a:tc>
                  <a:txBody>
                    <a:bodyPr/>
                    <a:lstStyle/>
                    <a:p>
                      <a:pPr algn="l" fontAlgn="b"/>
                      <a:r>
                        <a:rPr lang="en-US" sz="900" u="none" strike="noStrike">
                          <a:effectLst/>
                        </a:rPr>
                        <a:t>Martelle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Tuppeny</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Female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52</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42</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Manufacturing</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Mass Customer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261 Grayhawk Way</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2226</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NSW</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3768095339"/>
                  </a:ext>
                </a:extLst>
              </a:tr>
              <a:tr h="231425">
                <a:tc>
                  <a:txBody>
                    <a:bodyPr/>
                    <a:lstStyle/>
                    <a:p>
                      <a:pPr algn="l" fontAlgn="b"/>
                      <a:r>
                        <a:rPr lang="en-US" sz="900" u="none" strike="noStrike">
                          <a:effectLst/>
                        </a:rPr>
                        <a:t>Hasheem</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Groucock</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98</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49</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Manufacturing</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High Net Worth</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12351 Spenser Pass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2034</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NSW</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908528521"/>
                  </a:ext>
                </a:extLst>
              </a:tr>
              <a:tr h="231425">
                <a:tc>
                  <a:txBody>
                    <a:bodyPr/>
                    <a:lstStyle/>
                    <a:p>
                      <a:pPr algn="l" fontAlgn="b"/>
                      <a:r>
                        <a:rPr lang="en-US" sz="900" u="none" strike="noStrike">
                          <a:effectLst/>
                        </a:rPr>
                        <a:t>Gardie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Crellim</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58</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Manufacturing</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High Net Worth</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564 Forest Dale Avenue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3161</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VIC</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1893827972"/>
                  </a:ext>
                </a:extLst>
              </a:tr>
              <a:tr h="281108">
                <a:tc>
                  <a:txBody>
                    <a:bodyPr/>
                    <a:lstStyle/>
                    <a:p>
                      <a:pPr algn="l" fontAlgn="b"/>
                      <a:r>
                        <a:rPr lang="en-US" sz="900" u="none" strike="noStrike">
                          <a:effectLst/>
                        </a:rPr>
                        <a:t>Patricia</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Everix</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Female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Health</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Mass Customer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No</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91164 Washington Terrace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2263</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NSW</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1582525028"/>
                  </a:ext>
                </a:extLst>
              </a:tr>
              <a:tr h="238795">
                <a:tc>
                  <a:txBody>
                    <a:bodyPr/>
                    <a:lstStyle/>
                    <a:p>
                      <a:pPr algn="l" fontAlgn="b"/>
                      <a:r>
                        <a:rPr lang="en-US" sz="900" u="none" strike="noStrike">
                          <a:effectLst/>
                        </a:rPr>
                        <a:t>Jerrine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Cosbey</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Female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Financial Services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High Net Worth</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29307 Russell Avenue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3094</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VIC</a:t>
                      </a:r>
                      <a:endParaRPr lang="en-US" sz="900" b="0" i="0" u="none" strike="noStrike">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1560249848"/>
                  </a:ext>
                </a:extLst>
              </a:tr>
              <a:tr h="231425">
                <a:tc>
                  <a:txBody>
                    <a:bodyPr/>
                    <a:lstStyle/>
                    <a:p>
                      <a:pPr algn="l" fontAlgn="b"/>
                      <a:r>
                        <a:rPr lang="en-US" sz="900" u="none" strike="noStrike">
                          <a:effectLst/>
                        </a:rPr>
                        <a:t>Ricki</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Dobrowski</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Male</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Manufacturing</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Mass Customer</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a:effectLst/>
                        </a:rPr>
                        <a:t>8 Eggendart Pass</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r" fontAlgn="b"/>
                      <a:r>
                        <a:rPr lang="en-US" sz="900" u="none" strike="noStrike">
                          <a:effectLst/>
                        </a:rPr>
                        <a:t>2835</a:t>
                      </a:r>
                      <a:endParaRPr lang="en-US" sz="900" b="0" i="0" u="none" strike="noStrike">
                        <a:solidFill>
                          <a:srgbClr val="000000"/>
                        </a:solidFill>
                        <a:effectLst/>
                        <a:latin typeface="Calibri" panose="020F0502020204030204" pitchFamily="34" charset="0"/>
                      </a:endParaRPr>
                    </a:p>
                  </a:txBody>
                  <a:tcPr marL="5103" marR="5103" marT="5103" marB="0" anchor="b"/>
                </a:tc>
                <a:tc>
                  <a:txBody>
                    <a:bodyPr/>
                    <a:lstStyle/>
                    <a:p>
                      <a:pPr algn="l" fontAlgn="b"/>
                      <a:r>
                        <a:rPr lang="en-US" sz="900" u="none" strike="noStrike" dirty="0">
                          <a:effectLst/>
                        </a:rPr>
                        <a:t>NSW</a:t>
                      </a:r>
                      <a:endParaRPr lang="en-US" sz="900" b="0" i="0" u="none" strike="noStrike" dirty="0">
                        <a:solidFill>
                          <a:srgbClr val="000000"/>
                        </a:solidFill>
                        <a:effectLst/>
                        <a:latin typeface="Calibri" panose="020F0502020204030204" pitchFamily="34" charset="0"/>
                      </a:endParaRPr>
                    </a:p>
                  </a:txBody>
                  <a:tcPr marL="5103" marR="5103" marT="5103" marB="0" anchor="b"/>
                </a:tc>
                <a:extLst>
                  <a:ext uri="{0D108BD9-81ED-4DB2-BD59-A6C34878D82A}">
                    <a16:rowId xmlns:a16="http://schemas.microsoft.com/office/drawing/2014/main" val="312824046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5213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302330" y="1828800"/>
            <a:ext cx="4735284" cy="108013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5400" dirty="0">
                <a:solidFill>
                  <a:srgbClr val="0070C0"/>
                </a:solidFill>
              </a:rPr>
              <a:t>THANK YOU!</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4338128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 Unveiling Strategic Insights: A Holistic Data Analysis Approach</a:t>
            </a:r>
          </a:p>
        </p:txBody>
      </p:sp>
      <p:sp>
        <p:nvSpPr>
          <p:cNvPr id="124" name="Shape 73"/>
          <p:cNvSpPr/>
          <p:nvPr/>
        </p:nvSpPr>
        <p:spPr>
          <a:xfrm>
            <a:off x="205025" y="2164724"/>
            <a:ext cx="8565600"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realm of data-driven decision-making, today's presentation serves as a compass, navigating us through a comprehensive analysis that explores diverse facets of our business landscape. We delve into profit dynamics, decode customer preferences, and uncover patterns that illuminate our path forward.</a:t>
            </a:r>
          </a:p>
          <a:p>
            <a:endParaRPr lang="en-US" dirty="0"/>
          </a:p>
          <a:p>
            <a:r>
              <a:rPr lang="en-US" dirty="0"/>
              <a:t>Our journey encompasses a spectrum of analyses — from understanding profit structures across industries to unraveling the intricacies of car and bike preferences by state. We'll also uncover the allure of our most beloved brands, examine profit dynamics through age brackets and wealth segments, explore gender-based trends in bike-related purchases, scrutinize brand-wise product margins, and culminate in a nuanced customer segmentation.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endParaRPr dirty="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a:extLst>
              <a:ext uri="{FF2B5EF4-FFF2-40B4-BE49-F238E27FC236}">
                <a16:creationId xmlns:a16="http://schemas.microsoft.com/office/drawing/2014/main" id="{C91BE375-30B5-A29B-C967-997409856038}"/>
              </a:ext>
            </a:extLst>
          </p:cNvPr>
          <p:cNvGraphicFramePr>
            <a:graphicFrameLocks noGrp="1"/>
          </p:cNvGraphicFramePr>
          <p:nvPr>
            <p:extLst>
              <p:ext uri="{D42A27DB-BD31-4B8C-83A1-F6EECF244321}">
                <p14:modId xmlns:p14="http://schemas.microsoft.com/office/powerpoint/2010/main" val="3672828586"/>
              </p:ext>
            </p:extLst>
          </p:nvPr>
        </p:nvGraphicFramePr>
        <p:xfrm>
          <a:off x="665729" y="1599627"/>
          <a:ext cx="7637349" cy="3053925"/>
        </p:xfrm>
        <a:graphic>
          <a:graphicData uri="http://schemas.openxmlformats.org/drawingml/2006/table">
            <a:tbl>
              <a:tblPr firstRow="1" firstCol="1" bandRow="1">
                <a:tableStyleId>{5940675A-B579-460E-94D1-54222C63F5DA}</a:tableStyleId>
              </a:tblPr>
              <a:tblGrid>
                <a:gridCol w="1041136">
                  <a:extLst>
                    <a:ext uri="{9D8B030D-6E8A-4147-A177-3AD203B41FA5}">
                      <a16:colId xmlns:a16="http://schemas.microsoft.com/office/drawing/2014/main" val="3903728038"/>
                    </a:ext>
                  </a:extLst>
                </a:gridCol>
                <a:gridCol w="752009">
                  <a:extLst>
                    <a:ext uri="{9D8B030D-6E8A-4147-A177-3AD203B41FA5}">
                      <a16:colId xmlns:a16="http://schemas.microsoft.com/office/drawing/2014/main" val="4173158599"/>
                    </a:ext>
                  </a:extLst>
                </a:gridCol>
                <a:gridCol w="1092567">
                  <a:extLst>
                    <a:ext uri="{9D8B030D-6E8A-4147-A177-3AD203B41FA5}">
                      <a16:colId xmlns:a16="http://schemas.microsoft.com/office/drawing/2014/main" val="3864074955"/>
                    </a:ext>
                  </a:extLst>
                </a:gridCol>
                <a:gridCol w="942444">
                  <a:extLst>
                    <a:ext uri="{9D8B030D-6E8A-4147-A177-3AD203B41FA5}">
                      <a16:colId xmlns:a16="http://schemas.microsoft.com/office/drawing/2014/main" val="3873315039"/>
                    </a:ext>
                  </a:extLst>
                </a:gridCol>
                <a:gridCol w="753399">
                  <a:extLst>
                    <a:ext uri="{9D8B030D-6E8A-4147-A177-3AD203B41FA5}">
                      <a16:colId xmlns:a16="http://schemas.microsoft.com/office/drawing/2014/main" val="2721505174"/>
                    </a:ext>
                  </a:extLst>
                </a:gridCol>
                <a:gridCol w="820816">
                  <a:extLst>
                    <a:ext uri="{9D8B030D-6E8A-4147-A177-3AD203B41FA5}">
                      <a16:colId xmlns:a16="http://schemas.microsoft.com/office/drawing/2014/main" val="4138386095"/>
                    </a:ext>
                  </a:extLst>
                </a:gridCol>
                <a:gridCol w="647061">
                  <a:extLst>
                    <a:ext uri="{9D8B030D-6E8A-4147-A177-3AD203B41FA5}">
                      <a16:colId xmlns:a16="http://schemas.microsoft.com/office/drawing/2014/main" val="3699618616"/>
                    </a:ext>
                  </a:extLst>
                </a:gridCol>
                <a:gridCol w="1587917">
                  <a:extLst>
                    <a:ext uri="{9D8B030D-6E8A-4147-A177-3AD203B41FA5}">
                      <a16:colId xmlns:a16="http://schemas.microsoft.com/office/drawing/2014/main" val="750275773"/>
                    </a:ext>
                  </a:extLst>
                </a:gridCol>
              </a:tblGrid>
              <a:tr h="325435">
                <a:tc>
                  <a:txBody>
                    <a:bodyPr/>
                    <a:lstStyle/>
                    <a:p>
                      <a:pPr marL="0" marR="0">
                        <a:lnSpc>
                          <a:spcPct val="107000"/>
                        </a:lnSpc>
                        <a:spcBef>
                          <a:spcPts val="0"/>
                        </a:spcBef>
                        <a:spcAft>
                          <a:spcPts val="0"/>
                        </a:spcAft>
                      </a:pPr>
                      <a:r>
                        <a:rPr lang="en-US" sz="1100" kern="100">
                          <a:effectLst/>
                        </a:rPr>
                        <a:t>Dataset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Accuracy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Completeness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Consistency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Currency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Relevancy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Validity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998223"/>
                  </a:ext>
                </a:extLst>
              </a:tr>
              <a:tr h="1160000">
                <a:tc>
                  <a:txBody>
                    <a:bodyPr/>
                    <a:lstStyle/>
                    <a:p>
                      <a:pPr marL="0" marR="0">
                        <a:lnSpc>
                          <a:spcPct val="107000"/>
                        </a:lnSpc>
                        <a:spcBef>
                          <a:spcPts val="0"/>
                        </a:spcBef>
                        <a:spcAft>
                          <a:spcPts val="0"/>
                        </a:spcAft>
                      </a:pPr>
                      <a:r>
                        <a:rPr lang="en-US" sz="1100" kern="100">
                          <a:effectLst/>
                        </a:rPr>
                        <a:t>Customer Demographic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Blanks in last name, DOB, job title, job industry category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Inconsistent gender values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DOB lacked currency ”1843-12-21”, deceased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Default lacked relevance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DOB format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9337877"/>
                  </a:ext>
                </a:extLst>
              </a:tr>
              <a:tr h="492349">
                <a:tc>
                  <a:txBody>
                    <a:bodyPr/>
                    <a:lstStyle/>
                    <a:p>
                      <a:pPr marL="0" marR="0">
                        <a:lnSpc>
                          <a:spcPct val="107000"/>
                        </a:lnSpc>
                        <a:spcBef>
                          <a:spcPts val="0"/>
                        </a:spcBef>
                        <a:spcAft>
                          <a:spcPts val="0"/>
                        </a:spcAft>
                      </a:pPr>
                      <a:r>
                        <a:rPr lang="en-US" sz="1100" kern="100">
                          <a:effectLst/>
                        </a:rPr>
                        <a:t>Customer Address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Inconsistent State values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012333"/>
                  </a:ext>
                </a:extLst>
              </a:tr>
              <a:tr h="1076141">
                <a:tc>
                  <a:txBody>
                    <a:bodyPr/>
                    <a:lstStyle/>
                    <a:p>
                      <a:pPr marL="0" marR="0">
                        <a:lnSpc>
                          <a:spcPct val="107000"/>
                        </a:lnSpc>
                        <a:spcBef>
                          <a:spcPts val="0"/>
                        </a:spcBef>
                        <a:spcAft>
                          <a:spcPts val="0"/>
                        </a:spcAft>
                      </a:pPr>
                      <a:r>
                        <a:rPr lang="en-US" sz="1100" kern="100">
                          <a:effectLst/>
                        </a:rPr>
                        <a:t>Transactions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Blanks in online order, brand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product first sold date in wrong format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0206677"/>
                  </a:ext>
                </a:extLst>
              </a:tr>
            </a:tbl>
          </a:graphicData>
        </a:graphic>
      </p:graphicFrame>
      <p:sp>
        <p:nvSpPr>
          <p:cNvPr id="3" name="Rectangle 1">
            <a:extLst>
              <a:ext uri="{FF2B5EF4-FFF2-40B4-BE49-F238E27FC236}">
                <a16:creationId xmlns:a16="http://schemas.microsoft.com/office/drawing/2014/main" id="{C3A31755-8A3B-C128-15AB-E51364F159D0}"/>
              </a:ext>
            </a:extLst>
          </p:cNvPr>
          <p:cNvSpPr>
            <a:spLocks noChangeArrowheads="1"/>
          </p:cNvSpPr>
          <p:nvPr/>
        </p:nvSpPr>
        <p:spPr bwMode="auto">
          <a:xfrm>
            <a:off x="1382713" y="1497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By Industry</a:t>
            </a:r>
            <a:endParaRPr dirty="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Rectangle 1">
            <a:extLst>
              <a:ext uri="{FF2B5EF4-FFF2-40B4-BE49-F238E27FC236}">
                <a16:creationId xmlns:a16="http://schemas.microsoft.com/office/drawing/2014/main" id="{C3A31755-8A3B-C128-15AB-E51364F159D0}"/>
              </a:ext>
            </a:extLst>
          </p:cNvPr>
          <p:cNvSpPr>
            <a:spLocks noChangeArrowheads="1"/>
          </p:cNvSpPr>
          <p:nvPr/>
        </p:nvSpPr>
        <p:spPr bwMode="auto">
          <a:xfrm>
            <a:off x="0" y="1582677"/>
            <a:ext cx="398272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v"/>
            </a:pPr>
            <a:r>
              <a:rPr lang="en-US" dirty="0"/>
              <a:t>The top 3 industries in all 3 states are Financial Services, Manufacturing, and Health.</a:t>
            </a:r>
          </a:p>
          <a:p>
            <a:pPr marL="285750" indent="-285750">
              <a:buFont typeface="Wingdings" panose="05000000000000000000" pitchFamily="2" charset="2"/>
              <a:buChar char="v"/>
            </a:pPr>
            <a:r>
              <a:rPr lang="en-US" dirty="0"/>
              <a:t>They contribute a little over 65% to the total profit.</a:t>
            </a:r>
          </a:p>
          <a:p>
            <a:pPr marL="285750" indent="-285750">
              <a:buFont typeface="Wingdings" panose="05000000000000000000" pitchFamily="2" charset="2"/>
              <a:buChar char="v"/>
            </a:pPr>
            <a:r>
              <a:rPr lang="en-US" dirty="0"/>
              <a:t>New South Wales has the highest profit contribution in every sector</a:t>
            </a:r>
          </a:p>
        </p:txBody>
      </p:sp>
      <p:graphicFrame>
        <p:nvGraphicFramePr>
          <p:cNvPr id="7" name="Chart 6">
            <a:extLst>
              <a:ext uri="{FF2B5EF4-FFF2-40B4-BE49-F238E27FC236}">
                <a16:creationId xmlns:a16="http://schemas.microsoft.com/office/drawing/2014/main" id="{107FB27B-95E1-45D6-962F-5A0B63013654}"/>
              </a:ext>
            </a:extLst>
          </p:cNvPr>
          <p:cNvGraphicFramePr>
            <a:graphicFrameLocks/>
          </p:cNvGraphicFramePr>
          <p:nvPr>
            <p:extLst>
              <p:ext uri="{D42A27DB-BD31-4B8C-83A1-F6EECF244321}">
                <p14:modId xmlns:p14="http://schemas.microsoft.com/office/powerpoint/2010/main" val="1246593209"/>
              </p:ext>
            </p:extLst>
          </p:nvPr>
        </p:nvGraphicFramePr>
        <p:xfrm>
          <a:off x="4151075" y="1497013"/>
          <a:ext cx="47879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4006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Purchases By Gender</a:t>
            </a:r>
            <a:endParaRPr dirty="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Rectangle 1">
            <a:extLst>
              <a:ext uri="{FF2B5EF4-FFF2-40B4-BE49-F238E27FC236}">
                <a16:creationId xmlns:a16="http://schemas.microsoft.com/office/drawing/2014/main" id="{C3A31755-8A3B-C128-15AB-E51364F159D0}"/>
              </a:ext>
            </a:extLst>
          </p:cNvPr>
          <p:cNvSpPr>
            <a:spLocks noChangeArrowheads="1"/>
          </p:cNvSpPr>
          <p:nvPr/>
        </p:nvSpPr>
        <p:spPr bwMode="auto">
          <a:xfrm>
            <a:off x="205025" y="1946830"/>
            <a:ext cx="38199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The female gender is highest contributor to bike related purchases</a:t>
            </a:r>
          </a:p>
        </p:txBody>
      </p:sp>
      <p:graphicFrame>
        <p:nvGraphicFramePr>
          <p:cNvPr id="5" name="Chart 4">
            <a:extLst>
              <a:ext uri="{FF2B5EF4-FFF2-40B4-BE49-F238E27FC236}">
                <a16:creationId xmlns:a16="http://schemas.microsoft.com/office/drawing/2014/main" id="{778C3A50-C07E-4CD0-9A1B-455AD681CEE9}"/>
              </a:ext>
            </a:extLst>
          </p:cNvPr>
          <p:cNvGraphicFramePr>
            <a:graphicFrameLocks/>
          </p:cNvGraphicFramePr>
          <p:nvPr>
            <p:extLst>
              <p:ext uri="{D42A27DB-BD31-4B8C-83A1-F6EECF244321}">
                <p14:modId xmlns:p14="http://schemas.microsoft.com/office/powerpoint/2010/main" val="4255584108"/>
              </p:ext>
            </p:extLst>
          </p:nvPr>
        </p:nvGraphicFramePr>
        <p:xfrm>
          <a:off x="4366975" y="159962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96884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32375" y="1031037"/>
            <a:ext cx="8538250"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Dynamics Across Age Brackets And Wealth Segment</a:t>
            </a:r>
            <a:endParaRPr dirty="0"/>
          </a:p>
        </p:txBody>
      </p:sp>
      <p:sp>
        <p:nvSpPr>
          <p:cNvPr id="133" name="Shape 82"/>
          <p:cNvSpPr/>
          <p:nvPr/>
        </p:nvSpPr>
        <p:spPr>
          <a:xfrm>
            <a:off x="81643" y="1599626"/>
            <a:ext cx="4139293" cy="100194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Rectangle 1">
            <a:extLst>
              <a:ext uri="{FF2B5EF4-FFF2-40B4-BE49-F238E27FC236}">
                <a16:creationId xmlns:a16="http://schemas.microsoft.com/office/drawing/2014/main" id="{C3A31755-8A3B-C128-15AB-E51364F159D0}"/>
              </a:ext>
            </a:extLst>
          </p:cNvPr>
          <p:cNvSpPr>
            <a:spLocks noChangeArrowheads="1"/>
          </p:cNvSpPr>
          <p:nvPr/>
        </p:nvSpPr>
        <p:spPr bwMode="auto">
          <a:xfrm>
            <a:off x="205025" y="1586136"/>
            <a:ext cx="401591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v"/>
            </a:pPr>
            <a:r>
              <a:rPr lang="en-US" dirty="0"/>
              <a:t>Mass customers are highest contributors to profit</a:t>
            </a:r>
          </a:p>
          <a:p>
            <a:pPr marL="285750" indent="-285750">
              <a:buFont typeface="Wingdings" panose="05000000000000000000" pitchFamily="2" charset="2"/>
              <a:buChar char="v"/>
            </a:pPr>
            <a:r>
              <a:rPr lang="en-US" dirty="0"/>
              <a:t>Age bracket of 41- 50 is the highest contributor especially the mass customers</a:t>
            </a:r>
          </a:p>
          <a:p>
            <a:endParaRPr lang="en-US" dirty="0"/>
          </a:p>
        </p:txBody>
      </p:sp>
      <p:graphicFrame>
        <p:nvGraphicFramePr>
          <p:cNvPr id="4" name="Chart 3">
            <a:extLst>
              <a:ext uri="{FF2B5EF4-FFF2-40B4-BE49-F238E27FC236}">
                <a16:creationId xmlns:a16="http://schemas.microsoft.com/office/drawing/2014/main" id="{B53BD5E3-B731-45C4-8A5D-844802481C7A}"/>
              </a:ext>
            </a:extLst>
          </p:cNvPr>
          <p:cNvGraphicFramePr>
            <a:graphicFrameLocks/>
          </p:cNvGraphicFramePr>
          <p:nvPr>
            <p:extLst>
              <p:ext uri="{D42A27DB-BD31-4B8C-83A1-F6EECF244321}">
                <p14:modId xmlns:p14="http://schemas.microsoft.com/office/powerpoint/2010/main" val="1390525533"/>
              </p:ext>
            </p:extLst>
          </p:nvPr>
        </p:nvGraphicFramePr>
        <p:xfrm>
          <a:off x="4339625" y="159962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52337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Popular Brands</a:t>
            </a:r>
            <a:endParaRPr dirty="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Rectangle 1">
            <a:extLst>
              <a:ext uri="{FF2B5EF4-FFF2-40B4-BE49-F238E27FC236}">
                <a16:creationId xmlns:a16="http://schemas.microsoft.com/office/drawing/2014/main" id="{C3A31755-8A3B-C128-15AB-E51364F159D0}"/>
              </a:ext>
            </a:extLst>
          </p:cNvPr>
          <p:cNvSpPr>
            <a:spLocks noChangeArrowheads="1"/>
          </p:cNvSpPr>
          <p:nvPr/>
        </p:nvSpPr>
        <p:spPr bwMode="auto">
          <a:xfrm>
            <a:off x="205025" y="1604007"/>
            <a:ext cx="402407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v"/>
            </a:pPr>
            <a:r>
              <a:rPr lang="en-US" dirty="0"/>
              <a:t>New South Wales is the leading state in all brand categories</a:t>
            </a:r>
          </a:p>
          <a:p>
            <a:pPr marL="285750" indent="-285750">
              <a:buFont typeface="Wingdings" panose="05000000000000000000" pitchFamily="2" charset="2"/>
              <a:buChar char="v"/>
            </a:pPr>
            <a:r>
              <a:rPr lang="en-US" dirty="0"/>
              <a:t>Solex brand is the most popular in all three states with Giant Bicycles and WeareA2B following close behind</a:t>
            </a:r>
          </a:p>
          <a:p>
            <a:endParaRPr lang="en-US" dirty="0"/>
          </a:p>
        </p:txBody>
      </p:sp>
      <p:graphicFrame>
        <p:nvGraphicFramePr>
          <p:cNvPr id="4" name="Chart 3">
            <a:extLst>
              <a:ext uri="{FF2B5EF4-FFF2-40B4-BE49-F238E27FC236}">
                <a16:creationId xmlns:a16="http://schemas.microsoft.com/office/drawing/2014/main" id="{4EF98116-7FEB-4014-BC02-A56384D93862}"/>
              </a:ext>
            </a:extLst>
          </p:cNvPr>
          <p:cNvGraphicFramePr>
            <a:graphicFrameLocks/>
          </p:cNvGraphicFramePr>
          <p:nvPr>
            <p:extLst>
              <p:ext uri="{D42A27DB-BD31-4B8C-83A1-F6EECF244321}">
                <p14:modId xmlns:p14="http://schemas.microsoft.com/office/powerpoint/2010/main" val="3472527551"/>
              </p:ext>
            </p:extLst>
          </p:nvPr>
        </p:nvGraphicFramePr>
        <p:xfrm>
          <a:off x="4500325" y="1475039"/>
          <a:ext cx="4438650" cy="3155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39100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Targeting High Value Customers</a:t>
            </a:r>
            <a:endParaRPr dirty="0"/>
          </a:p>
        </p:txBody>
      </p:sp>
      <p:sp>
        <p:nvSpPr>
          <p:cNvPr id="142" name="Shape 91"/>
          <p:cNvSpPr/>
          <p:nvPr/>
        </p:nvSpPr>
        <p:spPr>
          <a:xfrm>
            <a:off x="205025" y="1828800"/>
            <a:ext cx="8733950"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Segmentation Model:</a:t>
            </a:r>
          </a:p>
          <a:p>
            <a:r>
              <a:rPr lang="en-US" dirty="0"/>
              <a:t>Purpose: Uncover distinct customer segments for targeted marketing.</a:t>
            </a:r>
          </a:p>
          <a:p>
            <a:r>
              <a:rPr lang="en-US" dirty="0"/>
              <a:t>Methodology: Utilized RFM analysis to group customers based on shared characteristics.</a:t>
            </a:r>
          </a:p>
          <a:p>
            <a:r>
              <a:rPr lang="en-US" dirty="0"/>
              <a:t>Outcome: Identified segments with unique preferences and behaviors.</a:t>
            </a:r>
          </a:p>
          <a:p>
            <a:r>
              <a:rPr lang="en-US" b="1" dirty="0"/>
              <a:t>Gender-Based Bike Purchases Model:</a:t>
            </a:r>
          </a:p>
          <a:p>
            <a:r>
              <a:rPr lang="en-US" dirty="0"/>
              <a:t>Objective: Understand gender-specific trends in bike-related purchases.</a:t>
            </a:r>
          </a:p>
          <a:p>
            <a:r>
              <a:rPr lang="en-US" dirty="0"/>
              <a:t>Methodology: Analyzed past 3 years' bike-related purchases with a focus on gender-based patterns.</a:t>
            </a:r>
          </a:p>
          <a:p>
            <a:r>
              <a:rPr lang="en-US" dirty="0"/>
              <a:t>Outcome: Unveiled insights into gender preferences and purchasing behaviors.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1125</Words>
  <Application>Microsoft Office PowerPoint</Application>
  <PresentationFormat>On-screen Show (16:9)</PresentationFormat>
  <Paragraphs>235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Eunice Okiya</cp:lastModifiedBy>
  <cp:revision>2</cp:revision>
  <dcterms:modified xsi:type="dcterms:W3CDTF">2023-11-11T20:40:40Z</dcterms:modified>
</cp:coreProperties>
</file>