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5"/>
  </p:notesMasterIdLst>
  <p:handoutMasterIdLst>
    <p:handoutMasterId r:id="rId16"/>
  </p:handoutMasterIdLst>
  <p:sldIdLst>
    <p:sldId id="257" r:id="rId5"/>
    <p:sldId id="258" r:id="rId6"/>
    <p:sldId id="262" r:id="rId7"/>
    <p:sldId id="259" r:id="rId8"/>
    <p:sldId id="260" r:id="rId9"/>
    <p:sldId id="261"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F8F8"/>
    <a:srgbClr val="FD5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4" d="100"/>
          <a:sy n="64" d="100"/>
        </p:scale>
        <p:origin x="69" y="94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2/24/2022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2/24/2022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2/24/2022</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breast-cancer-wisconsi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493" y="1484535"/>
            <a:ext cx="10972800" cy="1828800"/>
          </a:xfrm>
        </p:spPr>
        <p:txBody>
          <a:bodyPr/>
          <a:lstStyle/>
          <a:p>
            <a:pPr algn="ctr"/>
            <a:r>
              <a:rPr lang="en-US" dirty="0">
                <a:solidFill>
                  <a:srgbClr val="FFFF00"/>
                </a:solidFill>
              </a:rPr>
              <a:t>Breast Cancer Detection:</a:t>
            </a:r>
            <a:br>
              <a:rPr lang="en-US" dirty="0">
                <a:solidFill>
                  <a:srgbClr val="FFFF00"/>
                </a:solidFill>
              </a:rPr>
            </a:br>
            <a:r>
              <a:rPr lang="en-US" sz="2400" dirty="0">
                <a:solidFill>
                  <a:srgbClr val="FFFF00"/>
                </a:solidFill>
              </a:rPr>
              <a:t>A Machine Learning Algorithm</a:t>
            </a:r>
            <a:endParaRPr lang="en-US" dirty="0">
              <a:solidFill>
                <a:srgbClr val="FFFF00"/>
              </a:solidFill>
            </a:endParaRP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EE50D-7A67-4B37-97FD-D7734AA76F14}"/>
              </a:ext>
            </a:extLst>
          </p:cNvPr>
          <p:cNvSpPr>
            <a:spLocks noGrp="1"/>
          </p:cNvSpPr>
          <p:nvPr>
            <p:ph sz="half" idx="1"/>
          </p:nvPr>
        </p:nvSpPr>
        <p:spPr>
          <a:xfrm>
            <a:off x="609599" y="1600201"/>
            <a:ext cx="10972799" cy="4525963"/>
          </a:xfrm>
        </p:spPr>
        <p:txBody>
          <a:bodyPr/>
          <a:lstStyle/>
          <a:p>
            <a:r>
              <a:rPr lang="en-CA" dirty="0"/>
              <a:t>Detecting whether a body of tissue is malignant or benign using Fine Needle Aspiration has been made easier with Logistic Regression. With an accuracy score of 95% for the training dataset and 93% for the testing dataset, there is no issue of overfitting. The Logistic Regression model is good at predicting the classification. From this model, a predictive system can be built that can be used by institutions to diagnose </a:t>
            </a:r>
            <a:r>
              <a:rPr lang="en-CA"/>
              <a:t>a patient. </a:t>
            </a:r>
            <a:endParaRPr lang="en-CA" dirty="0"/>
          </a:p>
        </p:txBody>
      </p:sp>
      <p:sp>
        <p:nvSpPr>
          <p:cNvPr id="4" name="Title 3">
            <a:extLst>
              <a:ext uri="{FF2B5EF4-FFF2-40B4-BE49-F238E27FC236}">
                <a16:creationId xmlns:a16="http://schemas.microsoft.com/office/drawing/2014/main" id="{8C9BA20E-98DB-488F-AC4C-22A83217B5B2}"/>
              </a:ext>
            </a:extLst>
          </p:cNvPr>
          <p:cNvSpPr>
            <a:spLocks noGrp="1"/>
          </p:cNvSpPr>
          <p:nvPr>
            <p:ph type="title"/>
          </p:nvPr>
        </p:nvSpPr>
        <p:spPr/>
        <p:txBody>
          <a:bodyPr/>
          <a:lstStyle/>
          <a:p>
            <a:r>
              <a:rPr lang="en-CA" dirty="0">
                <a:solidFill>
                  <a:srgbClr val="3CF8F8"/>
                </a:solidFill>
              </a:rPr>
              <a:t>CONCLUSIONS</a:t>
            </a:r>
          </a:p>
        </p:txBody>
      </p:sp>
    </p:spTree>
    <p:extLst>
      <p:ext uri="{BB962C8B-B14F-4D97-AF65-F5344CB8AC3E}">
        <p14:creationId xmlns:p14="http://schemas.microsoft.com/office/powerpoint/2010/main" val="235501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a:t>Introduction</a:t>
            </a:r>
          </a:p>
          <a:p>
            <a:pPr lvl="1"/>
            <a:r>
              <a:rPr lang="en-US" dirty="0"/>
              <a:t>Objectives</a:t>
            </a:r>
          </a:p>
          <a:p>
            <a:pPr lvl="1"/>
            <a:r>
              <a:rPr lang="en-US" dirty="0"/>
              <a:t>Audience</a:t>
            </a:r>
          </a:p>
          <a:p>
            <a:pPr lvl="0"/>
            <a:r>
              <a:rPr lang="en-US" dirty="0"/>
              <a:t>Dataset</a:t>
            </a:r>
          </a:p>
          <a:p>
            <a:pPr lvl="0"/>
            <a:r>
              <a:rPr lang="en-US" dirty="0"/>
              <a:t>Libraries</a:t>
            </a:r>
          </a:p>
          <a:p>
            <a:pPr lvl="0"/>
            <a:r>
              <a:rPr lang="en-US" dirty="0"/>
              <a:t>Analysis</a:t>
            </a:r>
          </a:p>
        </p:txBody>
      </p:sp>
      <p:sp>
        <p:nvSpPr>
          <p:cNvPr id="13" name="Title 12"/>
          <p:cNvSpPr>
            <a:spLocks noGrp="1"/>
          </p:cNvSpPr>
          <p:nvPr>
            <p:ph type="title"/>
          </p:nvPr>
        </p:nvSpPr>
        <p:spPr/>
        <p:txBody>
          <a:bodyPr/>
          <a:lstStyle/>
          <a:p>
            <a:r>
              <a:rPr lang="en-US" dirty="0">
                <a:solidFill>
                  <a:srgbClr val="FFC000"/>
                </a:solidFill>
              </a:rPr>
              <a:t>Table of Contents</a:t>
            </a: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95AE6B-C46A-4A97-90C4-4AD7F65CB2EC}"/>
              </a:ext>
            </a:extLst>
          </p:cNvPr>
          <p:cNvSpPr>
            <a:spLocks noGrp="1"/>
          </p:cNvSpPr>
          <p:nvPr>
            <p:ph idx="1"/>
          </p:nvPr>
        </p:nvSpPr>
        <p:spPr/>
        <p:txBody>
          <a:bodyPr/>
          <a:lstStyle/>
          <a:p>
            <a:r>
              <a:rPr lang="en-CA" dirty="0">
                <a:solidFill>
                  <a:srgbClr val="FF0000"/>
                </a:solidFill>
              </a:rPr>
              <a:t>OBJECTIVE:</a:t>
            </a:r>
          </a:p>
          <a:p>
            <a:pPr lvl="1"/>
            <a:r>
              <a:rPr lang="en-US" b="0" i="0" dirty="0">
                <a:effectLst/>
                <a:latin typeface="-apple-system"/>
              </a:rPr>
              <a:t>To build a Breast Cancer Classification system using Machine Learning with Python.</a:t>
            </a:r>
          </a:p>
          <a:p>
            <a:pPr marL="585216" lvl="1" indent="0">
              <a:buNone/>
            </a:pPr>
            <a:endParaRPr lang="en-CA" dirty="0">
              <a:solidFill>
                <a:srgbClr val="FF0000"/>
              </a:solidFill>
            </a:endParaRPr>
          </a:p>
          <a:p>
            <a:r>
              <a:rPr lang="en-CA" dirty="0">
                <a:solidFill>
                  <a:srgbClr val="FF0000"/>
                </a:solidFill>
              </a:rPr>
              <a:t>Target:</a:t>
            </a:r>
          </a:p>
          <a:p>
            <a:pPr lvl="1"/>
            <a:r>
              <a:rPr lang="en-CA" dirty="0"/>
              <a:t>The intended audience for this project are those who use Fine Needle Aspiration to detect whether an area of abnormal looking tissue or body fluid is a malignant or benign cancer. </a:t>
            </a:r>
          </a:p>
        </p:txBody>
      </p:sp>
      <p:sp>
        <p:nvSpPr>
          <p:cNvPr id="3" name="Title 2">
            <a:extLst>
              <a:ext uri="{FF2B5EF4-FFF2-40B4-BE49-F238E27FC236}">
                <a16:creationId xmlns:a16="http://schemas.microsoft.com/office/drawing/2014/main" id="{6EA99A61-E035-4F0A-8872-2A4ABD8E44D6}"/>
              </a:ext>
            </a:extLst>
          </p:cNvPr>
          <p:cNvSpPr>
            <a:spLocks noGrp="1"/>
          </p:cNvSpPr>
          <p:nvPr>
            <p:ph type="title"/>
          </p:nvPr>
        </p:nvSpPr>
        <p:spPr/>
        <p:txBody>
          <a:bodyPr/>
          <a:lstStyle/>
          <a:p>
            <a:r>
              <a:rPr lang="en-CA" dirty="0">
                <a:solidFill>
                  <a:schemeClr val="accent5"/>
                </a:solidFill>
              </a:rPr>
              <a:t>Introduction</a:t>
            </a:r>
          </a:p>
        </p:txBody>
      </p:sp>
    </p:spTree>
    <p:extLst>
      <p:ext uri="{BB962C8B-B14F-4D97-AF65-F5344CB8AC3E}">
        <p14:creationId xmlns:p14="http://schemas.microsoft.com/office/powerpoint/2010/main" val="136279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4" name="Content Placeholder 3">
            <a:extLst>
              <a:ext uri="{FF2B5EF4-FFF2-40B4-BE49-F238E27FC236}">
                <a16:creationId xmlns:a16="http://schemas.microsoft.com/office/drawing/2014/main" id="{2E84284E-D3AC-4D47-A308-86F05D3234A8}"/>
              </a:ext>
            </a:extLst>
          </p:cNvPr>
          <p:cNvSpPr>
            <a:spLocks noGrp="1"/>
          </p:cNvSpPr>
          <p:nvPr>
            <p:ph idx="1"/>
          </p:nvPr>
        </p:nvSpPr>
        <p:spPr/>
        <p:txBody>
          <a:bodyPr>
            <a:normAutofit fontScale="92500" lnSpcReduction="10000"/>
          </a:bodyPr>
          <a:lstStyle/>
          <a:p>
            <a:r>
              <a:rPr lang="en-CA" dirty="0"/>
              <a:t>The dataset has 596 entries and 31 columns</a:t>
            </a:r>
          </a:p>
          <a:p>
            <a:r>
              <a:rPr lang="en-CA" dirty="0"/>
              <a:t>Dataset was taken from Kaggle: </a:t>
            </a:r>
            <a:r>
              <a:rPr lang="en-CA" dirty="0">
                <a:hlinkClick r:id="rId2"/>
              </a:rPr>
              <a:t>https://www.kaggle.com/uciml/breast-cancer-wisconsin-data</a:t>
            </a:r>
            <a:endParaRPr lang="en-CA" dirty="0"/>
          </a:p>
          <a:p>
            <a:endParaRPr lang="en-CA" dirty="0"/>
          </a:p>
          <a:p>
            <a:r>
              <a:rPr lang="en-CA" dirty="0"/>
              <a:t>Columns:</a:t>
            </a:r>
          </a:p>
          <a:p>
            <a:pPr lvl="1"/>
            <a:r>
              <a:rPr lang="en-CA" dirty="0"/>
              <a:t>Diagnosis (M = malignant, B = benign)</a:t>
            </a:r>
          </a:p>
          <a:p>
            <a:pPr lvl="1"/>
            <a:r>
              <a:rPr lang="en-CA" dirty="0"/>
              <a:t>Radius mean = </a:t>
            </a:r>
            <a:r>
              <a:rPr lang="en-US" b="0" i="0" dirty="0">
                <a:effectLst/>
                <a:latin typeface="Inter"/>
              </a:rPr>
              <a:t>mean of distances from center to points on the perimeter</a:t>
            </a:r>
            <a:endParaRPr lang="en-CA" b="0" i="0" dirty="0">
              <a:effectLst/>
              <a:latin typeface="Inter"/>
            </a:endParaRPr>
          </a:p>
          <a:p>
            <a:pPr lvl="1"/>
            <a:r>
              <a:rPr lang="en-CA" dirty="0">
                <a:latin typeface="Inter"/>
              </a:rPr>
              <a:t>Texture mean = </a:t>
            </a:r>
            <a:r>
              <a:rPr lang="en-CA" dirty="0" err="1">
                <a:latin typeface="Inter"/>
              </a:rPr>
              <a:t>sd</a:t>
            </a:r>
            <a:r>
              <a:rPr lang="en-CA" dirty="0">
                <a:latin typeface="Inter"/>
              </a:rPr>
              <a:t> of gray-scale values</a:t>
            </a:r>
          </a:p>
          <a:p>
            <a:pPr lvl="1"/>
            <a:r>
              <a:rPr lang="en-CA" dirty="0">
                <a:latin typeface="Inter"/>
              </a:rPr>
              <a:t>Perimeter mean = mean size of the core of tumor</a:t>
            </a:r>
          </a:p>
          <a:p>
            <a:pPr lvl="1"/>
            <a:r>
              <a:rPr lang="en-CA" dirty="0">
                <a:latin typeface="Inter"/>
              </a:rPr>
              <a:t>Area mean</a:t>
            </a:r>
          </a:p>
          <a:p>
            <a:pPr lvl="1"/>
            <a:r>
              <a:rPr lang="en-CA" dirty="0">
                <a:latin typeface="Inter"/>
              </a:rPr>
              <a:t>Smoothness mean = mean of local variation in radius lengths</a:t>
            </a:r>
          </a:p>
          <a:p>
            <a:pPr lvl="1"/>
            <a:endParaRPr lang="en-CA" dirty="0"/>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8C97ABC-0063-4E38-95E8-EF18C98F9928}"/>
              </a:ext>
            </a:extLst>
          </p:cNvPr>
          <p:cNvSpPr>
            <a:spLocks noGrp="1"/>
          </p:cNvSpPr>
          <p:nvPr>
            <p:ph sz="half" idx="2"/>
          </p:nvPr>
        </p:nvSpPr>
        <p:spPr>
          <a:xfrm>
            <a:off x="913567" y="573375"/>
            <a:ext cx="10411502" cy="5834920"/>
          </a:xfrm>
        </p:spPr>
        <p:txBody>
          <a:bodyPr>
            <a:normAutofit fontScale="62500" lnSpcReduction="20000"/>
          </a:bodyPr>
          <a:lstStyle/>
          <a:p>
            <a:pPr lvl="1"/>
            <a:r>
              <a:rPr lang="en-CA" dirty="0"/>
              <a:t>Compactness mean = mean of parameter^2 / area – 1.0</a:t>
            </a:r>
          </a:p>
          <a:p>
            <a:pPr lvl="1"/>
            <a:r>
              <a:rPr lang="en-CA" dirty="0"/>
              <a:t>Concavity mean = mean of severity of concave portions of the contour</a:t>
            </a:r>
          </a:p>
          <a:p>
            <a:pPr lvl="1"/>
            <a:r>
              <a:rPr lang="en-CA" dirty="0"/>
              <a:t>Concave points = mean for # of concave portions of the contour</a:t>
            </a:r>
          </a:p>
          <a:p>
            <a:pPr lvl="1"/>
            <a:r>
              <a:rPr lang="en-CA" dirty="0"/>
              <a:t>Symmetry mean</a:t>
            </a:r>
          </a:p>
          <a:p>
            <a:pPr lvl="1"/>
            <a:r>
              <a:rPr lang="en-CA" dirty="0"/>
              <a:t>Fractal dimensions = mean for “coastline approximation” – 1.0</a:t>
            </a:r>
          </a:p>
          <a:p>
            <a:pPr lvl="1"/>
            <a:r>
              <a:rPr lang="en-CA" dirty="0"/>
              <a:t>Radius se = standard error for the mean of distances from center to points on the parameter</a:t>
            </a:r>
          </a:p>
          <a:p>
            <a:pPr lvl="1"/>
            <a:r>
              <a:rPr lang="en-CA" dirty="0"/>
              <a:t>Texture se = standard error for standard deviation of gray-scale values</a:t>
            </a:r>
          </a:p>
          <a:p>
            <a:pPr lvl="1"/>
            <a:r>
              <a:rPr lang="en-CA" dirty="0"/>
              <a:t>Perimeter se </a:t>
            </a:r>
          </a:p>
          <a:p>
            <a:pPr lvl="1"/>
            <a:r>
              <a:rPr lang="en-CA" dirty="0"/>
              <a:t>Area se</a:t>
            </a:r>
          </a:p>
          <a:p>
            <a:pPr lvl="1"/>
            <a:r>
              <a:rPr lang="en-CA" dirty="0"/>
              <a:t>Smoothness se = standard error for local variation in radius lengths</a:t>
            </a:r>
          </a:p>
          <a:p>
            <a:pPr lvl="1"/>
            <a:r>
              <a:rPr lang="en-CA" dirty="0"/>
              <a:t>Compactness se = standard error for perimeter^2 / area – 1.0</a:t>
            </a:r>
          </a:p>
          <a:p>
            <a:pPr lvl="1"/>
            <a:r>
              <a:rPr lang="en-CA" dirty="0"/>
              <a:t>Concavity se = standard error for severity of concave portions of the contour</a:t>
            </a:r>
          </a:p>
          <a:p>
            <a:pPr lvl="1"/>
            <a:r>
              <a:rPr lang="en-CA" dirty="0"/>
              <a:t>Concave points se = standard error for # of concave portions of the contour</a:t>
            </a:r>
          </a:p>
          <a:p>
            <a:pPr lvl="1"/>
            <a:r>
              <a:rPr lang="en-CA" dirty="0"/>
              <a:t>Symmetry se</a:t>
            </a:r>
          </a:p>
          <a:p>
            <a:pPr lvl="1"/>
            <a:r>
              <a:rPr lang="en-CA" dirty="0"/>
              <a:t>Fractal dimension se = standard error for “coastline approximation” – 1.0</a:t>
            </a:r>
          </a:p>
          <a:p>
            <a:pPr lvl="1"/>
            <a:r>
              <a:rPr lang="en-CA" dirty="0"/>
              <a:t>Radius worst = largest mean value for mean of distances from center to points on the parameter</a:t>
            </a:r>
          </a:p>
          <a:p>
            <a:pPr lvl="1"/>
            <a:r>
              <a:rPr lang="en-CA" dirty="0"/>
              <a:t>Texture worst = largest mean value for standard deviation of gray-scale values</a:t>
            </a:r>
          </a:p>
          <a:p>
            <a:pPr lvl="1"/>
            <a:r>
              <a:rPr lang="en-CA" dirty="0"/>
              <a:t>Perimeter worst</a:t>
            </a:r>
          </a:p>
          <a:p>
            <a:pPr lvl="1"/>
            <a:r>
              <a:rPr lang="en-CA" dirty="0"/>
              <a:t>Area worst</a:t>
            </a:r>
          </a:p>
          <a:p>
            <a:pPr lvl="1"/>
            <a:r>
              <a:rPr lang="en-CA" dirty="0"/>
              <a:t>Smoothness worst = largest mean value for local variation in radius lengths</a:t>
            </a:r>
          </a:p>
          <a:p>
            <a:pPr lvl="1"/>
            <a:r>
              <a:rPr lang="en-CA" dirty="0"/>
              <a:t>Compactness worst = largest mean value for perimeter^2 / area -1.0</a:t>
            </a:r>
          </a:p>
          <a:p>
            <a:pPr lvl="1"/>
            <a:r>
              <a:rPr lang="en-CA" dirty="0"/>
              <a:t>Concavity worst = largest mean value for severity of concave portion of contour</a:t>
            </a:r>
          </a:p>
          <a:p>
            <a:pPr lvl="1"/>
            <a:r>
              <a:rPr lang="en-CA" dirty="0"/>
              <a:t>Concave points worst = largest mean value for # of concave portions of the contour</a:t>
            </a:r>
          </a:p>
          <a:p>
            <a:pPr lvl="1"/>
            <a:r>
              <a:rPr lang="en-CA" dirty="0"/>
              <a:t>Symmetry worst</a:t>
            </a:r>
          </a:p>
          <a:p>
            <a:pPr lvl="1"/>
            <a:r>
              <a:rPr lang="en-CA" dirty="0"/>
              <a:t>Fractal dimension worst = largest mean value for “coastline approximation” – 1.0</a:t>
            </a:r>
          </a:p>
          <a:p>
            <a:pPr lvl="1"/>
            <a:endParaRPr lang="en-CA" dirty="0"/>
          </a:p>
        </p:txBody>
      </p:sp>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609599" y="1600201"/>
            <a:ext cx="10093377" cy="4525963"/>
          </a:xfrm>
        </p:spPr>
        <p:txBody>
          <a:bodyPr/>
          <a:lstStyle/>
          <a:p>
            <a:r>
              <a:rPr lang="en-US" dirty="0" err="1"/>
              <a:t>numpy</a:t>
            </a:r>
            <a:endParaRPr lang="en-US" dirty="0"/>
          </a:p>
          <a:p>
            <a:r>
              <a:rPr lang="en-US" dirty="0"/>
              <a:t>Pandas = to create </a:t>
            </a:r>
            <a:r>
              <a:rPr lang="en-US" dirty="0" err="1"/>
              <a:t>dataframes</a:t>
            </a:r>
            <a:endParaRPr lang="en-US" dirty="0"/>
          </a:p>
          <a:p>
            <a:r>
              <a:rPr lang="en-US" dirty="0" err="1"/>
              <a:t>Sklearn.model_selection</a:t>
            </a:r>
            <a:r>
              <a:rPr lang="en-US" dirty="0"/>
              <a:t> = to split dataset to training and test data</a:t>
            </a:r>
          </a:p>
          <a:p>
            <a:r>
              <a:rPr lang="en-US" dirty="0" err="1"/>
              <a:t>Sklearn.linear_model</a:t>
            </a:r>
            <a:r>
              <a:rPr lang="en-US" dirty="0"/>
              <a:t> = to initiate Logistic Regression model</a:t>
            </a:r>
          </a:p>
          <a:p>
            <a:r>
              <a:rPr lang="en-US" dirty="0" err="1"/>
              <a:t>Sklearn.metrics</a:t>
            </a:r>
            <a:r>
              <a:rPr lang="en-US" dirty="0"/>
              <a:t> = to calculate accuracy score  </a:t>
            </a:r>
          </a:p>
        </p:txBody>
      </p:sp>
      <p:sp>
        <p:nvSpPr>
          <p:cNvPr id="2" name="Title 1"/>
          <p:cNvSpPr>
            <a:spLocks noGrp="1"/>
          </p:cNvSpPr>
          <p:nvPr>
            <p:ph type="title"/>
          </p:nvPr>
        </p:nvSpPr>
        <p:spPr/>
        <p:txBody>
          <a:bodyPr/>
          <a:lstStyle/>
          <a:p>
            <a:r>
              <a:rPr lang="en-US" dirty="0">
                <a:solidFill>
                  <a:srgbClr val="FD5D37"/>
                </a:solidFill>
              </a:rPr>
              <a:t>Libraries</a:t>
            </a:r>
          </a:p>
        </p:txBody>
      </p:sp>
    </p:spTree>
    <p:extLst>
      <p:ext uri="{BB962C8B-B14F-4D97-AF65-F5344CB8AC3E}">
        <p14:creationId xmlns:p14="http://schemas.microsoft.com/office/powerpoint/2010/main" val="19498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4DB416-3037-49C3-95FA-F580B5495A8A}"/>
              </a:ext>
            </a:extLst>
          </p:cNvPr>
          <p:cNvSpPr>
            <a:spLocks noGrp="1"/>
          </p:cNvSpPr>
          <p:nvPr>
            <p:ph sz="half" idx="2"/>
          </p:nvPr>
        </p:nvSpPr>
        <p:spPr/>
        <p:txBody>
          <a:bodyPr>
            <a:normAutofit fontScale="92500" lnSpcReduction="20000"/>
          </a:bodyPr>
          <a:lstStyle/>
          <a:p>
            <a:r>
              <a:rPr lang="en-CA" dirty="0"/>
              <a:t>Splitting the Features and Target columns:</a:t>
            </a:r>
          </a:p>
          <a:p>
            <a:pPr lvl="1"/>
            <a:r>
              <a:rPr lang="en-CA" dirty="0"/>
              <a:t>For the features, all but the “label” columns were included. </a:t>
            </a:r>
          </a:p>
          <a:p>
            <a:pPr lvl="1"/>
            <a:r>
              <a:rPr lang="en-CA" dirty="0"/>
              <a:t>The Target data only included the column “label”</a:t>
            </a:r>
          </a:p>
          <a:p>
            <a:pPr marL="585216" lvl="1" indent="0">
              <a:buNone/>
            </a:pPr>
            <a:endParaRPr lang="en-CA" dirty="0"/>
          </a:p>
          <a:p>
            <a:r>
              <a:rPr lang="en-CA" dirty="0"/>
              <a:t>Splitting the features and Target to training and test datasets.</a:t>
            </a:r>
          </a:p>
          <a:p>
            <a:pPr lvl="1"/>
            <a:r>
              <a:rPr lang="en-CA" dirty="0"/>
              <a:t>The test dataset comprised of 20% of the features and target data</a:t>
            </a:r>
          </a:p>
          <a:p>
            <a:pPr lvl="1"/>
            <a:r>
              <a:rPr lang="en-CA" dirty="0"/>
              <a:t>The rest  went to the training data</a:t>
            </a:r>
          </a:p>
        </p:txBody>
      </p:sp>
      <p:sp>
        <p:nvSpPr>
          <p:cNvPr id="3" name="Content Placeholder 2">
            <a:extLst>
              <a:ext uri="{FF2B5EF4-FFF2-40B4-BE49-F238E27FC236}">
                <a16:creationId xmlns:a16="http://schemas.microsoft.com/office/drawing/2014/main" id="{692BF6CE-1D4F-47D1-AEBA-B102179EB510}"/>
              </a:ext>
            </a:extLst>
          </p:cNvPr>
          <p:cNvSpPr>
            <a:spLocks noGrp="1"/>
          </p:cNvSpPr>
          <p:nvPr>
            <p:ph sz="half" idx="1"/>
          </p:nvPr>
        </p:nvSpPr>
        <p:spPr>
          <a:xfrm>
            <a:off x="609600" y="1600202"/>
            <a:ext cx="5384800" cy="2454638"/>
          </a:xfrm>
        </p:spPr>
        <p:txBody>
          <a:bodyPr>
            <a:normAutofit fontScale="92500" lnSpcReduction="20000"/>
          </a:bodyPr>
          <a:lstStyle/>
          <a:p>
            <a:r>
              <a:rPr lang="en-CA" dirty="0"/>
              <a:t>Pre-processing:</a:t>
            </a:r>
          </a:p>
          <a:p>
            <a:pPr lvl="1"/>
            <a:r>
              <a:rPr lang="en-CA" dirty="0"/>
              <a:t>Check to look for missing values in any of the 32 columns</a:t>
            </a:r>
          </a:p>
          <a:p>
            <a:pPr lvl="1"/>
            <a:r>
              <a:rPr lang="en-CA" dirty="0"/>
              <a:t>Check for the distribution of the Target variable (M or B) called “label”:</a:t>
            </a:r>
          </a:p>
          <a:p>
            <a:pPr lvl="2"/>
            <a:r>
              <a:rPr lang="en-CA" dirty="0"/>
              <a:t>There are 357 entries that were considered Benign and 212 that were Malignant.</a:t>
            </a:r>
          </a:p>
          <a:p>
            <a:pPr lvl="2"/>
            <a:endParaRPr lang="en-CA" dirty="0"/>
          </a:p>
          <a:p>
            <a:pPr lvl="1"/>
            <a:endParaRPr lang="en-CA" dirty="0"/>
          </a:p>
        </p:txBody>
      </p:sp>
      <p:sp>
        <p:nvSpPr>
          <p:cNvPr id="4" name="Title 3">
            <a:extLst>
              <a:ext uri="{FF2B5EF4-FFF2-40B4-BE49-F238E27FC236}">
                <a16:creationId xmlns:a16="http://schemas.microsoft.com/office/drawing/2014/main" id="{934A0633-A5E8-418D-8496-9462E3F0D3ED}"/>
              </a:ext>
            </a:extLst>
          </p:cNvPr>
          <p:cNvSpPr>
            <a:spLocks noGrp="1"/>
          </p:cNvSpPr>
          <p:nvPr>
            <p:ph type="title"/>
          </p:nvPr>
        </p:nvSpPr>
        <p:spPr/>
        <p:txBody>
          <a:bodyPr/>
          <a:lstStyle/>
          <a:p>
            <a:r>
              <a:rPr lang="en-CA" dirty="0">
                <a:solidFill>
                  <a:srgbClr val="92D050"/>
                </a:solidFill>
              </a:rPr>
              <a:t>ANALYSIS</a:t>
            </a:r>
          </a:p>
        </p:txBody>
      </p:sp>
    </p:spTree>
    <p:extLst>
      <p:ext uri="{BB962C8B-B14F-4D97-AF65-F5344CB8AC3E}">
        <p14:creationId xmlns:p14="http://schemas.microsoft.com/office/powerpoint/2010/main" val="44600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04CA07-86F4-4549-8A0D-345EC40C05BD}"/>
              </a:ext>
            </a:extLst>
          </p:cNvPr>
          <p:cNvSpPr>
            <a:spLocks noGrp="1"/>
          </p:cNvSpPr>
          <p:nvPr>
            <p:ph sz="half" idx="2"/>
          </p:nvPr>
        </p:nvSpPr>
        <p:spPr>
          <a:xfrm>
            <a:off x="609599" y="2098623"/>
            <a:ext cx="10310735" cy="4182255"/>
          </a:xfrm>
        </p:spPr>
        <p:txBody>
          <a:bodyPr>
            <a:normAutofit lnSpcReduction="10000"/>
          </a:bodyPr>
          <a:lstStyle/>
          <a:p>
            <a:r>
              <a:rPr lang="en-CA" dirty="0"/>
              <a:t>MODEL EVALUATION</a:t>
            </a:r>
          </a:p>
          <a:p>
            <a:pPr lvl="1"/>
            <a:r>
              <a:rPr lang="en-CA" dirty="0"/>
              <a:t>To evaluate how well the model accurately predicted the classification on the training model, the accuracy score was calculated. The accuracy score was calculated based on how many classification the model got right and then compared it to the actual classification on the training target dataset.</a:t>
            </a:r>
          </a:p>
          <a:p>
            <a:pPr lvl="1"/>
            <a:r>
              <a:rPr lang="en-CA" dirty="0"/>
              <a:t>The accuracy of the training data was 0.9516 or around 95%.</a:t>
            </a:r>
          </a:p>
          <a:p>
            <a:pPr lvl="1"/>
            <a:r>
              <a:rPr lang="en-CA" dirty="0"/>
              <a:t>To ensure that the model will not heavily rely on the training data to based its classification on, the accuracy score of the testing data was also calculated. The score was 0.9298 or around 93%.</a:t>
            </a:r>
          </a:p>
          <a:p>
            <a:pPr lvl="1"/>
            <a:r>
              <a:rPr lang="en-CA" dirty="0"/>
              <a:t>Since the accuracy score of the training and test dataset are pretty close, there is no case of overfitting in this model.</a:t>
            </a:r>
          </a:p>
        </p:txBody>
      </p:sp>
      <p:sp>
        <p:nvSpPr>
          <p:cNvPr id="3" name="Content Placeholder 2">
            <a:extLst>
              <a:ext uri="{FF2B5EF4-FFF2-40B4-BE49-F238E27FC236}">
                <a16:creationId xmlns:a16="http://schemas.microsoft.com/office/drawing/2014/main" id="{E803A347-08C0-4067-B96A-198EFCBDDCBB}"/>
              </a:ext>
            </a:extLst>
          </p:cNvPr>
          <p:cNvSpPr>
            <a:spLocks noGrp="1"/>
          </p:cNvSpPr>
          <p:nvPr>
            <p:ph sz="half" idx="1"/>
          </p:nvPr>
        </p:nvSpPr>
        <p:spPr>
          <a:xfrm>
            <a:off x="609599" y="509666"/>
            <a:ext cx="10880361" cy="1476531"/>
          </a:xfrm>
        </p:spPr>
        <p:txBody>
          <a:bodyPr>
            <a:normAutofit lnSpcReduction="10000"/>
          </a:bodyPr>
          <a:lstStyle/>
          <a:p>
            <a:r>
              <a:rPr lang="en-CA" dirty="0"/>
              <a:t>MODEL TRAINING</a:t>
            </a:r>
          </a:p>
          <a:p>
            <a:pPr lvl="1"/>
            <a:r>
              <a:rPr lang="en-CA" dirty="0"/>
              <a:t>To train the Logistic Regression to be able to accurately predict the classification based on the feature columns, the model was trained on the training dataset.</a:t>
            </a:r>
          </a:p>
          <a:p>
            <a:endParaRPr lang="en-CA" dirty="0"/>
          </a:p>
        </p:txBody>
      </p:sp>
    </p:spTree>
    <p:extLst>
      <p:ext uri="{BB962C8B-B14F-4D97-AF65-F5344CB8AC3E}">
        <p14:creationId xmlns:p14="http://schemas.microsoft.com/office/powerpoint/2010/main" val="331350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D9682-6D68-4827-86DC-02F99F6885AB}"/>
              </a:ext>
            </a:extLst>
          </p:cNvPr>
          <p:cNvSpPr>
            <a:spLocks noGrp="1"/>
          </p:cNvSpPr>
          <p:nvPr>
            <p:ph sz="half" idx="1"/>
          </p:nvPr>
        </p:nvSpPr>
        <p:spPr>
          <a:xfrm>
            <a:off x="609600" y="779489"/>
            <a:ext cx="11150184" cy="5346675"/>
          </a:xfrm>
        </p:spPr>
        <p:txBody>
          <a:bodyPr/>
          <a:lstStyle/>
          <a:p>
            <a:r>
              <a:rPr lang="en-CA" dirty="0"/>
              <a:t>BUILDING A PREDICTIVE SYSTEM</a:t>
            </a:r>
          </a:p>
          <a:p>
            <a:pPr lvl="1"/>
            <a:r>
              <a:rPr lang="en-CA" dirty="0"/>
              <a:t>After training the model to accurately predict the classification of the training dataset and calculate the accuracy score, a predictive system can be constructed to be able to use the model.</a:t>
            </a:r>
          </a:p>
          <a:p>
            <a:pPr lvl="1"/>
            <a:r>
              <a:rPr lang="en-CA" dirty="0"/>
              <a:t>To  build a predictive system that could be of use, it must be able to take input that consists of values pertaining to the dataset columns. </a:t>
            </a:r>
          </a:p>
          <a:p>
            <a:pPr lvl="1"/>
            <a:r>
              <a:rPr lang="en-CA" dirty="0"/>
              <a:t>But in order for the Logistic Regression model to be able to use the input data, it must first be reshaped as the model was trained to read multiple data points. </a:t>
            </a:r>
          </a:p>
          <a:p>
            <a:pPr lvl="1"/>
            <a:r>
              <a:rPr lang="en-CA" dirty="0"/>
              <a:t>The input data contains only a single data point and in order to be of use, it has to be changed to a </a:t>
            </a:r>
            <a:r>
              <a:rPr lang="en-CA" dirty="0" err="1"/>
              <a:t>numpy</a:t>
            </a:r>
            <a:r>
              <a:rPr lang="en-CA" dirty="0"/>
              <a:t> array. Then reshape the </a:t>
            </a:r>
            <a:r>
              <a:rPr lang="en-CA" dirty="0" err="1"/>
              <a:t>numpy</a:t>
            </a:r>
            <a:r>
              <a:rPr lang="en-CA" dirty="0"/>
              <a:t> array as there is only one data point to predict a classification for.</a:t>
            </a:r>
          </a:p>
          <a:p>
            <a:pPr lvl="1"/>
            <a:r>
              <a:rPr lang="en-CA" dirty="0"/>
              <a:t>After reshaping, the model can be used to classify whether the Breast cancer is malignant or benign. </a:t>
            </a:r>
          </a:p>
        </p:txBody>
      </p:sp>
    </p:spTree>
    <p:extLst>
      <p:ext uri="{BB962C8B-B14F-4D97-AF65-F5344CB8AC3E}">
        <p14:creationId xmlns:p14="http://schemas.microsoft.com/office/powerpoint/2010/main" val="7293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D1C9B0-FE26-433B-8E1A-54CCDFA4EB1D}">
  <ds:schemaRefs>
    <ds:schemaRef ds:uri="http://purl.org/dc/dcmitype/"/>
    <ds:schemaRef ds:uri="http://schemas.openxmlformats.org/package/2006/metadata/core-properties"/>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4873beb7-5857-4685-be1f-d57550cc96cc"/>
    <ds:schemaRef ds:uri="http://www.w3.org/XML/1998/namespace"/>
  </ds:schemaRefs>
</ds:datastoreItem>
</file>

<file path=customXml/itemProps3.xml><?xml version="1.0" encoding="utf-8"?>
<ds:datastoreItem xmlns:ds="http://schemas.openxmlformats.org/officeDocument/2006/customXml" ds:itemID="{100AC149-8447-4BE5-88C7-DBE24EA73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69</TotalTime>
  <Words>945</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Calibri</vt:lpstr>
      <vt:lpstr>Inter</vt:lpstr>
      <vt:lpstr>Wingdings</vt:lpstr>
      <vt:lpstr>Wingdings 2</vt:lpstr>
      <vt:lpstr>Wingdings 3</vt:lpstr>
      <vt:lpstr>Medical design template</vt:lpstr>
      <vt:lpstr>Breast Cancer Detection: A Machine Learning Algorithm</vt:lpstr>
      <vt:lpstr>Table of Contents</vt:lpstr>
      <vt:lpstr>Introduction</vt:lpstr>
      <vt:lpstr>Dataset</vt:lpstr>
      <vt:lpstr>PowerPoint Presentation</vt:lpstr>
      <vt:lpstr>Libraries</vt:lpstr>
      <vt:lpstr>ANALYSIS</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with Machine Learning Algorithm</dc:title>
  <dc:creator>Esnobi Pajanconi</dc:creator>
  <cp:lastModifiedBy>Esnobi Pajanconi</cp:lastModifiedBy>
  <cp:revision>3</cp:revision>
  <dcterms:created xsi:type="dcterms:W3CDTF">2022-02-22T22:15:41Z</dcterms:created>
  <dcterms:modified xsi:type="dcterms:W3CDTF">2022-02-25T02:52:53Z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