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al Bold" panose="020B0604020202020204" charset="0"/>
      <p:regular r:id="rId16"/>
    </p:embeddedFont>
    <p:embeddedFont>
      <p:font typeface="Coco Gothic Bold" panose="020B0604020202020204" charset="0"/>
      <p:regular r:id="rId17"/>
    </p:embeddedFont>
    <p:embeddedFont>
      <p:font typeface="Ope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621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2678556"/>
            <a:ext cx="16230600" cy="2052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SAE501 : CONCEVOIR UNE SOLUTION TECHNIQUE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349" y="5181600"/>
            <a:ext cx="7753301" cy="41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sz="3000" b="1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ETIENNE PAQUELET - SUHA KUT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25728" y="722948"/>
            <a:ext cx="16836543" cy="305753"/>
            <a:chOff x="0" y="0"/>
            <a:chExt cx="22448725" cy="407670"/>
          </a:xfrm>
        </p:grpSpPr>
        <p:sp>
          <p:nvSpPr>
            <p:cNvPr id="6" name="AutoShape 6"/>
            <p:cNvSpPr/>
            <p:nvPr/>
          </p:nvSpPr>
          <p:spPr>
            <a:xfrm flipV="1">
              <a:off x="0" y="401320"/>
              <a:ext cx="22448725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BUT3 R&amp;T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110989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18/12/2024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34327" y="6479490"/>
            <a:ext cx="3859720" cy="625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ETIENNE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17190" y="6479490"/>
            <a:ext cx="8536484" cy="625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PARTAGES DE FICHIERS (WINDOWS)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34327" y="7465010"/>
            <a:ext cx="3859720" cy="625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SUHA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17190" y="7465010"/>
            <a:ext cx="8536484" cy="625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CONFIGURATION SWITCH (RÉSEAU)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83424" y="9296400"/>
            <a:ext cx="4801151" cy="77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10"/>
              </a:lnSpc>
            </a:pPr>
            <a:r>
              <a:rPr lang="en-US" sz="3000" b="1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Jean-Michel BOUILLET</a:t>
            </a:r>
          </a:p>
          <a:p>
            <a:pPr algn="r">
              <a:lnSpc>
                <a:spcPts val="2910"/>
              </a:lnSpc>
            </a:pPr>
            <a:r>
              <a:rPr lang="en-US" sz="3000" b="1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Alexis CHARTON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70218" y="2375072"/>
            <a:ext cx="10815205" cy="7095690"/>
          </a:xfrm>
          <a:custGeom>
            <a:avLst/>
            <a:gdLst/>
            <a:ahLst/>
            <a:cxnLst/>
            <a:rect l="l" t="t" r="r" b="b"/>
            <a:pathLst>
              <a:path w="10815205" h="7095690">
                <a:moveTo>
                  <a:pt x="0" y="0"/>
                </a:moveTo>
                <a:lnTo>
                  <a:pt x="10815205" y="0"/>
                </a:lnTo>
                <a:lnTo>
                  <a:pt x="10815205" y="7095690"/>
                </a:lnTo>
                <a:lnTo>
                  <a:pt x="0" y="7095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914736" y="3664288"/>
            <a:ext cx="2748877" cy="1280435"/>
            <a:chOff x="0" y="0"/>
            <a:chExt cx="723984" cy="3372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3984" cy="337234"/>
            </a:xfrm>
            <a:custGeom>
              <a:avLst/>
              <a:gdLst/>
              <a:ahLst/>
              <a:cxnLst/>
              <a:rect l="l" t="t" r="r" b="b"/>
              <a:pathLst>
                <a:path w="723984" h="337234">
                  <a:moveTo>
                    <a:pt x="0" y="0"/>
                  </a:moveTo>
                  <a:lnTo>
                    <a:pt x="723984" y="0"/>
                  </a:lnTo>
                  <a:lnTo>
                    <a:pt x="723984" y="337234"/>
                  </a:lnTo>
                  <a:lnTo>
                    <a:pt x="0" y="3372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E0E0E"/>
              </a:solidFill>
              <a:prstDash val="lgDash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723984" cy="31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495228" y="885825"/>
            <a:ext cx="9297545" cy="101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SCHÉMA RÉSEAU - L2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110900"/>
            <a:ext cx="6664505" cy="489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LAG = Link Aggregation Group</a:t>
            </a:r>
          </a:p>
          <a:p>
            <a:pPr algn="ctr">
              <a:lnSpc>
                <a:spcPts val="4339"/>
              </a:lnSpc>
            </a:pPr>
            <a:endParaRPr lang="en-US" sz="30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via protocole LACP : Link Aggregation Control Protocol</a:t>
            </a:r>
          </a:p>
          <a:p>
            <a:pPr algn="ctr">
              <a:lnSpc>
                <a:spcPts val="4339"/>
              </a:lnSpc>
            </a:pPr>
            <a:endParaRPr lang="en-US" sz="30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</a:pPr>
            <a:endParaRPr lang="en-US" sz="30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2 liens physique en 1 lien logique = redondance + bande passante accrue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0999" y="4565784"/>
            <a:ext cx="11015330" cy="3051285"/>
          </a:xfrm>
          <a:custGeom>
            <a:avLst/>
            <a:gdLst/>
            <a:ahLst/>
            <a:cxnLst/>
            <a:rect l="l" t="t" r="r" b="b"/>
            <a:pathLst>
              <a:path w="11015330" h="3051285">
                <a:moveTo>
                  <a:pt x="0" y="0"/>
                </a:moveTo>
                <a:lnTo>
                  <a:pt x="11015330" y="0"/>
                </a:lnTo>
                <a:lnTo>
                  <a:pt x="11015330" y="3051285"/>
                </a:lnTo>
                <a:lnTo>
                  <a:pt x="0" y="3051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7090999" y="8972428"/>
            <a:ext cx="7155315" cy="786577"/>
          </a:xfrm>
          <a:custGeom>
            <a:avLst/>
            <a:gdLst/>
            <a:ahLst/>
            <a:cxnLst/>
            <a:rect l="l" t="t" r="r" b="b"/>
            <a:pathLst>
              <a:path w="7155315" h="786577">
                <a:moveTo>
                  <a:pt x="0" y="0"/>
                </a:moveTo>
                <a:lnTo>
                  <a:pt x="7155314" y="0"/>
                </a:lnTo>
                <a:lnTo>
                  <a:pt x="7155314" y="786577"/>
                </a:lnTo>
                <a:lnTo>
                  <a:pt x="0" y="786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495228" y="885825"/>
            <a:ext cx="9297545" cy="101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SCHÉMA RÉSEAU - L2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289347"/>
            <a:ext cx="6664505" cy="2178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LAG = Link Aggregation Group</a:t>
            </a:r>
          </a:p>
          <a:p>
            <a:pPr algn="ctr">
              <a:lnSpc>
                <a:spcPts val="4339"/>
              </a:lnSpc>
            </a:pPr>
            <a:endParaRPr lang="en-US" sz="30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via protocole LACP : Link Aggregation Control Protocol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90999" y="8028145"/>
            <a:ext cx="6157102" cy="57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0"/>
              </a:lnSpc>
              <a:spcBef>
                <a:spcPct val="0"/>
              </a:spcBef>
            </a:pPr>
            <a:r>
              <a:rPr lang="en-US" sz="3264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interfaces Eth contenant LAG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53510" y="3991253"/>
            <a:ext cx="7017981" cy="57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0"/>
              </a:lnSpc>
              <a:spcBef>
                <a:spcPct val="0"/>
              </a:spcBef>
            </a:pPr>
            <a:r>
              <a:rPr lang="en-US" sz="3264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interfaces Po1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0739" y="1901189"/>
            <a:ext cx="9393370" cy="8289649"/>
          </a:xfrm>
          <a:custGeom>
            <a:avLst/>
            <a:gdLst/>
            <a:ahLst/>
            <a:cxnLst/>
            <a:rect l="l" t="t" r="r" b="b"/>
            <a:pathLst>
              <a:path w="9393370" h="8289649">
                <a:moveTo>
                  <a:pt x="0" y="0"/>
                </a:moveTo>
                <a:lnTo>
                  <a:pt x="9393371" y="0"/>
                </a:lnTo>
                <a:lnTo>
                  <a:pt x="9393371" y="8289649"/>
                </a:lnTo>
                <a:lnTo>
                  <a:pt x="0" y="8289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0" y="7043744"/>
            <a:ext cx="8433391" cy="3147095"/>
          </a:xfrm>
          <a:custGeom>
            <a:avLst/>
            <a:gdLst/>
            <a:ahLst/>
            <a:cxnLst/>
            <a:rect l="l" t="t" r="r" b="b"/>
            <a:pathLst>
              <a:path w="8433391" h="3147095">
                <a:moveTo>
                  <a:pt x="0" y="0"/>
                </a:moveTo>
                <a:lnTo>
                  <a:pt x="8433391" y="0"/>
                </a:lnTo>
                <a:lnTo>
                  <a:pt x="8433391" y="3147094"/>
                </a:lnTo>
                <a:lnTo>
                  <a:pt x="0" y="3147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495228" y="885825"/>
            <a:ext cx="9297545" cy="101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SCHÉMA RÉSEAU - L3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349" y="2031029"/>
            <a:ext cx="7752125" cy="4939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HSRP : Hot Standby Router Protocol</a:t>
            </a:r>
          </a:p>
          <a:p>
            <a:pPr algn="ctr">
              <a:lnSpc>
                <a:spcPts val="4339"/>
              </a:lnSpc>
            </a:pPr>
            <a:endParaRPr lang="en-US" sz="3099" b="1" dirty="0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</a:pP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Protocole</a:t>
            </a: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de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redoncance</a:t>
            </a:r>
            <a:endParaRPr lang="en-US" sz="3099" b="1" dirty="0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</a:pPr>
            <a:endParaRPr lang="en-US" sz="3099" b="1" dirty="0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</a:pP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VIP = IP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flottante</a:t>
            </a:r>
            <a:endParaRPr lang="en-US" sz="3099" b="1" dirty="0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</a:pPr>
            <a:endParaRPr lang="en-US" sz="3099" b="1" dirty="0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Standby priority : la +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élevée</a:t>
            </a: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est</a:t>
            </a: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active (Active) et la plus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faible</a:t>
            </a: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est</a:t>
            </a: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en</a:t>
            </a: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</a:t>
            </a:r>
            <a:r>
              <a:rPr lang="en-US" sz="3099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écoute</a:t>
            </a:r>
            <a:r>
              <a:rPr lang="en-US" sz="3099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(Standby)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228" y="885825"/>
            <a:ext cx="9297545" cy="101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SCHÉMA RÉSEAU - L3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0244" y="7647124"/>
            <a:ext cx="7025087" cy="197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077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Standby = IP interface</a:t>
            </a:r>
          </a:p>
          <a:p>
            <a:pPr algn="l">
              <a:lnSpc>
                <a:spcPts val="5292"/>
              </a:lnSpc>
            </a:pPr>
            <a:r>
              <a:rPr lang="en-US" sz="3077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VIP = IP </a:t>
            </a:r>
            <a:r>
              <a:rPr lang="en-US" sz="3077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flottante</a:t>
            </a:r>
            <a:r>
              <a:rPr lang="en-US" sz="3077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(</a:t>
            </a:r>
            <a:r>
              <a:rPr lang="en-US" sz="3077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celle</a:t>
            </a:r>
            <a:r>
              <a:rPr lang="en-US" sz="3077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</a:t>
            </a:r>
            <a:r>
              <a:rPr lang="en-US" sz="3077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partagée</a:t>
            </a:r>
            <a:r>
              <a:rPr lang="en-US" sz="3077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)</a:t>
            </a:r>
          </a:p>
          <a:p>
            <a:pPr algn="l">
              <a:lnSpc>
                <a:spcPts val="5292"/>
              </a:lnSpc>
            </a:pPr>
            <a:r>
              <a:rPr lang="en-US" sz="3077" b="1" dirty="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State = Active </a:t>
            </a:r>
            <a:r>
              <a:rPr lang="en-US" sz="3077" b="1" dirty="0" err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ou</a:t>
            </a:r>
            <a:r>
              <a:rPr lang="en-US" sz="3077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Standby</a:t>
            </a:r>
            <a:endParaRPr lang="en-US" sz="3077" b="1" dirty="0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10244" y="2997686"/>
            <a:ext cx="16349056" cy="4291627"/>
          </a:xfrm>
          <a:custGeom>
            <a:avLst/>
            <a:gdLst/>
            <a:ahLst/>
            <a:cxnLst/>
            <a:rect l="l" t="t" r="r" b="b"/>
            <a:pathLst>
              <a:path w="16349056" h="4291627">
                <a:moveTo>
                  <a:pt x="0" y="0"/>
                </a:moveTo>
                <a:lnTo>
                  <a:pt x="16349056" y="0"/>
                </a:lnTo>
                <a:lnTo>
                  <a:pt x="16349056" y="4291628"/>
                </a:lnTo>
                <a:lnTo>
                  <a:pt x="0" y="4291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5728" y="722948"/>
            <a:ext cx="16836543" cy="305753"/>
            <a:chOff x="0" y="0"/>
            <a:chExt cx="22448725" cy="407670"/>
          </a:xfrm>
        </p:grpSpPr>
        <p:sp>
          <p:nvSpPr>
            <p:cNvPr id="3" name="AutoShape 3"/>
            <p:cNvSpPr/>
            <p:nvPr/>
          </p:nvSpPr>
          <p:spPr>
            <a:xfrm flipV="1">
              <a:off x="0" y="401320"/>
              <a:ext cx="22448725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ETIENNE PAQUELET - SUHA KUT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110989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18/12/2024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93962" y="5029200"/>
            <a:ext cx="2578539" cy="791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ETIENNE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29627" y="5029200"/>
            <a:ext cx="11364412" cy="791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PARTAGES DE FICHIERS (WINDOWS)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5728" y="722948"/>
            <a:ext cx="16836543" cy="305753"/>
            <a:chOff x="0" y="0"/>
            <a:chExt cx="22448725" cy="407670"/>
          </a:xfrm>
        </p:grpSpPr>
        <p:sp>
          <p:nvSpPr>
            <p:cNvPr id="3" name="AutoShape 3"/>
            <p:cNvSpPr/>
            <p:nvPr/>
          </p:nvSpPr>
          <p:spPr>
            <a:xfrm flipV="1">
              <a:off x="0" y="401320"/>
              <a:ext cx="22448725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ETIENNE PAQUELET - SUHA KUT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110989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18/12/2024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760092" y="3310665"/>
            <a:ext cx="4032680" cy="2467052"/>
          </a:xfrm>
          <a:custGeom>
            <a:avLst/>
            <a:gdLst/>
            <a:ahLst/>
            <a:cxnLst/>
            <a:rect l="l" t="t" r="r" b="b"/>
            <a:pathLst>
              <a:path w="4032680" h="2467052">
                <a:moveTo>
                  <a:pt x="0" y="0"/>
                </a:moveTo>
                <a:lnTo>
                  <a:pt x="4032680" y="0"/>
                </a:lnTo>
                <a:lnTo>
                  <a:pt x="4032680" y="2467052"/>
                </a:lnTo>
                <a:lnTo>
                  <a:pt x="0" y="2467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4495228" y="1212709"/>
            <a:ext cx="9297545" cy="101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QUELQUES DÉFINITIONS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90593" y="4226373"/>
            <a:ext cx="5437388" cy="54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PARTAGES  RÉSEAU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55384" y="7457264"/>
            <a:ext cx="5437388" cy="54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AGDLP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68975" y="7679832"/>
            <a:ext cx="4556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EE0E0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24627" y="6887987"/>
            <a:ext cx="47827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D2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02901" y="7679832"/>
            <a:ext cx="11786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2C03F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86173" y="6887987"/>
            <a:ext cx="4146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5FD2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5728" y="722948"/>
            <a:ext cx="16836543" cy="305753"/>
            <a:chOff x="0" y="0"/>
            <a:chExt cx="22448725" cy="407670"/>
          </a:xfrm>
        </p:grpSpPr>
        <p:sp>
          <p:nvSpPr>
            <p:cNvPr id="3" name="AutoShape 3"/>
            <p:cNvSpPr/>
            <p:nvPr/>
          </p:nvSpPr>
          <p:spPr>
            <a:xfrm flipV="1">
              <a:off x="0" y="401320"/>
              <a:ext cx="22448725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ETIENNE PAQUELET - SUHA KUT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110989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18/12/2024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11064" y="1668426"/>
            <a:ext cx="4533703" cy="3123217"/>
          </a:xfrm>
          <a:custGeom>
            <a:avLst/>
            <a:gdLst/>
            <a:ahLst/>
            <a:cxnLst/>
            <a:rect l="l" t="t" r="r" b="b"/>
            <a:pathLst>
              <a:path w="4533703" h="3123217">
                <a:moveTo>
                  <a:pt x="0" y="0"/>
                </a:moveTo>
                <a:lnTo>
                  <a:pt x="4533703" y="0"/>
                </a:lnTo>
                <a:lnTo>
                  <a:pt x="4533703" y="3123217"/>
                </a:lnTo>
                <a:lnTo>
                  <a:pt x="0" y="3123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8197648" y="1926354"/>
            <a:ext cx="9061652" cy="2607362"/>
          </a:xfrm>
          <a:custGeom>
            <a:avLst/>
            <a:gdLst/>
            <a:ahLst/>
            <a:cxnLst/>
            <a:rect l="l" t="t" r="r" b="b"/>
            <a:pathLst>
              <a:path w="9061652" h="2607362">
                <a:moveTo>
                  <a:pt x="0" y="0"/>
                </a:moveTo>
                <a:lnTo>
                  <a:pt x="9061652" y="0"/>
                </a:lnTo>
                <a:lnTo>
                  <a:pt x="9061652" y="2607362"/>
                </a:lnTo>
                <a:lnTo>
                  <a:pt x="0" y="2607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AutoShape 8"/>
          <p:cNvSpPr/>
          <p:nvPr/>
        </p:nvSpPr>
        <p:spPr>
          <a:xfrm>
            <a:off x="5444767" y="3230035"/>
            <a:ext cx="275288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9361370" y="5956135"/>
            <a:ext cx="8748704" cy="2229508"/>
          </a:xfrm>
          <a:custGeom>
            <a:avLst/>
            <a:gdLst/>
            <a:ahLst/>
            <a:cxnLst/>
            <a:rect l="l" t="t" r="r" b="b"/>
            <a:pathLst>
              <a:path w="8748704" h="2229508">
                <a:moveTo>
                  <a:pt x="0" y="0"/>
                </a:moveTo>
                <a:lnTo>
                  <a:pt x="8748704" y="0"/>
                </a:lnTo>
                <a:lnTo>
                  <a:pt x="8748704" y="2229508"/>
                </a:lnTo>
                <a:lnTo>
                  <a:pt x="0" y="2229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77926" y="6645293"/>
            <a:ext cx="6128586" cy="851192"/>
          </a:xfrm>
          <a:custGeom>
            <a:avLst/>
            <a:gdLst/>
            <a:ahLst/>
            <a:cxnLst/>
            <a:rect l="l" t="t" r="r" b="b"/>
            <a:pathLst>
              <a:path w="6128586" h="851192">
                <a:moveTo>
                  <a:pt x="0" y="0"/>
                </a:moveTo>
                <a:lnTo>
                  <a:pt x="6128586" y="0"/>
                </a:lnTo>
                <a:lnTo>
                  <a:pt x="6128586" y="851192"/>
                </a:lnTo>
                <a:lnTo>
                  <a:pt x="0" y="8511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AutoShape 11"/>
          <p:cNvSpPr/>
          <p:nvPr/>
        </p:nvSpPr>
        <p:spPr>
          <a:xfrm>
            <a:off x="6306512" y="7070889"/>
            <a:ext cx="305485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12" name="AutoShape 12"/>
          <p:cNvSpPr/>
          <p:nvPr/>
        </p:nvSpPr>
        <p:spPr>
          <a:xfrm flipH="1">
            <a:off x="3242219" y="4533716"/>
            <a:ext cx="9486255" cy="211157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2836994" y="4743450"/>
            <a:ext cx="401525" cy="82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5722" y="4417059"/>
            <a:ext cx="401525" cy="82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36994" y="7448860"/>
            <a:ext cx="401525" cy="82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735722" y="8143890"/>
            <a:ext cx="401525" cy="82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5728" y="722948"/>
            <a:ext cx="16836543" cy="305753"/>
            <a:chOff x="0" y="0"/>
            <a:chExt cx="22448725" cy="407670"/>
          </a:xfrm>
        </p:grpSpPr>
        <p:sp>
          <p:nvSpPr>
            <p:cNvPr id="3" name="AutoShape 3"/>
            <p:cNvSpPr/>
            <p:nvPr/>
          </p:nvSpPr>
          <p:spPr>
            <a:xfrm flipV="1">
              <a:off x="0" y="401320"/>
              <a:ext cx="22448725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ETIENNE PAQUELET - SUHA KUT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110989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18/12/2024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1805625"/>
            <a:ext cx="8115300" cy="6891888"/>
          </a:xfrm>
          <a:custGeom>
            <a:avLst/>
            <a:gdLst/>
            <a:ahLst/>
            <a:cxnLst/>
            <a:rect l="l" t="t" r="r" b="b"/>
            <a:pathLst>
              <a:path w="8115300" h="6891888">
                <a:moveTo>
                  <a:pt x="0" y="0"/>
                </a:moveTo>
                <a:lnTo>
                  <a:pt x="8115300" y="0"/>
                </a:lnTo>
                <a:lnTo>
                  <a:pt x="8115300" y="6891887"/>
                </a:lnTo>
                <a:lnTo>
                  <a:pt x="0" y="6891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0607130" y="1805625"/>
            <a:ext cx="5959889" cy="6891888"/>
          </a:xfrm>
          <a:custGeom>
            <a:avLst/>
            <a:gdLst/>
            <a:ahLst/>
            <a:cxnLst/>
            <a:rect l="l" t="t" r="r" b="b"/>
            <a:pathLst>
              <a:path w="5959889" h="6891888">
                <a:moveTo>
                  <a:pt x="0" y="0"/>
                </a:moveTo>
                <a:lnTo>
                  <a:pt x="5959889" y="0"/>
                </a:lnTo>
                <a:lnTo>
                  <a:pt x="5959889" y="6891887"/>
                </a:lnTo>
                <a:lnTo>
                  <a:pt x="0" y="6891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6936" y="9387996"/>
            <a:ext cx="432646" cy="424904"/>
            <a:chOff x="0" y="0"/>
            <a:chExt cx="113948" cy="1119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948" cy="111909"/>
            </a:xfrm>
            <a:custGeom>
              <a:avLst/>
              <a:gdLst/>
              <a:ahLst/>
              <a:cxnLst/>
              <a:rect l="l" t="t" r="r" b="b"/>
              <a:pathLst>
                <a:path w="113948" h="111909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5728" y="722948"/>
            <a:ext cx="16836543" cy="305753"/>
            <a:chOff x="0" y="0"/>
            <a:chExt cx="22448725" cy="407670"/>
          </a:xfrm>
        </p:grpSpPr>
        <p:sp>
          <p:nvSpPr>
            <p:cNvPr id="6" name="AutoShape 6"/>
            <p:cNvSpPr/>
            <p:nvPr/>
          </p:nvSpPr>
          <p:spPr>
            <a:xfrm flipV="1">
              <a:off x="0" y="401320"/>
              <a:ext cx="22448725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ETIENNE PAQUELET - SUHA KUT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110989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18/12/2024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376936" y="9507103"/>
            <a:ext cx="432646" cy="205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sz="1500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73286" y="1317343"/>
            <a:ext cx="7341428" cy="6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6"/>
              </a:lnSpc>
            </a:pPr>
            <a:r>
              <a:rPr lang="en-US" sz="3790" b="1" dirty="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DÉPLOIEMENT DES LECTEURS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0554" y="2966402"/>
            <a:ext cx="16766381" cy="585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6" lvl="1" indent="-237488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PAR GPO</a:t>
            </a: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marL="474976" lvl="1" indent="-237488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MANUELLEMENT EN DEMANDANT AUX UTILISATEUR DE RECHERCHER DANS L’EXPLORATEUR LE PARTAGE RÉSEAU</a:t>
            </a: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just">
              <a:lnSpc>
                <a:spcPts val="3079"/>
              </a:lnSpc>
            </a:pPr>
            <a:endParaRPr lang="en-US" sz="21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marL="474976" lvl="1" indent="-237488" algn="just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AVEC UN SCRIPT LOGON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5728" y="722948"/>
            <a:ext cx="16836543" cy="305753"/>
            <a:chOff x="0" y="0"/>
            <a:chExt cx="22448725" cy="407670"/>
          </a:xfrm>
        </p:grpSpPr>
        <p:sp>
          <p:nvSpPr>
            <p:cNvPr id="3" name="AutoShape 3"/>
            <p:cNvSpPr/>
            <p:nvPr/>
          </p:nvSpPr>
          <p:spPr>
            <a:xfrm flipV="1">
              <a:off x="0" y="401320"/>
              <a:ext cx="22448725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ETIENNE PAQUELET - SUHA KUT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110989" y="19050"/>
              <a:ext cx="10337735" cy="28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sz="1500" b="1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18/12/2024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93962" y="5029200"/>
            <a:ext cx="2578539" cy="791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SUHA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29627" y="5029200"/>
            <a:ext cx="11364412" cy="791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configuration switch (réseau)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52568" y="2375072"/>
            <a:ext cx="10455098" cy="7410051"/>
          </a:xfrm>
          <a:custGeom>
            <a:avLst/>
            <a:gdLst/>
            <a:ahLst/>
            <a:cxnLst/>
            <a:rect l="l" t="t" r="r" b="b"/>
            <a:pathLst>
              <a:path w="10455098" h="7410051">
                <a:moveTo>
                  <a:pt x="0" y="0"/>
                </a:moveTo>
                <a:lnTo>
                  <a:pt x="10455098" y="0"/>
                </a:lnTo>
                <a:lnTo>
                  <a:pt x="10455098" y="7410051"/>
                </a:lnTo>
                <a:lnTo>
                  <a:pt x="0" y="7410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4495228" y="885825"/>
            <a:ext cx="9297545" cy="101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MODÈLE OSI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11812" y="7636941"/>
            <a:ext cx="3870478" cy="54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SWITCH : L2 ET L3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9914" y="2289347"/>
            <a:ext cx="5653894" cy="3264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LAYER = COUCHE</a:t>
            </a:r>
          </a:p>
          <a:p>
            <a:pPr algn="ctr">
              <a:lnSpc>
                <a:spcPts val="4339"/>
              </a:lnSpc>
            </a:pPr>
            <a:endParaRPr lang="en-US" sz="30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L2 = Vlans, VTP, STP, LAG (LACP)</a:t>
            </a:r>
          </a:p>
          <a:p>
            <a:pPr algn="ctr">
              <a:lnSpc>
                <a:spcPts val="4339"/>
              </a:lnSpc>
            </a:pPr>
            <a:endParaRPr lang="en-US" sz="3099" b="1">
              <a:solidFill>
                <a:srgbClr val="FFFFFF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L3 = IP, Routage, HSRP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80844" y="6793168"/>
            <a:ext cx="2525928" cy="2066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25"/>
              </a:lnSpc>
              <a:spcBef>
                <a:spcPct val="0"/>
              </a:spcBef>
            </a:pPr>
            <a:r>
              <a:rPr lang="en-US" sz="11661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{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70218" y="2375072"/>
            <a:ext cx="10815205" cy="7095690"/>
          </a:xfrm>
          <a:custGeom>
            <a:avLst/>
            <a:gdLst/>
            <a:ahLst/>
            <a:cxnLst/>
            <a:rect l="l" t="t" r="r" b="b"/>
            <a:pathLst>
              <a:path w="10815205" h="7095690">
                <a:moveTo>
                  <a:pt x="0" y="0"/>
                </a:moveTo>
                <a:lnTo>
                  <a:pt x="10815205" y="0"/>
                </a:lnTo>
                <a:lnTo>
                  <a:pt x="10815205" y="7095690"/>
                </a:lnTo>
                <a:lnTo>
                  <a:pt x="0" y="7095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13139" y="3732657"/>
            <a:ext cx="5778860" cy="3849231"/>
          </a:xfrm>
          <a:custGeom>
            <a:avLst/>
            <a:gdLst/>
            <a:ahLst/>
            <a:cxnLst/>
            <a:rect l="l" t="t" r="r" b="b"/>
            <a:pathLst>
              <a:path w="5778860" h="3849231">
                <a:moveTo>
                  <a:pt x="0" y="0"/>
                </a:moveTo>
                <a:lnTo>
                  <a:pt x="5778860" y="0"/>
                </a:lnTo>
                <a:lnTo>
                  <a:pt x="5778860" y="3849231"/>
                </a:lnTo>
                <a:lnTo>
                  <a:pt x="0" y="3849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24" r="-130420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4495228" y="885825"/>
            <a:ext cx="9297545" cy="101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SCHÉMA RÉSEAU - L2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3139" y="2838394"/>
            <a:ext cx="5778860" cy="54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RÉSEAU SEGMENTÉ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276</Words>
  <Application>Microsoft Office PowerPoint</Application>
  <PresentationFormat>Personnalisé</PresentationFormat>
  <Paragraphs>96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Open Sans Bold</vt:lpstr>
      <vt:lpstr>Arial Bold</vt:lpstr>
      <vt:lpstr>Arial</vt:lpstr>
      <vt:lpstr>Calibri</vt:lpstr>
      <vt:lpstr>Coco Gothic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SAÉ - 501</dc:title>
  <cp:lastModifiedBy>Etienne PAQUELET</cp:lastModifiedBy>
  <cp:revision>7</cp:revision>
  <dcterms:created xsi:type="dcterms:W3CDTF">2006-08-16T00:00:00Z</dcterms:created>
  <dcterms:modified xsi:type="dcterms:W3CDTF">2024-12-18T17:16:39Z</dcterms:modified>
  <dc:identifier>DAGZlhKeJ1M</dc:identifier>
</cp:coreProperties>
</file>