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85" r:id="rId4"/>
    <p:sldId id="287" r:id="rId5"/>
    <p:sldId id="288" r:id="rId6"/>
    <p:sldId id="289" r:id="rId7"/>
    <p:sldId id="292" r:id="rId8"/>
    <p:sldId id="297" r:id="rId9"/>
    <p:sldId id="296" r:id="rId10"/>
    <p:sldId id="298" r:id="rId11"/>
    <p:sldId id="29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Основы глубокого обучения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CBAC-C624-3E6F-5041-AD5CC6EA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73CA9-6F34-05FB-0590-9358C814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6A852-C6F5-1DAC-C0D4-6B5CA236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Deep Learning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54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227CA3-183F-00B6-12FC-E4188F77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32964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1. Введение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1.1 Введение в глубокое обучение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1.2 Метод обратного распространения ошибки, </a:t>
            </a:r>
            <a:r>
              <a:rPr lang="ru-RU" sz="1600" dirty="0" err="1"/>
              <a:t>полносвязные</a:t>
            </a:r>
            <a:r>
              <a:rPr lang="ru-RU" sz="1600" dirty="0"/>
              <a:t> нейронные сети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1.3 </a:t>
            </a:r>
            <a:r>
              <a:rPr lang="ru-RU" sz="1600" dirty="0" err="1"/>
              <a:t>PyTorch</a:t>
            </a:r>
            <a:r>
              <a:rPr lang="ru-RU" sz="1600" dirty="0"/>
              <a:t> </a:t>
            </a:r>
            <a:r>
              <a:rPr lang="ru-RU" sz="1600" dirty="0" err="1"/>
              <a:t>basics</a:t>
            </a:r>
            <a:r>
              <a:rPr lang="ru-RU" sz="1600" dirty="0"/>
              <a:t>. Автоматическое дифференцирование.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1.4 Основные концепции обучения НС: функции потерь, функции активации, </a:t>
            </a:r>
            <a:r>
              <a:rPr lang="ru-RU" sz="1600" dirty="0" err="1"/>
              <a:t>Dropout</a:t>
            </a:r>
            <a:r>
              <a:rPr lang="ru-RU" sz="1600" dirty="0"/>
              <a:t>, </a:t>
            </a:r>
            <a:r>
              <a:rPr lang="ru-RU" sz="1600" dirty="0" err="1"/>
              <a:t>Batch</a:t>
            </a:r>
            <a:r>
              <a:rPr lang="ru-RU" sz="1600" dirty="0"/>
              <a:t> </a:t>
            </a:r>
            <a:r>
              <a:rPr lang="ru-RU" sz="1600" dirty="0" err="1"/>
              <a:t>Normalization</a:t>
            </a:r>
            <a:r>
              <a:rPr lang="ru-RU" sz="1600" dirty="0"/>
              <a:t>, инициализация весов, оптимизаторы, </a:t>
            </a:r>
            <a:r>
              <a:rPr lang="ru-RU" sz="1600" dirty="0" err="1"/>
              <a:t>early</a:t>
            </a:r>
            <a:r>
              <a:rPr lang="ru-RU" sz="1600" dirty="0"/>
              <a:t> </a:t>
            </a:r>
            <a:r>
              <a:rPr lang="ru-RU" sz="1600" dirty="0" err="1"/>
              <a:t>stopping</a:t>
            </a:r>
            <a:r>
              <a:rPr lang="ru-RU" sz="1600" dirty="0"/>
              <a:t>, регуляризация…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2. Нейронные сети для анализа изображений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2.1 Введение в </a:t>
            </a:r>
            <a:r>
              <a:rPr lang="ru-RU" sz="1600" dirty="0" err="1"/>
              <a:t>сверточные</a:t>
            </a:r>
            <a:r>
              <a:rPr lang="ru-RU" sz="1600" dirty="0"/>
              <a:t> нейронные сети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2.2 Основные архитектуры </a:t>
            </a:r>
            <a:r>
              <a:rPr lang="ru-RU" sz="1600" dirty="0" err="1"/>
              <a:t>свёрточных</a:t>
            </a:r>
            <a:r>
              <a:rPr lang="ru-RU" sz="1600" dirty="0"/>
              <a:t> нейронных сетей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3. Нейронные сети для анализа текстов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3.1 CNN для анализа текстовых данных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3.2 Word2Vec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3.3 Введение в рекуррентные нейронные сети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4. Архитектура трансформера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4.1 Архитектура трансформера и избранные модели NLP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4.2 Трансформеры в не-NLP задачах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5. Ускорение нейросетей - основы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5.1 Дистилляция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5.2 Квантование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5.3 </a:t>
            </a:r>
            <a:r>
              <a:rPr lang="ru-RU" sz="1600" dirty="0" err="1"/>
              <a:t>Прунинг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5.4 NAS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6. Дополнительные главы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6.1 Аугментация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6.2 Методы анализа и интерпретации нейронных сетей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6.3 </a:t>
            </a:r>
            <a:r>
              <a:rPr lang="ru-RU" sz="1600" dirty="0" err="1"/>
              <a:t>Metric</a:t>
            </a:r>
            <a:r>
              <a:rPr lang="ru-RU" sz="1600" dirty="0"/>
              <a:t> Learning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закрыть курс?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5</a:t>
            </a:r>
            <a:r>
              <a:rPr lang="ru-RU" dirty="0"/>
              <a:t> домашних заданий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5</a:t>
            </a:r>
            <a:r>
              <a:rPr lang="ru-RU" dirty="0"/>
              <a:t>*</a:t>
            </a:r>
            <a:r>
              <a:rPr lang="en-US" dirty="0"/>
              <a:t>1</a:t>
            </a:r>
            <a:r>
              <a:rPr lang="ru-RU" dirty="0"/>
              <a:t>0=</a:t>
            </a:r>
            <a:r>
              <a:rPr lang="en-US" dirty="0"/>
              <a:t>5</a:t>
            </a:r>
            <a:r>
              <a:rPr lang="ru-RU" dirty="0"/>
              <a:t>0 баллов</a:t>
            </a:r>
          </a:p>
          <a:p>
            <a:r>
              <a:rPr lang="ru-RU" dirty="0"/>
              <a:t>Финальное </a:t>
            </a:r>
            <a:r>
              <a:rPr lang="en-US" dirty="0"/>
              <a:t>Kaggle</a:t>
            </a:r>
            <a:r>
              <a:rPr lang="ru-RU" dirty="0"/>
              <a:t>-соревнование (</a:t>
            </a:r>
            <a:r>
              <a:rPr lang="en-US" dirty="0"/>
              <a:t>CV/NLP/…</a:t>
            </a:r>
            <a:r>
              <a:rPr lang="ru-RU" dirty="0"/>
              <a:t>) – 50 баллов:</a:t>
            </a:r>
          </a:p>
          <a:p>
            <a:pPr lvl="1"/>
            <a:r>
              <a:rPr lang="ru-RU" dirty="0"/>
              <a:t>Позиция на </a:t>
            </a:r>
            <a:r>
              <a:rPr lang="ru-RU" dirty="0" err="1"/>
              <a:t>лидерборде</a:t>
            </a:r>
            <a:r>
              <a:rPr lang="ru-RU" dirty="0"/>
              <a:t> - 20 баллов</a:t>
            </a:r>
          </a:p>
          <a:p>
            <a:pPr lvl="1"/>
            <a:r>
              <a:rPr lang="ru-RU" dirty="0"/>
              <a:t>Код реализации и </a:t>
            </a:r>
            <a:r>
              <a:rPr lang="ru-RU" dirty="0" err="1"/>
              <a:t>пайплайн</a:t>
            </a:r>
            <a:r>
              <a:rPr lang="ru-RU" dirty="0"/>
              <a:t> экспериментов - 30 баллов.</a:t>
            </a:r>
          </a:p>
          <a:p>
            <a:endParaRPr lang="ru-RU" dirty="0"/>
          </a:p>
          <a:p>
            <a:r>
              <a:rPr lang="ru-RU" dirty="0"/>
              <a:t>5 - [80; 100]</a:t>
            </a:r>
          </a:p>
          <a:p>
            <a:r>
              <a:rPr lang="ru-RU" dirty="0"/>
              <a:t>4 - [60; 79]</a:t>
            </a:r>
          </a:p>
          <a:p>
            <a:r>
              <a:rPr lang="ru-RU" dirty="0"/>
              <a:t>3 - [40; 59]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Добрать баллы на ПА </a:t>
            </a:r>
            <a:r>
              <a:rPr lang="en-US" dirty="0"/>
              <a:t>–</a:t>
            </a:r>
            <a:r>
              <a:rPr lang="ru-RU" dirty="0"/>
              <a:t> можно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своему ментору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</a:t>
            </a:r>
            <a:r>
              <a:rPr lang="ru-RU" dirty="0">
                <a:solidFill>
                  <a:srgbClr val="FF0000"/>
                </a:solidFill>
              </a:rPr>
              <a:t> своего ментора </a:t>
            </a:r>
            <a:r>
              <a:rPr lang="ru-RU" dirty="0"/>
              <a:t>в </a:t>
            </a:r>
            <a:r>
              <a:rPr lang="en-US" dirty="0"/>
              <a:t>reviewers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Лютова Дарья - </a:t>
            </a:r>
            <a:r>
              <a:rPr lang="en-US" dirty="0"/>
              <a:t>@DariaLyutova</a:t>
            </a:r>
            <a:endParaRPr lang="ru-RU" dirty="0"/>
          </a:p>
          <a:p>
            <a:r>
              <a:rPr lang="ru-RU" dirty="0"/>
              <a:t>Димитров Владимир - </a:t>
            </a:r>
            <a:r>
              <a:rPr lang="en-US" dirty="0"/>
              <a:t>@vdimitrov</a:t>
            </a:r>
            <a:endParaRPr lang="ru-RU" dirty="0"/>
          </a:p>
          <a:p>
            <a:r>
              <a:rPr lang="ru-RU" dirty="0"/>
              <a:t>Зозуля Андрей - </a:t>
            </a:r>
            <a:r>
              <a:rPr lang="en-US" dirty="0"/>
              <a:t>@Anzovitte</a:t>
            </a:r>
            <a:endParaRPr lang="ru-RU" dirty="0"/>
          </a:p>
          <a:p>
            <a:r>
              <a:rPr lang="ru-RU" dirty="0"/>
              <a:t>Тихобаева Ольга - </a:t>
            </a:r>
            <a:r>
              <a:rPr lang="en-US" dirty="0"/>
              <a:t>@otikhobaeva</a:t>
            </a:r>
            <a:endParaRPr lang="ru-RU" dirty="0"/>
          </a:p>
          <a:p>
            <a:r>
              <a:rPr lang="ru-RU" dirty="0" err="1"/>
              <a:t>Маршалова</a:t>
            </a:r>
            <a:r>
              <a:rPr lang="ru-RU" dirty="0"/>
              <a:t> Анна - </a:t>
            </a:r>
            <a:r>
              <a:rPr lang="en-US" dirty="0"/>
              <a:t>@anna_marshalova</a:t>
            </a:r>
            <a:endParaRPr lang="ru-RU" dirty="0"/>
          </a:p>
          <a:p>
            <a:r>
              <a:rPr lang="ru-RU" dirty="0" err="1"/>
              <a:t>Пределина</a:t>
            </a:r>
            <a:r>
              <a:rPr lang="ru-RU" dirty="0"/>
              <a:t> Анастасия - </a:t>
            </a:r>
            <a:r>
              <a:rPr lang="en-US" dirty="0"/>
              <a:t>@aspr06</a:t>
            </a:r>
            <a:endParaRPr lang="ru-RU" dirty="0"/>
          </a:p>
          <a:p>
            <a:r>
              <a:rPr lang="ru-RU" dirty="0"/>
              <a:t>Абдуллин Ильгиз - </a:t>
            </a:r>
            <a:r>
              <a:rPr lang="en-US" dirty="0"/>
              <a:t>@abdullinilr</a:t>
            </a:r>
            <a:endParaRPr lang="ru-RU" dirty="0"/>
          </a:p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Румянцев Георгий </a:t>
            </a:r>
            <a:r>
              <a:rPr lang="ru-RU" dirty="0"/>
              <a:t>- </a:t>
            </a:r>
            <a:r>
              <a:rPr lang="en-US" dirty="0"/>
              <a:t>@HQmupbasic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8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D9A6-8925-1390-AB1F-7A1666F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2BAF-68FD-B9C6-2EE8-1DFA79A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B3AB8-ED6E-1644-F8F0-E2951400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en-US" dirty="0" err="1"/>
              <a:t>tg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</p:txBody>
      </p:sp>
    </p:spTree>
    <p:extLst>
      <p:ext uri="{BB962C8B-B14F-4D97-AF65-F5344CB8AC3E}">
        <p14:creationId xmlns:p14="http://schemas.microsoft.com/office/powerpoint/2010/main" val="90362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91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449</Words>
  <Application>Microsoft Office PowerPoint</Application>
  <PresentationFormat>Широкоэкранный</PresentationFormat>
  <Paragraphs>83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Google Sans</vt:lpstr>
      <vt:lpstr>Тема Office</vt:lpstr>
      <vt:lpstr>Основы глубокого обучения</vt:lpstr>
      <vt:lpstr>Примерный план курса</vt:lpstr>
      <vt:lpstr>Как закрыть курс?</vt:lpstr>
      <vt:lpstr>Как сдавать ДЗ?</vt:lpstr>
      <vt:lpstr>Пример открытия PR</vt:lpstr>
      <vt:lpstr>Когда сдавать ДЗ?</vt:lpstr>
      <vt:lpstr>Менторы</vt:lpstr>
      <vt:lpstr>Коммуникация</vt:lpstr>
      <vt:lpstr>Небольшая синхронизация</vt:lpstr>
      <vt:lpstr>Небольшая синхронизация</vt:lpstr>
      <vt:lpstr>Ожидания от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116</cp:revision>
  <dcterms:created xsi:type="dcterms:W3CDTF">2023-01-09T13:10:05Z</dcterms:created>
  <dcterms:modified xsi:type="dcterms:W3CDTF">2024-11-28T19:34:24Z</dcterms:modified>
</cp:coreProperties>
</file>