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3"/>
  </p:notesMasterIdLst>
  <p:handoutMasterIdLst>
    <p:handoutMasterId r:id="rId24"/>
  </p:handoutMasterIdLst>
  <p:sldIdLst>
    <p:sldId id="257" r:id="rId16"/>
    <p:sldId id="315" r:id="rId17"/>
    <p:sldId id="413" r:id="rId18"/>
    <p:sldId id="414" r:id="rId19"/>
    <p:sldId id="416" r:id="rId20"/>
    <p:sldId id="417" r:id="rId21"/>
    <p:sldId id="415" r:id="rId22"/>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7" autoAdjust="0"/>
    <p:restoredTop sz="92876" autoAdjust="0"/>
  </p:normalViewPr>
  <p:slideViewPr>
    <p:cSldViewPr>
      <p:cViewPr varScale="1">
        <p:scale>
          <a:sx n="72" d="100"/>
          <a:sy n="72" d="100"/>
        </p:scale>
        <p:origin x="344" y="4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2/23/2017 20:09</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2/23/2017 20:09</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2/23/2017 20:09</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1</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1956">
              <a:spcAft>
                <a:spcPts val="347"/>
              </a:spcAft>
              <a:defRPr/>
            </a:pPr>
            <a:endParaRPr lang="en-US" sz="1200" b="1" u="sng" dirty="0"/>
          </a:p>
        </p:txBody>
      </p:sp>
      <p:sp>
        <p:nvSpPr>
          <p:cNvPr id="4" name="Footer Placeholder 3"/>
          <p:cNvSpPr>
            <a:spLocks noGrp="1"/>
          </p:cNvSpPr>
          <p:nvPr>
            <p:ph type="ftr" sz="quarter" idx="10"/>
          </p:nvPr>
        </p:nvSpPr>
        <p:spPr/>
        <p:txBody>
          <a:bodyPr/>
          <a:lstStyle/>
          <a:p>
            <a:pPr defTabSz="93292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defTabSz="951956">
              <a:defRPr/>
            </a:pPr>
            <a:fld id="{E74353ED-ACB2-44BF-A903-985B0AF962B7}" type="datetime1">
              <a:rPr lang="en-US">
                <a:solidFill>
                  <a:prstClr val="black"/>
                </a:solidFill>
              </a:rPr>
              <a:pPr defTabSz="951956">
                <a:defRPr/>
              </a:pPr>
              <a:t>2/23/2017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pPr defTabSz="951956">
              <a:defRPr/>
            </a:pPr>
            <a:fld id="{B4008EB6-D09E-4580-8CD6-DDB14511944F}" type="slidenum">
              <a:rPr lang="en-US">
                <a:solidFill>
                  <a:prstClr val="black"/>
                </a:solidFill>
              </a:rPr>
              <a:pPr defTabSz="951956">
                <a:defRPr/>
              </a:pPr>
              <a:t>2</a:t>
            </a:fld>
            <a:endParaRPr lang="en-US" dirty="0">
              <a:solidFill>
                <a:prstClr val="black"/>
              </a:solidFill>
            </a:endParaRPr>
          </a:p>
        </p:txBody>
      </p:sp>
    </p:spTree>
    <p:extLst>
      <p:ext uri="{BB962C8B-B14F-4D97-AF65-F5344CB8AC3E}">
        <p14:creationId xmlns:p14="http://schemas.microsoft.com/office/powerpoint/2010/main" val="47410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2/23/2017 20:09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2/23/2017 20:09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2693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847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715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2/23/2017 20:09</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66937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Master" Target="../slideMasters/slideMaster5.xml"/><Relationship Id="rId4" Type="http://schemas.openxmlformats.org/officeDocument/2006/relationships/image" Target="../media/image32.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4.png"/></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8.wmf"/></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 Id="rId4"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wmf"/></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8.xml"/><Relationship Id="rId4" Type="http://schemas.openxmlformats.org/officeDocument/2006/relationships/image" Target="../media/image17.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8.xml"/><Relationship Id="rId4"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 Id="rId4"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35.png"/><Relationship Id="rId2" Type="http://schemas.openxmlformats.org/officeDocument/2006/relationships/slideLayout" Target="../slideLayouts/slideLayout223.xml"/><Relationship Id="rId16" Type="http://schemas.openxmlformats.org/officeDocument/2006/relationships/theme" Target="../theme/theme10.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slideLayout" Target="../slideLayouts/slideLayout236.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slideLayout" Target="../slideLayouts/slideLayout249.xml"/><Relationship Id="rId18" Type="http://schemas.openxmlformats.org/officeDocument/2006/relationships/slideLayout" Target="../slideLayouts/slideLayout25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17" Type="http://schemas.openxmlformats.org/officeDocument/2006/relationships/slideLayout" Target="../slideLayouts/slideLayout253.xml"/><Relationship Id="rId2" Type="http://schemas.openxmlformats.org/officeDocument/2006/relationships/slideLayout" Target="../slideLayouts/slideLayout238.xml"/><Relationship Id="rId16" Type="http://schemas.openxmlformats.org/officeDocument/2006/relationships/slideLayout" Target="../slideLayouts/slideLayout252.xml"/><Relationship Id="rId20" Type="http://schemas.openxmlformats.org/officeDocument/2006/relationships/image" Target="../media/image38.emf"/><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slideLayout" Target="../slideLayouts/slideLayout251.xml"/><Relationship Id="rId10" Type="http://schemas.openxmlformats.org/officeDocument/2006/relationships/slideLayout" Target="../slideLayouts/slideLayout246.xml"/><Relationship Id="rId19" Type="http://schemas.openxmlformats.org/officeDocument/2006/relationships/theme" Target="../theme/theme11.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slideLayout" Target="../slideLayouts/slideLayout25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2" Type="http://schemas.openxmlformats.org/officeDocument/2006/relationships/slideLayout" Target="../slideLayouts/slideLayout256.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image" Target="../media/image38.emf"/><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8.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theme" Target="../theme/theme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theme" Target="../theme/theme6.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theme" Target="../theme/theme7.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slideLayout" Target="../slideLayouts/slideLayout187.xml"/><Relationship Id="rId18" Type="http://schemas.openxmlformats.org/officeDocument/2006/relationships/slideLayout" Target="../slideLayouts/slideLayout192.xml"/><Relationship Id="rId26" Type="http://schemas.openxmlformats.org/officeDocument/2006/relationships/slideLayout" Target="../slideLayouts/slideLayout200.xml"/><Relationship Id="rId3" Type="http://schemas.openxmlformats.org/officeDocument/2006/relationships/slideLayout" Target="../slideLayouts/slideLayout177.xml"/><Relationship Id="rId21" Type="http://schemas.openxmlformats.org/officeDocument/2006/relationships/slideLayout" Target="../slideLayouts/slideLayout195.xml"/><Relationship Id="rId34" Type="http://schemas.openxmlformats.org/officeDocument/2006/relationships/slideLayout" Target="../slideLayouts/slideLayout208.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slideLayout" Target="../slideLayouts/slideLayout191.xml"/><Relationship Id="rId25" Type="http://schemas.openxmlformats.org/officeDocument/2006/relationships/slideLayout" Target="../slideLayouts/slideLayout199.xml"/><Relationship Id="rId33" Type="http://schemas.openxmlformats.org/officeDocument/2006/relationships/slideLayout" Target="../slideLayouts/slideLayout207.xml"/><Relationship Id="rId2" Type="http://schemas.openxmlformats.org/officeDocument/2006/relationships/slideLayout" Target="../slideLayouts/slideLayout176.xml"/><Relationship Id="rId16" Type="http://schemas.openxmlformats.org/officeDocument/2006/relationships/slideLayout" Target="../slideLayouts/slideLayout190.xml"/><Relationship Id="rId20" Type="http://schemas.openxmlformats.org/officeDocument/2006/relationships/slideLayout" Target="../slideLayouts/slideLayout194.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24" Type="http://schemas.openxmlformats.org/officeDocument/2006/relationships/slideLayout" Target="../slideLayouts/slideLayout198.xml"/><Relationship Id="rId32" Type="http://schemas.openxmlformats.org/officeDocument/2006/relationships/slideLayout" Target="../slideLayouts/slideLayout206.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23" Type="http://schemas.openxmlformats.org/officeDocument/2006/relationships/slideLayout" Target="../slideLayouts/slideLayout197.xml"/><Relationship Id="rId28" Type="http://schemas.openxmlformats.org/officeDocument/2006/relationships/slideLayout" Target="../slideLayouts/slideLayout202.xml"/><Relationship Id="rId36" Type="http://schemas.openxmlformats.org/officeDocument/2006/relationships/theme" Target="../theme/theme8.xml"/><Relationship Id="rId10" Type="http://schemas.openxmlformats.org/officeDocument/2006/relationships/slideLayout" Target="../slideLayouts/slideLayout184.xml"/><Relationship Id="rId19" Type="http://schemas.openxmlformats.org/officeDocument/2006/relationships/slideLayout" Target="../slideLayouts/slideLayout193.xml"/><Relationship Id="rId31" Type="http://schemas.openxmlformats.org/officeDocument/2006/relationships/slideLayout" Target="../slideLayouts/slideLayout205.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 Id="rId22" Type="http://schemas.openxmlformats.org/officeDocument/2006/relationships/slideLayout" Target="../slideLayouts/slideLayout196.xml"/><Relationship Id="rId27" Type="http://schemas.openxmlformats.org/officeDocument/2006/relationships/slideLayout" Target="../slideLayouts/slideLayout201.xml"/><Relationship Id="rId30" Type="http://schemas.openxmlformats.org/officeDocument/2006/relationships/slideLayout" Target="../slideLayouts/slideLayout204.xml"/><Relationship Id="rId35" Type="http://schemas.openxmlformats.org/officeDocument/2006/relationships/slideLayout" Target="../slideLayouts/slideLayout20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theme" Target="../theme/theme9.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43.jp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Intro to ASP.NET Core</a:t>
            </a:r>
            <a:endParaRPr lang="en-US" sz="3600" dirty="0"/>
          </a:p>
        </p:txBody>
      </p:sp>
      <p:sp>
        <p:nvSpPr>
          <p:cNvPr id="3" name="Text Placeholder 2"/>
          <p:cNvSpPr>
            <a:spLocks noGrp="1"/>
          </p:cNvSpPr>
          <p:nvPr>
            <p:ph type="body" sz="quarter" idx="12"/>
          </p:nvPr>
        </p:nvSpPr>
        <p:spPr/>
        <p:txBody>
          <a:bodyPr/>
          <a:lstStyle/>
          <a:p>
            <a:r>
              <a:rPr lang="en-US" sz="2400" dirty="0"/>
              <a:t>Jeffrey T. Fritz</a:t>
            </a:r>
          </a:p>
          <a:p>
            <a:r>
              <a:rPr lang="en-US" sz="2400" dirty="0"/>
              <a:t>Sr. Program Manager </a:t>
            </a:r>
          </a:p>
          <a:p>
            <a:r>
              <a:rPr lang="en-US" sz="2400" dirty="0"/>
              <a:t>@</a:t>
            </a:r>
            <a:r>
              <a:rPr lang="en-US" sz="2400" dirty="0" err="1"/>
              <a:t>csharpfritz</a:t>
            </a:r>
            <a:endParaRPr lang="en-US" sz="2400" dirty="0"/>
          </a:p>
          <a:p>
            <a:r>
              <a:rPr lang="en-US" sz="2400" dirty="0"/>
              <a:t>jefritz@microsoft.com</a:t>
            </a:r>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and the Modern Web</a:t>
            </a:r>
          </a:p>
        </p:txBody>
      </p:sp>
      <p:sp>
        <p:nvSpPr>
          <p:cNvPr id="4" name="Rectangle 3"/>
          <p:cNvSpPr/>
          <p:nvPr/>
        </p:nvSpPr>
        <p:spPr>
          <a:xfrm>
            <a:off x="7816526" y="2881119"/>
            <a:ext cx="3462294" cy="954107"/>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Choose your Editors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and Tools</a:t>
            </a:r>
          </a:p>
        </p:txBody>
      </p:sp>
      <p:sp>
        <p:nvSpPr>
          <p:cNvPr id="9" name="Rectangle 8"/>
          <p:cNvSpPr/>
          <p:nvPr/>
        </p:nvSpPr>
        <p:spPr>
          <a:xfrm>
            <a:off x="1961121" y="4187836"/>
            <a:ext cx="3113353" cy="954107"/>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Open Source </a:t>
            </a:r>
            <a:br>
              <a:rPr kumimoji="0" lang="en-US" sz="2800" b="0" i="0" u="none" strike="noStrike" kern="1200" cap="none" spc="0" normalizeH="0" baseline="0" noProof="0" dirty="0">
                <a:ln>
                  <a:noFill/>
                </a:ln>
                <a:solidFill>
                  <a:srgbClr val="FFFFFF"/>
                </a:solidFill>
                <a:effectLst/>
                <a:uLnTx/>
                <a:uFillTx/>
                <a:latin typeface="Segoe UI"/>
                <a:ea typeface="+mn-ea"/>
                <a:cs typeface="+mn-cs"/>
              </a:rPr>
            </a:br>
            <a:r>
              <a:rPr kumimoji="0" lang="en-US" sz="2800" b="0" i="0" u="none" strike="noStrike" kern="1200" cap="none" spc="0" normalizeH="0" baseline="0" noProof="0" dirty="0">
                <a:ln>
                  <a:noFill/>
                </a:ln>
                <a:solidFill>
                  <a:srgbClr val="FFFFFF"/>
                </a:solidFill>
                <a:effectLst/>
                <a:uLnTx/>
                <a:uFillTx/>
                <a:latin typeface="Segoe UI"/>
                <a:ea typeface="+mn-ea"/>
                <a:cs typeface="+mn-cs"/>
              </a:rPr>
              <a:t>with Contributions</a:t>
            </a:r>
          </a:p>
        </p:txBody>
      </p:sp>
      <p:sp>
        <p:nvSpPr>
          <p:cNvPr id="13" name="Rectangle 12"/>
          <p:cNvSpPr/>
          <p:nvPr/>
        </p:nvSpPr>
        <p:spPr>
          <a:xfrm>
            <a:off x="7754278" y="4437305"/>
            <a:ext cx="2534027"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Cross-Platform</a:t>
            </a:r>
          </a:p>
        </p:txBody>
      </p:sp>
      <p:grpSp>
        <p:nvGrpSpPr>
          <p:cNvPr id="6" name="Group 5"/>
          <p:cNvGrpSpPr/>
          <p:nvPr/>
        </p:nvGrpSpPr>
        <p:grpSpPr>
          <a:xfrm>
            <a:off x="6785010" y="4247514"/>
            <a:ext cx="906342" cy="867556"/>
            <a:chOff x="2211181" y="1874910"/>
            <a:chExt cx="609600" cy="594360"/>
          </a:xfrm>
        </p:grpSpPr>
        <p:sp>
          <p:nvSpPr>
            <p:cNvPr id="15" name="Oval 14"/>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3" name="Picture 6" descr="C:\temp\WinAzure_rgb_Wht_S.png"/>
            <p:cNvPicPr>
              <a:picLocks noChangeAspect="1" noChangeArrowheads="1"/>
            </p:cNvPicPr>
            <p:nvPr/>
          </p:nvPicPr>
          <p:blipFill rotWithShape="1">
            <a:blip r:embed="rId3">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files.softicons.com/download/system-icons/windows-8-metro-icons-by-dakirby309/png/512x512/Folders%20&amp;%20OS/Linu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a:grpSpLocks noChangeAspect="1"/>
            </p:cNvGrpSpPr>
            <p:nvPr/>
          </p:nvGrpSpPr>
          <p:grpSpPr bwMode="auto">
            <a:xfrm>
              <a:off x="2314492" y="2130536"/>
              <a:ext cx="197134" cy="235237"/>
              <a:chOff x="3485" y="1766"/>
              <a:chExt cx="745" cy="889"/>
            </a:xfrm>
          </p:grpSpPr>
          <p:sp>
            <p:nvSpPr>
              <p:cNvPr id="27" name="Freeform 26"/>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sp>
            <p:nvSpPr>
              <p:cNvPr id="28" name="Freeform 27"/>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7" name="Group 6"/>
          <p:cNvGrpSpPr/>
          <p:nvPr/>
        </p:nvGrpSpPr>
        <p:grpSpPr>
          <a:xfrm>
            <a:off x="6794824" y="2856591"/>
            <a:ext cx="906342" cy="867556"/>
            <a:chOff x="2199148" y="3390553"/>
            <a:chExt cx="609600" cy="594360"/>
          </a:xfrm>
        </p:grpSpPr>
        <p:sp>
          <p:nvSpPr>
            <p:cNvPr id="14" name="Oval 13"/>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8" name="Group 7"/>
          <p:cNvGrpSpPr/>
          <p:nvPr/>
        </p:nvGrpSpPr>
        <p:grpSpPr>
          <a:xfrm>
            <a:off x="940880" y="4235971"/>
            <a:ext cx="906342" cy="867556"/>
            <a:chOff x="2203935" y="5009693"/>
            <a:chExt cx="609600" cy="594360"/>
          </a:xfrm>
        </p:grpSpPr>
        <p:sp>
          <p:nvSpPr>
            <p:cNvPr id="12" name="Oval 11"/>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p:cNvSpPr/>
            <p:nvPr/>
          </p:nvSpPr>
          <p:spPr>
            <a:xfrm>
              <a:off x="2256866" y="5140354"/>
              <a:ext cx="500486" cy="316285"/>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OSS</a:t>
              </a:r>
            </a:p>
          </p:txBody>
        </p:sp>
      </p:grpSp>
      <p:sp>
        <p:nvSpPr>
          <p:cNvPr id="24" name="Rectangle 23"/>
          <p:cNvSpPr/>
          <p:nvPr/>
        </p:nvSpPr>
        <p:spPr>
          <a:xfrm>
            <a:off x="1880015" y="2881119"/>
            <a:ext cx="4401077" cy="954107"/>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Seamless transition </a:t>
            </a:r>
            <a:br>
              <a:rPr kumimoji="0" lang="en-US" sz="2800" b="0" i="0" u="none" strike="noStrike" kern="1200" cap="none" spc="0" normalizeH="0" baseline="0" noProof="0" dirty="0">
                <a:ln>
                  <a:noFill/>
                </a:ln>
                <a:solidFill>
                  <a:srgbClr val="FFFFFF"/>
                </a:solidFill>
                <a:effectLst/>
                <a:uLnTx/>
                <a:uFillTx/>
                <a:latin typeface="Segoe UI"/>
                <a:ea typeface="+mn-ea"/>
                <a:cs typeface="+mn-cs"/>
              </a:rPr>
            </a:br>
            <a:r>
              <a:rPr kumimoji="0" lang="en-US" sz="2800" b="0" i="0" u="none" strike="noStrike" kern="1200" cap="none" spc="0" normalizeH="0" baseline="0" noProof="0" dirty="0">
                <a:ln>
                  <a:noFill/>
                </a:ln>
                <a:solidFill>
                  <a:srgbClr val="FFFFFF"/>
                </a:solidFill>
                <a:effectLst/>
                <a:uLnTx/>
                <a:uFillTx/>
                <a:latin typeface="Segoe UI"/>
                <a:ea typeface="+mn-ea"/>
                <a:cs typeface="+mn-cs"/>
              </a:rPr>
              <a:t>from on-premises to cloud</a:t>
            </a:r>
          </a:p>
        </p:txBody>
      </p:sp>
      <p:sp>
        <p:nvSpPr>
          <p:cNvPr id="30" name="Freeform 13"/>
          <p:cNvSpPr>
            <a:spLocks noChangeAspect="1" noEditPoints="1"/>
          </p:cNvSpPr>
          <p:nvPr/>
        </p:nvSpPr>
        <p:spPr bwMode="auto">
          <a:xfrm>
            <a:off x="937268" y="2864487"/>
            <a:ext cx="917115" cy="920494"/>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mn-cs"/>
            </a:endParaRPr>
          </a:p>
        </p:txBody>
      </p:sp>
      <p:sp>
        <p:nvSpPr>
          <p:cNvPr id="35" name="Rectangle 34"/>
          <p:cNvSpPr/>
          <p:nvPr/>
        </p:nvSpPr>
        <p:spPr>
          <a:xfrm>
            <a:off x="7754278" y="1808563"/>
            <a:ext cx="4268348"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Faster Development Cycle</a:t>
            </a:r>
          </a:p>
        </p:txBody>
      </p:sp>
      <p:sp>
        <p:nvSpPr>
          <p:cNvPr id="36" name="Rectangle 35"/>
          <p:cNvSpPr/>
          <p:nvPr/>
        </p:nvSpPr>
        <p:spPr>
          <a:xfrm>
            <a:off x="1897478" y="1795697"/>
            <a:ext cx="2635530" cy="523220"/>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Totally Modular</a:t>
            </a:r>
          </a:p>
        </p:txBody>
      </p:sp>
      <p:grpSp>
        <p:nvGrpSpPr>
          <p:cNvPr id="37" name="Group 36"/>
          <p:cNvGrpSpPr/>
          <p:nvPr/>
        </p:nvGrpSpPr>
        <p:grpSpPr>
          <a:xfrm>
            <a:off x="6795969" y="1626778"/>
            <a:ext cx="888298" cy="850284"/>
            <a:chOff x="1785636" y="1768035"/>
            <a:chExt cx="609600" cy="594360"/>
          </a:xfrm>
        </p:grpSpPr>
        <p:sp>
          <p:nvSpPr>
            <p:cNvPr id="38" name="Oval 37"/>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0" name="Group 39"/>
          <p:cNvGrpSpPr/>
          <p:nvPr/>
        </p:nvGrpSpPr>
        <p:grpSpPr>
          <a:xfrm>
            <a:off x="951466" y="1639744"/>
            <a:ext cx="888298" cy="850284"/>
            <a:chOff x="1795746" y="3978504"/>
            <a:chExt cx="609600" cy="594360"/>
          </a:xfrm>
        </p:grpSpPr>
        <p:sp>
          <p:nvSpPr>
            <p:cNvPr id="41" name="Oval 40"/>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31" name="Freeform 5"/>
          <p:cNvSpPr>
            <a:spLocks noEditPoints="1"/>
          </p:cNvSpPr>
          <p:nvPr/>
        </p:nvSpPr>
        <p:spPr bwMode="auto">
          <a:xfrm>
            <a:off x="4784301" y="5494553"/>
            <a:ext cx="878847" cy="83731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2" name="Freeform 35"/>
          <p:cNvSpPr>
            <a:spLocks/>
          </p:cNvSpPr>
          <p:nvPr/>
        </p:nvSpPr>
        <p:spPr bwMode="black">
          <a:xfrm>
            <a:off x="4940154" y="5629636"/>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sp>
        <p:nvSpPr>
          <p:cNvPr id="33" name="Rectangle 32"/>
          <p:cNvSpPr/>
          <p:nvPr/>
        </p:nvSpPr>
        <p:spPr>
          <a:xfrm>
            <a:off x="5765191" y="5529264"/>
            <a:ext cx="1155957" cy="769441"/>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a:ea typeface="+mn-ea"/>
                <a:cs typeface="+mn-cs"/>
              </a:rPr>
              <a:t>Fast</a:t>
            </a:r>
          </a:p>
        </p:txBody>
      </p:sp>
    </p:spTree>
    <p:extLst>
      <p:ext uri="{BB962C8B-B14F-4D97-AF65-F5344CB8AC3E}">
        <p14:creationId xmlns:p14="http://schemas.microsoft.com/office/powerpoint/2010/main" val="413662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27485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8699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571269" cy="4844371"/>
            <a:chOff x="150034" y="1726397"/>
            <a:chExt cx="5571269"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55712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Application Model</a:t>
              </a:r>
            </a:p>
          </p:txBody>
        </p:sp>
      </p:grpSp>
    </p:spTree>
    <p:extLst>
      <p:ext uri="{BB962C8B-B14F-4D97-AF65-F5344CB8AC3E}">
        <p14:creationId xmlns:p14="http://schemas.microsoft.com/office/powerpoint/2010/main" val="1177294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789625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a:t>
            </a:r>
          </a:p>
        </p:txBody>
      </p:sp>
    </p:spTree>
    <p:extLst>
      <p:ext uri="{BB962C8B-B14F-4D97-AF65-F5344CB8AC3E}">
        <p14:creationId xmlns:p14="http://schemas.microsoft.com/office/powerpoint/2010/main" val="87944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30630</TotalTime>
  <Words>295</Words>
  <Application>Microsoft Office PowerPoint</Application>
  <PresentationFormat>Custom</PresentationFormat>
  <Paragraphs>39</Paragraphs>
  <Slides>7</Slides>
  <Notes>7</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7</vt:i4>
      </vt:variant>
    </vt:vector>
  </HeadingPairs>
  <TitlesOfParts>
    <vt:vector size="30" baseType="lpstr">
      <vt:lpstr>ＭＳ Ｐゴシック</vt:lpstr>
      <vt:lpstr>Arial</vt:lpstr>
      <vt:lpstr>Avenir LT Pro 45 Book</vt:lpstr>
      <vt:lpstr>Calibri</vt:lpstr>
      <vt:lpstr>Consolas</vt:lpstr>
      <vt:lpstr>Lucida Grande</vt:lpstr>
      <vt:lpstr>Segoe</vt:lpstr>
      <vt:lpstr>Segoe UI</vt:lpstr>
      <vt:lpstr>Segoe UI Light</vt:lpstr>
      <vt:lpstr>Segoe ui light (Headings)</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Intro to ASP.NET Core</vt:lpstr>
      <vt:lpstr>ASP.NET Core and the Modern Web</vt:lpstr>
      <vt:lpstr>Hosting</vt:lpstr>
      <vt:lpstr>Middleware</vt:lpstr>
      <vt:lpstr>ASP.NET Core Middleware</vt:lpstr>
      <vt:lpstr>ASP.NET Core Middleware</vt:lpstr>
      <vt:lpstr>Configuration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Jeff Fritz</cp:lastModifiedBy>
  <cp:revision>575</cp:revision>
  <cp:lastPrinted>2015-11-03T20:58:11Z</cp:lastPrinted>
  <dcterms:created xsi:type="dcterms:W3CDTF">2014-06-10T19:28:25Z</dcterms:created>
  <dcterms:modified xsi:type="dcterms:W3CDTF">2017-02-24T01:10:06Z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