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6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44A8-D300-4D4F-98D3-975DBF68241F}" type="datetimeFigureOut">
              <a:rPr lang="de-DE" smtClean="0"/>
              <a:t>14.04.2021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DFF2C-58DC-4817-BA14-29DCDD467E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3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44A8-D300-4D4F-98D3-975DBF68241F}" type="datetimeFigureOut">
              <a:rPr lang="de-DE" smtClean="0"/>
              <a:t>14.04.2021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DFF2C-58DC-4817-BA14-29DCDD467E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177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44A8-D300-4D4F-98D3-975DBF68241F}" type="datetimeFigureOut">
              <a:rPr lang="de-DE" smtClean="0"/>
              <a:t>14.04.2021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DFF2C-58DC-4817-BA14-29DCDD467E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2150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44A8-D300-4D4F-98D3-975DBF68241F}" type="datetimeFigureOut">
              <a:rPr lang="de-DE" smtClean="0"/>
              <a:t>14.04.2021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DFF2C-58DC-4817-BA14-29DCDD467E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49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44A8-D300-4D4F-98D3-975DBF68241F}" type="datetimeFigureOut">
              <a:rPr lang="de-DE" smtClean="0"/>
              <a:t>14.04.2021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DFF2C-58DC-4817-BA14-29DCDD467E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331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44A8-D300-4D4F-98D3-975DBF68241F}" type="datetimeFigureOut">
              <a:rPr lang="de-DE" smtClean="0"/>
              <a:t>14.04.2021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DFF2C-58DC-4817-BA14-29DCDD467E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215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44A8-D300-4D4F-98D3-975DBF68241F}" type="datetimeFigureOut">
              <a:rPr lang="de-DE" smtClean="0"/>
              <a:t>14.04.2021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DFF2C-58DC-4817-BA14-29DCDD467E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795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44A8-D300-4D4F-98D3-975DBF68241F}" type="datetimeFigureOut">
              <a:rPr lang="de-DE" smtClean="0"/>
              <a:t>14.04.2021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DFF2C-58DC-4817-BA14-29DCDD467E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3011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44A8-D300-4D4F-98D3-975DBF68241F}" type="datetimeFigureOut">
              <a:rPr lang="de-DE" smtClean="0"/>
              <a:t>14.04.2021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DFF2C-58DC-4817-BA14-29DCDD467E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77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44A8-D300-4D4F-98D3-975DBF68241F}" type="datetimeFigureOut">
              <a:rPr lang="de-DE" smtClean="0"/>
              <a:t>14.04.2021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DFF2C-58DC-4817-BA14-29DCDD467E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6241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44A8-D300-4D4F-98D3-975DBF68241F}" type="datetimeFigureOut">
              <a:rPr lang="de-DE" smtClean="0"/>
              <a:t>14.04.2021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DFF2C-58DC-4817-BA14-29DCDD467E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3828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344A8-D300-4D4F-98D3-975DBF68241F}" type="datetimeFigureOut">
              <a:rPr lang="de-DE" smtClean="0"/>
              <a:t>14.04.2021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DFF2C-58DC-4817-BA14-29DCDD467E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119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chtungspfeil 4"/>
          <p:cNvSpPr/>
          <p:nvPr/>
        </p:nvSpPr>
        <p:spPr>
          <a:xfrm>
            <a:off x="379485" y="1583446"/>
            <a:ext cx="1319204" cy="65442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GPS</a:t>
            </a:r>
            <a:endParaRPr lang="de-DE" dirty="0"/>
          </a:p>
        </p:txBody>
      </p:sp>
      <p:sp>
        <p:nvSpPr>
          <p:cNvPr id="6" name="Richtungspfeil 5"/>
          <p:cNvSpPr/>
          <p:nvPr/>
        </p:nvSpPr>
        <p:spPr>
          <a:xfrm>
            <a:off x="379485" y="2430856"/>
            <a:ext cx="1319204" cy="65442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AIS</a:t>
            </a:r>
            <a:endParaRPr lang="de-DE" dirty="0"/>
          </a:p>
        </p:txBody>
      </p:sp>
      <p:sp>
        <p:nvSpPr>
          <p:cNvPr id="7" name="Richtungspfeil 6"/>
          <p:cNvSpPr/>
          <p:nvPr/>
        </p:nvSpPr>
        <p:spPr>
          <a:xfrm>
            <a:off x="390459" y="3298120"/>
            <a:ext cx="1319204" cy="87736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Wind Echolot Logge</a:t>
            </a:r>
            <a:endParaRPr lang="de-DE" dirty="0"/>
          </a:p>
        </p:txBody>
      </p:sp>
      <p:sp>
        <p:nvSpPr>
          <p:cNvPr id="19" name="Gleichschenkliges Dreieck 18"/>
          <p:cNvSpPr/>
          <p:nvPr/>
        </p:nvSpPr>
        <p:spPr>
          <a:xfrm rot="5400000">
            <a:off x="3195070" y="2499321"/>
            <a:ext cx="3680010" cy="1762899"/>
          </a:xfrm>
          <a:prstGeom prst="triangle">
            <a:avLst>
              <a:gd name="adj" fmla="val 5023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Gleichschenkliges Dreieck 20"/>
          <p:cNvSpPr/>
          <p:nvPr/>
        </p:nvSpPr>
        <p:spPr>
          <a:xfrm rot="5400000">
            <a:off x="1202212" y="2496239"/>
            <a:ext cx="3128209" cy="1762899"/>
          </a:xfrm>
          <a:prstGeom prst="triangle">
            <a:avLst>
              <a:gd name="adj" fmla="val 5023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 rot="16200000">
            <a:off x="3335249" y="3144282"/>
            <a:ext cx="194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Datenformate</a:t>
            </a:r>
          </a:p>
        </p:txBody>
      </p:sp>
      <p:sp>
        <p:nvSpPr>
          <p:cNvPr id="14" name="Textfeld 13"/>
          <p:cNvSpPr txBox="1"/>
          <p:nvPr/>
        </p:nvSpPr>
        <p:spPr>
          <a:xfrm rot="16200000">
            <a:off x="1045995" y="3130832"/>
            <a:ext cx="2019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Schnittstellen</a:t>
            </a:r>
            <a:endParaRPr lang="de-DE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2191876" y="2856174"/>
            <a:ext cx="1587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accent1">
                    <a:lumMod val="50000"/>
                  </a:schemeClr>
                </a:solidFill>
              </a:rPr>
              <a:t>USB</a:t>
            </a:r>
          </a:p>
          <a:p>
            <a:r>
              <a:rPr lang="de-DE" sz="1200" dirty="0" smtClean="0">
                <a:solidFill>
                  <a:schemeClr val="accent1">
                    <a:lumMod val="50000"/>
                  </a:schemeClr>
                </a:solidFill>
              </a:rPr>
              <a:t>Seriell (RS485 </a:t>
            </a:r>
            <a:r>
              <a:rPr lang="de-DE" sz="1200" dirty="0" err="1" smtClean="0">
                <a:solidFill>
                  <a:schemeClr val="accent1">
                    <a:lumMod val="50000"/>
                  </a:schemeClr>
                </a:solidFill>
              </a:rPr>
              <a:t>etc</a:t>
            </a:r>
            <a:r>
              <a:rPr lang="de-DE" sz="12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r>
              <a:rPr lang="de-DE" sz="1200" dirty="0" err="1" smtClean="0">
                <a:solidFill>
                  <a:schemeClr val="accent1">
                    <a:lumMod val="50000"/>
                  </a:schemeClr>
                </a:solidFill>
              </a:rPr>
              <a:t>Seatalk</a:t>
            </a:r>
            <a:r>
              <a:rPr lang="de-DE" sz="1200" dirty="0" smtClean="0">
                <a:solidFill>
                  <a:schemeClr val="accent1">
                    <a:lumMod val="50000"/>
                  </a:schemeClr>
                </a:solidFill>
              </a:rPr>
              <a:t> 1/NG</a:t>
            </a:r>
          </a:p>
          <a:p>
            <a:r>
              <a:rPr lang="de-DE" sz="1200" dirty="0" err="1" smtClean="0">
                <a:solidFill>
                  <a:schemeClr val="accent1">
                    <a:lumMod val="50000"/>
                  </a:schemeClr>
                </a:solidFill>
              </a:rPr>
              <a:t>CANbus</a:t>
            </a:r>
            <a:r>
              <a:rPr lang="de-DE" sz="1200" dirty="0" smtClean="0">
                <a:solidFill>
                  <a:schemeClr val="accent1">
                    <a:lumMod val="50000"/>
                  </a:schemeClr>
                </a:solidFill>
              </a:rPr>
              <a:t> bzw. </a:t>
            </a:r>
            <a:br>
              <a:rPr lang="de-DE" sz="12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de-DE" sz="1200" dirty="0" smtClean="0">
                <a:solidFill>
                  <a:schemeClr val="accent1">
                    <a:lumMod val="50000"/>
                  </a:schemeClr>
                </a:solidFill>
              </a:rPr>
              <a:t>NMEA2K</a:t>
            </a:r>
          </a:p>
          <a:p>
            <a:r>
              <a:rPr lang="de-DE" sz="1200" dirty="0" smtClean="0">
                <a:solidFill>
                  <a:schemeClr val="accent1">
                    <a:lumMod val="50000"/>
                  </a:schemeClr>
                </a:solidFill>
              </a:rPr>
              <a:t>LAN/ WLAN</a:t>
            </a:r>
            <a:endParaRPr lang="de-DE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4536622" y="3013499"/>
            <a:ext cx="1123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solidFill>
                  <a:schemeClr val="accent1">
                    <a:lumMod val="50000"/>
                  </a:schemeClr>
                </a:solidFill>
              </a:rPr>
              <a:t>Seatalk</a:t>
            </a:r>
            <a:r>
              <a:rPr lang="de-DE" sz="1200" dirty="0" smtClean="0">
                <a:solidFill>
                  <a:schemeClr val="accent1">
                    <a:lumMod val="50000"/>
                  </a:schemeClr>
                </a:solidFill>
              </a:rPr>
              <a:t> 1</a:t>
            </a:r>
          </a:p>
          <a:p>
            <a:r>
              <a:rPr lang="de-DE" sz="1200" dirty="0" err="1" smtClean="0">
                <a:solidFill>
                  <a:schemeClr val="accent1">
                    <a:lumMod val="50000"/>
                  </a:schemeClr>
                </a:solidFill>
              </a:rPr>
              <a:t>Seatalk</a:t>
            </a:r>
            <a:r>
              <a:rPr lang="de-DE" sz="1200" dirty="0" smtClean="0">
                <a:solidFill>
                  <a:schemeClr val="accent1">
                    <a:lumMod val="50000"/>
                  </a:schemeClr>
                </a:solidFill>
              </a:rPr>
              <a:t> NG</a:t>
            </a:r>
          </a:p>
          <a:p>
            <a:r>
              <a:rPr lang="de-DE" sz="1200" dirty="0" smtClean="0">
                <a:solidFill>
                  <a:schemeClr val="accent1">
                    <a:lumMod val="50000"/>
                  </a:schemeClr>
                </a:solidFill>
              </a:rPr>
              <a:t>NMEA0183</a:t>
            </a:r>
          </a:p>
          <a:p>
            <a:r>
              <a:rPr lang="de-DE" sz="1200" dirty="0" smtClean="0">
                <a:solidFill>
                  <a:schemeClr val="accent1">
                    <a:lumMod val="50000"/>
                  </a:schemeClr>
                </a:solidFill>
              </a:rPr>
              <a:t>NMEA2000</a:t>
            </a:r>
            <a:endParaRPr lang="de-DE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Chevron 27"/>
          <p:cNvSpPr/>
          <p:nvPr/>
        </p:nvSpPr>
        <p:spPr>
          <a:xfrm>
            <a:off x="3849180" y="1546412"/>
            <a:ext cx="2467866" cy="3680011"/>
          </a:xfrm>
          <a:prstGeom prst="chevron">
            <a:avLst>
              <a:gd name="adj" fmla="val 84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1547661" y="1546412"/>
            <a:ext cx="2467866" cy="3680011"/>
          </a:xfrm>
          <a:prstGeom prst="chevron">
            <a:avLst>
              <a:gd name="adj" fmla="val 84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9" name="Gleichschenkliges Dreieck 28"/>
          <p:cNvSpPr/>
          <p:nvPr/>
        </p:nvSpPr>
        <p:spPr>
          <a:xfrm rot="5400000">
            <a:off x="6707804" y="2926354"/>
            <a:ext cx="3511554" cy="1003630"/>
          </a:xfrm>
          <a:prstGeom prst="triangle">
            <a:avLst>
              <a:gd name="adj" fmla="val 5023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 rot="16200000">
            <a:off x="7148766" y="3133089"/>
            <a:ext cx="194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Datenformat</a:t>
            </a:r>
            <a:endParaRPr lang="de-DE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Chevron 30"/>
          <p:cNvSpPr/>
          <p:nvPr/>
        </p:nvSpPr>
        <p:spPr>
          <a:xfrm>
            <a:off x="7662697" y="1535219"/>
            <a:ext cx="1520915" cy="3680011"/>
          </a:xfrm>
          <a:prstGeom prst="chevron">
            <a:avLst>
              <a:gd name="adj" fmla="val 84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2" name="Gleichschenkliges Dreieck 31"/>
          <p:cNvSpPr/>
          <p:nvPr/>
        </p:nvSpPr>
        <p:spPr>
          <a:xfrm rot="5400000">
            <a:off x="8023681" y="2897523"/>
            <a:ext cx="3631784" cy="1003630"/>
          </a:xfrm>
          <a:prstGeom prst="triangle">
            <a:avLst>
              <a:gd name="adj" fmla="val 5023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/>
          <p:cNvSpPr txBox="1"/>
          <p:nvPr/>
        </p:nvSpPr>
        <p:spPr>
          <a:xfrm rot="16200000">
            <a:off x="8524758" y="3133087"/>
            <a:ext cx="194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Schnittstelle</a:t>
            </a:r>
            <a:endParaRPr lang="de-DE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Chevron 33"/>
          <p:cNvSpPr/>
          <p:nvPr/>
        </p:nvSpPr>
        <p:spPr>
          <a:xfrm>
            <a:off x="9038689" y="1535217"/>
            <a:ext cx="1520915" cy="3680011"/>
          </a:xfrm>
          <a:prstGeom prst="chevron">
            <a:avLst>
              <a:gd name="adj" fmla="val 84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6" name="Abgerundetes Rechteck 35"/>
          <p:cNvSpPr/>
          <p:nvPr/>
        </p:nvSpPr>
        <p:spPr>
          <a:xfrm>
            <a:off x="6387162" y="1535217"/>
            <a:ext cx="1225687" cy="3680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 smtClean="0"/>
              <a:t>AvNav</a:t>
            </a:r>
            <a:endParaRPr lang="de-DE" sz="2800" dirty="0"/>
          </a:p>
        </p:txBody>
      </p:sp>
      <p:sp>
        <p:nvSpPr>
          <p:cNvPr id="37" name="Richtungspfeil 36"/>
          <p:cNvSpPr/>
          <p:nvPr/>
        </p:nvSpPr>
        <p:spPr>
          <a:xfrm>
            <a:off x="10713750" y="3034452"/>
            <a:ext cx="1319204" cy="65442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Autopilot</a:t>
            </a:r>
            <a:endParaRPr lang="de-DE" dirty="0"/>
          </a:p>
        </p:txBody>
      </p:sp>
      <p:sp>
        <p:nvSpPr>
          <p:cNvPr id="38" name="Textfeld 37"/>
          <p:cNvSpPr txBox="1"/>
          <p:nvPr/>
        </p:nvSpPr>
        <p:spPr>
          <a:xfrm>
            <a:off x="364250" y="239859"/>
            <a:ext cx="368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Datenimport und –</a:t>
            </a:r>
            <a:r>
              <a:rPr lang="de-DE" dirty="0" err="1" smtClean="0"/>
              <a:t>export</a:t>
            </a:r>
            <a:r>
              <a:rPr lang="de-DE" dirty="0" smtClean="0"/>
              <a:t> </a:t>
            </a:r>
            <a:r>
              <a:rPr lang="de-DE" dirty="0" err="1" smtClean="0"/>
              <a:t>AvNav</a:t>
            </a:r>
            <a:endParaRPr lang="de-DE" dirty="0"/>
          </a:p>
        </p:txBody>
      </p:sp>
      <p:sp>
        <p:nvSpPr>
          <p:cNvPr id="39" name="Richtungspfeil 38"/>
          <p:cNvSpPr/>
          <p:nvPr/>
        </p:nvSpPr>
        <p:spPr>
          <a:xfrm>
            <a:off x="390459" y="4388329"/>
            <a:ext cx="1319204" cy="79561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Weitere Sensoren</a:t>
            </a:r>
            <a:endParaRPr lang="de-DE" dirty="0"/>
          </a:p>
        </p:txBody>
      </p:sp>
      <p:sp>
        <p:nvSpPr>
          <p:cNvPr id="40" name="Textfeld 39"/>
          <p:cNvSpPr txBox="1"/>
          <p:nvPr/>
        </p:nvSpPr>
        <p:spPr>
          <a:xfrm>
            <a:off x="8246722" y="3198165"/>
            <a:ext cx="1010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accent1">
                    <a:lumMod val="50000"/>
                  </a:schemeClr>
                </a:solidFill>
              </a:rPr>
              <a:t>z.B. </a:t>
            </a:r>
          </a:p>
          <a:p>
            <a:r>
              <a:rPr lang="de-DE" sz="1200" dirty="0" smtClean="0">
                <a:solidFill>
                  <a:schemeClr val="accent1">
                    <a:lumMod val="50000"/>
                  </a:schemeClr>
                </a:solidFill>
              </a:rPr>
              <a:t>NMEA0183</a:t>
            </a:r>
          </a:p>
          <a:p>
            <a:endParaRPr lang="de-DE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9599933" y="3202944"/>
            <a:ext cx="1010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accent1">
                    <a:lumMod val="50000"/>
                  </a:schemeClr>
                </a:solidFill>
              </a:rPr>
              <a:t>z.B. </a:t>
            </a:r>
          </a:p>
          <a:p>
            <a:r>
              <a:rPr lang="de-DE" sz="1200" dirty="0" smtClean="0">
                <a:solidFill>
                  <a:schemeClr val="accent1">
                    <a:lumMod val="50000"/>
                  </a:schemeClr>
                </a:solidFill>
              </a:rPr>
              <a:t>WLAN</a:t>
            </a:r>
          </a:p>
          <a:p>
            <a:endParaRPr lang="de-DE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26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chtungspfeil 4"/>
          <p:cNvSpPr/>
          <p:nvPr/>
        </p:nvSpPr>
        <p:spPr>
          <a:xfrm>
            <a:off x="379485" y="1583446"/>
            <a:ext cx="1319204" cy="65442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GPS</a:t>
            </a:r>
            <a:endParaRPr lang="de-DE" dirty="0"/>
          </a:p>
        </p:txBody>
      </p:sp>
      <p:sp>
        <p:nvSpPr>
          <p:cNvPr id="6" name="Richtungspfeil 5"/>
          <p:cNvSpPr/>
          <p:nvPr/>
        </p:nvSpPr>
        <p:spPr>
          <a:xfrm>
            <a:off x="379485" y="2430856"/>
            <a:ext cx="1319204" cy="65442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AIS</a:t>
            </a:r>
            <a:endParaRPr lang="de-DE" dirty="0"/>
          </a:p>
        </p:txBody>
      </p:sp>
      <p:sp>
        <p:nvSpPr>
          <p:cNvPr id="7" name="Richtungspfeil 6"/>
          <p:cNvSpPr/>
          <p:nvPr/>
        </p:nvSpPr>
        <p:spPr>
          <a:xfrm>
            <a:off x="390459" y="3298120"/>
            <a:ext cx="1319204" cy="87736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Wind Echolot Logge</a:t>
            </a:r>
            <a:endParaRPr lang="de-DE" dirty="0"/>
          </a:p>
        </p:txBody>
      </p:sp>
      <p:sp>
        <p:nvSpPr>
          <p:cNvPr id="21" name="Gleichschenkliges Dreieck 20"/>
          <p:cNvSpPr/>
          <p:nvPr/>
        </p:nvSpPr>
        <p:spPr>
          <a:xfrm rot="5400000">
            <a:off x="1212828" y="2358858"/>
            <a:ext cx="3442449" cy="2077533"/>
          </a:xfrm>
          <a:prstGeom prst="triangle">
            <a:avLst>
              <a:gd name="adj" fmla="val 49741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 rot="16200000">
            <a:off x="1045995" y="3130832"/>
            <a:ext cx="2019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Schnittstellen</a:t>
            </a:r>
            <a:endParaRPr lang="de-DE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2182803" y="2801662"/>
            <a:ext cx="18602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accent1">
                    <a:lumMod val="50000"/>
                  </a:schemeClr>
                </a:solidFill>
              </a:rPr>
              <a:t>USB</a:t>
            </a:r>
          </a:p>
          <a:p>
            <a:r>
              <a:rPr lang="de-DE" sz="1400" dirty="0" smtClean="0">
                <a:solidFill>
                  <a:schemeClr val="accent1">
                    <a:lumMod val="50000"/>
                  </a:schemeClr>
                </a:solidFill>
              </a:rPr>
              <a:t>Seriell (RS485 </a:t>
            </a:r>
            <a:r>
              <a:rPr lang="de-DE" sz="1400" dirty="0" err="1" smtClean="0">
                <a:solidFill>
                  <a:schemeClr val="accent1">
                    <a:lumMod val="50000"/>
                  </a:schemeClr>
                </a:solidFill>
              </a:rPr>
              <a:t>etc</a:t>
            </a:r>
            <a:r>
              <a:rPr lang="de-DE" sz="14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r>
              <a:rPr lang="de-DE" sz="1400" dirty="0" err="1" smtClean="0">
                <a:solidFill>
                  <a:schemeClr val="accent1">
                    <a:lumMod val="50000"/>
                  </a:schemeClr>
                </a:solidFill>
              </a:rPr>
              <a:t>Seatalk</a:t>
            </a:r>
            <a:r>
              <a:rPr lang="de-DE" sz="1400" dirty="0" smtClean="0">
                <a:solidFill>
                  <a:schemeClr val="accent1">
                    <a:lumMod val="50000"/>
                  </a:schemeClr>
                </a:solidFill>
              </a:rPr>
              <a:t> 1/NG</a:t>
            </a:r>
          </a:p>
          <a:p>
            <a:r>
              <a:rPr lang="de-DE" sz="1400" dirty="0" err="1" smtClean="0">
                <a:solidFill>
                  <a:schemeClr val="accent1">
                    <a:lumMod val="50000"/>
                  </a:schemeClr>
                </a:solidFill>
              </a:rPr>
              <a:t>CANbus</a:t>
            </a:r>
            <a:r>
              <a:rPr lang="de-DE" sz="1400" dirty="0" smtClean="0">
                <a:solidFill>
                  <a:schemeClr val="accent1">
                    <a:lumMod val="50000"/>
                  </a:schemeClr>
                </a:solidFill>
              </a:rPr>
              <a:t> / NMEA2K</a:t>
            </a:r>
          </a:p>
          <a:p>
            <a:r>
              <a:rPr lang="de-DE" sz="1400" dirty="0" smtClean="0">
                <a:solidFill>
                  <a:schemeClr val="accent1">
                    <a:lumMod val="50000"/>
                  </a:schemeClr>
                </a:solidFill>
              </a:rPr>
              <a:t>LAN/ WLAN</a:t>
            </a:r>
          </a:p>
          <a:p>
            <a:r>
              <a:rPr lang="de-DE" sz="1400" dirty="0" err="1" smtClean="0">
                <a:solidFill>
                  <a:schemeClr val="accent1">
                    <a:lumMod val="50000"/>
                  </a:schemeClr>
                </a:solidFill>
              </a:rPr>
              <a:t>SignalK</a:t>
            </a:r>
            <a:endParaRPr lang="de-DE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1717605" y="1546412"/>
            <a:ext cx="2664389" cy="3680011"/>
          </a:xfrm>
          <a:prstGeom prst="chevron">
            <a:avLst>
              <a:gd name="adj" fmla="val 84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2" name="Gleichschenkliges Dreieck 31"/>
          <p:cNvSpPr/>
          <p:nvPr/>
        </p:nvSpPr>
        <p:spPr>
          <a:xfrm rot="5400000">
            <a:off x="6810696" y="2305333"/>
            <a:ext cx="3631784" cy="2210400"/>
          </a:xfrm>
          <a:prstGeom prst="triangle">
            <a:avLst>
              <a:gd name="adj" fmla="val 5023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/>
          <p:cNvSpPr txBox="1"/>
          <p:nvPr/>
        </p:nvSpPr>
        <p:spPr>
          <a:xfrm rot="16200000">
            <a:off x="6773738" y="3091494"/>
            <a:ext cx="194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Schnittstellen</a:t>
            </a:r>
            <a:endParaRPr lang="de-DE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Chevron 33"/>
          <p:cNvSpPr/>
          <p:nvPr/>
        </p:nvSpPr>
        <p:spPr>
          <a:xfrm>
            <a:off x="7395395" y="1546412"/>
            <a:ext cx="2554610" cy="3680011"/>
          </a:xfrm>
          <a:prstGeom prst="chevron">
            <a:avLst>
              <a:gd name="adj" fmla="val 84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7" name="Richtungspfeil 36"/>
          <p:cNvSpPr/>
          <p:nvPr/>
        </p:nvSpPr>
        <p:spPr>
          <a:xfrm>
            <a:off x="10083940" y="2003322"/>
            <a:ext cx="1630886" cy="65442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Autopilot</a:t>
            </a:r>
            <a:endParaRPr lang="de-DE" dirty="0"/>
          </a:p>
        </p:txBody>
      </p:sp>
      <p:sp>
        <p:nvSpPr>
          <p:cNvPr id="39" name="Richtungspfeil 38"/>
          <p:cNvSpPr/>
          <p:nvPr/>
        </p:nvSpPr>
        <p:spPr>
          <a:xfrm>
            <a:off x="390459" y="4388329"/>
            <a:ext cx="1319204" cy="79561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Weitere Sensoren</a:t>
            </a:r>
            <a:endParaRPr lang="de-DE" dirty="0"/>
          </a:p>
        </p:txBody>
      </p:sp>
      <p:sp>
        <p:nvSpPr>
          <p:cNvPr id="41" name="Textfeld 40"/>
          <p:cNvSpPr txBox="1"/>
          <p:nvPr/>
        </p:nvSpPr>
        <p:spPr>
          <a:xfrm>
            <a:off x="7975110" y="2844224"/>
            <a:ext cx="101018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accent1">
                    <a:lumMod val="50000"/>
                  </a:schemeClr>
                </a:solidFill>
              </a:rPr>
              <a:t>LAN/ WLAN</a:t>
            </a:r>
          </a:p>
          <a:p>
            <a:r>
              <a:rPr lang="de-DE" sz="1400" dirty="0" err="1" smtClean="0">
                <a:solidFill>
                  <a:schemeClr val="accent1">
                    <a:lumMod val="50000"/>
                  </a:schemeClr>
                </a:solidFill>
              </a:rPr>
              <a:t>SignalK</a:t>
            </a:r>
            <a:endParaRPr lang="de-DE" sz="14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de-DE" sz="1400" dirty="0" err="1" smtClean="0">
                <a:solidFill>
                  <a:schemeClr val="accent1">
                    <a:lumMod val="50000"/>
                  </a:schemeClr>
                </a:solidFill>
              </a:rPr>
              <a:t>CANBus</a:t>
            </a:r>
            <a:r>
              <a:rPr lang="de-DE" sz="1400" dirty="0" smtClean="0">
                <a:solidFill>
                  <a:schemeClr val="accent1">
                    <a:lumMod val="50000"/>
                  </a:schemeClr>
                </a:solidFill>
              </a:rPr>
              <a:t>/ </a:t>
            </a:r>
            <a:r>
              <a:rPr lang="de-DE" sz="1400" dirty="0" smtClean="0">
                <a:solidFill>
                  <a:schemeClr val="accent1">
                    <a:lumMod val="50000"/>
                  </a:schemeClr>
                </a:solidFill>
              </a:rPr>
              <a:t>NMEA2k</a:t>
            </a:r>
            <a:endParaRPr lang="de-DE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8" name="Gruppieren 7"/>
          <p:cNvGrpSpPr/>
          <p:nvPr/>
        </p:nvGrpSpPr>
        <p:grpSpPr>
          <a:xfrm>
            <a:off x="4536141" y="1257472"/>
            <a:ext cx="2474259" cy="4058599"/>
            <a:chOff x="4536141" y="1257472"/>
            <a:chExt cx="2474259" cy="4058599"/>
          </a:xfrm>
        </p:grpSpPr>
        <p:pic>
          <p:nvPicPr>
            <p:cNvPr id="2" name="Grafik 1" descr="AvNavPraesi.pdf - Mozilla Firefox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263" t="21489" r="21765" b="30791"/>
            <a:stretch/>
          </p:blipFill>
          <p:spPr>
            <a:xfrm>
              <a:off x="5909425" y="1842247"/>
              <a:ext cx="971933" cy="3173506"/>
            </a:xfrm>
            <a:prstGeom prst="rect">
              <a:avLst/>
            </a:prstGeom>
          </p:spPr>
        </p:pic>
        <p:pic>
          <p:nvPicPr>
            <p:cNvPr id="26" name="Grafik 25" descr="AvNavPraesi.pdf - Mozilla Firefox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191" t="21489" r="60677" b="30791"/>
            <a:stretch/>
          </p:blipFill>
          <p:spPr>
            <a:xfrm>
              <a:off x="4674059" y="1842247"/>
              <a:ext cx="1235366" cy="3173506"/>
            </a:xfrm>
            <a:prstGeom prst="rect">
              <a:avLst/>
            </a:prstGeom>
          </p:spPr>
        </p:pic>
        <p:sp>
          <p:nvSpPr>
            <p:cNvPr id="3" name="Textfeld 2"/>
            <p:cNvSpPr txBox="1"/>
            <p:nvPr/>
          </p:nvSpPr>
          <p:spPr>
            <a:xfrm>
              <a:off x="5188095" y="1257472"/>
              <a:ext cx="16932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dirty="0" err="1" smtClean="0"/>
                <a:t>AvNav</a:t>
              </a:r>
              <a:endParaRPr lang="de-DE" sz="3200" dirty="0"/>
            </a:p>
          </p:txBody>
        </p:sp>
        <p:sp>
          <p:nvSpPr>
            <p:cNvPr id="4" name="Abgerundetes Rechteck 3"/>
            <p:cNvSpPr/>
            <p:nvPr/>
          </p:nvSpPr>
          <p:spPr>
            <a:xfrm>
              <a:off x="4536141" y="1257472"/>
              <a:ext cx="2474259" cy="4058599"/>
            </a:xfrm>
            <a:prstGeom prst="roundRect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5" name="Richtungspfeil 34"/>
          <p:cNvSpPr/>
          <p:nvPr/>
        </p:nvSpPr>
        <p:spPr>
          <a:xfrm>
            <a:off x="10083939" y="2743200"/>
            <a:ext cx="1937731" cy="132412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Webbrowser: Android, IOS, Windows</a:t>
            </a:r>
            <a:endParaRPr lang="de-DE" dirty="0"/>
          </a:p>
        </p:txBody>
      </p:sp>
      <p:sp>
        <p:nvSpPr>
          <p:cNvPr id="42" name="Richtungspfeil 41"/>
          <p:cNvSpPr/>
          <p:nvPr/>
        </p:nvSpPr>
        <p:spPr>
          <a:xfrm>
            <a:off x="10083940" y="4175488"/>
            <a:ext cx="1622944" cy="65442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Weitere APPs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401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Office PowerPoint</Application>
  <PresentationFormat>Breitbild</PresentationFormat>
  <Paragraphs>43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Maaß (IQSH)</dc:creator>
  <cp:lastModifiedBy>Michael Maaß (IQSH)</cp:lastModifiedBy>
  <cp:revision>8</cp:revision>
  <dcterms:created xsi:type="dcterms:W3CDTF">2021-02-28T15:50:53Z</dcterms:created>
  <dcterms:modified xsi:type="dcterms:W3CDTF">2021-04-14T09:28:39Z</dcterms:modified>
</cp:coreProperties>
</file>