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216960" y="249480"/>
            <a:ext cx="4776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|Log2(FC)|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716840" y="6239160"/>
            <a:ext cx="20235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Sign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7790040" y="6155640"/>
            <a:ext cx="20235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Sign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Picture 2" descr=""/>
          <p:cNvPicPr/>
          <p:nvPr/>
        </p:nvPicPr>
        <p:blipFill>
          <a:blip r:embed="rId1"/>
          <a:stretch/>
        </p:blipFill>
        <p:spPr>
          <a:xfrm>
            <a:off x="6554880" y="673920"/>
            <a:ext cx="3846960" cy="2808720"/>
          </a:xfrm>
          <a:prstGeom prst="rect">
            <a:avLst/>
          </a:prstGeom>
          <a:ln>
            <a:noFill/>
          </a:ln>
        </p:spPr>
      </p:pic>
      <p:pic>
        <p:nvPicPr>
          <p:cNvPr id="76" name="Picture 4" descr=""/>
          <p:cNvPicPr/>
          <p:nvPr/>
        </p:nvPicPr>
        <p:blipFill>
          <a:blip r:embed="rId2"/>
          <a:stretch/>
        </p:blipFill>
        <p:spPr>
          <a:xfrm>
            <a:off x="6573960" y="3619080"/>
            <a:ext cx="3827880" cy="2532600"/>
          </a:xfrm>
          <a:prstGeom prst="rect">
            <a:avLst/>
          </a:prstGeom>
          <a:ln>
            <a:noFill/>
          </a:ln>
        </p:spPr>
      </p:pic>
      <p:pic>
        <p:nvPicPr>
          <p:cNvPr id="77" name="Picture 6" descr=""/>
          <p:cNvPicPr/>
          <p:nvPr/>
        </p:nvPicPr>
        <p:blipFill>
          <a:blip r:embed="rId3"/>
          <a:stretch/>
        </p:blipFill>
        <p:spPr>
          <a:xfrm>
            <a:off x="1091880" y="673920"/>
            <a:ext cx="3780360" cy="2808720"/>
          </a:xfrm>
          <a:prstGeom prst="rect">
            <a:avLst/>
          </a:prstGeom>
          <a:ln>
            <a:noFill/>
          </a:ln>
        </p:spPr>
      </p:pic>
      <p:pic>
        <p:nvPicPr>
          <p:cNvPr id="78" name="Picture 8" descr=""/>
          <p:cNvPicPr/>
          <p:nvPr/>
        </p:nvPicPr>
        <p:blipFill>
          <a:blip r:embed="rId4"/>
          <a:stretch/>
        </p:blipFill>
        <p:spPr>
          <a:xfrm>
            <a:off x="1110960" y="3506760"/>
            <a:ext cx="3761280" cy="2532600"/>
          </a:xfrm>
          <a:prstGeom prst="rect">
            <a:avLst/>
          </a:prstGeom>
          <a:ln>
            <a:noFill/>
          </a:ln>
        </p:spPr>
      </p:pic>
      <p:sp>
        <p:nvSpPr>
          <p:cNvPr id="79" name="CustomShape 4"/>
          <p:cNvSpPr/>
          <p:nvPr/>
        </p:nvSpPr>
        <p:spPr>
          <a:xfrm>
            <a:off x="3673800" y="4622400"/>
            <a:ext cx="9309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9348840" y="4622400"/>
            <a:ext cx="9309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0.15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4" descr=""/>
          <p:cNvPicPr/>
          <p:nvPr/>
        </p:nvPicPr>
        <p:blipFill>
          <a:blip r:embed="rId1"/>
          <a:stretch/>
        </p:blipFill>
        <p:spPr>
          <a:xfrm>
            <a:off x="171360" y="858960"/>
            <a:ext cx="6371280" cy="5266440"/>
          </a:xfrm>
          <a:prstGeom prst="rect">
            <a:avLst/>
          </a:prstGeom>
          <a:ln>
            <a:noFill/>
          </a:ln>
        </p:spPr>
      </p:pic>
      <p:pic>
        <p:nvPicPr>
          <p:cNvPr id="129" name="Picture 2" descr=""/>
          <p:cNvPicPr/>
          <p:nvPr/>
        </p:nvPicPr>
        <p:blipFill>
          <a:blip r:embed="rId2"/>
          <a:stretch/>
        </p:blipFill>
        <p:spPr>
          <a:xfrm>
            <a:off x="5869800" y="402840"/>
            <a:ext cx="5962320" cy="572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2" descr=""/>
          <p:cNvPicPr/>
          <p:nvPr/>
        </p:nvPicPr>
        <p:blipFill>
          <a:blip r:embed="rId1"/>
          <a:stretch/>
        </p:blipFill>
        <p:spPr>
          <a:xfrm>
            <a:off x="-1083240" y="631440"/>
            <a:ext cx="5292720" cy="4982040"/>
          </a:xfrm>
          <a:prstGeom prst="rect">
            <a:avLst/>
          </a:prstGeom>
          <a:ln>
            <a:noFill/>
          </a:ln>
        </p:spPr>
      </p:pic>
      <p:pic>
        <p:nvPicPr>
          <p:cNvPr id="131" name="Picture 4" descr=""/>
          <p:cNvPicPr/>
          <p:nvPr/>
        </p:nvPicPr>
        <p:blipFill>
          <a:blip r:embed="rId2"/>
          <a:stretch/>
        </p:blipFill>
        <p:spPr>
          <a:xfrm>
            <a:off x="2751480" y="624600"/>
            <a:ext cx="5487840" cy="498636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3"/>
          <a:stretch/>
        </p:blipFill>
        <p:spPr>
          <a:xfrm>
            <a:off x="7132320" y="731520"/>
            <a:ext cx="5120280" cy="486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5943600" y="1490040"/>
            <a:ext cx="5844240" cy="399636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274680" y="1081440"/>
            <a:ext cx="5120280" cy="4862160"/>
          </a:xfrm>
          <a:prstGeom prst="rect">
            <a:avLst/>
          </a:prstGeom>
          <a:ln>
            <a:noFill/>
          </a:ln>
        </p:spPr>
      </p:pic>
      <p:sp>
        <p:nvSpPr>
          <p:cNvPr id="135" name="TextShape 1"/>
          <p:cNvSpPr txBox="1"/>
          <p:nvPr/>
        </p:nvSpPr>
        <p:spPr>
          <a:xfrm>
            <a:off x="2194560" y="274320"/>
            <a:ext cx="3657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Remove rows were the mean (range of TFA/TFA) &gt; 1.0: 11 rows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9100440" y="4063680"/>
            <a:ext cx="2238120" cy="23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iberation Mono;Courier New;Nimbus Mono L;DejaVu Sans Mono"/>
              </a:rPr>
              <a:t>AUC = 0.564  (95.5%)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iberation Mono;Courier New;Nimbus Mono L;DejaVu Sans Mono"/>
              <a:ea typeface="Liberation Mono;Courier New;Nimbus Mono L;DejaVu Sans Mono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2" descr=""/>
          <p:cNvPicPr/>
          <p:nvPr/>
        </p:nvPicPr>
        <p:blipFill>
          <a:blip r:embed="rId1"/>
          <a:stretch/>
        </p:blipFill>
        <p:spPr>
          <a:xfrm>
            <a:off x="938520" y="820080"/>
            <a:ext cx="3771000" cy="2532600"/>
          </a:xfrm>
          <a:prstGeom prst="rect">
            <a:avLst/>
          </a:prstGeom>
          <a:ln>
            <a:noFill/>
          </a:ln>
        </p:spPr>
      </p:pic>
      <p:pic>
        <p:nvPicPr>
          <p:cNvPr id="82" name="Picture 4" descr=""/>
          <p:cNvPicPr/>
          <p:nvPr/>
        </p:nvPicPr>
        <p:blipFill>
          <a:blip r:embed="rId2"/>
          <a:stretch/>
        </p:blipFill>
        <p:spPr>
          <a:xfrm>
            <a:off x="986040" y="3621960"/>
            <a:ext cx="3723120" cy="2532600"/>
          </a:xfrm>
          <a:prstGeom prst="rect">
            <a:avLst/>
          </a:prstGeom>
          <a:ln>
            <a:noFill/>
          </a:ln>
        </p:spPr>
      </p:pic>
      <p:pic>
        <p:nvPicPr>
          <p:cNvPr id="83" name="Picture 6" descr=""/>
          <p:cNvPicPr/>
          <p:nvPr/>
        </p:nvPicPr>
        <p:blipFill>
          <a:blip r:embed="rId3"/>
          <a:stretch/>
        </p:blipFill>
        <p:spPr>
          <a:xfrm>
            <a:off x="6483600" y="895320"/>
            <a:ext cx="3771000" cy="2532600"/>
          </a:xfrm>
          <a:prstGeom prst="rect">
            <a:avLst/>
          </a:prstGeom>
          <a:ln>
            <a:noFill/>
          </a:ln>
        </p:spPr>
      </p:pic>
      <p:pic>
        <p:nvPicPr>
          <p:cNvPr id="84" name="Picture 8" descr=""/>
          <p:cNvPicPr/>
          <p:nvPr/>
        </p:nvPicPr>
        <p:blipFill>
          <a:blip r:embed="rId4"/>
          <a:stretch/>
        </p:blipFill>
        <p:spPr>
          <a:xfrm>
            <a:off x="6554880" y="3621960"/>
            <a:ext cx="3628080" cy="253260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2729160" y="202680"/>
            <a:ext cx="59176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Standard Score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(x-Mean[X])/std[X]); X = row of TFA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716840" y="6239160"/>
            <a:ext cx="20235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Sign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7790040" y="6155640"/>
            <a:ext cx="20235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Sign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3546360" y="4704120"/>
            <a:ext cx="11628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0.64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9161280" y="4437720"/>
            <a:ext cx="9309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0.67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216960" y="249480"/>
            <a:ext cx="4776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Ranking Change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716840" y="6239160"/>
            <a:ext cx="20235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Sign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7790040" y="6155640"/>
            <a:ext cx="20235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Sign Constraints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848520" y="1371600"/>
            <a:ext cx="4546440" cy="3108960"/>
          </a:xfrm>
          <a:prstGeom prst="rect">
            <a:avLst/>
          </a:prstGeom>
          <a:ln>
            <a:noFill/>
          </a:ln>
        </p:spPr>
      </p:pic>
      <p:sp>
        <p:nvSpPr>
          <p:cNvPr id="94" name="CustomShape 4"/>
          <p:cNvSpPr/>
          <p:nvPr/>
        </p:nvSpPr>
        <p:spPr>
          <a:xfrm>
            <a:off x="3931920" y="2562840"/>
            <a:ext cx="1097280" cy="11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AUC = 0.535 (84.1%)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6312600" y="1280160"/>
            <a:ext cx="4751640" cy="3249000"/>
          </a:xfrm>
          <a:prstGeom prst="rect">
            <a:avLst/>
          </a:prstGeom>
          <a:ln>
            <a:noFill/>
          </a:ln>
        </p:spPr>
      </p:pic>
      <p:sp>
        <p:nvSpPr>
          <p:cNvPr id="96" name="CustomShape 5"/>
          <p:cNvSpPr/>
          <p:nvPr/>
        </p:nvSpPr>
        <p:spPr>
          <a:xfrm>
            <a:off x="9601200" y="2834640"/>
            <a:ext cx="1188720" cy="11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AUC = 0.518 (67.7%)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Identifying TFA Extrema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-226440" y="1825560"/>
            <a:ext cx="124902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-226440" y="1825560"/>
            <a:ext cx="12490200" cy="43502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2575440" y="4496400"/>
            <a:ext cx="80186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Closed Interval of TFA for all TFs in all conditions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Mean value of the closed interval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difference between the residual of the original TFA and the TFA extrema for each found 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4" descr=""/>
          <p:cNvPicPr/>
          <p:nvPr/>
        </p:nvPicPr>
        <p:blipFill>
          <a:blip r:embed="rId1"/>
          <a:stretch/>
        </p:blipFill>
        <p:spPr>
          <a:xfrm>
            <a:off x="174960" y="811440"/>
            <a:ext cx="3771000" cy="2532600"/>
          </a:xfrm>
          <a:prstGeom prst="rect">
            <a:avLst/>
          </a:prstGeom>
          <a:ln>
            <a:noFill/>
          </a:ln>
        </p:spPr>
      </p:pic>
      <p:pic>
        <p:nvPicPr>
          <p:cNvPr id="102" name="Picture 6" descr=""/>
          <p:cNvPicPr/>
          <p:nvPr/>
        </p:nvPicPr>
        <p:blipFill>
          <a:blip r:embed="rId2"/>
          <a:stretch/>
        </p:blipFill>
        <p:spPr>
          <a:xfrm>
            <a:off x="91080" y="3512880"/>
            <a:ext cx="3854880" cy="2532600"/>
          </a:xfrm>
          <a:prstGeom prst="rect">
            <a:avLst/>
          </a:prstGeom>
          <a:ln>
            <a:noFill/>
          </a:ln>
        </p:spPr>
      </p:pic>
      <p:pic>
        <p:nvPicPr>
          <p:cNvPr id="103" name="Picture 8" descr=""/>
          <p:cNvPicPr/>
          <p:nvPr/>
        </p:nvPicPr>
        <p:blipFill>
          <a:blip r:embed="rId3"/>
          <a:stretch/>
        </p:blipFill>
        <p:spPr>
          <a:xfrm>
            <a:off x="4147920" y="468360"/>
            <a:ext cx="3983040" cy="2959560"/>
          </a:xfrm>
          <a:prstGeom prst="rect">
            <a:avLst/>
          </a:prstGeom>
          <a:ln>
            <a:noFill/>
          </a:ln>
        </p:spPr>
      </p:pic>
      <p:pic>
        <p:nvPicPr>
          <p:cNvPr id="104" name="Picture 10" descr=""/>
          <p:cNvPicPr/>
          <p:nvPr/>
        </p:nvPicPr>
        <p:blipFill>
          <a:blip r:embed="rId4"/>
          <a:stretch/>
        </p:blipFill>
        <p:spPr>
          <a:xfrm>
            <a:off x="4205160" y="3482640"/>
            <a:ext cx="3854880" cy="259560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1501560" y="251640"/>
            <a:ext cx="2331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Standard Score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522040" y="299520"/>
            <a:ext cx="2331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|Log2(FC)|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6858000" y="4206240"/>
            <a:ext cx="9309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2782800" y="4225680"/>
            <a:ext cx="11628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0.72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Picture 2" descr=""/>
          <p:cNvPicPr/>
          <p:nvPr/>
        </p:nvPicPr>
        <p:blipFill>
          <a:blip r:embed="rId5"/>
          <a:stretch/>
        </p:blipFill>
        <p:spPr>
          <a:xfrm>
            <a:off x="8245080" y="1841760"/>
            <a:ext cx="3704040" cy="2532600"/>
          </a:xfrm>
          <a:prstGeom prst="rect">
            <a:avLst/>
          </a:prstGeom>
          <a:ln>
            <a:noFill/>
          </a:ln>
        </p:spPr>
      </p:pic>
      <p:sp>
        <p:nvSpPr>
          <p:cNvPr id="110" name="CustomShape 5"/>
          <p:cNvSpPr/>
          <p:nvPr/>
        </p:nvSpPr>
        <p:spPr>
          <a:xfrm>
            <a:off x="9571680" y="4779720"/>
            <a:ext cx="1953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AUC = 0.554 (92.92%)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Found Validated TF-Kinase/Phosphatase Interactions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2" name="Table 2"/>
          <p:cNvGraphicFramePr/>
          <p:nvPr/>
        </p:nvGraphicFramePr>
        <p:xfrm>
          <a:off x="1172880" y="1674000"/>
          <a:ext cx="9539280" cy="5497200"/>
        </p:xfrm>
        <a:graphic>
          <a:graphicData uri="http://schemas.openxmlformats.org/drawingml/2006/table">
            <a:tbl>
              <a:tblPr/>
              <a:tblGrid>
                <a:gridCol w="1098000"/>
                <a:gridCol w="1098000"/>
                <a:gridCol w="2487600"/>
                <a:gridCol w="1098000"/>
                <a:gridCol w="3758040"/>
              </a:tblGrid>
              <a:tr h="622440"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Kinase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# of Times Found Significant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YK Score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Evidence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</a:tr>
              <a:tr h="357120"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CTK1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SEP1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2.06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Affinity Capture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718200"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CKA2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ASH1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2.06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Deletion/inhibition of kinase shows reduced phosphorylation of target in vivo by mass spectrometry.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718200"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CTK1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ASH1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Deletion/inhibition of kinase shows reduced phosphorylation of target in vivo by mass spectrometry.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718200"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CTK1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ZAP1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Deletion/inhibition of kinase shows reduced phosphorylation of target in vivo by mass spectrometry.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718200"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CTK1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VMA22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Deletion/inhibition of kinase shows reduced phosphorylation of target in vivo by mass spectrometry.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718200"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PHO85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ASH1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N/A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Liu et al, 2010 showed phosphophoryation of Transcription represser ASH1 causes elimination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927000"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CTK1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CRZ1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lIns="3600" rIns="360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0.038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lIns="3600" rIns="36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Low throughout put yeast proteome microarray using kinases to tag interactions, this gene also found affinity for 7 other kinases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3" descr=""/>
          <p:cNvPicPr/>
          <p:nvPr/>
        </p:nvPicPr>
        <p:blipFill>
          <a:blip r:embed="rId1"/>
          <a:srcRect l="0" t="0" r="0" b="2124"/>
          <a:stretch/>
        </p:blipFill>
        <p:spPr>
          <a:xfrm>
            <a:off x="190440" y="922680"/>
            <a:ext cx="6653880" cy="483084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76680" y="6253920"/>
            <a:ext cx="2086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(ALOLYAN, 2011)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4" descr=""/>
          <p:cNvPicPr/>
          <p:nvPr/>
        </p:nvPicPr>
        <p:blipFill>
          <a:blip r:embed="rId2"/>
          <a:srcRect l="3842" t="0" r="1755" b="0"/>
          <a:stretch/>
        </p:blipFill>
        <p:spPr>
          <a:xfrm>
            <a:off x="7634160" y="491400"/>
            <a:ext cx="3613680" cy="3256560"/>
          </a:xfrm>
          <a:prstGeom prst="rect">
            <a:avLst/>
          </a:prstGeom>
          <a:ln>
            <a:noFill/>
          </a:ln>
        </p:spPr>
      </p:pic>
      <p:sp>
        <p:nvSpPr>
          <p:cNvPr id="116" name="CustomShape 2"/>
          <p:cNvSpPr/>
          <p:nvPr/>
        </p:nvSpPr>
        <p:spPr>
          <a:xfrm rot="16200000">
            <a:off x="6814080" y="1776600"/>
            <a:ext cx="136620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|µ(M,WT)|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Picture 6" descr=""/>
          <p:cNvPicPr/>
          <p:nvPr/>
        </p:nvPicPr>
        <p:blipFill>
          <a:blip r:embed="rId3"/>
          <a:stretch/>
        </p:blipFill>
        <p:spPr>
          <a:xfrm>
            <a:off x="7464600" y="3904920"/>
            <a:ext cx="3704040" cy="2532600"/>
          </a:xfrm>
          <a:prstGeom prst="rect">
            <a:avLst/>
          </a:prstGeom>
          <a:ln>
            <a:noFill/>
          </a:ln>
        </p:spPr>
      </p:pic>
      <p:sp>
        <p:nvSpPr>
          <p:cNvPr id="118" name="CustomShape 3"/>
          <p:cNvSpPr/>
          <p:nvPr/>
        </p:nvSpPr>
        <p:spPr>
          <a:xfrm>
            <a:off x="11169720" y="2399760"/>
            <a:ext cx="9309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 = 0.18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9588600" y="5011200"/>
            <a:ext cx="1953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AUC = 0.501 (56.3%)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Comparing TFA Variability in Sign Constrained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Picture 2" descr=""/>
          <p:cNvPicPr/>
          <p:nvPr/>
        </p:nvPicPr>
        <p:blipFill>
          <a:blip r:embed="rId1"/>
          <a:stretch/>
        </p:blipFill>
        <p:spPr>
          <a:xfrm>
            <a:off x="326520" y="2038680"/>
            <a:ext cx="3643920" cy="3430080"/>
          </a:xfrm>
          <a:prstGeom prst="rect">
            <a:avLst/>
          </a:prstGeom>
          <a:ln>
            <a:noFill/>
          </a:ln>
        </p:spPr>
      </p:pic>
      <p:pic>
        <p:nvPicPr>
          <p:cNvPr id="122" name="Picture 4" descr=""/>
          <p:cNvPicPr/>
          <p:nvPr/>
        </p:nvPicPr>
        <p:blipFill>
          <a:blip r:embed="rId2"/>
          <a:stretch/>
        </p:blipFill>
        <p:spPr>
          <a:xfrm>
            <a:off x="3772800" y="2038680"/>
            <a:ext cx="3774960" cy="3430080"/>
          </a:xfrm>
          <a:prstGeom prst="rect">
            <a:avLst/>
          </a:prstGeom>
          <a:ln>
            <a:noFill/>
          </a:ln>
        </p:spPr>
      </p:pic>
      <p:pic>
        <p:nvPicPr>
          <p:cNvPr id="123" name="Picture 6" descr=""/>
          <p:cNvPicPr/>
          <p:nvPr/>
        </p:nvPicPr>
        <p:blipFill>
          <a:blip r:embed="rId3"/>
          <a:stretch/>
        </p:blipFill>
        <p:spPr>
          <a:xfrm>
            <a:off x="7548480" y="2038680"/>
            <a:ext cx="3966840" cy="340092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4195800" y="3993120"/>
            <a:ext cx="322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7840440" y="3925800"/>
            <a:ext cx="322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219960" y="914400"/>
            <a:ext cx="6180120" cy="475416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4663440" y="957960"/>
            <a:ext cx="6098760" cy="471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</TotalTime>
  <Application>LibreOffice/5.1.6.2$Linux_X86_64 LibreOffice_project/10m0$Build-2</Application>
  <Words>308</Words>
  <Paragraphs>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2018-10-09T03:09:11Z</dcterms:created>
  <dc:creator>Ethan Stancliffe</dc:creator>
  <dc:description/>
  <dc:language>en-US</dc:language>
  <cp:lastModifiedBy/>
  <dcterms:modified xsi:type="dcterms:W3CDTF">2018-10-09T15:16:21Z</dcterms:modified>
  <cp:revision>17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