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16960" y="249480"/>
            <a:ext cx="4774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716840" y="623916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790040" y="615564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6554880" y="673920"/>
            <a:ext cx="3845520" cy="280728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2"/>
          <a:stretch/>
        </p:blipFill>
        <p:spPr>
          <a:xfrm>
            <a:off x="6573960" y="3619080"/>
            <a:ext cx="3826440" cy="2531160"/>
          </a:xfrm>
          <a:prstGeom prst="rect">
            <a:avLst/>
          </a:prstGeom>
          <a:ln>
            <a:noFill/>
          </a:ln>
        </p:spPr>
      </p:pic>
      <p:pic>
        <p:nvPicPr>
          <p:cNvPr id="77" name="Picture 6" descr=""/>
          <p:cNvPicPr/>
          <p:nvPr/>
        </p:nvPicPr>
        <p:blipFill>
          <a:blip r:embed="rId3"/>
          <a:stretch/>
        </p:blipFill>
        <p:spPr>
          <a:xfrm>
            <a:off x="1091880" y="673920"/>
            <a:ext cx="3778920" cy="2807280"/>
          </a:xfrm>
          <a:prstGeom prst="rect">
            <a:avLst/>
          </a:prstGeom>
          <a:ln>
            <a:noFill/>
          </a:ln>
        </p:spPr>
      </p:pic>
      <p:pic>
        <p:nvPicPr>
          <p:cNvPr id="78" name="Picture 8" descr=""/>
          <p:cNvPicPr/>
          <p:nvPr/>
        </p:nvPicPr>
        <p:blipFill>
          <a:blip r:embed="rId4"/>
          <a:stretch/>
        </p:blipFill>
        <p:spPr>
          <a:xfrm>
            <a:off x="1110960" y="3506760"/>
            <a:ext cx="3759840" cy="253116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>
            <a:off x="3673800" y="462240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9348840" y="462240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171360" y="858960"/>
            <a:ext cx="6369840" cy="5265000"/>
          </a:xfrm>
          <a:prstGeom prst="rect">
            <a:avLst/>
          </a:prstGeom>
          <a:ln>
            <a:noFill/>
          </a:ln>
        </p:spPr>
      </p:pic>
      <p:pic>
        <p:nvPicPr>
          <p:cNvPr id="143" name="Picture 2" descr=""/>
          <p:cNvPicPr/>
          <p:nvPr/>
        </p:nvPicPr>
        <p:blipFill>
          <a:blip r:embed="rId2"/>
          <a:stretch/>
        </p:blipFill>
        <p:spPr>
          <a:xfrm>
            <a:off x="5869800" y="402840"/>
            <a:ext cx="5960880" cy="572148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3025080" y="605592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 rot="16173000">
            <a:off x="1707480" y="444564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165160" y="612468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 rot="16173000">
            <a:off x="6847200" y="451440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-1083240" y="631440"/>
            <a:ext cx="5291280" cy="4980600"/>
          </a:xfrm>
          <a:prstGeom prst="rect">
            <a:avLst/>
          </a:prstGeom>
          <a:ln>
            <a:noFill/>
          </a:ln>
        </p:spPr>
      </p:pic>
      <p:pic>
        <p:nvPicPr>
          <p:cNvPr id="149" name="Picture 4" descr=""/>
          <p:cNvPicPr/>
          <p:nvPr/>
        </p:nvPicPr>
        <p:blipFill>
          <a:blip r:embed="rId2"/>
          <a:stretch/>
        </p:blipFill>
        <p:spPr>
          <a:xfrm>
            <a:off x="2751480" y="624600"/>
            <a:ext cx="5486400" cy="4984920"/>
          </a:xfrm>
          <a:prstGeom prst="rect">
            <a:avLst/>
          </a:prstGeom>
          <a:ln>
            <a:noFill/>
          </a:ln>
        </p:spPr>
      </p:pic>
      <p:pic>
        <p:nvPicPr>
          <p:cNvPr id="150" name="Picture 141" descr=""/>
          <p:cNvPicPr/>
          <p:nvPr/>
        </p:nvPicPr>
        <p:blipFill>
          <a:blip r:embed="rId3"/>
          <a:stretch/>
        </p:blipFill>
        <p:spPr>
          <a:xfrm>
            <a:off x="7132320" y="731520"/>
            <a:ext cx="5118840" cy="486072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4903920" y="561024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rot="16173000">
            <a:off x="-314640" y="334476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42" descr=""/>
          <p:cNvPicPr/>
          <p:nvPr/>
        </p:nvPicPr>
        <p:blipFill>
          <a:blip r:embed="rId1"/>
          <a:srcRect l="16071" t="18804" r="3557" b="0"/>
          <a:stretch/>
        </p:blipFill>
        <p:spPr>
          <a:xfrm>
            <a:off x="1373040" y="548640"/>
            <a:ext cx="4965840" cy="539460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8961480" y="587520"/>
            <a:ext cx="15537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rows where the row mean &gt; 0.43: 21 Tfs and 34/58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45" descr=""/>
          <p:cNvPicPr/>
          <p:nvPr/>
        </p:nvPicPr>
        <p:blipFill>
          <a:blip r:embed="rId2"/>
          <a:srcRect l="0" t="1890" r="0" b="805"/>
          <a:stretch/>
        </p:blipFill>
        <p:spPr>
          <a:xfrm>
            <a:off x="6397200" y="648360"/>
            <a:ext cx="714600" cy="5149800"/>
          </a:xfrm>
          <a:prstGeom prst="rect">
            <a:avLst/>
          </a:prstGeom>
          <a:ln>
            <a:noFill/>
          </a:ln>
        </p:spPr>
      </p:pic>
      <p:pic>
        <p:nvPicPr>
          <p:cNvPr id="156" name="Picture 146" descr=""/>
          <p:cNvPicPr/>
          <p:nvPr/>
        </p:nvPicPr>
        <p:blipFill>
          <a:blip r:embed="rId3"/>
          <a:stretch/>
        </p:blipFill>
        <p:spPr>
          <a:xfrm>
            <a:off x="7112880" y="674280"/>
            <a:ext cx="550800" cy="1248480"/>
          </a:xfrm>
          <a:prstGeom prst="rect">
            <a:avLst/>
          </a:prstGeom>
          <a:ln>
            <a:noFill/>
          </a:ln>
        </p:spPr>
      </p:pic>
      <p:pic>
        <p:nvPicPr>
          <p:cNvPr id="157" name="Picture 147" descr=""/>
          <p:cNvPicPr/>
          <p:nvPr/>
        </p:nvPicPr>
        <p:blipFill>
          <a:blip r:embed="rId4"/>
          <a:stretch/>
        </p:blipFill>
        <p:spPr>
          <a:xfrm>
            <a:off x="336240" y="765000"/>
            <a:ext cx="815400" cy="115776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7112160" y="1884240"/>
            <a:ext cx="1574280" cy="12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of Known Interactions TF participates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923480"/>
            <a:ext cx="1813680" cy="12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Range[TFA]/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Mean[TFA]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0" descr=""/>
          <p:cNvPicPr/>
          <p:nvPr/>
        </p:nvPicPr>
        <p:blipFill>
          <a:blip r:embed="rId5"/>
          <a:stretch/>
        </p:blipFill>
        <p:spPr>
          <a:xfrm>
            <a:off x="7498080" y="2909880"/>
            <a:ext cx="3921480" cy="266760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9418320" y="4795560"/>
            <a:ext cx="162792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  <a:ea typeface="DejaVu Sans"/>
              </a:rPr>
              <a:t>AUC = 0.647 (99.8%)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188720" y="1645920"/>
            <a:ext cx="5303160" cy="356184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079480" y="97560"/>
            <a:ext cx="3075840" cy="63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['ygl071w', 2.0, 0.02, 11, 1, 16.83]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['ylr256w', 1.99, 0.06, 29, 0, 4.15]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['ydr034c', 1.98, 0.08, 4, 0, 9.35]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['yhr178w', 1.98, 0.07, 15, 0, 16.88]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['ykl185w', 1.66, 0.21, 24, 3, 1.44]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['yhr124w', 1.62, 0.23, 14, 0, 49.85]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['ypl202c', 1.35, 0.18, 41, 0, 31.72]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['yel009c', 1.14, 0.14, 8, 1, 59.93]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['yfr034c', 1.13, 0.13, 10, 5, 15.65]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['ylr403w', 1.07, 0.05, 30, 4, 101.52]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['yir013c', 1.03, 0.09, 18, 0, 23.34]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['yor358w', 0.93, 0.09, 38, 0, 12.46]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['yil101c', 0.85, 0.04, 16, 1, 5.15]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['yjl056c', 0.66, 0.02, 20, 2, 8.6]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['ypl248c', 0.61, 0.06, 42, 1, 7.36]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['yol108c', 0.59, 0.11, 36, 1, 16.71]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['ydr213w', 0.55, 0.08, 6, 0, 12.45]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['ydl106c', 0.53, 0.02, 3, 0, 6.3]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['ylr176c', 0.51, 0.03, 27, 0, 10.23]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['yhr084w', 0.49, 0.02, 13, 3, 9.79]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['ycr065w', 0.46, 0.03, 1, 1, 17.85]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['ydl020c', 0.46, 0.01, 2, 0, 50.91]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['yil131c', 0.43, 0.01, 17, 2, 46.32]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['ydr146c', 0.4, 0.04, 5, 1, 6.56]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['ynl027w', 0.4, 0.01, 32, 9, 65.75]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['ypr065w', 0.4, 0.02, 43, 1, 8.94]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['ylr013w', 0.39, 0.02, 26, 0, 25.54]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['ynl068c', 0.38, 0.01, 33, 2, 48.33]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['yir017c', 0.28, 0.01, 19, 0, 10.7]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['yjr060w', 0.27, 0.02, 22, 1, 6.63]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['ypl177c', 0.25, 0.01, 40, 2, 5.38]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['ykl109w', 0.2, 0.01, 23, 0, 26.18]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['yfl031w', 0.18, 0.0, 9, 3, 20.56]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['ydr310c', 0.16, 0.0, 7, 0, 13.74]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['ykr034w', 0.16, 0.0, 25, 0, 10.35]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['ypl139c', 0.15, 0.01, 39, 3, 5.88]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['ylr228c', 0.14, 0.0, 28, 0, 23.63]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['ynl199c', 0.13, 0.0, 35, 1, 13.35]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['yal051w', 0.12, 0.0, 0, 0, 13.87]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['yjl110c', 0.11, 0.0, 21, 2, 12.08]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['yhl020c', 0.1, 0.0, 12, 4, 8.04]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['yml007w', 0.09, 0.0, 31, 0, 9.76]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['ynl167c', 0.08, 0.0, 34, 3, 10.44]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['yor337w', 0.07, 0.0, 37, 0, 12.03]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040880" y="-52920"/>
            <a:ext cx="5333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TF, Row Mean, Row Std, Row #, # of Interactions, Sum of CS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938520" y="820080"/>
            <a:ext cx="3769560" cy="2531160"/>
          </a:xfrm>
          <a:prstGeom prst="rect">
            <a:avLst/>
          </a:prstGeom>
          <a:ln>
            <a:noFill/>
          </a:ln>
        </p:spPr>
      </p:pic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986040" y="3621960"/>
            <a:ext cx="3721680" cy="2531160"/>
          </a:xfrm>
          <a:prstGeom prst="rect">
            <a:avLst/>
          </a:prstGeom>
          <a:ln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3"/>
          <a:stretch/>
        </p:blipFill>
        <p:spPr>
          <a:xfrm>
            <a:off x="6483600" y="895320"/>
            <a:ext cx="3769560" cy="2531160"/>
          </a:xfrm>
          <a:prstGeom prst="rect">
            <a:avLst/>
          </a:prstGeom>
          <a:ln>
            <a:noFill/>
          </a:ln>
        </p:spPr>
      </p:pic>
      <p:pic>
        <p:nvPicPr>
          <p:cNvPr id="84" name="Picture 8" descr=""/>
          <p:cNvPicPr/>
          <p:nvPr/>
        </p:nvPicPr>
        <p:blipFill>
          <a:blip r:embed="rId4"/>
          <a:stretch/>
        </p:blipFill>
        <p:spPr>
          <a:xfrm>
            <a:off x="6554880" y="3621960"/>
            <a:ext cx="3626640" cy="25311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729160" y="202680"/>
            <a:ext cx="5916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(x-Mean[X])/std[X]); X = row of TFA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716840" y="623916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790040" y="615564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546360" y="4704120"/>
            <a:ext cx="116136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9161280" y="443772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16960" y="249480"/>
            <a:ext cx="4774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Ranking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716840" y="623916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790040" y="615564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 descr=""/>
          <p:cNvPicPr/>
          <p:nvPr/>
        </p:nvPicPr>
        <p:blipFill>
          <a:blip r:embed="rId1"/>
          <a:stretch/>
        </p:blipFill>
        <p:spPr>
          <a:xfrm>
            <a:off x="848520" y="1371600"/>
            <a:ext cx="4545000" cy="310752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3931920" y="2562840"/>
            <a:ext cx="10958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0.535 (84.1%)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94" descr=""/>
          <p:cNvPicPr/>
          <p:nvPr/>
        </p:nvPicPr>
        <p:blipFill>
          <a:blip r:embed="rId2"/>
          <a:stretch/>
        </p:blipFill>
        <p:spPr>
          <a:xfrm>
            <a:off x="6312600" y="1280160"/>
            <a:ext cx="4750200" cy="324756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9601200" y="2834640"/>
            <a:ext cx="11872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0.518 (67.7%)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Found Validated TF-Kinase/Phosphatase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1172880" y="1674000"/>
          <a:ext cx="9539280" cy="5497200"/>
        </p:xfrm>
        <a:graphic>
          <a:graphicData uri="http://schemas.openxmlformats.org/drawingml/2006/table">
            <a:tbl>
              <a:tblPr/>
              <a:tblGrid>
                <a:gridCol w="1098000"/>
                <a:gridCol w="1098000"/>
                <a:gridCol w="2487600"/>
                <a:gridCol w="1098000"/>
                <a:gridCol w="3758040"/>
              </a:tblGrid>
              <a:tr h="62244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Kinase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# of Times Found Significant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YK Score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Evidence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5712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SEP1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Affinity Capture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CKA2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ZAP1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VMA22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PHO85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N/A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Liu et al, 2010 showed phosphophoryation of Transcription represser ASH1 causes elimination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9270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CRZ1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0.038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Low throughout put yeast proteome microarray using kinases to tag interactions, this gene also found affinity for 7 other kinases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Identifying TFA Extrema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-226440" y="1825560"/>
            <a:ext cx="1248876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-226440" y="1825560"/>
            <a:ext cx="12488760" cy="4348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75440" y="4496400"/>
            <a:ext cx="8017200" cy="17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Closed Interval of TFA for all TFs in all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value of the closed interval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difference between the residual of the original TFA and the TFA extrema for each found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174960" y="811440"/>
            <a:ext cx="3769560" cy="253116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2"/>
          <a:stretch/>
        </p:blipFill>
        <p:spPr>
          <a:xfrm>
            <a:off x="91080" y="3512880"/>
            <a:ext cx="3853440" cy="2531160"/>
          </a:xfrm>
          <a:prstGeom prst="rect">
            <a:avLst/>
          </a:prstGeom>
          <a:ln>
            <a:noFill/>
          </a:ln>
        </p:spPr>
      </p:pic>
      <p:pic>
        <p:nvPicPr>
          <p:cNvPr id="105" name="Picture 8" descr=""/>
          <p:cNvPicPr/>
          <p:nvPr/>
        </p:nvPicPr>
        <p:blipFill>
          <a:blip r:embed="rId3"/>
          <a:stretch/>
        </p:blipFill>
        <p:spPr>
          <a:xfrm>
            <a:off x="4147920" y="468360"/>
            <a:ext cx="3981600" cy="2958120"/>
          </a:xfrm>
          <a:prstGeom prst="rect">
            <a:avLst/>
          </a:prstGeom>
          <a:ln>
            <a:noFill/>
          </a:ln>
        </p:spPr>
      </p:pic>
      <p:pic>
        <p:nvPicPr>
          <p:cNvPr id="106" name="Picture 10" descr=""/>
          <p:cNvPicPr/>
          <p:nvPr/>
        </p:nvPicPr>
        <p:blipFill>
          <a:blip r:embed="rId4"/>
          <a:stretch/>
        </p:blipFill>
        <p:spPr>
          <a:xfrm>
            <a:off x="4205160" y="3482640"/>
            <a:ext cx="3853440" cy="259416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1501560" y="251640"/>
            <a:ext cx="2329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522040" y="299520"/>
            <a:ext cx="2329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858000" y="420624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782800" y="4225680"/>
            <a:ext cx="116136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0.72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5"/>
          <a:stretch/>
        </p:blipFill>
        <p:spPr>
          <a:xfrm>
            <a:off x="8245080" y="1841760"/>
            <a:ext cx="3702600" cy="253116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9571680" y="4779720"/>
            <a:ext cx="1952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0.554 (92.92%)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326520" y="2038680"/>
            <a:ext cx="3642480" cy="342864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3772800" y="2038680"/>
            <a:ext cx="3773520" cy="3428640"/>
          </a:xfrm>
          <a:prstGeom prst="rect">
            <a:avLst/>
          </a:prstGeom>
          <a:ln>
            <a:noFill/>
          </a:ln>
        </p:spPr>
      </p:pic>
      <p:pic>
        <p:nvPicPr>
          <p:cNvPr id="116" name="Picture 6" descr=""/>
          <p:cNvPicPr/>
          <p:nvPr/>
        </p:nvPicPr>
        <p:blipFill>
          <a:blip r:embed="rId3"/>
          <a:stretch/>
        </p:blipFill>
        <p:spPr>
          <a:xfrm>
            <a:off x="7548480" y="2038680"/>
            <a:ext cx="3965400" cy="339948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195800" y="3993120"/>
            <a:ext cx="321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840440" y="3925800"/>
            <a:ext cx="321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2880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 rot="16173000">
            <a:off x="510840" y="380412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521208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914400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 rot="16173000">
            <a:off x="4245480" y="380448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 rot="16173000">
            <a:off x="8191800" y="380448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379800" y="1920240"/>
            <a:ext cx="3459600" cy="3256560"/>
          </a:xfrm>
          <a:prstGeom prst="rect">
            <a:avLst/>
          </a:prstGeom>
          <a:ln>
            <a:noFill/>
          </a:ln>
        </p:spPr>
      </p:pic>
      <p:pic>
        <p:nvPicPr>
          <p:cNvPr id="127" name="Picture 4" descr=""/>
          <p:cNvPicPr/>
          <p:nvPr/>
        </p:nvPicPr>
        <p:blipFill>
          <a:blip r:embed="rId2"/>
          <a:stretch/>
        </p:blipFill>
        <p:spPr>
          <a:xfrm>
            <a:off x="3840480" y="1920240"/>
            <a:ext cx="3656520" cy="332244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840440" y="3925800"/>
            <a:ext cx="321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7589520" y="974160"/>
            <a:ext cx="460152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TF,   Mean Difference,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Std Difference,    row 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82880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 rot="16173000">
            <a:off x="510840" y="380412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547092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 rot="16173000">
            <a:off x="4153320" y="380412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8"/>
          <p:cNvSpPr txBox="1"/>
          <p:nvPr/>
        </p:nvSpPr>
        <p:spPr>
          <a:xfrm>
            <a:off x="8643240" y="1285920"/>
            <a:ext cx="2695320" cy="639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['ygl071w', 0.2828, -0.1183, 11]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['ylr256w', 0.1359, -0.0815, 29]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['yhr124w', -0.0953, -0.0481, 14]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['ylr403w', 0.0808, -0.0373, 30]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['ydr034c', 0.0792, -0.0799, 4]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['yel009c', -0.0705, -0.0344, 8]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['yfr034c', -0.0653, -0.0312, 10]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['ypl202c', -0.0596, -0.0508, 41]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['yil101c', 0.0488, -0.0214, 16]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['yhr178w', -0.0471, -0.0818, 15]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['yor358w', -0.0338, -0.0272, 38]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['ylr176c', -0.0254, -0.0118, 27]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['ycr065w', -0.0188, -0.0051, 1]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['ypr065w', -0.0131, -0.0012, 43]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['yhr084w', 0.0093, -0.0026, 13]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['ykl185w', 0.0039, -0.0158, 24]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['yjl056c', 0.0015, -0.0035, 20]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['yir013c', 0.0013, -0.0038, 18]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['ydl020c', 0.0006, -0.0014, 2]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['ynl027w', -0.0003, -0.0008, 32]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['yjr060w', 0.0001, -0.0, 22]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['ypl248c', 0.0001, -0.0012, 42]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['yal051w', -0.0, -0.0, 0]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['ydl106c', 0.0, 0.0, 3]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['ydr146c', -0.0, 0.0, 5]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['ydr213w', 0.0, 0.0, 6]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['ydr310c', -0.0, 0.0, 7]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['yfl031w', 0.0, -0.0, 9]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['yhl020c', 0.0, 0.0, 12]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['yil131c', -0.0, -0.0, 17]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['yir017c', 0.0, 0.0, 19]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['yjl110c', 0.0, 0.0, 21]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['ykl109w', -0.0, 0.0, 23]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['ykr034w', -0.0, 0.0, 25]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['ylr013w', 0.0, -0.0, 26]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['ylr228c', 0.0, -0.0, 28]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['yml007w', -0.0, -0.0, 31]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['ynl068c', 0.0, 0.0, 33]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['ynl167c', -0.0, 0.0, 34]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['ynl199c', 0.0, 0.0, 35]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['yol108c', 0.0, -0.0001, 36]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['yor337w', -0.0, -0.0, 37]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['ypl139c', -0.0, -0.0, 39]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['ypl177c', -0.0, -0.0, 40]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3" descr=""/>
          <p:cNvPicPr/>
          <p:nvPr/>
        </p:nvPicPr>
        <p:blipFill>
          <a:blip r:embed="rId1"/>
          <a:srcRect l="0" t="0" r="0" b="2124"/>
          <a:stretch/>
        </p:blipFill>
        <p:spPr>
          <a:xfrm>
            <a:off x="190440" y="922680"/>
            <a:ext cx="6652440" cy="48294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76680" y="6253920"/>
            <a:ext cx="20854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(ALOLYAN, 2011)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2"/>
          <a:srcRect l="3842" t="0" r="1755" b="0"/>
          <a:stretch/>
        </p:blipFill>
        <p:spPr>
          <a:xfrm>
            <a:off x="7634160" y="491400"/>
            <a:ext cx="3612240" cy="32551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 rot="16200000">
            <a:off x="6814080" y="1778040"/>
            <a:ext cx="13647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|µ(M,WT)|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6" descr=""/>
          <p:cNvPicPr/>
          <p:nvPr/>
        </p:nvPicPr>
        <p:blipFill>
          <a:blip r:embed="rId3"/>
          <a:stretch/>
        </p:blipFill>
        <p:spPr>
          <a:xfrm>
            <a:off x="7464600" y="3904920"/>
            <a:ext cx="3702600" cy="253116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11169720" y="239976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9588600" y="5011200"/>
            <a:ext cx="1952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0.501 (56.3%)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Application>LibreOffice/5.1.6.2$Linux_X86_64 LibreOffice_project/10m0$Build-2</Application>
  <Words>1274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2018-10-09T03:09:11Z</dcterms:created>
  <dc:creator>Ethan Stancliffe</dc:creator>
  <dc:description/>
  <dc:language>en-US</dc:language>
  <cp:lastModifiedBy/>
  <dcterms:modified xsi:type="dcterms:W3CDTF">2018-10-11T09:22:46Z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