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16960" y="249480"/>
            <a:ext cx="4775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716840" y="623916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7790040" y="615564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2"/>
          <p:cNvPicPr/>
          <p:nvPr/>
        </p:nvPicPr>
        <p:blipFill>
          <a:blip r:embed="rId2"/>
          <a:stretch/>
        </p:blipFill>
        <p:spPr>
          <a:xfrm>
            <a:off x="6554880" y="673920"/>
            <a:ext cx="3846240" cy="2808000"/>
          </a:xfrm>
          <a:prstGeom prst="rect">
            <a:avLst/>
          </a:prstGeom>
          <a:ln>
            <a:noFill/>
          </a:ln>
        </p:spPr>
      </p:pic>
      <p:pic>
        <p:nvPicPr>
          <p:cNvPr id="76" name="Picture 4"/>
          <p:cNvPicPr/>
          <p:nvPr/>
        </p:nvPicPr>
        <p:blipFill>
          <a:blip r:embed="rId3"/>
          <a:stretch/>
        </p:blipFill>
        <p:spPr>
          <a:xfrm>
            <a:off x="6573960" y="3619080"/>
            <a:ext cx="3827160" cy="2531880"/>
          </a:xfrm>
          <a:prstGeom prst="rect">
            <a:avLst/>
          </a:prstGeom>
          <a:ln>
            <a:noFill/>
          </a:ln>
        </p:spPr>
      </p:pic>
      <p:pic>
        <p:nvPicPr>
          <p:cNvPr id="77" name="Picture 6"/>
          <p:cNvPicPr/>
          <p:nvPr/>
        </p:nvPicPr>
        <p:blipFill>
          <a:blip r:embed="rId4"/>
          <a:stretch/>
        </p:blipFill>
        <p:spPr>
          <a:xfrm>
            <a:off x="1091880" y="673920"/>
            <a:ext cx="3779640" cy="2808000"/>
          </a:xfrm>
          <a:prstGeom prst="rect">
            <a:avLst/>
          </a:prstGeom>
          <a:ln>
            <a:noFill/>
          </a:ln>
        </p:spPr>
      </p:pic>
      <p:pic>
        <p:nvPicPr>
          <p:cNvPr id="78" name="Picture 8"/>
          <p:cNvPicPr/>
          <p:nvPr/>
        </p:nvPicPr>
        <p:blipFill>
          <a:blip r:embed="rId5"/>
          <a:stretch/>
        </p:blipFill>
        <p:spPr>
          <a:xfrm>
            <a:off x="1110960" y="3506760"/>
            <a:ext cx="3760560" cy="2531880"/>
          </a:xfrm>
          <a:prstGeom prst="rect">
            <a:avLst/>
          </a:prstGeom>
          <a:ln>
            <a:noFill/>
          </a:ln>
        </p:spPr>
      </p:pic>
      <p:sp>
        <p:nvSpPr>
          <p:cNvPr id="79" name="CustomShape 4"/>
          <p:cNvSpPr/>
          <p:nvPr/>
        </p:nvSpPr>
        <p:spPr>
          <a:xfrm>
            <a:off x="3673800" y="462240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9348840" y="462240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/>
          <p:cNvPicPr/>
          <p:nvPr/>
        </p:nvPicPr>
        <p:blipFill>
          <a:blip r:embed="rId2"/>
          <a:stretch/>
        </p:blipFill>
        <p:spPr>
          <a:xfrm>
            <a:off x="171360" y="858960"/>
            <a:ext cx="6370560" cy="5265720"/>
          </a:xfrm>
          <a:prstGeom prst="rect">
            <a:avLst/>
          </a:prstGeom>
          <a:ln>
            <a:noFill/>
          </a:ln>
        </p:spPr>
      </p:pic>
      <p:pic>
        <p:nvPicPr>
          <p:cNvPr id="139" name="Picture 2"/>
          <p:cNvPicPr/>
          <p:nvPr/>
        </p:nvPicPr>
        <p:blipFill>
          <a:blip r:embed="rId3"/>
          <a:stretch/>
        </p:blipFill>
        <p:spPr>
          <a:xfrm>
            <a:off x="5869800" y="402840"/>
            <a:ext cx="5961600" cy="5722200"/>
          </a:xfrm>
          <a:prstGeom prst="rect">
            <a:avLst/>
          </a:prstGeom>
          <a:ln>
            <a:noFill/>
          </a:ln>
        </p:spPr>
      </p:pic>
      <p:sp>
        <p:nvSpPr>
          <p:cNvPr id="4" name="TextShape 4">
            <a:extLst>
              <a:ext uri="{FF2B5EF4-FFF2-40B4-BE49-F238E27FC236}">
                <a16:creationId xmlns:a16="http://schemas.microsoft.com/office/drawing/2014/main" id="{06FD04F0-62C0-4CA6-9C19-C6695B0EBCC5}"/>
              </a:ext>
            </a:extLst>
          </p:cNvPr>
          <p:cNvSpPr txBox="1"/>
          <p:nvPr/>
        </p:nvSpPr>
        <p:spPr>
          <a:xfrm>
            <a:off x="3025255" y="6055844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</a:p>
        </p:txBody>
      </p:sp>
      <p:sp>
        <p:nvSpPr>
          <p:cNvPr id="5" name="TextShape 5">
            <a:extLst>
              <a:ext uri="{FF2B5EF4-FFF2-40B4-BE49-F238E27FC236}">
                <a16:creationId xmlns:a16="http://schemas.microsoft.com/office/drawing/2014/main" id="{5DCEE62D-5EBF-48DE-9B8B-9C357153D854}"/>
              </a:ext>
            </a:extLst>
          </p:cNvPr>
          <p:cNvSpPr txBox="1"/>
          <p:nvPr/>
        </p:nvSpPr>
        <p:spPr>
          <a:xfrm rot="16173000">
            <a:off x="1708015" y="4445564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</a:p>
        </p:txBody>
      </p:sp>
      <p:sp>
        <p:nvSpPr>
          <p:cNvPr id="6" name="TextShape 4">
            <a:extLst>
              <a:ext uri="{FF2B5EF4-FFF2-40B4-BE49-F238E27FC236}">
                <a16:creationId xmlns:a16="http://schemas.microsoft.com/office/drawing/2014/main" id="{02F22EE7-BDB3-4455-9D92-91AC74E94A4C}"/>
              </a:ext>
            </a:extLst>
          </p:cNvPr>
          <p:cNvSpPr txBox="1"/>
          <p:nvPr/>
        </p:nvSpPr>
        <p:spPr>
          <a:xfrm>
            <a:off x="8165150" y="612468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</a:p>
        </p:txBody>
      </p:sp>
      <p:sp>
        <p:nvSpPr>
          <p:cNvPr id="7" name="TextShape 5">
            <a:extLst>
              <a:ext uri="{FF2B5EF4-FFF2-40B4-BE49-F238E27FC236}">
                <a16:creationId xmlns:a16="http://schemas.microsoft.com/office/drawing/2014/main" id="{E588CB98-7E2C-43AB-905A-D35CD3C8F153}"/>
              </a:ext>
            </a:extLst>
          </p:cNvPr>
          <p:cNvSpPr txBox="1"/>
          <p:nvPr/>
        </p:nvSpPr>
        <p:spPr>
          <a:xfrm rot="16173000">
            <a:off x="6847910" y="4514400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/>
          <p:cNvPicPr/>
          <p:nvPr/>
        </p:nvPicPr>
        <p:blipFill>
          <a:blip r:embed="rId2"/>
          <a:stretch/>
        </p:blipFill>
        <p:spPr>
          <a:xfrm>
            <a:off x="-1083240" y="631440"/>
            <a:ext cx="5292000" cy="4981320"/>
          </a:xfrm>
          <a:prstGeom prst="rect">
            <a:avLst/>
          </a:prstGeom>
          <a:ln>
            <a:noFill/>
          </a:ln>
        </p:spPr>
      </p:pic>
      <p:pic>
        <p:nvPicPr>
          <p:cNvPr id="141" name="Picture 4"/>
          <p:cNvPicPr/>
          <p:nvPr/>
        </p:nvPicPr>
        <p:blipFill>
          <a:blip r:embed="rId3"/>
          <a:stretch/>
        </p:blipFill>
        <p:spPr>
          <a:xfrm>
            <a:off x="2751480" y="624600"/>
            <a:ext cx="5487120" cy="498564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4"/>
          <a:stretch/>
        </p:blipFill>
        <p:spPr>
          <a:xfrm>
            <a:off x="7132320" y="731520"/>
            <a:ext cx="5119560" cy="4861440"/>
          </a:xfrm>
          <a:prstGeom prst="rect">
            <a:avLst/>
          </a:prstGeom>
          <a:ln>
            <a:noFill/>
          </a:ln>
        </p:spPr>
      </p:pic>
      <p:sp>
        <p:nvSpPr>
          <p:cNvPr id="5" name="TextShape 4">
            <a:extLst>
              <a:ext uri="{FF2B5EF4-FFF2-40B4-BE49-F238E27FC236}">
                <a16:creationId xmlns:a16="http://schemas.microsoft.com/office/drawing/2014/main" id="{C8F34894-1E6C-4B0C-8750-C0EE25AC3F75}"/>
              </a:ext>
            </a:extLst>
          </p:cNvPr>
          <p:cNvSpPr txBox="1"/>
          <p:nvPr/>
        </p:nvSpPr>
        <p:spPr>
          <a:xfrm>
            <a:off x="4904096" y="561024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86023DF4-BA1B-4403-B8BC-1D4A0E410EC1}"/>
              </a:ext>
            </a:extLst>
          </p:cNvPr>
          <p:cNvSpPr txBox="1"/>
          <p:nvPr/>
        </p:nvSpPr>
        <p:spPr>
          <a:xfrm rot="16173000">
            <a:off x="-314844" y="3344645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/>
          <p:nvPr/>
        </p:nvPicPr>
        <p:blipFill>
          <a:blip r:embed="rId2"/>
          <a:srcRect l="16071" t="18804" r="3557"/>
          <a:stretch/>
        </p:blipFill>
        <p:spPr>
          <a:xfrm>
            <a:off x="1371600" y="104400"/>
            <a:ext cx="4114440" cy="394704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640080" y="4572000"/>
            <a:ext cx="15544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rows where the row mean &gt; 0.43: 21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34/58 Interactions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15200" y="457200"/>
            <a:ext cx="4904640" cy="65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['ygl071w', 1.9993356041646588, 0.015852980516663003, 11,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['ylr256w', 1.9922344122894609, 0.05642092634724537, 29,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['yhr178w', 1.9827394895927832, 0.06891200053123155, 15,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['ydr034c', 1.9787073179470964, 0.07882959687070326, 4,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['ykl185w', 1.6578861071800852, 0.212053940252311, 24, 3]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['yhr124w', 1.621859199768584, 0.22704187757796768, 14,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['ypl202c', 1.3455158771465867, 0.1832017869216162, 41,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['yel009c', 1.1439768467692235, 0.14163918803970735, 8,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['yfr034c', 1.1291586960001503, 0.12890915540810957, 10, 5]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['ylr403w', 1.0713859540960429, 0.05373156815583778, 30, 4]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['yir013c', 1.0292460184074428, 0.09167089957810141, 18,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['yor358w', 0.9253782788700989, 0.09380613733878193, 38,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['yil101c', 0.8475011262642012, 0.03780695581925715, 16,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['yjl056c', 0.6626022013037882, 0.024884653222346502, 20, 2]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['ypl248c', 0.6090441239714873, 0.06033127126592642, 42,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['yol108c', 0.5872825878579596, 0.10666975332412383, 36,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['ydr213w', 0.5540916998421493, 0.08407240319974715, 6,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['ydl106c', 0.5324198769534775, 0.024613097332021217, 3,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['ylr176c', 0.5115553531009202, 0.03475702877493368, 27,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['yhr084w', 0.48607781019966895, 0.01747771055728044, 13, 3]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['ydl020c', 0.4627015233677122, 0.013624028871723195, 2,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['ycr065w', 0.45513302163312186, 0.026029940408703753, 1,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['yil131c', 0.42612386293475685, 0.013787185451561552, 17, 2]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['ypr065w', 0.40371096756911584, 0.017247851461809394, 43,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['ydr146c', 0.40247680522928403, 0.03885930091529732, 5,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['ynl027w', 0.3967159233003578, 0.012982587958819597, 32, 9]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['ylr013w', 0.38996694701570106, 0.024130357086039535, 26,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['ynl068c', 0.37556911573880936, 0.010512774293124584, 33, 2]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['yir017c', 0.27579385201111234, 0.0065089941357618164, 19,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['yjr060w', 0.2699519447033254, 0.019750208775713683, 22,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['ypl177c', 0.24609727355301364, 0.005679964323550791, 40, 2]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['ykl109w', 0.20045384364699165, 0.006171074710992962, 23,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['yfl031w', 0.1803759674205352, 0.003614621028743238, 9, 3]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['ykr034w', 0.16218480523526171, 0.002890985431240053, 25,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['ydr310c', 0.1570597527693169, 0.003924778935197901, 7,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['ypl139c', 0.14590585460666988, 0.005347333286021054, 39, 3]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['ylr228c', 0.13761144722706817, 0.0014726833655712003, 28,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['ynl199c', 0.12869698251750902, 0.0016196941152934543, 35, 1]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['yal051w', 0.11546644580435533, 0.00471215483149232, 0,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['yjl110c', 0.110705043741801, 0.0011027004772424238, 21, 2]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['yhl020c', 0.10185759837858205, 0.0011101397298856877, 12, 4]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['yml007w', 0.09101849482119403, 0.0005491757836918053, 31,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['ynl167c', 0.08267303869443923, 0.000511696645959092, 34, 3]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['yor337w', 0.07411589880278457, 0.000535753274597334, 37, 0]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3"/>
          <a:srcRect t="1890" b="805"/>
          <a:stretch/>
        </p:blipFill>
        <p:spPr>
          <a:xfrm>
            <a:off x="5533920" y="164520"/>
            <a:ext cx="592560" cy="384012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4"/>
          <a:stretch/>
        </p:blipFill>
        <p:spPr>
          <a:xfrm>
            <a:off x="6126840" y="183240"/>
            <a:ext cx="456840" cy="914040"/>
          </a:xfrm>
          <a:prstGeom prst="rect">
            <a:avLst/>
          </a:prstGeom>
          <a:ln>
            <a:noFill/>
          </a:ln>
        </p:spPr>
      </p:pic>
      <p:pic>
        <p:nvPicPr>
          <p:cNvPr id="148" name="Picture 147"/>
          <p:cNvPicPr/>
          <p:nvPr/>
        </p:nvPicPr>
        <p:blipFill>
          <a:blip r:embed="rId5"/>
          <a:stretch/>
        </p:blipFill>
        <p:spPr>
          <a:xfrm>
            <a:off x="512640" y="249840"/>
            <a:ext cx="676080" cy="847440"/>
          </a:xfrm>
          <a:prstGeom prst="rect">
            <a:avLst/>
          </a:prstGeom>
          <a:ln>
            <a:noFill/>
          </a:ln>
        </p:spPr>
      </p:pic>
      <p:sp>
        <p:nvSpPr>
          <p:cNvPr id="149" name="TextShape 3"/>
          <p:cNvSpPr txBox="1"/>
          <p:nvPr/>
        </p:nvSpPr>
        <p:spPr>
          <a:xfrm>
            <a:off x="5943600" y="1097280"/>
            <a:ext cx="1463040" cy="94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of Interactions TF participates in </a:t>
            </a:r>
          </a:p>
        </p:txBody>
      </p:sp>
      <p:sp>
        <p:nvSpPr>
          <p:cNvPr id="150" name="TextShape 4"/>
          <p:cNvSpPr txBox="1"/>
          <p:nvPr/>
        </p:nvSpPr>
        <p:spPr>
          <a:xfrm>
            <a:off x="234000" y="1097280"/>
            <a:ext cx="1503360" cy="94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Range[TFA]/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Mean[TFA]</a:t>
            </a:r>
          </a:p>
        </p:txBody>
      </p:sp>
      <p:pic>
        <p:nvPicPr>
          <p:cNvPr id="151" name="Picture 150"/>
          <p:cNvPicPr/>
          <p:nvPr/>
        </p:nvPicPr>
        <p:blipFill>
          <a:blip r:embed="rId6"/>
          <a:stretch/>
        </p:blipFill>
        <p:spPr>
          <a:xfrm>
            <a:off x="3200400" y="4051440"/>
            <a:ext cx="3922200" cy="2668320"/>
          </a:xfrm>
          <a:prstGeom prst="rect">
            <a:avLst/>
          </a:prstGeom>
          <a:ln>
            <a:noFill/>
          </a:ln>
        </p:spPr>
      </p:pic>
      <p:sp>
        <p:nvSpPr>
          <p:cNvPr id="152" name="TextShape 5"/>
          <p:cNvSpPr txBox="1"/>
          <p:nvPr/>
        </p:nvSpPr>
        <p:spPr>
          <a:xfrm>
            <a:off x="4955040" y="5852160"/>
            <a:ext cx="1628640" cy="23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AUC = 0.647 (99.8%) 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7558920" y="274320"/>
            <a:ext cx="53341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TF, Row Mean, Row Std, Row #, # of 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/>
          <p:nvPr/>
        </p:nvPicPr>
        <p:blipFill>
          <a:blip r:embed="rId2"/>
          <a:stretch/>
        </p:blipFill>
        <p:spPr>
          <a:xfrm>
            <a:off x="938520" y="820080"/>
            <a:ext cx="3770280" cy="2531880"/>
          </a:xfrm>
          <a:prstGeom prst="rect">
            <a:avLst/>
          </a:prstGeom>
          <a:ln>
            <a:noFill/>
          </a:ln>
        </p:spPr>
      </p:pic>
      <p:pic>
        <p:nvPicPr>
          <p:cNvPr id="82" name="Picture 4"/>
          <p:cNvPicPr/>
          <p:nvPr/>
        </p:nvPicPr>
        <p:blipFill>
          <a:blip r:embed="rId3"/>
          <a:stretch/>
        </p:blipFill>
        <p:spPr>
          <a:xfrm>
            <a:off x="986040" y="3621960"/>
            <a:ext cx="3722400" cy="2531880"/>
          </a:xfrm>
          <a:prstGeom prst="rect">
            <a:avLst/>
          </a:prstGeom>
          <a:ln>
            <a:noFill/>
          </a:ln>
        </p:spPr>
      </p:pic>
      <p:pic>
        <p:nvPicPr>
          <p:cNvPr id="83" name="Picture 6"/>
          <p:cNvPicPr/>
          <p:nvPr/>
        </p:nvPicPr>
        <p:blipFill>
          <a:blip r:embed="rId4"/>
          <a:stretch/>
        </p:blipFill>
        <p:spPr>
          <a:xfrm>
            <a:off x="6483600" y="895320"/>
            <a:ext cx="3770280" cy="2531880"/>
          </a:xfrm>
          <a:prstGeom prst="rect">
            <a:avLst/>
          </a:prstGeom>
          <a:ln>
            <a:noFill/>
          </a:ln>
        </p:spPr>
      </p:pic>
      <p:pic>
        <p:nvPicPr>
          <p:cNvPr id="84" name="Picture 8"/>
          <p:cNvPicPr/>
          <p:nvPr/>
        </p:nvPicPr>
        <p:blipFill>
          <a:blip r:embed="rId5"/>
          <a:stretch/>
        </p:blipFill>
        <p:spPr>
          <a:xfrm>
            <a:off x="6554880" y="3621960"/>
            <a:ext cx="3627360" cy="25318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729160" y="202680"/>
            <a:ext cx="591696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(x-Mean[X])/std[X]); X = row of TFA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716840" y="623916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790040" y="615564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546360" y="4704120"/>
            <a:ext cx="116208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9161280" y="443772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16960" y="249480"/>
            <a:ext cx="47754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Ranking Change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716840" y="623916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790040" y="6155640"/>
            <a:ext cx="20228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848520" y="1371600"/>
            <a:ext cx="4545720" cy="310824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3931920" y="2562840"/>
            <a:ext cx="109656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0.535 (84.1%)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3"/>
          <a:stretch/>
        </p:blipFill>
        <p:spPr>
          <a:xfrm>
            <a:off x="6312600" y="1280160"/>
            <a:ext cx="4750920" cy="324828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9601200" y="2834640"/>
            <a:ext cx="118800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0.518 (67.7%)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Found Validated TF-Kinase/Phosphatase Interactions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1172880" y="1674000"/>
          <a:ext cx="9539280" cy="5497200"/>
        </p:xfrm>
        <a:graphic>
          <a:graphicData uri="http://schemas.openxmlformats.org/drawingml/2006/table">
            <a:tbl>
              <a:tblPr/>
              <a:tblGrid>
                <a:gridCol w="109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Kinase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# of Times Found Significant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YK Score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Evidence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SEP1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2.06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Affinity Capture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CKA2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ASH1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2.06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ASH1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ZAP1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VMA22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PHO85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ASH1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Liu et al, 2010 showed phosphophoryation of Transcription represser ASH1 causes elimination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CRZ1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0.038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Low throughout put yeast proteome microarray using kinases to tag interactions, this gene also found affinity for 7 other kinases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Identifying TFA Extrema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-226440" y="1825560"/>
            <a:ext cx="1248948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-226440" y="1825560"/>
            <a:ext cx="12489480" cy="4349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575440" y="4496400"/>
            <a:ext cx="8017920" cy="173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Closed Interval of TFA for all TFs in all 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value of the closed interval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difference between the residual of the original TFA and the TFA extrema for each found solution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4"/>
          <p:cNvPicPr/>
          <p:nvPr/>
        </p:nvPicPr>
        <p:blipFill>
          <a:blip r:embed="rId2"/>
          <a:stretch/>
        </p:blipFill>
        <p:spPr>
          <a:xfrm>
            <a:off x="174960" y="811440"/>
            <a:ext cx="3770280" cy="2531880"/>
          </a:xfrm>
          <a:prstGeom prst="rect">
            <a:avLst/>
          </a:prstGeom>
          <a:ln>
            <a:noFill/>
          </a:ln>
        </p:spPr>
      </p:pic>
      <p:pic>
        <p:nvPicPr>
          <p:cNvPr id="104" name="Picture 6"/>
          <p:cNvPicPr/>
          <p:nvPr/>
        </p:nvPicPr>
        <p:blipFill>
          <a:blip r:embed="rId3"/>
          <a:stretch/>
        </p:blipFill>
        <p:spPr>
          <a:xfrm>
            <a:off x="91080" y="3512880"/>
            <a:ext cx="3854160" cy="2531880"/>
          </a:xfrm>
          <a:prstGeom prst="rect">
            <a:avLst/>
          </a:prstGeom>
          <a:ln>
            <a:noFill/>
          </a:ln>
        </p:spPr>
      </p:pic>
      <p:pic>
        <p:nvPicPr>
          <p:cNvPr id="105" name="Picture 8"/>
          <p:cNvPicPr/>
          <p:nvPr/>
        </p:nvPicPr>
        <p:blipFill>
          <a:blip r:embed="rId4"/>
          <a:stretch/>
        </p:blipFill>
        <p:spPr>
          <a:xfrm>
            <a:off x="4147920" y="468360"/>
            <a:ext cx="3982320" cy="2958840"/>
          </a:xfrm>
          <a:prstGeom prst="rect">
            <a:avLst/>
          </a:prstGeom>
          <a:ln>
            <a:noFill/>
          </a:ln>
        </p:spPr>
      </p:pic>
      <p:pic>
        <p:nvPicPr>
          <p:cNvPr id="106" name="Picture 10"/>
          <p:cNvPicPr/>
          <p:nvPr/>
        </p:nvPicPr>
        <p:blipFill>
          <a:blip r:embed="rId5"/>
          <a:stretch/>
        </p:blipFill>
        <p:spPr>
          <a:xfrm>
            <a:off x="4205160" y="3482640"/>
            <a:ext cx="3854160" cy="259488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1501560" y="251640"/>
            <a:ext cx="23302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522040" y="299520"/>
            <a:ext cx="23302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858000" y="420624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782800" y="4225680"/>
            <a:ext cx="116208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0.72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6"/>
          <a:stretch/>
        </p:blipFill>
        <p:spPr>
          <a:xfrm>
            <a:off x="8245080" y="1841760"/>
            <a:ext cx="3703320" cy="2531880"/>
          </a:xfrm>
          <a:prstGeom prst="rect">
            <a:avLst/>
          </a:prstGeom>
          <a:ln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9571680" y="4779720"/>
            <a:ext cx="195300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0.554 (92.92%)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Comparing TFA Variability in Sign Constrained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/>
          <p:cNvPicPr/>
          <p:nvPr/>
        </p:nvPicPr>
        <p:blipFill>
          <a:blip r:embed="rId2"/>
          <a:stretch/>
        </p:blipFill>
        <p:spPr>
          <a:xfrm>
            <a:off x="326520" y="2038680"/>
            <a:ext cx="3643200" cy="3429360"/>
          </a:xfrm>
          <a:prstGeom prst="rect">
            <a:avLst/>
          </a:prstGeom>
          <a:ln>
            <a:noFill/>
          </a:ln>
        </p:spPr>
      </p:pic>
      <p:pic>
        <p:nvPicPr>
          <p:cNvPr id="115" name="Picture 4"/>
          <p:cNvPicPr/>
          <p:nvPr/>
        </p:nvPicPr>
        <p:blipFill>
          <a:blip r:embed="rId3"/>
          <a:stretch/>
        </p:blipFill>
        <p:spPr>
          <a:xfrm>
            <a:off x="3772800" y="2038680"/>
            <a:ext cx="3774240" cy="3429360"/>
          </a:xfrm>
          <a:prstGeom prst="rect">
            <a:avLst/>
          </a:prstGeom>
          <a:ln>
            <a:noFill/>
          </a:ln>
        </p:spPr>
      </p:pic>
      <p:pic>
        <p:nvPicPr>
          <p:cNvPr id="116" name="Picture 6"/>
          <p:cNvPicPr/>
          <p:nvPr/>
        </p:nvPicPr>
        <p:blipFill>
          <a:blip r:embed="rId4"/>
          <a:stretch/>
        </p:blipFill>
        <p:spPr>
          <a:xfrm>
            <a:off x="7548480" y="2038680"/>
            <a:ext cx="3966120" cy="34002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195800" y="3993120"/>
            <a:ext cx="3218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840440" y="3925800"/>
            <a:ext cx="3218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1828800" y="541440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</a:p>
        </p:txBody>
      </p:sp>
      <p:sp>
        <p:nvSpPr>
          <p:cNvPr id="120" name="TextShape 5"/>
          <p:cNvSpPr txBox="1"/>
          <p:nvPr/>
        </p:nvSpPr>
        <p:spPr>
          <a:xfrm rot="16173000">
            <a:off x="511560" y="3804120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</a:p>
        </p:txBody>
      </p:sp>
      <p:sp>
        <p:nvSpPr>
          <p:cNvPr id="121" name="TextShape 6"/>
          <p:cNvSpPr txBox="1"/>
          <p:nvPr/>
        </p:nvSpPr>
        <p:spPr>
          <a:xfrm>
            <a:off x="5212080" y="541440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</a:p>
        </p:txBody>
      </p:sp>
      <p:sp>
        <p:nvSpPr>
          <p:cNvPr id="122" name="TextShape 7"/>
          <p:cNvSpPr txBox="1"/>
          <p:nvPr/>
        </p:nvSpPr>
        <p:spPr>
          <a:xfrm>
            <a:off x="9144000" y="541440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</a:p>
        </p:txBody>
      </p:sp>
      <p:sp>
        <p:nvSpPr>
          <p:cNvPr id="123" name="TextShape 8"/>
          <p:cNvSpPr txBox="1"/>
          <p:nvPr/>
        </p:nvSpPr>
        <p:spPr>
          <a:xfrm rot="16173000">
            <a:off x="4246200" y="3804480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</a:p>
        </p:txBody>
      </p:sp>
      <p:sp>
        <p:nvSpPr>
          <p:cNvPr id="124" name="TextShape 9"/>
          <p:cNvSpPr txBox="1"/>
          <p:nvPr/>
        </p:nvSpPr>
        <p:spPr>
          <a:xfrm rot="16173000">
            <a:off x="8192520" y="3804480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Comparing TFA Variability in Sign Constrained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379800" y="1920240"/>
            <a:ext cx="3460320" cy="3257280"/>
          </a:xfrm>
          <a:prstGeom prst="rect">
            <a:avLst/>
          </a:prstGeom>
          <a:ln>
            <a:noFill/>
          </a:ln>
        </p:spPr>
      </p:pic>
      <p:pic>
        <p:nvPicPr>
          <p:cNvPr id="127" name="Picture 4"/>
          <p:cNvPicPr/>
          <p:nvPr/>
        </p:nvPicPr>
        <p:blipFill>
          <a:blip r:embed="rId3"/>
          <a:stretch/>
        </p:blipFill>
        <p:spPr>
          <a:xfrm>
            <a:off x="3840480" y="1920240"/>
            <a:ext cx="3657240" cy="33231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7840440" y="3925800"/>
            <a:ext cx="32184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7650876" y="1468044"/>
            <a:ext cx="5057280" cy="63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['ygl071w', -0.2827893586264173, 0.1184170770537337, 11]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['ylr256w', -0.1359459523864028, 0.08288902908418283, 29]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['yhr124w', 0.09527626320911971, 0.05585866504561443, 14]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['ylr403w', -0.08077035594625824, 0.043522619849904104, 30]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['ydr034c', -0.07920698797748152, 0.09285870721160316, 4]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['yel009c', 0.07046773823331606, 0.039910683931022664, 8]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['yfr034c', 0.06530254089605043, 0.036972626768900514, 10]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['ypl202c', 0.059568981351043715, 0.05420276645706867, 41]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['yil101c', -0.04884971987256557, 0.027020303646247596, 16]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['yhr178w', 0.047050220760802786, 0.09381679120249302, 15]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['yor358w', 0.03376452729576598, 0.030722828002511946, 38]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['ylr176c', 0.025424591524509085, 0.014905978453337809, 27]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['ycr065w', 0.018764168095993947, 0.01142989388135822, 1]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['ypr065w', 0.01314558081364963, 0.007598515804323389, 43]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['yhr084w', -0.00930799608785878, 0.005148540104978729, 13]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['ykl185w', -0.0038723194088667455, 0.030327510033780074, 24]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['yjl056c', -0.0015295810963443209, 0.007308219912153549, 20]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['yir013c', -0.0012710917927310037, 0.00807590831713581, 18]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['ydl020c', -0.0005947542060147935, 0.0027870026157299746, 2]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['ynl027w', 0.0002692636037558857, 0.0015699453980715775, 32]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['ypl248c', -0.00010078040467249057, 0.003885143432725074, 42]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['yjr060w', -5.975473153127122e-05, 0.00034413796622820915, 22]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['yol108c', -3.172591122865116e-05, 0.0010471797266919027, 36]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['ydr146c', 2.0955162618025845e-05, 0.00012235314109573358, 5]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['ykr034w', 6.850504367181584e-06, 4.0208400416135896e-05, 25]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['ylr013w', -4.032272648959151e-06, 2.722134036899052e-06, 26]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['yir017c', -1.035542983190813e-06, 1.8323306376090466e-06, 19]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['ypl177c', 4.2103537928817584e-07, 9.270388009182667e-07, 40]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['yor337w', 2.401480181585187e-07, 2.63481437808055e-07, 37]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['ypl139c', 1.8023497041120898e-07, 2.916680304652341e-07, 39]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['ylr228c', -1.6046094552474608e-07, 1.545450453780826e-07, 28]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['yjl110c', -9.862627505181481e-08, 9.801960751348079e-08, 21]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['ykl109w', 8.874376059235167e-08, 2.0079472167328144e-07, 23]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['ynl199c', -7.680466577100284e-08, 1.0626073238797125e-07, 35]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['ynl167c', 7.05835850667698e-08, 2.784907044382303e-07, 34]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['yal051w', 5.910539004622364e-08, 2.9806877980379577e-07, 0]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['yil131c', 5.692998184048697e-08, 2.4293756843421873e-07, 17]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['ydr213w', -2.8481691996355483e-08, 1.500995117516297e-07, 6]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['ynl068c', -2.7158832547981055e-08, 2.0916763187094196e-07, 33]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['yfl031w', -1.8773512443337508e-08, 2.4545657234874817e-07, 9]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['yml007w', 1.4884295225762013e-08, 1.7525701757978804e-07, 31]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['ydl106c', -1.0478694683235029e-08, 1.211736695745559e-07, 3]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['yhl020c', -3.923470744960547e-09, 1.8381069411138267e-07, 12]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['ydr310c', 1.0216186995227842e-09, 2.1162461379766026e-07, 7]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589520" y="1280160"/>
            <a:ext cx="460224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TF,   Mean Difference,	  Std Difference,    row #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Shape 4">
            <a:extLst>
              <a:ext uri="{FF2B5EF4-FFF2-40B4-BE49-F238E27FC236}">
                <a16:creationId xmlns:a16="http://schemas.microsoft.com/office/drawing/2014/main" id="{06DC4045-70F6-4133-9DC4-D3D9F3B09916}"/>
              </a:ext>
            </a:extLst>
          </p:cNvPr>
          <p:cNvSpPr txBox="1"/>
          <p:nvPr/>
        </p:nvSpPr>
        <p:spPr>
          <a:xfrm>
            <a:off x="1828800" y="541440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</a:p>
        </p:txBody>
      </p:sp>
      <p:sp>
        <p:nvSpPr>
          <p:cNvPr id="9" name="TextShape 5">
            <a:extLst>
              <a:ext uri="{FF2B5EF4-FFF2-40B4-BE49-F238E27FC236}">
                <a16:creationId xmlns:a16="http://schemas.microsoft.com/office/drawing/2014/main" id="{85AA7830-3A3F-4EFF-A191-C1489E4CE6B1}"/>
              </a:ext>
            </a:extLst>
          </p:cNvPr>
          <p:cNvSpPr txBox="1"/>
          <p:nvPr/>
        </p:nvSpPr>
        <p:spPr>
          <a:xfrm rot="16173000">
            <a:off x="511560" y="3804120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</a:p>
        </p:txBody>
      </p:sp>
      <p:sp>
        <p:nvSpPr>
          <p:cNvPr id="10" name="TextShape 4">
            <a:extLst>
              <a:ext uri="{FF2B5EF4-FFF2-40B4-BE49-F238E27FC236}">
                <a16:creationId xmlns:a16="http://schemas.microsoft.com/office/drawing/2014/main" id="{F0912EAC-DD7D-4D01-B07C-003D30B2A224}"/>
              </a:ext>
            </a:extLst>
          </p:cNvPr>
          <p:cNvSpPr txBox="1"/>
          <p:nvPr/>
        </p:nvSpPr>
        <p:spPr>
          <a:xfrm>
            <a:off x="5471076" y="541440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Conditions</a:t>
            </a:r>
          </a:p>
        </p:txBody>
      </p:sp>
      <p:sp>
        <p:nvSpPr>
          <p:cNvPr id="11" name="TextShape 5">
            <a:extLst>
              <a:ext uri="{FF2B5EF4-FFF2-40B4-BE49-F238E27FC236}">
                <a16:creationId xmlns:a16="http://schemas.microsoft.com/office/drawing/2014/main" id="{D55F0116-93C2-4C67-9F46-EB97431F012B}"/>
              </a:ext>
            </a:extLst>
          </p:cNvPr>
          <p:cNvSpPr txBox="1"/>
          <p:nvPr/>
        </p:nvSpPr>
        <p:spPr>
          <a:xfrm rot="16173000">
            <a:off x="4153836" y="3804120"/>
            <a:ext cx="636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3"/>
          <p:cNvPicPr/>
          <p:nvPr/>
        </p:nvPicPr>
        <p:blipFill>
          <a:blip r:embed="rId2"/>
          <a:srcRect b="2124"/>
          <a:stretch/>
        </p:blipFill>
        <p:spPr>
          <a:xfrm>
            <a:off x="190440" y="922680"/>
            <a:ext cx="6653160" cy="483012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76680" y="6253920"/>
            <a:ext cx="208620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(ALOLYAN, 2011)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4"/>
          <p:cNvPicPr/>
          <p:nvPr/>
        </p:nvPicPr>
        <p:blipFill>
          <a:blip r:embed="rId3"/>
          <a:srcRect l="3842" r="1755"/>
          <a:stretch/>
        </p:blipFill>
        <p:spPr>
          <a:xfrm>
            <a:off x="7634160" y="491400"/>
            <a:ext cx="3612960" cy="32558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 rot="16200000">
            <a:off x="6814080" y="1777320"/>
            <a:ext cx="1365480" cy="2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|µ(M,WT)|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6"/>
          <p:cNvPicPr/>
          <p:nvPr/>
        </p:nvPicPr>
        <p:blipFill>
          <a:blip r:embed="rId4"/>
          <a:stretch/>
        </p:blipFill>
        <p:spPr>
          <a:xfrm>
            <a:off x="7464600" y="3904920"/>
            <a:ext cx="3703320" cy="253188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11169720" y="2399760"/>
            <a:ext cx="9302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9588600" y="5011200"/>
            <a:ext cx="195300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0.501 (56.3%)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1274</Words>
  <Application>Microsoft Office PowerPoint</Application>
  <PresentationFormat>Widescreen</PresentationFormat>
  <Paragraphs>195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Liberation Mono;Courier New;Nimbus Mono L;DejaVu Sans Mono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Ethan Stancliffe</dc:creator>
  <dc:description/>
  <cp:lastModifiedBy>Ethan Stancliffe</cp:lastModifiedBy>
  <cp:revision>22</cp:revision>
  <dcterms:created xsi:type="dcterms:W3CDTF">2018-10-09T03:09:11Z</dcterms:created>
  <dcterms:modified xsi:type="dcterms:W3CDTF">2018-10-11T13:19:43Z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