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5" r:id="rId10"/>
    <p:sldId id="286" r:id="rId11"/>
    <p:sldId id="288" r:id="rId12"/>
    <p:sldId id="290" r:id="rId13"/>
    <p:sldId id="292" r:id="rId14"/>
    <p:sldId id="293" r:id="rId15"/>
    <p:sldId id="294" r:id="rId16"/>
    <p:sldId id="260" r:id="rId17"/>
  </p:sldIdLst>
  <p:sldSz cx="12192000" cy="6858000"/>
  <p:notesSz cx="6858000" cy="9144000"/>
  <p:embeddedFontLst>
    <p:embeddedFont>
      <p:font typeface="Open Sans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0" r:id="rId5"/>
    <p:sldLayoutId id="2147483662" r:id="rId6"/>
    <p:sldLayoutId id="2147483651" r:id="rId7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.github.io/course-data-science/" TargetMode="External"/><Relationship Id="rId2" Type="http://schemas.openxmlformats.org/officeDocument/2006/relationships/hyperlink" Target="https://github.com/e-tut/course-data-scien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31273"/>
            <a:ext cx="9119010" cy="2689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/>
            </a:r>
            <a:b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</a:b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/>
            </a:r>
            <a:b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</a:b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Выпускная квалификационная работа </a:t>
            </a:r>
            <a:r>
              <a:rPr lang="ru-RU" sz="3200" spc="-1" dirty="0" smtClean="0">
                <a:solidFill>
                  <a:schemeClr val="bg1"/>
                </a:solidFill>
                <a:latin typeface="Arial"/>
              </a:rPr>
              <a:t/>
            </a:r>
            <a:br>
              <a:rPr lang="ru-RU" sz="3200" spc="-1" dirty="0" smtClean="0">
                <a:solidFill>
                  <a:schemeClr val="bg1"/>
                </a:solidFill>
                <a:latin typeface="Arial"/>
              </a:rPr>
            </a:b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по курсу «</a:t>
            </a:r>
            <a:r>
              <a:rPr lang="ru-RU" sz="3200" b="1" spc="-1" dirty="0" err="1" smtClean="0">
                <a:solidFill>
                  <a:schemeClr val="bg1"/>
                </a:solidFill>
                <a:latin typeface="Arial"/>
                <a:ea typeface="DejaVu Sans"/>
              </a:rPr>
              <a:t>Data</a:t>
            </a: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ru-RU" sz="3200" b="1" spc="-1" dirty="0" err="1" smtClean="0">
                <a:solidFill>
                  <a:schemeClr val="bg1"/>
                </a:solidFill>
                <a:latin typeface="Arial"/>
                <a:ea typeface="DejaVu Sans"/>
              </a:rPr>
              <a:t>Science</a:t>
            </a: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»</a:t>
            </a:r>
            <a:r>
              <a:rPr lang="ru-RU" sz="3200" spc="-1" dirty="0" smtClean="0">
                <a:latin typeface="Arial"/>
              </a:rPr>
              <a:t/>
            </a:r>
            <a:br>
              <a:rPr lang="ru-RU" sz="3200" spc="-1" dirty="0" smtClean="0">
                <a:latin typeface="Arial"/>
              </a:rPr>
            </a:br>
            <a:endParaRPr lang="ru-RU" sz="32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Прокофьев Алексей Николаевич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44368" y="557784"/>
            <a:ext cx="878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</a:t>
            </a:r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для модуля упругости при растяжении</a:t>
            </a:r>
            <a:endParaRPr lang="ru-RU" sz="2800" spc="-1" dirty="0" smtClean="0"/>
          </a:p>
        </p:txBody>
      </p:sp>
      <p:pic>
        <p:nvPicPr>
          <p:cNvPr id="8" name="Рисунок 7" descr="Рисунок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600200"/>
            <a:ext cx="4864608" cy="1847088"/>
          </a:xfrm>
          <a:prstGeom prst="rect">
            <a:avLst/>
          </a:prstGeom>
        </p:spPr>
      </p:pic>
      <p:pic>
        <p:nvPicPr>
          <p:cNvPr id="11" name="Рисунок 10" descr="Рисунок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4105656"/>
            <a:ext cx="6409944" cy="1938528"/>
          </a:xfrm>
          <a:prstGeom prst="rect">
            <a:avLst/>
          </a:prstGeom>
        </p:spPr>
      </p:pic>
      <p:pic>
        <p:nvPicPr>
          <p:cNvPr id="12" name="Рисунок 11" descr="Рисунок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945" y="1069848"/>
            <a:ext cx="6219359" cy="2075688"/>
          </a:xfrm>
          <a:prstGeom prst="rect">
            <a:avLst/>
          </a:prstGeom>
        </p:spPr>
      </p:pic>
      <p:pic>
        <p:nvPicPr>
          <p:cNvPr id="15" name="Рисунок 14" descr="Рисунок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208" y="3072384"/>
            <a:ext cx="5614416" cy="1005840"/>
          </a:xfrm>
          <a:prstGeom prst="rect">
            <a:avLst/>
          </a:prstGeom>
        </p:spPr>
      </p:pic>
      <p:pic>
        <p:nvPicPr>
          <p:cNvPr id="16" name="Рисунок 15" descr="Рисунок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848" y="4434840"/>
            <a:ext cx="5148072" cy="156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90672" y="585216"/>
            <a:ext cx="867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" dirty="0" smtClean="0">
                <a:solidFill>
                  <a:srgbClr val="333333"/>
                </a:solidFill>
                <a:ea typeface="DejaVu Sans"/>
              </a:rPr>
              <a:t>Модель для прочности при растяжении</a:t>
            </a:r>
            <a:endParaRPr lang="ru-RU" sz="3200" spc="-1" dirty="0" smtClean="0"/>
          </a:p>
        </p:txBody>
      </p:sp>
      <p:pic>
        <p:nvPicPr>
          <p:cNvPr id="7" name="Рисунок 6" descr="Рисунок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45920"/>
            <a:ext cx="5687567" cy="1801368"/>
          </a:xfrm>
          <a:prstGeom prst="rect">
            <a:avLst/>
          </a:prstGeom>
        </p:spPr>
      </p:pic>
      <p:pic>
        <p:nvPicPr>
          <p:cNvPr id="9" name="Рисунок 8" descr="Рисунок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3895344"/>
            <a:ext cx="6373368" cy="2176272"/>
          </a:xfrm>
          <a:prstGeom prst="rect">
            <a:avLst/>
          </a:prstGeom>
        </p:spPr>
      </p:pic>
      <p:pic>
        <p:nvPicPr>
          <p:cNvPr id="11" name="Рисунок 10" descr="Рисунок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44" y="1152145"/>
            <a:ext cx="5550408" cy="2231135"/>
          </a:xfrm>
          <a:prstGeom prst="rect">
            <a:avLst/>
          </a:prstGeom>
        </p:spPr>
      </p:pic>
      <p:pic>
        <p:nvPicPr>
          <p:cNvPr id="12" name="Рисунок 11" descr="Рисунок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832" y="3575304"/>
            <a:ext cx="5312664" cy="1106424"/>
          </a:xfrm>
          <a:prstGeom prst="rect">
            <a:avLst/>
          </a:prstGeom>
        </p:spPr>
      </p:pic>
      <p:pic>
        <p:nvPicPr>
          <p:cNvPr id="13" name="Рисунок 12" descr="Рисунок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992" y="4754880"/>
            <a:ext cx="5029199" cy="1472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17520" y="612648"/>
            <a:ext cx="896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pic>
        <p:nvPicPr>
          <p:cNvPr id="6" name="Рисунок 5" descr="Рисунок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1490472"/>
            <a:ext cx="4361688" cy="2057400"/>
          </a:xfrm>
          <a:prstGeom prst="rect">
            <a:avLst/>
          </a:prstGeom>
        </p:spPr>
      </p:pic>
      <p:pic>
        <p:nvPicPr>
          <p:cNvPr id="8" name="Рисунок 7" descr="Рисунок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04" y="1188721"/>
            <a:ext cx="4956048" cy="2121408"/>
          </a:xfrm>
          <a:prstGeom prst="rect">
            <a:avLst/>
          </a:prstGeom>
        </p:spPr>
      </p:pic>
      <p:pic>
        <p:nvPicPr>
          <p:cNvPr id="10" name="Рисунок 9" descr="Рисунок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3785616"/>
            <a:ext cx="4809744" cy="1371600"/>
          </a:xfrm>
          <a:prstGeom prst="rect">
            <a:avLst/>
          </a:prstGeom>
        </p:spPr>
      </p:pic>
      <p:pic>
        <p:nvPicPr>
          <p:cNvPr id="9" name="Рисунок 8" descr="Рисунок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344" y="3364992"/>
            <a:ext cx="2542032" cy="3310128"/>
          </a:xfrm>
          <a:prstGeom prst="rect">
            <a:avLst/>
          </a:prstGeom>
        </p:spPr>
      </p:pic>
      <p:pic>
        <p:nvPicPr>
          <p:cNvPr id="12" name="Рисунок 11" descr="Рисунок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280" y="2962656"/>
            <a:ext cx="3639312" cy="3648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44368" y="576072"/>
            <a:ext cx="894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15569" y="1499616"/>
          <a:ext cx="10277856" cy="437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52"/>
                <a:gridCol w="3425952"/>
                <a:gridCol w="3425952"/>
              </a:tblGrid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Обучение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нейросети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Борьба с переобучением: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ранняя остановка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Борьба с переобучением: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0" strike="noStrike" spc="-1" dirty="0" err="1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Dropout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810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 descr="Рисунок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2798064"/>
            <a:ext cx="3118105" cy="3026664"/>
          </a:xfrm>
          <a:prstGeom prst="rect">
            <a:avLst/>
          </a:prstGeom>
        </p:spPr>
      </p:pic>
      <p:pic>
        <p:nvPicPr>
          <p:cNvPr id="6" name="Рисунок 5" descr="Рисунок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48" y="2825496"/>
            <a:ext cx="3044952" cy="2953512"/>
          </a:xfrm>
          <a:prstGeom prst="rect">
            <a:avLst/>
          </a:prstGeom>
        </p:spPr>
      </p:pic>
      <p:pic>
        <p:nvPicPr>
          <p:cNvPr id="7" name="Рисунок 6" descr="Рисунок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52" y="2834640"/>
            <a:ext cx="3200400" cy="2953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90088" y="512064"/>
            <a:ext cx="8915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sz="23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512" y="512064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85800" y="1344166"/>
          <a:ext cx="11119104" cy="447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536"/>
                <a:gridCol w="5687568"/>
              </a:tblGrid>
              <a:tr h="877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Метрики работы </a:t>
                      </a:r>
                      <a:r>
                        <a:rPr lang="ru-RU" sz="2000" b="0" strike="noStrike" spc="-1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нейросетей</a:t>
                      </a: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 на тестовом множестве</a:t>
                      </a:r>
                      <a:endParaRPr lang="ru-RU" sz="2000" b="0" strike="noStrike" spc="-1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61264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40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8503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Сравнение ошибок модели для соотношения матрица-наполнитель на тренировочном и тестовом </a:t>
                      </a:r>
                      <a:r>
                        <a:rPr lang="ru-RU" sz="2000" b="0" strike="noStrike" spc="-1" dirty="0" err="1" smtClean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датасете</a:t>
                      </a:r>
                      <a:endParaRPr lang="ru-RU" sz="2000" b="0" strike="noStrike" spc="-1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377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2527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Рисунок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9" y="2304289"/>
            <a:ext cx="5230368" cy="1097280"/>
          </a:xfrm>
          <a:prstGeom prst="rect">
            <a:avLst/>
          </a:prstGeom>
        </p:spPr>
      </p:pic>
      <p:pic>
        <p:nvPicPr>
          <p:cNvPr id="7" name="Рисунок 6" descr="Рисунок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672584"/>
            <a:ext cx="4892041" cy="1051560"/>
          </a:xfrm>
          <a:prstGeom prst="rect">
            <a:avLst/>
          </a:prstGeom>
        </p:spPr>
      </p:pic>
      <p:pic>
        <p:nvPicPr>
          <p:cNvPr id="8" name="Рисунок 7" descr="Рисунок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12" y="1380745"/>
            <a:ext cx="5577840" cy="1435608"/>
          </a:xfrm>
          <a:prstGeom prst="rect">
            <a:avLst/>
          </a:prstGeom>
        </p:spPr>
      </p:pic>
      <p:pic>
        <p:nvPicPr>
          <p:cNvPr id="9" name="Рисунок 8" descr="Рисунок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768" y="2953511"/>
            <a:ext cx="5577840" cy="1399033"/>
          </a:xfrm>
          <a:prstGeom prst="rect">
            <a:avLst/>
          </a:prstGeom>
        </p:spPr>
      </p:pic>
      <p:pic>
        <p:nvPicPr>
          <p:cNvPr id="10" name="Рисунок 9" descr="Рисунок3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768" y="4416552"/>
            <a:ext cx="5596128" cy="1316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85216"/>
            <a:ext cx="70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РЕЗЮМЕ ПРОЕКТА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5304" y="1837944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ЗАДАЧА НЕ РЕШЕНА!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248" y="4663440"/>
            <a:ext cx="94183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Для данного исследования был создан удаленный </a:t>
            </a:r>
            <a:r>
              <a:rPr lang="ru-RU" sz="1800" dirty="0" err="1" smtClean="0"/>
              <a:t>репозиторий</a:t>
            </a:r>
            <a:r>
              <a:rPr lang="ru-RU" sz="1800" dirty="0" smtClean="0"/>
              <a:t> на </a:t>
            </a:r>
            <a:r>
              <a:rPr lang="ru-RU" sz="1800" dirty="0" err="1" smtClean="0"/>
              <a:t>GitHub</a:t>
            </a:r>
            <a:r>
              <a:rPr lang="ru-RU" sz="1800" dirty="0" smtClean="0"/>
              <a:t>, который находится по адресу: </a:t>
            </a:r>
            <a:r>
              <a:rPr lang="ru-RU" sz="1800" u="sng" dirty="0" smtClean="0">
                <a:hlinkClick r:id="rId2"/>
              </a:rPr>
              <a:t>https://github.com/e-tut/course-data-science</a:t>
            </a:r>
            <a:r>
              <a:rPr lang="ru-RU" sz="1800" dirty="0" smtClean="0"/>
              <a:t> (</a:t>
            </a:r>
            <a:r>
              <a:rPr lang="ru-RU" sz="1800" u="sng" dirty="0" err="1" smtClean="0">
                <a:hlinkClick r:id="rId3" tooltip="https://e-tut.github.io/course-data-science/"/>
              </a:rPr>
              <a:t>e-tut.github.io</a:t>
            </a:r>
            <a:r>
              <a:rPr lang="ru-RU" sz="1800" u="sng" dirty="0" smtClean="0">
                <a:hlinkClick r:id="rId3" tooltip="https://e-tut.github.io/course-data-science/"/>
              </a:rPr>
              <a:t>/</a:t>
            </a:r>
            <a:r>
              <a:rPr lang="ru-RU" sz="1800" u="sng" dirty="0" err="1" smtClean="0">
                <a:hlinkClick r:id="rId3" tooltip="https://e-tut.github.io/course-data-science/"/>
              </a:rPr>
              <a:t>course-data-science</a:t>
            </a:r>
            <a:r>
              <a:rPr lang="ru-RU" sz="1800" u="sng" dirty="0" smtClean="0">
                <a:hlinkClick r:id="rId3" tooltip="https://e-tut.github.io/course-data-science/"/>
              </a:rPr>
              <a:t>/</a:t>
            </a:r>
            <a:r>
              <a:rPr lang="ru-RU" sz="1800" dirty="0" smtClean="0"/>
              <a:t>).</a:t>
            </a:r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55648" y="1252728"/>
            <a:ext cx="981151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300" dirty="0" smtClean="0">
                <a:latin typeface="Arial" pitchFamily="34" charset="0"/>
                <a:cs typeface="Arial" pitchFamily="34" charset="0"/>
              </a:rPr>
              <a:t>Тема выпускной квалификационной работы:</a:t>
            </a:r>
          </a:p>
          <a:p>
            <a:pPr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0240" y="2606040"/>
            <a:ext cx="969264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Задание:</a:t>
            </a:r>
          </a:p>
          <a:p>
            <a:pPr lvl="0" algn="just"/>
            <a:r>
              <a:rPr lang="ru-RU" dirty="0" smtClean="0"/>
              <a:t>1. Изучить теоретические основы и методы решения поставленной задачи.</a:t>
            </a:r>
          </a:p>
          <a:p>
            <a:pPr lvl="0" algn="just"/>
            <a:r>
              <a:rPr lang="ru-RU" dirty="0" smtClean="0"/>
              <a:t>2. Провести разведочный анализ предложенных данных. Необходимо нарисовать гистограммы распределения каждой из переменной, диаграммы ящика с усами, </a:t>
            </a:r>
            <a:r>
              <a:rPr lang="ru-RU" dirty="0" err="1" smtClean="0"/>
              <a:t>попарные</a:t>
            </a:r>
            <a:r>
              <a:rPr lang="ru-RU" dirty="0" smtClean="0"/>
              <a:t> графики рассеяния точек. Необходимо также для каждой колонке получить среднее, медианное значение, провести анализ и исключение выбросов, проверить наличие пропусков.</a:t>
            </a:r>
          </a:p>
          <a:p>
            <a:pPr lvl="0" algn="just"/>
            <a:r>
              <a:rPr lang="ru-RU" dirty="0" smtClean="0"/>
              <a:t>3. Провести предобработку данных (удаление шумов, нормализация и т.д.).</a:t>
            </a:r>
          </a:p>
          <a:p>
            <a:pPr lvl="0" algn="just"/>
            <a:r>
              <a:rPr lang="ru-RU" dirty="0" smtClean="0"/>
              <a:t>4. Обучить нескольких моделей для прогноза модуля упругости при растяжении и прочности при растяжении. При построении модели необходимо 30% данных оставить на тестирование модели, на остальных происходит обучение моделей. При построении моделей провести поиск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 с помощью поиска по сетке с перекрестной проверкой, количество блоков равно 10.</a:t>
            </a:r>
          </a:p>
          <a:p>
            <a:pPr lvl="0" algn="just"/>
            <a:r>
              <a:rPr lang="ru-RU" dirty="0" smtClean="0"/>
              <a:t>5. Написать нейронную сеть, которая будет рекомендовать соотношение матрица-наполнитель. </a:t>
            </a:r>
          </a:p>
          <a:p>
            <a:pPr lvl="0" algn="just"/>
            <a:r>
              <a:rPr lang="ru-RU" dirty="0" smtClean="0"/>
              <a:t>6. Разработать приложение с графическим интерфейсом или интерфейсом командной строки, которое будет выдавать прогноз, полученный в задании 4 или 5 (один или два прогноза, на выбор учащегося).</a:t>
            </a:r>
          </a:p>
          <a:p>
            <a:pPr lvl="0" algn="just"/>
            <a:r>
              <a:rPr lang="ru-RU" dirty="0" smtClean="0"/>
              <a:t>7. Оценить точность модели на тренировочном и тестовом </a:t>
            </a:r>
            <a:r>
              <a:rPr lang="ru-RU" dirty="0" err="1" smtClean="0"/>
              <a:t>датасете</a:t>
            </a:r>
            <a:r>
              <a:rPr lang="ru-RU" dirty="0" smtClean="0"/>
              <a:t>. </a:t>
            </a:r>
          </a:p>
          <a:p>
            <a:pPr lvl="0" algn="just"/>
            <a:r>
              <a:rPr lang="ru-RU" dirty="0" smtClean="0"/>
              <a:t>8. Создать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в </a:t>
            </a:r>
            <a:r>
              <a:rPr lang="ru-RU" dirty="0" err="1" smtClean="0"/>
              <a:t>GitHub</a:t>
            </a:r>
            <a:r>
              <a:rPr lang="ru-RU" dirty="0" smtClean="0"/>
              <a:t> / </a:t>
            </a:r>
            <a:r>
              <a:rPr lang="ru-RU" dirty="0" err="1" smtClean="0"/>
              <a:t>GitLab</a:t>
            </a:r>
            <a:r>
              <a:rPr lang="ru-RU" dirty="0" smtClean="0"/>
              <a:t> и разместить там код исследования. Оформить файл README.</a:t>
            </a:r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28416" y="548640"/>
            <a:ext cx="824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Постановка задачи: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096" y="1408176"/>
            <a:ext cx="10652760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1. изучить предметную область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2. провести разведочный анализ данных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3. разделить данные на тренировочную и тестовую выборки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4. выполнить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препроцессинг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(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предобработку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)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5. выбрать базовую модель и модели для подбора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6. сравнить модели с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гиперпараметрами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по умолчанию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7. подобрать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гиперпараметры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с помощью с помощью поиска по сетке с перекрестной проверкой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8. сравнить модели после подбора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гиперпараметров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и выбрать лучшую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9. сравнить качество лучшей и базовой моделей на тестовой выборке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10. сравнить качество лучшей модели на тренировочной и тестовой выборке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11. разработать приложение</a:t>
            </a:r>
            <a:endParaRPr lang="ru-RU" sz="1600" spc="-1" dirty="0" smtClean="0"/>
          </a:p>
          <a:p>
            <a:pPr algn="l"/>
            <a:endParaRPr lang="ru-RU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384048"/>
            <a:ext cx="803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Разведочный анализ данных</a:t>
            </a:r>
          </a:p>
        </p:txBody>
      </p:sp>
      <p:pic>
        <p:nvPicPr>
          <p:cNvPr id="7" name="Рисунок 6" descr="Рисунок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92" y="1152145"/>
            <a:ext cx="3566160" cy="4901184"/>
          </a:xfrm>
          <a:prstGeom prst="rect">
            <a:avLst/>
          </a:prstGeom>
        </p:spPr>
      </p:pic>
      <p:pic>
        <p:nvPicPr>
          <p:cNvPr id="9" name="Рисунок 8" descr="Рисунок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488" y="1234440"/>
            <a:ext cx="3218688" cy="4828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42048" y="6108192"/>
            <a:ext cx="341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Пропусков нет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112" y="1755648"/>
            <a:ext cx="3435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X_bp</a:t>
            </a:r>
            <a:r>
              <a:rPr lang="ru-RU" sz="1800" dirty="0" smtClean="0"/>
              <a:t> (матрица из </a:t>
            </a:r>
            <a:r>
              <a:rPr lang="ru-RU" sz="1800" dirty="0" err="1" smtClean="0"/>
              <a:t>базальтопластика</a:t>
            </a:r>
            <a:r>
              <a:rPr lang="ru-RU" sz="1800" dirty="0" smtClean="0"/>
              <a:t>): </a:t>
            </a:r>
          </a:p>
          <a:p>
            <a:r>
              <a:rPr lang="ru-RU" sz="1800" dirty="0" smtClean="0"/>
              <a:t>- признаков: 10 и индекс </a:t>
            </a:r>
          </a:p>
          <a:p>
            <a:r>
              <a:rPr lang="ru-RU" sz="1800" dirty="0" smtClean="0"/>
              <a:t>- строк: 1023 </a:t>
            </a:r>
          </a:p>
          <a:p>
            <a:endParaRPr lang="en-US" sz="1800" dirty="0" smtClean="0"/>
          </a:p>
          <a:p>
            <a:r>
              <a:rPr lang="ru-RU" sz="1800" dirty="0" err="1" smtClean="0"/>
              <a:t>X_nup</a:t>
            </a:r>
            <a:r>
              <a:rPr lang="ru-RU" sz="1800" dirty="0" smtClean="0"/>
              <a:t> (наполнитель из углепластика): </a:t>
            </a:r>
          </a:p>
          <a:p>
            <a:r>
              <a:rPr lang="ru-RU" sz="1800" dirty="0" smtClean="0"/>
              <a:t>- признаков: 3 и индекс </a:t>
            </a:r>
          </a:p>
          <a:p>
            <a:r>
              <a:rPr lang="ru-RU" sz="1800" dirty="0" smtClean="0"/>
              <a:t>- строк: 1040 </a:t>
            </a:r>
          </a:p>
          <a:p>
            <a:endParaRPr lang="en-US" sz="1800" dirty="0" smtClean="0"/>
          </a:p>
          <a:p>
            <a:r>
              <a:rPr lang="ru-RU" sz="1800" dirty="0" smtClean="0"/>
              <a:t>Объединение с типом INNER по индексу, получилось: </a:t>
            </a:r>
          </a:p>
          <a:p>
            <a:r>
              <a:rPr lang="ru-RU" sz="1800" dirty="0" smtClean="0"/>
              <a:t>- признаков: 13 </a:t>
            </a:r>
          </a:p>
          <a:p>
            <a:r>
              <a:rPr lang="ru-RU" sz="1800" dirty="0" smtClean="0"/>
              <a:t>- строк: 102</a:t>
            </a:r>
            <a:r>
              <a:rPr lang="en-US" sz="1800" dirty="0" smtClean="0"/>
              <a:t>3</a:t>
            </a:r>
            <a:r>
              <a:rPr lang="ru-RU" sz="1800" dirty="0" smtClean="0"/>
              <a:t> 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28416" y="402336"/>
            <a:ext cx="836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Гистограммы распределения</a:t>
            </a:r>
            <a:r>
              <a:rPr lang="ru-RU" sz="2800" spc="-1" dirty="0" smtClean="0">
                <a:ea typeface="DejaVu Sans"/>
              </a:rPr>
              <a:t> </a:t>
            </a:r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и диаграммы «ящик с усами»</a:t>
            </a:r>
            <a:endParaRPr lang="ru-RU" sz="28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9072" y="5715000"/>
            <a:ext cx="974750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4920" algn="just">
              <a:lnSpc>
                <a:spcPct val="115000"/>
              </a:lnSpc>
              <a:buClr>
                <a:srgbClr val="3465A4"/>
              </a:buClr>
              <a:buSzPct val="80000"/>
            </a:pPr>
            <a:r>
              <a:rPr lang="ru-RU" sz="1800" spc="-1" dirty="0" smtClean="0">
                <a:ea typeface="DejaVu Sans"/>
              </a:rPr>
              <a:t>Большинство — количественные, вещественные, положительные, нормально</a:t>
            </a:r>
          </a:p>
          <a:p>
            <a:pPr marL="216000" indent="-214920" algn="just">
              <a:lnSpc>
                <a:spcPct val="115000"/>
              </a:lnSpc>
              <a:buClr>
                <a:srgbClr val="3465A4"/>
              </a:buClr>
              <a:buSzPct val="80000"/>
            </a:pPr>
            <a:r>
              <a:rPr lang="ru-RU" sz="1800" spc="-1" dirty="0" smtClean="0">
                <a:ea typeface="DejaVu Sans"/>
              </a:rPr>
              <a:t>распределенные. Угол нашивки — категориальный, бинарный.</a:t>
            </a:r>
            <a:endParaRPr lang="ru-RU" sz="2300" dirty="0">
              <a:latin typeface="+mn-lt"/>
            </a:endParaRPr>
          </a:p>
        </p:txBody>
      </p:sp>
      <p:pic>
        <p:nvPicPr>
          <p:cNvPr id="6" name="Рисунок 5" descr="Рисунок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1667401"/>
            <a:ext cx="3264408" cy="3523197"/>
          </a:xfrm>
          <a:prstGeom prst="rect">
            <a:avLst/>
          </a:prstGeom>
        </p:spPr>
      </p:pic>
      <p:pic>
        <p:nvPicPr>
          <p:cNvPr id="8" name="Рисунок 7" descr="Рисунок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1643019"/>
            <a:ext cx="3282696" cy="3571961"/>
          </a:xfrm>
          <a:prstGeom prst="rect">
            <a:avLst/>
          </a:prstGeom>
        </p:spPr>
      </p:pic>
      <p:pic>
        <p:nvPicPr>
          <p:cNvPr id="10" name="Рисунок 9" descr="Рисунок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616" y="1645921"/>
            <a:ext cx="2916936" cy="2368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18688" y="484632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" dirty="0" err="1" smtClean="0">
                <a:solidFill>
                  <a:srgbClr val="333333"/>
                </a:solidFill>
                <a:ea typeface="DejaVu Sans"/>
              </a:rPr>
              <a:t>Попарные</a:t>
            </a:r>
            <a:r>
              <a:rPr lang="ru-RU" sz="3200" b="1" spc="-1" dirty="0" smtClean="0">
                <a:solidFill>
                  <a:srgbClr val="333333"/>
                </a:solidFill>
                <a:ea typeface="DejaVu Sans"/>
              </a:rPr>
              <a:t> графики рассеяния точек</a:t>
            </a:r>
            <a:endParaRPr lang="ru-RU" sz="3200" spc="-1" dirty="0" smtClean="0"/>
          </a:p>
        </p:txBody>
      </p:sp>
      <p:pic>
        <p:nvPicPr>
          <p:cNvPr id="5" name="Рисунок 4" descr="Рисунок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13" y="1216152"/>
            <a:ext cx="6099047" cy="5340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1936" y="1700784"/>
            <a:ext cx="31912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300" dirty="0" smtClean="0">
                <a:latin typeface="+mn-lt"/>
              </a:rPr>
              <a:t>Выбросы есть</a:t>
            </a:r>
          </a:p>
          <a:p>
            <a:pPr algn="l"/>
            <a:endParaRPr lang="ru-RU" sz="2300" dirty="0" smtClean="0">
              <a:latin typeface="+mn-lt"/>
            </a:endParaRPr>
          </a:p>
          <a:p>
            <a:pPr algn="l"/>
            <a:r>
              <a:rPr lang="ru-RU" sz="2300" dirty="0" smtClean="0">
                <a:latin typeface="+mn-lt"/>
              </a:rPr>
              <a:t>Зависимостей нет</a:t>
            </a:r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51960" y="502920"/>
            <a:ext cx="703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Выбросы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9968" y="1335024"/>
            <a:ext cx="9546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Найдено:</a:t>
            </a:r>
            <a:endParaRPr lang="ru-RU" sz="2000" spc="-1" dirty="0" smtClean="0">
              <a:ea typeface="DejaVu Sans"/>
            </a:endParaRPr>
          </a:p>
          <a:p>
            <a:pPr>
              <a:buFontTx/>
              <a:buChar char="-"/>
            </a:pP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методом 3-х сигм — 24 выброса</a:t>
            </a:r>
            <a:endParaRPr lang="ru-RU" sz="2000" spc="-1" dirty="0" smtClean="0">
              <a:ea typeface="DejaVu Sans"/>
            </a:endParaRPr>
          </a:p>
          <a:p>
            <a:pPr>
              <a:buFontTx/>
              <a:buChar char="-"/>
            </a:pP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методом </a:t>
            </a:r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межквартильных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расстояний — 93 выброса</a:t>
            </a:r>
            <a:endParaRPr lang="ru-RU" sz="2000" spc="-1" dirty="0" smtClean="0"/>
          </a:p>
        </p:txBody>
      </p:sp>
      <p:pic>
        <p:nvPicPr>
          <p:cNvPr id="6" name="Рисунок 5" descr="Рисунок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22" y="2432304"/>
            <a:ext cx="9667889" cy="2606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5336" y="4992624"/>
            <a:ext cx="837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Значения, определенные как выбросы, удаляем. </a:t>
            </a:r>
          </a:p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Осталось 1000 строк и 13 признаков-переменных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94176" y="493776"/>
            <a:ext cx="764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-1" dirty="0" smtClean="0">
                <a:solidFill>
                  <a:srgbClr val="333333"/>
                </a:solidFill>
                <a:ea typeface="DejaVu Sans"/>
              </a:rPr>
              <a:t>Матрица корреляции</a:t>
            </a:r>
            <a:endParaRPr lang="ru-RU" sz="3600" spc="-1" dirty="0" smtClean="0"/>
          </a:p>
        </p:txBody>
      </p:sp>
      <p:pic>
        <p:nvPicPr>
          <p:cNvPr id="5" name="Рисунок 4" descr="Рисунок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9" y="1225296"/>
            <a:ext cx="6528816" cy="480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5128" y="1344168"/>
            <a:ext cx="2331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Линейной зависимости нет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23360" y="466344"/>
            <a:ext cx="68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Модели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2232" y="1271016"/>
            <a:ext cx="72511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Линейная регрессия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Лассо (LASSO) и гребневая (</a:t>
            </a:r>
            <a:r>
              <a:rPr lang="ru-RU" sz="2400" spc="-1" dirty="0" err="1" smtClean="0">
                <a:solidFill>
                  <a:srgbClr val="333333"/>
                </a:solidFill>
                <a:ea typeface="DejaVu Sans"/>
              </a:rPr>
              <a:t>Ridge</a:t>
            </a: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) регрессия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Метод опорных векторов для регрессии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Метод k-ближайших соседей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Деревья решений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Случайный лес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Градиентный </a:t>
            </a:r>
            <a:r>
              <a:rPr lang="ru-RU" sz="2400" spc="-1" dirty="0" err="1" smtClean="0">
                <a:solidFill>
                  <a:srgbClr val="333333"/>
                </a:solidFill>
                <a:ea typeface="DejaVu Sans"/>
              </a:rPr>
              <a:t>бустинг</a:t>
            </a:r>
            <a:endParaRPr lang="ru-RU" sz="2400" spc="-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563</Words>
  <Application>Microsoft Office PowerPoint</Application>
  <PresentationFormat>Произвольный</PresentationFormat>
  <Paragraphs>91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DejaVu Sans</vt:lpstr>
      <vt:lpstr>Open Sans</vt:lpstr>
      <vt:lpstr>ALS Sector Regular</vt:lpstr>
      <vt:lpstr>Noto Sans Symbols</vt:lpstr>
      <vt:lpstr>ALS Sector Bold</vt:lpstr>
      <vt:lpstr>Roboto Black</vt:lpstr>
      <vt:lpstr>If,kjyVUNE_28012021</vt:lpstr>
      <vt:lpstr>  Выпускная квалификационная работа  по курсу «Data Science»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172</cp:revision>
  <dcterms:created xsi:type="dcterms:W3CDTF">2021-02-24T09:03:25Z</dcterms:created>
  <dcterms:modified xsi:type="dcterms:W3CDTF">2023-05-02T21:08:46Z</dcterms:modified>
</cp:coreProperties>
</file>