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60" r:id="rId22"/>
  </p:sldIdLst>
  <p:sldSz cx="12192000" cy="6858000"/>
  <p:notesSz cx="6858000" cy="9144000"/>
  <p:embeddedFontLst>
    <p:embeddedFont>
      <p:font typeface="Open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xmlns="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xmlns="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xmlns="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xmlns="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xmlns="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xmlns="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xmlns="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xmlns="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xmlns="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0" r:id="rId5"/>
    <p:sldLayoutId id="2147483662" r:id="rId6"/>
    <p:sldLayoutId id="2147483651" r:id="rId7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9119010" cy="2689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/>
            </a:r>
            <a:b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/>
            </a:r>
            <a:b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Выпускная квалификационная работа </a:t>
            </a:r>
            <a:r>
              <a:rPr lang="ru-RU" sz="3200" spc="-1" dirty="0" smtClean="0">
                <a:solidFill>
                  <a:schemeClr val="bg1"/>
                </a:solidFill>
                <a:latin typeface="Arial"/>
              </a:rPr>
              <a:t/>
            </a:r>
            <a:br>
              <a:rPr lang="ru-RU" sz="3200" spc="-1" dirty="0" smtClean="0">
                <a:solidFill>
                  <a:schemeClr val="bg1"/>
                </a:solidFill>
                <a:latin typeface="Arial"/>
              </a:rPr>
            </a:b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по курсу «</a:t>
            </a:r>
            <a:r>
              <a:rPr lang="ru-RU" sz="3200" b="1" spc="-1" dirty="0" err="1" smtClean="0">
                <a:solidFill>
                  <a:schemeClr val="bg1"/>
                </a:solidFill>
                <a:latin typeface="Arial"/>
                <a:ea typeface="DejaVu Sans"/>
              </a:rPr>
              <a:t>Data</a:t>
            </a: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ru-RU" sz="3200" b="1" spc="-1" dirty="0" err="1" smtClean="0">
                <a:solidFill>
                  <a:schemeClr val="bg1"/>
                </a:solidFill>
                <a:latin typeface="Arial"/>
                <a:ea typeface="DejaVu Sans"/>
              </a:rPr>
              <a:t>Science</a:t>
            </a:r>
            <a:r>
              <a:rPr lang="ru-RU" sz="32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»</a:t>
            </a:r>
            <a:r>
              <a:rPr lang="ru-RU" sz="3200" spc="-1" dirty="0" smtClean="0">
                <a:latin typeface="Arial"/>
              </a:rPr>
              <a:t/>
            </a:r>
            <a:br>
              <a:rPr lang="ru-RU" sz="3200" spc="-1" dirty="0" smtClean="0">
                <a:latin typeface="Arial"/>
              </a:rPr>
            </a:br>
            <a:endParaRPr lang="ru-RU" sz="3200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Прокофьев Алексей Николаевич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9504" y="374904"/>
            <a:ext cx="8750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Входные переменные</a:t>
            </a:r>
          </a:p>
          <a:p>
            <a:pPr algn="l"/>
            <a:r>
              <a:rPr lang="ru-RU" sz="1800" dirty="0" smtClean="0">
                <a:latin typeface="Arial" pitchFamily="34" charset="0"/>
                <a:cs typeface="Arial" pitchFamily="34" charset="0"/>
              </a:rPr>
              <a:t>Значения признаков в разных диапазонах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ru-RU" sz="1800" dirty="0" smtClean="0">
                <a:latin typeface="Arial" pitchFamily="34" charset="0"/>
                <a:cs typeface="Arial" pitchFamily="34" charset="0"/>
              </a:rPr>
              <a:t>Необходим </a:t>
            </a:r>
            <a:r>
              <a:rPr lang="ru-RU" sz="1800" dirty="0" err="1" smtClean="0">
                <a:latin typeface="Arial" pitchFamily="34" charset="0"/>
                <a:cs typeface="Arial" pitchFamily="34" charset="0"/>
              </a:rPr>
              <a:t>препроцессинг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32000" indent="-32364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600" spc="-1" dirty="0" smtClean="0"/>
              <a:t>разделить на количественные и категориальные</a:t>
            </a:r>
          </a:p>
          <a:p>
            <a:pPr marL="432000" indent="-32364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600" spc="-1" dirty="0" smtClean="0"/>
              <a:t>категориальные («Угол нашивки») - </a:t>
            </a:r>
            <a:r>
              <a:rPr lang="ru-RU" sz="1600" spc="-1" dirty="0" err="1" smtClean="0"/>
              <a:t>OrdinalEncoder</a:t>
            </a:r>
            <a:endParaRPr lang="ru-RU" sz="1600" spc="-1" dirty="0" smtClean="0"/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smtClean="0"/>
              <a:t>список значений стал [0, 1]</a:t>
            </a:r>
          </a:p>
          <a:p>
            <a:pPr marL="432000" indent="-32364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600" spc="-1" dirty="0" smtClean="0"/>
              <a:t>количественные (остальные) — </a:t>
            </a:r>
            <a:r>
              <a:rPr lang="ru-RU" sz="1600" spc="-1" dirty="0" err="1" smtClean="0"/>
              <a:t>StandardScaler</a:t>
            </a:r>
            <a:endParaRPr lang="ru-RU" sz="1600" spc="-1" dirty="0" smtClean="0"/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err="1" smtClean="0"/>
              <a:t>матожидание</a:t>
            </a:r>
            <a:r>
              <a:rPr lang="ru-RU" sz="1600" spc="-1" dirty="0" smtClean="0"/>
              <a:t> стало 0</a:t>
            </a:r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smtClean="0"/>
              <a:t>стандартное отклонение стало 1</a:t>
            </a:r>
          </a:p>
          <a:p>
            <a:pPr marL="432000" indent="-32364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600" spc="-1" dirty="0" smtClean="0"/>
              <a:t>создать </a:t>
            </a:r>
            <a:r>
              <a:rPr lang="ru-RU" sz="1600" spc="-1" dirty="0" err="1" smtClean="0"/>
              <a:t>объект-препроцесор</a:t>
            </a:r>
            <a:r>
              <a:rPr lang="ru-RU" sz="1600" spc="-1" dirty="0" smtClean="0"/>
              <a:t>, сохранить вместе с моделью</a:t>
            </a:r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smtClean="0"/>
              <a:t>для </a:t>
            </a:r>
            <a:r>
              <a:rPr lang="ru-RU" sz="1600" spc="-1" dirty="0" err="1" smtClean="0"/>
              <a:t>train</a:t>
            </a:r>
            <a:r>
              <a:rPr lang="ru-RU" sz="1600" spc="-1" dirty="0" smtClean="0"/>
              <a:t> — </a:t>
            </a:r>
            <a:r>
              <a:rPr lang="ru-RU" sz="1600" spc="-1" dirty="0" err="1" smtClean="0"/>
              <a:t>fit_transform</a:t>
            </a:r>
            <a:endParaRPr lang="ru-RU" sz="1600" spc="-1" dirty="0" smtClean="0"/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smtClean="0"/>
              <a:t>для </a:t>
            </a:r>
            <a:r>
              <a:rPr lang="ru-RU" sz="1600" spc="-1" dirty="0" err="1" smtClean="0"/>
              <a:t>test</a:t>
            </a:r>
            <a:r>
              <a:rPr lang="ru-RU" sz="1600" spc="-1" dirty="0" smtClean="0"/>
              <a:t> — </a:t>
            </a:r>
            <a:r>
              <a:rPr lang="ru-RU" sz="1600" spc="-1" dirty="0" err="1" smtClean="0"/>
              <a:t>transform</a:t>
            </a:r>
            <a:endParaRPr lang="ru-RU" sz="1600" spc="-1" dirty="0" smtClean="0"/>
          </a:p>
          <a:p>
            <a:pPr marL="864000" lvl="1" indent="-323640">
              <a:buClr>
                <a:srgbClr val="3465A4"/>
              </a:buClr>
              <a:buSzPct val="75000"/>
              <a:buFont typeface="Symbol"/>
              <a:buChar char=""/>
            </a:pPr>
            <a:r>
              <a:rPr lang="ru-RU" sz="1600" spc="-1" dirty="0" smtClean="0"/>
              <a:t>для введенных данных — </a:t>
            </a:r>
            <a:r>
              <a:rPr lang="ru-RU" sz="1600" spc="-1" dirty="0" err="1" smtClean="0"/>
              <a:t>transfom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5224" y="3822192"/>
            <a:ext cx="84124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Метрики качества</a:t>
            </a:r>
          </a:p>
          <a:p>
            <a:pPr marL="432000" indent="-32292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R2 или коэффициент детерминации </a:t>
            </a:r>
            <a:endParaRPr lang="ru-RU" sz="1800" spc="-1" dirty="0" smtClean="0"/>
          </a:p>
          <a:p>
            <a:pPr marL="432000" indent="-32292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RMSE (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Root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Mean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Squared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Error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) или корень из средней квадратичной ошибки</a:t>
            </a:r>
            <a:endParaRPr lang="ru-RU" sz="1800" spc="-1" dirty="0" smtClean="0"/>
          </a:p>
          <a:p>
            <a:pPr marL="432000" indent="-32292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MAE (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Mean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Absolute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Error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) или средняя абсолютная ошибка</a:t>
            </a:r>
            <a:endParaRPr lang="ru-RU" sz="1800" spc="-1" dirty="0" smtClean="0"/>
          </a:p>
          <a:p>
            <a:pPr marL="432000" indent="-32292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MAPE (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Mean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Absolute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Percentage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Error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) или средняя абсолютная процентная ошибка</a:t>
            </a:r>
            <a:endParaRPr lang="ru-RU" sz="1800" spc="-1" dirty="0" smtClean="0"/>
          </a:p>
          <a:p>
            <a:pPr marL="432000" indent="-322920"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max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err="1" smtClean="0">
                <a:solidFill>
                  <a:srgbClr val="333333"/>
                </a:solidFill>
                <a:ea typeface="DejaVu Sans"/>
              </a:rPr>
              <a:t>error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или максимальная ошибка данной модели</a:t>
            </a:r>
            <a:endParaRPr lang="ru-RU" sz="18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23360" y="466344"/>
            <a:ext cx="68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2232" y="1271016"/>
            <a:ext cx="7251192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Линейная регрессия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Лассо (LASSO) и гребневая (</a:t>
            </a:r>
            <a:r>
              <a:rPr lang="ru-RU" sz="2400" spc="-1" dirty="0" err="1" smtClean="0">
                <a:solidFill>
                  <a:srgbClr val="333333"/>
                </a:solidFill>
                <a:ea typeface="DejaVu Sans"/>
              </a:rPr>
              <a:t>Ridge</a:t>
            </a: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) регрессия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Метод опорных векторов для регрессии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Метод k-ближайших соседей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Деревья решений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Случайный лес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Градиентный </a:t>
            </a:r>
            <a:r>
              <a:rPr lang="ru-RU" sz="2400" spc="-1" dirty="0" err="1" smtClean="0">
                <a:solidFill>
                  <a:srgbClr val="333333"/>
                </a:solidFill>
                <a:ea typeface="DejaVu Sans"/>
              </a:rPr>
              <a:t>бустинг</a:t>
            </a:r>
            <a:endParaRPr lang="ru-RU" sz="24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2400" spc="-1" dirty="0" smtClean="0">
                <a:solidFill>
                  <a:srgbClr val="333333"/>
                </a:solidFill>
                <a:ea typeface="DejaVu Sans"/>
              </a:rPr>
              <a:t>Нейронная сеть</a:t>
            </a:r>
            <a:endParaRPr lang="ru-RU" sz="2400" spc="-1" dirty="0" smtClean="0"/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44368" y="557784"/>
            <a:ext cx="878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модуля упругости при растяжении</a:t>
            </a:r>
            <a:endParaRPr lang="ru-RU" sz="28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63240" y="1152144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Значения выхода от 64 до 83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1768" y="1536192"/>
            <a:ext cx="385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По умолчанию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Рисунок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10" y="1883664"/>
            <a:ext cx="5656505" cy="21762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8224" y="4087368"/>
            <a:ext cx="6464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После подбора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гиперпараметров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 descr="Рисунок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04" y="4480560"/>
            <a:ext cx="9070848" cy="2048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27832" y="539496"/>
            <a:ext cx="860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модуля упругости при растяжении</a:t>
            </a:r>
            <a:endParaRPr lang="ru-RU" sz="2800" spc="-1" dirty="0" smtClean="0"/>
          </a:p>
        </p:txBody>
      </p:sp>
      <p:pic>
        <p:nvPicPr>
          <p:cNvPr id="5" name="Рисунок 4" descr="Рисунок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05" y="1024128"/>
            <a:ext cx="6560735" cy="2304288"/>
          </a:xfrm>
          <a:prstGeom prst="rect">
            <a:avLst/>
          </a:prstGeom>
        </p:spPr>
      </p:pic>
      <p:pic>
        <p:nvPicPr>
          <p:cNvPr id="7" name="Рисунок 6" descr="Рисунок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32" y="3502152"/>
            <a:ext cx="7562088" cy="1078992"/>
          </a:xfrm>
          <a:prstGeom prst="rect">
            <a:avLst/>
          </a:prstGeom>
        </p:spPr>
      </p:pic>
      <p:pic>
        <p:nvPicPr>
          <p:cNvPr id="9" name="Рисунок 8" descr="Рисунок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00" y="4764024"/>
            <a:ext cx="8080324" cy="169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90672" y="585216"/>
            <a:ext cx="867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" dirty="0" smtClean="0">
                <a:solidFill>
                  <a:srgbClr val="333333"/>
                </a:solidFill>
                <a:ea typeface="DejaVu Sans"/>
              </a:rPr>
              <a:t>Модель для прочности при растяжении</a:t>
            </a:r>
            <a:endParaRPr lang="ru-RU" sz="32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24712" y="1609345"/>
            <a:ext cx="441655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Значения выхода</a:t>
            </a:r>
            <a:r>
              <a:rPr lang="ru-RU" sz="2000" spc="-1" dirty="0" smtClean="0">
                <a:ea typeface="DejaVu Sans"/>
              </a:rPr>
              <a:t> 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от 1071 до 3849</a:t>
            </a:r>
            <a:endParaRPr lang="ru-RU" sz="2000" spc="-1" dirty="0" smtClean="0"/>
          </a:p>
          <a:p>
            <a:endParaRPr lang="ru-RU" sz="2000" spc="-1" dirty="0" smtClean="0"/>
          </a:p>
          <a:p>
            <a:endParaRPr lang="ru-RU" sz="2000" spc="-1" dirty="0" smtClean="0"/>
          </a:p>
          <a:p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По умолчанию </a:t>
            </a:r>
            <a:r>
              <a:rPr lang="ru-RU" sz="2000" spc="-1" dirty="0" smtClean="0">
                <a:solidFill>
                  <a:srgbClr val="333333"/>
                </a:solidFill>
              </a:rPr>
              <a:t>→</a:t>
            </a:r>
            <a:endParaRPr lang="ru-RU" sz="2000" spc="-1" dirty="0" smtClean="0"/>
          </a:p>
          <a:p>
            <a:endParaRPr lang="ru-RU" sz="2000" spc="-1" dirty="0" smtClean="0"/>
          </a:p>
          <a:p>
            <a:endParaRPr lang="ru-RU" sz="2000" spc="-1" dirty="0" smtClean="0"/>
          </a:p>
          <a:p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После подбора </a:t>
            </a:r>
            <a:endParaRPr lang="ru-RU" sz="2000" spc="-1" dirty="0" smtClean="0"/>
          </a:p>
          <a:p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гиперпараметров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2000" spc="-1" dirty="0" err="1" smtClean="0">
                <a:solidFill>
                  <a:srgbClr val="333333"/>
                </a:solidFill>
              </a:rPr>
              <a:t>↓</a:t>
            </a:r>
            <a:endParaRPr lang="ru-RU" sz="2000" spc="-1" dirty="0" smtClean="0"/>
          </a:p>
          <a:p>
            <a:pPr algn="l"/>
            <a:endParaRPr lang="ru-RU" sz="2300" dirty="0">
              <a:latin typeface="+mn-lt"/>
            </a:endParaRPr>
          </a:p>
        </p:txBody>
      </p:sp>
      <p:pic>
        <p:nvPicPr>
          <p:cNvPr id="7" name="Рисунок 6" descr="Рисунок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08" y="1417319"/>
            <a:ext cx="5687567" cy="2578609"/>
          </a:xfrm>
          <a:prstGeom prst="rect">
            <a:avLst/>
          </a:prstGeom>
        </p:spPr>
      </p:pic>
      <p:pic>
        <p:nvPicPr>
          <p:cNvPr id="9" name="Рисунок 8" descr="Рисунок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4" y="4078224"/>
            <a:ext cx="9655272" cy="2176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01568" y="557784"/>
            <a:ext cx="843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" dirty="0" smtClean="0">
                <a:solidFill>
                  <a:srgbClr val="333333"/>
                </a:solidFill>
                <a:ea typeface="DejaVu Sans"/>
              </a:rPr>
              <a:t>Модель для прочности при растяжении</a:t>
            </a:r>
            <a:endParaRPr lang="ru-RU" sz="3200" spc="-1" dirty="0" smtClean="0"/>
          </a:p>
        </p:txBody>
      </p:sp>
      <p:pic>
        <p:nvPicPr>
          <p:cNvPr id="5" name="Рисунок 4" descr="Рисунок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29" y="1216153"/>
            <a:ext cx="6885779" cy="2432303"/>
          </a:xfrm>
          <a:prstGeom prst="rect">
            <a:avLst/>
          </a:prstGeom>
        </p:spPr>
      </p:pic>
      <p:pic>
        <p:nvPicPr>
          <p:cNvPr id="7" name="Рисунок 6" descr="Рисунок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73" y="3749040"/>
            <a:ext cx="7795375" cy="1106424"/>
          </a:xfrm>
          <a:prstGeom prst="rect">
            <a:avLst/>
          </a:prstGeom>
        </p:spPr>
      </p:pic>
      <p:pic>
        <p:nvPicPr>
          <p:cNvPr id="9" name="Рисунок 8" descr="Рисунок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18" y="4892040"/>
            <a:ext cx="7632141" cy="1252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17520" y="612648"/>
            <a:ext cx="89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63824" y="1207008"/>
            <a:ext cx="6428232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MLPRegressor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из библиотеки </a:t>
            </a:r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sklearn</a:t>
            </a:r>
            <a:endParaRPr lang="ru-RU" sz="2000" spc="-1" dirty="0" smtClean="0"/>
          </a:p>
        </p:txBody>
      </p:sp>
      <p:pic>
        <p:nvPicPr>
          <p:cNvPr id="6" name="Рисунок 5" descr="Рисунок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9" y="1655064"/>
            <a:ext cx="4361688" cy="2057400"/>
          </a:xfrm>
          <a:prstGeom prst="rect">
            <a:avLst/>
          </a:prstGeom>
        </p:spPr>
      </p:pic>
      <p:pic>
        <p:nvPicPr>
          <p:cNvPr id="8" name="Рисунок 7" descr="Рисунок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76" y="1709929"/>
            <a:ext cx="4956048" cy="2121408"/>
          </a:xfrm>
          <a:prstGeom prst="rect">
            <a:avLst/>
          </a:prstGeom>
        </p:spPr>
      </p:pic>
      <p:pic>
        <p:nvPicPr>
          <p:cNvPr id="10" name="Рисунок 9" descr="Рисунок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84" y="4096512"/>
            <a:ext cx="4809744" cy="137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8040" y="4615494"/>
            <a:ext cx="43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-1" dirty="0" smtClean="0"/>
              <a:t>Значения выхода от 0.39 до 5.46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566928"/>
            <a:ext cx="898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93392" y="1353312"/>
            <a:ext cx="305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Нейросеть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</a:t>
            </a:r>
            <a:endParaRPr lang="ru-RU" sz="2000" spc="-1" dirty="0" smtClean="0"/>
          </a:p>
          <a:p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из библиотеки</a:t>
            </a:r>
            <a:endParaRPr lang="ru-RU" sz="2000" spc="-1" dirty="0" smtClean="0"/>
          </a:p>
          <a:p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tensorflow</a:t>
            </a:r>
            <a:endParaRPr lang="ru-RU" sz="2000" spc="-1" dirty="0" smtClean="0"/>
          </a:p>
        </p:txBody>
      </p:sp>
      <p:pic>
        <p:nvPicPr>
          <p:cNvPr id="6" name="Рисунок 5" descr="Рисунок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60320"/>
            <a:ext cx="4005071" cy="3703320"/>
          </a:xfrm>
          <a:prstGeom prst="rect">
            <a:avLst/>
          </a:prstGeom>
        </p:spPr>
      </p:pic>
      <p:pic>
        <p:nvPicPr>
          <p:cNvPr id="8" name="Рисунок 7" descr="Рисунок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52" y="1170432"/>
            <a:ext cx="3493007" cy="5230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44368" y="576072"/>
            <a:ext cx="894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15569" y="1499616"/>
          <a:ext cx="10277856" cy="437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952"/>
                <a:gridCol w="3425952"/>
                <a:gridCol w="3425952"/>
              </a:tblGrid>
              <a:tr h="1261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Обучение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нейросети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Борьба с переобучением: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ранняя остановка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Борьба с переобучением: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err="1" smtClean="0">
                          <a:solidFill>
                            <a:srgbClr val="333333"/>
                          </a:solidFill>
                          <a:latin typeface="Arial"/>
                          <a:ea typeface="DejaVu Sans"/>
                        </a:rPr>
                        <a:t>Dropout</a:t>
                      </a:r>
                      <a:endParaRPr lang="ru-RU" sz="2000" b="0" strike="noStrike" spc="-1" dirty="0" smtClean="0">
                        <a:latin typeface="Arial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810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 descr="Рисунок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2798064"/>
            <a:ext cx="3118105" cy="3026664"/>
          </a:xfrm>
          <a:prstGeom prst="rect">
            <a:avLst/>
          </a:prstGeom>
        </p:spPr>
      </p:pic>
      <p:pic>
        <p:nvPicPr>
          <p:cNvPr id="6" name="Рисунок 5" descr="Рисунок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48" y="2825496"/>
            <a:ext cx="3044952" cy="2953512"/>
          </a:xfrm>
          <a:prstGeom prst="rect">
            <a:avLst/>
          </a:prstGeom>
        </p:spPr>
      </p:pic>
      <p:pic>
        <p:nvPicPr>
          <p:cNvPr id="7" name="Рисунок 6" descr="Рисунок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52" y="2834640"/>
            <a:ext cx="3200400" cy="2953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90088" y="512064"/>
            <a:ext cx="8915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sz="23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3512" y="512064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Модель для соотношения матрица-наполнитель</a:t>
            </a:r>
            <a:endParaRPr lang="ru-RU" sz="2800" spc="-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85800" y="1344166"/>
          <a:ext cx="11119104" cy="447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536"/>
                <a:gridCol w="5687568"/>
              </a:tblGrid>
              <a:tr h="877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Значения выхода от 0.39 до 5.46 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61264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40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8503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Выбираем </a:t>
                      </a:r>
                      <a:r>
                        <a:rPr lang="ru-RU" sz="2000" b="0" strike="noStrike" spc="-1" dirty="0" err="1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нейросеть</a:t>
                      </a: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, обученную</a:t>
                      </a:r>
                      <a:r>
                        <a:rPr lang="ru-RU" sz="2000" b="0" strike="noStrike" spc="-1" baseline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 </a:t>
                      </a:r>
                      <a:r>
                        <a:rPr lang="ru-RU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с ранней остановкой</a:t>
                      </a:r>
                      <a:endParaRPr lang="ru-RU" sz="2000" b="0" strike="noStrike" spc="-1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377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  <a:tr h="125272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Рисунок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9" y="2304289"/>
            <a:ext cx="5230368" cy="1097280"/>
          </a:xfrm>
          <a:prstGeom prst="rect">
            <a:avLst/>
          </a:prstGeom>
        </p:spPr>
      </p:pic>
      <p:pic>
        <p:nvPicPr>
          <p:cNvPr id="7" name="Рисунок 6" descr="Рисунок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672584"/>
            <a:ext cx="4892041" cy="1051560"/>
          </a:xfrm>
          <a:prstGeom prst="rect">
            <a:avLst/>
          </a:prstGeom>
        </p:spPr>
      </p:pic>
      <p:pic>
        <p:nvPicPr>
          <p:cNvPr id="8" name="Рисунок 7" descr="Рисунок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12" y="1380745"/>
            <a:ext cx="5577840" cy="1435608"/>
          </a:xfrm>
          <a:prstGeom prst="rect">
            <a:avLst/>
          </a:prstGeom>
        </p:spPr>
      </p:pic>
      <p:pic>
        <p:nvPicPr>
          <p:cNvPr id="9" name="Рисунок 8" descr="Рисунок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768" y="2953511"/>
            <a:ext cx="5577840" cy="1399033"/>
          </a:xfrm>
          <a:prstGeom prst="rect">
            <a:avLst/>
          </a:prstGeom>
        </p:spPr>
      </p:pic>
      <p:pic>
        <p:nvPicPr>
          <p:cNvPr id="10" name="Рисунок 9" descr="Рисунок3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768" y="4416552"/>
            <a:ext cx="5596128" cy="1316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55648" y="1252728"/>
            <a:ext cx="981151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300" dirty="0" smtClean="0">
                <a:latin typeface="Arial" pitchFamily="34" charset="0"/>
                <a:cs typeface="Arial" pitchFamily="34" charset="0"/>
              </a:rPr>
              <a:t>Тема выпускной квалификационной работы:</a:t>
            </a:r>
          </a:p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0240" y="2606040"/>
            <a:ext cx="969264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Задание:</a:t>
            </a:r>
          </a:p>
          <a:p>
            <a:pPr lvl="0" algn="just"/>
            <a:r>
              <a:rPr lang="ru-RU" dirty="0" smtClean="0"/>
              <a:t>1. Изучить теоретические основы и методы решения поставленной задачи.</a:t>
            </a:r>
          </a:p>
          <a:p>
            <a:pPr lvl="0" algn="just"/>
            <a:r>
              <a:rPr lang="ru-RU" dirty="0" smtClean="0"/>
              <a:t>2. Провести разведочный анализ предложенных данных. Необходимо нарисовать гистограммы распределения каждой из переменной, диаграммы ящика с усами, </a:t>
            </a:r>
            <a:r>
              <a:rPr lang="ru-RU" dirty="0" err="1" smtClean="0"/>
              <a:t>попарные</a:t>
            </a:r>
            <a:r>
              <a:rPr lang="ru-RU" dirty="0" smtClean="0"/>
              <a:t> графики рассеяния точек. Необходимо также для каждой колонке получить среднее, медианное значение, провести анализ и исключение выбросов, проверить наличие пропусков.</a:t>
            </a:r>
          </a:p>
          <a:p>
            <a:pPr lvl="0" algn="just"/>
            <a:r>
              <a:rPr lang="ru-RU" dirty="0" smtClean="0"/>
              <a:t>3. Провести предобработку данных (удаление шумов, нормализация и т.д.).</a:t>
            </a:r>
          </a:p>
          <a:p>
            <a:pPr lvl="0" algn="just"/>
            <a:r>
              <a:rPr lang="ru-RU" dirty="0" smtClean="0"/>
              <a:t>4. Обучить нескольких моделей для прогноза модуля упругости при растяжении и прочности при растяжении. При построении модели необходимо 30% данных оставить на тестирование модели, на остальных происходит обучение моделей. При построении моделей провести поиск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 с помощью поиска по сетке с перекрестной проверкой, количество блоков равно 10.</a:t>
            </a:r>
          </a:p>
          <a:p>
            <a:pPr lvl="0" algn="just"/>
            <a:r>
              <a:rPr lang="ru-RU" dirty="0" smtClean="0"/>
              <a:t>5. Написать нейронную сеть, которая будет рекомендовать соотношение матрица-наполнитель. </a:t>
            </a:r>
          </a:p>
          <a:p>
            <a:pPr lvl="0" algn="just"/>
            <a:r>
              <a:rPr lang="ru-RU" dirty="0" smtClean="0"/>
              <a:t>6. Разработать приложение с графическим интерфейсом или интерфейсом командной строки, которое будет выдавать прогноз, полученный в задании 4 или 5 (один или два прогноза, на выбор учащегося).</a:t>
            </a:r>
          </a:p>
          <a:p>
            <a:pPr lvl="0" algn="just"/>
            <a:r>
              <a:rPr lang="ru-RU" dirty="0" smtClean="0"/>
              <a:t>7. Оценить точность модели на тренировочном и тестовом </a:t>
            </a:r>
            <a:r>
              <a:rPr lang="ru-RU" dirty="0" err="1" smtClean="0"/>
              <a:t>датасете</a:t>
            </a:r>
            <a:r>
              <a:rPr lang="ru-RU" dirty="0" smtClean="0"/>
              <a:t>. </a:t>
            </a:r>
          </a:p>
          <a:p>
            <a:pPr lvl="0" algn="just"/>
            <a:r>
              <a:rPr lang="ru-RU" dirty="0" smtClean="0"/>
              <a:t>8. 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в </a:t>
            </a:r>
            <a:r>
              <a:rPr lang="ru-RU" dirty="0" err="1" smtClean="0"/>
              <a:t>GitHub</a:t>
            </a:r>
            <a:r>
              <a:rPr lang="ru-RU" dirty="0" smtClean="0"/>
              <a:t> / </a:t>
            </a:r>
            <a:r>
              <a:rPr lang="ru-RU" dirty="0" err="1" smtClean="0"/>
              <a:t>GitLab</a:t>
            </a:r>
            <a:r>
              <a:rPr lang="ru-RU" dirty="0" smtClean="0"/>
              <a:t> и разместить там код исследования. Оформить файл README.</a:t>
            </a:r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585216"/>
            <a:ext cx="70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РЕЗЮМЕ ПРОЕКТА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5304" y="1837944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ЗАДАЧА НЕ РЕШЕНА!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4176" y="2770632"/>
            <a:ext cx="757123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-1" dirty="0" smtClean="0"/>
              <a:t>Дальнейшие возможные поиски решения:</a:t>
            </a:r>
          </a:p>
          <a:p>
            <a:pPr marL="432000" indent="-323640">
              <a:buSzPct val="45000"/>
              <a:buFont typeface="Wingdings" charset="2"/>
              <a:buChar char=""/>
            </a:pPr>
            <a:r>
              <a:rPr lang="ru-RU" sz="2000" spc="-1" dirty="0" smtClean="0"/>
              <a:t>проконсультироваться у экспертов</a:t>
            </a:r>
          </a:p>
          <a:p>
            <a:pPr marL="432000" indent="-323640">
              <a:buSzPct val="45000"/>
              <a:buFont typeface="Wingdings" charset="2"/>
              <a:buChar char=""/>
            </a:pPr>
            <a:r>
              <a:rPr lang="ru-RU" sz="2000" spc="-1" dirty="0" smtClean="0"/>
              <a:t>уточнить постановку задачи</a:t>
            </a:r>
          </a:p>
          <a:p>
            <a:pPr marL="432000" indent="-323640">
              <a:buSzPct val="45000"/>
              <a:buFont typeface="Wingdings" charset="2"/>
              <a:buChar char=""/>
            </a:pPr>
            <a:r>
              <a:rPr lang="ru-RU" sz="2000" spc="-1" dirty="0" smtClean="0"/>
              <a:t>углубиться в </a:t>
            </a:r>
            <a:r>
              <a:rPr lang="ru-RU" sz="2000" spc="-1" dirty="0" err="1" smtClean="0"/>
              <a:t>нейросети</a:t>
            </a:r>
            <a:endParaRPr lang="ru-RU" sz="2000" spc="-1" dirty="0" smtClean="0"/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28416" y="548640"/>
            <a:ext cx="824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Постановка задачи: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096" y="1408176"/>
            <a:ext cx="10652760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1. изучить предметную область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2. провести разведочный анализ данных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3. разделить данные на тренировочную и тестовую выборки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4. выполнить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препроцессинг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(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предобаботку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)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5. выбрать базовую модель и модели для подбора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6. сравнить модели с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гиперпараметрами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по умолчанию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7. подобрать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гиперпараметры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с помощью с помощью поиска по сетке с перекрестной проверкой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8. сравнить модели после подбора </a:t>
            </a:r>
            <a:r>
              <a:rPr lang="ru-RU" sz="1600" spc="-1" dirty="0" err="1" smtClean="0">
                <a:solidFill>
                  <a:srgbClr val="333333"/>
                </a:solidFill>
                <a:ea typeface="DejaVu Sans"/>
              </a:rPr>
              <a:t>гиперпараметров</a:t>
            </a: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 и выбрать лучшую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9. сравнить качество лучшей и базовой моделей на тестовой выборке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10. сравнить качество лучшей модели на тренировочной и тестовой выборке</a:t>
            </a:r>
            <a:endParaRPr lang="ru-RU" sz="1600" spc="-1" dirty="0" smtClean="0"/>
          </a:p>
          <a:p>
            <a:pPr marL="432000" indent="-322920">
              <a:spcAft>
                <a:spcPts val="1414"/>
              </a:spcAft>
              <a:buClr>
                <a:srgbClr val="3465A4"/>
              </a:buClr>
              <a:buSzPct val="65000"/>
            </a:pPr>
            <a:r>
              <a:rPr lang="ru-RU" sz="1600" spc="-1" dirty="0" smtClean="0">
                <a:solidFill>
                  <a:srgbClr val="333333"/>
                </a:solidFill>
                <a:ea typeface="DejaVu Sans"/>
              </a:rPr>
              <a:t>11. разработать приложение</a:t>
            </a:r>
            <a:endParaRPr lang="ru-RU" sz="1600" spc="-1" dirty="0" smtClean="0"/>
          </a:p>
          <a:p>
            <a:pPr algn="l"/>
            <a:endParaRPr lang="ru-RU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384048"/>
            <a:ext cx="803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Разведочный анализ данных</a:t>
            </a:r>
          </a:p>
        </p:txBody>
      </p:sp>
      <p:pic>
        <p:nvPicPr>
          <p:cNvPr id="7" name="Рисунок 6" descr="Рисунок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92" y="1152145"/>
            <a:ext cx="3566160" cy="4901184"/>
          </a:xfrm>
          <a:prstGeom prst="rect">
            <a:avLst/>
          </a:prstGeom>
        </p:spPr>
      </p:pic>
      <p:pic>
        <p:nvPicPr>
          <p:cNvPr id="9" name="Рисунок 8" descr="Рисунок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88" y="1234440"/>
            <a:ext cx="3218688" cy="4828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42048" y="6108192"/>
            <a:ext cx="341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Пропусков нет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112" y="1755648"/>
            <a:ext cx="3435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X_bp</a:t>
            </a:r>
            <a:r>
              <a:rPr lang="ru-RU" sz="1800" dirty="0" smtClean="0"/>
              <a:t> (матрица из </a:t>
            </a:r>
            <a:r>
              <a:rPr lang="ru-RU" sz="1800" dirty="0" err="1" smtClean="0"/>
              <a:t>базальтопластика</a:t>
            </a:r>
            <a:r>
              <a:rPr lang="ru-RU" sz="1800" dirty="0" smtClean="0"/>
              <a:t>): </a:t>
            </a:r>
          </a:p>
          <a:p>
            <a:r>
              <a:rPr lang="ru-RU" sz="1800" dirty="0" smtClean="0"/>
              <a:t>- признаков: 10 и индекс </a:t>
            </a:r>
          </a:p>
          <a:p>
            <a:r>
              <a:rPr lang="ru-RU" sz="1800" dirty="0" smtClean="0"/>
              <a:t>- строк: 1023 </a:t>
            </a:r>
          </a:p>
          <a:p>
            <a:endParaRPr lang="en-US" sz="1800" dirty="0" smtClean="0"/>
          </a:p>
          <a:p>
            <a:r>
              <a:rPr lang="ru-RU" sz="1800" dirty="0" err="1" smtClean="0"/>
              <a:t>X_nup</a:t>
            </a:r>
            <a:r>
              <a:rPr lang="ru-RU" sz="1800" dirty="0" smtClean="0"/>
              <a:t> </a:t>
            </a:r>
            <a:r>
              <a:rPr lang="ru-RU" sz="1800" dirty="0" smtClean="0"/>
              <a:t>(наполнитель из углепластика): </a:t>
            </a:r>
          </a:p>
          <a:p>
            <a:r>
              <a:rPr lang="ru-RU" sz="1800" dirty="0" smtClean="0"/>
              <a:t>- признаков: 3 и индекс </a:t>
            </a:r>
          </a:p>
          <a:p>
            <a:r>
              <a:rPr lang="ru-RU" sz="1800" dirty="0" smtClean="0"/>
              <a:t>- строк: 1040 </a:t>
            </a:r>
          </a:p>
          <a:p>
            <a:endParaRPr lang="en-US" sz="1800" dirty="0" smtClean="0"/>
          </a:p>
          <a:p>
            <a:r>
              <a:rPr lang="ru-RU" sz="1800" dirty="0" smtClean="0"/>
              <a:t>Объединение </a:t>
            </a:r>
            <a:r>
              <a:rPr lang="ru-RU" sz="1800" dirty="0" smtClean="0"/>
              <a:t>с типом INNER по индексу, получилось: </a:t>
            </a:r>
          </a:p>
          <a:p>
            <a:r>
              <a:rPr lang="ru-RU" sz="1800" dirty="0" smtClean="0"/>
              <a:t>- признаков: 13 </a:t>
            </a:r>
          </a:p>
          <a:p>
            <a:r>
              <a:rPr lang="ru-RU" sz="1800" dirty="0" smtClean="0"/>
              <a:t>- строк: 102</a:t>
            </a:r>
            <a:r>
              <a:rPr lang="en-US" sz="1800" dirty="0" smtClean="0"/>
              <a:t>3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28416" y="402336"/>
            <a:ext cx="836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Гистограммы распределения</a:t>
            </a:r>
            <a:r>
              <a:rPr lang="ru-RU" sz="2800" spc="-1" dirty="0" smtClean="0">
                <a:ea typeface="DejaVu Sans"/>
              </a:rPr>
              <a:t> </a:t>
            </a:r>
            <a:r>
              <a:rPr lang="ru-RU" sz="2800" b="1" spc="-1" dirty="0" smtClean="0">
                <a:solidFill>
                  <a:srgbClr val="333333"/>
                </a:solidFill>
                <a:ea typeface="DejaVu Sans"/>
              </a:rPr>
              <a:t>и диаграммы «ящик с усами»</a:t>
            </a:r>
            <a:endParaRPr lang="ru-RU" sz="28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9072" y="5715000"/>
            <a:ext cx="974750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4920" algn="just">
              <a:lnSpc>
                <a:spcPct val="115000"/>
              </a:lnSpc>
              <a:buClr>
                <a:srgbClr val="3465A4"/>
              </a:buClr>
              <a:buSzPct val="80000"/>
            </a:pPr>
            <a:r>
              <a:rPr lang="ru-RU" sz="1800" spc="-1" dirty="0" smtClean="0">
                <a:ea typeface="DejaVu Sans"/>
              </a:rPr>
              <a:t>Большинство — количественные, вещественные, положительные, нормально</a:t>
            </a:r>
          </a:p>
          <a:p>
            <a:pPr marL="216000" indent="-214920" algn="just">
              <a:lnSpc>
                <a:spcPct val="115000"/>
              </a:lnSpc>
              <a:buClr>
                <a:srgbClr val="3465A4"/>
              </a:buClr>
              <a:buSzPct val="80000"/>
            </a:pPr>
            <a:r>
              <a:rPr lang="ru-RU" sz="1800" spc="-1" dirty="0" smtClean="0">
                <a:ea typeface="DejaVu Sans"/>
              </a:rPr>
              <a:t>распределенные. Угол нашивки — категориальный, бинарный.</a:t>
            </a:r>
            <a:endParaRPr lang="ru-RU" sz="2300" dirty="0">
              <a:latin typeface="+mn-lt"/>
            </a:endParaRPr>
          </a:p>
        </p:txBody>
      </p:sp>
      <p:pic>
        <p:nvPicPr>
          <p:cNvPr id="6" name="Рисунок 5" descr="Рисунок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1667401"/>
            <a:ext cx="3264408" cy="3523197"/>
          </a:xfrm>
          <a:prstGeom prst="rect">
            <a:avLst/>
          </a:prstGeom>
        </p:spPr>
      </p:pic>
      <p:pic>
        <p:nvPicPr>
          <p:cNvPr id="8" name="Рисунок 7" descr="Рисунок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1643019"/>
            <a:ext cx="3282696" cy="3571961"/>
          </a:xfrm>
          <a:prstGeom prst="rect">
            <a:avLst/>
          </a:prstGeom>
        </p:spPr>
      </p:pic>
      <p:pic>
        <p:nvPicPr>
          <p:cNvPr id="10" name="Рисунок 9" descr="Рисунок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616" y="1645921"/>
            <a:ext cx="2916936" cy="2368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18688" y="484632"/>
            <a:ext cx="8421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spc="-1" dirty="0" err="1" smtClean="0">
                <a:solidFill>
                  <a:srgbClr val="333333"/>
                </a:solidFill>
                <a:ea typeface="DejaVu Sans"/>
              </a:rPr>
              <a:t>Попарные</a:t>
            </a:r>
            <a:r>
              <a:rPr lang="ru-RU" sz="3200" b="1" spc="-1" dirty="0" smtClean="0">
                <a:solidFill>
                  <a:srgbClr val="333333"/>
                </a:solidFill>
                <a:ea typeface="DejaVu Sans"/>
              </a:rPr>
              <a:t> графики рассеяния точек</a:t>
            </a:r>
            <a:endParaRPr lang="ru-RU" sz="3200" spc="-1" dirty="0" smtClean="0"/>
          </a:p>
        </p:txBody>
      </p:sp>
      <p:pic>
        <p:nvPicPr>
          <p:cNvPr id="5" name="Рисунок 4" descr="Рисунок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13" y="1216152"/>
            <a:ext cx="6099047" cy="534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1936" y="1700784"/>
            <a:ext cx="31912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300" dirty="0" smtClean="0">
                <a:latin typeface="+mn-lt"/>
              </a:rPr>
              <a:t>Выбросы есть</a:t>
            </a:r>
          </a:p>
          <a:p>
            <a:pPr algn="l"/>
            <a:endParaRPr lang="ru-RU" sz="2300" dirty="0" smtClean="0">
              <a:latin typeface="+mn-lt"/>
            </a:endParaRPr>
          </a:p>
          <a:p>
            <a:pPr algn="l"/>
            <a:r>
              <a:rPr lang="ru-RU" sz="2300" dirty="0" smtClean="0">
                <a:latin typeface="+mn-lt"/>
              </a:rPr>
              <a:t>Зависимостей нет</a:t>
            </a:r>
          </a:p>
          <a:p>
            <a:pPr algn="l"/>
            <a:endParaRPr lang="ru-RU" sz="23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51960" y="502920"/>
            <a:ext cx="703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Выбросы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9968" y="1335024"/>
            <a:ext cx="95463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50"/>
              </a:spcAft>
            </a:pP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Найдено:</a:t>
            </a:r>
            <a:endParaRPr lang="ru-RU" sz="2000" spc="-1" dirty="0" smtClean="0">
              <a:ea typeface="DejaVu Sans"/>
            </a:endParaRPr>
          </a:p>
          <a:p>
            <a:pPr>
              <a:spcAft>
                <a:spcPts val="850"/>
              </a:spcAft>
              <a:buFontTx/>
              <a:buChar char="-"/>
            </a:pP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методом 3-х сигм — 24 выброса</a:t>
            </a:r>
            <a:endParaRPr lang="ru-RU" sz="2000" spc="-1" dirty="0" smtClean="0">
              <a:ea typeface="DejaVu Sans"/>
            </a:endParaRPr>
          </a:p>
          <a:p>
            <a:pPr>
              <a:spcAft>
                <a:spcPts val="850"/>
              </a:spcAft>
              <a:buFontTx/>
              <a:buChar char="-"/>
            </a:pP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методом </a:t>
            </a:r>
            <a:r>
              <a:rPr lang="ru-RU" sz="2000" spc="-1" dirty="0" err="1" smtClean="0">
                <a:solidFill>
                  <a:srgbClr val="333333"/>
                </a:solidFill>
                <a:ea typeface="DejaVu Sans"/>
              </a:rPr>
              <a:t>межквартильных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 расстояний — 93 </a:t>
            </a:r>
            <a:r>
              <a:rPr lang="ru-RU" sz="2000" spc="-1" dirty="0" smtClean="0">
                <a:solidFill>
                  <a:srgbClr val="333333"/>
                </a:solidFill>
                <a:ea typeface="DejaVu Sans"/>
              </a:rPr>
              <a:t>выброса</a:t>
            </a:r>
            <a:endParaRPr lang="ru-RU" sz="2000" spc="-1" dirty="0" smtClean="0"/>
          </a:p>
        </p:txBody>
      </p:sp>
      <p:pic>
        <p:nvPicPr>
          <p:cNvPr id="6" name="Рисунок 5" descr="Рисунок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82" y="3520440"/>
            <a:ext cx="9667889" cy="260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94176" y="493776"/>
            <a:ext cx="764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-1" dirty="0" smtClean="0">
                <a:solidFill>
                  <a:srgbClr val="333333"/>
                </a:solidFill>
                <a:ea typeface="DejaVu Sans"/>
              </a:rPr>
              <a:t>Матрица корреляции</a:t>
            </a:r>
            <a:endParaRPr lang="ru-RU" sz="3600" spc="-1" dirty="0" smtClean="0"/>
          </a:p>
        </p:txBody>
      </p:sp>
      <p:pic>
        <p:nvPicPr>
          <p:cNvPr id="5" name="Рисунок 4" descr="Рисунок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9" y="1225296"/>
            <a:ext cx="6528816" cy="480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5128" y="1344168"/>
            <a:ext cx="2331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smtClean="0">
                <a:latin typeface="Arial" pitchFamily="34" charset="0"/>
                <a:cs typeface="Arial" pitchFamily="34" charset="0"/>
              </a:rPr>
              <a:t>Линейной зависимости нет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67912" y="438912"/>
            <a:ext cx="759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spc="-1" dirty="0" smtClean="0">
                <a:solidFill>
                  <a:srgbClr val="333333"/>
                </a:solidFill>
                <a:ea typeface="DejaVu Sans"/>
              </a:rPr>
              <a:t>Выходные переменные</a:t>
            </a:r>
            <a:endParaRPr lang="ru-RU" sz="3600" spc="-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55664" y="4572000"/>
            <a:ext cx="52120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Для каждого признака — отдельная модель</a:t>
            </a:r>
            <a:endParaRPr lang="ru-RU" sz="1800" spc="-1" dirty="0" smtClean="0">
              <a:ea typeface="DejaVu Sans"/>
            </a:endParaRPr>
          </a:p>
          <a:p>
            <a:pPr>
              <a:buFontTx/>
              <a:buChar char="-"/>
            </a:pPr>
            <a:r>
              <a:rPr lang="en-US" sz="1800" spc="-1" dirty="0" smtClean="0">
                <a:solidFill>
                  <a:srgbClr val="333333"/>
                </a:solidFill>
                <a:ea typeface="DejaVu Sans"/>
              </a:rPr>
              <a:t> 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модуль </a:t>
            </a: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упругости при растяжении</a:t>
            </a:r>
            <a:endParaRPr lang="ru-RU" sz="1800" spc="-1" dirty="0" smtClean="0">
              <a:ea typeface="DejaVu Sans"/>
            </a:endParaRPr>
          </a:p>
          <a:p>
            <a:pPr>
              <a:buFontTx/>
              <a:buChar char="-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прочность при растяжении</a:t>
            </a:r>
            <a:endParaRPr lang="ru-RU" sz="1800" spc="-1" dirty="0" smtClean="0">
              <a:ea typeface="DejaVu Sans"/>
            </a:endParaRPr>
          </a:p>
          <a:p>
            <a:pPr>
              <a:buFontTx/>
              <a:buChar char="-"/>
            </a:pPr>
            <a:r>
              <a:rPr lang="ru-RU" sz="1800" spc="-1" dirty="0" smtClean="0">
                <a:solidFill>
                  <a:srgbClr val="333333"/>
                </a:solidFill>
                <a:ea typeface="DejaVu Sans"/>
              </a:rPr>
              <a:t> соотношение матрица-наполнитель</a:t>
            </a:r>
            <a:endParaRPr lang="ru-RU" sz="1800" spc="-1" dirty="0" smtClean="0"/>
          </a:p>
          <a:p>
            <a:pPr algn="l"/>
            <a:endParaRPr lang="ru-RU" sz="2300" dirty="0">
              <a:latin typeface="+mn-lt"/>
            </a:endParaRPr>
          </a:p>
        </p:txBody>
      </p:sp>
      <p:pic>
        <p:nvPicPr>
          <p:cNvPr id="6" name="Рисунок 5" descr="Рисунок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371600"/>
            <a:ext cx="3941065" cy="2231136"/>
          </a:xfrm>
          <a:prstGeom prst="rect">
            <a:avLst/>
          </a:prstGeom>
        </p:spPr>
      </p:pic>
      <p:pic>
        <p:nvPicPr>
          <p:cNvPr id="8" name="Рисунок 7" descr="Рисунок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49" y="3703320"/>
            <a:ext cx="3931919" cy="2560320"/>
          </a:xfrm>
          <a:prstGeom prst="rect">
            <a:avLst/>
          </a:prstGeom>
        </p:spPr>
      </p:pic>
      <p:pic>
        <p:nvPicPr>
          <p:cNvPr id="10" name="Рисунок 9" descr="Рисунок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1252729"/>
            <a:ext cx="4261104" cy="2441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730</Words>
  <Application>Microsoft Office PowerPoint</Application>
  <PresentationFormat>Произвольный</PresentationFormat>
  <Paragraphs>141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DejaVu Sans</vt:lpstr>
      <vt:lpstr>Open Sans</vt:lpstr>
      <vt:lpstr>ALS Sector Regular</vt:lpstr>
      <vt:lpstr>Noto Sans Symbols</vt:lpstr>
      <vt:lpstr>ALS Sector Bold</vt:lpstr>
      <vt:lpstr>Wingdings</vt:lpstr>
      <vt:lpstr>Symbol</vt:lpstr>
      <vt:lpstr>Roboto Black</vt:lpstr>
      <vt:lpstr>If,kjyVUNE_28012021</vt:lpstr>
      <vt:lpstr>  Выпускная квалификационная работа  по курсу «Data Science»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131</cp:revision>
  <dcterms:created xsi:type="dcterms:W3CDTF">2021-02-24T09:03:25Z</dcterms:created>
  <dcterms:modified xsi:type="dcterms:W3CDTF">2023-04-22T12:21:43Z</dcterms:modified>
</cp:coreProperties>
</file>