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4" r:id="rId5"/>
    <p:sldId id="259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629"/>
    <a:srgbClr val="E9D85D"/>
    <a:srgbClr val="6B35BE"/>
    <a:srgbClr val="6934BD"/>
    <a:srgbClr val="E3DBF8"/>
    <a:srgbClr val="D038AC"/>
    <a:srgbClr val="FFB200"/>
    <a:srgbClr val="6A37C2"/>
    <a:srgbClr val="622AAB"/>
    <a:srgbClr val="3819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0B9C72-8A34-DB2B-6E33-6DD74DEC7BF7}" v="65" dt="2023-11-04T16:04:38.845"/>
    <p1510:client id="{3690F407-10AB-4F30-B6FB-274004269140}" v="164" dt="2023-11-04T16:13:16.043"/>
    <p1510:client id="{7C512C03-CB07-49C2-602C-B7039E30D849}" v="6" dt="2023-11-04T19:34:02.761"/>
    <p1510:client id="{81D5678E-4B7E-67EC-08BA-7B22295D5C34}" v="61" dt="2023-11-04T16:17:50.065"/>
    <p1510:client id="{A4A99D8B-F1B4-DE4D-F11B-8AB44FE2EC9F}" v="2" dt="2023-11-04T15:47:51.146"/>
    <p1510:client id="{B39F9D3C-6071-F95C-591A-408469981F11}" v="17" vWet="18" dt="2023-11-04T16:49:35.312"/>
    <p1510:client id="{BCDE0A12-7BD7-A4D0-38CD-CD3D049A72E3}" v="43" dt="2023-11-04T15:53:56.146"/>
    <p1510:client id="{BD1AF8D0-7669-4C0D-BED2-60AC078CD827}" v="2576" dt="2023-11-04T20:42:09.052"/>
    <p1510:client id="{F3BF1EB8-CFF8-E948-B578-CE2E6C957424}" v="484" dt="2023-11-04T18:56:59.7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B1160E-4A81-A592-930E-186980618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1CBB6E-383A-3A57-3D11-8FE57B8E3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8F8591-0140-EFC6-CE4F-3671CAC86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639-3D31-49AA-B6F4-BBC3D8A06D2F}" type="datetimeFigureOut">
              <a:rPr lang="fr-BE" smtClean="0"/>
              <a:t>05-11-23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4F5EC3-DE0F-54B6-BD2D-7B8DAE06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D33B79-9FEA-CC39-4A87-E8A91A92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1D4D1-3974-4B89-A384-D77031201A8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3732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89B414-999D-1E51-A035-819A177D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DA5895-A3B8-92C9-6A36-C9D5A5E39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3DB34-CB5C-CB71-7675-FDA24999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639-3D31-49AA-B6F4-BBC3D8A06D2F}" type="datetimeFigureOut">
              <a:rPr lang="fr-BE" smtClean="0"/>
              <a:t>05-11-23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F05B1C-DA09-D6C8-C83D-C0F01CB3F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48E220-23F6-DA4B-4018-2511878A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1D4D1-3974-4B89-A384-D77031201A8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4689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FB60478-BDC4-AE22-72A2-ADF965E5B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E19B20-2DAF-353F-BB9D-9E698B99D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932DF6-7B92-6A2D-7D89-C642C4C7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639-3D31-49AA-B6F4-BBC3D8A06D2F}" type="datetimeFigureOut">
              <a:rPr lang="fr-BE" smtClean="0"/>
              <a:t>05-11-23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1951E1-9BB0-0CA0-1FF5-12CD6EDB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1535D6-F692-6434-F95E-643F0EE1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1D4D1-3974-4B89-A384-D77031201A8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3067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EA2852-E5CE-D429-B247-99AB2381B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CC60E5-C560-8168-E99D-60CB66615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491325-AECC-37C4-EE55-0FEFAEDF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639-3D31-49AA-B6F4-BBC3D8A06D2F}" type="datetimeFigureOut">
              <a:rPr lang="fr-BE" smtClean="0"/>
              <a:t>05-11-23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E4DBE7-BBD7-0375-6E01-519D1F9B0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F357AF-97CE-75AC-C02C-5DEA8C8B4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1D4D1-3974-4B89-A384-D77031201A8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5324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1AA2E1-D803-BF62-9E05-DB9FEB957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EB180E-C1C0-C65E-A157-BCA181D56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A555CE-D0B0-01E2-15F2-16FD0B523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639-3D31-49AA-B6F4-BBC3D8A06D2F}" type="datetimeFigureOut">
              <a:rPr lang="fr-BE" smtClean="0"/>
              <a:t>05-11-23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E2F3D4-BD58-764C-D445-276C8C52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811C1E-67C5-0DBE-EFC4-4EF664B6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1D4D1-3974-4B89-A384-D77031201A8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2673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1B942B-3958-9F40-217C-69BA2DD6C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1DE214-85F8-AEF6-511F-1E2B526AC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DEBD43-0E75-292E-97DC-C347F31D7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B24773-4F54-640E-F292-09EC0D14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639-3D31-49AA-B6F4-BBC3D8A06D2F}" type="datetimeFigureOut">
              <a:rPr lang="fr-BE" smtClean="0"/>
              <a:t>05-11-23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4EF2C0-88B8-F6C1-9A3B-F16235F7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9DEF4C-E707-DBF4-540B-6CF3EBA7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1D4D1-3974-4B89-A384-D77031201A8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2243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FF5AA8-CD94-9466-46BD-2E2B960BB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79AFD7-B628-6FAB-408E-F526F5BFB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E4B9B0-C904-70A1-ECC5-95E257382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4E9A669-7EB0-5789-5E75-D404C4FAA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8CA4F2-345F-2A39-0625-4D13D17AB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FA7CA2F-C969-A3CC-83AE-CEE658066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639-3D31-49AA-B6F4-BBC3D8A06D2F}" type="datetimeFigureOut">
              <a:rPr lang="fr-BE" smtClean="0"/>
              <a:t>05-11-23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7E597E3-A30D-6D5F-0B45-42A32D2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12BAA4B-A513-0E77-4C3D-E31E996E0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1D4D1-3974-4B89-A384-D77031201A8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9243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3EB622-5DEC-F9FE-F1C9-965116160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315D01E-E00B-5EE2-6B06-875E3C61E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639-3D31-49AA-B6F4-BBC3D8A06D2F}" type="datetimeFigureOut">
              <a:rPr lang="fr-BE" smtClean="0"/>
              <a:t>05-11-23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B300E6-9229-CEB2-AA6B-2A7AA044F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E8D3D0-3AE6-8D69-752C-C2F83954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1D4D1-3974-4B89-A384-D77031201A8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1776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A5605B5-EC5B-9A7C-03F9-C3387561F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639-3D31-49AA-B6F4-BBC3D8A06D2F}" type="datetimeFigureOut">
              <a:rPr lang="fr-BE" smtClean="0"/>
              <a:t>05-11-23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4E8D884-4505-5905-84F2-3B95F719A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0488D9-E7E2-7487-4AA1-FACE9A075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1D4D1-3974-4B89-A384-D77031201A8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9727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CF772-628F-C15D-C4CB-1302B8C8F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D9EE3C-A456-731D-36F1-83353E0C5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4F3378-4B0E-2AA3-638B-805E919F9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5E8C97-2057-6571-E907-50CADBD6E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639-3D31-49AA-B6F4-BBC3D8A06D2F}" type="datetimeFigureOut">
              <a:rPr lang="fr-BE" smtClean="0"/>
              <a:t>05-11-23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88A64D-6326-A63B-9691-C4414C9F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0409AC-834A-9F30-E3F3-37933C39A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1D4D1-3974-4B89-A384-D77031201A8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1074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E01BDE-6D67-43BF-F778-B18AE134F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0528A16-2576-A2CD-5482-083911E8B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19AAB8-1B66-00E8-3B76-ECC4E7421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D3AB13-52A4-A78D-C9A8-E840F6B92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639-3D31-49AA-B6F4-BBC3D8A06D2F}" type="datetimeFigureOut">
              <a:rPr lang="fr-BE" smtClean="0"/>
              <a:t>05-11-23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8F3684-4553-E766-5CDF-1705855F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92036A-632E-6FDB-6A85-12BE94AC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1D4D1-3974-4B89-A384-D77031201A8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2102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6065F6D-253B-57FA-D412-2AF4BAA0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09B0E7-51C2-72F5-FE45-12602473F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F2D258-35FC-DF5F-13A5-847889540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C2639-3D31-49AA-B6F4-BBC3D8A06D2F}" type="datetimeFigureOut">
              <a:rPr lang="fr-BE" smtClean="0"/>
              <a:t>05-11-23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D31CB9-C4FC-E922-F5B1-A73C9CFD7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E6724D-1C03-BE89-6445-FCF9E33D5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1D4D1-3974-4B89-A384-D77031201A8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5899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7FCCF7-D7C5-9188-DE89-69FF6FE38FB2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9E7EB0-5E03-7B85-E06D-F3403ACB9142}"/>
              </a:ext>
            </a:extLst>
          </p:cNvPr>
          <p:cNvSpPr/>
          <p:nvPr/>
        </p:nvSpPr>
        <p:spPr>
          <a:xfrm>
            <a:off x="5563167" y="3320584"/>
            <a:ext cx="2979938" cy="912027"/>
          </a:xfrm>
          <a:prstGeom prst="rect">
            <a:avLst/>
          </a:prstGeom>
          <a:solidFill>
            <a:srgbClr val="FFC629"/>
          </a:solidFill>
          <a:ln>
            <a:noFill/>
          </a:ln>
          <a:effectLst>
            <a:softEdge rad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/>
              <a:t>LANCER LA PARTIE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DE9569-7F01-7D53-C34F-990FE6C134B5}"/>
              </a:ext>
            </a:extLst>
          </p:cNvPr>
          <p:cNvSpPr/>
          <p:nvPr/>
        </p:nvSpPr>
        <p:spPr>
          <a:xfrm>
            <a:off x="8043265" y="1292011"/>
            <a:ext cx="1010621" cy="346664"/>
          </a:xfrm>
          <a:prstGeom prst="rect">
            <a:avLst/>
          </a:prstGeom>
          <a:solidFill>
            <a:srgbClr val="FFC629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200"/>
              <a:t>Se connecter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4CE874-3901-ED73-4D72-479E271EFD8A}"/>
              </a:ext>
            </a:extLst>
          </p:cNvPr>
          <p:cNvSpPr/>
          <p:nvPr/>
        </p:nvSpPr>
        <p:spPr>
          <a:xfrm>
            <a:off x="9202721" y="1292011"/>
            <a:ext cx="1010621" cy="346664"/>
          </a:xfrm>
          <a:prstGeom prst="rect">
            <a:avLst/>
          </a:prstGeom>
          <a:solidFill>
            <a:srgbClr val="FFC629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200"/>
              <a:t>S’inscrire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308340-0904-D868-FA64-114B2FB5BF3F}"/>
              </a:ext>
            </a:extLst>
          </p:cNvPr>
          <p:cNvSpPr/>
          <p:nvPr/>
        </p:nvSpPr>
        <p:spPr>
          <a:xfrm>
            <a:off x="10418010" y="1284420"/>
            <a:ext cx="1010621" cy="354255"/>
          </a:xfrm>
          <a:prstGeom prst="rect">
            <a:avLst/>
          </a:prstGeom>
          <a:solidFill>
            <a:srgbClr val="FFC629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200"/>
              <a:t>Classement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C38A4EF-5DD2-4111-846E-D2DCF7655CBB}"/>
              </a:ext>
            </a:extLst>
          </p:cNvPr>
          <p:cNvSpPr txBox="1"/>
          <p:nvPr/>
        </p:nvSpPr>
        <p:spPr>
          <a:xfrm>
            <a:off x="8694679" y="3591931"/>
            <a:ext cx="252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>
                <a:solidFill>
                  <a:srgbClr val="FF0000"/>
                </a:solidFill>
                <a:sym typeface="Wingdings" panose="05000000000000000000" pitchFamily="2" charset="2"/>
              </a:rPr>
              <a:t>    Renvoie sur IHM 3</a:t>
            </a:r>
            <a:endParaRPr lang="fr-BE">
              <a:solidFill>
                <a:srgbClr val="FF0000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8F6C6BB-2F97-3E14-2FC7-D87423BE2E63}"/>
              </a:ext>
            </a:extLst>
          </p:cNvPr>
          <p:cNvSpPr txBox="1"/>
          <p:nvPr/>
        </p:nvSpPr>
        <p:spPr>
          <a:xfrm>
            <a:off x="5581827" y="1240511"/>
            <a:ext cx="202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>
                <a:solidFill>
                  <a:srgbClr val="FF0000"/>
                </a:solidFill>
              </a:rPr>
              <a:t>Renvoie sur IHM 4 </a:t>
            </a:r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DB7DACAF-9D47-ACDB-E46C-5EDF01D55F54}"/>
              </a:ext>
            </a:extLst>
          </p:cNvPr>
          <p:cNvSpPr/>
          <p:nvPr/>
        </p:nvSpPr>
        <p:spPr>
          <a:xfrm rot="10800000">
            <a:off x="7604630" y="1363467"/>
            <a:ext cx="303149" cy="1351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5C422BF5-C702-4EDF-39CC-F8EBFBCD5609}"/>
              </a:ext>
            </a:extLst>
          </p:cNvPr>
          <p:cNvSpPr/>
          <p:nvPr/>
        </p:nvSpPr>
        <p:spPr>
          <a:xfrm>
            <a:off x="8612514" y="3706882"/>
            <a:ext cx="303149" cy="1351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CD85264E-878E-145D-265A-2E9C07CFE5BD}"/>
              </a:ext>
            </a:extLst>
          </p:cNvPr>
          <p:cNvSpPr/>
          <p:nvPr/>
        </p:nvSpPr>
        <p:spPr>
          <a:xfrm rot="16200000">
            <a:off x="9556456" y="978304"/>
            <a:ext cx="303149" cy="1351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DBC1EFA7-73DF-5824-B68F-71E8EE6A1152}"/>
              </a:ext>
            </a:extLst>
          </p:cNvPr>
          <p:cNvSpPr/>
          <p:nvPr/>
        </p:nvSpPr>
        <p:spPr>
          <a:xfrm rot="5400000">
            <a:off x="10788637" y="1752477"/>
            <a:ext cx="279710" cy="1351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F77C941-AA05-6A1B-1446-50B9229ED095}"/>
              </a:ext>
            </a:extLst>
          </p:cNvPr>
          <p:cNvSpPr txBox="1"/>
          <p:nvPr/>
        </p:nvSpPr>
        <p:spPr>
          <a:xfrm>
            <a:off x="8683805" y="588500"/>
            <a:ext cx="204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>
                <a:solidFill>
                  <a:srgbClr val="FF0000"/>
                </a:solidFill>
              </a:rPr>
              <a:t>Renvoie sur IHM 5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2D1EBC8-8769-AFB2-782C-67B0C449F43C}"/>
              </a:ext>
            </a:extLst>
          </p:cNvPr>
          <p:cNvSpPr txBox="1"/>
          <p:nvPr/>
        </p:nvSpPr>
        <p:spPr>
          <a:xfrm>
            <a:off x="9899095" y="1962641"/>
            <a:ext cx="204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>
                <a:solidFill>
                  <a:srgbClr val="FF0000"/>
                </a:solidFill>
              </a:rPr>
              <a:t>Renvoie sur IHM 6</a:t>
            </a:r>
          </a:p>
        </p:txBody>
      </p:sp>
      <p:pic>
        <p:nvPicPr>
          <p:cNvPr id="8" name="Picture 7" descr="A logo of a planet and stars&#10;&#10;Description automatically generated">
            <a:extLst>
              <a:ext uri="{FF2B5EF4-FFF2-40B4-BE49-F238E27FC236}">
                <a16:creationId xmlns:a16="http://schemas.microsoft.com/office/drawing/2014/main" id="{ECCDCEC3-9131-1058-6581-3BC7201EB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41" y="240424"/>
            <a:ext cx="2158150" cy="87804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29B37F2-5D4D-F4B5-555D-E08657D7DF26}"/>
              </a:ext>
            </a:extLst>
          </p:cNvPr>
          <p:cNvSpPr txBox="1"/>
          <p:nvPr/>
        </p:nvSpPr>
        <p:spPr>
          <a:xfrm>
            <a:off x="5359399" y="-9831"/>
            <a:ext cx="147319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/>
              <a:t>Homepage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7EC865-4EDB-A53B-1CB1-ED8C4830AA15}"/>
              </a:ext>
            </a:extLst>
          </p:cNvPr>
          <p:cNvSpPr/>
          <p:nvPr/>
        </p:nvSpPr>
        <p:spPr>
          <a:xfrm>
            <a:off x="0" y="6624321"/>
            <a:ext cx="12192000" cy="233679"/>
          </a:xfrm>
          <a:prstGeom prst="rect">
            <a:avLst/>
          </a:prstGeom>
          <a:solidFill>
            <a:srgbClr val="FFC6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>
                <a:solidFill>
                  <a:schemeClr val="tx1"/>
                </a:solidFill>
              </a:rPr>
              <a:t>Réalisé par le groupe 12 pour le cours de développement web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2054EA0-F82F-F6EB-AA7E-6F27589B5DFE}"/>
              </a:ext>
            </a:extLst>
          </p:cNvPr>
          <p:cNvSpPr txBox="1"/>
          <p:nvPr/>
        </p:nvSpPr>
        <p:spPr>
          <a:xfrm>
            <a:off x="11020494" y="-9831"/>
            <a:ext cx="117150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BE" sz="2800">
                <a:solidFill>
                  <a:srgbClr val="FF0000"/>
                </a:solidFill>
              </a:rPr>
              <a:t>IHM 1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D897A8F-56EC-C0AF-E8FD-3BDEEDE468D1}"/>
              </a:ext>
            </a:extLst>
          </p:cNvPr>
          <p:cNvSpPr txBox="1"/>
          <p:nvPr/>
        </p:nvSpPr>
        <p:spPr>
          <a:xfrm>
            <a:off x="2685032" y="588500"/>
            <a:ext cx="252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rgbClr val="FF0000"/>
                </a:solidFill>
                <a:sym typeface="Wingdings" panose="05000000000000000000" pitchFamily="2" charset="2"/>
              </a:rPr>
              <a:t>    Renvoie sur IHM 1</a:t>
            </a:r>
            <a:endParaRPr lang="fr-BE" dirty="0">
              <a:solidFill>
                <a:srgbClr val="FF0000"/>
              </a:solidFill>
            </a:endParaRPr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A0DF6DAD-3B99-4AC0-1B6C-BD0568931ABC}"/>
              </a:ext>
            </a:extLst>
          </p:cNvPr>
          <p:cNvSpPr/>
          <p:nvPr/>
        </p:nvSpPr>
        <p:spPr>
          <a:xfrm>
            <a:off x="2602867" y="703451"/>
            <a:ext cx="303149" cy="1351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622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7FCCF7-D7C5-9188-DE89-69FF6FE38FB2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9E7EB0-5E03-7B85-E06D-F3403ACB9142}"/>
              </a:ext>
            </a:extLst>
          </p:cNvPr>
          <p:cNvSpPr/>
          <p:nvPr/>
        </p:nvSpPr>
        <p:spPr>
          <a:xfrm>
            <a:off x="5563167" y="3320584"/>
            <a:ext cx="2979938" cy="912027"/>
          </a:xfrm>
          <a:prstGeom prst="rect">
            <a:avLst/>
          </a:prstGeom>
          <a:solidFill>
            <a:srgbClr val="FFC629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/>
              <a:t>LANCER LA PARTIE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4CE874-3901-ED73-4D72-479E271EFD8A}"/>
              </a:ext>
            </a:extLst>
          </p:cNvPr>
          <p:cNvSpPr/>
          <p:nvPr/>
        </p:nvSpPr>
        <p:spPr>
          <a:xfrm>
            <a:off x="8915663" y="1287811"/>
            <a:ext cx="1010621" cy="346663"/>
          </a:xfrm>
          <a:prstGeom prst="rect">
            <a:avLst/>
          </a:prstGeom>
          <a:solidFill>
            <a:srgbClr val="FFC629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/>
              <a:t>Scores</a:t>
            </a:r>
            <a:endParaRPr lang="fr-BE" sz="1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308340-0904-D868-FA64-114B2FB5BF3F}"/>
              </a:ext>
            </a:extLst>
          </p:cNvPr>
          <p:cNvSpPr/>
          <p:nvPr/>
        </p:nvSpPr>
        <p:spPr>
          <a:xfrm>
            <a:off x="10130952" y="1280222"/>
            <a:ext cx="1010621" cy="354252"/>
          </a:xfrm>
          <a:prstGeom prst="rect">
            <a:avLst/>
          </a:prstGeom>
          <a:solidFill>
            <a:srgbClr val="FFC629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200"/>
              <a:t>Classement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C38A4EF-5DD2-4111-846E-D2DCF7655CBB}"/>
              </a:ext>
            </a:extLst>
          </p:cNvPr>
          <p:cNvSpPr txBox="1"/>
          <p:nvPr/>
        </p:nvSpPr>
        <p:spPr>
          <a:xfrm>
            <a:off x="8694679" y="3591931"/>
            <a:ext cx="227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rgbClr val="FF0000"/>
                </a:solidFill>
                <a:sym typeface="Wingdings" panose="05000000000000000000" pitchFamily="2" charset="2"/>
              </a:rPr>
              <a:t>    Renvoie sur IHM 8</a:t>
            </a:r>
            <a:endParaRPr lang="fr-BE" dirty="0">
              <a:solidFill>
                <a:srgbClr val="FF0000"/>
              </a:solidFill>
            </a:endParaRP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5C422BF5-C702-4EDF-39CC-F8EBFBCD5609}"/>
              </a:ext>
            </a:extLst>
          </p:cNvPr>
          <p:cNvSpPr/>
          <p:nvPr/>
        </p:nvSpPr>
        <p:spPr>
          <a:xfrm>
            <a:off x="8612514" y="3706882"/>
            <a:ext cx="303149" cy="1351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CD85264E-878E-145D-265A-2E9C07CFE5BD}"/>
              </a:ext>
            </a:extLst>
          </p:cNvPr>
          <p:cNvSpPr/>
          <p:nvPr/>
        </p:nvSpPr>
        <p:spPr>
          <a:xfrm rot="16200000">
            <a:off x="9274512" y="1012890"/>
            <a:ext cx="303149" cy="1351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DBC1EFA7-73DF-5824-B68F-71E8EE6A1152}"/>
              </a:ext>
            </a:extLst>
          </p:cNvPr>
          <p:cNvSpPr/>
          <p:nvPr/>
        </p:nvSpPr>
        <p:spPr>
          <a:xfrm rot="5400000">
            <a:off x="10483898" y="1718493"/>
            <a:ext cx="303149" cy="1351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F77C941-AA05-6A1B-1446-50B9229ED095}"/>
              </a:ext>
            </a:extLst>
          </p:cNvPr>
          <p:cNvSpPr txBox="1"/>
          <p:nvPr/>
        </p:nvSpPr>
        <p:spPr>
          <a:xfrm>
            <a:off x="8404585" y="580543"/>
            <a:ext cx="203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rgbClr val="FF0000"/>
                </a:solidFill>
              </a:rPr>
              <a:t>Renvoie sur IHM </a:t>
            </a:r>
            <a:r>
              <a:rPr lang="en-GB" dirty="0">
                <a:solidFill>
                  <a:srgbClr val="FF0000"/>
                </a:solidFill>
              </a:rPr>
              <a:t>7</a:t>
            </a:r>
            <a:endParaRPr lang="fr-BE" dirty="0">
              <a:solidFill>
                <a:srgbClr val="FF0000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2D1EBC8-8769-AFB2-782C-67B0C449F43C}"/>
              </a:ext>
            </a:extLst>
          </p:cNvPr>
          <p:cNvSpPr txBox="1"/>
          <p:nvPr/>
        </p:nvSpPr>
        <p:spPr>
          <a:xfrm>
            <a:off x="9619084" y="1972206"/>
            <a:ext cx="203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>
                <a:solidFill>
                  <a:srgbClr val="FF0000"/>
                </a:solidFill>
              </a:rPr>
              <a:t>Renvoie sur IHM 6</a:t>
            </a:r>
          </a:p>
        </p:txBody>
      </p:sp>
      <p:pic>
        <p:nvPicPr>
          <p:cNvPr id="8" name="Picture 7" descr="A logo of a planet and stars&#10;&#10;Description automatically generated">
            <a:extLst>
              <a:ext uri="{FF2B5EF4-FFF2-40B4-BE49-F238E27FC236}">
                <a16:creationId xmlns:a16="http://schemas.microsoft.com/office/drawing/2014/main" id="{ECCDCEC3-9131-1058-6581-3BC7201EB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41" y="240424"/>
            <a:ext cx="2158150" cy="87804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5A974A-CE5E-87FD-604E-E61AFB34FB0F}"/>
              </a:ext>
            </a:extLst>
          </p:cNvPr>
          <p:cNvSpPr txBox="1"/>
          <p:nvPr/>
        </p:nvSpPr>
        <p:spPr>
          <a:xfrm>
            <a:off x="4835369" y="0"/>
            <a:ext cx="252125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/>
              <a:t>Homepage</a:t>
            </a:r>
            <a:r>
              <a:rPr lang="fr-BE"/>
              <a:t> (si connecté)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A6A0A0-9CB2-6AA6-5FEB-F28557134EDF}"/>
              </a:ext>
            </a:extLst>
          </p:cNvPr>
          <p:cNvSpPr/>
          <p:nvPr/>
        </p:nvSpPr>
        <p:spPr>
          <a:xfrm>
            <a:off x="7564963" y="1287812"/>
            <a:ext cx="1201865" cy="346664"/>
          </a:xfrm>
          <a:prstGeom prst="rect">
            <a:avLst/>
          </a:prstGeom>
          <a:solidFill>
            <a:srgbClr val="FFC629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200"/>
              <a:t>Se déconnecter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6CEECE-58B9-41EE-7FCE-9E709683741C}"/>
              </a:ext>
            </a:extLst>
          </p:cNvPr>
          <p:cNvSpPr/>
          <p:nvPr/>
        </p:nvSpPr>
        <p:spPr>
          <a:xfrm>
            <a:off x="0" y="6624321"/>
            <a:ext cx="12192000" cy="233679"/>
          </a:xfrm>
          <a:prstGeom prst="rect">
            <a:avLst/>
          </a:prstGeom>
          <a:solidFill>
            <a:srgbClr val="FFC6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>
                <a:solidFill>
                  <a:schemeClr val="tx1"/>
                </a:solidFill>
              </a:rPr>
              <a:t>Réalisé par le groupe 12 pour le cours de développement web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394C7BD-CDC9-51C0-A9DC-F78632465111}"/>
              </a:ext>
            </a:extLst>
          </p:cNvPr>
          <p:cNvSpPr txBox="1"/>
          <p:nvPr/>
        </p:nvSpPr>
        <p:spPr>
          <a:xfrm>
            <a:off x="11020494" y="-9831"/>
            <a:ext cx="117150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BE" sz="2800">
                <a:solidFill>
                  <a:srgbClr val="FF0000"/>
                </a:solidFill>
              </a:rPr>
              <a:t>IHM 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4E1D003-7026-12CC-B03A-622A696F64B3}"/>
              </a:ext>
            </a:extLst>
          </p:cNvPr>
          <p:cNvSpPr txBox="1"/>
          <p:nvPr/>
        </p:nvSpPr>
        <p:spPr>
          <a:xfrm>
            <a:off x="2685032" y="588500"/>
            <a:ext cx="252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rgbClr val="FF0000"/>
                </a:solidFill>
                <a:sym typeface="Wingdings" panose="05000000000000000000" pitchFamily="2" charset="2"/>
              </a:rPr>
              <a:t>    Renvoie sur IHM 1</a:t>
            </a:r>
            <a:endParaRPr lang="fr-BE" dirty="0">
              <a:solidFill>
                <a:srgbClr val="FF0000"/>
              </a:solidFill>
            </a:endParaRP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DB9B5F15-0027-FEAE-5398-A8C11FC41DA8}"/>
              </a:ext>
            </a:extLst>
          </p:cNvPr>
          <p:cNvSpPr/>
          <p:nvPr/>
        </p:nvSpPr>
        <p:spPr>
          <a:xfrm>
            <a:off x="2602867" y="703451"/>
            <a:ext cx="303149" cy="1351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5928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e 51">
            <a:extLst>
              <a:ext uri="{FF2B5EF4-FFF2-40B4-BE49-F238E27FC236}">
                <a16:creationId xmlns:a16="http://schemas.microsoft.com/office/drawing/2014/main" id="{72592572-A818-E3BA-83EE-56FE54797633}"/>
              </a:ext>
            </a:extLst>
          </p:cNvPr>
          <p:cNvGrpSpPr/>
          <p:nvPr/>
        </p:nvGrpSpPr>
        <p:grpSpPr>
          <a:xfrm>
            <a:off x="584765" y="1502117"/>
            <a:ext cx="11022469" cy="4767384"/>
            <a:chOff x="667939" y="1400517"/>
            <a:chExt cx="11022469" cy="4767384"/>
          </a:xfrm>
        </p:grpSpPr>
        <p:pic>
          <p:nvPicPr>
            <p:cNvPr id="47" name="Image 46" descr="Une image contenant dessin humoristique, Jeu PC, Logiciel de jeu vidéo, violet&#10;&#10;Description générée automatiquement">
              <a:extLst>
                <a:ext uri="{FF2B5EF4-FFF2-40B4-BE49-F238E27FC236}">
                  <a16:creationId xmlns:a16="http://schemas.microsoft.com/office/drawing/2014/main" id="{9680674F-546A-65A9-7FC8-31090F5CD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939" y="1443501"/>
              <a:ext cx="11022469" cy="4724400"/>
            </a:xfrm>
            <a:prstGeom prst="rect">
              <a:avLst/>
            </a:prstGeom>
            <a:ln w="76200">
              <a:solidFill>
                <a:srgbClr val="FFC629"/>
              </a:solidFill>
            </a:ln>
          </p:spPr>
        </p:pic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A4053267-C6DF-FB15-F35C-2DD09D516220}"/>
                </a:ext>
              </a:extLst>
            </p:cNvPr>
            <p:cNvGrpSpPr/>
            <p:nvPr/>
          </p:nvGrpSpPr>
          <p:grpSpPr>
            <a:xfrm>
              <a:off x="667939" y="1410677"/>
              <a:ext cx="4507764" cy="397226"/>
              <a:chOff x="-101600" y="768392"/>
              <a:chExt cx="4507764" cy="397226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A6944A8-8401-C576-29B4-6B591431BC42}"/>
                  </a:ext>
                </a:extLst>
              </p:cNvPr>
              <p:cNvSpPr/>
              <p:nvPr/>
            </p:nvSpPr>
            <p:spPr>
              <a:xfrm>
                <a:off x="-101600" y="796286"/>
                <a:ext cx="4507764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32C0E1A-406D-8ACA-E80B-79F8D52EB620}"/>
                  </a:ext>
                </a:extLst>
              </p:cNvPr>
              <p:cNvSpPr/>
              <p:nvPr/>
            </p:nvSpPr>
            <p:spPr>
              <a:xfrm>
                <a:off x="-101600" y="796285"/>
                <a:ext cx="1620346" cy="369332"/>
              </a:xfrm>
              <a:prstGeom prst="rect">
                <a:avLst/>
              </a:prstGeom>
              <a:solidFill>
                <a:srgbClr val="D038A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9069D70E-FFAE-B938-113D-C3BC8027AD1B}"/>
                  </a:ext>
                </a:extLst>
              </p:cNvPr>
              <p:cNvSpPr txBox="1"/>
              <p:nvPr/>
            </p:nvSpPr>
            <p:spPr>
              <a:xfrm>
                <a:off x="795887" y="768392"/>
                <a:ext cx="27127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BE"/>
                  <a:t>Jauge d’affection joueur 1</a:t>
                </a:r>
              </a:p>
            </p:txBody>
          </p:sp>
        </p:grp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D7F52703-E94C-11F5-1954-4C2E3AB6EEE8}"/>
                </a:ext>
              </a:extLst>
            </p:cNvPr>
            <p:cNvGrpSpPr/>
            <p:nvPr/>
          </p:nvGrpSpPr>
          <p:grpSpPr>
            <a:xfrm>
              <a:off x="7182644" y="1400517"/>
              <a:ext cx="4507764" cy="407385"/>
              <a:chOff x="7582638" y="754426"/>
              <a:chExt cx="4507764" cy="407385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8541083-415F-3E4A-52F1-42BC5E395EB2}"/>
                  </a:ext>
                </a:extLst>
              </p:cNvPr>
              <p:cNvSpPr/>
              <p:nvPr/>
            </p:nvSpPr>
            <p:spPr>
              <a:xfrm>
                <a:off x="7582638" y="792479"/>
                <a:ext cx="4507764" cy="3693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5583A20-EE51-C3EE-E12B-C5F4D3338336}"/>
                  </a:ext>
                </a:extLst>
              </p:cNvPr>
              <p:cNvSpPr/>
              <p:nvPr/>
            </p:nvSpPr>
            <p:spPr>
              <a:xfrm>
                <a:off x="9174482" y="792479"/>
                <a:ext cx="2915920" cy="369332"/>
              </a:xfrm>
              <a:prstGeom prst="rect">
                <a:avLst/>
              </a:prstGeom>
              <a:solidFill>
                <a:srgbClr val="D038A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978D18EE-B073-EB2A-AD27-C6AFFF23A5E6}"/>
                  </a:ext>
                </a:extLst>
              </p:cNvPr>
              <p:cNvSpPr txBox="1"/>
              <p:nvPr/>
            </p:nvSpPr>
            <p:spPr>
              <a:xfrm>
                <a:off x="8480126" y="754426"/>
                <a:ext cx="27127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BE"/>
                  <a:t>Jauge d’affection joueur 2</a:t>
                </a:r>
              </a:p>
            </p:txBody>
          </p:sp>
        </p:grpSp>
        <p:pic>
          <p:nvPicPr>
            <p:cNvPr id="43" name="Image 42" descr="Une image contenant dessin humoristique, violet, violette, Graphique&#10;&#10;Description générée automatiquement">
              <a:extLst>
                <a:ext uri="{FF2B5EF4-FFF2-40B4-BE49-F238E27FC236}">
                  <a16:creationId xmlns:a16="http://schemas.microsoft.com/office/drawing/2014/main" id="{9987ABA4-EA8B-9521-3222-8E4BA1681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93637" y="4972224"/>
              <a:ext cx="837428" cy="1011158"/>
            </a:xfrm>
            <a:prstGeom prst="rect">
              <a:avLst/>
            </a:prstGeom>
          </p:spPr>
        </p:pic>
        <p:pic>
          <p:nvPicPr>
            <p:cNvPr id="44" name="Image 43" descr="Une image contenant dessin humoristique, Graphique, violet, violette&#10;&#10;Description générée automatiquement">
              <a:extLst>
                <a:ext uri="{FF2B5EF4-FFF2-40B4-BE49-F238E27FC236}">
                  <a16:creationId xmlns:a16="http://schemas.microsoft.com/office/drawing/2014/main" id="{454DCF99-8E46-DA6B-518D-2C06919E7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54397" y="4971412"/>
              <a:ext cx="938524" cy="1008589"/>
            </a:xfrm>
            <a:prstGeom prst="rect">
              <a:avLst/>
            </a:prstGeom>
          </p:spPr>
        </p:pic>
      </p:grpSp>
      <p:pic>
        <p:nvPicPr>
          <p:cNvPr id="51" name="Picture 7" descr="A logo of a planet and stars&#10;&#10;Description automatically generated">
            <a:extLst>
              <a:ext uri="{FF2B5EF4-FFF2-40B4-BE49-F238E27FC236}">
                <a16:creationId xmlns:a16="http://schemas.microsoft.com/office/drawing/2014/main" id="{24B9D631-632B-CCBF-AEB5-C14B9ED1B6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41" y="240424"/>
            <a:ext cx="2158150" cy="87804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543A18CC-5F43-F716-4E21-CC138A04E732}"/>
              </a:ext>
            </a:extLst>
          </p:cNvPr>
          <p:cNvSpPr/>
          <p:nvPr/>
        </p:nvSpPr>
        <p:spPr>
          <a:xfrm>
            <a:off x="0" y="6624321"/>
            <a:ext cx="12192000" cy="233679"/>
          </a:xfrm>
          <a:prstGeom prst="rect">
            <a:avLst/>
          </a:prstGeom>
          <a:solidFill>
            <a:srgbClr val="FFC6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>
                <a:solidFill>
                  <a:schemeClr val="tx1"/>
                </a:solidFill>
              </a:rPr>
              <a:t>Réalisé par le groupe 12 pour le cours de développement web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CC0CD26E-9DE7-CA25-9F43-28141C5169F7}"/>
              </a:ext>
            </a:extLst>
          </p:cNvPr>
          <p:cNvSpPr txBox="1"/>
          <p:nvPr/>
        </p:nvSpPr>
        <p:spPr>
          <a:xfrm>
            <a:off x="11020494" y="-9831"/>
            <a:ext cx="117150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BE" sz="2800">
                <a:solidFill>
                  <a:srgbClr val="FF0000"/>
                </a:solidFill>
              </a:rPr>
              <a:t>IHM 3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8FF02756-E363-B0F2-8658-BA9F6D563B12}"/>
              </a:ext>
            </a:extLst>
          </p:cNvPr>
          <p:cNvSpPr txBox="1"/>
          <p:nvPr/>
        </p:nvSpPr>
        <p:spPr>
          <a:xfrm>
            <a:off x="2685032" y="588500"/>
            <a:ext cx="252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rgbClr val="FF0000"/>
                </a:solidFill>
                <a:sym typeface="Wingdings" panose="05000000000000000000" pitchFamily="2" charset="2"/>
              </a:rPr>
              <a:t>    Renvoie sur IHM 1</a:t>
            </a:r>
            <a:endParaRPr lang="fr-BE" dirty="0">
              <a:solidFill>
                <a:srgbClr val="FF0000"/>
              </a:solidFill>
            </a:endParaRPr>
          </a:p>
        </p:txBody>
      </p:sp>
      <p:sp>
        <p:nvSpPr>
          <p:cNvPr id="56" name="Flèche : droite 55">
            <a:extLst>
              <a:ext uri="{FF2B5EF4-FFF2-40B4-BE49-F238E27FC236}">
                <a16:creationId xmlns:a16="http://schemas.microsoft.com/office/drawing/2014/main" id="{97FC431F-8049-9985-4DF3-7DDC77BEE8E1}"/>
              </a:ext>
            </a:extLst>
          </p:cNvPr>
          <p:cNvSpPr/>
          <p:nvPr/>
        </p:nvSpPr>
        <p:spPr>
          <a:xfrm>
            <a:off x="2602867" y="703451"/>
            <a:ext cx="303149" cy="1351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D31B026-6EA0-3C74-87A5-4C94311DD2FD}"/>
              </a:ext>
            </a:extLst>
          </p:cNvPr>
          <p:cNvSpPr/>
          <p:nvPr/>
        </p:nvSpPr>
        <p:spPr>
          <a:xfrm>
            <a:off x="10406860" y="941338"/>
            <a:ext cx="1010621" cy="354252"/>
          </a:xfrm>
          <a:prstGeom prst="rect">
            <a:avLst/>
          </a:prstGeom>
          <a:solidFill>
            <a:srgbClr val="FFC629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400"/>
              <a:t>Règles</a:t>
            </a:r>
          </a:p>
        </p:txBody>
      </p:sp>
      <p:sp>
        <p:nvSpPr>
          <p:cNvPr id="60" name="Flèche : droite 59">
            <a:extLst>
              <a:ext uri="{FF2B5EF4-FFF2-40B4-BE49-F238E27FC236}">
                <a16:creationId xmlns:a16="http://schemas.microsoft.com/office/drawing/2014/main" id="{6F3F3DC5-8BDD-196C-3262-702AC27F3371}"/>
              </a:ext>
            </a:extLst>
          </p:cNvPr>
          <p:cNvSpPr/>
          <p:nvPr/>
        </p:nvSpPr>
        <p:spPr>
          <a:xfrm rot="10800000">
            <a:off x="9997699" y="1073367"/>
            <a:ext cx="303149" cy="1351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31003509-ACB5-46B5-AC6A-4B75D7FF9201}"/>
              </a:ext>
            </a:extLst>
          </p:cNvPr>
          <p:cNvSpPr txBox="1"/>
          <p:nvPr/>
        </p:nvSpPr>
        <p:spPr>
          <a:xfrm>
            <a:off x="7622162" y="962631"/>
            <a:ext cx="240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>
                <a:solidFill>
                  <a:srgbClr val="FF0000"/>
                </a:solidFill>
              </a:rPr>
              <a:t>Affiche les règles du jeu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962E01D2-EDB2-9C2C-B8A4-6108B8D2E002}"/>
              </a:ext>
            </a:extLst>
          </p:cNvPr>
          <p:cNvSpPr txBox="1"/>
          <p:nvPr/>
        </p:nvSpPr>
        <p:spPr>
          <a:xfrm>
            <a:off x="5245098" y="-9831"/>
            <a:ext cx="170180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BE"/>
              <a:t>Interface du jeu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DF64157-3320-06F7-A4B3-D6097C27DDC6}"/>
              </a:ext>
            </a:extLst>
          </p:cNvPr>
          <p:cNvSpPr/>
          <p:nvPr/>
        </p:nvSpPr>
        <p:spPr>
          <a:xfrm>
            <a:off x="737119" y="2080240"/>
            <a:ext cx="1782147" cy="391886"/>
          </a:xfrm>
          <a:prstGeom prst="rect">
            <a:avLst/>
          </a:prstGeom>
          <a:solidFill>
            <a:srgbClr val="FFC62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>
                <a:solidFill>
                  <a:schemeClr val="tx1"/>
                </a:solidFill>
              </a:rPr>
              <a:t>Pseudo : Youssef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A7CAF3E-5853-A359-8510-C7E1591A7B6A}"/>
              </a:ext>
            </a:extLst>
          </p:cNvPr>
          <p:cNvSpPr/>
          <p:nvPr/>
        </p:nvSpPr>
        <p:spPr>
          <a:xfrm>
            <a:off x="9635334" y="2076406"/>
            <a:ext cx="1782147" cy="391886"/>
          </a:xfrm>
          <a:prstGeom prst="rect">
            <a:avLst/>
          </a:prstGeom>
          <a:solidFill>
            <a:srgbClr val="FFC62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>
                <a:solidFill>
                  <a:schemeClr val="tx1"/>
                </a:solidFill>
              </a:rPr>
              <a:t>Pseudo : Nour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54627B98-BD71-4BDD-9312-E33AEAFBE5B0}"/>
              </a:ext>
            </a:extLst>
          </p:cNvPr>
          <p:cNvSpPr txBox="1"/>
          <p:nvPr/>
        </p:nvSpPr>
        <p:spPr>
          <a:xfrm>
            <a:off x="2747891" y="2076406"/>
            <a:ext cx="151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>
                <a:solidFill>
                  <a:srgbClr val="FF0000"/>
                </a:solidFill>
                <a:sym typeface="Wingdings" panose="05000000000000000000" pitchFamily="2" charset="2"/>
              </a:rPr>
              <a:t>    Si connecté</a:t>
            </a:r>
            <a:endParaRPr lang="fr-BE">
              <a:solidFill>
                <a:srgbClr val="FF0000"/>
              </a:solidFill>
            </a:endParaRPr>
          </a:p>
        </p:txBody>
      </p:sp>
      <p:sp>
        <p:nvSpPr>
          <p:cNvPr id="67" name="Flèche : droite 66">
            <a:extLst>
              <a:ext uri="{FF2B5EF4-FFF2-40B4-BE49-F238E27FC236}">
                <a16:creationId xmlns:a16="http://schemas.microsoft.com/office/drawing/2014/main" id="{CC996A81-3C02-E05D-FBD6-600B06643083}"/>
              </a:ext>
            </a:extLst>
          </p:cNvPr>
          <p:cNvSpPr/>
          <p:nvPr/>
        </p:nvSpPr>
        <p:spPr>
          <a:xfrm>
            <a:off x="2665726" y="2191357"/>
            <a:ext cx="303149" cy="1351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408D5F8A-3E34-92CD-41B7-D6DA34D30DE1}"/>
              </a:ext>
            </a:extLst>
          </p:cNvPr>
          <p:cNvSpPr txBox="1"/>
          <p:nvPr/>
        </p:nvSpPr>
        <p:spPr>
          <a:xfrm>
            <a:off x="6441531" y="2085552"/>
            <a:ext cx="29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>
                <a:solidFill>
                  <a:srgbClr val="FF0000"/>
                </a:solidFill>
                <a:sym typeface="Wingdings" panose="05000000000000000000" pitchFamily="2" charset="2"/>
              </a:rPr>
              <a:t>Si deuxième joueur connecté</a:t>
            </a:r>
            <a:endParaRPr lang="fr-BE">
              <a:solidFill>
                <a:srgbClr val="FF0000"/>
              </a:solidFill>
            </a:endParaRPr>
          </a:p>
        </p:txBody>
      </p:sp>
      <p:sp>
        <p:nvSpPr>
          <p:cNvPr id="69" name="Flèche : droite 68">
            <a:extLst>
              <a:ext uri="{FF2B5EF4-FFF2-40B4-BE49-F238E27FC236}">
                <a16:creationId xmlns:a16="http://schemas.microsoft.com/office/drawing/2014/main" id="{586CB490-CC5A-9FF6-BA6D-C78240955DDA}"/>
              </a:ext>
            </a:extLst>
          </p:cNvPr>
          <p:cNvSpPr/>
          <p:nvPr/>
        </p:nvSpPr>
        <p:spPr>
          <a:xfrm rot="10800000">
            <a:off x="9300531" y="2204791"/>
            <a:ext cx="253454" cy="1351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7464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7" descr="A logo of a planet and stars&#10;&#10;Description automatically generated">
            <a:extLst>
              <a:ext uri="{FF2B5EF4-FFF2-40B4-BE49-F238E27FC236}">
                <a16:creationId xmlns:a16="http://schemas.microsoft.com/office/drawing/2014/main" id="{8335217A-F86F-E339-D2EE-2B40FD65A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120" y="-10353"/>
            <a:ext cx="1765906" cy="71845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A6944A8-8401-C576-29B4-6B591431BC42}"/>
              </a:ext>
            </a:extLst>
          </p:cNvPr>
          <p:cNvSpPr/>
          <p:nvPr/>
        </p:nvSpPr>
        <p:spPr>
          <a:xfrm>
            <a:off x="0" y="3806"/>
            <a:ext cx="4507764" cy="412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2C0E1A-406D-8ACA-E80B-79F8D52EB620}"/>
              </a:ext>
            </a:extLst>
          </p:cNvPr>
          <p:cNvSpPr/>
          <p:nvPr/>
        </p:nvSpPr>
        <p:spPr>
          <a:xfrm>
            <a:off x="0" y="1"/>
            <a:ext cx="1620346" cy="418158"/>
          </a:xfrm>
          <a:prstGeom prst="rect">
            <a:avLst/>
          </a:prstGeom>
          <a:solidFill>
            <a:srgbClr val="D038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069D70E-FFAE-B938-113D-C3BC8027AD1B}"/>
              </a:ext>
            </a:extLst>
          </p:cNvPr>
          <p:cNvSpPr txBox="1"/>
          <p:nvPr/>
        </p:nvSpPr>
        <p:spPr>
          <a:xfrm>
            <a:off x="897487" y="24414"/>
            <a:ext cx="2712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/>
              <a:t>Jauge d’affection joueur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541083-415F-3E4A-52F1-42BC5E395EB2}"/>
              </a:ext>
            </a:extLst>
          </p:cNvPr>
          <p:cNvSpPr/>
          <p:nvPr/>
        </p:nvSpPr>
        <p:spPr>
          <a:xfrm>
            <a:off x="7684236" y="3416"/>
            <a:ext cx="4507764" cy="412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583A20-EE51-C3EE-E12B-C5F4D3338336}"/>
              </a:ext>
            </a:extLst>
          </p:cNvPr>
          <p:cNvSpPr/>
          <p:nvPr/>
        </p:nvSpPr>
        <p:spPr>
          <a:xfrm>
            <a:off x="9276077" y="-10353"/>
            <a:ext cx="2915920" cy="426523"/>
          </a:xfrm>
          <a:prstGeom prst="rect">
            <a:avLst/>
          </a:prstGeom>
          <a:solidFill>
            <a:srgbClr val="D038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78D18EE-B073-EB2A-AD27-C6AFFF23A5E6}"/>
              </a:ext>
            </a:extLst>
          </p:cNvPr>
          <p:cNvSpPr txBox="1"/>
          <p:nvPr/>
        </p:nvSpPr>
        <p:spPr>
          <a:xfrm>
            <a:off x="8581722" y="-6105"/>
            <a:ext cx="2712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/>
              <a:t>Jauge d’affection joueur 2</a:t>
            </a:r>
          </a:p>
        </p:txBody>
      </p:sp>
      <p:pic>
        <p:nvPicPr>
          <p:cNvPr id="43" name="Image 42" descr="Une image contenant dessin humoristique, violet, violette, Graphique&#10;&#10;Description générée automatiquement">
            <a:extLst>
              <a:ext uri="{FF2B5EF4-FFF2-40B4-BE49-F238E27FC236}">
                <a16:creationId xmlns:a16="http://schemas.microsoft.com/office/drawing/2014/main" id="{9987ABA4-EA8B-9521-3222-8E4BA1681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138" y="5264513"/>
            <a:ext cx="1101326" cy="1329804"/>
          </a:xfrm>
          <a:prstGeom prst="rect">
            <a:avLst/>
          </a:prstGeom>
        </p:spPr>
      </p:pic>
      <p:pic>
        <p:nvPicPr>
          <p:cNvPr id="44" name="Image 43" descr="Une image contenant dessin humoristique, Graphique, violet, violette&#10;&#10;Description générée automatiquement">
            <a:extLst>
              <a:ext uri="{FF2B5EF4-FFF2-40B4-BE49-F238E27FC236}">
                <a16:creationId xmlns:a16="http://schemas.microsoft.com/office/drawing/2014/main" id="{454DCF99-8E46-DA6B-518D-2C06919E7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8040" y="5264513"/>
            <a:ext cx="1234280" cy="132642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0CC200B-08BD-92A9-B352-870FDC793BFE}"/>
              </a:ext>
            </a:extLst>
          </p:cNvPr>
          <p:cNvSpPr txBox="1"/>
          <p:nvPr/>
        </p:nvSpPr>
        <p:spPr>
          <a:xfrm>
            <a:off x="4496837" y="6484862"/>
            <a:ext cx="317647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BE"/>
              <a:t>Affichage du jeu en plein écran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A03C29-E9D3-4FC2-C2C8-8528DE55C13C}"/>
              </a:ext>
            </a:extLst>
          </p:cNvPr>
          <p:cNvSpPr/>
          <p:nvPr/>
        </p:nvSpPr>
        <p:spPr>
          <a:xfrm>
            <a:off x="10942320" y="495081"/>
            <a:ext cx="1159986" cy="426522"/>
          </a:xfrm>
          <a:prstGeom prst="rect">
            <a:avLst/>
          </a:prstGeom>
          <a:solidFill>
            <a:srgbClr val="FFC629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400"/>
              <a:t>Règles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DE85B8C2-6B5A-FFAD-FC9A-D14B75774C78}"/>
              </a:ext>
            </a:extLst>
          </p:cNvPr>
          <p:cNvSpPr/>
          <p:nvPr/>
        </p:nvSpPr>
        <p:spPr>
          <a:xfrm rot="10800000">
            <a:off x="10517765" y="663007"/>
            <a:ext cx="303149" cy="1351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78C4FF-704C-F45D-35A0-82CEABF5A917}"/>
              </a:ext>
            </a:extLst>
          </p:cNvPr>
          <p:cNvSpPr txBox="1"/>
          <p:nvPr/>
        </p:nvSpPr>
        <p:spPr>
          <a:xfrm>
            <a:off x="8142228" y="552271"/>
            <a:ext cx="240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>
                <a:solidFill>
                  <a:srgbClr val="FF0000"/>
                </a:solidFill>
              </a:rPr>
              <a:t>Affiche les règles du jeu</a:t>
            </a:r>
          </a:p>
        </p:txBody>
      </p:sp>
    </p:spTree>
    <p:extLst>
      <p:ext uri="{BB962C8B-B14F-4D97-AF65-F5344CB8AC3E}">
        <p14:creationId xmlns:p14="http://schemas.microsoft.com/office/powerpoint/2010/main" val="243296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 descr="A logo of a planet and stars&#10;&#10;Description automatically generated">
            <a:extLst>
              <a:ext uri="{FF2B5EF4-FFF2-40B4-BE49-F238E27FC236}">
                <a16:creationId xmlns:a16="http://schemas.microsoft.com/office/drawing/2014/main" id="{F2BB9730-7F13-9D07-5B24-0F17F301D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41" y="240424"/>
            <a:ext cx="2158150" cy="878040"/>
          </a:xfrm>
          <a:prstGeom prst="rect">
            <a:avLst/>
          </a:prstGeom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839A13-28EC-8191-B04C-046803585EAF}"/>
              </a:ext>
            </a:extLst>
          </p:cNvPr>
          <p:cNvGrpSpPr/>
          <p:nvPr/>
        </p:nvGrpSpPr>
        <p:grpSpPr>
          <a:xfrm>
            <a:off x="4097018" y="1539549"/>
            <a:ext cx="3997958" cy="4064392"/>
            <a:chOff x="4236718" y="1688698"/>
            <a:chExt cx="3718557" cy="3756742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8761CC59-F3B7-5AE5-2249-5B4942918EBA}"/>
                </a:ext>
              </a:extLst>
            </p:cNvPr>
            <p:cNvGrpSpPr/>
            <p:nvPr/>
          </p:nvGrpSpPr>
          <p:grpSpPr>
            <a:xfrm>
              <a:off x="4236718" y="1688698"/>
              <a:ext cx="3718557" cy="3756742"/>
              <a:chOff x="4937462" y="1668028"/>
              <a:chExt cx="2926378" cy="3400580"/>
            </a:xfrm>
          </p:grpSpPr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B9248C0E-E95F-4F0A-0C46-7F3CBED2429C}"/>
                  </a:ext>
                </a:extLst>
              </p:cNvPr>
              <p:cNvSpPr/>
              <p:nvPr/>
            </p:nvSpPr>
            <p:spPr>
              <a:xfrm>
                <a:off x="4937462" y="1668028"/>
                <a:ext cx="2926378" cy="3400580"/>
              </a:xfrm>
              <a:prstGeom prst="roundRect">
                <a:avLst/>
              </a:prstGeom>
              <a:solidFill>
                <a:schemeClr val="tx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dirty="0"/>
              </a:p>
            </p:txBody>
          </p: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2703FD8F-BCD9-BE28-8E11-577EC011F203}"/>
                  </a:ext>
                </a:extLst>
              </p:cNvPr>
              <p:cNvSpPr txBox="1"/>
              <p:nvPr/>
            </p:nvSpPr>
            <p:spPr>
              <a:xfrm>
                <a:off x="5881648" y="3437684"/>
                <a:ext cx="1038002" cy="283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BE" sz="1600">
                    <a:solidFill>
                      <a:schemeClr val="bg1"/>
                    </a:solidFill>
                  </a:rPr>
                  <a:t>Mot de passe</a:t>
                </a:r>
              </a:p>
            </p:txBody>
          </p:sp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970A1A4D-DD6F-2333-522B-95FC3A88EDA1}"/>
                  </a:ext>
                </a:extLst>
              </p:cNvPr>
              <p:cNvSpPr/>
              <p:nvPr/>
            </p:nvSpPr>
            <p:spPr>
              <a:xfrm>
                <a:off x="5408372" y="3744224"/>
                <a:ext cx="1984556" cy="323015"/>
              </a:xfrm>
              <a:prstGeom prst="roundRect">
                <a:avLst/>
              </a:prstGeom>
              <a:solidFill>
                <a:srgbClr val="E3DBF8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8" name="Rectangle : coins arrondis 7">
                <a:extLst>
                  <a:ext uri="{FF2B5EF4-FFF2-40B4-BE49-F238E27FC236}">
                    <a16:creationId xmlns:a16="http://schemas.microsoft.com/office/drawing/2014/main" id="{D4D0C891-EC51-21AA-7F12-31204A13CFDB}"/>
                  </a:ext>
                </a:extLst>
              </p:cNvPr>
              <p:cNvSpPr/>
              <p:nvPr/>
            </p:nvSpPr>
            <p:spPr>
              <a:xfrm>
                <a:off x="5408372" y="2959430"/>
                <a:ext cx="1984556" cy="323015"/>
              </a:xfrm>
              <a:prstGeom prst="roundRect">
                <a:avLst/>
              </a:prstGeom>
              <a:solidFill>
                <a:srgbClr val="E3DBF8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039332B2-8B00-CDF2-7800-763A29526A89}"/>
                  </a:ext>
                </a:extLst>
              </p:cNvPr>
              <p:cNvSpPr/>
              <p:nvPr/>
            </p:nvSpPr>
            <p:spPr>
              <a:xfrm>
                <a:off x="5210007" y="2018599"/>
                <a:ext cx="2424548" cy="471052"/>
              </a:xfrm>
              <a:prstGeom prst="roundRect">
                <a:avLst/>
              </a:prstGeom>
              <a:solidFill>
                <a:srgbClr val="FFC629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/>
                  <a:t>Se connecter</a:t>
                </a:r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9F7F143-C499-A613-6D08-3A2AA47AD108}"/>
                  </a:ext>
                </a:extLst>
              </p:cNvPr>
              <p:cNvSpPr txBox="1"/>
              <p:nvPr/>
            </p:nvSpPr>
            <p:spPr>
              <a:xfrm>
                <a:off x="6080968" y="2650962"/>
                <a:ext cx="639358" cy="283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BE" sz="1600">
                    <a:solidFill>
                      <a:schemeClr val="bg1"/>
                    </a:solidFill>
                  </a:rPr>
                  <a:t>Pseudo</a:t>
                </a:r>
              </a:p>
            </p:txBody>
          </p:sp>
        </p:grp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8EB46B8F-2AE6-7D6D-00B1-C215A0EA3DBF}"/>
                </a:ext>
              </a:extLst>
            </p:cNvPr>
            <p:cNvSpPr/>
            <p:nvPr/>
          </p:nvSpPr>
          <p:spPr>
            <a:xfrm>
              <a:off x="5233899" y="4698260"/>
              <a:ext cx="1724183" cy="336704"/>
            </a:xfrm>
            <a:prstGeom prst="roundRect">
              <a:avLst>
                <a:gd name="adj" fmla="val 50000"/>
              </a:avLst>
            </a:prstGeom>
            <a:solidFill>
              <a:srgbClr val="FFC629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400"/>
                <a:t>Se connecter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81DE541D-2AC7-42A2-24BD-82DCA8536A9F}"/>
              </a:ext>
            </a:extLst>
          </p:cNvPr>
          <p:cNvSpPr/>
          <p:nvPr/>
        </p:nvSpPr>
        <p:spPr>
          <a:xfrm>
            <a:off x="0" y="6624321"/>
            <a:ext cx="12192000" cy="233679"/>
          </a:xfrm>
          <a:prstGeom prst="rect">
            <a:avLst/>
          </a:prstGeom>
          <a:solidFill>
            <a:srgbClr val="FFC6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>
                <a:solidFill>
                  <a:schemeClr val="tx1"/>
                </a:solidFill>
              </a:rPr>
              <a:t>Réalisé par le groupe 12 pour le cours de développement web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983B1B9-BF95-44E2-6DE8-CA94EEE58758}"/>
              </a:ext>
            </a:extLst>
          </p:cNvPr>
          <p:cNvSpPr txBox="1"/>
          <p:nvPr/>
        </p:nvSpPr>
        <p:spPr>
          <a:xfrm>
            <a:off x="11020494" y="-9831"/>
            <a:ext cx="117150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BE" sz="2800">
                <a:solidFill>
                  <a:srgbClr val="FF0000"/>
                </a:solidFill>
              </a:rPr>
              <a:t>IHM 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8DD4114-6898-5A8F-9AA8-BEA20914B332}"/>
              </a:ext>
            </a:extLst>
          </p:cNvPr>
          <p:cNvSpPr txBox="1"/>
          <p:nvPr/>
        </p:nvSpPr>
        <p:spPr>
          <a:xfrm>
            <a:off x="8541597" y="4767081"/>
            <a:ext cx="201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>
                <a:solidFill>
                  <a:srgbClr val="FF0000"/>
                </a:solidFill>
                <a:sym typeface="Wingdings" panose="05000000000000000000" pitchFamily="2" charset="2"/>
              </a:rPr>
              <a:t>Renvoie sur IHM 2</a:t>
            </a:r>
            <a:endParaRPr lang="fr-BE">
              <a:solidFill>
                <a:srgbClr val="FF0000"/>
              </a:solidFill>
            </a:endParaRP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60CCF105-9BB9-3083-17E8-5E0C9DFE1666}"/>
              </a:ext>
            </a:extLst>
          </p:cNvPr>
          <p:cNvSpPr/>
          <p:nvPr/>
        </p:nvSpPr>
        <p:spPr>
          <a:xfrm>
            <a:off x="7102016" y="4893466"/>
            <a:ext cx="1439581" cy="1671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DB8CAEC-B93C-2885-94DF-96BD3E31112E}"/>
              </a:ext>
            </a:extLst>
          </p:cNvPr>
          <p:cNvSpPr txBox="1"/>
          <p:nvPr/>
        </p:nvSpPr>
        <p:spPr>
          <a:xfrm>
            <a:off x="2685032" y="588500"/>
            <a:ext cx="252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rgbClr val="FF0000"/>
                </a:solidFill>
                <a:sym typeface="Wingdings" panose="05000000000000000000" pitchFamily="2" charset="2"/>
              </a:rPr>
              <a:t>    Renvoie sur IHM 1</a:t>
            </a:r>
            <a:endParaRPr lang="fr-BE" dirty="0">
              <a:solidFill>
                <a:srgbClr val="FF0000"/>
              </a:solidFill>
            </a:endParaRPr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44B9CF6D-8E99-5D60-618A-93C6A90792B0}"/>
              </a:ext>
            </a:extLst>
          </p:cNvPr>
          <p:cNvSpPr/>
          <p:nvPr/>
        </p:nvSpPr>
        <p:spPr>
          <a:xfrm>
            <a:off x="2602867" y="703451"/>
            <a:ext cx="303149" cy="1351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550121-F636-366A-0659-0BB34108A9C7}"/>
              </a:ext>
            </a:extLst>
          </p:cNvPr>
          <p:cNvSpPr/>
          <p:nvPr/>
        </p:nvSpPr>
        <p:spPr>
          <a:xfrm>
            <a:off x="9192363" y="1009759"/>
            <a:ext cx="1010621" cy="346663"/>
          </a:xfrm>
          <a:prstGeom prst="rect">
            <a:avLst/>
          </a:prstGeom>
          <a:solidFill>
            <a:srgbClr val="FFC629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200"/>
              <a:t>Jouer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EA2129-4119-57BC-2D4E-F33DA97E633A}"/>
              </a:ext>
            </a:extLst>
          </p:cNvPr>
          <p:cNvSpPr/>
          <p:nvPr/>
        </p:nvSpPr>
        <p:spPr>
          <a:xfrm>
            <a:off x="10407652" y="1002170"/>
            <a:ext cx="1010621" cy="354252"/>
          </a:xfrm>
          <a:prstGeom prst="rect">
            <a:avLst/>
          </a:prstGeom>
          <a:solidFill>
            <a:srgbClr val="FFC629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200"/>
              <a:t>Classement</a:t>
            </a:r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C81A5A96-076D-76B9-A2FF-7B7BEB5AC80E}"/>
              </a:ext>
            </a:extLst>
          </p:cNvPr>
          <p:cNvSpPr/>
          <p:nvPr/>
        </p:nvSpPr>
        <p:spPr>
          <a:xfrm rot="16200000">
            <a:off x="9551212" y="734838"/>
            <a:ext cx="303149" cy="1351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2" name="Flèche : droite 31">
            <a:extLst>
              <a:ext uri="{FF2B5EF4-FFF2-40B4-BE49-F238E27FC236}">
                <a16:creationId xmlns:a16="http://schemas.microsoft.com/office/drawing/2014/main" id="{0BF3EC81-EDB3-871D-8295-46B8151B381B}"/>
              </a:ext>
            </a:extLst>
          </p:cNvPr>
          <p:cNvSpPr/>
          <p:nvPr/>
        </p:nvSpPr>
        <p:spPr>
          <a:xfrm rot="5400000">
            <a:off x="10760598" y="1440441"/>
            <a:ext cx="303149" cy="1351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FA96DFA-09FB-3A9E-A8E6-71C87A18B9DC}"/>
              </a:ext>
            </a:extLst>
          </p:cNvPr>
          <p:cNvSpPr txBox="1"/>
          <p:nvPr/>
        </p:nvSpPr>
        <p:spPr>
          <a:xfrm>
            <a:off x="8681285" y="302491"/>
            <a:ext cx="203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>
                <a:solidFill>
                  <a:srgbClr val="FF0000"/>
                </a:solidFill>
              </a:rPr>
              <a:t>Renvoie sur IHM 3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E79EB0C-0243-6F3D-C7ED-1E7958CF9CDD}"/>
              </a:ext>
            </a:extLst>
          </p:cNvPr>
          <p:cNvSpPr txBox="1"/>
          <p:nvPr/>
        </p:nvSpPr>
        <p:spPr>
          <a:xfrm>
            <a:off x="9895784" y="1694154"/>
            <a:ext cx="203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>
                <a:solidFill>
                  <a:srgbClr val="FF0000"/>
                </a:solidFill>
              </a:rPr>
              <a:t>Renvoie sur IHM 6</a:t>
            </a:r>
          </a:p>
        </p:txBody>
      </p:sp>
    </p:spTree>
    <p:extLst>
      <p:ext uri="{BB962C8B-B14F-4D97-AF65-F5344CB8AC3E}">
        <p14:creationId xmlns:p14="http://schemas.microsoft.com/office/powerpoint/2010/main" val="179413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65608146-3045-CC49-3BFC-637364207B42}"/>
              </a:ext>
            </a:extLst>
          </p:cNvPr>
          <p:cNvGrpSpPr/>
          <p:nvPr/>
        </p:nvGrpSpPr>
        <p:grpSpPr>
          <a:xfrm>
            <a:off x="4044005" y="1278194"/>
            <a:ext cx="4103989" cy="4497448"/>
            <a:chOff x="4937462" y="2006554"/>
            <a:chExt cx="2317072" cy="3838459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B9248C0E-E95F-4F0A-0C46-7F3CBED2429C}"/>
                </a:ext>
              </a:extLst>
            </p:cNvPr>
            <p:cNvSpPr/>
            <p:nvPr/>
          </p:nvSpPr>
          <p:spPr>
            <a:xfrm>
              <a:off x="4937462" y="2006554"/>
              <a:ext cx="2317072" cy="3838459"/>
            </a:xfrm>
            <a:prstGeom prst="roundRect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039332B2-8B00-CDF2-7800-763A29526A89}"/>
                </a:ext>
              </a:extLst>
            </p:cNvPr>
            <p:cNvSpPr/>
            <p:nvPr/>
          </p:nvSpPr>
          <p:spPr>
            <a:xfrm>
              <a:off x="5149011" y="2299504"/>
              <a:ext cx="1893951" cy="488207"/>
            </a:xfrm>
            <a:prstGeom prst="roundRect">
              <a:avLst/>
            </a:prstGeom>
            <a:solidFill>
              <a:srgbClr val="FFC629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dirty="0"/>
                <a:t>S’inscrire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89F7F143-C499-A613-6D08-3A2AA47AD108}"/>
                </a:ext>
              </a:extLst>
            </p:cNvPr>
            <p:cNvSpPr txBox="1"/>
            <p:nvPr/>
          </p:nvSpPr>
          <p:spPr>
            <a:xfrm>
              <a:off x="5862847" y="2955354"/>
              <a:ext cx="466292" cy="2889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BE" sz="1600" dirty="0">
                  <a:solidFill>
                    <a:schemeClr val="bg1"/>
                  </a:solidFill>
                </a:rPr>
                <a:t>Pseudo</a:t>
              </a: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D4D0C891-EC51-21AA-7F12-31204A13CFDB}"/>
                </a:ext>
              </a:extLst>
            </p:cNvPr>
            <p:cNvSpPr/>
            <p:nvPr/>
          </p:nvSpPr>
          <p:spPr>
            <a:xfrm>
              <a:off x="5310324" y="3249467"/>
              <a:ext cx="1571348" cy="287369"/>
            </a:xfrm>
            <a:prstGeom prst="roundRect">
              <a:avLst/>
            </a:prstGeom>
            <a:solidFill>
              <a:srgbClr val="E3DBF8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2703FD8F-BCD9-BE28-8E11-577EC011F203}"/>
                </a:ext>
              </a:extLst>
            </p:cNvPr>
            <p:cNvSpPr txBox="1"/>
            <p:nvPr/>
          </p:nvSpPr>
          <p:spPr>
            <a:xfrm>
              <a:off x="5722192" y="3626862"/>
              <a:ext cx="747613" cy="2889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BE" sz="1600">
                  <a:solidFill>
                    <a:schemeClr val="bg1"/>
                  </a:solidFill>
                </a:rPr>
                <a:t>Mot de passe</a:t>
              </a: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970A1A4D-DD6F-2333-522B-95FC3A88EDA1}"/>
                </a:ext>
              </a:extLst>
            </p:cNvPr>
            <p:cNvSpPr/>
            <p:nvPr/>
          </p:nvSpPr>
          <p:spPr>
            <a:xfrm>
              <a:off x="5310330" y="3924555"/>
              <a:ext cx="1571348" cy="287369"/>
            </a:xfrm>
            <a:prstGeom prst="roundRect">
              <a:avLst/>
            </a:prstGeom>
            <a:solidFill>
              <a:srgbClr val="E3DBF8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AA8F7C69-A1BD-8A47-0924-56ECCB852BCA}"/>
                </a:ext>
              </a:extLst>
            </p:cNvPr>
            <p:cNvSpPr/>
            <p:nvPr/>
          </p:nvSpPr>
          <p:spPr>
            <a:xfrm>
              <a:off x="5609259" y="5177911"/>
              <a:ext cx="973457" cy="287368"/>
            </a:xfrm>
            <a:prstGeom prst="roundRect">
              <a:avLst>
                <a:gd name="adj" fmla="val 50000"/>
              </a:avLst>
            </a:prstGeom>
            <a:solidFill>
              <a:srgbClr val="FFC629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400" dirty="0"/>
                <a:t>S’inscrire</a:t>
              </a:r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664C0E90-BF79-95E6-CDE1-7715BC3A54F0}"/>
                </a:ext>
              </a:extLst>
            </p:cNvPr>
            <p:cNvSpPr/>
            <p:nvPr/>
          </p:nvSpPr>
          <p:spPr>
            <a:xfrm>
              <a:off x="5310323" y="4590897"/>
              <a:ext cx="1571348" cy="287369"/>
            </a:xfrm>
            <a:prstGeom prst="roundRect">
              <a:avLst/>
            </a:prstGeom>
            <a:solidFill>
              <a:srgbClr val="E3DBF8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F9B50E9F-D00C-3E14-D1A2-12CE970D3C47}"/>
                </a:ext>
              </a:extLst>
            </p:cNvPr>
            <p:cNvSpPr txBox="1"/>
            <p:nvPr/>
          </p:nvSpPr>
          <p:spPr>
            <a:xfrm>
              <a:off x="5419658" y="4301949"/>
              <a:ext cx="1352664" cy="2889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BE" sz="1600">
                  <a:solidFill>
                    <a:schemeClr val="bg1"/>
                  </a:solidFill>
                </a:rPr>
                <a:t>Confirmer le mot de passe</a:t>
              </a:r>
            </a:p>
          </p:txBody>
        </p:sp>
      </p:grpSp>
      <p:pic>
        <p:nvPicPr>
          <p:cNvPr id="18" name="Picture 7" descr="A logo of a planet and stars&#10;&#10;Description automatically generated">
            <a:extLst>
              <a:ext uri="{FF2B5EF4-FFF2-40B4-BE49-F238E27FC236}">
                <a16:creationId xmlns:a16="http://schemas.microsoft.com/office/drawing/2014/main" id="{68CF07FD-F309-1305-4F32-71C23E9D3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41" y="240424"/>
            <a:ext cx="2158150" cy="87804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6B92921-261A-F0FA-5973-A1FBD0300E8D}"/>
              </a:ext>
            </a:extLst>
          </p:cNvPr>
          <p:cNvSpPr/>
          <p:nvPr/>
        </p:nvSpPr>
        <p:spPr>
          <a:xfrm>
            <a:off x="0" y="6624321"/>
            <a:ext cx="12192000" cy="233679"/>
          </a:xfrm>
          <a:prstGeom prst="rect">
            <a:avLst/>
          </a:prstGeom>
          <a:solidFill>
            <a:srgbClr val="FFC6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>
                <a:solidFill>
                  <a:schemeClr val="tx1"/>
                </a:solidFill>
              </a:rPr>
              <a:t>Réalisé par le groupe 12 pour le cours de développement web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FF3A5E4-B577-09F7-81C0-CAFB1C83AD33}"/>
              </a:ext>
            </a:extLst>
          </p:cNvPr>
          <p:cNvSpPr txBox="1"/>
          <p:nvPr/>
        </p:nvSpPr>
        <p:spPr>
          <a:xfrm>
            <a:off x="11020494" y="-9831"/>
            <a:ext cx="117150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BE" sz="2800">
                <a:solidFill>
                  <a:srgbClr val="FF0000"/>
                </a:solidFill>
              </a:rPr>
              <a:t>IHM 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9D227AB-3A68-A679-F532-225198B3F3F3}"/>
              </a:ext>
            </a:extLst>
          </p:cNvPr>
          <p:cNvSpPr txBox="1"/>
          <p:nvPr/>
        </p:nvSpPr>
        <p:spPr>
          <a:xfrm>
            <a:off x="8627158" y="4977698"/>
            <a:ext cx="201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>
                <a:solidFill>
                  <a:srgbClr val="FF0000"/>
                </a:solidFill>
                <a:sym typeface="Wingdings" panose="05000000000000000000" pitchFamily="2" charset="2"/>
              </a:rPr>
              <a:t>Renvoie sur IHM 4</a:t>
            </a:r>
            <a:endParaRPr lang="fr-BE">
              <a:solidFill>
                <a:srgbClr val="FF0000"/>
              </a:solidFill>
            </a:endParaRP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D174F7CA-488F-CDF6-C7FA-B69F20BC1CD0}"/>
              </a:ext>
            </a:extLst>
          </p:cNvPr>
          <p:cNvSpPr/>
          <p:nvPr/>
        </p:nvSpPr>
        <p:spPr>
          <a:xfrm>
            <a:off x="7073348" y="5093691"/>
            <a:ext cx="1553810" cy="13734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451155B-5DB3-9F2B-0754-C15B8C3E2C9B}"/>
              </a:ext>
            </a:extLst>
          </p:cNvPr>
          <p:cNvSpPr txBox="1"/>
          <p:nvPr/>
        </p:nvSpPr>
        <p:spPr>
          <a:xfrm>
            <a:off x="2685032" y="588500"/>
            <a:ext cx="252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rgbClr val="FF0000"/>
                </a:solidFill>
                <a:sym typeface="Wingdings" panose="05000000000000000000" pitchFamily="2" charset="2"/>
              </a:rPr>
              <a:t>    Renvoie sur IHM 1</a:t>
            </a:r>
            <a:endParaRPr lang="fr-BE" dirty="0">
              <a:solidFill>
                <a:srgbClr val="FF0000"/>
              </a:solidFill>
            </a:endParaRPr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EEC93B33-23A8-5AB6-954C-607088CC9AEC}"/>
              </a:ext>
            </a:extLst>
          </p:cNvPr>
          <p:cNvSpPr/>
          <p:nvPr/>
        </p:nvSpPr>
        <p:spPr>
          <a:xfrm>
            <a:off x="2602867" y="703451"/>
            <a:ext cx="303149" cy="1351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01F05A-99F2-8306-9268-BCF920B06DDC}"/>
              </a:ext>
            </a:extLst>
          </p:cNvPr>
          <p:cNvSpPr/>
          <p:nvPr/>
        </p:nvSpPr>
        <p:spPr>
          <a:xfrm>
            <a:off x="9192363" y="1009759"/>
            <a:ext cx="1010621" cy="346663"/>
          </a:xfrm>
          <a:prstGeom prst="rect">
            <a:avLst/>
          </a:prstGeom>
          <a:solidFill>
            <a:srgbClr val="FFC629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200"/>
              <a:t>Jouer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AD9420-C35A-1CC1-95B8-1A8B5728EB57}"/>
              </a:ext>
            </a:extLst>
          </p:cNvPr>
          <p:cNvSpPr/>
          <p:nvPr/>
        </p:nvSpPr>
        <p:spPr>
          <a:xfrm>
            <a:off x="10407652" y="1002170"/>
            <a:ext cx="1010621" cy="354252"/>
          </a:xfrm>
          <a:prstGeom prst="rect">
            <a:avLst/>
          </a:prstGeom>
          <a:solidFill>
            <a:srgbClr val="FFC629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200"/>
              <a:t>Classement</a:t>
            </a:r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F51F2162-FBD1-737F-3E7D-FA7C14F5686A}"/>
              </a:ext>
            </a:extLst>
          </p:cNvPr>
          <p:cNvSpPr/>
          <p:nvPr/>
        </p:nvSpPr>
        <p:spPr>
          <a:xfrm rot="16200000">
            <a:off x="9551212" y="734838"/>
            <a:ext cx="303149" cy="1351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9979924F-2A15-4697-147A-83AFBF22A7A5}"/>
              </a:ext>
            </a:extLst>
          </p:cNvPr>
          <p:cNvSpPr/>
          <p:nvPr/>
        </p:nvSpPr>
        <p:spPr>
          <a:xfrm rot="5400000">
            <a:off x="10760598" y="1440441"/>
            <a:ext cx="303149" cy="1351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37FA50A-DD21-22D6-F112-C94F1A75D605}"/>
              </a:ext>
            </a:extLst>
          </p:cNvPr>
          <p:cNvSpPr txBox="1"/>
          <p:nvPr/>
        </p:nvSpPr>
        <p:spPr>
          <a:xfrm>
            <a:off x="8681285" y="302491"/>
            <a:ext cx="203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>
                <a:solidFill>
                  <a:srgbClr val="FF0000"/>
                </a:solidFill>
              </a:rPr>
              <a:t>Renvoie sur IHM 3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11498D2-B1B5-B662-9EE2-2E327E5F3AA7}"/>
              </a:ext>
            </a:extLst>
          </p:cNvPr>
          <p:cNvSpPr txBox="1"/>
          <p:nvPr/>
        </p:nvSpPr>
        <p:spPr>
          <a:xfrm>
            <a:off x="9895784" y="1694154"/>
            <a:ext cx="203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>
                <a:solidFill>
                  <a:srgbClr val="FF0000"/>
                </a:solidFill>
              </a:rPr>
              <a:t>Renvoie sur IHM 6</a:t>
            </a:r>
          </a:p>
        </p:txBody>
      </p:sp>
    </p:spTree>
    <p:extLst>
      <p:ext uri="{BB962C8B-B14F-4D97-AF65-F5344CB8AC3E}">
        <p14:creationId xmlns:p14="http://schemas.microsoft.com/office/powerpoint/2010/main" val="425914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>
            <a:extLst>
              <a:ext uri="{FF2B5EF4-FFF2-40B4-BE49-F238E27FC236}">
                <a16:creationId xmlns:a16="http://schemas.microsoft.com/office/drawing/2014/main" id="{ED83E011-F8C8-5B35-AEB2-1E87D8B1556E}"/>
              </a:ext>
            </a:extLst>
          </p:cNvPr>
          <p:cNvGrpSpPr/>
          <p:nvPr/>
        </p:nvGrpSpPr>
        <p:grpSpPr>
          <a:xfrm>
            <a:off x="4150522" y="1651349"/>
            <a:ext cx="3890955" cy="4129939"/>
            <a:chOff x="-390998" y="1377029"/>
            <a:chExt cx="3890955" cy="4129939"/>
          </a:xfrm>
        </p:grpSpPr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96EE03FD-2403-C7D4-DEFB-17562CD14539}"/>
                </a:ext>
              </a:extLst>
            </p:cNvPr>
            <p:cNvSpPr/>
            <p:nvPr/>
          </p:nvSpPr>
          <p:spPr>
            <a:xfrm>
              <a:off x="-390998" y="1377029"/>
              <a:ext cx="3890955" cy="4129939"/>
            </a:xfrm>
            <a:prstGeom prst="roundRect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4DD4B5B-6B0A-4226-4F6D-30B1559634C3}"/>
                </a:ext>
              </a:extLst>
            </p:cNvPr>
            <p:cNvGrpSpPr/>
            <p:nvPr/>
          </p:nvGrpSpPr>
          <p:grpSpPr>
            <a:xfrm>
              <a:off x="122089" y="1752035"/>
              <a:ext cx="3123617" cy="3180296"/>
              <a:chOff x="122089" y="1752035"/>
              <a:chExt cx="3123617" cy="3180296"/>
            </a:xfrm>
          </p:grpSpPr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039332B2-8B00-CDF2-7800-763A29526A89}"/>
                  </a:ext>
                </a:extLst>
              </p:cNvPr>
              <p:cNvSpPr/>
              <p:nvPr/>
            </p:nvSpPr>
            <p:spPr>
              <a:xfrm>
                <a:off x="122089" y="1752035"/>
                <a:ext cx="2864781" cy="612148"/>
              </a:xfrm>
              <a:prstGeom prst="roundRect">
                <a:avLst/>
              </a:prstGeom>
              <a:solidFill>
                <a:srgbClr val="FFC62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/>
                  <a:t>Classement</a:t>
                </a:r>
              </a:p>
            </p:txBody>
          </p:sp>
          <p:sp>
            <p:nvSpPr>
              <p:cNvPr id="17" name="Rectangle : coins arrondis 16">
                <a:extLst>
                  <a:ext uri="{FF2B5EF4-FFF2-40B4-BE49-F238E27FC236}">
                    <a16:creationId xmlns:a16="http://schemas.microsoft.com/office/drawing/2014/main" id="{3FFF1DF5-1E7A-DAF4-BC9D-87BEC7308F1B}"/>
                  </a:ext>
                </a:extLst>
              </p:cNvPr>
              <p:cNvSpPr/>
              <p:nvPr/>
            </p:nvSpPr>
            <p:spPr>
              <a:xfrm>
                <a:off x="122091" y="4621728"/>
                <a:ext cx="1652725" cy="310603"/>
              </a:xfrm>
              <a:prstGeom prst="roundRect">
                <a:avLst>
                  <a:gd name="adj" fmla="val 27103"/>
                </a:avLst>
              </a:prstGeom>
              <a:solidFill>
                <a:srgbClr val="E3DBF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/>
                  <a:t>KARIM</a:t>
                </a:r>
              </a:p>
            </p:txBody>
          </p:sp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380B37F1-4354-60B6-263A-08DAC63FD42C}"/>
                  </a:ext>
                </a:extLst>
              </p:cNvPr>
              <p:cNvSpPr txBox="1"/>
              <p:nvPr/>
            </p:nvSpPr>
            <p:spPr>
              <a:xfrm>
                <a:off x="560820" y="2657424"/>
                <a:ext cx="9522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400">
                    <a:solidFill>
                      <a:schemeClr val="bg1"/>
                    </a:solidFill>
                  </a:rPr>
                  <a:t>Pseudos</a:t>
                </a:r>
              </a:p>
            </p:txBody>
          </p:sp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0FC1720E-EDCF-9B8F-C3FB-CE4EB2DADC3F}"/>
                  </a:ext>
                </a:extLst>
              </p:cNvPr>
              <p:cNvSpPr txBox="1"/>
              <p:nvPr/>
            </p:nvSpPr>
            <p:spPr>
              <a:xfrm>
                <a:off x="1901687" y="2658714"/>
                <a:ext cx="13440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400">
                    <a:solidFill>
                      <a:schemeClr val="bg1"/>
                    </a:solidFill>
                  </a:rPr>
                  <a:t>Parties gagnées</a:t>
                </a:r>
              </a:p>
            </p:txBody>
          </p:sp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63782F01-73F6-D77A-BA28-7D36832E739F}"/>
                  </a:ext>
                </a:extLst>
              </p:cNvPr>
              <p:cNvSpPr/>
              <p:nvPr/>
            </p:nvSpPr>
            <p:spPr>
              <a:xfrm>
                <a:off x="122089" y="2972563"/>
                <a:ext cx="1652725" cy="310603"/>
              </a:xfrm>
              <a:prstGeom prst="roundRect">
                <a:avLst>
                  <a:gd name="adj" fmla="val 23832"/>
                </a:avLst>
              </a:prstGeom>
              <a:solidFill>
                <a:srgbClr val="E3DBF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fr-BE" err="1">
                    <a:cs typeface="Calibri"/>
                  </a:rPr>
                  <a:t>ChatGPT</a:t>
                </a:r>
                <a:endParaRPr lang="fr-BE">
                  <a:cs typeface="Calibri"/>
                </a:endParaRPr>
              </a:p>
            </p:txBody>
          </p:sp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AC831E3D-4C51-D71B-4B1D-0FFDC7653024}"/>
                  </a:ext>
                </a:extLst>
              </p:cNvPr>
              <p:cNvSpPr/>
              <p:nvPr/>
            </p:nvSpPr>
            <p:spPr>
              <a:xfrm>
                <a:off x="2160512" y="2996171"/>
                <a:ext cx="826359" cy="310603"/>
              </a:xfrm>
              <a:prstGeom prst="roundRect">
                <a:avLst>
                  <a:gd name="adj" fmla="val 0"/>
                </a:avLst>
              </a:prstGeom>
              <a:solidFill>
                <a:srgbClr val="E3DBF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fr-BE">
                    <a:cs typeface="Calibri"/>
                  </a:rPr>
                  <a:t>9999</a:t>
                </a:r>
              </a:p>
            </p:txBody>
          </p:sp>
          <p:sp>
            <p:nvSpPr>
              <p:cNvPr id="28" name="Rectangle : coins arrondis 27">
                <a:extLst>
                  <a:ext uri="{FF2B5EF4-FFF2-40B4-BE49-F238E27FC236}">
                    <a16:creationId xmlns:a16="http://schemas.microsoft.com/office/drawing/2014/main" id="{2443140B-DBD0-BD1B-1E22-98428A6B003F}"/>
                  </a:ext>
                </a:extLst>
              </p:cNvPr>
              <p:cNvSpPr/>
              <p:nvPr/>
            </p:nvSpPr>
            <p:spPr>
              <a:xfrm>
                <a:off x="122089" y="3517237"/>
                <a:ext cx="1652725" cy="310603"/>
              </a:xfrm>
              <a:prstGeom prst="roundRect">
                <a:avLst>
                  <a:gd name="adj" fmla="val 23832"/>
                </a:avLst>
              </a:prstGeom>
              <a:solidFill>
                <a:srgbClr val="E3DBF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fr-BE">
                    <a:cs typeface="Calibri"/>
                  </a:rPr>
                  <a:t>Youssef</a:t>
                </a:r>
                <a:endParaRPr lang="fr-BE"/>
              </a:p>
            </p:txBody>
          </p:sp>
          <p:sp>
            <p:nvSpPr>
              <p:cNvPr id="29" name="Rectangle : coins arrondis 28">
                <a:extLst>
                  <a:ext uri="{FF2B5EF4-FFF2-40B4-BE49-F238E27FC236}">
                    <a16:creationId xmlns:a16="http://schemas.microsoft.com/office/drawing/2014/main" id="{AC2436D2-A514-DA9A-16B6-C55A772A1908}"/>
                  </a:ext>
                </a:extLst>
              </p:cNvPr>
              <p:cNvSpPr/>
              <p:nvPr/>
            </p:nvSpPr>
            <p:spPr>
              <a:xfrm>
                <a:off x="122089" y="4045885"/>
                <a:ext cx="1652725" cy="310603"/>
              </a:xfrm>
              <a:prstGeom prst="roundRect">
                <a:avLst>
                  <a:gd name="adj" fmla="val 23832"/>
                </a:avLst>
              </a:prstGeom>
              <a:solidFill>
                <a:srgbClr val="E3DBF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/>
                  <a:t>Nour</a:t>
                </a:r>
              </a:p>
            </p:txBody>
          </p:sp>
          <p:sp>
            <p:nvSpPr>
              <p:cNvPr id="30" name="Rectangle : coins arrondis 29">
                <a:extLst>
                  <a:ext uri="{FF2B5EF4-FFF2-40B4-BE49-F238E27FC236}">
                    <a16:creationId xmlns:a16="http://schemas.microsoft.com/office/drawing/2014/main" id="{1E52AEF2-7053-5135-44B7-3B6DCDD01009}"/>
                  </a:ext>
                </a:extLst>
              </p:cNvPr>
              <p:cNvSpPr/>
              <p:nvPr/>
            </p:nvSpPr>
            <p:spPr>
              <a:xfrm>
                <a:off x="2160513" y="3512048"/>
                <a:ext cx="826359" cy="310603"/>
              </a:xfrm>
              <a:prstGeom prst="roundRect">
                <a:avLst>
                  <a:gd name="adj" fmla="val 0"/>
                </a:avLst>
              </a:prstGeom>
              <a:solidFill>
                <a:srgbClr val="E3DBF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fr-BE">
                    <a:cs typeface="Calibri"/>
                  </a:rPr>
                  <a:t>125</a:t>
                </a:r>
                <a:endParaRPr lang="fr-BE"/>
              </a:p>
            </p:txBody>
          </p:sp>
          <p:sp>
            <p:nvSpPr>
              <p:cNvPr id="31" name="Rectangle : coins arrondis 30">
                <a:extLst>
                  <a:ext uri="{FF2B5EF4-FFF2-40B4-BE49-F238E27FC236}">
                    <a16:creationId xmlns:a16="http://schemas.microsoft.com/office/drawing/2014/main" id="{32BC4E11-E357-A644-BDC1-31B881877D45}"/>
                  </a:ext>
                </a:extLst>
              </p:cNvPr>
              <p:cNvSpPr/>
              <p:nvPr/>
            </p:nvSpPr>
            <p:spPr>
              <a:xfrm>
                <a:off x="2160511" y="4045885"/>
                <a:ext cx="826359" cy="310603"/>
              </a:xfrm>
              <a:prstGeom prst="roundRect">
                <a:avLst>
                  <a:gd name="adj" fmla="val 0"/>
                </a:avLst>
              </a:prstGeom>
              <a:solidFill>
                <a:srgbClr val="E3DBF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/>
                  <a:t>2</a:t>
                </a:r>
              </a:p>
            </p:txBody>
          </p:sp>
          <p:sp>
            <p:nvSpPr>
              <p:cNvPr id="32" name="Rectangle : coins arrondis 31">
                <a:extLst>
                  <a:ext uri="{FF2B5EF4-FFF2-40B4-BE49-F238E27FC236}">
                    <a16:creationId xmlns:a16="http://schemas.microsoft.com/office/drawing/2014/main" id="{A250D95B-D2C2-ED26-E15A-B59967FAC3D0}"/>
                  </a:ext>
                </a:extLst>
              </p:cNvPr>
              <p:cNvSpPr/>
              <p:nvPr/>
            </p:nvSpPr>
            <p:spPr>
              <a:xfrm>
                <a:off x="2160510" y="4621124"/>
                <a:ext cx="826359" cy="310603"/>
              </a:xfrm>
              <a:prstGeom prst="roundRect">
                <a:avLst>
                  <a:gd name="adj" fmla="val 0"/>
                </a:avLst>
              </a:prstGeom>
              <a:solidFill>
                <a:srgbClr val="E3DBF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/>
                  <a:t>0</a:t>
                </a:r>
              </a:p>
            </p:txBody>
          </p:sp>
        </p:grpSp>
      </p:grpSp>
      <p:pic>
        <p:nvPicPr>
          <p:cNvPr id="7" name="Picture 7" descr="A logo of a planet and stars&#10;&#10;Description automatically generated">
            <a:extLst>
              <a:ext uri="{FF2B5EF4-FFF2-40B4-BE49-F238E27FC236}">
                <a16:creationId xmlns:a16="http://schemas.microsoft.com/office/drawing/2014/main" id="{4134EEF6-D128-FF76-C860-FAC0018C1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41" y="240424"/>
            <a:ext cx="2158150" cy="87804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C7EFAB2-2F70-12BC-20EA-6512064A2CD9}"/>
              </a:ext>
            </a:extLst>
          </p:cNvPr>
          <p:cNvSpPr/>
          <p:nvPr/>
        </p:nvSpPr>
        <p:spPr>
          <a:xfrm>
            <a:off x="0" y="6624321"/>
            <a:ext cx="12192000" cy="233679"/>
          </a:xfrm>
          <a:prstGeom prst="rect">
            <a:avLst/>
          </a:prstGeom>
          <a:solidFill>
            <a:srgbClr val="FFC6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>
                <a:solidFill>
                  <a:schemeClr val="tx1"/>
                </a:solidFill>
              </a:rPr>
              <a:t>Réalisé par le groupe 12 pour le cours de développement web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15B9CE9-B6ED-4517-88FA-E19037F727C5}"/>
              </a:ext>
            </a:extLst>
          </p:cNvPr>
          <p:cNvSpPr txBox="1"/>
          <p:nvPr/>
        </p:nvSpPr>
        <p:spPr>
          <a:xfrm>
            <a:off x="11020494" y="-9831"/>
            <a:ext cx="117150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BE" sz="2800">
                <a:solidFill>
                  <a:srgbClr val="FF0000"/>
                </a:solidFill>
              </a:rPr>
              <a:t>IHM 6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6A3FA61-2858-BD07-F652-7D698990F666}"/>
              </a:ext>
            </a:extLst>
          </p:cNvPr>
          <p:cNvSpPr txBox="1"/>
          <p:nvPr/>
        </p:nvSpPr>
        <p:spPr>
          <a:xfrm>
            <a:off x="2685032" y="588500"/>
            <a:ext cx="252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rgbClr val="FF0000"/>
                </a:solidFill>
                <a:sym typeface="Wingdings" panose="05000000000000000000" pitchFamily="2" charset="2"/>
              </a:rPr>
              <a:t>    Renvoie sur IHM 1</a:t>
            </a:r>
            <a:endParaRPr lang="fr-BE" dirty="0">
              <a:solidFill>
                <a:srgbClr val="FF0000"/>
              </a:solidFill>
            </a:endParaRPr>
          </a:p>
        </p:txBody>
      </p:sp>
      <p:sp>
        <p:nvSpPr>
          <p:cNvPr id="36" name="Flèche : droite 35">
            <a:extLst>
              <a:ext uri="{FF2B5EF4-FFF2-40B4-BE49-F238E27FC236}">
                <a16:creationId xmlns:a16="http://schemas.microsoft.com/office/drawing/2014/main" id="{D781721A-1CA0-F61C-5F5E-6A0F5D89C41A}"/>
              </a:ext>
            </a:extLst>
          </p:cNvPr>
          <p:cNvSpPr/>
          <p:nvPr/>
        </p:nvSpPr>
        <p:spPr>
          <a:xfrm>
            <a:off x="2602867" y="703451"/>
            <a:ext cx="303149" cy="1351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486787-3FF6-4E20-D1E6-CC3FA6216BF4}"/>
              </a:ext>
            </a:extLst>
          </p:cNvPr>
          <p:cNvSpPr/>
          <p:nvPr/>
        </p:nvSpPr>
        <p:spPr>
          <a:xfrm>
            <a:off x="9192363" y="1009759"/>
            <a:ext cx="1010621" cy="346663"/>
          </a:xfrm>
          <a:prstGeom prst="rect">
            <a:avLst/>
          </a:prstGeom>
          <a:solidFill>
            <a:srgbClr val="FFC629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200"/>
              <a:t>Jouer</a:t>
            </a:r>
          </a:p>
        </p:txBody>
      </p:sp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62678E43-8316-AA2C-71C7-6CC19D54D559}"/>
              </a:ext>
            </a:extLst>
          </p:cNvPr>
          <p:cNvSpPr/>
          <p:nvPr/>
        </p:nvSpPr>
        <p:spPr>
          <a:xfrm rot="16200000">
            <a:off x="9551212" y="734838"/>
            <a:ext cx="303149" cy="1351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E89F92E-F0B3-B96F-5683-9C23873167B0}"/>
              </a:ext>
            </a:extLst>
          </p:cNvPr>
          <p:cNvSpPr txBox="1"/>
          <p:nvPr/>
        </p:nvSpPr>
        <p:spPr>
          <a:xfrm>
            <a:off x="8681285" y="302491"/>
            <a:ext cx="203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>
                <a:solidFill>
                  <a:srgbClr val="FF0000"/>
                </a:solidFill>
              </a:rPr>
              <a:t>Renvoie sur IHM </a:t>
            </a:r>
            <a:r>
              <a:rPr lang="en-GB">
                <a:solidFill>
                  <a:srgbClr val="FF0000"/>
                </a:solidFill>
              </a:rPr>
              <a:t>3</a:t>
            </a:r>
            <a:endParaRPr lang="fr-BE">
              <a:solidFill>
                <a:srgbClr val="FF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2EFFA8-3145-73C9-8462-7611CB3953E5}"/>
              </a:ext>
            </a:extLst>
          </p:cNvPr>
          <p:cNvSpPr/>
          <p:nvPr/>
        </p:nvSpPr>
        <p:spPr>
          <a:xfrm>
            <a:off x="10407652" y="1002170"/>
            <a:ext cx="1010621" cy="354252"/>
          </a:xfrm>
          <a:prstGeom prst="rect">
            <a:avLst/>
          </a:prstGeom>
          <a:solidFill>
            <a:srgbClr val="FFC629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200"/>
              <a:t>Scores</a:t>
            </a:r>
          </a:p>
        </p:txBody>
      </p:sp>
      <p:sp>
        <p:nvSpPr>
          <p:cNvPr id="44" name="Flèche : droite 43">
            <a:extLst>
              <a:ext uri="{FF2B5EF4-FFF2-40B4-BE49-F238E27FC236}">
                <a16:creationId xmlns:a16="http://schemas.microsoft.com/office/drawing/2014/main" id="{79A9CB12-B21C-E3CD-F01D-DB0CE01C71B7}"/>
              </a:ext>
            </a:extLst>
          </p:cNvPr>
          <p:cNvSpPr/>
          <p:nvPr/>
        </p:nvSpPr>
        <p:spPr>
          <a:xfrm rot="5400000">
            <a:off x="10760598" y="1440441"/>
            <a:ext cx="303149" cy="1351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3C7A4CF5-C274-332C-E5A4-1F27B66DFAE3}"/>
              </a:ext>
            </a:extLst>
          </p:cNvPr>
          <p:cNvSpPr txBox="1"/>
          <p:nvPr/>
        </p:nvSpPr>
        <p:spPr>
          <a:xfrm>
            <a:off x="9895784" y="1694154"/>
            <a:ext cx="203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>
                <a:solidFill>
                  <a:srgbClr val="FF0000"/>
                </a:solidFill>
              </a:rPr>
              <a:t>Renvoie sur IHM 7</a:t>
            </a:r>
          </a:p>
        </p:txBody>
      </p:sp>
    </p:spTree>
    <p:extLst>
      <p:ext uri="{BB962C8B-B14F-4D97-AF65-F5344CB8AC3E}">
        <p14:creationId xmlns:p14="http://schemas.microsoft.com/office/powerpoint/2010/main" val="29174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23">
            <a:extLst>
              <a:ext uri="{FF2B5EF4-FFF2-40B4-BE49-F238E27FC236}">
                <a16:creationId xmlns:a16="http://schemas.microsoft.com/office/drawing/2014/main" id="{374A5126-A15B-30A4-B74E-C6C60A9BFD4C}"/>
              </a:ext>
            </a:extLst>
          </p:cNvPr>
          <p:cNvSpPr/>
          <p:nvPr/>
        </p:nvSpPr>
        <p:spPr>
          <a:xfrm>
            <a:off x="4150522" y="1651349"/>
            <a:ext cx="3890955" cy="4129939"/>
          </a:xfrm>
          <a:prstGeom prst="roundRect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7" name="Rectangle : coins arrondis 5">
            <a:extLst>
              <a:ext uri="{FF2B5EF4-FFF2-40B4-BE49-F238E27FC236}">
                <a16:creationId xmlns:a16="http://schemas.microsoft.com/office/drawing/2014/main" id="{1D1C5AEF-C697-0EA9-9392-FADC579115F8}"/>
              </a:ext>
            </a:extLst>
          </p:cNvPr>
          <p:cNvSpPr/>
          <p:nvPr/>
        </p:nvSpPr>
        <p:spPr>
          <a:xfrm>
            <a:off x="4663609" y="2026355"/>
            <a:ext cx="2864781" cy="612148"/>
          </a:xfrm>
          <a:prstGeom prst="roundRect">
            <a:avLst/>
          </a:prstGeom>
          <a:solidFill>
            <a:srgbClr val="FFC62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Scores</a:t>
            </a:r>
          </a:p>
        </p:txBody>
      </p:sp>
      <p:sp>
        <p:nvSpPr>
          <p:cNvPr id="9" name="ZoneTexte 20">
            <a:extLst>
              <a:ext uri="{FF2B5EF4-FFF2-40B4-BE49-F238E27FC236}">
                <a16:creationId xmlns:a16="http://schemas.microsoft.com/office/drawing/2014/main" id="{2A8FB6E9-D187-30B5-EFB0-1FA49446C19E}"/>
              </a:ext>
            </a:extLst>
          </p:cNvPr>
          <p:cNvSpPr txBox="1"/>
          <p:nvPr/>
        </p:nvSpPr>
        <p:spPr>
          <a:xfrm>
            <a:off x="4758337" y="3143213"/>
            <a:ext cx="1337662" cy="315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400">
                <a:solidFill>
                  <a:schemeClr val="bg1"/>
                </a:solidFill>
              </a:rPr>
              <a:t>Pseudo</a:t>
            </a:r>
          </a:p>
        </p:txBody>
      </p:sp>
      <p:sp>
        <p:nvSpPr>
          <p:cNvPr id="10" name="ZoneTexte 21">
            <a:extLst>
              <a:ext uri="{FF2B5EF4-FFF2-40B4-BE49-F238E27FC236}">
                <a16:creationId xmlns:a16="http://schemas.microsoft.com/office/drawing/2014/main" id="{93058FAC-BBCD-0B7D-AA9A-F48DD0F555CD}"/>
              </a:ext>
            </a:extLst>
          </p:cNvPr>
          <p:cNvSpPr txBox="1"/>
          <p:nvPr/>
        </p:nvSpPr>
        <p:spPr>
          <a:xfrm>
            <a:off x="4751980" y="3779181"/>
            <a:ext cx="134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400">
                <a:solidFill>
                  <a:schemeClr val="bg1"/>
                </a:solidFill>
              </a:rPr>
              <a:t>Parties jouées</a:t>
            </a:r>
          </a:p>
        </p:txBody>
      </p:sp>
      <p:sp>
        <p:nvSpPr>
          <p:cNvPr id="12" name="Rectangle : coins arrondis 26">
            <a:extLst>
              <a:ext uri="{FF2B5EF4-FFF2-40B4-BE49-F238E27FC236}">
                <a16:creationId xmlns:a16="http://schemas.microsoft.com/office/drawing/2014/main" id="{924B5CDF-C589-2565-A0D7-54A96D5C036E}"/>
              </a:ext>
            </a:extLst>
          </p:cNvPr>
          <p:cNvSpPr/>
          <p:nvPr/>
        </p:nvSpPr>
        <p:spPr>
          <a:xfrm>
            <a:off x="6318248" y="2979174"/>
            <a:ext cx="1210141" cy="454855"/>
          </a:xfrm>
          <a:prstGeom prst="roundRect">
            <a:avLst>
              <a:gd name="adj" fmla="val 20103"/>
            </a:avLst>
          </a:prstGeom>
          <a:solidFill>
            <a:srgbClr val="E3DBF8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cs typeface="Calibri"/>
              </a:rPr>
              <a:t>Youssef</a:t>
            </a:r>
            <a:endParaRPr lang="fr-BE">
              <a:cs typeface="Calibri"/>
            </a:endParaRPr>
          </a:p>
        </p:txBody>
      </p:sp>
      <p:sp>
        <p:nvSpPr>
          <p:cNvPr id="20" name="Rectangle : coins arrondis 26">
            <a:extLst>
              <a:ext uri="{FF2B5EF4-FFF2-40B4-BE49-F238E27FC236}">
                <a16:creationId xmlns:a16="http://schemas.microsoft.com/office/drawing/2014/main" id="{9172A386-FE55-9085-05BE-757AB9F4A068}"/>
              </a:ext>
            </a:extLst>
          </p:cNvPr>
          <p:cNvSpPr/>
          <p:nvPr/>
        </p:nvSpPr>
        <p:spPr>
          <a:xfrm>
            <a:off x="6318248" y="3618052"/>
            <a:ext cx="1210141" cy="454855"/>
          </a:xfrm>
          <a:prstGeom prst="roundRect">
            <a:avLst>
              <a:gd name="adj" fmla="val 15636"/>
            </a:avLst>
          </a:prstGeom>
          <a:solidFill>
            <a:srgbClr val="E3DBF8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cs typeface="Calibri"/>
              </a:rPr>
              <a:t>200</a:t>
            </a:r>
            <a:endParaRPr lang="fr-BE">
              <a:cs typeface="Calibri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766FA22-BEA9-4319-2D47-7F2E7E8759F7}"/>
              </a:ext>
            </a:extLst>
          </p:cNvPr>
          <p:cNvSpPr txBox="1"/>
          <p:nvPr/>
        </p:nvSpPr>
        <p:spPr>
          <a:xfrm>
            <a:off x="4758337" y="4407207"/>
            <a:ext cx="134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400">
                <a:solidFill>
                  <a:schemeClr val="bg1"/>
                </a:solidFill>
              </a:rPr>
              <a:t>Parties</a:t>
            </a:r>
            <a:r>
              <a:rPr lang="en-GB" sz="1400">
                <a:solidFill>
                  <a:schemeClr val="bg1"/>
                </a:solidFill>
              </a:rPr>
              <a:t> </a:t>
            </a:r>
            <a:r>
              <a:rPr lang="fr-BE" sz="1400">
                <a:solidFill>
                  <a:schemeClr val="bg1"/>
                </a:solidFill>
              </a:rPr>
              <a:t>gagnées</a:t>
            </a:r>
          </a:p>
        </p:txBody>
      </p:sp>
      <p:sp>
        <p:nvSpPr>
          <p:cNvPr id="24" name="Rectangle : coins arrondis 26">
            <a:extLst>
              <a:ext uri="{FF2B5EF4-FFF2-40B4-BE49-F238E27FC236}">
                <a16:creationId xmlns:a16="http://schemas.microsoft.com/office/drawing/2014/main" id="{9EB05DF4-0834-F888-517F-FA2D7C26E40E}"/>
              </a:ext>
            </a:extLst>
          </p:cNvPr>
          <p:cNvSpPr/>
          <p:nvPr/>
        </p:nvSpPr>
        <p:spPr>
          <a:xfrm>
            <a:off x="6322611" y="4256930"/>
            <a:ext cx="1210141" cy="454855"/>
          </a:xfrm>
          <a:prstGeom prst="roundRect">
            <a:avLst>
              <a:gd name="adj" fmla="val 20103"/>
            </a:avLst>
          </a:prstGeom>
          <a:solidFill>
            <a:srgbClr val="E3DBF8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cs typeface="Calibri"/>
              </a:rPr>
              <a:t>125</a:t>
            </a:r>
            <a:endParaRPr lang="fr-BE">
              <a:cs typeface="Calibri"/>
            </a:endParaRPr>
          </a:p>
        </p:txBody>
      </p:sp>
      <p:pic>
        <p:nvPicPr>
          <p:cNvPr id="26" name="Picture 7" descr="A logo of a planet and stars&#10;&#10;Description automatically generated">
            <a:extLst>
              <a:ext uri="{FF2B5EF4-FFF2-40B4-BE49-F238E27FC236}">
                <a16:creationId xmlns:a16="http://schemas.microsoft.com/office/drawing/2014/main" id="{53191C85-5FB4-CEAE-EDF2-DCB386D30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41" y="240424"/>
            <a:ext cx="2158150" cy="87804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D8F6E9E-CCD5-50D4-28B9-26E0A8C02EBA}"/>
              </a:ext>
            </a:extLst>
          </p:cNvPr>
          <p:cNvSpPr txBox="1"/>
          <p:nvPr/>
        </p:nvSpPr>
        <p:spPr>
          <a:xfrm>
            <a:off x="4758337" y="4996717"/>
            <a:ext cx="134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400">
                <a:solidFill>
                  <a:schemeClr val="bg1"/>
                </a:solidFill>
              </a:rPr>
              <a:t>Parties</a:t>
            </a:r>
            <a:r>
              <a:rPr lang="en-GB" sz="1400">
                <a:solidFill>
                  <a:schemeClr val="bg1"/>
                </a:solidFill>
              </a:rPr>
              <a:t> perdues</a:t>
            </a:r>
          </a:p>
        </p:txBody>
      </p:sp>
      <p:sp>
        <p:nvSpPr>
          <p:cNvPr id="19" name="Rectangle : coins arrondis 26">
            <a:extLst>
              <a:ext uri="{FF2B5EF4-FFF2-40B4-BE49-F238E27FC236}">
                <a16:creationId xmlns:a16="http://schemas.microsoft.com/office/drawing/2014/main" id="{BED0B44D-4136-08B5-8A2D-430C5EEFB967}"/>
              </a:ext>
            </a:extLst>
          </p:cNvPr>
          <p:cNvSpPr/>
          <p:nvPr/>
        </p:nvSpPr>
        <p:spPr>
          <a:xfrm>
            <a:off x="6318248" y="4895808"/>
            <a:ext cx="1210141" cy="454855"/>
          </a:xfrm>
          <a:prstGeom prst="roundRect">
            <a:avLst>
              <a:gd name="adj" fmla="val 20103"/>
            </a:avLst>
          </a:prstGeom>
          <a:solidFill>
            <a:srgbClr val="E3DBF8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cs typeface="Calibri"/>
              </a:rPr>
              <a:t>75</a:t>
            </a:r>
            <a:endParaRPr lang="fr-BE"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386282-BC16-3B3F-0046-7B45646CA7BB}"/>
              </a:ext>
            </a:extLst>
          </p:cNvPr>
          <p:cNvSpPr/>
          <p:nvPr/>
        </p:nvSpPr>
        <p:spPr>
          <a:xfrm>
            <a:off x="0" y="6624321"/>
            <a:ext cx="12192000" cy="233679"/>
          </a:xfrm>
          <a:prstGeom prst="rect">
            <a:avLst/>
          </a:prstGeom>
          <a:solidFill>
            <a:srgbClr val="FFC6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>
                <a:solidFill>
                  <a:schemeClr val="tx1"/>
                </a:solidFill>
              </a:rPr>
              <a:t>Réalisé par le groupe 12 pour le cours de développement web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E11566F-A2B2-F54C-F712-1DB8334FC7BA}"/>
              </a:ext>
            </a:extLst>
          </p:cNvPr>
          <p:cNvSpPr txBox="1"/>
          <p:nvPr/>
        </p:nvSpPr>
        <p:spPr>
          <a:xfrm>
            <a:off x="11020494" y="-9831"/>
            <a:ext cx="117150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BE" sz="2800">
                <a:solidFill>
                  <a:srgbClr val="FF0000"/>
                </a:solidFill>
              </a:rPr>
              <a:t>IHM 7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DEB02FF-700D-B552-3EFF-41432F9E2ABA}"/>
              </a:ext>
            </a:extLst>
          </p:cNvPr>
          <p:cNvSpPr txBox="1"/>
          <p:nvPr/>
        </p:nvSpPr>
        <p:spPr>
          <a:xfrm>
            <a:off x="2685032" y="588500"/>
            <a:ext cx="252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rgbClr val="FF0000"/>
                </a:solidFill>
                <a:sym typeface="Wingdings" panose="05000000000000000000" pitchFamily="2" charset="2"/>
              </a:rPr>
              <a:t>    Renvoie sur IHM 1</a:t>
            </a:r>
            <a:endParaRPr lang="fr-BE" dirty="0">
              <a:solidFill>
                <a:srgbClr val="FF0000"/>
              </a:solidFill>
            </a:endParaRPr>
          </a:p>
        </p:txBody>
      </p:sp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CAAABA6D-8DA0-ECA8-A514-76C9E74333B0}"/>
              </a:ext>
            </a:extLst>
          </p:cNvPr>
          <p:cNvSpPr/>
          <p:nvPr/>
        </p:nvSpPr>
        <p:spPr>
          <a:xfrm>
            <a:off x="2602867" y="703451"/>
            <a:ext cx="303149" cy="1351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CBA68C-AF32-412D-DA5B-68E5898EB399}"/>
              </a:ext>
            </a:extLst>
          </p:cNvPr>
          <p:cNvSpPr/>
          <p:nvPr/>
        </p:nvSpPr>
        <p:spPr>
          <a:xfrm>
            <a:off x="9192363" y="1009759"/>
            <a:ext cx="1010621" cy="346663"/>
          </a:xfrm>
          <a:prstGeom prst="rect">
            <a:avLst/>
          </a:prstGeom>
          <a:solidFill>
            <a:srgbClr val="FFC629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200"/>
              <a:t>Jouer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9B7121-94E1-4034-401F-670E7CD31BAA}"/>
              </a:ext>
            </a:extLst>
          </p:cNvPr>
          <p:cNvSpPr/>
          <p:nvPr/>
        </p:nvSpPr>
        <p:spPr>
          <a:xfrm>
            <a:off x="10407652" y="1002170"/>
            <a:ext cx="1010621" cy="354252"/>
          </a:xfrm>
          <a:prstGeom prst="rect">
            <a:avLst/>
          </a:prstGeom>
          <a:solidFill>
            <a:srgbClr val="FFC629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200"/>
              <a:t>Classement</a:t>
            </a:r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F8008A4A-2908-CEEB-C37B-AC3CAE4A173C}"/>
              </a:ext>
            </a:extLst>
          </p:cNvPr>
          <p:cNvSpPr/>
          <p:nvPr/>
        </p:nvSpPr>
        <p:spPr>
          <a:xfrm rot="16200000">
            <a:off x="9551212" y="734838"/>
            <a:ext cx="303149" cy="1351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2" name="Flèche : droite 31">
            <a:extLst>
              <a:ext uri="{FF2B5EF4-FFF2-40B4-BE49-F238E27FC236}">
                <a16:creationId xmlns:a16="http://schemas.microsoft.com/office/drawing/2014/main" id="{FA3339AE-8B8E-DDAC-302F-CBACB381FF9B}"/>
              </a:ext>
            </a:extLst>
          </p:cNvPr>
          <p:cNvSpPr/>
          <p:nvPr/>
        </p:nvSpPr>
        <p:spPr>
          <a:xfrm rot="5400000">
            <a:off x="10760598" y="1440441"/>
            <a:ext cx="303149" cy="1351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0C3C928-FF74-BEEE-AA55-88C607FB50C4}"/>
              </a:ext>
            </a:extLst>
          </p:cNvPr>
          <p:cNvSpPr txBox="1"/>
          <p:nvPr/>
        </p:nvSpPr>
        <p:spPr>
          <a:xfrm>
            <a:off x="8681285" y="302491"/>
            <a:ext cx="203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>
                <a:solidFill>
                  <a:srgbClr val="FF0000"/>
                </a:solidFill>
              </a:rPr>
              <a:t>Renvoie sur IHM 3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973E25E-CEEA-19A0-8791-2F11F1848218}"/>
              </a:ext>
            </a:extLst>
          </p:cNvPr>
          <p:cNvSpPr txBox="1"/>
          <p:nvPr/>
        </p:nvSpPr>
        <p:spPr>
          <a:xfrm>
            <a:off x="9895784" y="1694154"/>
            <a:ext cx="203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>
                <a:solidFill>
                  <a:srgbClr val="FF0000"/>
                </a:solidFill>
              </a:rPr>
              <a:t>Renvoie sur IHM 6</a:t>
            </a:r>
          </a:p>
        </p:txBody>
      </p:sp>
    </p:spTree>
    <p:extLst>
      <p:ext uri="{BB962C8B-B14F-4D97-AF65-F5344CB8AC3E}">
        <p14:creationId xmlns:p14="http://schemas.microsoft.com/office/powerpoint/2010/main" val="2938615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 descr="A logo of a planet and stars&#10;&#10;Description automatically generated">
            <a:extLst>
              <a:ext uri="{FF2B5EF4-FFF2-40B4-BE49-F238E27FC236}">
                <a16:creationId xmlns:a16="http://schemas.microsoft.com/office/drawing/2014/main" id="{F2BB9730-7F13-9D07-5B24-0F17F301D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41" y="240424"/>
            <a:ext cx="2158150" cy="878040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B9248C0E-E95F-4F0A-0C46-7F3CBED2429C}"/>
              </a:ext>
            </a:extLst>
          </p:cNvPr>
          <p:cNvSpPr/>
          <p:nvPr/>
        </p:nvSpPr>
        <p:spPr>
          <a:xfrm>
            <a:off x="4097007" y="1642127"/>
            <a:ext cx="3997958" cy="4187964"/>
          </a:xfrm>
          <a:prstGeom prst="roundRect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DE541D-2AC7-42A2-24BD-82DCA8536A9F}"/>
              </a:ext>
            </a:extLst>
          </p:cNvPr>
          <p:cNvSpPr/>
          <p:nvPr/>
        </p:nvSpPr>
        <p:spPr>
          <a:xfrm>
            <a:off x="0" y="6624321"/>
            <a:ext cx="12192000" cy="233679"/>
          </a:xfrm>
          <a:prstGeom prst="rect">
            <a:avLst/>
          </a:prstGeom>
          <a:solidFill>
            <a:srgbClr val="FFC6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>
                <a:solidFill>
                  <a:schemeClr val="tx1"/>
                </a:solidFill>
              </a:rPr>
              <a:t>Réalisé par le groupe 12 pour le cours de développement web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8DD4114-6898-5A8F-9AA8-BEA20914B332}"/>
              </a:ext>
            </a:extLst>
          </p:cNvPr>
          <p:cNvSpPr txBox="1"/>
          <p:nvPr/>
        </p:nvSpPr>
        <p:spPr>
          <a:xfrm>
            <a:off x="8926891" y="5088666"/>
            <a:ext cx="201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>
                <a:solidFill>
                  <a:srgbClr val="FF0000"/>
                </a:solidFill>
                <a:sym typeface="Wingdings" panose="05000000000000000000" pitchFamily="2" charset="2"/>
              </a:rPr>
              <a:t>Renvoie sur IHM 3</a:t>
            </a:r>
            <a:endParaRPr lang="fr-BE">
              <a:solidFill>
                <a:srgbClr val="FF0000"/>
              </a:solidFill>
            </a:endParaRP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60CCF105-9BB9-3083-17E8-5E0C9DFE1666}"/>
              </a:ext>
            </a:extLst>
          </p:cNvPr>
          <p:cNvSpPr/>
          <p:nvPr/>
        </p:nvSpPr>
        <p:spPr>
          <a:xfrm>
            <a:off x="7487310" y="5183709"/>
            <a:ext cx="1439581" cy="1671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DB8CAEC-B93C-2885-94DF-96BD3E31112E}"/>
              </a:ext>
            </a:extLst>
          </p:cNvPr>
          <p:cNvSpPr txBox="1"/>
          <p:nvPr/>
        </p:nvSpPr>
        <p:spPr>
          <a:xfrm>
            <a:off x="2685032" y="588500"/>
            <a:ext cx="252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rgbClr val="FF0000"/>
                </a:solidFill>
                <a:sym typeface="Wingdings" panose="05000000000000000000" pitchFamily="2" charset="2"/>
              </a:rPr>
              <a:t>    Renvoie sur IHM 1</a:t>
            </a:r>
            <a:endParaRPr lang="fr-BE" dirty="0">
              <a:solidFill>
                <a:srgbClr val="FF0000"/>
              </a:solidFill>
            </a:endParaRPr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44B9CF6D-8E99-5D60-618A-93C6A90792B0}"/>
              </a:ext>
            </a:extLst>
          </p:cNvPr>
          <p:cNvSpPr/>
          <p:nvPr/>
        </p:nvSpPr>
        <p:spPr>
          <a:xfrm>
            <a:off x="2602867" y="703451"/>
            <a:ext cx="303149" cy="1351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" name="ZoneTexte 21">
            <a:extLst>
              <a:ext uri="{FF2B5EF4-FFF2-40B4-BE49-F238E27FC236}">
                <a16:creationId xmlns:a16="http://schemas.microsoft.com/office/drawing/2014/main" id="{ECCD0995-B047-F7FB-97AE-210BF771AC9F}"/>
              </a:ext>
            </a:extLst>
          </p:cNvPr>
          <p:cNvSpPr txBox="1"/>
          <p:nvPr/>
        </p:nvSpPr>
        <p:spPr>
          <a:xfrm>
            <a:off x="11020494" y="-9831"/>
            <a:ext cx="117150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BE" sz="2800">
                <a:solidFill>
                  <a:srgbClr val="FF0000"/>
                </a:solidFill>
              </a:rPr>
              <a:t>IHM 8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6E3738C-E7AD-4D7A-8DF8-A2480E4C3F3C}"/>
              </a:ext>
            </a:extLst>
          </p:cNvPr>
          <p:cNvSpPr txBox="1"/>
          <p:nvPr/>
        </p:nvSpPr>
        <p:spPr>
          <a:xfrm>
            <a:off x="3470989" y="0"/>
            <a:ext cx="531479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BE"/>
              <a:t>Page pour connecter le deuxième joueur (si connecté)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EA4C25-2397-388E-58DA-3CFF34367AF6}"/>
              </a:ext>
            </a:extLst>
          </p:cNvPr>
          <p:cNvSpPr/>
          <p:nvPr/>
        </p:nvSpPr>
        <p:spPr>
          <a:xfrm>
            <a:off x="9279009" y="1220172"/>
            <a:ext cx="1010621" cy="346663"/>
          </a:xfrm>
          <a:prstGeom prst="rect">
            <a:avLst/>
          </a:prstGeom>
          <a:solidFill>
            <a:srgbClr val="FFC629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/>
              <a:t>Scores</a:t>
            </a:r>
            <a:endParaRPr lang="fr-BE" sz="1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B7B509-1786-7D52-CF93-A283BE6486DD}"/>
              </a:ext>
            </a:extLst>
          </p:cNvPr>
          <p:cNvSpPr/>
          <p:nvPr/>
        </p:nvSpPr>
        <p:spPr>
          <a:xfrm>
            <a:off x="10494298" y="1212583"/>
            <a:ext cx="1010621" cy="354252"/>
          </a:xfrm>
          <a:prstGeom prst="rect">
            <a:avLst/>
          </a:prstGeom>
          <a:solidFill>
            <a:srgbClr val="FFC629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200"/>
              <a:t>Classement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DB7EC37F-4BAF-7469-58DF-3DFCDB687455}"/>
              </a:ext>
            </a:extLst>
          </p:cNvPr>
          <p:cNvSpPr/>
          <p:nvPr/>
        </p:nvSpPr>
        <p:spPr>
          <a:xfrm rot="16200000">
            <a:off x="9637858" y="945251"/>
            <a:ext cx="303149" cy="1351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60D3967B-5457-9D07-BFC9-AC39071DB17D}"/>
              </a:ext>
            </a:extLst>
          </p:cNvPr>
          <p:cNvSpPr/>
          <p:nvPr/>
        </p:nvSpPr>
        <p:spPr>
          <a:xfrm rot="5400000">
            <a:off x="10847244" y="1650854"/>
            <a:ext cx="303149" cy="1351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D3DC534-836E-0B49-48EB-2314A9F5A29C}"/>
              </a:ext>
            </a:extLst>
          </p:cNvPr>
          <p:cNvSpPr txBox="1"/>
          <p:nvPr/>
        </p:nvSpPr>
        <p:spPr>
          <a:xfrm>
            <a:off x="8767931" y="512904"/>
            <a:ext cx="203277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BE">
                <a:solidFill>
                  <a:srgbClr val="FF0000"/>
                </a:solidFill>
              </a:rPr>
              <a:t>Renvoie sur IHM 7</a:t>
            </a:r>
            <a:endParaRPr lang="en-GB">
              <a:solidFill>
                <a:srgbClr val="FF0000"/>
              </a:solidFill>
              <a:cs typeface="Calibri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2CADE32-C459-3A05-764E-34BD197DCE2D}"/>
              </a:ext>
            </a:extLst>
          </p:cNvPr>
          <p:cNvSpPr txBox="1"/>
          <p:nvPr/>
        </p:nvSpPr>
        <p:spPr>
          <a:xfrm>
            <a:off x="9982430" y="1904567"/>
            <a:ext cx="203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>
                <a:solidFill>
                  <a:srgbClr val="FF0000"/>
                </a:solidFill>
              </a:rPr>
              <a:t>Renvoie sur IHM 6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4007AE5-0C18-E97C-C7FB-59AC0736C1FC}"/>
              </a:ext>
            </a:extLst>
          </p:cNvPr>
          <p:cNvSpPr txBox="1"/>
          <p:nvPr/>
        </p:nvSpPr>
        <p:spPr>
          <a:xfrm>
            <a:off x="5475052" y="4152683"/>
            <a:ext cx="130666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BE" sz="1600">
                <a:solidFill>
                  <a:schemeClr val="bg1"/>
                </a:solidFill>
              </a:rPr>
              <a:t>Mot de passe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DB640BF4-5013-4E22-9EF2-CA45B6A421EE}"/>
              </a:ext>
            </a:extLst>
          </p:cNvPr>
          <p:cNvSpPr/>
          <p:nvPr/>
        </p:nvSpPr>
        <p:spPr>
          <a:xfrm>
            <a:off x="4746138" y="4471090"/>
            <a:ext cx="2711261" cy="338555"/>
          </a:xfrm>
          <a:prstGeom prst="roundRect">
            <a:avLst/>
          </a:prstGeom>
          <a:solidFill>
            <a:srgbClr val="E3DBF8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4DB18F70-5518-79DF-F19A-8F5A788539BB}"/>
              </a:ext>
            </a:extLst>
          </p:cNvPr>
          <p:cNvSpPr/>
          <p:nvPr/>
        </p:nvSpPr>
        <p:spPr>
          <a:xfrm>
            <a:off x="4746138" y="3635432"/>
            <a:ext cx="2711261" cy="338554"/>
          </a:xfrm>
          <a:prstGeom prst="roundRect">
            <a:avLst/>
          </a:prstGeom>
          <a:solidFill>
            <a:srgbClr val="E3DBF8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8A07D16-9861-4E1C-4CBF-0141D78F69D2}"/>
              </a:ext>
            </a:extLst>
          </p:cNvPr>
          <p:cNvSpPr txBox="1"/>
          <p:nvPr/>
        </p:nvSpPr>
        <p:spPr>
          <a:xfrm>
            <a:off x="5729615" y="3338306"/>
            <a:ext cx="79753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BE" sz="1600">
                <a:solidFill>
                  <a:schemeClr val="bg1"/>
                </a:solidFill>
              </a:rPr>
              <a:t>Pseudo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0A0F997E-6DE6-976F-265A-6DB8AA3A9EBB}"/>
              </a:ext>
            </a:extLst>
          </p:cNvPr>
          <p:cNvSpPr/>
          <p:nvPr/>
        </p:nvSpPr>
        <p:spPr>
          <a:xfrm>
            <a:off x="4850822" y="5086900"/>
            <a:ext cx="2555120" cy="407039"/>
          </a:xfrm>
          <a:prstGeom prst="roundRect">
            <a:avLst>
              <a:gd name="adj" fmla="val 50000"/>
            </a:avLst>
          </a:prstGeom>
          <a:solidFill>
            <a:srgbClr val="FFC629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400"/>
              <a:t>Jouer avec ce deuxième joueur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EA018CC8-8A15-22E7-B4DF-659E70D2303A}"/>
              </a:ext>
            </a:extLst>
          </p:cNvPr>
          <p:cNvSpPr/>
          <p:nvPr/>
        </p:nvSpPr>
        <p:spPr>
          <a:xfrm>
            <a:off x="4776050" y="2145965"/>
            <a:ext cx="2711260" cy="492491"/>
          </a:xfrm>
          <a:prstGeom prst="roundRect">
            <a:avLst>
              <a:gd name="adj" fmla="val 50000"/>
            </a:avLst>
          </a:prstGeom>
          <a:solidFill>
            <a:srgbClr val="FFC629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400" dirty="0"/>
              <a:t>Jouer avec un joueur anonyme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7423C5D-2FBC-0F14-78B7-FEC3D76E3B1A}"/>
              </a:ext>
            </a:extLst>
          </p:cNvPr>
          <p:cNvSpPr/>
          <p:nvPr/>
        </p:nvSpPr>
        <p:spPr>
          <a:xfrm>
            <a:off x="4097007" y="3031347"/>
            <a:ext cx="1771936" cy="45719"/>
          </a:xfrm>
          <a:prstGeom prst="rect">
            <a:avLst/>
          </a:prstGeom>
          <a:solidFill>
            <a:srgbClr val="FFC62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21FF861-DD6A-E27E-3461-3D43735E96D9}"/>
              </a:ext>
            </a:extLst>
          </p:cNvPr>
          <p:cNvSpPr/>
          <p:nvPr/>
        </p:nvSpPr>
        <p:spPr>
          <a:xfrm>
            <a:off x="6334599" y="3031347"/>
            <a:ext cx="1760366" cy="45719"/>
          </a:xfrm>
          <a:prstGeom prst="rect">
            <a:avLst/>
          </a:prstGeom>
          <a:solidFill>
            <a:srgbClr val="FFC62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FFD4FA51-602A-5F71-5485-888ADB279C07}"/>
              </a:ext>
            </a:extLst>
          </p:cNvPr>
          <p:cNvSpPr txBox="1"/>
          <p:nvPr/>
        </p:nvSpPr>
        <p:spPr>
          <a:xfrm>
            <a:off x="5852177" y="2868985"/>
            <a:ext cx="499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b="1" dirty="0">
                <a:solidFill>
                  <a:schemeClr val="bg1"/>
                </a:solidFill>
              </a:rPr>
              <a:t>OU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51C681D-87DC-95C9-ADB2-37386588061E}"/>
              </a:ext>
            </a:extLst>
          </p:cNvPr>
          <p:cNvSpPr txBox="1"/>
          <p:nvPr/>
        </p:nvSpPr>
        <p:spPr>
          <a:xfrm>
            <a:off x="1137133" y="2234506"/>
            <a:ext cx="201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>
                <a:solidFill>
                  <a:srgbClr val="FF0000"/>
                </a:solidFill>
                <a:sym typeface="Wingdings" panose="05000000000000000000" pitchFamily="2" charset="2"/>
              </a:rPr>
              <a:t>Renvoie sur IHM 3</a:t>
            </a:r>
            <a:endParaRPr lang="fr-BE">
              <a:solidFill>
                <a:srgbClr val="FF0000"/>
              </a:solidFill>
            </a:endParaRPr>
          </a:p>
        </p:txBody>
      </p:sp>
      <p:sp>
        <p:nvSpPr>
          <p:cNvPr id="45" name="Flèche : droite 44">
            <a:extLst>
              <a:ext uri="{FF2B5EF4-FFF2-40B4-BE49-F238E27FC236}">
                <a16:creationId xmlns:a16="http://schemas.microsoft.com/office/drawing/2014/main" id="{8E94BA0C-5294-5C00-80A4-C766B007AA44}"/>
              </a:ext>
            </a:extLst>
          </p:cNvPr>
          <p:cNvSpPr/>
          <p:nvPr/>
        </p:nvSpPr>
        <p:spPr>
          <a:xfrm rot="10800000">
            <a:off x="3217613" y="2305853"/>
            <a:ext cx="1439581" cy="1671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011143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378</Words>
  <Application>Microsoft Office PowerPoint</Application>
  <PresentationFormat>Grand écran</PresentationFormat>
  <Paragraphs>114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groupe 12</dc:creator>
  <cp:lastModifiedBy>Temsamani Imane</cp:lastModifiedBy>
  <cp:revision>3</cp:revision>
  <dcterms:created xsi:type="dcterms:W3CDTF">2023-11-04T14:25:02Z</dcterms:created>
  <dcterms:modified xsi:type="dcterms:W3CDTF">2023-11-05T17:30:58Z</dcterms:modified>
</cp:coreProperties>
</file>