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3" r:id="rId5"/>
    <p:sldId id="274" r:id="rId6"/>
    <p:sldId id="258" r:id="rId7"/>
    <p:sldId id="265" r:id="rId8"/>
    <p:sldId id="266" r:id="rId9"/>
    <p:sldId id="269" r:id="rId10"/>
    <p:sldId id="275" r:id="rId11"/>
    <p:sldId id="276" r:id="rId12"/>
    <p:sldId id="260" r:id="rId13"/>
  </p:sldIdLst>
  <p:sldSz cx="9906000" cy="6858000" type="A4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F2F9"/>
    <a:srgbClr val="007AC0"/>
    <a:srgbClr val="326FA3"/>
    <a:srgbClr val="0D2748"/>
    <a:srgbClr val="0F486E"/>
    <a:srgbClr val="192B5B"/>
    <a:srgbClr val="3F8BCA"/>
    <a:srgbClr val="1E456E"/>
    <a:srgbClr val="216998"/>
    <a:srgbClr val="061E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2" autoAdjust="0"/>
    <p:restoredTop sz="94775"/>
  </p:normalViewPr>
  <p:slideViewPr>
    <p:cSldViewPr snapToGrid="0" snapToObjects="1">
      <p:cViewPr varScale="1">
        <p:scale>
          <a:sx n="116" d="100"/>
          <a:sy n="116" d="100"/>
        </p:scale>
        <p:origin x="-118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26ED3-8145-4149-8CD0-11217B8C8905}" type="datetimeFigureOut">
              <a:rPr lang="ko-KR" altLang="en-US" smtClean="0"/>
              <a:pPr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FC452-21A4-47DF-851C-D9E1F4BAE5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5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FC452-21A4-47DF-851C-D9E1F4BAE5C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77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5BCF056-DEDF-5448-AF7E-8DED12714562}"/>
              </a:ext>
            </a:extLst>
          </p:cNvPr>
          <p:cNvSpPr/>
          <p:nvPr userDrawn="1"/>
        </p:nvSpPr>
        <p:spPr>
          <a:xfrm>
            <a:off x="167148" y="7166"/>
            <a:ext cx="9740373" cy="624134"/>
          </a:xfrm>
          <a:prstGeom prst="rect">
            <a:avLst/>
          </a:prstGeom>
          <a:solidFill>
            <a:srgbClr val="DCF2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F7AA378-3094-974D-A7C7-195BDEF7E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7246" y="196329"/>
            <a:ext cx="333375" cy="22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97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31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6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46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78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4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0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74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4F562B98-4A91-0D47-9954-2F0AFB133028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65" y="6635147"/>
            <a:ext cx="1462230" cy="205856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1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>
            <a:extLst>
              <a:ext uri="{FF2B5EF4-FFF2-40B4-BE49-F238E27FC236}">
                <a16:creationId xmlns="" xmlns:a16="http://schemas.microsoft.com/office/drawing/2014/main" id="{39F1A2A6-5DDD-6E4F-8506-E8997D2678F5}"/>
              </a:ext>
            </a:extLst>
          </p:cNvPr>
          <p:cNvSpPr/>
          <p:nvPr userDrawn="1"/>
        </p:nvSpPr>
        <p:spPr>
          <a:xfrm rot="10800000">
            <a:off x="140653" y="0"/>
            <a:ext cx="9765347" cy="503999"/>
          </a:xfrm>
          <a:prstGeom prst="round1Rect">
            <a:avLst/>
          </a:prstGeom>
          <a:solidFill>
            <a:srgbClr val="DCF2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86" y="828287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9861" y="6631565"/>
            <a:ext cx="706279" cy="205856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19D4FCE-1ACF-0642-87BE-3C5D1CE3C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8870" y="6602385"/>
            <a:ext cx="1310904" cy="21543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marL="0" marR="0" indent="0" algn="r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>
                    <a:lumMod val="65000"/>
                  </a:schemeClr>
                </a:solidFill>
                <a:latin typeface="Trebuchet MS"/>
                <a:ea typeface="+mn-ea"/>
                <a:cs typeface="Trebuchet MS"/>
              </a:rPr>
              <a:t>Copyright </a:t>
            </a:r>
            <a:r>
              <a:rPr lang="de-DE" sz="800" b="0" i="0" kern="1200" dirty="0">
                <a:solidFill>
                  <a:schemeClr val="bg1">
                    <a:lumMod val="65000"/>
                  </a:schemeClr>
                </a:solidFill>
                <a:latin typeface="Trebuchet MS"/>
                <a:ea typeface="+mn-ea"/>
                <a:cs typeface="Trebuchet MS"/>
              </a:rPr>
              <a:t>© E1 Co., Ltd.</a:t>
            </a:r>
            <a:endParaRPr lang="en-US" sz="800" b="0" i="0" kern="1200" dirty="0">
              <a:solidFill>
                <a:schemeClr val="bg1">
                  <a:lumMod val="65000"/>
                </a:schemeClr>
              </a:solidFill>
              <a:latin typeface="Trebuchet MS"/>
              <a:ea typeface="+mn-ea"/>
              <a:cs typeface="Trebuchet M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5F56461-0700-FA4E-B9D8-D53A6A67F9A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7246" y="158854"/>
            <a:ext cx="333375" cy="228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875" y="84428"/>
            <a:ext cx="5821628" cy="331273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="" xmlns:a16="http://schemas.microsoft.com/office/drawing/2014/main" id="{B9A19869-E0D8-8D44-BD2F-6B8B8C8E05F9}"/>
              </a:ext>
            </a:extLst>
          </p:cNvPr>
          <p:cNvCxnSpPr>
            <a:cxnSpLocks/>
          </p:cNvCxnSpPr>
          <p:nvPr userDrawn="1"/>
        </p:nvCxnSpPr>
        <p:spPr>
          <a:xfrm>
            <a:off x="225211" y="6563057"/>
            <a:ext cx="944574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C9F812-7A81-FF47-82DD-B7D67C83128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97636" y="6629609"/>
            <a:ext cx="965835" cy="132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63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148" rtl="0" eaLnBrk="1" latinLnBrk="0" hangingPunct="1">
        <a:spcBef>
          <a:spcPct val="0"/>
        </a:spcBef>
        <a:buNone/>
        <a:defRPr sz="1800" b="0" i="0" kern="1200">
          <a:solidFill>
            <a:srgbClr val="192B5B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1pPr>
      <a:lvl2pPr marL="742866" indent="-285717" algn="l" defTabSz="457148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23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3pPr>
      <a:lvl4pPr marL="1600017" indent="-228574" algn="l" defTabSz="457148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나눔바른고딕"/>
          <a:ea typeface="나눔바른고딕"/>
          <a:cs typeface="나눔바른고딕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nodejs.org/en/download/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1-mslee/e1_blo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창문이(가) 표시된 사진&#10;&#10;자동 생성된 설명">
            <a:extLst>
              <a:ext uri="{FF2B5EF4-FFF2-40B4-BE49-F238E27FC236}">
                <a16:creationId xmlns="" xmlns:a16="http://schemas.microsoft.com/office/drawing/2014/main" id="{013A7C90-B9E0-414D-8C11-726696CE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0"/>
            <a:ext cx="9906000" cy="6904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37" y="3939249"/>
            <a:ext cx="982939" cy="27942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 smtClean="0">
                <a:solidFill>
                  <a:srgbClr val="007AC0"/>
                </a:solidFill>
                <a:latin typeface="+mj-ea"/>
                <a:ea typeface="+mj-ea"/>
                <a:cs typeface="나눔바른고딕"/>
              </a:rPr>
              <a:t>2023.01.17</a:t>
            </a:r>
            <a:endParaRPr lang="en-US" sz="1200" b="1" dirty="0">
              <a:solidFill>
                <a:srgbClr val="007AC0"/>
              </a:solidFill>
              <a:latin typeface="+mj-ea"/>
              <a:ea typeface="+mj-ea"/>
              <a:cs typeface="나눔바른고딕"/>
            </a:endParaRPr>
          </a:p>
        </p:txBody>
      </p:sp>
      <p:pic>
        <p:nvPicPr>
          <p:cNvPr id="10" name="Picture 9" descr="E1로고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8" y="6435350"/>
            <a:ext cx="1341501" cy="184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105" y="2643480"/>
            <a:ext cx="4590145" cy="55398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altLang="ko-KR" sz="3000" b="1" dirty="0" smtClean="0">
                <a:solidFill>
                  <a:srgbClr val="0D2748"/>
                </a:solidFill>
                <a:latin typeface="+mj-ea"/>
                <a:ea typeface="+mj-ea"/>
                <a:cs typeface="Tahoma"/>
              </a:rPr>
              <a:t>React &amp; Express Setting</a:t>
            </a:r>
            <a:endParaRPr lang="en-US" altLang="ko-KR" sz="3000" b="1" dirty="0">
              <a:solidFill>
                <a:srgbClr val="326FA3"/>
              </a:solidFill>
              <a:latin typeface="+mj-ea"/>
              <a:ea typeface="+mj-e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69105" y="3289025"/>
            <a:ext cx="2654872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BS</a:t>
            </a:r>
            <a:r>
              <a:rPr lang="ko-KR" altLang="en-US" sz="1400" b="1" dirty="0" smtClean="0">
                <a:solidFill>
                  <a:srgbClr val="44546A"/>
                </a:solidFill>
                <a:latin typeface="+mj-ea"/>
                <a:ea typeface="+mj-ea"/>
                <a:cs typeface="나눔바른고딕"/>
              </a:rPr>
              <a:t>본부 </a:t>
            </a:r>
            <a:r>
              <a:rPr lang="ko-KR" altLang="en-US" sz="1400" b="1" dirty="0" smtClean="0">
                <a:solidFill>
                  <a:srgbClr val="44546A"/>
                </a:solidFill>
                <a:latin typeface="+mj-ea"/>
                <a:cs typeface="나눔바른고딕"/>
              </a:rPr>
              <a:t>차경화</a:t>
            </a:r>
            <a:r>
              <a:rPr lang="en-US" altLang="ko-KR" sz="1400" b="1" dirty="0" smtClean="0">
                <a:solidFill>
                  <a:srgbClr val="44546A"/>
                </a:solidFill>
                <a:latin typeface="+mj-ea"/>
                <a:cs typeface="나눔바른고딕"/>
              </a:rPr>
              <a:t>, </a:t>
            </a:r>
            <a:r>
              <a:rPr lang="ko-KR" altLang="en-US" sz="1400" b="1" dirty="0" smtClean="0">
                <a:solidFill>
                  <a:srgbClr val="44546A"/>
                </a:solidFill>
                <a:latin typeface="+mj-ea"/>
                <a:cs typeface="나눔바른고딕"/>
              </a:rPr>
              <a:t>이준민</a:t>
            </a:r>
            <a:r>
              <a:rPr lang="en-US" altLang="ko-KR" sz="1400" b="1" dirty="0" smtClean="0">
                <a:solidFill>
                  <a:srgbClr val="44546A"/>
                </a:solidFill>
                <a:latin typeface="+mj-ea"/>
                <a:cs typeface="나눔바른고딕"/>
              </a:rPr>
              <a:t>, </a:t>
            </a:r>
            <a:r>
              <a:rPr lang="ko-KR" altLang="en-US" sz="1400" b="1" smtClean="0">
                <a:solidFill>
                  <a:srgbClr val="44546A"/>
                </a:solidFill>
                <a:latin typeface="+mj-ea"/>
                <a:cs typeface="나눔바른고딕"/>
              </a:rPr>
              <a:t>이민수</a:t>
            </a:r>
            <a:endParaRPr lang="en-US" sz="1400" b="1" dirty="0">
              <a:solidFill>
                <a:srgbClr val="44546A"/>
              </a:solidFill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2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DB </a:t>
            </a:r>
            <a:r>
              <a:rPr lang="ko-KR" altLang="en-US" b="1" dirty="0" smtClean="0"/>
              <a:t>생성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804" y="2032579"/>
            <a:ext cx="8771482" cy="384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347804" y="1783268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https://docs.docker.com/desktop/install/windows-install/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7803" y="6054811"/>
            <a:ext cx="86314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최신버전이 설치가 안될 경우 버전을 낮춰서 다운로드 </a:t>
            </a:r>
            <a:r>
              <a:rPr lang="en-US" altLang="ko-KR" sz="1000" dirty="0" smtClean="0">
                <a:latin typeface="+mj-ea"/>
                <a:ea typeface="+mj-ea"/>
              </a:rPr>
              <a:t>    </a:t>
            </a:r>
            <a:r>
              <a:rPr lang="ko-KR" altLang="en-US" sz="800" dirty="0" smtClean="0">
                <a:latin typeface="+mj-ea"/>
                <a:ea typeface="+mj-ea"/>
              </a:rPr>
              <a:t>프로젝트에 사용한 </a:t>
            </a:r>
            <a:r>
              <a:rPr lang="en-US" altLang="ko-KR" sz="800" dirty="0" err="1" smtClean="0">
                <a:latin typeface="+mj-ea"/>
                <a:ea typeface="+mj-ea"/>
              </a:rPr>
              <a:t>Docker</a:t>
            </a:r>
            <a:r>
              <a:rPr lang="en-US" altLang="ko-KR" sz="800" dirty="0" smtClean="0">
                <a:latin typeface="+mj-ea"/>
                <a:ea typeface="+mj-ea"/>
              </a:rPr>
              <a:t> Desktop Version 4.20.1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20622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1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) </a:t>
            </a:r>
            <a:r>
              <a:rPr lang="en-US" altLang="ko-KR" sz="1400" b="1" dirty="0" err="1" smtClean="0">
                <a:latin typeface="+mj-ea"/>
                <a:ea typeface="+mj-ea"/>
                <a:cs typeface="나눔바른고딕"/>
              </a:rPr>
              <a:t>Docker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 Desktop </a:t>
            </a:r>
            <a:r>
              <a:rPr lang="ko-KR" altLang="en-US" sz="1400" b="1" dirty="0" smtClean="0">
                <a:latin typeface="+mj-ea"/>
                <a:ea typeface="+mj-ea"/>
                <a:cs typeface="나눔바른고딕"/>
              </a:rPr>
              <a:t>설치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423" y="1334530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Docker</a:t>
            </a:r>
            <a:r>
              <a:rPr lang="ko-KR" altLang="en-US" sz="1000" b="1" dirty="0" smtClean="0">
                <a:latin typeface="+mj-ea"/>
                <a:ea typeface="+mj-ea"/>
              </a:rPr>
              <a:t>를 </a:t>
            </a:r>
            <a:r>
              <a:rPr lang="en-US" altLang="ko-KR" sz="1000" b="1" dirty="0" smtClean="0">
                <a:latin typeface="+mj-ea"/>
                <a:ea typeface="+mj-ea"/>
              </a:rPr>
              <a:t>Windows </a:t>
            </a:r>
            <a:r>
              <a:rPr lang="ko-KR" altLang="en-US" sz="1000" b="1" dirty="0" smtClean="0">
                <a:latin typeface="+mj-ea"/>
                <a:ea typeface="+mj-ea"/>
              </a:rPr>
              <a:t>환경에서 실행하기 위해 </a:t>
            </a:r>
            <a:r>
              <a:rPr lang="en-US" altLang="ko-KR" sz="1000" b="1" dirty="0" err="1" smtClean="0">
                <a:latin typeface="+mj-ea"/>
                <a:ea typeface="+mj-ea"/>
              </a:rPr>
              <a:t>Docker</a:t>
            </a:r>
            <a:r>
              <a:rPr lang="en-US" altLang="ko-KR" sz="1000" b="1" dirty="0" smtClean="0">
                <a:latin typeface="+mj-ea"/>
                <a:ea typeface="+mj-ea"/>
              </a:rPr>
              <a:t> Desktop </a:t>
            </a:r>
            <a:r>
              <a:rPr lang="ko-KR" altLang="en-US" sz="1000" b="1" dirty="0" smtClean="0">
                <a:latin typeface="+mj-ea"/>
                <a:ea typeface="+mj-ea"/>
              </a:rPr>
              <a:t>설치 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5492" y="3583459"/>
            <a:ext cx="1449859" cy="2553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0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DB </a:t>
            </a:r>
            <a:r>
              <a:rPr lang="ko-KR" altLang="en-US" b="1" dirty="0" smtClean="0"/>
              <a:t>생성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436974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2) </a:t>
            </a:r>
            <a:r>
              <a:rPr lang="en-US" altLang="ko-KR" sz="1400" b="1" dirty="0" err="1" smtClean="0">
                <a:latin typeface="+mj-ea"/>
                <a:ea typeface="+mj-ea"/>
                <a:cs typeface="나눔바른고딕"/>
              </a:rPr>
              <a:t>Docker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cs typeface="나눔바른고딕"/>
              </a:rPr>
              <a:t>실행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707" y="1360313"/>
            <a:ext cx="57927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31327" y="4681105"/>
            <a:ext cx="86314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+mj-ea"/>
                <a:ea typeface="+mj-ea"/>
              </a:rPr>
              <a:t>터미널에서 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docker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 build -t [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tagName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]/[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imageName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] </a:t>
            </a:r>
            <a:r>
              <a:rPr 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.</a:t>
            </a:r>
            <a:r>
              <a:rPr lang="ko-KR" altLang="en-US" sz="1000" dirty="0" smtClean="0">
                <a:latin typeface="+mj-ea"/>
                <a:ea typeface="+mj-ea"/>
              </a:rPr>
              <a:t> 명령어 입력 후 이미지 생성 </a:t>
            </a:r>
            <a:r>
              <a:rPr lang="en-US" altLang="ko-KR" sz="1000" dirty="0" smtClean="0">
                <a:latin typeface="+mj-ea"/>
                <a:ea typeface="+mj-ea"/>
              </a:rPr>
              <a:t>ex)</a:t>
            </a:r>
            <a:r>
              <a:rPr lang="en-US" sz="1000" dirty="0" smtClean="0">
                <a:latin typeface="+mj-ea"/>
                <a:ea typeface="+mj-ea"/>
              </a:rPr>
              <a:t> </a:t>
            </a:r>
            <a:r>
              <a:rPr lang="en-US" sz="1000" dirty="0" err="1" smtClean="0">
                <a:latin typeface="+mj-ea"/>
                <a:ea typeface="+mj-ea"/>
              </a:rPr>
              <a:t>docker</a:t>
            </a:r>
            <a:r>
              <a:rPr lang="en-US" sz="1000" dirty="0" smtClean="0">
                <a:latin typeface="+mj-ea"/>
                <a:ea typeface="+mj-ea"/>
              </a:rPr>
              <a:t> build -t mslee978/e1db .</a:t>
            </a:r>
          </a:p>
          <a:p>
            <a:pPr marL="228600" indent="-228600"/>
            <a:endParaRPr lang="en-US" sz="1000" dirty="0" smtClean="0">
              <a:latin typeface="+mj-ea"/>
              <a:ea typeface="+mj-ea"/>
            </a:endParaRPr>
          </a:p>
          <a:p>
            <a:pPr marL="228600" indent="-228600"/>
            <a:r>
              <a:rPr lang="en-US" altLang="ko-KR" sz="1000" dirty="0" smtClean="0">
                <a:latin typeface="+mj-ea"/>
                <a:ea typeface="+mj-ea"/>
              </a:rPr>
              <a:t>2.	</a:t>
            </a:r>
            <a:r>
              <a:rPr lang="ko-KR" altLang="en-US" sz="1000" dirty="0" smtClean="0">
                <a:latin typeface="+mj-ea"/>
                <a:ea typeface="+mj-ea"/>
              </a:rPr>
              <a:t>터미널에서 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docker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 run --name [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containerName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] -p 5432:5432 -d [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tagName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]/[</a:t>
            </a:r>
            <a:r>
              <a:rPr lang="en-US" sz="1000" b="1" dirty="0" err="1" smtClean="0">
                <a:solidFill>
                  <a:schemeClr val="accent6"/>
                </a:solidFill>
                <a:latin typeface="+mj-ea"/>
                <a:ea typeface="+mj-ea"/>
              </a:rPr>
              <a:t>imageName</a:t>
            </a:r>
            <a:r>
              <a:rPr lang="en-US" sz="1000" b="1" dirty="0" smtClean="0">
                <a:solidFill>
                  <a:schemeClr val="accent6"/>
                </a:solidFill>
                <a:latin typeface="+mj-ea"/>
                <a:ea typeface="+mj-ea"/>
              </a:rPr>
              <a:t>] </a:t>
            </a:r>
            <a:r>
              <a:rPr lang="ko-KR" altLang="en-US" sz="1000" dirty="0" smtClean="0">
                <a:latin typeface="+mj-ea"/>
                <a:ea typeface="+mj-ea"/>
              </a:rPr>
              <a:t>명령어 입력하여 컨테이너 생성 후 실행 </a:t>
            </a:r>
            <a:endParaRPr lang="en-US" sz="10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803" y="1098703"/>
            <a:ext cx="8631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j-ea"/>
                <a:ea typeface="+mj-ea"/>
              </a:rPr>
              <a:t>E1_BLOG </a:t>
            </a:r>
            <a:r>
              <a:rPr lang="ko-KR" altLang="en-US" sz="1100" b="1" dirty="0" smtClean="0">
                <a:latin typeface="+mj-ea"/>
                <a:ea typeface="+mj-ea"/>
              </a:rPr>
              <a:t>폴더에 </a:t>
            </a:r>
            <a:r>
              <a:rPr lang="en-US" altLang="ko-KR" sz="1100" b="1" dirty="0" err="1" smtClean="0">
                <a:latin typeface="+mj-ea"/>
                <a:ea typeface="+mj-ea"/>
              </a:rPr>
              <a:t>Dockerfile</a:t>
            </a:r>
            <a:r>
              <a:rPr lang="ko-KR" altLang="en-US" sz="1100" b="1" dirty="0" smtClean="0">
                <a:latin typeface="+mj-ea"/>
                <a:ea typeface="+mj-ea"/>
              </a:rPr>
              <a:t>을 열어 설정을 확인한다</a:t>
            </a:r>
            <a:r>
              <a:rPr lang="en-US" altLang="ko-KR" sz="1100" b="1" dirty="0" smtClean="0">
                <a:latin typeface="+mj-ea"/>
                <a:ea typeface="+mj-ea"/>
              </a:rPr>
              <a:t>. </a:t>
            </a:r>
            <a:endParaRPr lang="en-US" sz="1100" b="1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79" y="3868350"/>
            <a:ext cx="4078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E1_BLOG </a:t>
            </a:r>
            <a:r>
              <a:rPr lang="ko-KR" altLang="en-US" sz="800" b="1" dirty="0" smtClean="0">
                <a:latin typeface="+mj-ea"/>
                <a:ea typeface="+mj-ea"/>
              </a:rPr>
              <a:t>폴더에 </a:t>
            </a:r>
            <a:r>
              <a:rPr lang="en-US" altLang="ko-KR" sz="800" b="1" dirty="0" smtClean="0">
                <a:latin typeface="+mj-ea"/>
                <a:ea typeface="+mj-ea"/>
              </a:rPr>
              <a:t>init.sql </a:t>
            </a:r>
            <a:r>
              <a:rPr lang="ko-KR" altLang="en-US" sz="800" b="1" dirty="0" smtClean="0">
                <a:latin typeface="+mj-ea"/>
                <a:ea typeface="+mj-ea"/>
              </a:rPr>
              <a:t>파일을 통해 </a:t>
            </a:r>
            <a:r>
              <a:rPr lang="en-US" altLang="ko-KR" sz="800" b="1" dirty="0" smtClean="0">
                <a:latin typeface="+mj-ea"/>
                <a:ea typeface="+mj-ea"/>
              </a:rPr>
              <a:t>DB </a:t>
            </a:r>
            <a:r>
              <a:rPr lang="ko-KR" altLang="en-US" sz="800" b="1" dirty="0" smtClean="0">
                <a:latin typeface="+mj-ea"/>
                <a:ea typeface="+mj-ea"/>
              </a:rPr>
              <a:t>컨테이너 생성 시 초기 </a:t>
            </a:r>
            <a:r>
              <a:rPr lang="en-US" altLang="ko-KR" sz="800" b="1" dirty="0" smtClean="0">
                <a:latin typeface="+mj-ea"/>
                <a:ea typeface="+mj-ea"/>
              </a:rPr>
              <a:t>SQL </a:t>
            </a:r>
            <a:r>
              <a:rPr lang="ko-KR" altLang="en-US" sz="800" b="1" dirty="0" smtClean="0">
                <a:latin typeface="+mj-ea"/>
                <a:ea typeface="+mj-ea"/>
              </a:rPr>
              <a:t>스크립트 실행</a:t>
            </a:r>
            <a:endParaRPr lang="ko-KR" altLang="en-US" sz="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BE7166C-E49E-914E-A132-1182FBF71131}"/>
              </a:ext>
            </a:extLst>
          </p:cNvPr>
          <p:cNvSpPr/>
          <p:nvPr/>
        </p:nvSpPr>
        <p:spPr>
          <a:xfrm>
            <a:off x="165538" y="6479628"/>
            <a:ext cx="8403021" cy="37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B16616C-4085-9844-8B36-99C9B0EEBAA3}"/>
              </a:ext>
            </a:extLst>
          </p:cNvPr>
          <p:cNvSpPr/>
          <p:nvPr/>
        </p:nvSpPr>
        <p:spPr>
          <a:xfrm>
            <a:off x="0" y="0"/>
            <a:ext cx="9906000" cy="693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67BE5B2-7799-2640-881B-0746FF4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1767" y="2749277"/>
            <a:ext cx="4903076" cy="93428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ahoma"/>
              </a:rPr>
              <a:t>Thank you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9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BE7166C-E49E-914E-A132-1182FBF71131}"/>
              </a:ext>
            </a:extLst>
          </p:cNvPr>
          <p:cNvSpPr/>
          <p:nvPr/>
        </p:nvSpPr>
        <p:spPr>
          <a:xfrm>
            <a:off x="165538" y="6479628"/>
            <a:ext cx="8403021" cy="37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B16616C-4085-9844-8B36-99C9B0EEBAA3}"/>
              </a:ext>
            </a:extLst>
          </p:cNvPr>
          <p:cNvSpPr/>
          <p:nvPr/>
        </p:nvSpPr>
        <p:spPr>
          <a:xfrm>
            <a:off x="0" y="0"/>
            <a:ext cx="9906000" cy="693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67BE5B2-7799-2640-881B-0746FF4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1149" y="1292816"/>
            <a:ext cx="1603312" cy="58713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나눔바른고딕"/>
                <a:cs typeface="Tahoma"/>
              </a:rPr>
              <a:t>목</a:t>
            </a:r>
            <a:r>
              <a:rPr lang="en-US" altLang="ko-KR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나눔바른고딕"/>
                <a:cs typeface="Tahoma"/>
              </a:rPr>
              <a:t>		</a:t>
            </a:r>
            <a:r>
              <a:rPr lang="ko-KR" altLang="en-US" sz="3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나눔바른고딕"/>
                <a:cs typeface="Tahoma"/>
              </a:rPr>
              <a:t>차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ea typeface="나눔바른고딕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6924" y="1154999"/>
            <a:ext cx="3755922" cy="39703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61909" indent="-361909">
              <a:lnSpc>
                <a:spcPct val="200000"/>
              </a:lnSpc>
              <a:buAutoNum type="arabicPeriod"/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개발 환경 구성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API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통신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 marL="342900" indent="-342900">
              <a:lnSpc>
                <a:spcPct val="200000"/>
              </a:lnSpc>
            </a:pP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DB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바른고딕"/>
              </a:rPr>
              <a:t>생성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바른고딕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="" xmlns:a16="http://schemas.microsoft.com/office/drawing/2014/main" id="{525423BB-24F4-AE4F-AD16-0B5EF48EFABD}"/>
              </a:ext>
            </a:extLst>
          </p:cNvPr>
          <p:cNvCxnSpPr>
            <a:cxnSpLocks/>
          </p:cNvCxnSpPr>
          <p:nvPr/>
        </p:nvCxnSpPr>
        <p:spPr>
          <a:xfrm>
            <a:off x="3057834" y="1347654"/>
            <a:ext cx="0" cy="381555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149" y="1752887"/>
            <a:ext cx="3755922" cy="138498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cs typeface="나눔바른고딕"/>
              </a:rPr>
              <a:t>1)</a:t>
            </a:r>
            <a:r>
              <a:rPr lang="ko-KR" altLang="en-US" sz="1400" b="1" dirty="0" smtClean="0">
                <a:latin typeface="+mj-ea"/>
                <a:cs typeface="나눔바른고딕"/>
              </a:rPr>
              <a:t> </a:t>
            </a:r>
            <a:r>
              <a:rPr lang="ko-KR" altLang="en-US" sz="1400" b="1" dirty="0">
                <a:latin typeface="+mj-ea"/>
                <a:cs typeface="나눔바른고딕"/>
              </a:rPr>
              <a:t>개발도구 다운로드 및 설치</a:t>
            </a:r>
            <a:endParaRPr lang="en-US" altLang="ko-KR" sz="1400" b="1" dirty="0"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cs typeface="나눔바른고딕"/>
              </a:rPr>
              <a:t>2) Project </a:t>
            </a:r>
            <a:r>
              <a:rPr lang="ko-KR" altLang="en-US" sz="1400" b="1" dirty="0" smtClean="0">
                <a:latin typeface="+mj-ea"/>
                <a:cs typeface="나눔바른고딕"/>
              </a:rPr>
              <a:t>파일 다운로드</a:t>
            </a:r>
            <a:endParaRPr lang="en-US" altLang="ko-KR" sz="1400" b="1" dirty="0" smtClean="0"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cs typeface="나눔바른고딕"/>
              </a:rPr>
              <a:t>3) </a:t>
            </a:r>
            <a:r>
              <a:rPr lang="en-US" altLang="ko-KR" sz="1400" b="1" dirty="0" err="1" smtClean="0">
                <a:latin typeface="+mj-ea"/>
                <a:cs typeface="나눔바른고딕"/>
              </a:rPr>
              <a:t>node_Module</a:t>
            </a:r>
            <a:r>
              <a:rPr lang="en-US" altLang="ko-KR" sz="1400" b="1" dirty="0" smtClean="0">
                <a:latin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cs typeface="나눔바른고딕"/>
              </a:rPr>
              <a:t>설정</a:t>
            </a:r>
            <a:endParaRPr lang="en-US" altLang="ko-KR" sz="1400" b="1" dirty="0" smtClean="0">
              <a:latin typeface="+mj-ea"/>
              <a:cs typeface="나눔바른고딕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cs typeface="나눔바른고딕"/>
              </a:rPr>
              <a:t>4) Express </a:t>
            </a:r>
            <a:r>
              <a:rPr lang="ko-KR" altLang="en-US" sz="1400" b="1" dirty="0" smtClean="0">
                <a:latin typeface="+mj-ea"/>
                <a:cs typeface="나눔바른고딕"/>
              </a:rPr>
              <a:t>설</a:t>
            </a:r>
            <a:r>
              <a:rPr lang="ko-KR" altLang="en-US" sz="1400" b="1" dirty="0">
                <a:latin typeface="+mj-ea"/>
                <a:cs typeface="나눔바른고딕"/>
              </a:rPr>
              <a:t>정</a:t>
            </a:r>
            <a:endParaRPr lang="en-US" altLang="ko-KR" sz="1400" b="1" dirty="0" smtClean="0">
              <a:latin typeface="+mj-ea"/>
              <a:cs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027" y="3907121"/>
            <a:ext cx="3755922" cy="41548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cs typeface="나눔바른고딕"/>
              </a:rPr>
              <a:t>1)</a:t>
            </a:r>
            <a:r>
              <a:rPr lang="ko-KR" altLang="en-US" sz="1400" b="1" dirty="0" smtClean="0">
                <a:latin typeface="+mj-ea"/>
                <a:cs typeface="나눔바른고딕"/>
              </a:rPr>
              <a:t> </a:t>
            </a:r>
            <a:r>
              <a:rPr lang="en-US" altLang="ko-KR" sz="1400" b="1" dirty="0" smtClean="0">
                <a:latin typeface="+mj-ea"/>
                <a:cs typeface="나눔바른고딕"/>
              </a:rPr>
              <a:t>API </a:t>
            </a:r>
            <a:r>
              <a:rPr lang="ko-KR" altLang="en-US" sz="1400" b="1" dirty="0" smtClean="0">
                <a:latin typeface="+mj-ea"/>
                <a:cs typeface="나눔바른고딕"/>
              </a:rPr>
              <a:t>설치</a:t>
            </a:r>
            <a:endParaRPr lang="en-US" altLang="ko-KR" sz="1400" b="1" dirty="0">
              <a:latin typeface="+mj-ea"/>
              <a:cs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9619" y="5037845"/>
            <a:ext cx="3755922" cy="69704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 err="1" smtClean="0">
                <a:latin typeface="+mj-ea"/>
                <a:cs typeface="나눔바른고딕"/>
              </a:rPr>
              <a:t>DockerDesktop</a:t>
            </a:r>
            <a:r>
              <a:rPr lang="en-US" altLang="ko-KR" sz="1400" b="1" dirty="0" smtClean="0">
                <a:latin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cs typeface="나눔바른고딕"/>
              </a:rPr>
              <a:t>설치</a:t>
            </a:r>
            <a:endParaRPr lang="en-US" altLang="ko-KR" sz="1400" b="1" dirty="0" smtClean="0">
              <a:latin typeface="+mj-ea"/>
              <a:cs typeface="나눔바른고딕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 err="1" smtClean="0">
                <a:latin typeface="+mj-ea"/>
                <a:cs typeface="나눔바른고딕"/>
              </a:rPr>
              <a:t>Docker</a:t>
            </a:r>
            <a:r>
              <a:rPr lang="en-US" altLang="ko-KR" sz="1400" b="1" dirty="0" smtClean="0">
                <a:latin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cs typeface="나눔바른고딕"/>
              </a:rPr>
              <a:t>실행</a:t>
            </a:r>
            <a:endParaRPr lang="en-US" altLang="ko-KR" sz="1400" b="1" dirty="0">
              <a:latin typeface="+mj-ea"/>
              <a:cs typeface="나눔바른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71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01. </a:t>
            </a:r>
            <a:r>
              <a:rPr lang="ko-KR" altLang="en-US" b="1" dirty="0" smtClean="0"/>
              <a:t>개발 환경 구성</a:t>
            </a:r>
            <a:endParaRPr lang="en-US" b="1" dirty="0"/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944257" y="1989134"/>
            <a:ext cx="1166536" cy="875575"/>
          </a:xfrm>
          <a:prstGeom prst="ellipse">
            <a:avLst/>
          </a:prstGeom>
          <a:ln>
            <a:noFill/>
          </a:ln>
        </p:spPr>
      </p:pic>
      <p:pic>
        <p:nvPicPr>
          <p:cNvPr id="8" name="그림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9" y="1804668"/>
            <a:ext cx="1166536" cy="1166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45404" y="1085085"/>
            <a:ext cx="3534920" cy="2954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아래 이미지를 클릭하여 설치를 진행해 주세요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1" name="그림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46" y="1843654"/>
            <a:ext cx="1088564" cy="1088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942295" y="3065238"/>
            <a:ext cx="782564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atin typeface="+mj-ea"/>
                <a:ea typeface="+mj-ea"/>
                <a:cs typeface="나눔바른고딕"/>
              </a:rPr>
              <a:t>Nodejs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13" name="TextBox 12">
            <a:hlinkClick r:id="rId2"/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676344" y="3065238"/>
            <a:ext cx="177623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cs typeface="나눔바른고딕"/>
              </a:rPr>
              <a:t>Visual </a:t>
            </a:r>
            <a:r>
              <a:rPr lang="en-US" altLang="ko-KR" sz="1400" b="1" dirty="0" smtClean="0">
                <a:latin typeface="+mj-ea"/>
                <a:cs typeface="나눔바른고딕"/>
              </a:rPr>
              <a:t>Studio code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7224164" y="3065238"/>
            <a:ext cx="763328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atin typeface="+mj-ea"/>
                <a:ea typeface="+mj-ea"/>
                <a:cs typeface="나눔바른고딕"/>
              </a:rPr>
              <a:t>Github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563500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cs typeface="나눔바른고딕"/>
              </a:rPr>
              <a:t>1) </a:t>
            </a:r>
            <a:r>
              <a:rPr lang="ko-KR" altLang="en-US" sz="1400" b="1" dirty="0">
                <a:latin typeface="+mj-ea"/>
                <a:cs typeface="나눔바른고딕"/>
              </a:rPr>
              <a:t>개발도구 다운로드 및 설치</a:t>
            </a:r>
            <a:endParaRPr lang="en-US" altLang="ko-KR" sz="1400" b="1" dirty="0">
              <a:latin typeface="+mj-ea"/>
              <a:cs typeface="나눔바른고딕"/>
            </a:endParaRPr>
          </a:p>
        </p:txBody>
      </p:sp>
      <p:pic>
        <p:nvPicPr>
          <p:cNvPr id="19" name="그림 18">
            <a:hlinkClick r:id="rId8"/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4" y="4157556"/>
            <a:ext cx="1166400" cy="1166400"/>
          </a:xfrm>
          <a:prstGeom prst="ellipse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593163" y="5469604"/>
            <a:ext cx="1553801" cy="30924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Docker Desktop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41" y="3308318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*</a:t>
            </a:r>
            <a:r>
              <a:rPr lang="ko-KR" altLang="en-US" sz="800" dirty="0" smtClean="0">
                <a:latin typeface="+mj-ea"/>
                <a:ea typeface="+mj-ea"/>
              </a:rPr>
              <a:t>해당 프로젝트 시 사용 버전 </a:t>
            </a:r>
            <a:r>
              <a:rPr lang="en-US" altLang="ko-KR" sz="800" smtClean="0">
                <a:latin typeface="+mj-ea"/>
                <a:ea typeface="+mj-ea"/>
              </a:rPr>
              <a:t>18.16.1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997" y="5704076"/>
            <a:ext cx="1822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j-ea"/>
                <a:ea typeface="+mj-ea"/>
              </a:rPr>
              <a:t>* </a:t>
            </a:r>
            <a:r>
              <a:rPr lang="ko-KR" altLang="en-US" sz="800" dirty="0" smtClean="0">
                <a:latin typeface="+mj-ea"/>
                <a:ea typeface="+mj-ea"/>
              </a:rPr>
              <a:t>해당 프로젝트에서 </a:t>
            </a:r>
            <a:r>
              <a:rPr lang="en-US" altLang="ko-KR" sz="800" dirty="0" smtClean="0">
                <a:latin typeface="+mj-ea"/>
                <a:ea typeface="+mj-ea"/>
              </a:rPr>
              <a:t>v4.20.1</a:t>
            </a:r>
            <a:r>
              <a:rPr lang="ko-KR" altLang="en-US" sz="800" dirty="0" smtClean="0">
                <a:latin typeface="+mj-ea"/>
                <a:ea typeface="+mj-ea"/>
              </a:rPr>
              <a:t>을 사용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549" y="1120906"/>
            <a:ext cx="7802198" cy="277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개발 환경 구성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28549" y="4133116"/>
            <a:ext cx="3903611" cy="2954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Code 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를 눌러 프로젝트를 다운로드 받고 압축을 푼다</a:t>
            </a: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8860" y="3566984"/>
            <a:ext cx="2539864" cy="331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52038" y="1621685"/>
            <a:ext cx="696686" cy="217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214430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2) </a:t>
            </a:r>
            <a:r>
              <a:rPr lang="en-US" altLang="ko-KR" sz="1400" b="1" dirty="0" smtClean="0">
                <a:latin typeface="+mj-ea"/>
                <a:cs typeface="나눔바른고딕"/>
              </a:rPr>
              <a:t>Project </a:t>
            </a:r>
            <a:r>
              <a:rPr lang="ko-KR" altLang="en-US" sz="1400" b="1" dirty="0" smtClean="0">
                <a:latin typeface="+mj-ea"/>
                <a:cs typeface="나눔바른고딕"/>
              </a:rPr>
              <a:t>파일 다운로드</a:t>
            </a:r>
            <a:endParaRPr lang="en-US" altLang="ko-KR" sz="1400" b="1" dirty="0">
              <a:latin typeface="+mj-ea"/>
              <a:ea typeface="+mj-ea"/>
              <a:cs typeface="나눔바른고딕"/>
            </a:endParaRPr>
          </a:p>
        </p:txBody>
      </p:sp>
      <p:sp>
        <p:nvSpPr>
          <p:cNvPr id="3" name="직사각형 2">
            <a:hlinkClick r:id="rId3"/>
          </p:cNvPr>
          <p:cNvSpPr/>
          <p:nvPr/>
        </p:nvSpPr>
        <p:spPr>
          <a:xfrm>
            <a:off x="2339653" y="725520"/>
            <a:ext cx="1980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https://github.com/e1-mslee/e1_blog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549" y="4428571"/>
            <a:ext cx="629761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848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개발 환경 구성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71205" y="3162959"/>
            <a:ext cx="3253444" cy="127726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client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폴더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: react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로 제작한  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Frontend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파일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server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폴더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: express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로 제작한 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Backend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파일</a:t>
            </a: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init.sql : </a:t>
            </a:r>
            <a:r>
              <a:rPr lang="en-US" altLang="ko-KR" sz="1000" b="1" dirty="0" err="1" smtClean="0">
                <a:latin typeface="+mj-ea"/>
                <a:ea typeface="+mj-ea"/>
                <a:cs typeface="나눔바른고딕"/>
              </a:rPr>
              <a:t>Postgresql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db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테이블 구성 및 데이터</a:t>
            </a: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  <a:p>
            <a:pPr>
              <a:lnSpc>
                <a:spcPct val="110000"/>
              </a:lnSpc>
            </a:pP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k8s.yaml : </a:t>
            </a:r>
            <a:r>
              <a:rPr lang="en-US" altLang="ko-KR" sz="1000" b="1" dirty="0" err="1" smtClean="0">
                <a:latin typeface="+mj-ea"/>
                <a:ea typeface="+mj-ea"/>
                <a:cs typeface="나눔바른고딕"/>
              </a:rPr>
              <a:t>kubernetes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구축 시 사용한</a:t>
            </a:r>
            <a:r>
              <a:rPr lang="en-US" altLang="ko-KR" sz="10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000" b="1" dirty="0" err="1" smtClean="0">
                <a:latin typeface="+mj-ea"/>
                <a:ea typeface="+mj-ea"/>
                <a:cs typeface="나눔바른고딕"/>
              </a:rPr>
              <a:t>yaml</a:t>
            </a:r>
            <a:r>
              <a:rPr lang="ko-KR" altLang="en-US" sz="1000" b="1" dirty="0" smtClean="0">
                <a:latin typeface="+mj-ea"/>
                <a:ea typeface="+mj-ea"/>
                <a:cs typeface="나눔바른고딕"/>
              </a:rPr>
              <a:t>파일</a:t>
            </a:r>
            <a:endParaRPr lang="en-US" altLang="ko-KR" sz="10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352034" y="4738907"/>
            <a:ext cx="5120290" cy="278208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 smtClean="0">
                <a:latin typeface="+mj-ea"/>
                <a:cs typeface="나눔바른고딕"/>
              </a:rPr>
              <a:t>CMD</a:t>
            </a:r>
            <a:r>
              <a:rPr lang="ko-KR" altLang="en-US" sz="1200" b="1" dirty="0" smtClean="0">
                <a:latin typeface="+mj-ea"/>
                <a:cs typeface="나눔바른고딕"/>
              </a:rPr>
              <a:t>에서 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생성된 폴더 위치로 이동 후 </a:t>
            </a: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code .</a:t>
            </a:r>
            <a:r>
              <a:rPr lang="ko-KR" altLang="en-US" sz="1200" b="1" dirty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을 입력하여 </a:t>
            </a:r>
            <a:r>
              <a:rPr lang="en-US" altLang="ko-KR" sz="1200" b="1" dirty="0" err="1" smtClean="0">
                <a:latin typeface="+mj-ea"/>
                <a:ea typeface="+mj-ea"/>
                <a:cs typeface="나눔바른고딕"/>
              </a:rPr>
              <a:t>vscode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 실행</a:t>
            </a:r>
            <a:endParaRPr lang="en-US" altLang="ko-KR" sz="1200" b="1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2214430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2) </a:t>
            </a:r>
            <a:r>
              <a:rPr lang="en-US" altLang="ko-KR" sz="1400" b="1" dirty="0" smtClean="0">
                <a:latin typeface="+mj-ea"/>
                <a:cs typeface="나눔바른고딕"/>
              </a:rPr>
              <a:t>Project </a:t>
            </a:r>
            <a:r>
              <a:rPr lang="ko-KR" altLang="en-US" sz="1400" b="1" dirty="0" smtClean="0">
                <a:latin typeface="+mj-ea"/>
                <a:cs typeface="나눔바른고딕"/>
              </a:rPr>
              <a:t>파일 다운로드</a:t>
            </a:r>
            <a:endParaRPr lang="en-US" altLang="ko-KR" sz="1400" b="1" dirty="0">
              <a:latin typeface="+mj-ea"/>
              <a:ea typeface="+mj-ea"/>
              <a:cs typeface="나눔바른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38" y="1240735"/>
            <a:ext cx="629761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3838" y="1166593"/>
            <a:ext cx="5869870" cy="1890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3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개발 환경 구성</a:t>
            </a:r>
            <a:endParaRPr 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152997" y="1199822"/>
            <a:ext cx="5286893" cy="2014811"/>
            <a:chOff x="2621646" y="2696989"/>
            <a:chExt cx="4984748" cy="201481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646" y="2696989"/>
              <a:ext cx="1505340" cy="1505340"/>
            </a:xfrm>
            <a:prstGeom prst="ellipse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456" y="2867738"/>
              <a:ext cx="1656938" cy="1225067"/>
            </a:xfrm>
            <a:prstGeom prst="ellipse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82" y="3346416"/>
              <a:ext cx="914479" cy="914479"/>
            </a:xfrm>
            <a:prstGeom prst="ellipse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C378BEC-CDAD-B040-A01D-E6B4FF65225B}"/>
                </a:ext>
              </a:extLst>
            </p:cNvPr>
            <p:cNvSpPr txBox="1"/>
            <p:nvPr/>
          </p:nvSpPr>
          <p:spPr>
            <a:xfrm>
              <a:off x="2941657" y="4248727"/>
              <a:ext cx="915415" cy="463073"/>
            </a:xfrm>
            <a:prstGeom prst="ellipse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dirty="0" smtClean="0">
                  <a:solidFill>
                    <a:srgbClr val="44546A"/>
                  </a:solidFill>
                  <a:latin typeface="+mj-ea"/>
                  <a:ea typeface="+mj-ea"/>
                  <a:cs typeface="나눔바른고딕"/>
                </a:rPr>
                <a:t>React</a:t>
              </a:r>
              <a:endParaRPr lang="en-US" sz="1400" b="1" dirty="0">
                <a:solidFill>
                  <a:srgbClr val="44546A"/>
                </a:solidFill>
                <a:latin typeface="+mj-ea"/>
                <a:ea typeface="+mj-ea"/>
                <a:cs typeface="나눔바른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C378BEC-CDAD-B040-A01D-E6B4FF65225B}"/>
                </a:ext>
              </a:extLst>
            </p:cNvPr>
            <p:cNvSpPr txBox="1"/>
            <p:nvPr/>
          </p:nvSpPr>
          <p:spPr>
            <a:xfrm>
              <a:off x="6142364" y="4202329"/>
              <a:ext cx="1240190" cy="463073"/>
            </a:xfrm>
            <a:prstGeom prst="ellipse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 smtClean="0">
                  <a:solidFill>
                    <a:srgbClr val="44546A"/>
                  </a:solidFill>
                  <a:latin typeface="+mj-ea"/>
                  <a:ea typeface="+mj-ea"/>
                  <a:cs typeface="나눔바른고딕"/>
                </a:rPr>
                <a:t>Express</a:t>
              </a:r>
              <a:endParaRPr lang="en-US" sz="1400" b="1" dirty="0">
                <a:solidFill>
                  <a:srgbClr val="44546A"/>
                </a:solidFill>
                <a:latin typeface="+mj-ea"/>
                <a:ea typeface="+mj-ea"/>
                <a:cs typeface="나눔바른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602206" y="3372576"/>
            <a:ext cx="4513906" cy="29545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atin typeface="+mn-ea"/>
              </a:rPr>
              <a:t>React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Express</a:t>
            </a:r>
            <a:r>
              <a:rPr lang="ko-KR" altLang="en-US" sz="1200" dirty="0" smtClean="0">
                <a:latin typeface="+mn-ea"/>
              </a:rPr>
              <a:t>를  컨테이너를 활용하여 </a:t>
            </a:r>
            <a:r>
              <a:rPr lang="ko-KR" altLang="en-US" sz="1200" dirty="0">
                <a:latin typeface="+mn-ea"/>
              </a:rPr>
              <a:t>세</a:t>
            </a:r>
            <a:r>
              <a:rPr lang="ko-KR" altLang="en-US" sz="1200" dirty="0" smtClean="0">
                <a:latin typeface="+mn-ea"/>
              </a:rPr>
              <a:t>팅하는 방법입니다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203" y="3736772"/>
            <a:ext cx="5262218" cy="2276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99924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3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) </a:t>
            </a:r>
            <a:r>
              <a:rPr lang="en-US" altLang="ko-KR" sz="1400" b="1" dirty="0" err="1" smtClean="0">
                <a:latin typeface="+mj-ea"/>
                <a:cs typeface="나눔바른고딕"/>
              </a:rPr>
              <a:t>node_Module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개발 환경 구성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2539335"/>
            <a:ext cx="9627086" cy="92332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*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하단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TERMINAL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탭의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+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클릭 후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Commend Prompt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로 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cmd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실행</a:t>
            </a:r>
            <a:endParaRPr lang="en-US" altLang="ko-KR" sz="1200" dirty="0" smtClean="0">
              <a:latin typeface="+mj-ea"/>
              <a:ea typeface="+mj-ea"/>
              <a:cs typeface="나눔바른고딕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e1_blog, client, server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각각의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폴더로 이동 후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“</a:t>
            </a:r>
            <a:r>
              <a:rPr lang="en-US" altLang="ko-KR" sz="1200" b="1" dirty="0" err="1" smtClean="0">
                <a:latin typeface="+mj-ea"/>
                <a:ea typeface="+mj-ea"/>
                <a:cs typeface="나눔바른고딕"/>
              </a:rPr>
              <a:t>npm</a:t>
            </a: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 I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“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를 입력하여 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package.json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에 설정된 모듈들을 받는다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  (client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폴더에서는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–force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옵션을 추가해야 함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)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  </a:t>
            </a:r>
            <a:endParaRPr lang="en-US" altLang="ko-KR" sz="1200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999243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3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) </a:t>
            </a:r>
            <a:r>
              <a:rPr lang="en-US" altLang="ko-KR" sz="1400" b="1" dirty="0" err="1" smtClean="0">
                <a:latin typeface="+mj-ea"/>
                <a:cs typeface="나눔바른고딕"/>
              </a:rPr>
              <a:t>node_Module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7" y="1389244"/>
            <a:ext cx="3857077" cy="103822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24071" y="1518313"/>
            <a:ext cx="1802695" cy="212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1038311"/>
            <a:ext cx="9627086" cy="27820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* 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Vscode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Terminal – New Terminal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클릭 </a:t>
            </a:r>
            <a:endParaRPr lang="en-US" altLang="ko-KR" sz="1200" dirty="0" smtClean="0">
              <a:latin typeface="+mj-ea"/>
              <a:ea typeface="+mj-ea"/>
              <a:cs typeface="나눔바른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3617856"/>
            <a:ext cx="9627086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e1_blog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폴더에서 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npm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run dev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를 입력하여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serve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와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client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를 동시에 실행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(server port :5000, client </a:t>
            </a:r>
            <a:r>
              <a:rPr lang="en-US" altLang="ko-KR" sz="1200" dirty="0">
                <a:latin typeface="+mj-ea"/>
                <a:cs typeface="나눔바른고딕"/>
              </a:rPr>
              <a:t>port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3000)</a:t>
            </a:r>
          </a:p>
        </p:txBody>
      </p:sp>
    </p:spTree>
    <p:extLst>
      <p:ext uri="{BB962C8B-B14F-4D97-AF65-F5344CB8AC3E}">
        <p14:creationId xmlns="" xmlns:p14="http://schemas.microsoft.com/office/powerpoint/2010/main" val="1685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개발 환경 구성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477370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4) Express </a:t>
            </a:r>
            <a:r>
              <a:rPr lang="ko-KR" altLang="en-US" sz="1400" b="1" dirty="0"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b="1" dirty="0">
              <a:latin typeface="+mj-ea"/>
              <a:ea typeface="+mj-ea"/>
              <a:cs typeface="나눔바른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1076295"/>
            <a:ext cx="9627086" cy="61060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DB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접속 정보 변경</a:t>
            </a:r>
            <a:endParaRPr lang="en-US" altLang="ko-KR" sz="1200" b="1" dirty="0" smtClean="0">
              <a:latin typeface="+mj-ea"/>
              <a:ea typeface="+mj-ea"/>
              <a:cs typeface="나눔바른고딕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server – psql.js</a:t>
            </a:r>
            <a:r>
              <a:rPr lang="ko-KR" altLang="en-US" sz="1200" dirty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파일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client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변수 값 수정을 통해서</a:t>
            </a:r>
            <a:r>
              <a:rPr lang="ko-KR" altLang="en-US" sz="1200" dirty="0">
                <a:latin typeface="+mj-ea"/>
                <a:cs typeface="나눔바른고딕"/>
              </a:rPr>
              <a:t> 사용하는 </a:t>
            </a:r>
            <a:r>
              <a:rPr lang="en-US" altLang="ko-KR" sz="1200" dirty="0">
                <a:latin typeface="+mj-ea"/>
                <a:cs typeface="나눔바른고딕"/>
              </a:rPr>
              <a:t>DB</a:t>
            </a:r>
            <a:r>
              <a:rPr lang="ko-KR" altLang="en-US" sz="1200" dirty="0">
                <a:latin typeface="+mj-ea"/>
                <a:cs typeface="나눔바른고딕"/>
              </a:rPr>
              <a:t>에 맞게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 접속 정보를 변경한다</a:t>
            </a:r>
            <a:r>
              <a:rPr lang="en-US" altLang="ko-KR" sz="1200" dirty="0">
                <a:latin typeface="+mj-ea"/>
                <a:ea typeface="+mj-ea"/>
                <a:cs typeface="나눔바른고딕"/>
              </a:rPr>
              <a:t>.</a:t>
            </a:r>
            <a:endParaRPr lang="en-US" altLang="ko-KR" sz="1200" dirty="0" smtClean="0">
              <a:latin typeface="+mj-ea"/>
              <a:ea typeface="+mj-ea"/>
              <a:cs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8" y="1678261"/>
            <a:ext cx="3334875" cy="1737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3556259"/>
            <a:ext cx="9627086" cy="64632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  <a:cs typeface="나눔바른고딕"/>
              </a:rPr>
              <a:t>port </a:t>
            </a:r>
            <a:r>
              <a:rPr lang="ko-KR" altLang="en-US" sz="1200" b="1" dirty="0" smtClean="0">
                <a:latin typeface="+mj-ea"/>
                <a:ea typeface="+mj-ea"/>
                <a:cs typeface="나눔바른고딕"/>
              </a:rPr>
              <a:t>정보 변경</a:t>
            </a:r>
            <a:endParaRPr lang="en-US" altLang="ko-KR" sz="1200" b="1" dirty="0" smtClean="0">
              <a:latin typeface="+mj-ea"/>
              <a:ea typeface="+mj-ea"/>
              <a:cs typeface="나눔바른고딕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server –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server.js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 파일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port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변수 값 수정을 통해서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port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변경한다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. (default:5000)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8" y="4202580"/>
            <a:ext cx="7954485" cy="1181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62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02. API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5" y="1038500"/>
            <a:ext cx="3018753" cy="27006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50" b="1" dirty="0" smtClean="0">
                <a:latin typeface="+mj-ea"/>
                <a:ea typeface="+mj-ea"/>
                <a:cs typeface="나눔바른고딕"/>
              </a:rPr>
              <a:t>React</a:t>
            </a:r>
            <a:r>
              <a:rPr lang="ko-KR" altLang="en-US" sz="1050" b="1" dirty="0" smtClean="0">
                <a:latin typeface="+mj-ea"/>
                <a:ea typeface="+mj-ea"/>
                <a:cs typeface="나눔바른고딕"/>
              </a:rPr>
              <a:t>에서 </a:t>
            </a:r>
            <a:r>
              <a:rPr lang="en-US" altLang="ko-KR" sz="1050" b="1" dirty="0" smtClean="0">
                <a:latin typeface="+mj-ea"/>
                <a:ea typeface="+mj-ea"/>
                <a:cs typeface="나눔바른고딕"/>
              </a:rPr>
              <a:t>API</a:t>
            </a:r>
            <a:r>
              <a:rPr lang="ko-KR" altLang="en-US" sz="1050" b="1" dirty="0" smtClean="0">
                <a:latin typeface="+mj-ea"/>
                <a:ea typeface="+mj-ea"/>
                <a:cs typeface="나눔바른고딕"/>
              </a:rPr>
              <a:t>를 호출할 때 </a:t>
            </a:r>
            <a:r>
              <a:rPr lang="en-US" altLang="ko-KR" sz="1050" b="1" dirty="0" smtClean="0">
                <a:latin typeface="+mj-ea"/>
                <a:ea typeface="+mj-ea"/>
                <a:cs typeface="나눔바른고딕"/>
              </a:rPr>
              <a:t>fetch</a:t>
            </a:r>
            <a:r>
              <a:rPr lang="ko-KR" altLang="en-US" sz="1050" b="1" dirty="0" smtClean="0">
                <a:latin typeface="+mj-ea"/>
                <a:ea typeface="+mj-ea"/>
                <a:cs typeface="나눔바른고딕"/>
              </a:rPr>
              <a:t>를 사용한다</a:t>
            </a:r>
            <a:r>
              <a:rPr lang="en-US" altLang="ko-KR" sz="1050" b="1" dirty="0" smtClean="0">
                <a:latin typeface="+mj-ea"/>
                <a:ea typeface="+mj-ea"/>
                <a:cs typeface="나눔바른고딕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78914" y="1242549"/>
            <a:ext cx="9627086" cy="64632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client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폴더에 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package.json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파일에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proxy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를 추가하여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express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서버와 통신할 수 있게 값을 추가하였고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setupProxy.js 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파일을 생성하여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 /</a:t>
            </a:r>
            <a:r>
              <a:rPr lang="en-US" altLang="ko-KR" sz="1200" dirty="0" err="1" smtClean="0">
                <a:latin typeface="+mj-ea"/>
                <a:ea typeface="+mj-ea"/>
                <a:cs typeface="나눔바른고딕"/>
              </a:rPr>
              <a:t>api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로 시작되는 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URL</a:t>
            </a:r>
            <a:r>
              <a:rPr lang="ko-KR" altLang="en-US" sz="1200" dirty="0" smtClean="0">
                <a:latin typeface="+mj-ea"/>
                <a:ea typeface="+mj-ea"/>
                <a:cs typeface="나눔바른고딕"/>
              </a:rPr>
              <a:t>이 들어올 시 처리하는 프록시 파일을 만들었다</a:t>
            </a: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.</a:t>
            </a:r>
            <a:r>
              <a:rPr lang="en-US" altLang="ko-KR" sz="800" dirty="0" smtClean="0">
                <a:latin typeface="+mj-ea"/>
                <a:ea typeface="+mj-ea"/>
                <a:cs typeface="나눔바른고딕"/>
              </a:rPr>
              <a:t>(</a:t>
            </a:r>
            <a:r>
              <a:rPr lang="ko-KR" altLang="en-US" sz="800" dirty="0" smtClean="0">
                <a:latin typeface="+mj-ea"/>
                <a:ea typeface="+mj-ea"/>
                <a:cs typeface="나눔바른고딕"/>
              </a:rPr>
              <a:t>해당 </a:t>
            </a:r>
            <a:r>
              <a:rPr lang="ko-KR" altLang="en-US" sz="800" dirty="0" err="1" smtClean="0">
                <a:latin typeface="+mj-ea"/>
                <a:ea typeface="+mj-ea"/>
                <a:cs typeface="나눔바른고딕"/>
              </a:rPr>
              <a:t>프록시</a:t>
            </a:r>
            <a:r>
              <a:rPr lang="ko-KR" altLang="en-US" sz="800" dirty="0" smtClean="0">
                <a:latin typeface="+mj-ea"/>
                <a:ea typeface="+mj-ea"/>
                <a:cs typeface="나눔바른고딕"/>
              </a:rPr>
              <a:t> 설정은 개발환경에서만 적용됨</a:t>
            </a:r>
            <a:r>
              <a:rPr lang="en-US" altLang="ko-KR" sz="800" dirty="0" smtClean="0">
                <a:latin typeface="+mj-ea"/>
                <a:ea typeface="+mj-ea"/>
                <a:cs typeface="나눔바른고딕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5" y="2018229"/>
            <a:ext cx="3630146" cy="1257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5" y="3932726"/>
            <a:ext cx="3237370" cy="2121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28624" y="3586475"/>
            <a:ext cx="9627086" cy="34623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altLang="ko-KR" sz="1100" dirty="0" smtClean="0">
                <a:latin typeface="+mj-ea"/>
                <a:ea typeface="+mj-ea"/>
                <a:cs typeface="나눔바른고딕"/>
              </a:rPr>
              <a:t>fetch</a:t>
            </a:r>
            <a:r>
              <a:rPr lang="ko-KR" altLang="en-US" sz="1100" dirty="0" smtClean="0">
                <a:latin typeface="+mj-ea"/>
                <a:ea typeface="+mj-ea"/>
                <a:cs typeface="나눔바른고딕"/>
              </a:rPr>
              <a:t>를 사용하여 </a:t>
            </a:r>
            <a:r>
              <a:rPr lang="en-US" altLang="ko-KR" sz="1100" dirty="0" smtClean="0">
                <a:latin typeface="+mj-ea"/>
                <a:ea typeface="+mj-ea"/>
                <a:cs typeface="나눔바른고딕"/>
              </a:rPr>
              <a:t>URL </a:t>
            </a:r>
            <a:r>
              <a:rPr lang="ko-KR" altLang="en-US" sz="1100" dirty="0" smtClean="0">
                <a:latin typeface="+mj-ea"/>
                <a:ea typeface="+mj-ea"/>
                <a:cs typeface="나눔바른고딕"/>
              </a:rPr>
              <a:t>패턴으로 요청을 보낸다</a:t>
            </a:r>
            <a:r>
              <a:rPr lang="en-US" altLang="ko-KR" sz="1100" dirty="0" smtClean="0">
                <a:latin typeface="+mj-ea"/>
                <a:ea typeface="+mj-ea"/>
                <a:cs typeface="나눔바른고딕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61" y="3921950"/>
            <a:ext cx="3566934" cy="2157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1605787" y="6010031"/>
            <a:ext cx="583626" cy="333607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react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5259314" y="6010031"/>
            <a:ext cx="720307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cs typeface="나눔바른고딕"/>
              </a:rPr>
              <a:t>express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651" y="2018230"/>
            <a:ext cx="4039985" cy="1259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44875" y="3252868"/>
            <a:ext cx="9627086" cy="30007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altLang="ko-KR" sz="900" dirty="0" smtClean="0">
                <a:latin typeface="+mj-ea"/>
                <a:ea typeface="+mj-ea"/>
                <a:cs typeface="나눔바른고딕"/>
              </a:rPr>
              <a:t>Build </a:t>
            </a:r>
            <a:r>
              <a:rPr lang="ko-KR" altLang="en-US" sz="900" dirty="0" smtClean="0">
                <a:latin typeface="+mj-ea"/>
                <a:ea typeface="+mj-ea"/>
                <a:cs typeface="나눔바른고딕"/>
              </a:rPr>
              <a:t>할 경우 </a:t>
            </a:r>
            <a:r>
              <a:rPr lang="en-US" altLang="ko-KR" sz="900" dirty="0" smtClean="0">
                <a:latin typeface="+mj-ea"/>
                <a:ea typeface="+mj-ea"/>
                <a:cs typeface="나눔바른고딕"/>
              </a:rPr>
              <a:t>client-.</a:t>
            </a:r>
            <a:r>
              <a:rPr lang="en-US" altLang="ko-KR" sz="900" dirty="0" err="1" smtClean="0">
                <a:latin typeface="+mj-ea"/>
                <a:ea typeface="+mj-ea"/>
                <a:cs typeface="나눔바른고딕"/>
              </a:rPr>
              <a:t>env.production</a:t>
            </a:r>
            <a:r>
              <a:rPr lang="en-US" altLang="ko-KR" sz="900" dirty="0" smtClean="0">
                <a:latin typeface="+mj-ea"/>
                <a:ea typeface="+mj-ea"/>
                <a:cs typeface="나눔바른고딕"/>
              </a:rPr>
              <a:t> </a:t>
            </a:r>
            <a:r>
              <a:rPr lang="ko-KR" altLang="en-US" sz="900" dirty="0" smtClean="0">
                <a:latin typeface="+mj-ea"/>
                <a:ea typeface="+mj-ea"/>
                <a:cs typeface="나눔바른고딕"/>
              </a:rPr>
              <a:t>파일에서 </a:t>
            </a:r>
            <a:r>
              <a:rPr lang="en-US" altLang="ko-KR" sz="900" dirty="0" smtClean="0">
                <a:latin typeface="+mj-ea"/>
                <a:ea typeface="+mj-ea"/>
                <a:cs typeface="나눔바른고딕"/>
              </a:rPr>
              <a:t>REACT_APP_API_HOST </a:t>
            </a:r>
            <a:r>
              <a:rPr lang="ko-KR" altLang="en-US" sz="900" dirty="0" smtClean="0">
                <a:latin typeface="+mj-ea"/>
                <a:ea typeface="+mj-ea"/>
                <a:cs typeface="나눔바른고딕"/>
              </a:rPr>
              <a:t>값 변경 </a:t>
            </a:r>
            <a:r>
              <a:rPr lang="en-US" altLang="ko-KR" sz="900" dirty="0" smtClean="0">
                <a:latin typeface="+mj-ea"/>
                <a:ea typeface="+mj-ea"/>
                <a:cs typeface="나눔바른고딕"/>
              </a:rPr>
              <a:t>ex)</a:t>
            </a:r>
            <a:r>
              <a:rPr lang="en-US" sz="900" dirty="0" smtClean="0">
                <a:latin typeface="+mj-ea"/>
                <a:ea typeface="+mj-ea"/>
              </a:rPr>
              <a:t> REACT_APP_API_HOST="http://34.64.143.179:5000"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378BEC-CDAD-B040-A01D-E6B4FF65225B}"/>
              </a:ext>
            </a:extLst>
          </p:cNvPr>
          <p:cNvSpPr txBox="1"/>
          <p:nvPr/>
        </p:nvSpPr>
        <p:spPr>
          <a:xfrm>
            <a:off x="239658" y="669636"/>
            <a:ext cx="1130415" cy="32931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atin typeface="+mj-ea"/>
                <a:ea typeface="+mj-ea"/>
                <a:cs typeface="나눔바른고딕"/>
              </a:rPr>
              <a:t>1</a:t>
            </a:r>
            <a:r>
              <a:rPr lang="en-US" altLang="ko-KR" sz="1400" b="1" dirty="0" smtClean="0">
                <a:latin typeface="+mj-ea"/>
                <a:ea typeface="+mj-ea"/>
                <a:cs typeface="나눔바른고딕"/>
              </a:rPr>
              <a:t>) API </a:t>
            </a:r>
            <a:r>
              <a:rPr lang="ko-KR" altLang="en-US" sz="1400" b="1" dirty="0" smtClean="0">
                <a:latin typeface="+mj-ea"/>
                <a:ea typeface="+mj-ea"/>
                <a:cs typeface="나눔바른고딕"/>
              </a:rPr>
              <a:t>설정</a:t>
            </a:r>
            <a:endParaRPr lang="en-US" altLang="ko-KR" sz="1400" b="1" dirty="0" smtClean="0">
              <a:latin typeface="+mj-ea"/>
              <a:ea typeface="+mj-ea"/>
              <a:cs typeface="나눔바른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0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487</Words>
  <Application>Microsoft Office PowerPoint</Application>
  <PresentationFormat>A4 용지(210x297mm)</PresentationFormat>
  <Paragraphs>81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슬라이드 1</vt:lpstr>
      <vt:lpstr>슬라이드 2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01. 개발 환경 구성</vt:lpstr>
      <vt:lpstr>02. API</vt:lpstr>
      <vt:lpstr>03. DB 생성</vt:lpstr>
      <vt:lpstr>03. DB 생성</vt:lpstr>
      <vt:lpstr>슬라이드 12</vt:lpstr>
    </vt:vector>
  </TitlesOfParts>
  <Company>E1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geonho won</dc:creator>
  <cp:lastModifiedBy>E1</cp:lastModifiedBy>
  <cp:revision>266</cp:revision>
  <dcterms:created xsi:type="dcterms:W3CDTF">2017-08-11T02:07:51Z</dcterms:created>
  <dcterms:modified xsi:type="dcterms:W3CDTF">2024-02-16T07:23:10Z</dcterms:modified>
</cp:coreProperties>
</file>