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4" r:id="rId3"/>
    <p:sldId id="263" r:id="rId4"/>
    <p:sldId id="266" r:id="rId5"/>
    <p:sldId id="270" r:id="rId6"/>
    <p:sldId id="274" r:id="rId7"/>
    <p:sldId id="273" r:id="rId8"/>
    <p:sldId id="272" r:id="rId9"/>
    <p:sldId id="271" r:id="rId10"/>
    <p:sldId id="275" r:id="rId11"/>
    <p:sldId id="276" r:id="rId12"/>
    <p:sldId id="278" r:id="rId13"/>
    <p:sldId id="277" r:id="rId14"/>
    <p:sldId id="279" r:id="rId15"/>
  </p:sldIdLst>
  <p:sldSz cx="9144000" cy="6858000" type="screen4x3"/>
  <p:notesSz cx="7099300" cy="10234613"/>
  <p:custDataLst>
    <p:tags r:id="rId18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47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D626"/>
    <a:srgbClr val="E3FFDF"/>
    <a:srgbClr val="CBFFB1"/>
    <a:srgbClr val="BCFF8F"/>
    <a:srgbClr val="00CCFF"/>
    <a:srgbClr val="C0C0C0"/>
    <a:srgbClr val="00FFFF"/>
    <a:srgbClr val="FAFD00"/>
    <a:srgbClr val="EAEC5E"/>
    <a:srgbClr val="C1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8" autoAdjust="0"/>
    <p:restoredTop sz="89178" autoAdjust="0"/>
  </p:normalViewPr>
  <p:slideViewPr>
    <p:cSldViewPr>
      <p:cViewPr varScale="1">
        <p:scale>
          <a:sx n="62" d="100"/>
          <a:sy n="62" d="100"/>
        </p:scale>
        <p:origin x="-96" y="-954"/>
      </p:cViewPr>
      <p:guideLst>
        <p:guide orient="horz" pos="4247"/>
        <p:guide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-3156" y="-126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‹Nr.›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notes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92175"/>
            <a:ext cx="478472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‹Nr.›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693150" y="6327775"/>
            <a:ext cx="361950" cy="406400"/>
            <a:chOff x="5494" y="4030"/>
            <a:chExt cx="179" cy="201"/>
          </a:xfrm>
        </p:grpSpPr>
        <p:sp>
          <p:nvSpPr>
            <p:cNvPr id="5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691563" y="85725"/>
            <a:ext cx="336550" cy="6121400"/>
            <a:chOff x="5475" y="54"/>
            <a:chExt cx="212" cy="3856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5633" y="53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5527" y="53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auto">
            <a:xfrm>
              <a:off x="5633" y="582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5475" y="582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5633" y="635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5581" y="635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auto">
            <a:xfrm>
              <a:off x="5633" y="688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auto">
            <a:xfrm>
              <a:off x="5581" y="582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auto">
            <a:xfrm>
              <a:off x="5527" y="688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auto">
            <a:xfrm>
              <a:off x="5475" y="688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5633" y="74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auto">
            <a:xfrm>
              <a:off x="5581" y="7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auto">
            <a:xfrm>
              <a:off x="5527" y="7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auto">
            <a:xfrm>
              <a:off x="5633" y="7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auto">
            <a:xfrm>
              <a:off x="5633" y="84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auto">
            <a:xfrm>
              <a:off x="5581" y="847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auto">
            <a:xfrm>
              <a:off x="5475" y="847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auto">
            <a:xfrm>
              <a:off x="5633" y="89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auto">
            <a:xfrm>
              <a:off x="5581" y="89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auto">
            <a:xfrm>
              <a:off x="5527" y="899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auto">
            <a:xfrm>
              <a:off x="5633" y="95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5581" y="95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5475" y="953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7" name="Rectangle 35"/>
            <p:cNvSpPr>
              <a:spLocks noChangeArrowheads="1"/>
            </p:cNvSpPr>
            <p:nvPr userDrawn="1"/>
          </p:nvSpPr>
          <p:spPr bwMode="auto">
            <a:xfrm>
              <a:off x="5633" y="100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8" name="Rectangle 36"/>
            <p:cNvSpPr>
              <a:spLocks noChangeArrowheads="1"/>
            </p:cNvSpPr>
            <p:nvPr userDrawn="1"/>
          </p:nvSpPr>
          <p:spPr bwMode="auto">
            <a:xfrm>
              <a:off x="5527" y="100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5633" y="1057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5581" y="105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1" name="Rectangle 39"/>
            <p:cNvSpPr>
              <a:spLocks noChangeArrowheads="1"/>
            </p:cNvSpPr>
            <p:nvPr userDrawn="1"/>
          </p:nvSpPr>
          <p:spPr bwMode="auto">
            <a:xfrm>
              <a:off x="5475" y="1057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2" name="Rectangle 40"/>
            <p:cNvSpPr>
              <a:spLocks noChangeArrowheads="1"/>
            </p:cNvSpPr>
            <p:nvPr userDrawn="1"/>
          </p:nvSpPr>
          <p:spPr bwMode="auto">
            <a:xfrm>
              <a:off x="5633" y="111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3" name="Rectangle 41"/>
            <p:cNvSpPr>
              <a:spLocks noChangeArrowheads="1"/>
            </p:cNvSpPr>
            <p:nvPr userDrawn="1"/>
          </p:nvSpPr>
          <p:spPr bwMode="auto">
            <a:xfrm>
              <a:off x="5581" y="1111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4" name="Rectangle 42"/>
            <p:cNvSpPr>
              <a:spLocks noChangeArrowheads="1"/>
            </p:cNvSpPr>
            <p:nvPr userDrawn="1"/>
          </p:nvSpPr>
          <p:spPr bwMode="auto">
            <a:xfrm>
              <a:off x="5633" y="116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5527" y="116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5633" y="121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5581" y="121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5527" y="121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5633" y="126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5581" y="126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5475" y="126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633" y="132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527" y="132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633" y="137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5581" y="137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5527" y="137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5633" y="142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5581" y="142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5633" y="148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5581" y="148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5527" y="148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5633" y="1533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5475" y="1533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5633" y="1586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5581" y="1586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5527" y="1586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5633" y="163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5633" y="169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5581" y="1692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5527" y="169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5633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5581" y="1744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5527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5633" y="179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5527" y="185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5475" y="179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7" name="Rectangle 75"/>
            <p:cNvSpPr>
              <a:spLocks noChangeArrowheads="1"/>
            </p:cNvSpPr>
            <p:nvPr userDrawn="1"/>
          </p:nvSpPr>
          <p:spPr bwMode="auto">
            <a:xfrm>
              <a:off x="5633" y="185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5633" y="190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5581" y="190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5633" y="243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5581" y="243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5527" y="243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5633" y="248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581" y="248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633" y="2538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527" y="253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5633" y="2590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5581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5475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5633" y="264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5581" y="264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5527" y="264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5633" y="2695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5581" y="2695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5633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5581" y="2748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5527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5633" y="280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5581" y="280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5475" y="2801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5633" y="285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5527" y="285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5633" y="290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5581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5475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5633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5581" y="295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5527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auto">
            <a:xfrm>
              <a:off x="5633" y="301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auto">
            <a:xfrm>
              <a:off x="5475" y="301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auto">
            <a:xfrm>
              <a:off x="5633" y="306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auto">
            <a:xfrm>
              <a:off x="5581" y="306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auto">
            <a:xfrm>
              <a:off x="5527" y="306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auto">
            <a:xfrm>
              <a:off x="5633" y="311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auto">
            <a:xfrm>
              <a:off x="5581" y="311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6" name="Rectangle 114"/>
            <p:cNvSpPr>
              <a:spLocks noChangeArrowheads="1"/>
            </p:cNvSpPr>
            <p:nvPr userDrawn="1"/>
          </p:nvSpPr>
          <p:spPr bwMode="auto">
            <a:xfrm>
              <a:off x="5633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7" name="Rectangle 115"/>
            <p:cNvSpPr>
              <a:spLocks noChangeArrowheads="1"/>
            </p:cNvSpPr>
            <p:nvPr userDrawn="1"/>
          </p:nvSpPr>
          <p:spPr bwMode="auto">
            <a:xfrm>
              <a:off x="5527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8" name="Rectangle 116"/>
            <p:cNvSpPr>
              <a:spLocks noChangeArrowheads="1"/>
            </p:cNvSpPr>
            <p:nvPr userDrawn="1"/>
          </p:nvSpPr>
          <p:spPr bwMode="auto">
            <a:xfrm>
              <a:off x="5633" y="322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9" name="Rectangle 117"/>
            <p:cNvSpPr>
              <a:spLocks noChangeArrowheads="1"/>
            </p:cNvSpPr>
            <p:nvPr userDrawn="1"/>
          </p:nvSpPr>
          <p:spPr bwMode="auto">
            <a:xfrm>
              <a:off x="5581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0" name="Rectangle 118"/>
            <p:cNvSpPr>
              <a:spLocks noChangeArrowheads="1"/>
            </p:cNvSpPr>
            <p:nvPr userDrawn="1"/>
          </p:nvSpPr>
          <p:spPr bwMode="auto">
            <a:xfrm>
              <a:off x="5475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1" name="Rectangle 119"/>
            <p:cNvSpPr>
              <a:spLocks noChangeArrowheads="1"/>
            </p:cNvSpPr>
            <p:nvPr userDrawn="1"/>
          </p:nvSpPr>
          <p:spPr bwMode="auto">
            <a:xfrm>
              <a:off x="5633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2" name="Rectangle 120"/>
            <p:cNvSpPr>
              <a:spLocks noChangeArrowheads="1"/>
            </p:cNvSpPr>
            <p:nvPr userDrawn="1"/>
          </p:nvSpPr>
          <p:spPr bwMode="auto">
            <a:xfrm>
              <a:off x="5581" y="327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3" name="Rectangle 121"/>
            <p:cNvSpPr>
              <a:spLocks noChangeArrowheads="1"/>
            </p:cNvSpPr>
            <p:nvPr userDrawn="1"/>
          </p:nvSpPr>
          <p:spPr bwMode="auto">
            <a:xfrm>
              <a:off x="5527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4" name="Rectangle 122"/>
            <p:cNvSpPr>
              <a:spLocks noChangeArrowheads="1"/>
            </p:cNvSpPr>
            <p:nvPr userDrawn="1"/>
          </p:nvSpPr>
          <p:spPr bwMode="auto">
            <a:xfrm>
              <a:off x="5633" y="332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5" name="Rectangle 123"/>
            <p:cNvSpPr>
              <a:spLocks noChangeArrowheads="1"/>
            </p:cNvSpPr>
            <p:nvPr userDrawn="1"/>
          </p:nvSpPr>
          <p:spPr bwMode="auto">
            <a:xfrm>
              <a:off x="5581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6" name="Rectangle 124"/>
            <p:cNvSpPr>
              <a:spLocks noChangeArrowheads="1"/>
            </p:cNvSpPr>
            <p:nvPr userDrawn="1"/>
          </p:nvSpPr>
          <p:spPr bwMode="auto">
            <a:xfrm>
              <a:off x="5475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7" name="Rectangle 125"/>
            <p:cNvSpPr>
              <a:spLocks noChangeArrowheads="1"/>
            </p:cNvSpPr>
            <p:nvPr userDrawn="1"/>
          </p:nvSpPr>
          <p:spPr bwMode="auto">
            <a:xfrm>
              <a:off x="5633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8" name="Rectangle 126"/>
            <p:cNvSpPr>
              <a:spLocks noChangeArrowheads="1"/>
            </p:cNvSpPr>
            <p:nvPr userDrawn="1"/>
          </p:nvSpPr>
          <p:spPr bwMode="auto">
            <a:xfrm>
              <a:off x="5581" y="3383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9" name="Rectangle 127"/>
            <p:cNvSpPr>
              <a:spLocks noChangeArrowheads="1"/>
            </p:cNvSpPr>
            <p:nvPr userDrawn="1"/>
          </p:nvSpPr>
          <p:spPr bwMode="auto">
            <a:xfrm>
              <a:off x="5527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0" name="Rectangle 128"/>
            <p:cNvSpPr>
              <a:spLocks noChangeArrowheads="1"/>
            </p:cNvSpPr>
            <p:nvPr userDrawn="1"/>
          </p:nvSpPr>
          <p:spPr bwMode="auto">
            <a:xfrm>
              <a:off x="5633" y="3435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1" name="Rectangle 129"/>
            <p:cNvSpPr>
              <a:spLocks noChangeArrowheads="1"/>
            </p:cNvSpPr>
            <p:nvPr userDrawn="1"/>
          </p:nvSpPr>
          <p:spPr bwMode="auto">
            <a:xfrm>
              <a:off x="5633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2" name="Rectangle 130"/>
            <p:cNvSpPr>
              <a:spLocks noChangeArrowheads="1"/>
            </p:cNvSpPr>
            <p:nvPr userDrawn="1"/>
          </p:nvSpPr>
          <p:spPr bwMode="auto">
            <a:xfrm>
              <a:off x="5581" y="3489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3" name="Rectangle 131"/>
            <p:cNvSpPr>
              <a:spLocks noChangeArrowheads="1"/>
            </p:cNvSpPr>
            <p:nvPr userDrawn="1"/>
          </p:nvSpPr>
          <p:spPr bwMode="auto">
            <a:xfrm>
              <a:off x="5527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4" name="Rectangle 132"/>
            <p:cNvSpPr>
              <a:spLocks noChangeArrowheads="1"/>
            </p:cNvSpPr>
            <p:nvPr userDrawn="1"/>
          </p:nvSpPr>
          <p:spPr bwMode="auto">
            <a:xfrm>
              <a:off x="5633" y="354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5" name="Rectangle 133"/>
            <p:cNvSpPr>
              <a:spLocks noChangeArrowheads="1"/>
            </p:cNvSpPr>
            <p:nvPr userDrawn="1"/>
          </p:nvSpPr>
          <p:spPr bwMode="auto">
            <a:xfrm>
              <a:off x="5581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6" name="Rectangle 134"/>
            <p:cNvSpPr>
              <a:spLocks noChangeArrowheads="1"/>
            </p:cNvSpPr>
            <p:nvPr userDrawn="1"/>
          </p:nvSpPr>
          <p:spPr bwMode="auto">
            <a:xfrm>
              <a:off x="5475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7" name="Rectangle 135"/>
            <p:cNvSpPr>
              <a:spLocks noChangeArrowheads="1"/>
            </p:cNvSpPr>
            <p:nvPr userDrawn="1"/>
          </p:nvSpPr>
          <p:spPr bwMode="auto">
            <a:xfrm>
              <a:off x="5633" y="35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8" name="Rectangle 136"/>
            <p:cNvSpPr>
              <a:spLocks noChangeArrowheads="1"/>
            </p:cNvSpPr>
            <p:nvPr userDrawn="1"/>
          </p:nvSpPr>
          <p:spPr bwMode="auto">
            <a:xfrm>
              <a:off x="5527" y="359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9" name="Rectangle 137"/>
            <p:cNvSpPr>
              <a:spLocks noChangeArrowheads="1"/>
            </p:cNvSpPr>
            <p:nvPr userDrawn="1"/>
          </p:nvSpPr>
          <p:spPr bwMode="auto">
            <a:xfrm>
              <a:off x="5633" y="364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0" name="Rectangle 138"/>
            <p:cNvSpPr>
              <a:spLocks noChangeArrowheads="1"/>
            </p:cNvSpPr>
            <p:nvPr userDrawn="1"/>
          </p:nvSpPr>
          <p:spPr bwMode="auto">
            <a:xfrm>
              <a:off x="5581" y="364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1" name="Rectangle 139"/>
            <p:cNvSpPr>
              <a:spLocks noChangeArrowheads="1"/>
            </p:cNvSpPr>
            <p:nvPr userDrawn="1"/>
          </p:nvSpPr>
          <p:spPr bwMode="auto">
            <a:xfrm>
              <a:off x="5475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2" name="Rectangle 140"/>
            <p:cNvSpPr>
              <a:spLocks noChangeArrowheads="1"/>
            </p:cNvSpPr>
            <p:nvPr userDrawn="1"/>
          </p:nvSpPr>
          <p:spPr bwMode="auto">
            <a:xfrm>
              <a:off x="5633" y="369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3" name="Rectangle 141"/>
            <p:cNvSpPr>
              <a:spLocks noChangeArrowheads="1"/>
            </p:cNvSpPr>
            <p:nvPr userDrawn="1"/>
          </p:nvSpPr>
          <p:spPr bwMode="auto">
            <a:xfrm>
              <a:off x="5581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4" name="Rectangle 142"/>
            <p:cNvSpPr>
              <a:spLocks noChangeArrowheads="1"/>
            </p:cNvSpPr>
            <p:nvPr userDrawn="1"/>
          </p:nvSpPr>
          <p:spPr bwMode="auto">
            <a:xfrm>
              <a:off x="5633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5" name="Rectangle 143"/>
            <p:cNvSpPr>
              <a:spLocks noChangeArrowheads="1"/>
            </p:cNvSpPr>
            <p:nvPr userDrawn="1"/>
          </p:nvSpPr>
          <p:spPr bwMode="auto">
            <a:xfrm>
              <a:off x="5527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6" name="Rectangle 144"/>
            <p:cNvSpPr>
              <a:spLocks noChangeArrowheads="1"/>
            </p:cNvSpPr>
            <p:nvPr userDrawn="1"/>
          </p:nvSpPr>
          <p:spPr bwMode="auto">
            <a:xfrm>
              <a:off x="5633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7" name="Rectangle 145"/>
            <p:cNvSpPr>
              <a:spLocks noChangeArrowheads="1"/>
            </p:cNvSpPr>
            <p:nvPr userDrawn="1"/>
          </p:nvSpPr>
          <p:spPr bwMode="auto">
            <a:xfrm>
              <a:off x="5581" y="380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8" name="Rectangle 146"/>
            <p:cNvSpPr>
              <a:spLocks noChangeArrowheads="1"/>
            </p:cNvSpPr>
            <p:nvPr userDrawn="1"/>
          </p:nvSpPr>
          <p:spPr bwMode="auto">
            <a:xfrm>
              <a:off x="5527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9" name="Rectangle 147"/>
            <p:cNvSpPr>
              <a:spLocks noChangeArrowheads="1"/>
            </p:cNvSpPr>
            <p:nvPr userDrawn="1"/>
          </p:nvSpPr>
          <p:spPr bwMode="auto">
            <a:xfrm>
              <a:off x="5633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0" name="Rectangle 148"/>
            <p:cNvSpPr>
              <a:spLocks noChangeArrowheads="1"/>
            </p:cNvSpPr>
            <p:nvPr userDrawn="1"/>
          </p:nvSpPr>
          <p:spPr bwMode="auto">
            <a:xfrm>
              <a:off x="5581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1" name="Rectangle 149"/>
            <p:cNvSpPr>
              <a:spLocks noChangeArrowheads="1"/>
            </p:cNvSpPr>
            <p:nvPr userDrawn="1"/>
          </p:nvSpPr>
          <p:spPr bwMode="auto">
            <a:xfrm>
              <a:off x="5527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2" name="Rectangle 150"/>
            <p:cNvSpPr>
              <a:spLocks noChangeArrowheads="1"/>
            </p:cNvSpPr>
            <p:nvPr userDrawn="1"/>
          </p:nvSpPr>
          <p:spPr bwMode="auto">
            <a:xfrm>
              <a:off x="5475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3" name="Rectangle 151"/>
            <p:cNvSpPr>
              <a:spLocks noChangeArrowheads="1"/>
            </p:cNvSpPr>
            <p:nvPr userDrawn="1"/>
          </p:nvSpPr>
          <p:spPr bwMode="auto">
            <a:xfrm>
              <a:off x="5633" y="195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4" name="Rectangle 152"/>
            <p:cNvSpPr>
              <a:spLocks noChangeArrowheads="1"/>
            </p:cNvSpPr>
            <p:nvPr userDrawn="1"/>
          </p:nvSpPr>
          <p:spPr bwMode="auto">
            <a:xfrm>
              <a:off x="5581" y="1956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5" name="Rectangle 153"/>
            <p:cNvSpPr>
              <a:spLocks noChangeArrowheads="1"/>
            </p:cNvSpPr>
            <p:nvPr userDrawn="1"/>
          </p:nvSpPr>
          <p:spPr bwMode="auto">
            <a:xfrm>
              <a:off x="5527" y="195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6" name="Rectangle 154"/>
            <p:cNvSpPr>
              <a:spLocks noChangeArrowheads="1"/>
            </p:cNvSpPr>
            <p:nvPr userDrawn="1"/>
          </p:nvSpPr>
          <p:spPr bwMode="auto">
            <a:xfrm>
              <a:off x="5633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7" name="Rectangle 155"/>
            <p:cNvSpPr>
              <a:spLocks noChangeArrowheads="1"/>
            </p:cNvSpPr>
            <p:nvPr userDrawn="1"/>
          </p:nvSpPr>
          <p:spPr bwMode="auto">
            <a:xfrm>
              <a:off x="5527" y="2114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8" name="Rectangle 156"/>
            <p:cNvSpPr>
              <a:spLocks noChangeArrowheads="1"/>
            </p:cNvSpPr>
            <p:nvPr userDrawn="1"/>
          </p:nvSpPr>
          <p:spPr bwMode="auto">
            <a:xfrm>
              <a:off x="5527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9" name="Rectangle 157"/>
            <p:cNvSpPr>
              <a:spLocks noChangeArrowheads="1"/>
            </p:cNvSpPr>
            <p:nvPr userDrawn="1"/>
          </p:nvSpPr>
          <p:spPr bwMode="auto">
            <a:xfrm>
              <a:off x="5633" y="206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0" name="Rectangle 158"/>
            <p:cNvSpPr>
              <a:spLocks noChangeArrowheads="1"/>
            </p:cNvSpPr>
            <p:nvPr userDrawn="1"/>
          </p:nvSpPr>
          <p:spPr bwMode="auto">
            <a:xfrm>
              <a:off x="5581" y="206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1" name="Rectangle 159"/>
            <p:cNvSpPr>
              <a:spLocks noChangeArrowheads="1"/>
            </p:cNvSpPr>
            <p:nvPr userDrawn="1"/>
          </p:nvSpPr>
          <p:spPr bwMode="auto">
            <a:xfrm>
              <a:off x="5475" y="206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2" name="Rectangle 160"/>
            <p:cNvSpPr>
              <a:spLocks noChangeArrowheads="1"/>
            </p:cNvSpPr>
            <p:nvPr userDrawn="1"/>
          </p:nvSpPr>
          <p:spPr bwMode="auto">
            <a:xfrm>
              <a:off x="5633" y="2114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3" name="Rectangle 161"/>
            <p:cNvSpPr>
              <a:spLocks noChangeArrowheads="1"/>
            </p:cNvSpPr>
            <p:nvPr userDrawn="1"/>
          </p:nvSpPr>
          <p:spPr bwMode="auto">
            <a:xfrm>
              <a:off x="5633" y="216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4" name="Rectangle 162"/>
            <p:cNvSpPr>
              <a:spLocks noChangeArrowheads="1"/>
            </p:cNvSpPr>
            <p:nvPr userDrawn="1"/>
          </p:nvSpPr>
          <p:spPr bwMode="auto">
            <a:xfrm>
              <a:off x="5581" y="216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5" name="Rectangle 163"/>
            <p:cNvSpPr>
              <a:spLocks noChangeArrowheads="1"/>
            </p:cNvSpPr>
            <p:nvPr userDrawn="1"/>
          </p:nvSpPr>
          <p:spPr bwMode="auto">
            <a:xfrm>
              <a:off x="5633" y="222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6" name="Rectangle 164"/>
            <p:cNvSpPr>
              <a:spLocks noChangeArrowheads="1"/>
            </p:cNvSpPr>
            <p:nvPr userDrawn="1"/>
          </p:nvSpPr>
          <p:spPr bwMode="auto">
            <a:xfrm>
              <a:off x="5581" y="2220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7" name="Rectangle 165"/>
            <p:cNvSpPr>
              <a:spLocks noChangeArrowheads="1"/>
            </p:cNvSpPr>
            <p:nvPr userDrawn="1"/>
          </p:nvSpPr>
          <p:spPr bwMode="auto">
            <a:xfrm>
              <a:off x="5527" y="222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8" name="Rectangle 166"/>
            <p:cNvSpPr>
              <a:spLocks noChangeArrowheads="1"/>
            </p:cNvSpPr>
            <p:nvPr userDrawn="1"/>
          </p:nvSpPr>
          <p:spPr bwMode="auto">
            <a:xfrm>
              <a:off x="5633" y="227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9" name="Rectangle 167"/>
            <p:cNvSpPr>
              <a:spLocks noChangeArrowheads="1"/>
            </p:cNvSpPr>
            <p:nvPr userDrawn="1"/>
          </p:nvSpPr>
          <p:spPr bwMode="auto">
            <a:xfrm>
              <a:off x="5633" y="232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0" name="Rectangle 168"/>
            <p:cNvSpPr>
              <a:spLocks noChangeArrowheads="1"/>
            </p:cNvSpPr>
            <p:nvPr userDrawn="1"/>
          </p:nvSpPr>
          <p:spPr bwMode="auto">
            <a:xfrm>
              <a:off x="5581" y="227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1" name="Rectangle 169"/>
            <p:cNvSpPr>
              <a:spLocks noChangeArrowheads="1"/>
            </p:cNvSpPr>
            <p:nvPr userDrawn="1"/>
          </p:nvSpPr>
          <p:spPr bwMode="auto">
            <a:xfrm>
              <a:off x="5527" y="2326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2" name="Rectangle 170"/>
            <p:cNvSpPr>
              <a:spLocks noChangeArrowheads="1"/>
            </p:cNvSpPr>
            <p:nvPr userDrawn="1"/>
          </p:nvSpPr>
          <p:spPr bwMode="auto">
            <a:xfrm>
              <a:off x="5633" y="237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3" name="Rectangle 171"/>
            <p:cNvSpPr>
              <a:spLocks noChangeArrowheads="1"/>
            </p:cNvSpPr>
            <p:nvPr userDrawn="1"/>
          </p:nvSpPr>
          <p:spPr bwMode="auto">
            <a:xfrm>
              <a:off x="5581" y="2378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4" name="Rectangle 172"/>
            <p:cNvSpPr>
              <a:spLocks noChangeArrowheads="1"/>
            </p:cNvSpPr>
            <p:nvPr userDrawn="1"/>
          </p:nvSpPr>
          <p:spPr bwMode="auto">
            <a:xfrm>
              <a:off x="5475" y="2378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5" name="Rectangle 173"/>
            <p:cNvSpPr>
              <a:spLocks noChangeArrowheads="1"/>
            </p:cNvSpPr>
            <p:nvPr userDrawn="1"/>
          </p:nvSpPr>
          <p:spPr bwMode="auto">
            <a:xfrm>
              <a:off x="5581" y="179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6" name="Rectangle 174"/>
            <p:cNvSpPr>
              <a:spLocks noChangeArrowheads="1"/>
            </p:cNvSpPr>
            <p:nvPr userDrawn="1"/>
          </p:nvSpPr>
          <p:spPr bwMode="auto">
            <a:xfrm>
              <a:off x="5581" y="477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7" name="Rectangle 175"/>
            <p:cNvSpPr>
              <a:spLocks noChangeArrowheads="1"/>
            </p:cNvSpPr>
            <p:nvPr userDrawn="1"/>
          </p:nvSpPr>
          <p:spPr bwMode="auto">
            <a:xfrm>
              <a:off x="5633" y="477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8" name="Rectangle 176"/>
            <p:cNvSpPr>
              <a:spLocks noChangeArrowheads="1"/>
            </p:cNvSpPr>
            <p:nvPr userDrawn="1"/>
          </p:nvSpPr>
          <p:spPr bwMode="auto">
            <a:xfrm>
              <a:off x="5527" y="42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9" name="Rectangle 177"/>
            <p:cNvSpPr>
              <a:spLocks noChangeArrowheads="1"/>
            </p:cNvSpPr>
            <p:nvPr userDrawn="1"/>
          </p:nvSpPr>
          <p:spPr bwMode="auto">
            <a:xfrm>
              <a:off x="5581" y="42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0" name="Rectangle 178"/>
            <p:cNvSpPr>
              <a:spLocks noChangeArrowheads="1"/>
            </p:cNvSpPr>
            <p:nvPr userDrawn="1"/>
          </p:nvSpPr>
          <p:spPr bwMode="auto">
            <a:xfrm>
              <a:off x="5633" y="42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1" name="Rectangle 179"/>
            <p:cNvSpPr>
              <a:spLocks noChangeArrowheads="1"/>
            </p:cNvSpPr>
            <p:nvPr userDrawn="1"/>
          </p:nvSpPr>
          <p:spPr bwMode="auto">
            <a:xfrm>
              <a:off x="5633" y="37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2" name="Rectangle 180"/>
            <p:cNvSpPr>
              <a:spLocks noChangeArrowheads="1"/>
            </p:cNvSpPr>
            <p:nvPr userDrawn="1"/>
          </p:nvSpPr>
          <p:spPr bwMode="auto">
            <a:xfrm>
              <a:off x="5475" y="37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3" name="Rectangle 181"/>
            <p:cNvSpPr>
              <a:spLocks noChangeArrowheads="1"/>
            </p:cNvSpPr>
            <p:nvPr userDrawn="1"/>
          </p:nvSpPr>
          <p:spPr bwMode="auto">
            <a:xfrm>
              <a:off x="5527" y="318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4" name="Rectangle 182"/>
            <p:cNvSpPr>
              <a:spLocks noChangeArrowheads="1"/>
            </p:cNvSpPr>
            <p:nvPr userDrawn="1"/>
          </p:nvSpPr>
          <p:spPr bwMode="auto">
            <a:xfrm>
              <a:off x="5581" y="318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5" name="Rectangle 183"/>
            <p:cNvSpPr>
              <a:spLocks noChangeArrowheads="1"/>
            </p:cNvSpPr>
            <p:nvPr userDrawn="1"/>
          </p:nvSpPr>
          <p:spPr bwMode="auto">
            <a:xfrm>
              <a:off x="5633" y="318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6" name="Rectangle 184"/>
            <p:cNvSpPr>
              <a:spLocks noChangeArrowheads="1"/>
            </p:cNvSpPr>
            <p:nvPr userDrawn="1"/>
          </p:nvSpPr>
          <p:spPr bwMode="auto">
            <a:xfrm>
              <a:off x="5581" y="266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7" name="Rectangle 185"/>
            <p:cNvSpPr>
              <a:spLocks noChangeArrowheads="1"/>
            </p:cNvSpPr>
            <p:nvPr userDrawn="1"/>
          </p:nvSpPr>
          <p:spPr bwMode="auto">
            <a:xfrm>
              <a:off x="5633" y="26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8" name="Rectangle 186"/>
            <p:cNvSpPr>
              <a:spLocks noChangeArrowheads="1"/>
            </p:cNvSpPr>
            <p:nvPr userDrawn="1"/>
          </p:nvSpPr>
          <p:spPr bwMode="auto">
            <a:xfrm>
              <a:off x="5527" y="212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9" name="Rectangle 187"/>
            <p:cNvSpPr>
              <a:spLocks noChangeArrowheads="1"/>
            </p:cNvSpPr>
            <p:nvPr userDrawn="1"/>
          </p:nvSpPr>
          <p:spPr bwMode="auto">
            <a:xfrm>
              <a:off x="5581" y="21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0" name="Rectangle 188"/>
            <p:cNvSpPr>
              <a:spLocks noChangeArrowheads="1"/>
            </p:cNvSpPr>
            <p:nvPr userDrawn="1"/>
          </p:nvSpPr>
          <p:spPr bwMode="auto">
            <a:xfrm>
              <a:off x="5633" y="212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1" name="Rectangle 189"/>
            <p:cNvSpPr>
              <a:spLocks noChangeArrowheads="1"/>
            </p:cNvSpPr>
            <p:nvPr userDrawn="1"/>
          </p:nvSpPr>
          <p:spPr bwMode="auto">
            <a:xfrm>
              <a:off x="5476" y="21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2" name="Rectangle 190"/>
            <p:cNvSpPr>
              <a:spLocks noChangeArrowheads="1"/>
            </p:cNvSpPr>
            <p:nvPr userDrawn="1"/>
          </p:nvSpPr>
          <p:spPr bwMode="auto">
            <a:xfrm>
              <a:off x="5527" y="16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3" name="Rectangle 191"/>
            <p:cNvSpPr>
              <a:spLocks noChangeArrowheads="1"/>
            </p:cNvSpPr>
            <p:nvPr userDrawn="1"/>
          </p:nvSpPr>
          <p:spPr bwMode="auto">
            <a:xfrm>
              <a:off x="5581" y="160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4" name="Rectangle 192"/>
            <p:cNvSpPr>
              <a:spLocks noChangeArrowheads="1"/>
            </p:cNvSpPr>
            <p:nvPr userDrawn="1"/>
          </p:nvSpPr>
          <p:spPr bwMode="auto">
            <a:xfrm>
              <a:off x="5633" y="16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5" name="Rectangle 193"/>
            <p:cNvSpPr>
              <a:spLocks noChangeArrowheads="1"/>
            </p:cNvSpPr>
            <p:nvPr userDrawn="1"/>
          </p:nvSpPr>
          <p:spPr bwMode="auto">
            <a:xfrm>
              <a:off x="5581" y="106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6" name="Rectangle 194"/>
            <p:cNvSpPr>
              <a:spLocks noChangeArrowheads="1"/>
            </p:cNvSpPr>
            <p:nvPr userDrawn="1"/>
          </p:nvSpPr>
          <p:spPr bwMode="auto">
            <a:xfrm>
              <a:off x="5633" y="106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7" name="Rectangle 195"/>
            <p:cNvSpPr>
              <a:spLocks noChangeArrowheads="1"/>
            </p:cNvSpPr>
            <p:nvPr userDrawn="1"/>
          </p:nvSpPr>
          <p:spPr bwMode="auto">
            <a:xfrm>
              <a:off x="5527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8" name="Rectangle 196"/>
            <p:cNvSpPr>
              <a:spLocks noChangeArrowheads="1"/>
            </p:cNvSpPr>
            <p:nvPr userDrawn="1"/>
          </p:nvSpPr>
          <p:spPr bwMode="auto">
            <a:xfrm>
              <a:off x="5581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9" name="Rectangle 197"/>
            <p:cNvSpPr>
              <a:spLocks noChangeArrowheads="1"/>
            </p:cNvSpPr>
            <p:nvPr userDrawn="1"/>
          </p:nvSpPr>
          <p:spPr bwMode="auto">
            <a:xfrm>
              <a:off x="5633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0" name="Rectangle 198"/>
            <p:cNvSpPr>
              <a:spLocks noChangeArrowheads="1"/>
            </p:cNvSpPr>
            <p:nvPr userDrawn="1"/>
          </p:nvSpPr>
          <p:spPr bwMode="auto">
            <a:xfrm>
              <a:off x="5475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179388" y="115888"/>
            <a:ext cx="8424862" cy="2736850"/>
          </a:xfrm>
        </p:spPr>
        <p:txBody>
          <a:bodyPr anchor="b" anchorCtr="1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de-AT"/>
              <a:t>Click to edit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8424862" cy="1439863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600"/>
            </a:lvl1pPr>
          </a:lstStyle>
          <a:p>
            <a:r>
              <a:rPr lang="de-AT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3075" y="44450"/>
            <a:ext cx="2212975" cy="6337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491287" cy="6337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908050"/>
            <a:ext cx="8856662" cy="5473700"/>
          </a:xfrm>
        </p:spPr>
        <p:txBody>
          <a:bodyPr/>
          <a:lstStyle/>
          <a:p>
            <a:pPr lvl="0"/>
            <a:endParaRPr lang="de-AT" noProof="0" smtClean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063" y="908050"/>
            <a:ext cx="4376737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08050"/>
            <a:ext cx="4378325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34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e-A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693150" y="6327775"/>
            <a:ext cx="361950" cy="406400"/>
            <a:chOff x="5494" y="4030"/>
            <a:chExt cx="179" cy="201"/>
          </a:xfrm>
        </p:grpSpPr>
        <p:sp>
          <p:nvSpPr>
            <p:cNvPr id="272387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88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89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0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1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2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3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4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2395" name="Freeform 11"/>
          <p:cNvSpPr>
            <a:spLocks/>
          </p:cNvSpPr>
          <p:nvPr/>
        </p:nvSpPr>
        <p:spPr bwMode="auto">
          <a:xfrm>
            <a:off x="115888" y="85725"/>
            <a:ext cx="8912225" cy="669925"/>
          </a:xfrm>
          <a:custGeom>
            <a:avLst/>
            <a:gdLst/>
            <a:ahLst/>
            <a:cxnLst>
              <a:cxn ang="0">
                <a:pos x="5614" y="422"/>
              </a:cxn>
              <a:cxn ang="0">
                <a:pos x="202" y="422"/>
              </a:cxn>
              <a:cxn ang="0">
                <a:pos x="202" y="422"/>
              </a:cxn>
              <a:cxn ang="0">
                <a:pos x="180" y="422"/>
              </a:cxn>
              <a:cxn ang="0">
                <a:pos x="161" y="418"/>
              </a:cxn>
              <a:cxn ang="0">
                <a:pos x="141" y="413"/>
              </a:cxn>
              <a:cxn ang="0">
                <a:pos x="123" y="407"/>
              </a:cxn>
              <a:cxn ang="0">
                <a:pos x="106" y="397"/>
              </a:cxn>
              <a:cxn ang="0">
                <a:pos x="89" y="387"/>
              </a:cxn>
              <a:cxn ang="0">
                <a:pos x="74" y="375"/>
              </a:cxn>
              <a:cxn ang="0">
                <a:pos x="59" y="361"/>
              </a:cxn>
              <a:cxn ang="0">
                <a:pos x="45" y="346"/>
              </a:cxn>
              <a:cxn ang="0">
                <a:pos x="34" y="329"/>
              </a:cxn>
              <a:cxn ang="0">
                <a:pos x="24" y="313"/>
              </a:cxn>
              <a:cxn ang="0">
                <a:pos x="15" y="294"/>
              </a:cxn>
              <a:cxn ang="0">
                <a:pos x="8" y="274"/>
              </a:cxn>
              <a:cxn ang="0">
                <a:pos x="3" y="254"/>
              </a:cxn>
              <a:cxn ang="0">
                <a:pos x="2" y="234"/>
              </a:cxn>
              <a:cxn ang="0">
                <a:pos x="0" y="212"/>
              </a:cxn>
              <a:cxn ang="0">
                <a:pos x="0" y="212"/>
              </a:cxn>
              <a:cxn ang="0">
                <a:pos x="2" y="190"/>
              </a:cxn>
              <a:cxn ang="0">
                <a:pos x="3" y="168"/>
              </a:cxn>
              <a:cxn ang="0">
                <a:pos x="8" y="148"/>
              </a:cxn>
              <a:cxn ang="0">
                <a:pos x="15" y="129"/>
              </a:cxn>
              <a:cxn ang="0">
                <a:pos x="24" y="111"/>
              </a:cxn>
              <a:cxn ang="0">
                <a:pos x="34" y="92"/>
              </a:cxn>
              <a:cxn ang="0">
                <a:pos x="45" y="77"/>
              </a:cxn>
              <a:cxn ang="0">
                <a:pos x="59" y="62"/>
              </a:cxn>
              <a:cxn ang="0">
                <a:pos x="72" y="49"/>
              </a:cxn>
              <a:cxn ang="0">
                <a:pos x="89" y="37"/>
              </a:cxn>
              <a:cxn ang="0">
                <a:pos x="106" y="25"/>
              </a:cxn>
              <a:cxn ang="0">
                <a:pos x="123" y="17"/>
              </a:cxn>
              <a:cxn ang="0">
                <a:pos x="141" y="10"/>
              </a:cxn>
              <a:cxn ang="0">
                <a:pos x="160" y="5"/>
              </a:cxn>
              <a:cxn ang="0">
                <a:pos x="180" y="2"/>
              </a:cxn>
              <a:cxn ang="0">
                <a:pos x="200" y="0"/>
              </a:cxn>
              <a:cxn ang="0">
                <a:pos x="5614" y="0"/>
              </a:cxn>
              <a:cxn ang="0">
                <a:pos x="5614" y="422"/>
              </a:cxn>
            </a:cxnLst>
            <a:rect l="0" t="0" r="r" b="b"/>
            <a:pathLst>
              <a:path w="5614" h="422">
                <a:moveTo>
                  <a:pt x="5614" y="422"/>
                </a:moveTo>
                <a:lnTo>
                  <a:pt x="202" y="422"/>
                </a:lnTo>
                <a:lnTo>
                  <a:pt x="202" y="422"/>
                </a:lnTo>
                <a:lnTo>
                  <a:pt x="180" y="422"/>
                </a:lnTo>
                <a:lnTo>
                  <a:pt x="161" y="418"/>
                </a:lnTo>
                <a:lnTo>
                  <a:pt x="141" y="413"/>
                </a:lnTo>
                <a:lnTo>
                  <a:pt x="123" y="407"/>
                </a:lnTo>
                <a:lnTo>
                  <a:pt x="106" y="397"/>
                </a:lnTo>
                <a:lnTo>
                  <a:pt x="89" y="387"/>
                </a:lnTo>
                <a:lnTo>
                  <a:pt x="74" y="375"/>
                </a:lnTo>
                <a:lnTo>
                  <a:pt x="59" y="361"/>
                </a:lnTo>
                <a:lnTo>
                  <a:pt x="45" y="346"/>
                </a:lnTo>
                <a:lnTo>
                  <a:pt x="34" y="329"/>
                </a:lnTo>
                <a:lnTo>
                  <a:pt x="24" y="313"/>
                </a:lnTo>
                <a:lnTo>
                  <a:pt x="15" y="294"/>
                </a:lnTo>
                <a:lnTo>
                  <a:pt x="8" y="274"/>
                </a:lnTo>
                <a:lnTo>
                  <a:pt x="3" y="254"/>
                </a:lnTo>
                <a:lnTo>
                  <a:pt x="2" y="234"/>
                </a:lnTo>
                <a:lnTo>
                  <a:pt x="0" y="212"/>
                </a:lnTo>
                <a:lnTo>
                  <a:pt x="0" y="212"/>
                </a:lnTo>
                <a:lnTo>
                  <a:pt x="2" y="190"/>
                </a:lnTo>
                <a:lnTo>
                  <a:pt x="3" y="168"/>
                </a:lnTo>
                <a:lnTo>
                  <a:pt x="8" y="148"/>
                </a:lnTo>
                <a:lnTo>
                  <a:pt x="15" y="129"/>
                </a:lnTo>
                <a:lnTo>
                  <a:pt x="24" y="111"/>
                </a:lnTo>
                <a:lnTo>
                  <a:pt x="34" y="92"/>
                </a:lnTo>
                <a:lnTo>
                  <a:pt x="45" y="77"/>
                </a:lnTo>
                <a:lnTo>
                  <a:pt x="59" y="62"/>
                </a:lnTo>
                <a:lnTo>
                  <a:pt x="72" y="49"/>
                </a:lnTo>
                <a:lnTo>
                  <a:pt x="89" y="37"/>
                </a:lnTo>
                <a:lnTo>
                  <a:pt x="106" y="25"/>
                </a:lnTo>
                <a:lnTo>
                  <a:pt x="123" y="17"/>
                </a:lnTo>
                <a:lnTo>
                  <a:pt x="141" y="10"/>
                </a:lnTo>
                <a:lnTo>
                  <a:pt x="160" y="5"/>
                </a:lnTo>
                <a:lnTo>
                  <a:pt x="180" y="2"/>
                </a:lnTo>
                <a:lnTo>
                  <a:pt x="200" y="0"/>
                </a:lnTo>
                <a:lnTo>
                  <a:pt x="5614" y="0"/>
                </a:lnTo>
                <a:lnTo>
                  <a:pt x="5614" y="422"/>
                </a:lnTo>
                <a:close/>
              </a:path>
            </a:pathLst>
          </a:custGeom>
          <a:solidFill>
            <a:srgbClr val="2AA3D8"/>
          </a:solidFill>
          <a:ln w="1587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272409" name="Freeform 25"/>
          <p:cNvSpPr>
            <a:spLocks/>
          </p:cNvSpPr>
          <p:nvPr/>
        </p:nvSpPr>
        <p:spPr bwMode="auto">
          <a:xfrm>
            <a:off x="8470900" y="531813"/>
            <a:ext cx="4318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0"/>
              </a:cxn>
              <a:cxn ang="0">
                <a:pos x="0" y="0"/>
              </a:cxn>
            </a:cxnLst>
            <a:rect l="0" t="0" r="r" b="b"/>
            <a:pathLst>
              <a:path w="272">
                <a:moveTo>
                  <a:pt x="0" y="0"/>
                </a:moveTo>
                <a:lnTo>
                  <a:pt x="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4450"/>
            <a:ext cx="7761287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856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 smtClean="0"/>
              <a:t>Text</a:t>
            </a:r>
          </a:p>
          <a:p>
            <a:pPr lvl="1"/>
            <a:r>
              <a:rPr lang="de-AT" dirty="0" smtClean="0"/>
              <a:t>Text</a:t>
            </a:r>
          </a:p>
          <a:p>
            <a:pPr lvl="2"/>
            <a:r>
              <a:rPr lang="de-AT" dirty="0" smtClean="0"/>
              <a:t>Text</a:t>
            </a:r>
          </a:p>
          <a:p>
            <a:pPr lvl="3"/>
            <a:r>
              <a:rPr lang="de-AT" dirty="0" smtClean="0"/>
              <a:t>Text</a:t>
            </a:r>
          </a:p>
          <a:p>
            <a:pPr lvl="4"/>
            <a:r>
              <a:rPr lang="de-AT" dirty="0" smtClean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11925"/>
            <a:ext cx="36718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30663" y="6507163"/>
            <a:ext cx="10795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  <p:pic>
        <p:nvPicPr>
          <p:cNvPr id="30" name="Picture 31" descr="TU_Signet_white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95" y="156368"/>
            <a:ext cx="5270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7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011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3000">
          <a:solidFill>
            <a:schemeClr val="tx1"/>
          </a:solidFill>
          <a:latin typeface="+mn-lt"/>
        </a:defRPr>
      </a:lvl2pPr>
      <a:lvl3pPr marL="1346200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800">
          <a:solidFill>
            <a:schemeClr val="tx1"/>
          </a:solidFill>
          <a:latin typeface="+mn-lt"/>
        </a:defRPr>
      </a:lvl3pPr>
      <a:lvl4pPr marL="1792288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600">
          <a:solidFill>
            <a:schemeClr val="tx1"/>
          </a:solidFill>
          <a:latin typeface="+mn-lt"/>
        </a:defRPr>
      </a:lvl4pPr>
      <a:lvl5pPr marL="2239963" indent="-26828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5pPr>
      <a:lvl6pPr marL="26971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6pPr>
      <a:lvl7pPr marL="31543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7pPr>
      <a:lvl8pPr marL="36115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8pPr>
      <a:lvl9pPr marL="40687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c.europa.eu/eurostat/web/tourism/data/databas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ts.ucar.edu/vg/isabeldata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1052736"/>
            <a:ext cx="8424862" cy="2736850"/>
          </a:xfrm>
        </p:spPr>
        <p:txBody>
          <a:bodyPr/>
          <a:lstStyle/>
          <a:p>
            <a:pPr eaLnBrk="1" hangingPunct="1"/>
            <a:r>
              <a:rPr lang="en-US" dirty="0" smtClean="0"/>
              <a:t>Streamline Variability Plots </a:t>
            </a:r>
            <a:br>
              <a:rPr lang="en-US" dirty="0" smtClean="0"/>
            </a:br>
            <a:r>
              <a:rPr lang="en-US" dirty="0" smtClean="0"/>
              <a:t>for Characterizing the Uncertainty in Vector Field </a:t>
            </a:r>
            <a:r>
              <a:rPr lang="en-US" dirty="0" smtClean="0"/>
              <a:t>Ensembles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Ferstl</a:t>
            </a:r>
            <a:r>
              <a:rPr lang="en-US" dirty="0" smtClean="0"/>
              <a:t> et al. 2016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4221385"/>
            <a:ext cx="8424862" cy="1439863"/>
          </a:xfrm>
        </p:spPr>
        <p:txBody>
          <a:bodyPr/>
          <a:lstStyle/>
          <a:p>
            <a:pPr eaLnBrk="1" hangingPunct="1"/>
            <a:r>
              <a:rPr lang="en-US" dirty="0" smtClean="0"/>
              <a:t>Nicolas Grossmann, 1325103</a:t>
            </a:r>
          </a:p>
          <a:p>
            <a:pPr eaLnBrk="1" hangingPunct="1"/>
            <a:r>
              <a:rPr lang="en-US" dirty="0" smtClean="0"/>
              <a:t>Thomas Köppel, 1327052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79388" y="4652963"/>
            <a:ext cx="8424862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</a:rPr>
              <a:t>Institute of Computer Graphics and Algorithms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800" b="1" dirty="0">
                <a:solidFill>
                  <a:schemeClr val="bg2"/>
                </a:solidFill>
              </a:rPr>
              <a:t>Vienna </a:t>
            </a:r>
            <a:r>
              <a:rPr lang="en-US" sz="2800" b="1" dirty="0" smtClean="0">
                <a:solidFill>
                  <a:schemeClr val="bg2"/>
                </a:solidFill>
              </a:rPr>
              <a:t>y </a:t>
            </a:r>
            <a:r>
              <a:rPr lang="en-US" sz="2800" b="1" dirty="0">
                <a:solidFill>
                  <a:schemeClr val="bg2"/>
                </a:solidFill>
              </a:rPr>
              <a:t>of Technology</a:t>
            </a:r>
          </a:p>
        </p:txBody>
      </p:sp>
    </p:spTree>
    <p:extLst>
      <p:ext uri="{BB962C8B-B14F-4D97-AF65-F5344CB8AC3E}">
        <p14:creationId xmlns:p14="http://schemas.microsoft.com/office/powerpoint/2010/main" val="367000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Reisedaten</a:t>
            </a:r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885" y="908050"/>
            <a:ext cx="7487668" cy="5473700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Nicolas Grossmann, Thomas Köppel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10</a:t>
            </a:fld>
            <a:endParaRPr lang="de-AT" dirty="0"/>
          </a:p>
        </p:txBody>
      </p:sp>
      <p:sp>
        <p:nvSpPr>
          <p:cNvPr id="3" name="Textfeld 2"/>
          <p:cNvSpPr txBox="1"/>
          <p:nvPr/>
        </p:nvSpPr>
        <p:spPr>
          <a:xfrm>
            <a:off x="6372200" y="5781585"/>
            <a:ext cx="2267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hlinkClick r:id="rId3"/>
              </a:rPr>
              <a:t>http://</a:t>
            </a:r>
            <a:r>
              <a:rPr lang="de-AT" dirty="0" smtClean="0">
                <a:hlinkClick r:id="rId3"/>
              </a:rPr>
              <a:t>ec.europa.eu/eurostat/web/tourism/data/database</a:t>
            </a: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610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Reisedaten</a:t>
            </a:r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885" y="908050"/>
            <a:ext cx="7487668" cy="5473700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Nicolas Grossmann, Thomas Köppel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05690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AT" sz="8000" b="1" dirty="0" smtClean="0"/>
              <a:t>Video</a:t>
            </a:r>
            <a:endParaRPr lang="de-AT" sz="8000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Nicolas Grossmann, Thomas Köppel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7438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Resultate</a:t>
            </a:r>
            <a:endParaRPr lang="de-AT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1"/>
          </p:nvPr>
        </p:nvSpPr>
        <p:spPr>
          <a:xfrm>
            <a:off x="179388" y="1700808"/>
            <a:ext cx="4351337" cy="4680942"/>
          </a:xfrm>
        </p:spPr>
        <p:txBody>
          <a:bodyPr/>
          <a:lstStyle/>
          <a:p>
            <a:r>
              <a:rPr lang="de-AT" dirty="0" smtClean="0"/>
              <a:t>Finden von Trends</a:t>
            </a:r>
          </a:p>
          <a:p>
            <a:pPr lvl="1"/>
            <a:r>
              <a:rPr lang="de-AT" dirty="0" smtClean="0"/>
              <a:t>Strömungsdaten</a:t>
            </a:r>
          </a:p>
          <a:p>
            <a:pPr lvl="1"/>
            <a:r>
              <a:rPr lang="de-AT" dirty="0" smtClean="0"/>
              <a:t>Reisedaten</a:t>
            </a:r>
          </a:p>
          <a:p>
            <a:r>
              <a:rPr lang="de-AT" dirty="0" smtClean="0"/>
              <a:t>Informationen über Trends</a:t>
            </a:r>
          </a:p>
          <a:p>
            <a:pPr lvl="1"/>
            <a:r>
              <a:rPr lang="de-AT" dirty="0" smtClean="0"/>
              <a:t>Verhältnisse</a:t>
            </a:r>
          </a:p>
          <a:p>
            <a:pPr lvl="1"/>
            <a:r>
              <a:rPr lang="de-AT" dirty="0" smtClean="0"/>
              <a:t>Variabilität</a:t>
            </a:r>
          </a:p>
          <a:p>
            <a:pPr lvl="1"/>
            <a:r>
              <a:rPr lang="de-AT" dirty="0" smtClean="0"/>
              <a:t>Median</a:t>
            </a:r>
          </a:p>
          <a:p>
            <a:r>
              <a:rPr lang="de-AT" dirty="0" smtClean="0"/>
              <a:t>Interaktives Erkunden</a:t>
            </a:r>
            <a:endParaRPr lang="de-AT" dirty="0"/>
          </a:p>
        </p:txBody>
      </p:sp>
      <p:sp>
        <p:nvSpPr>
          <p:cNvPr id="14" name="Inhaltsplatzhalter 13"/>
          <p:cNvSpPr>
            <a:spLocks noGrp="1"/>
          </p:cNvSpPr>
          <p:nvPr>
            <p:ph sz="half" idx="2"/>
          </p:nvPr>
        </p:nvSpPr>
        <p:spPr>
          <a:xfrm>
            <a:off x="4683125" y="1700808"/>
            <a:ext cx="4352925" cy="4680942"/>
          </a:xfrm>
        </p:spPr>
        <p:txBody>
          <a:bodyPr/>
          <a:lstStyle/>
          <a:p>
            <a:r>
              <a:rPr lang="de-AT" dirty="0" smtClean="0"/>
              <a:t>Teils langsamer Datenaustausch</a:t>
            </a:r>
          </a:p>
          <a:p>
            <a:pPr lvl="1"/>
            <a:r>
              <a:rPr lang="de-AT" dirty="0" smtClean="0"/>
              <a:t>GUI &lt;-&gt; </a:t>
            </a:r>
            <a:r>
              <a:rPr lang="de-AT" dirty="0" err="1" smtClean="0"/>
              <a:t>Matlab</a:t>
            </a:r>
            <a:endParaRPr lang="de-AT" dirty="0" smtClean="0"/>
          </a:p>
          <a:p>
            <a:r>
              <a:rPr lang="de-AT" dirty="0" smtClean="0"/>
              <a:t>Behandlung der unterschiedliche Anzahl an Punkten in den Linien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13</a:t>
            </a:fld>
            <a:endParaRPr lang="de-AT" dirty="0"/>
          </a:p>
        </p:txBody>
      </p:sp>
      <p:sp>
        <p:nvSpPr>
          <p:cNvPr id="15" name="Textfeld 14"/>
          <p:cNvSpPr txBox="1"/>
          <p:nvPr/>
        </p:nvSpPr>
        <p:spPr>
          <a:xfrm>
            <a:off x="179387" y="989638"/>
            <a:ext cx="4351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 smtClean="0"/>
              <a:t>Stärken</a:t>
            </a:r>
            <a:endParaRPr lang="de-AT" sz="28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4530724" y="988676"/>
            <a:ext cx="4351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 smtClean="0"/>
              <a:t>Schwächen</a:t>
            </a:r>
            <a:endParaRPr lang="de-AT" sz="2800" b="1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79388" y="6511925"/>
            <a:ext cx="3671887" cy="301625"/>
          </a:xfrm>
        </p:spPr>
        <p:txBody>
          <a:bodyPr/>
          <a:lstStyle/>
          <a:p>
            <a:pPr>
              <a:defRPr/>
            </a:pPr>
            <a:r>
              <a:rPr lang="de-AT" smtClean="0"/>
              <a:t>Nicolas Grossmann, Thomas Köppel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4136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14</a:t>
            </a:fld>
            <a:endParaRPr lang="de-AT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79388" y="908050"/>
            <a:ext cx="8856662" cy="5473700"/>
          </a:xfrm>
          <a:prstGeom prst="rect">
            <a:avLst/>
          </a:prstGeom>
        </p:spPr>
        <p:txBody>
          <a:bodyPr anchor="ctr"/>
          <a:lstStyle>
            <a:lvl1pPr marL="36036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11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3462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9228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239963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971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1543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6115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40687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de-AT" sz="3600" b="1" kern="0" dirty="0" smtClean="0"/>
              <a:t>Danke für eure Aufmerksamkeit!</a:t>
            </a:r>
            <a:endParaRPr lang="de-AT" sz="3600" b="1" kern="0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79388" y="6511925"/>
            <a:ext cx="3671887" cy="301625"/>
          </a:xfrm>
        </p:spPr>
        <p:txBody>
          <a:bodyPr/>
          <a:lstStyle/>
          <a:p>
            <a:pPr>
              <a:defRPr/>
            </a:pPr>
            <a:r>
              <a:rPr lang="de-AT" smtClean="0"/>
              <a:t>Nicolas Grossmann, Thomas Köppel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4820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Ziel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</a:t>
            </a:fld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1" t="24567" r="26363" b="18077"/>
          <a:stretch/>
        </p:blipFill>
        <p:spPr bwMode="auto">
          <a:xfrm>
            <a:off x="209550" y="952500"/>
            <a:ext cx="8934450" cy="477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80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pPr eaLnBrk="1" hangingPunct="1"/>
            <a:r>
              <a:rPr lang="en-US" dirty="0" err="1" smtClean="0"/>
              <a:t>Ablauf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</a:t>
            </a:fld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8" t="14808" r="10416" b="10770"/>
          <a:stretch/>
        </p:blipFill>
        <p:spPr bwMode="auto">
          <a:xfrm>
            <a:off x="1007744" y="968056"/>
            <a:ext cx="2520000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34425"/>
            <a:ext cx="3128696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02" y="3789742"/>
            <a:ext cx="3130170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815" y="3789742"/>
            <a:ext cx="2845162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611560" y="1134425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1</a:t>
            </a:r>
            <a:endParaRPr lang="de-AT" dirty="0"/>
          </a:p>
        </p:txBody>
      </p:sp>
      <p:sp>
        <p:nvSpPr>
          <p:cNvPr id="10" name="Textfeld 9"/>
          <p:cNvSpPr txBox="1"/>
          <p:nvPr/>
        </p:nvSpPr>
        <p:spPr>
          <a:xfrm>
            <a:off x="4644008" y="1134425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2</a:t>
            </a:r>
            <a:endParaRPr lang="de-AT" dirty="0"/>
          </a:p>
        </p:txBody>
      </p:sp>
      <p:sp>
        <p:nvSpPr>
          <p:cNvPr id="11" name="Textfeld 10"/>
          <p:cNvSpPr txBox="1"/>
          <p:nvPr/>
        </p:nvSpPr>
        <p:spPr>
          <a:xfrm>
            <a:off x="4644008" y="386104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4</a:t>
            </a:r>
            <a:endParaRPr lang="de-AT" dirty="0"/>
          </a:p>
        </p:txBody>
      </p:sp>
      <p:sp>
        <p:nvSpPr>
          <p:cNvPr id="12" name="Textfeld 11"/>
          <p:cNvSpPr txBox="1"/>
          <p:nvPr/>
        </p:nvSpPr>
        <p:spPr>
          <a:xfrm>
            <a:off x="611560" y="386104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3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489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Technologie</a:t>
            </a:r>
            <a:endParaRPr lang="en-US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smtClean="0"/>
              <a:t> C++</a:t>
            </a:r>
          </a:p>
          <a:p>
            <a:pPr lvl="1"/>
            <a:r>
              <a:rPr lang="de-AT" dirty="0" smtClean="0"/>
              <a:t>Daten laden</a:t>
            </a:r>
          </a:p>
          <a:p>
            <a:pPr lvl="1"/>
            <a:r>
              <a:rPr lang="de-AT" dirty="0" smtClean="0"/>
              <a:t>Strömungen simulieren</a:t>
            </a:r>
          </a:p>
          <a:p>
            <a:endParaRPr lang="de-AT" dirty="0" smtClean="0"/>
          </a:p>
          <a:p>
            <a:r>
              <a:rPr lang="de-AT" dirty="0" smtClean="0"/>
              <a:t> </a:t>
            </a:r>
            <a:r>
              <a:rPr lang="de-AT" dirty="0" err="1" smtClean="0"/>
              <a:t>qt</a:t>
            </a:r>
            <a:endParaRPr lang="de-AT" dirty="0"/>
          </a:p>
          <a:p>
            <a:pPr lvl="1"/>
            <a:r>
              <a:rPr lang="de-AT" dirty="0" smtClean="0"/>
              <a:t>GUI</a:t>
            </a:r>
          </a:p>
          <a:p>
            <a:pPr lvl="1"/>
            <a:r>
              <a:rPr lang="de-AT" dirty="0" smtClean="0"/>
              <a:t>2D – Plots</a:t>
            </a:r>
          </a:p>
          <a:p>
            <a:pPr lvl="1"/>
            <a:r>
              <a:rPr lang="de-AT" dirty="0" smtClean="0"/>
              <a:t>Interaktion (Parameter, …)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 err="1" smtClean="0"/>
              <a:t>Matlab</a:t>
            </a:r>
            <a:endParaRPr lang="de-AT" dirty="0" smtClean="0"/>
          </a:p>
          <a:p>
            <a:pPr lvl="1"/>
            <a:r>
              <a:rPr lang="de-AT" dirty="0" smtClean="0"/>
              <a:t>PCA</a:t>
            </a:r>
          </a:p>
          <a:p>
            <a:pPr lvl="1"/>
            <a:r>
              <a:rPr lang="de-AT" dirty="0" smtClean="0"/>
              <a:t>Clustering</a:t>
            </a:r>
          </a:p>
          <a:p>
            <a:pPr lvl="1"/>
            <a:r>
              <a:rPr lang="de-AT" dirty="0" smtClean="0"/>
              <a:t>Sampling</a:t>
            </a:r>
          </a:p>
          <a:p>
            <a:pPr lvl="1"/>
            <a:r>
              <a:rPr lang="de-AT" dirty="0" smtClean="0"/>
              <a:t>Grenzen berechnen</a:t>
            </a:r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973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Technologie</a:t>
            </a:r>
            <a:endParaRPr lang="en-US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smtClean="0"/>
              <a:t> </a:t>
            </a:r>
            <a:r>
              <a:rPr lang="de-AT" strike="sngStrike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de-AT" strike="sngStrike" smtClean="0">
                <a:solidFill>
                  <a:schemeClr val="bg1">
                    <a:lumMod val="50000"/>
                  </a:schemeClr>
                </a:solidFill>
              </a:rPr>
              <a:t>++</a:t>
            </a:r>
            <a:r>
              <a:rPr lang="de-AT" smtClean="0"/>
              <a:t> C#</a:t>
            </a:r>
            <a:endParaRPr lang="de-AT" dirty="0" smtClean="0"/>
          </a:p>
          <a:p>
            <a:pPr lvl="1"/>
            <a:r>
              <a:rPr lang="de-AT" dirty="0" smtClean="0"/>
              <a:t>Daten laden</a:t>
            </a:r>
          </a:p>
          <a:p>
            <a:pPr lvl="1"/>
            <a:r>
              <a:rPr lang="de-AT" dirty="0" smtClean="0"/>
              <a:t>Strömungen simulieren</a:t>
            </a:r>
          </a:p>
          <a:p>
            <a:endParaRPr lang="de-AT" dirty="0" smtClean="0"/>
          </a:p>
          <a:p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strike="sngStrike" dirty="0" err="1" smtClean="0">
                <a:solidFill>
                  <a:schemeClr val="bg1">
                    <a:lumMod val="50000"/>
                  </a:schemeClr>
                </a:solidFill>
              </a:rPr>
              <a:t>qt</a:t>
            </a:r>
            <a:r>
              <a:rPr lang="de-AT" dirty="0" smtClean="0"/>
              <a:t> C# / WPF</a:t>
            </a:r>
            <a:endParaRPr lang="de-AT" dirty="0"/>
          </a:p>
          <a:p>
            <a:pPr lvl="1"/>
            <a:r>
              <a:rPr lang="de-AT" dirty="0" smtClean="0"/>
              <a:t>GUI</a:t>
            </a:r>
          </a:p>
          <a:p>
            <a:pPr lvl="1"/>
            <a:r>
              <a:rPr lang="de-AT" dirty="0" smtClean="0"/>
              <a:t>2D – Plots</a:t>
            </a:r>
          </a:p>
          <a:p>
            <a:pPr lvl="1"/>
            <a:r>
              <a:rPr lang="de-AT" dirty="0" smtClean="0"/>
              <a:t>Interaktion (Parameter, …)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 err="1" smtClean="0"/>
              <a:t>Matlab</a:t>
            </a:r>
            <a:endParaRPr lang="de-AT" dirty="0" smtClean="0"/>
          </a:p>
          <a:p>
            <a:pPr lvl="1"/>
            <a:r>
              <a:rPr lang="de-AT" dirty="0" smtClean="0"/>
              <a:t>PCA</a:t>
            </a:r>
          </a:p>
          <a:p>
            <a:pPr lvl="1"/>
            <a:r>
              <a:rPr lang="de-AT" dirty="0" smtClean="0"/>
              <a:t>Clustering</a:t>
            </a:r>
          </a:p>
          <a:p>
            <a:pPr lvl="1"/>
            <a:r>
              <a:rPr lang="de-AT" dirty="0" smtClean="0"/>
              <a:t>Sampling</a:t>
            </a:r>
          </a:p>
          <a:p>
            <a:pPr lvl="1"/>
            <a:r>
              <a:rPr lang="de-AT" dirty="0" smtClean="0"/>
              <a:t>Grenzen berechnen</a:t>
            </a:r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015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Strömungslinien</a:t>
            </a:r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885" y="908050"/>
            <a:ext cx="7487668" cy="5473700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Nicolas Grossmann, Thomas Köppel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6</a:t>
            </a:fld>
            <a:endParaRPr lang="de-AT" dirty="0"/>
          </a:p>
        </p:txBody>
      </p:sp>
      <p:sp>
        <p:nvSpPr>
          <p:cNvPr id="3" name="Textfeld 2"/>
          <p:cNvSpPr txBox="1"/>
          <p:nvPr/>
        </p:nvSpPr>
        <p:spPr>
          <a:xfrm>
            <a:off x="6407337" y="5737026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hlinkClick r:id="rId3"/>
              </a:rPr>
              <a:t>http://www.vets.ucar.edu/vg/isabeldata</a:t>
            </a:r>
            <a:r>
              <a:rPr lang="de-AT" dirty="0" smtClean="0">
                <a:hlinkClick r:id="rId3"/>
              </a:rPr>
              <a:t>/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258979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Strömungslinien</a:t>
            </a:r>
            <a:endParaRPr lang="de-AT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885" y="908050"/>
            <a:ext cx="7487668" cy="547370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Nicolas Grossmann, Thomas Köppel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6394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Pfadlinien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Nicolas Grossmann, Thomas Köppel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8</a:t>
            </a:fld>
            <a:endParaRPr lang="de-AT" dirty="0"/>
          </a:p>
        </p:txBody>
      </p:sp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885" y="908050"/>
            <a:ext cx="7487668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Pfadlinien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Nicolas Grossmann, Thomas Köppel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9</a:t>
            </a:fld>
            <a:endParaRPr lang="de-AT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885" y="908050"/>
            <a:ext cx="7487668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5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General Insti Colors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AA3D8"/>
      </a:accent1>
      <a:accent2>
        <a:srgbClr val="C32D9B"/>
      </a:accent2>
      <a:accent3>
        <a:srgbClr val="FFFFFF"/>
      </a:accent3>
      <a:accent4>
        <a:srgbClr val="000000"/>
      </a:accent4>
      <a:accent5>
        <a:srgbClr val="ACCEE9"/>
      </a:accent5>
      <a:accent6>
        <a:srgbClr val="B0288C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212</Words>
  <Application>Microsoft Office PowerPoint</Application>
  <PresentationFormat>Bildschirmpräsentation (4:3)</PresentationFormat>
  <Paragraphs>90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Blends</vt:lpstr>
      <vt:lpstr>Streamline Variability Plots  for Characterizing the Uncertainty in Vector Field Ensembles  Ferstl et al. 2016</vt:lpstr>
      <vt:lpstr>Ziel</vt:lpstr>
      <vt:lpstr>Ablauf</vt:lpstr>
      <vt:lpstr>Technologie</vt:lpstr>
      <vt:lpstr>Technologie</vt:lpstr>
      <vt:lpstr>Strömungslinien</vt:lpstr>
      <vt:lpstr>Strömungslinien</vt:lpstr>
      <vt:lpstr>Pfadlinien</vt:lpstr>
      <vt:lpstr>Pfadlinien</vt:lpstr>
      <vt:lpstr>Reisedaten</vt:lpstr>
      <vt:lpstr>Reisedaten</vt:lpstr>
      <vt:lpstr>Demo</vt:lpstr>
      <vt:lpstr>Resultate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2017-05-30T14:44:45Z</dcterms:modified>
</cp:coreProperties>
</file>