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257" r:id="rId3"/>
    <p:sldId id="259" r:id="rId4"/>
    <p:sldId id="260" r:id="rId5"/>
    <p:sldId id="261" r:id="rId6"/>
    <p:sldId id="269" r:id="rId7"/>
    <p:sldId id="262" r:id="rId8"/>
    <p:sldId id="263" r:id="rId9"/>
    <p:sldId id="265" r:id="rId10"/>
    <p:sldId id="264" r:id="rId11"/>
    <p:sldId id="268" r:id="rId12"/>
    <p:sldId id="267" r:id="rId13"/>
    <p:sldId id="266"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83"/>
    <p:restoredTop sz="94674"/>
  </p:normalViewPr>
  <p:slideViewPr>
    <p:cSldViewPr snapToGrid="0" snapToObjects="1">
      <p:cViewPr>
        <p:scale>
          <a:sx n="104" d="100"/>
          <a:sy n="104" d="100"/>
        </p:scale>
        <p:origin x="1064"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251ADE-D94E-6E46-B887-E405D2E312F0}" type="datetimeFigureOut">
              <a:rPr kumimoji="1" lang="ja-JP" altLang="en-US" smtClean="0"/>
              <a:t>2019/8/1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B56388-AA4E-9A49-8163-77BAF72FA91D}" type="slidenum">
              <a:rPr kumimoji="1" lang="ja-JP" altLang="en-US" smtClean="0"/>
              <a:t>‹#›</a:t>
            </a:fld>
            <a:endParaRPr kumimoji="1" lang="ja-JP" altLang="en-US"/>
          </a:p>
        </p:txBody>
      </p:sp>
    </p:spTree>
    <p:extLst>
      <p:ext uri="{BB962C8B-B14F-4D97-AF65-F5344CB8AC3E}">
        <p14:creationId xmlns:p14="http://schemas.microsoft.com/office/powerpoint/2010/main" val="13783756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2C6F80FA-9348-364E-A0B1-CF053DFCF85B}" type="datetimeFigureOut">
              <a:rPr kumimoji="1" lang="ja-JP" altLang="en-US" smtClean="0"/>
              <a:t>2019/8/1</a:t>
            </a:fld>
            <a:endParaRPr kumimoji="1" lang="ja-JP" alt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kumimoji="1" lang="ja-JP" alt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7D657EBB-88FB-8E47-AEEC-BDFB18257706}" type="slidenum">
              <a:rPr kumimoji="1" lang="ja-JP" altLang="en-US" smtClean="0"/>
              <a:t>‹#›</a:t>
            </a:fld>
            <a:endParaRPr kumimoji="1" lang="ja-JP" alt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C6F80FA-9348-364E-A0B1-CF053DFCF85B}" type="datetimeFigureOut">
              <a:rPr kumimoji="1" lang="ja-JP" altLang="en-US" smtClean="0"/>
              <a:t>2019/8/1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657EBB-88FB-8E47-AEEC-BDFB18257706}"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C6F80FA-9348-364E-A0B1-CF053DFCF85B}" type="datetimeFigureOut">
              <a:rPr kumimoji="1" lang="ja-JP" altLang="en-US" smtClean="0"/>
              <a:t>2019/8/1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657EBB-88FB-8E47-AEEC-BDFB18257706}" type="slidenum">
              <a:rPr kumimoji="1" lang="ja-JP" altLang="en-US" smtClean="0"/>
              <a:t>‹#›</a:t>
            </a:fld>
            <a:endParaRPr kumimoji="1"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ja-JP" altLang="en-US" smtClean="0"/>
              <a:t>マスター タイトルの書式設定</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C6F80FA-9348-364E-A0B1-CF053DFCF85B}" type="datetimeFigureOut">
              <a:rPr kumimoji="1" lang="ja-JP" altLang="en-US" smtClean="0"/>
              <a:t>2019/8/1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657EBB-88FB-8E47-AEEC-BDFB18257706}" type="slidenum">
              <a:rPr kumimoji="1" lang="ja-JP" altLang="en-US" smtClean="0"/>
              <a:t>‹#›</a:t>
            </a:fld>
            <a:endParaRPr kumimoji="1" lang="ja-JP" alt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C6F80FA-9348-364E-A0B1-CF053DFCF85B}" type="datetimeFigureOut">
              <a:rPr kumimoji="1" lang="ja-JP" altLang="en-US" smtClean="0"/>
              <a:t>2019/8/1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657EBB-88FB-8E47-AEEC-BDFB18257706}" type="slidenum">
              <a:rPr kumimoji="1" lang="ja-JP" altLang="en-US" smtClean="0"/>
              <a:t>‹#›</a:t>
            </a:fld>
            <a:endParaRPr kumimoji="1" lang="ja-JP"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ja-JP" altLang="en-US" smtClean="0"/>
              <a:t>マスター タイトルの書式設定</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2C6F80FA-9348-364E-A0B1-CF053DFCF85B}" type="datetimeFigureOut">
              <a:rPr kumimoji="1" lang="ja-JP" altLang="en-US" smtClean="0"/>
              <a:t>2019/8/1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D657EBB-88FB-8E47-AEEC-BDFB18257706}" type="slidenum">
              <a:rPr kumimoji="1" lang="ja-JP" altLang="en-US" smtClean="0"/>
              <a:t>‹#›</a:t>
            </a:fld>
            <a:endParaRPr kumimoji="1" lang="ja-JP"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ja-JP" altLang="en-US" smtClean="0"/>
              <a:t>マスター タイトルの書式設定</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2C6F80FA-9348-364E-A0B1-CF053DFCF85B}" type="datetimeFigureOut">
              <a:rPr kumimoji="1" lang="ja-JP" altLang="en-US" smtClean="0"/>
              <a:t>2019/8/1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D657EBB-88FB-8E47-AEEC-BDFB18257706}" type="slidenum">
              <a:rPr kumimoji="1" lang="ja-JP" altLang="en-US" smtClean="0"/>
              <a:t>‹#›</a:t>
            </a:fld>
            <a:endParaRPr kumimoji="1" lang="ja-JP"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ja-JP" altLang="en-US" smtClean="0"/>
              <a:t>マスター タイトルの書式設定</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C6F80FA-9348-364E-A0B1-CF053DFCF85B}" type="datetimeFigureOut">
              <a:rPr kumimoji="1" lang="ja-JP" altLang="en-US" smtClean="0"/>
              <a:t>2019/8/1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657EBB-88FB-8E47-AEEC-BDFB18257706}" type="slidenum">
              <a:rPr kumimoji="1" lang="ja-JP" altLang="en-US" smtClean="0"/>
              <a:t>‹#›</a:t>
            </a:fld>
            <a:endParaRPr kumimoji="1" lang="ja-JP"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ja-JP" altLang="en-US" smtClean="0"/>
              <a:t>マスター タイトルの書式設定</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C6F80FA-9348-364E-A0B1-CF053DFCF85B}" type="datetimeFigureOut">
              <a:rPr kumimoji="1" lang="ja-JP" altLang="en-US" smtClean="0"/>
              <a:t>2019/8/1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657EBB-88FB-8E47-AEEC-BDFB18257706}"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C6F80FA-9348-364E-A0B1-CF053DFCF85B}" type="datetimeFigureOut">
              <a:rPr kumimoji="1" lang="ja-JP" altLang="en-US" smtClean="0"/>
              <a:t>2019/8/1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657EBB-88FB-8E47-AEEC-BDFB18257706}"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C6F80FA-9348-364E-A0B1-CF053DFCF85B}" type="datetimeFigureOut">
              <a:rPr kumimoji="1" lang="ja-JP" altLang="en-US" smtClean="0"/>
              <a:t>2019/8/1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657EBB-88FB-8E47-AEEC-BDFB18257706}"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ja-JP" altLang="en-US" smtClean="0"/>
              <a:t>マスター タイトルの書式設定</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2C6F80FA-9348-364E-A0B1-CF053DFCF85B}" type="datetimeFigureOut">
              <a:rPr kumimoji="1" lang="ja-JP" altLang="en-US" smtClean="0"/>
              <a:t>2019/8/1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657EBB-88FB-8E47-AEEC-BDFB18257706}"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2" name="Content Placeholder 3"/>
          <p:cNvSpPr>
            <a:spLocks noGrp="1"/>
          </p:cNvSpPr>
          <p:nvPr>
            <p:ph sz="quarter" idx="13"/>
          </p:nvPr>
        </p:nvSpPr>
        <p:spPr>
          <a:xfrm>
            <a:off x="685802" y="2861733"/>
            <a:ext cx="5088712" cy="2512852"/>
          </a:xfrm>
        </p:spPr>
        <p:txBody>
          <a:bodyPr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3" name="Content Placeholder 5"/>
          <p:cNvSpPr>
            <a:spLocks noGrp="1"/>
          </p:cNvSpPr>
          <p:nvPr>
            <p:ph sz="quarter" idx="14"/>
          </p:nvPr>
        </p:nvSpPr>
        <p:spPr>
          <a:xfrm>
            <a:off x="5993969" y="2861733"/>
            <a:ext cx="5088713" cy="2512852"/>
          </a:xfrm>
        </p:spPr>
        <p:txBody>
          <a:bodyPr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2C6F80FA-9348-364E-A0B1-CF053DFCF85B}" type="datetimeFigureOut">
              <a:rPr kumimoji="1" lang="ja-JP" altLang="en-US" smtClean="0"/>
              <a:t>2019/8/1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D657EBB-88FB-8E47-AEEC-BDFB18257706}"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2C6F80FA-9348-364E-A0B1-CF053DFCF85B}" type="datetimeFigureOut">
              <a:rPr kumimoji="1" lang="ja-JP" altLang="en-US" smtClean="0"/>
              <a:t>2019/8/1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D657EBB-88FB-8E47-AEEC-BDFB18257706}"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6F80FA-9348-364E-A0B1-CF053DFCF85B}" type="datetimeFigureOut">
              <a:rPr kumimoji="1" lang="ja-JP" altLang="en-US" smtClean="0"/>
              <a:t>2019/8/1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D657EBB-88FB-8E47-AEEC-BDFB18257706}"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ja-JP" altLang="en-US" smtClean="0"/>
              <a:t>マスター タイトルの書式設定</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C6F80FA-9348-364E-A0B1-CF053DFCF85B}" type="datetimeFigureOut">
              <a:rPr kumimoji="1" lang="ja-JP" altLang="en-US" smtClean="0"/>
              <a:t>2019/8/1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657EBB-88FB-8E47-AEEC-BDFB18257706}"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C6F80FA-9348-364E-A0B1-CF053DFCF85B}" type="datetimeFigureOut">
              <a:rPr kumimoji="1" lang="ja-JP" altLang="en-US" smtClean="0"/>
              <a:t>2019/8/1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657EBB-88FB-8E47-AEEC-BDFB18257706}"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2C6F80FA-9348-364E-A0B1-CF053DFCF85B}" type="datetimeFigureOut">
              <a:rPr kumimoji="1" lang="ja-JP" altLang="en-US" smtClean="0"/>
              <a:t>2019/8/1</a:t>
            </a:fld>
            <a:endParaRPr kumimoji="1" lang="ja-JP" alt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kumimoji="1" lang="ja-JP" alt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7D657EBB-88FB-8E47-AEEC-BDFB18257706}" type="slidenum">
              <a:rPr kumimoji="1" lang="ja-JP" altLang="en-US" smtClean="0"/>
              <a:t>‹#›</a:t>
            </a:fld>
            <a:endParaRPr kumimoji="1" lang="ja-JP" altLang="en-US"/>
          </a:p>
        </p:txBody>
      </p:sp>
    </p:spTree>
    <p:extLst>
      <p:ext uri="{BB962C8B-B14F-4D97-AF65-F5344CB8AC3E}">
        <p14:creationId xmlns:p14="http://schemas.microsoft.com/office/powerpoint/2010/main" val="3707556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kumimoji="1"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kumimoji="1"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rot="21420000">
            <a:off x="917299" y="949585"/>
            <a:ext cx="9755187" cy="1769190"/>
          </a:xfrm>
        </p:spPr>
        <p:txBody>
          <a:bodyPr/>
          <a:lstStyle/>
          <a:p>
            <a:r>
              <a:rPr kumimoji="1" lang="ja-JP" altLang="en-US" dirty="0" smtClean="0"/>
              <a:t>インスタ映え判定</a:t>
            </a:r>
            <a:endParaRPr kumimoji="1" lang="ja-JP" altLang="en-US" dirty="0"/>
          </a:p>
        </p:txBody>
      </p:sp>
      <p:sp>
        <p:nvSpPr>
          <p:cNvPr id="3" name="サブタイトル 2"/>
          <p:cNvSpPr>
            <a:spLocks noGrp="1"/>
          </p:cNvSpPr>
          <p:nvPr>
            <p:ph type="subTitle" idx="1"/>
          </p:nvPr>
        </p:nvSpPr>
        <p:spPr>
          <a:xfrm rot="21420000">
            <a:off x="949194" y="2697670"/>
            <a:ext cx="9755187" cy="550333"/>
          </a:xfrm>
        </p:spPr>
        <p:txBody>
          <a:bodyPr/>
          <a:lstStyle/>
          <a:p>
            <a:r>
              <a:rPr kumimoji="1" lang="ja-JP" altLang="en-US" dirty="0" smtClean="0"/>
              <a:t>津波大輝</a:t>
            </a:r>
            <a:endParaRPr kumimoji="1" lang="en-US" altLang="ja-JP" dirty="0" smtClean="0"/>
          </a:p>
          <a:p>
            <a:r>
              <a:rPr lang="ja-JP" altLang="en-US" dirty="0" smtClean="0"/>
              <a:t>久保祐</a:t>
            </a:r>
            <a:endParaRPr lang="en-US" altLang="ja-JP" dirty="0" smtClean="0"/>
          </a:p>
          <a:p>
            <a:r>
              <a:rPr kumimoji="1" lang="ja-JP" altLang="en-US" dirty="0" smtClean="0"/>
              <a:t>安谷屋佳歩</a:t>
            </a:r>
            <a:endParaRPr kumimoji="1" lang="ja-JP" altLang="en-US" dirty="0"/>
          </a:p>
        </p:txBody>
      </p:sp>
    </p:spTree>
    <p:extLst>
      <p:ext uri="{BB962C8B-B14F-4D97-AF65-F5344CB8AC3E}">
        <p14:creationId xmlns:p14="http://schemas.microsoft.com/office/powerpoint/2010/main" val="1581281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685801" y="685800"/>
            <a:ext cx="10396882" cy="1151965"/>
          </a:xfrm>
        </p:spPr>
        <p:txBody>
          <a:bodyPr/>
          <a:lstStyle/>
          <a:p>
            <a:r>
              <a:rPr kumimoji="1" lang="ja-JP" altLang="en-US" smtClean="0"/>
              <a:t>手順</a:t>
            </a:r>
            <a:endParaRPr kumimoji="1" lang="ja-JP" altLang="en-US" dirty="0"/>
          </a:p>
        </p:txBody>
      </p:sp>
      <p:sp>
        <p:nvSpPr>
          <p:cNvPr id="6" name="テキスト ボックス 5"/>
          <p:cNvSpPr txBox="1"/>
          <p:nvPr/>
        </p:nvSpPr>
        <p:spPr>
          <a:xfrm>
            <a:off x="928687" y="2106788"/>
            <a:ext cx="9086850" cy="1446550"/>
          </a:xfrm>
          <a:prstGeom prst="rect">
            <a:avLst/>
          </a:prstGeom>
          <a:noFill/>
        </p:spPr>
        <p:txBody>
          <a:bodyPr wrap="square" rtlCol="0">
            <a:spAutoFit/>
          </a:bodyPr>
          <a:lstStyle/>
          <a:p>
            <a:r>
              <a:rPr lang="ja-JP" altLang="en-US" sz="2800" dirty="0" smtClean="0">
                <a:solidFill>
                  <a:schemeClr val="accent1">
                    <a:lumMod val="75000"/>
                  </a:schemeClr>
                </a:solidFill>
              </a:rPr>
              <a:t>ｉｎｓｔａｂｌｅ</a:t>
            </a:r>
            <a:r>
              <a:rPr lang="en-US" altLang="ja-JP" sz="2800" dirty="0" smtClean="0">
                <a:solidFill>
                  <a:schemeClr val="accent1">
                    <a:lumMod val="75000"/>
                  </a:schemeClr>
                </a:solidFill>
              </a:rPr>
              <a:t>.</a:t>
            </a:r>
            <a:r>
              <a:rPr lang="ja-JP" altLang="en-US" sz="2800" dirty="0" smtClean="0">
                <a:solidFill>
                  <a:schemeClr val="accent1">
                    <a:lumMod val="75000"/>
                  </a:schemeClr>
                </a:solidFill>
              </a:rPr>
              <a:t>ｐｙ</a:t>
            </a:r>
            <a:endParaRPr lang="en-US" altLang="ja-JP" sz="2800" dirty="0">
              <a:solidFill>
                <a:schemeClr val="accent1">
                  <a:lumMod val="75000"/>
                </a:schemeClr>
              </a:solidFill>
            </a:endParaRPr>
          </a:p>
          <a:p>
            <a:endParaRPr lang="en-US" altLang="ja-JP" sz="2000" dirty="0" smtClean="0"/>
          </a:p>
          <a:p>
            <a:r>
              <a:rPr lang="ja-JP" altLang="en-US" sz="2000" dirty="0" smtClean="0"/>
              <a:t>５．１</a:t>
            </a:r>
            <a:r>
              <a:rPr lang="en-US" altLang="ja-JP" sz="2000" dirty="0" smtClean="0"/>
              <a:t>〜</a:t>
            </a:r>
            <a:r>
              <a:rPr lang="ja-JP" altLang="en-US" sz="2000" dirty="0" smtClean="0"/>
              <a:t>４の手順で作成した複数の学習器を利用してインスタ映えする写真の判定をおこなう。</a:t>
            </a:r>
            <a:r>
              <a:rPr lang="en-US" altLang="ja-JP" dirty="0" smtClean="0"/>
              <a:t>	</a:t>
            </a:r>
          </a:p>
        </p:txBody>
      </p:sp>
    </p:spTree>
    <p:extLst>
      <p:ext uri="{BB962C8B-B14F-4D97-AF65-F5344CB8AC3E}">
        <p14:creationId xmlns:p14="http://schemas.microsoft.com/office/powerpoint/2010/main" val="21098129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1" y="463379"/>
            <a:ext cx="10396882" cy="1151965"/>
          </a:xfrm>
        </p:spPr>
        <p:txBody>
          <a:bodyPr/>
          <a:lstStyle/>
          <a:p>
            <a:r>
              <a:rPr kumimoji="1" lang="ja-JP" altLang="en-US" dirty="0" smtClean="0"/>
              <a:t>結果</a:t>
            </a:r>
            <a:endParaRPr kumimoji="1" lang="ja-JP" altLang="en-US" dirty="0"/>
          </a:p>
        </p:txBody>
      </p:sp>
      <p:sp>
        <p:nvSpPr>
          <p:cNvPr id="3" name="コンテンツ プレースホルダー 2"/>
          <p:cNvSpPr>
            <a:spLocks noGrp="1"/>
          </p:cNvSpPr>
          <p:nvPr>
            <p:ph sz="quarter" idx="13"/>
          </p:nvPr>
        </p:nvSpPr>
        <p:spPr>
          <a:xfrm>
            <a:off x="685801" y="1751267"/>
            <a:ext cx="10394707" cy="4148057"/>
          </a:xfrm>
        </p:spPr>
        <p:txBody>
          <a:bodyPr>
            <a:normAutofit fontScale="77500" lnSpcReduction="20000"/>
          </a:bodyPr>
          <a:lstStyle/>
          <a:p>
            <a:endParaRPr lang="en-US" altLang="ja-JP" sz="2600" dirty="0" smtClean="0"/>
          </a:p>
          <a:p>
            <a:r>
              <a:rPr lang="ja-JP" altLang="en-US" sz="2600" dirty="0" smtClean="0"/>
              <a:t>食べ物</a:t>
            </a:r>
            <a:r>
              <a:rPr lang="ja-JP" altLang="en-US" sz="2600" dirty="0"/>
              <a:t>の中でも小鉢、皿が複数ありオシャレに並んでいるかを判定するモデル</a:t>
            </a:r>
            <a:r>
              <a:rPr lang="en-US" altLang="ja-JP" sz="2600" dirty="0"/>
              <a:t> </a:t>
            </a:r>
            <a:r>
              <a:rPr lang="ja-JP" altLang="en-US" sz="2600" dirty="0"/>
              <a:t>：</a:t>
            </a:r>
            <a:r>
              <a:rPr lang="en-US" altLang="ja-JP" sz="2600" dirty="0"/>
              <a:t> </a:t>
            </a:r>
            <a:r>
              <a:rPr lang="ja-JP" altLang="en-US" sz="2600" dirty="0"/>
              <a:t>８６</a:t>
            </a:r>
            <a:r>
              <a:rPr lang="en-US" altLang="ja-JP" sz="2600" dirty="0"/>
              <a:t>.</a:t>
            </a:r>
            <a:r>
              <a:rPr lang="ja-JP" altLang="en-US" sz="2600" dirty="0"/>
              <a:t>２１％</a:t>
            </a:r>
            <a:endParaRPr lang="en-US" altLang="ja-JP" sz="2600" dirty="0"/>
          </a:p>
          <a:p>
            <a:r>
              <a:rPr lang="ja-JP" altLang="en-US" sz="2600" dirty="0" smtClean="0"/>
              <a:t>食べ物</a:t>
            </a:r>
            <a:r>
              <a:rPr lang="ja-JP" altLang="en-US" sz="2600" dirty="0"/>
              <a:t>の中で御膳などで、彩りが豊かだったりするものを判定するモデル：７５</a:t>
            </a:r>
            <a:r>
              <a:rPr lang="en-US" altLang="ja-JP" sz="2600" dirty="0"/>
              <a:t>.</a:t>
            </a:r>
            <a:r>
              <a:rPr lang="ja-JP" altLang="en-US" sz="2600" dirty="0"/>
              <a:t>００％</a:t>
            </a:r>
            <a:endParaRPr lang="en-US" altLang="ja-JP" sz="2600" dirty="0"/>
          </a:p>
          <a:p>
            <a:r>
              <a:rPr lang="ja-JP" altLang="en-US" sz="2600" dirty="0" smtClean="0"/>
              <a:t>食べ物</a:t>
            </a:r>
            <a:r>
              <a:rPr lang="ja-JP" altLang="en-US" sz="2600" dirty="0"/>
              <a:t>の中でも一品料理、ラーメン、丼物であり、彩りが鮮やかを判定するモデル：７６</a:t>
            </a:r>
            <a:r>
              <a:rPr lang="en-US" altLang="ja-JP" sz="2600" dirty="0"/>
              <a:t>.</a:t>
            </a:r>
            <a:r>
              <a:rPr lang="ja-JP" altLang="en-US" sz="2600" dirty="0"/>
              <a:t>６７％</a:t>
            </a:r>
            <a:endParaRPr lang="en-US" altLang="ja-JP" sz="2600" dirty="0"/>
          </a:p>
          <a:p>
            <a:r>
              <a:rPr lang="ja-JP" altLang="en-US" sz="2600" dirty="0" smtClean="0"/>
              <a:t>飲み物</a:t>
            </a:r>
            <a:r>
              <a:rPr lang="ja-JP" altLang="en-US" sz="2600" dirty="0"/>
              <a:t>の判別をするモデル：７５</a:t>
            </a:r>
            <a:r>
              <a:rPr lang="en-US" altLang="ja-JP" sz="2600" dirty="0"/>
              <a:t>.</a:t>
            </a:r>
            <a:r>
              <a:rPr lang="ja-JP" altLang="en-US" sz="2600" dirty="0"/>
              <a:t>００％</a:t>
            </a:r>
            <a:endParaRPr lang="en-US" altLang="ja-JP" sz="2600" dirty="0"/>
          </a:p>
          <a:p>
            <a:r>
              <a:rPr lang="ja-JP" altLang="en-US" sz="2600" dirty="0" smtClean="0"/>
              <a:t>甘味</a:t>
            </a:r>
            <a:r>
              <a:rPr lang="ja-JP" altLang="en-US" sz="2600" dirty="0"/>
              <a:t>の判別をするモデル：８１</a:t>
            </a:r>
            <a:r>
              <a:rPr lang="en-US" altLang="ja-JP" sz="2600" dirty="0"/>
              <a:t>.</a:t>
            </a:r>
            <a:r>
              <a:rPr lang="ja-JP" altLang="en-US" sz="2600" dirty="0"/>
              <a:t>８２％</a:t>
            </a:r>
            <a:endParaRPr lang="en-US" altLang="ja-JP" sz="2600" dirty="0"/>
          </a:p>
          <a:p>
            <a:r>
              <a:rPr lang="ja-JP" altLang="en-US" sz="2600" dirty="0" smtClean="0"/>
              <a:t>明るい</a:t>
            </a:r>
            <a:r>
              <a:rPr lang="ja-JP" altLang="en-US" sz="2600" dirty="0"/>
              <a:t>画像か暗い画像か判別するモデル：９２</a:t>
            </a:r>
            <a:r>
              <a:rPr lang="en-US" altLang="ja-JP" sz="2600" dirty="0"/>
              <a:t>.</a:t>
            </a:r>
            <a:r>
              <a:rPr lang="ja-JP" altLang="en-US" sz="2600" dirty="0"/>
              <a:t>５０％</a:t>
            </a:r>
            <a:endParaRPr lang="en-US" altLang="ja-JP" sz="2600" dirty="0"/>
          </a:p>
          <a:p>
            <a:r>
              <a:rPr lang="ja-JP" altLang="en-US" sz="2600" dirty="0" smtClean="0"/>
              <a:t>ただ</a:t>
            </a:r>
            <a:r>
              <a:rPr lang="ja-JP" altLang="en-US" sz="2600" dirty="0"/>
              <a:t>の暗い画像なのか、夜景なのかを判別するモデル：９０％越え</a:t>
            </a:r>
            <a:endParaRPr lang="en-US" altLang="ja-JP" sz="2600" dirty="0"/>
          </a:p>
          <a:p>
            <a:r>
              <a:rPr lang="ja-JP" altLang="en-US" sz="2600" dirty="0" smtClean="0"/>
              <a:t>イラスト</a:t>
            </a:r>
            <a:r>
              <a:rPr lang="ja-JP" altLang="en-US" sz="2600" dirty="0"/>
              <a:t>か写真か判別するモデル：５０％前後</a:t>
            </a:r>
            <a:endParaRPr lang="en-US" altLang="ja-JP" sz="2600" dirty="0"/>
          </a:p>
          <a:p>
            <a:endParaRPr kumimoji="1" lang="ja-JP" altLang="en-US" dirty="0"/>
          </a:p>
        </p:txBody>
      </p:sp>
      <p:sp>
        <p:nvSpPr>
          <p:cNvPr id="4" name="テキスト ボックス 3"/>
          <p:cNvSpPr txBox="1"/>
          <p:nvPr/>
        </p:nvSpPr>
        <p:spPr>
          <a:xfrm>
            <a:off x="815545" y="1525455"/>
            <a:ext cx="3534942" cy="738664"/>
          </a:xfrm>
          <a:prstGeom prst="rect">
            <a:avLst/>
          </a:prstGeom>
          <a:noFill/>
        </p:spPr>
        <p:txBody>
          <a:bodyPr wrap="none" rtlCol="0">
            <a:spAutoFit/>
          </a:bodyPr>
          <a:lstStyle/>
          <a:p>
            <a:r>
              <a:rPr lang="ja-JP" altLang="en-US" sz="2400" dirty="0">
                <a:solidFill>
                  <a:schemeClr val="accent1">
                    <a:lumMod val="75000"/>
                  </a:schemeClr>
                </a:solidFill>
              </a:rPr>
              <a:t>それぞれの学習器の精度</a:t>
            </a:r>
            <a:endParaRPr lang="en-US" altLang="ja-JP" sz="2400" dirty="0">
              <a:solidFill>
                <a:schemeClr val="accent1">
                  <a:lumMod val="75000"/>
                </a:schemeClr>
              </a:solidFill>
            </a:endParaRPr>
          </a:p>
          <a:p>
            <a:endParaRPr kumimoji="1" lang="ja-JP" altLang="en-US" dirty="0"/>
          </a:p>
        </p:txBody>
      </p:sp>
    </p:spTree>
    <p:extLst>
      <p:ext uri="{BB962C8B-B14F-4D97-AF65-F5344CB8AC3E}">
        <p14:creationId xmlns:p14="http://schemas.microsoft.com/office/powerpoint/2010/main" val="1168950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a:t>
            </a:r>
            <a:endParaRPr kumimoji="1" lang="ja-JP" altLang="en-US" dirty="0"/>
          </a:p>
        </p:txBody>
      </p:sp>
      <p:sp>
        <p:nvSpPr>
          <p:cNvPr id="5" name="テキスト ボックス 4"/>
          <p:cNvSpPr txBox="1"/>
          <p:nvPr/>
        </p:nvSpPr>
        <p:spPr>
          <a:xfrm>
            <a:off x="889686" y="2137719"/>
            <a:ext cx="9238426" cy="2031325"/>
          </a:xfrm>
          <a:prstGeom prst="rect">
            <a:avLst/>
          </a:prstGeom>
          <a:noFill/>
        </p:spPr>
        <p:txBody>
          <a:bodyPr wrap="none" rtlCol="0">
            <a:spAutoFit/>
          </a:bodyPr>
          <a:lstStyle/>
          <a:p>
            <a:r>
              <a:rPr lang="ja-JP" altLang="en-US" dirty="0" smtClean="0"/>
              <a:t>・イラストの判別モデルがうまくいかなかったのは、おそらく画力が高い人が描いたイラストは、</a:t>
            </a:r>
            <a:endParaRPr lang="en-US" altLang="ja-JP" dirty="0" smtClean="0"/>
          </a:p>
          <a:p>
            <a:r>
              <a:rPr lang="ja-JP" altLang="en-US" dirty="0" smtClean="0"/>
              <a:t>写真に忠実なリアルなイラストを描いているため判別が難しく、精度が低くなったと考えられる。</a:t>
            </a:r>
            <a:endParaRPr lang="en-US" altLang="ja-JP" dirty="0" smtClean="0"/>
          </a:p>
          <a:p>
            <a:endParaRPr kumimoji="1" lang="en-US" altLang="ja-JP" dirty="0" smtClean="0"/>
          </a:p>
          <a:p>
            <a:r>
              <a:rPr kumimoji="1" lang="ja-JP" altLang="en-US" dirty="0" smtClean="0"/>
              <a:t>・明暗を判別するモデルの精度は、画像全体としてのＲＧＢの数値に差が大きく出た</a:t>
            </a:r>
            <a:r>
              <a:rPr lang="ja-JP" altLang="en-US" dirty="0" smtClean="0"/>
              <a:t>ため、</a:t>
            </a:r>
            <a:endParaRPr lang="en-US" altLang="ja-JP" dirty="0" smtClean="0"/>
          </a:p>
          <a:p>
            <a:r>
              <a:rPr lang="ja-JP" altLang="en-US" dirty="0" smtClean="0"/>
              <a:t>精度が高くなっていると考えられる。</a:t>
            </a:r>
            <a:endParaRPr kumimoji="1" lang="en-US" altLang="ja-JP" dirty="0" smtClean="0"/>
          </a:p>
          <a:p>
            <a:endParaRPr kumimoji="1" lang="en-US" altLang="ja-JP" dirty="0" smtClean="0"/>
          </a:p>
          <a:p>
            <a:r>
              <a:rPr kumimoji="1" lang="ja-JP" altLang="en-US" dirty="0" smtClean="0"/>
              <a:t>・エポック数が少なくなってしまった</a:t>
            </a:r>
            <a:endParaRPr kumimoji="1" lang="en-US" altLang="ja-JP" dirty="0" smtClean="0"/>
          </a:p>
        </p:txBody>
      </p:sp>
      <p:sp>
        <p:nvSpPr>
          <p:cNvPr id="3" name="テキスト ボックス 2"/>
          <p:cNvSpPr txBox="1"/>
          <p:nvPr/>
        </p:nvSpPr>
        <p:spPr>
          <a:xfrm>
            <a:off x="4028303" y="5387546"/>
            <a:ext cx="184731" cy="369332"/>
          </a:xfrm>
          <a:prstGeom prst="rect">
            <a:avLst/>
          </a:prstGeom>
          <a:noFill/>
        </p:spPr>
        <p:txBody>
          <a:bodyPr wrap="none" rtlCol="0">
            <a:spAutoFit/>
          </a:bodyPr>
          <a:lstStyle/>
          <a:p>
            <a:endParaRPr kumimoji="1" lang="ja-JP" altLang="en-US"/>
          </a:p>
        </p:txBody>
      </p:sp>
    </p:spTree>
    <p:extLst>
      <p:ext uri="{BB962C8B-B14F-4D97-AF65-F5344CB8AC3E}">
        <p14:creationId xmlns:p14="http://schemas.microsoft.com/office/powerpoint/2010/main" val="16693211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うまくいかなかったこと</a:t>
            </a:r>
            <a:endParaRPr kumimoji="1" lang="ja-JP" altLang="en-US" dirty="0"/>
          </a:p>
        </p:txBody>
      </p:sp>
      <p:sp>
        <p:nvSpPr>
          <p:cNvPr id="4" name="テキスト ボックス 3"/>
          <p:cNvSpPr txBox="1"/>
          <p:nvPr/>
        </p:nvSpPr>
        <p:spPr>
          <a:xfrm>
            <a:off x="1285875" y="2028825"/>
            <a:ext cx="8813631" cy="2246769"/>
          </a:xfrm>
          <a:prstGeom prst="rect">
            <a:avLst/>
          </a:prstGeom>
          <a:noFill/>
        </p:spPr>
        <p:txBody>
          <a:bodyPr wrap="none" rtlCol="0">
            <a:spAutoFit/>
          </a:bodyPr>
          <a:lstStyle/>
          <a:p>
            <a:r>
              <a:rPr kumimoji="1" lang="ja-JP" altLang="en-US" sz="2000" dirty="0" smtClean="0"/>
              <a:t>・</a:t>
            </a:r>
            <a:r>
              <a:rPr lang="ja-JP" altLang="en-US" sz="2000" dirty="0" smtClean="0"/>
              <a:t>テストデータの精度と用意した写真の判定の精度にギャップが生じてしまった。</a:t>
            </a:r>
            <a:endParaRPr lang="en-US" altLang="ja-JP" sz="2000" dirty="0" smtClean="0"/>
          </a:p>
          <a:p>
            <a:r>
              <a:rPr kumimoji="1" lang="en-US" altLang="ja-JP" sz="2000" dirty="0"/>
              <a:t>	</a:t>
            </a:r>
            <a:r>
              <a:rPr kumimoji="1" lang="ja-JP" altLang="en-US" sz="2000" dirty="0" smtClean="0"/>
              <a:t>→</a:t>
            </a:r>
            <a:r>
              <a:rPr lang="ja-JP" altLang="en-US" sz="2000" dirty="0"/>
              <a:t>学習データの水増しの際に水増しのタイミングを</a:t>
            </a:r>
            <a:r>
              <a:rPr lang="ja-JP" altLang="en-US" sz="2000" dirty="0" smtClean="0"/>
              <a:t>誤っていた。</a:t>
            </a:r>
            <a:endParaRPr lang="en-US" altLang="ja-JP" sz="2000" dirty="0" smtClean="0"/>
          </a:p>
          <a:p>
            <a:endParaRPr lang="en-US" altLang="ja-JP" sz="2000" dirty="0"/>
          </a:p>
          <a:p>
            <a:endParaRPr kumimoji="1" lang="en-US" altLang="ja-JP" sz="2000" dirty="0"/>
          </a:p>
          <a:p>
            <a:r>
              <a:rPr lang="ja-JP" altLang="en-US" sz="2000" dirty="0" smtClean="0"/>
              <a:t>・モデルを作成した際に、提示された精度と、失敗検証からみる精度にギャップが</a:t>
            </a:r>
            <a:endParaRPr lang="en-US" altLang="ja-JP" sz="2000" dirty="0" smtClean="0"/>
          </a:p>
          <a:p>
            <a:r>
              <a:rPr lang="ja-JP" altLang="en-US" sz="2000" dirty="0"/>
              <a:t>　</a:t>
            </a:r>
            <a:r>
              <a:rPr lang="ja-JP" altLang="en-US" sz="2000" dirty="0" smtClean="0"/>
              <a:t>生じてしまった。</a:t>
            </a:r>
            <a:endParaRPr lang="en-US" altLang="ja-JP" sz="2000" dirty="0" smtClean="0"/>
          </a:p>
          <a:p>
            <a:r>
              <a:rPr lang="en-US" altLang="ja-JP" sz="2000" dirty="0"/>
              <a:t>	</a:t>
            </a:r>
            <a:r>
              <a:rPr lang="ja-JP" altLang="en-US" sz="2000" dirty="0" smtClean="0"/>
              <a:t>→失敗検証をおこなう際に画像の正規化を実行し忘れてた．．．</a:t>
            </a:r>
            <a:endParaRPr lang="en-US" altLang="ja-JP" sz="2000" dirty="0" smtClean="0"/>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3724" y="3459892"/>
            <a:ext cx="2286000" cy="2286000"/>
          </a:xfrm>
          <a:prstGeom prst="rect">
            <a:avLst/>
          </a:prstGeom>
        </p:spPr>
      </p:pic>
    </p:spTree>
    <p:extLst>
      <p:ext uri="{BB962C8B-B14F-4D97-AF65-F5344CB8AC3E}">
        <p14:creationId xmlns:p14="http://schemas.microsoft.com/office/powerpoint/2010/main" val="5419253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1" y="724710"/>
            <a:ext cx="10396882" cy="1151965"/>
          </a:xfrm>
        </p:spPr>
        <p:txBody>
          <a:bodyPr/>
          <a:lstStyle/>
          <a:p>
            <a:r>
              <a:rPr lang="ja-JP" altLang="en-US" dirty="0" smtClean="0"/>
              <a:t>動機</a:t>
            </a:r>
            <a:endParaRPr kumimoji="1" lang="ja-JP" altLang="en-US" dirty="0"/>
          </a:p>
        </p:txBody>
      </p:sp>
      <p:sp>
        <p:nvSpPr>
          <p:cNvPr id="7" name="テキスト ボックス 6"/>
          <p:cNvSpPr txBox="1"/>
          <p:nvPr/>
        </p:nvSpPr>
        <p:spPr>
          <a:xfrm>
            <a:off x="884193" y="2136058"/>
            <a:ext cx="7321730" cy="2554545"/>
          </a:xfrm>
          <a:prstGeom prst="rect">
            <a:avLst/>
          </a:prstGeom>
          <a:noFill/>
        </p:spPr>
        <p:txBody>
          <a:bodyPr wrap="square" rtlCol="0">
            <a:spAutoFit/>
          </a:bodyPr>
          <a:lstStyle/>
          <a:p>
            <a:r>
              <a:rPr kumimoji="1" lang="ja-JP" altLang="en-US" sz="2000" dirty="0" smtClean="0"/>
              <a:t>・近頃、ニュースやネットで話題になっており、流行語大賞にも選ばれたキーワード</a:t>
            </a:r>
            <a:r>
              <a:rPr lang="ja-JP" altLang="en-US" sz="2000" dirty="0" smtClean="0"/>
              <a:t>　「インスタ映え」。</a:t>
            </a:r>
            <a:endParaRPr lang="en-US" altLang="ja-JP" sz="2000" dirty="0"/>
          </a:p>
          <a:p>
            <a:endParaRPr kumimoji="1" lang="en-US" altLang="ja-JP" sz="2000" dirty="0" smtClean="0"/>
          </a:p>
          <a:p>
            <a:endParaRPr kumimoji="1" lang="en-US" altLang="ja-JP" sz="2000" dirty="0" smtClean="0"/>
          </a:p>
          <a:p>
            <a:r>
              <a:rPr lang="ja-JP" altLang="en-US" sz="2000" dirty="0" smtClean="0"/>
              <a:t>・インスタ</a:t>
            </a:r>
            <a:r>
              <a:rPr lang="ja-JP" altLang="en-US" sz="2000" dirty="0"/>
              <a:t>映えする写真の定義とは一体何なのか</a:t>
            </a:r>
            <a:r>
              <a:rPr lang="ja-JP" altLang="en-US" sz="2000" dirty="0" smtClean="0"/>
              <a:t>？チームでメンバー内でインスタグラムを利用している者はおらず、感性も鈍かったため、どの写真がインスタ映えするのかがイマイチわからない．．．</a:t>
            </a:r>
            <a:endParaRPr lang="en-US" altLang="ja-JP" sz="2000" dirty="0" smtClean="0"/>
          </a:p>
          <a:p>
            <a:endParaRPr kumimoji="1" lang="ja-JP" altLang="en-US" sz="2000" dirty="0"/>
          </a:p>
        </p:txBody>
      </p:sp>
      <p:pic>
        <p:nvPicPr>
          <p:cNvPr id="4" name="コンテンツ プレースホルダー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796376" y="2782389"/>
            <a:ext cx="2495298" cy="2749640"/>
          </a:xfrm>
        </p:spPr>
      </p:pic>
    </p:spTree>
    <p:extLst>
      <p:ext uri="{BB962C8B-B14F-4D97-AF65-F5344CB8AC3E}">
        <p14:creationId xmlns:p14="http://schemas.microsoft.com/office/powerpoint/2010/main" val="802493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487483" y="1454317"/>
            <a:ext cx="10733948" cy="1754326"/>
          </a:xfrm>
          <a:prstGeom prst="rect">
            <a:avLst/>
          </a:prstGeom>
          <a:noFill/>
        </p:spPr>
        <p:txBody>
          <a:bodyPr wrap="square" lIns="91440" tIns="45720" rIns="91440" bIns="45720">
            <a:spAutoFit/>
          </a:bodyPr>
          <a:lstStyle/>
          <a:p>
            <a:pPr algn="ctr"/>
            <a:r>
              <a:rPr kumimoji="1" lang="ja-JP" alt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インスタ映えとは何か</a:t>
            </a:r>
            <a:endParaRPr kumimoji="1" lang="en-US" altLang="ja-JP"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algn="ctr"/>
            <a:r>
              <a:rPr lang="ja-JP" alt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機械学習で判定してもらおう！</a:t>
            </a:r>
            <a:endParaRPr lang="ja-JP" alt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9263" y="3400425"/>
            <a:ext cx="2286000" cy="2286000"/>
          </a:xfrm>
          <a:prstGeom prst="rect">
            <a:avLst/>
          </a:prstGeom>
        </p:spPr>
      </p:pic>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24" y="3400425"/>
            <a:ext cx="2286000" cy="2286000"/>
          </a:xfrm>
          <a:prstGeom prst="rect">
            <a:avLst/>
          </a:prstGeom>
        </p:spPr>
      </p:pic>
    </p:spTree>
    <p:extLst>
      <p:ext uri="{BB962C8B-B14F-4D97-AF65-F5344CB8AC3E}">
        <p14:creationId xmlns:p14="http://schemas.microsoft.com/office/powerpoint/2010/main" val="217836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手順の前に</a:t>
            </a:r>
            <a:endParaRPr kumimoji="1" lang="ja-JP" altLang="en-US" dirty="0"/>
          </a:p>
        </p:txBody>
      </p:sp>
      <p:sp>
        <p:nvSpPr>
          <p:cNvPr id="5" name="テキスト ボックス 4"/>
          <p:cNvSpPr txBox="1"/>
          <p:nvPr/>
        </p:nvSpPr>
        <p:spPr>
          <a:xfrm>
            <a:off x="885825" y="2071688"/>
            <a:ext cx="8158163" cy="2831544"/>
          </a:xfrm>
          <a:prstGeom prst="rect">
            <a:avLst/>
          </a:prstGeom>
          <a:noFill/>
        </p:spPr>
        <p:txBody>
          <a:bodyPr wrap="square" rtlCol="0">
            <a:spAutoFit/>
          </a:bodyPr>
          <a:lstStyle/>
          <a:p>
            <a:r>
              <a:rPr lang="ja-JP" altLang="en-US" sz="2000" dirty="0" smtClean="0"/>
              <a:t>・インスタ映えする写真にはが様々なカテゴリが存在する。</a:t>
            </a:r>
            <a:endParaRPr lang="en-US" altLang="ja-JP" sz="2000" dirty="0" smtClean="0"/>
          </a:p>
          <a:p>
            <a:r>
              <a:rPr kumimoji="1" lang="en-US" altLang="ja-JP" sz="2000" dirty="0" smtClean="0"/>
              <a:t>	</a:t>
            </a:r>
            <a:r>
              <a:rPr kumimoji="1" lang="ja-JP" altLang="en-US" sz="2000" dirty="0" smtClean="0"/>
              <a:t>ｅｘ）</a:t>
            </a:r>
            <a:r>
              <a:rPr kumimoji="1" lang="en-US" altLang="ja-JP" sz="2000" dirty="0" smtClean="0"/>
              <a:t> </a:t>
            </a:r>
            <a:r>
              <a:rPr kumimoji="1" lang="ja-JP" altLang="en-US" sz="2000" dirty="0" smtClean="0"/>
              <a:t>スイーツ、建物、景色、動物などなど</a:t>
            </a:r>
            <a:endParaRPr kumimoji="1" lang="en-US" altLang="ja-JP" sz="2000" dirty="0" smtClean="0"/>
          </a:p>
          <a:p>
            <a:endParaRPr lang="en-US" altLang="ja-JP" sz="2000" dirty="0" smtClean="0"/>
          </a:p>
          <a:p>
            <a:r>
              <a:rPr lang="ja-JP" altLang="en-US" sz="2000" dirty="0" smtClean="0"/>
              <a:t>・カテゴリによって、映える特徴が変わってくる。</a:t>
            </a:r>
            <a:endParaRPr lang="en-US" altLang="ja-JP" sz="2000" dirty="0" smtClean="0"/>
          </a:p>
          <a:p>
            <a:endParaRPr kumimoji="1" lang="en-US" altLang="ja-JP" sz="2000" dirty="0" smtClean="0"/>
          </a:p>
          <a:p>
            <a:r>
              <a:rPr lang="ja-JP" altLang="en-US" sz="2000" dirty="0" smtClean="0"/>
              <a:t>・したがって、写真ごとに学習器を変えれば精度がより上がるのでは？？</a:t>
            </a:r>
            <a:endParaRPr lang="en-US" altLang="ja-JP" sz="2000" dirty="0" smtClean="0"/>
          </a:p>
          <a:p>
            <a:endParaRPr kumimoji="1" lang="en-US" altLang="ja-JP" sz="2000" dirty="0" smtClean="0"/>
          </a:p>
          <a:p>
            <a:endParaRPr lang="en-US" altLang="ja-JP" sz="2000" dirty="0"/>
          </a:p>
          <a:p>
            <a:endParaRPr kumimoji="1" lang="ja-JP" altLang="en-US" dirty="0"/>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487" y="3244085"/>
            <a:ext cx="1932116" cy="2655830"/>
          </a:xfrm>
          <a:prstGeom prst="rect">
            <a:avLst/>
          </a:prstGeom>
        </p:spPr>
      </p:pic>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4086" y="1667322"/>
            <a:ext cx="2286000" cy="2286000"/>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2215" y="3782879"/>
            <a:ext cx="3290330" cy="2329554"/>
          </a:xfrm>
          <a:prstGeom prst="rect">
            <a:avLst/>
          </a:prstGeom>
        </p:spPr>
      </p:pic>
    </p:spTree>
    <p:extLst>
      <p:ext uri="{BB962C8B-B14F-4D97-AF65-F5344CB8AC3E}">
        <p14:creationId xmlns:p14="http://schemas.microsoft.com/office/powerpoint/2010/main" val="743724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手順</a:t>
            </a:r>
            <a:endParaRPr kumimoji="1" lang="ja-JP" altLang="en-US" dirty="0"/>
          </a:p>
        </p:txBody>
      </p:sp>
      <p:sp>
        <p:nvSpPr>
          <p:cNvPr id="4" name="テキスト ボックス 3"/>
          <p:cNvSpPr txBox="1"/>
          <p:nvPr/>
        </p:nvSpPr>
        <p:spPr>
          <a:xfrm>
            <a:off x="582587" y="1837765"/>
            <a:ext cx="10086974" cy="3170099"/>
          </a:xfrm>
          <a:prstGeom prst="rect">
            <a:avLst/>
          </a:prstGeom>
          <a:noFill/>
        </p:spPr>
        <p:txBody>
          <a:bodyPr wrap="square" rtlCol="0">
            <a:spAutoFit/>
          </a:bodyPr>
          <a:lstStyle/>
          <a:p>
            <a:r>
              <a:rPr lang="ja-JP" altLang="en-US" sz="2000" dirty="0" smtClean="0"/>
              <a:t>１．それぞれのカテゴリに合わせてそれぞれ画像を集める</a:t>
            </a:r>
            <a:endParaRPr lang="en-US" altLang="ja-JP" sz="2000" dirty="0" smtClean="0"/>
          </a:p>
          <a:p>
            <a:r>
              <a:rPr lang="en-US" altLang="ja-JP" sz="2000" dirty="0" smtClean="0"/>
              <a:t>	</a:t>
            </a:r>
            <a:r>
              <a:rPr lang="ja-JP" altLang="en-US" sz="2000" dirty="0" smtClean="0"/>
              <a:t>ｅｘ）</a:t>
            </a:r>
            <a:r>
              <a:rPr lang="en-US" altLang="ja-JP" sz="2000" dirty="0" smtClean="0"/>
              <a:t> </a:t>
            </a:r>
            <a:r>
              <a:rPr lang="ja-JP" altLang="en-US" sz="2000" dirty="0" smtClean="0"/>
              <a:t>画像の明るさを判定するために明るい画像、暗い画像をそれぞれ集める</a:t>
            </a:r>
            <a:endParaRPr lang="en-US" altLang="ja-JP" sz="2000" dirty="0" smtClean="0"/>
          </a:p>
          <a:p>
            <a:endParaRPr kumimoji="1" lang="en-US" altLang="ja-JP" sz="2000" dirty="0"/>
          </a:p>
          <a:p>
            <a:r>
              <a:rPr lang="ja-JP" altLang="en-US" sz="2000" dirty="0" smtClean="0"/>
              <a:t>２．集めた画像をテストデータと学習データに分ける。</a:t>
            </a:r>
            <a:endParaRPr lang="en-US" altLang="ja-JP" sz="2000" dirty="0" smtClean="0"/>
          </a:p>
          <a:p>
            <a:endParaRPr lang="en-US" altLang="ja-JP" sz="2000" dirty="0"/>
          </a:p>
          <a:p>
            <a:r>
              <a:rPr lang="ja-JP" altLang="en-US" sz="2000" dirty="0" smtClean="0"/>
              <a:t>３．学習データの水増しをおこなう。</a:t>
            </a:r>
            <a:endParaRPr lang="en-US" altLang="ja-JP" sz="2000" dirty="0" smtClean="0"/>
          </a:p>
          <a:p>
            <a:endParaRPr lang="en-US" altLang="ja-JP" sz="2000" dirty="0"/>
          </a:p>
          <a:p>
            <a:r>
              <a:rPr lang="ja-JP" altLang="en-US" sz="2000" dirty="0" smtClean="0"/>
              <a:t>４．学習データをもとに学習器を作成する。</a:t>
            </a:r>
            <a:endParaRPr lang="en-US" altLang="ja-JP" sz="2000" dirty="0" smtClean="0"/>
          </a:p>
          <a:p>
            <a:endParaRPr lang="en-US" altLang="ja-JP" sz="2000" dirty="0"/>
          </a:p>
          <a:p>
            <a:r>
              <a:rPr lang="ja-JP" altLang="en-US" sz="2000" dirty="0" smtClean="0"/>
              <a:t>５．１</a:t>
            </a:r>
            <a:r>
              <a:rPr lang="en-US" altLang="ja-JP" sz="2000" dirty="0" smtClean="0"/>
              <a:t>〜</a:t>
            </a:r>
            <a:r>
              <a:rPr lang="ja-JP" altLang="en-US" sz="2000" dirty="0" smtClean="0"/>
              <a:t>４の手順で作成した複数の学習器を利用してインスタ映えする写真の判定をおこなう。</a:t>
            </a:r>
            <a:endParaRPr lang="en-US" altLang="ja-JP" sz="2000" dirty="0" smtClean="0"/>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4897" y="4662268"/>
            <a:ext cx="1634368" cy="1720387"/>
          </a:xfrm>
          <a:prstGeom prst="rect">
            <a:avLst/>
          </a:prstGeom>
        </p:spPr>
      </p:pic>
    </p:spTree>
    <p:extLst>
      <p:ext uri="{BB962C8B-B14F-4D97-AF65-F5344CB8AC3E}">
        <p14:creationId xmlns:p14="http://schemas.microsoft.com/office/powerpoint/2010/main" val="369041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手順</a:t>
            </a:r>
            <a:endParaRPr kumimoji="1" lang="ja-JP" altLang="en-US" dirty="0"/>
          </a:p>
        </p:txBody>
      </p:sp>
      <p:sp>
        <p:nvSpPr>
          <p:cNvPr id="6" name="テキスト ボックス 5"/>
          <p:cNvSpPr txBox="1"/>
          <p:nvPr/>
        </p:nvSpPr>
        <p:spPr>
          <a:xfrm>
            <a:off x="957263" y="2352115"/>
            <a:ext cx="9086850" cy="1446550"/>
          </a:xfrm>
          <a:prstGeom prst="rect">
            <a:avLst/>
          </a:prstGeom>
          <a:noFill/>
        </p:spPr>
        <p:txBody>
          <a:bodyPr wrap="square" rtlCol="0">
            <a:spAutoFit/>
          </a:bodyPr>
          <a:lstStyle/>
          <a:p>
            <a:r>
              <a:rPr lang="ja-JP" altLang="en-US" sz="2800" dirty="0" smtClean="0">
                <a:solidFill>
                  <a:schemeClr val="accent1">
                    <a:lumMod val="75000"/>
                  </a:schemeClr>
                </a:solidFill>
              </a:rPr>
              <a:t>ｔｅｓｔ</a:t>
            </a:r>
            <a:r>
              <a:rPr lang="en-US" altLang="ja-JP" sz="2800" dirty="0" smtClean="0">
                <a:solidFill>
                  <a:schemeClr val="accent1">
                    <a:lumMod val="75000"/>
                  </a:schemeClr>
                </a:solidFill>
              </a:rPr>
              <a:t>.</a:t>
            </a:r>
            <a:r>
              <a:rPr lang="ja-JP" altLang="en-US" sz="2800" dirty="0" smtClean="0">
                <a:solidFill>
                  <a:schemeClr val="accent1">
                    <a:lumMod val="75000"/>
                  </a:schemeClr>
                </a:solidFill>
              </a:rPr>
              <a:t>ｓｈ　ｇｉｕｌ</a:t>
            </a:r>
            <a:r>
              <a:rPr lang="en-US" altLang="ja-JP" sz="2800" dirty="0" smtClean="0">
                <a:solidFill>
                  <a:schemeClr val="accent1">
                    <a:lumMod val="75000"/>
                  </a:schemeClr>
                </a:solidFill>
              </a:rPr>
              <a:t>.</a:t>
            </a:r>
            <a:r>
              <a:rPr lang="ja-JP" altLang="en-US" sz="2800" dirty="0" smtClean="0">
                <a:solidFill>
                  <a:schemeClr val="accent1">
                    <a:lumMod val="75000"/>
                  </a:schemeClr>
                </a:solidFill>
              </a:rPr>
              <a:t>ｐｙ　ｇｅｔＩｍａｇｅ</a:t>
            </a:r>
            <a:r>
              <a:rPr lang="en-US" altLang="ja-JP" sz="2800" dirty="0" smtClean="0">
                <a:solidFill>
                  <a:schemeClr val="accent1">
                    <a:lumMod val="75000"/>
                  </a:schemeClr>
                </a:solidFill>
              </a:rPr>
              <a:t>.</a:t>
            </a:r>
            <a:r>
              <a:rPr lang="ja-JP" altLang="en-US" sz="2800" dirty="0" smtClean="0">
                <a:solidFill>
                  <a:schemeClr val="accent1">
                    <a:lumMod val="75000"/>
                  </a:schemeClr>
                </a:solidFill>
              </a:rPr>
              <a:t>ｓｈ</a:t>
            </a:r>
            <a:endParaRPr lang="en-US" altLang="ja-JP" sz="2800" dirty="0">
              <a:solidFill>
                <a:schemeClr val="accent1">
                  <a:lumMod val="75000"/>
                </a:schemeClr>
              </a:solidFill>
            </a:endParaRPr>
          </a:p>
          <a:p>
            <a:endParaRPr lang="en-US" altLang="ja-JP" sz="2000" dirty="0" smtClean="0"/>
          </a:p>
          <a:p>
            <a:r>
              <a:rPr lang="ja-JP" altLang="en-US" sz="2000" dirty="0" smtClean="0"/>
              <a:t>１</a:t>
            </a:r>
            <a:r>
              <a:rPr lang="en-US" altLang="ja-JP" sz="2000" dirty="0" smtClean="0"/>
              <a:t>.</a:t>
            </a:r>
            <a:r>
              <a:rPr lang="ja-JP" altLang="en-US" sz="2000" dirty="0"/>
              <a:t>それぞれのカテゴリに合わせてそれぞれ画像を集める</a:t>
            </a:r>
            <a:endParaRPr lang="en-US" altLang="ja-JP" sz="2000" dirty="0"/>
          </a:p>
          <a:p>
            <a:endParaRPr lang="en-US" altLang="ja-JP" sz="2000" dirty="0" smtClean="0"/>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317151" y="2104979"/>
            <a:ext cx="2775959" cy="3616885"/>
          </a:xfrm>
          <a:prstGeom prst="rect">
            <a:avLst/>
          </a:prstGeom>
        </p:spPr>
      </p:pic>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7246233" y="3570065"/>
            <a:ext cx="1593022" cy="2075599"/>
          </a:xfrm>
          <a:prstGeom prst="rect">
            <a:avLst/>
          </a:prstGeom>
        </p:spPr>
      </p:pic>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041375" y="4027454"/>
            <a:ext cx="1254286" cy="1634249"/>
          </a:xfrm>
          <a:prstGeom prst="rect">
            <a:avLst/>
          </a:prstGeom>
        </p:spPr>
      </p:pic>
    </p:spTree>
    <p:extLst>
      <p:ext uri="{BB962C8B-B14F-4D97-AF65-F5344CB8AC3E}">
        <p14:creationId xmlns:p14="http://schemas.microsoft.com/office/powerpoint/2010/main" val="21019012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685801" y="685800"/>
            <a:ext cx="10396882" cy="1151965"/>
          </a:xfrm>
        </p:spPr>
        <p:txBody>
          <a:bodyPr/>
          <a:lstStyle/>
          <a:p>
            <a:r>
              <a:rPr kumimoji="1" lang="ja-JP" altLang="en-US" dirty="0" smtClean="0"/>
              <a:t>手順</a:t>
            </a:r>
            <a:endParaRPr kumimoji="1" lang="ja-JP" altLang="en-US" dirty="0"/>
          </a:p>
        </p:txBody>
      </p:sp>
      <p:sp>
        <p:nvSpPr>
          <p:cNvPr id="6" name="テキスト ボックス 5"/>
          <p:cNvSpPr txBox="1"/>
          <p:nvPr/>
        </p:nvSpPr>
        <p:spPr>
          <a:xfrm>
            <a:off x="957263" y="2352115"/>
            <a:ext cx="9086850" cy="1446550"/>
          </a:xfrm>
          <a:prstGeom prst="rect">
            <a:avLst/>
          </a:prstGeom>
          <a:noFill/>
        </p:spPr>
        <p:txBody>
          <a:bodyPr wrap="square" rtlCol="0">
            <a:spAutoFit/>
          </a:bodyPr>
          <a:lstStyle/>
          <a:p>
            <a:r>
              <a:rPr lang="ja-JP" altLang="en-US" sz="2800" dirty="0" smtClean="0">
                <a:solidFill>
                  <a:schemeClr val="accent1">
                    <a:lumMod val="75000"/>
                  </a:schemeClr>
                </a:solidFill>
              </a:rPr>
              <a:t>ｉｎｆｌａｔｉｏｎ</a:t>
            </a:r>
            <a:r>
              <a:rPr lang="en-US" altLang="ja-JP" sz="2800" dirty="0" smtClean="0">
                <a:solidFill>
                  <a:schemeClr val="accent1">
                    <a:lumMod val="75000"/>
                  </a:schemeClr>
                </a:solidFill>
              </a:rPr>
              <a:t>.</a:t>
            </a:r>
            <a:r>
              <a:rPr lang="ja-JP" altLang="en-US" sz="2800" dirty="0" smtClean="0">
                <a:solidFill>
                  <a:schemeClr val="accent1">
                    <a:lumMod val="75000"/>
                  </a:schemeClr>
                </a:solidFill>
              </a:rPr>
              <a:t>ｐｙ</a:t>
            </a:r>
            <a:endParaRPr lang="en-US" altLang="ja-JP" sz="2800" dirty="0">
              <a:solidFill>
                <a:schemeClr val="accent1">
                  <a:lumMod val="75000"/>
                </a:schemeClr>
              </a:solidFill>
            </a:endParaRPr>
          </a:p>
          <a:p>
            <a:endParaRPr lang="en-US" altLang="ja-JP" sz="2000" dirty="0" smtClean="0"/>
          </a:p>
          <a:p>
            <a:r>
              <a:rPr lang="ja-JP" altLang="en-US" sz="2000" dirty="0" smtClean="0"/>
              <a:t>２．集めた画像をテストデータと学習データに分ける。</a:t>
            </a:r>
            <a:endParaRPr lang="en-US" altLang="ja-JP" sz="2000" dirty="0" smtClean="0"/>
          </a:p>
          <a:p>
            <a:r>
              <a:rPr lang="ja-JP" altLang="en-US" sz="2000" dirty="0" smtClean="0"/>
              <a:t>３．学習データの水増しをおこなう。</a:t>
            </a:r>
            <a:endParaRPr lang="en-US" altLang="ja-JP" sz="2000" dirty="0" smtClean="0"/>
          </a:p>
        </p:txBody>
      </p:sp>
      <p:pic>
        <p:nvPicPr>
          <p:cNvPr id="2" name="図 1"/>
          <p:cNvPicPr>
            <a:picLocks noChangeAspect="1"/>
          </p:cNvPicPr>
          <p:nvPr/>
        </p:nvPicPr>
        <p:blipFill rotWithShape="1">
          <a:blip r:embed="rId2">
            <a:extLst>
              <a:ext uri="{28A0092B-C50C-407E-A947-70E740481C1C}">
                <a14:useLocalDpi xmlns:a14="http://schemas.microsoft.com/office/drawing/2010/main" val="0"/>
              </a:ext>
            </a:extLst>
          </a:blip>
          <a:srcRect r="30865"/>
          <a:stretch/>
        </p:blipFill>
        <p:spPr>
          <a:xfrm>
            <a:off x="7139459" y="1466337"/>
            <a:ext cx="3512065" cy="4406900"/>
          </a:xfrm>
          <a:prstGeom prst="rect">
            <a:avLst/>
          </a:prstGeom>
        </p:spPr>
      </p:pic>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3794" y="4225326"/>
            <a:ext cx="1115540" cy="1115540"/>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7794" y="4225326"/>
            <a:ext cx="1115540" cy="1115540"/>
          </a:xfrm>
          <a:prstGeom prst="rect">
            <a:avLst/>
          </a:prstGeom>
        </p:spPr>
      </p:pic>
      <p:sp>
        <p:nvSpPr>
          <p:cNvPr id="5" name="テキスト ボックス 4"/>
          <p:cNvSpPr txBox="1"/>
          <p:nvPr/>
        </p:nvSpPr>
        <p:spPr>
          <a:xfrm>
            <a:off x="9242524" y="4561688"/>
            <a:ext cx="1366080" cy="369332"/>
          </a:xfrm>
          <a:prstGeom prst="rect">
            <a:avLst/>
          </a:prstGeom>
          <a:noFill/>
        </p:spPr>
        <p:txBody>
          <a:bodyPr wrap="none" rtlCol="0">
            <a:spAutoFit/>
          </a:bodyPr>
          <a:lstStyle/>
          <a:p>
            <a:r>
              <a:rPr kumimoji="1" lang="ja-JP" altLang="en-US" b="1" dirty="0" smtClean="0">
                <a:solidFill>
                  <a:schemeClr val="accent1">
                    <a:lumMod val="75000"/>
                  </a:schemeClr>
                </a:solidFill>
              </a:rPr>
              <a:t>テストデータ</a:t>
            </a:r>
            <a:endParaRPr kumimoji="1" lang="ja-JP" altLang="en-US" b="1" dirty="0">
              <a:solidFill>
                <a:schemeClr val="accent1">
                  <a:lumMod val="75000"/>
                </a:schemeClr>
              </a:solidFill>
            </a:endParaRPr>
          </a:p>
        </p:txBody>
      </p:sp>
      <p:sp>
        <p:nvSpPr>
          <p:cNvPr id="8" name="テキスト ボックス 7"/>
          <p:cNvSpPr txBox="1"/>
          <p:nvPr/>
        </p:nvSpPr>
        <p:spPr>
          <a:xfrm>
            <a:off x="7759563" y="4598430"/>
            <a:ext cx="1265090" cy="369332"/>
          </a:xfrm>
          <a:prstGeom prst="rect">
            <a:avLst/>
          </a:prstGeom>
          <a:noFill/>
        </p:spPr>
        <p:txBody>
          <a:bodyPr wrap="none" rtlCol="0">
            <a:spAutoFit/>
          </a:bodyPr>
          <a:lstStyle/>
          <a:p>
            <a:r>
              <a:rPr lang="ja-JP" altLang="en-US" b="1" dirty="0" smtClean="0">
                <a:solidFill>
                  <a:schemeClr val="accent1">
                    <a:lumMod val="75000"/>
                  </a:schemeClr>
                </a:solidFill>
              </a:rPr>
              <a:t>学習</a:t>
            </a:r>
            <a:r>
              <a:rPr kumimoji="1" lang="ja-JP" altLang="en-US" b="1" dirty="0" smtClean="0">
                <a:solidFill>
                  <a:schemeClr val="accent1">
                    <a:lumMod val="75000"/>
                  </a:schemeClr>
                </a:solidFill>
              </a:rPr>
              <a:t>データ</a:t>
            </a:r>
            <a:endParaRPr kumimoji="1" lang="ja-JP" altLang="en-US" b="1" dirty="0">
              <a:solidFill>
                <a:schemeClr val="accent1">
                  <a:lumMod val="75000"/>
                </a:schemeClr>
              </a:solidFill>
            </a:endParaRPr>
          </a:p>
        </p:txBody>
      </p:sp>
    </p:spTree>
    <p:extLst>
      <p:ext uri="{BB962C8B-B14F-4D97-AF65-F5344CB8AC3E}">
        <p14:creationId xmlns:p14="http://schemas.microsoft.com/office/powerpoint/2010/main" val="791183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685801" y="685800"/>
            <a:ext cx="10396882" cy="1151965"/>
          </a:xfrm>
        </p:spPr>
        <p:txBody>
          <a:bodyPr/>
          <a:lstStyle/>
          <a:p>
            <a:r>
              <a:rPr kumimoji="1" lang="ja-JP" altLang="en-US" smtClean="0"/>
              <a:t>手順</a:t>
            </a:r>
            <a:endParaRPr kumimoji="1" lang="ja-JP" altLang="en-US" dirty="0"/>
          </a:p>
        </p:txBody>
      </p:sp>
      <p:sp>
        <p:nvSpPr>
          <p:cNvPr id="6" name="テキスト ボックス 5"/>
          <p:cNvSpPr txBox="1"/>
          <p:nvPr/>
        </p:nvSpPr>
        <p:spPr>
          <a:xfrm>
            <a:off x="942975" y="2437840"/>
            <a:ext cx="9086850" cy="1415772"/>
          </a:xfrm>
          <a:prstGeom prst="rect">
            <a:avLst/>
          </a:prstGeom>
          <a:noFill/>
        </p:spPr>
        <p:txBody>
          <a:bodyPr wrap="square" rtlCol="0">
            <a:spAutoFit/>
          </a:bodyPr>
          <a:lstStyle/>
          <a:p>
            <a:r>
              <a:rPr lang="ja-JP" altLang="en-US" sz="2800" dirty="0" smtClean="0">
                <a:solidFill>
                  <a:schemeClr val="accent1">
                    <a:lumMod val="75000"/>
                  </a:schemeClr>
                </a:solidFill>
              </a:rPr>
              <a:t>ｍｏｄｅｌｉｎｇ</a:t>
            </a:r>
            <a:r>
              <a:rPr lang="en-US" altLang="ja-JP" sz="2800" dirty="0" smtClean="0">
                <a:solidFill>
                  <a:schemeClr val="accent1">
                    <a:lumMod val="75000"/>
                  </a:schemeClr>
                </a:solidFill>
              </a:rPr>
              <a:t>.</a:t>
            </a:r>
            <a:r>
              <a:rPr lang="ja-JP" altLang="en-US" sz="2800" dirty="0" smtClean="0">
                <a:solidFill>
                  <a:schemeClr val="accent1">
                    <a:lumMod val="75000"/>
                  </a:schemeClr>
                </a:solidFill>
              </a:rPr>
              <a:t>ｐｙ</a:t>
            </a:r>
            <a:endParaRPr lang="en-US" altLang="ja-JP" sz="2800" dirty="0">
              <a:solidFill>
                <a:schemeClr val="accent1">
                  <a:lumMod val="75000"/>
                </a:schemeClr>
              </a:solidFill>
            </a:endParaRPr>
          </a:p>
          <a:p>
            <a:endParaRPr lang="en-US" altLang="ja-JP" sz="2000" dirty="0" smtClean="0"/>
          </a:p>
          <a:p>
            <a:r>
              <a:rPr lang="ja-JP" altLang="en-US" sz="2000" dirty="0" smtClean="0"/>
              <a:t>４．学習データをもとに学習器を作成する。</a:t>
            </a:r>
            <a:endParaRPr lang="en-US" altLang="ja-JP" sz="2000" dirty="0" smtClean="0"/>
          </a:p>
          <a:p>
            <a:r>
              <a:rPr lang="en-US" altLang="ja-JP" dirty="0" smtClean="0"/>
              <a:t>	</a:t>
            </a:r>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7463480" y="2533458"/>
            <a:ext cx="3844369" cy="3498376"/>
          </a:xfrm>
          <a:prstGeom prst="rect">
            <a:avLst/>
          </a:prstGeom>
        </p:spPr>
      </p:pic>
    </p:spTree>
    <p:extLst>
      <p:ext uri="{BB962C8B-B14F-4D97-AF65-F5344CB8AC3E}">
        <p14:creationId xmlns:p14="http://schemas.microsoft.com/office/powerpoint/2010/main" val="93859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85788" y="1814513"/>
            <a:ext cx="8291052" cy="400110"/>
          </a:xfrm>
          <a:prstGeom prst="rect">
            <a:avLst/>
          </a:prstGeom>
          <a:noFill/>
        </p:spPr>
        <p:txBody>
          <a:bodyPr wrap="none" rtlCol="0">
            <a:spAutoFit/>
          </a:bodyPr>
          <a:lstStyle/>
          <a:p>
            <a:r>
              <a:rPr kumimoji="1" lang="ja-JP" altLang="en-US" sz="2000" dirty="0" smtClean="0"/>
              <a:t>学習器を作成した際に、精度が芳しくなかったため、失敗解析をおこなった。</a:t>
            </a:r>
            <a:endParaRPr kumimoji="1" lang="ja-JP" altLang="en-US" sz="2000" dirty="0"/>
          </a:p>
        </p:txBody>
      </p:sp>
      <p:sp>
        <p:nvSpPr>
          <p:cNvPr id="5" name="テキスト ボックス 4"/>
          <p:cNvSpPr txBox="1"/>
          <p:nvPr/>
        </p:nvSpPr>
        <p:spPr>
          <a:xfrm>
            <a:off x="723784" y="929513"/>
            <a:ext cx="2967270" cy="523220"/>
          </a:xfrm>
          <a:prstGeom prst="rect">
            <a:avLst/>
          </a:prstGeom>
          <a:noFill/>
        </p:spPr>
        <p:txBody>
          <a:bodyPr wrap="square" rtlCol="0">
            <a:spAutoFit/>
          </a:bodyPr>
          <a:lstStyle/>
          <a:p>
            <a:r>
              <a:rPr lang="ja-JP" altLang="en-US" sz="2800" dirty="0" smtClean="0">
                <a:solidFill>
                  <a:schemeClr val="accent1">
                    <a:lumMod val="75000"/>
                  </a:schemeClr>
                </a:solidFill>
              </a:rPr>
              <a:t>ｍｏｄｅｌｉｎｇ</a:t>
            </a:r>
            <a:r>
              <a:rPr lang="en-US" altLang="ja-JP" sz="2800" dirty="0" smtClean="0">
                <a:solidFill>
                  <a:schemeClr val="accent1">
                    <a:lumMod val="75000"/>
                  </a:schemeClr>
                </a:solidFill>
              </a:rPr>
              <a:t>.</a:t>
            </a:r>
            <a:r>
              <a:rPr lang="ja-JP" altLang="en-US" sz="2800" dirty="0" smtClean="0">
                <a:solidFill>
                  <a:schemeClr val="accent1">
                    <a:lumMod val="75000"/>
                  </a:schemeClr>
                </a:solidFill>
              </a:rPr>
              <a:t>ｉｐｙｎｂ</a:t>
            </a:r>
            <a:endParaRPr kumimoji="1" lang="ja-JP" altLang="en-US" sz="2800" dirty="0">
              <a:solidFill>
                <a:schemeClr val="accent1">
                  <a:lumMod val="75000"/>
                </a:schemeClr>
              </a:solidFill>
            </a:endParaRPr>
          </a:p>
        </p:txBody>
      </p:sp>
      <p:sp>
        <p:nvSpPr>
          <p:cNvPr id="6" name="テキスト ボックス 5"/>
          <p:cNvSpPr txBox="1"/>
          <p:nvPr/>
        </p:nvSpPr>
        <p:spPr>
          <a:xfrm>
            <a:off x="3529013" y="3705099"/>
            <a:ext cx="1662635" cy="369332"/>
          </a:xfrm>
          <a:prstGeom prst="rect">
            <a:avLst/>
          </a:prstGeom>
          <a:noFill/>
        </p:spPr>
        <p:txBody>
          <a:bodyPr wrap="none" rtlCol="0">
            <a:spAutoFit/>
          </a:bodyPr>
          <a:lstStyle/>
          <a:p>
            <a:r>
              <a:rPr kumimoji="1" lang="ja-JP" altLang="en-US" dirty="0" smtClean="0"/>
              <a:t>ここに画像貼る</a:t>
            </a:r>
            <a:endParaRPr kumimoji="1" lang="ja-JP" altLang="en-US" dirty="0"/>
          </a:p>
        </p:txBody>
      </p:sp>
      <p:pic>
        <p:nvPicPr>
          <p:cNvPr id="8" name="図 7"/>
          <p:cNvPicPr>
            <a:picLocks noChangeAspect="1"/>
          </p:cNvPicPr>
          <p:nvPr/>
        </p:nvPicPr>
        <p:blipFill rotWithShape="1">
          <a:blip r:embed="rId2">
            <a:extLst>
              <a:ext uri="{28A0092B-C50C-407E-A947-70E740481C1C}">
                <a14:useLocalDpi xmlns:a14="http://schemas.microsoft.com/office/drawing/2010/main" val="0"/>
              </a:ext>
            </a:extLst>
          </a:blip>
          <a:srcRect l="2616"/>
          <a:stretch/>
        </p:blipFill>
        <p:spPr>
          <a:xfrm>
            <a:off x="224281" y="3311157"/>
            <a:ext cx="11287234" cy="1338899"/>
          </a:xfrm>
          <a:prstGeom prst="rect">
            <a:avLst/>
          </a:prstGeom>
        </p:spPr>
      </p:pic>
      <p:sp>
        <p:nvSpPr>
          <p:cNvPr id="15" name="左矢印 14"/>
          <p:cNvSpPr/>
          <p:nvPr/>
        </p:nvSpPr>
        <p:spPr>
          <a:xfrm flipH="1">
            <a:off x="5867898" y="2807521"/>
            <a:ext cx="555849" cy="42972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左矢印 15"/>
          <p:cNvSpPr/>
          <p:nvPr/>
        </p:nvSpPr>
        <p:spPr>
          <a:xfrm flipH="1">
            <a:off x="224281" y="2844477"/>
            <a:ext cx="555849" cy="42972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左矢印 16"/>
          <p:cNvSpPr/>
          <p:nvPr/>
        </p:nvSpPr>
        <p:spPr>
          <a:xfrm>
            <a:off x="5191648" y="2807521"/>
            <a:ext cx="521541" cy="42972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左矢印 17"/>
          <p:cNvSpPr/>
          <p:nvPr/>
        </p:nvSpPr>
        <p:spPr>
          <a:xfrm>
            <a:off x="10970170" y="2844477"/>
            <a:ext cx="541345" cy="42972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1527282" y="2851808"/>
            <a:ext cx="3052119" cy="338554"/>
          </a:xfrm>
          <a:prstGeom prst="rect">
            <a:avLst/>
          </a:prstGeom>
          <a:noFill/>
        </p:spPr>
        <p:txBody>
          <a:bodyPr wrap="square" rtlCol="0">
            <a:spAutoFit/>
          </a:bodyPr>
          <a:lstStyle/>
          <a:p>
            <a:r>
              <a:rPr kumimoji="1" lang="ja-JP" altLang="en-US" sz="1600" dirty="0" smtClean="0"/>
              <a:t>暗い画像のテストデータ</a:t>
            </a:r>
            <a:endParaRPr kumimoji="1" lang="ja-JP" altLang="en-US" sz="1600" dirty="0"/>
          </a:p>
        </p:txBody>
      </p:sp>
      <p:sp>
        <p:nvSpPr>
          <p:cNvPr id="20" name="テキスト ボックス 19"/>
          <p:cNvSpPr txBox="1"/>
          <p:nvPr/>
        </p:nvSpPr>
        <p:spPr>
          <a:xfrm>
            <a:off x="7464859" y="2807521"/>
            <a:ext cx="3052119" cy="338554"/>
          </a:xfrm>
          <a:prstGeom prst="rect">
            <a:avLst/>
          </a:prstGeom>
          <a:noFill/>
        </p:spPr>
        <p:txBody>
          <a:bodyPr wrap="square" rtlCol="0">
            <a:spAutoFit/>
          </a:bodyPr>
          <a:lstStyle/>
          <a:p>
            <a:r>
              <a:rPr lang="ja-JP" altLang="en-US" sz="1600" dirty="0" smtClean="0"/>
              <a:t>明るい</a:t>
            </a:r>
            <a:r>
              <a:rPr kumimoji="1" lang="ja-JP" altLang="en-US" sz="1600" dirty="0" smtClean="0"/>
              <a:t>画像のテストデータ</a:t>
            </a:r>
            <a:endParaRPr kumimoji="1" lang="ja-JP" altLang="en-US" sz="1600" dirty="0"/>
          </a:p>
        </p:txBody>
      </p:sp>
      <p:sp>
        <p:nvSpPr>
          <p:cNvPr id="21" name="屈折矢印 20"/>
          <p:cNvSpPr/>
          <p:nvPr/>
        </p:nvSpPr>
        <p:spPr>
          <a:xfrm flipH="1">
            <a:off x="1433383" y="4582317"/>
            <a:ext cx="1025611" cy="46564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2661070" y="4874721"/>
            <a:ext cx="3344314" cy="584775"/>
          </a:xfrm>
          <a:prstGeom prst="rect">
            <a:avLst/>
          </a:prstGeom>
          <a:noFill/>
        </p:spPr>
        <p:txBody>
          <a:bodyPr wrap="square" rtlCol="0">
            <a:spAutoFit/>
          </a:bodyPr>
          <a:lstStyle/>
          <a:p>
            <a:r>
              <a:rPr lang="ja-JP" altLang="en-US" sz="1600" dirty="0" smtClean="0"/>
              <a:t>この</a:t>
            </a:r>
            <a:r>
              <a:rPr kumimoji="1" lang="ja-JP" altLang="en-US" sz="1600" dirty="0" smtClean="0"/>
              <a:t>画像のみラベルと違った</a:t>
            </a:r>
            <a:r>
              <a:rPr kumimoji="1" lang="ja-JP" altLang="en-US" sz="1600" smtClean="0"/>
              <a:t>判定をおこなっているのがわかる。</a:t>
            </a:r>
            <a:endParaRPr kumimoji="1" lang="ja-JP" altLang="en-US" sz="1600" dirty="0"/>
          </a:p>
        </p:txBody>
      </p:sp>
    </p:spTree>
    <p:extLst>
      <p:ext uri="{BB962C8B-B14F-4D97-AF65-F5344CB8AC3E}">
        <p14:creationId xmlns:p14="http://schemas.microsoft.com/office/powerpoint/2010/main" val="8142078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メイン イベント">
  <a:themeElements>
    <a:clrScheme name="メイン イベント">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メイン イベント">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メイン イベント">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Main Event</Template>
  <TotalTime>3875</TotalTime>
  <Words>433</Words>
  <Application>Microsoft Macintosh PowerPoint</Application>
  <PresentationFormat>ワイド画面</PresentationFormat>
  <Paragraphs>83</Paragraphs>
  <Slides>13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Impact</vt:lpstr>
      <vt:lpstr>ＭＳ Ｐゴシック</vt:lpstr>
      <vt:lpstr>Yu Gothic</vt:lpstr>
      <vt:lpstr>Arial</vt:lpstr>
      <vt:lpstr>メイン イベント</vt:lpstr>
      <vt:lpstr>インスタ映え判定</vt:lpstr>
      <vt:lpstr>動機</vt:lpstr>
      <vt:lpstr>PowerPoint プレゼンテーション</vt:lpstr>
      <vt:lpstr>手順の前に</vt:lpstr>
      <vt:lpstr>手順</vt:lpstr>
      <vt:lpstr>手順</vt:lpstr>
      <vt:lpstr>手順</vt:lpstr>
      <vt:lpstr>手順</vt:lpstr>
      <vt:lpstr>PowerPoint プレゼンテーション</vt:lpstr>
      <vt:lpstr>手順</vt:lpstr>
      <vt:lpstr>結果</vt:lpstr>
      <vt:lpstr>考察</vt:lpstr>
      <vt:lpstr>うまくいかなかったこと</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インスタ映え判定</dc:title>
  <dc:creator>安谷屋　佳歩</dc:creator>
  <cp:lastModifiedBy>安谷屋　佳歩</cp:lastModifiedBy>
  <cp:revision>34</cp:revision>
  <cp:lastPrinted>2019-07-31T10:41:27Z</cp:lastPrinted>
  <dcterms:created xsi:type="dcterms:W3CDTF">2019-07-23T06:26:26Z</dcterms:created>
  <dcterms:modified xsi:type="dcterms:W3CDTF">2019-08-01T04:10:45Z</dcterms:modified>
</cp:coreProperties>
</file>