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iita.com/kenta1984/items/bad75a37d552510e4682#fn1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d10c871d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d10c871d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chemeClr val="dk2"/>
                </a:solidFill>
              </a:rPr>
              <a:t>機械学習を進めるにあたりトレーニング用、バリデーション用データ生成するためのジェネレータを作成した。作成したジェネレータと</a:t>
            </a:r>
            <a:r>
              <a:rPr lang="ja" sz="900">
                <a:solidFill>
                  <a:schemeClr val="dk1"/>
                </a:solidFill>
              </a:rPr>
              <a:t>VGG16とFC層を結合して作成したモデルで</a:t>
            </a:r>
            <a:r>
              <a:rPr lang="ja" sz="900">
                <a:solidFill>
                  <a:srgbClr val="252525"/>
                </a:solidFill>
                <a:highlight>
                  <a:srgbClr val="F9F9F9"/>
                </a:highlight>
              </a:rPr>
              <a:t>fine tuningして示しているコードによりモデルの学習を行った。</a:t>
            </a:r>
            <a:endParaRPr sz="9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d10c871d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d10c871d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rgbClr val="252525"/>
                </a:solidFill>
              </a:rPr>
              <a:t>各メンバー</a:t>
            </a:r>
            <a:r>
              <a:rPr lang="ja" sz="900">
                <a:solidFill>
                  <a:srgbClr val="252525"/>
                </a:solidFill>
              </a:rPr>
              <a:t>のサンプル総数は集められたデータが嵐5人の中で一番少ないメンバーに合わせて1000個に統合しました。その中から、ホールドアウト法を用いて、</a:t>
            </a:r>
            <a:r>
              <a:rPr lang="ja" sz="900">
                <a:solidFill>
                  <a:schemeClr val="dk1"/>
                </a:solidFill>
                <a:highlight>
                  <a:srgbClr val="FFFFFF"/>
                </a:highlight>
              </a:rPr>
              <a:t>データ全体を学習用データとテストデータに分割しました。1000個のデータのうち8割の800個をトレーニング用データとして、2割をバリデーション用データとして使用しました。最初に少ない割合から始めましたが、学習がうまくいったためこの割合のまま進めました。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バッチサイズは</a:t>
            </a:r>
            <a:r>
              <a:rPr lang="ja" sz="900">
                <a:solidFill>
                  <a:srgbClr val="333333"/>
                </a:solidFill>
                <a:highlight>
                  <a:srgbClr val="FFFFFF"/>
                </a:highlight>
              </a:rPr>
              <a:t>機械学習の分野の慣習</a:t>
            </a:r>
            <a:r>
              <a:rPr baseline="30000" lang="ja" sz="900">
                <a:solidFill>
                  <a:srgbClr val="6200AC"/>
                </a:solidFill>
                <a:uFill>
                  <a:noFill/>
                </a:uFill>
                <a:hlinkClick r:id="rId2"/>
              </a:rPr>
              <a:t>1</a:t>
            </a:r>
            <a:r>
              <a:rPr lang="ja" sz="900">
                <a:solidFill>
                  <a:srgbClr val="333333"/>
                </a:solidFill>
                <a:highlight>
                  <a:srgbClr val="FFFFFF"/>
                </a:highlight>
              </a:rPr>
              <a:t>として2のn乗の値が使われることが多いときき、32、64と試しましたが、あまり変わらず高い数値が出たので、ここでは32としました。</a:t>
            </a:r>
            <a:endParaRPr sz="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c39b4b2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c39b4b2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エポック数：</a:t>
            </a:r>
            <a:r>
              <a:rPr lang="ja" sz="1200">
                <a:solidFill>
                  <a:srgbClr val="222222"/>
                </a:solidFill>
                <a:highlight>
                  <a:srgbClr val="FFFFFF"/>
                </a:highlight>
              </a:rPr>
              <a:t>エポック数とは,「一つの訓練データを何回繰り返して学習させるか」の数のことです。 Deep Learningのようにパラメータの数が多いものになると、訓練データを何回も繰り返して学習させないとパラメータをうまく学習できないません(ただしやり過ぎると過学習を起こす)。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d10c87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d10c87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10c871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10c871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d10c871d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d10c871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d10c871d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d10c871d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2e70f3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2e70f3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嵐の顔判別を行うにあたり、櫻井翔の画像の識別率が70%前後と他のメンバーが90%以上あるなかで比較的低い数値になった。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他メンバーの学習がうまくいっていることから、データセットに問題があると思い、見返してみると櫻井翔のデータに笑顔のデータが多いことがわかった。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笑顔の櫻井翔の写真で実行してみると99%以上の識別率になった。この結果から、</a:t>
            </a:r>
            <a:r>
              <a:rPr lang="ja" sz="900">
                <a:solidFill>
                  <a:srgbClr val="FF0000"/>
                </a:solidFill>
              </a:rPr>
              <a:t>様々な表情を満遍なく学習させた方が学習の質、応用力が向上する</a:t>
            </a:r>
            <a:r>
              <a:rPr lang="ja" sz="900"/>
              <a:t>ことがわかった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39b4b2df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39b4b2df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eb1fe27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eb1fe27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39b4b2d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39b4b2d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3で</a:t>
            </a:r>
            <a:r>
              <a:rPr lang="ja"/>
              <a:t>精度向上を行う。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10c871d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d10c871d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・人物以外の顔認証が少し難しい：試しにカイリキーで顔認証したら全滅しました。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・学習にかかる時間が長い：エポック数1で30秒かかる(100なら50分)。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39b4b2df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39b4b2df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・人物以外の顔認証が少し難しい：試しにカイリキーで顔認証したら全滅しました。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・学習にかかる時間が長い：エポック数1で30秒かかる(100なら50分)。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c39b4b2df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c39b4b2df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ステップ1、icrawler(アイクロラー?)は画像や動画などのメディアデータをサポートしているpythonライブラリの一つです。キーワードを指定することで、対象の画像を取得できます。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ステップ2、opencvにあるデフォルトの顔認識の分類器(カスケード)を使用して、顔部分を抽出して、抜き出しました。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ステップ3、</a:t>
            </a:r>
            <a:r>
              <a:rPr lang="ja">
                <a:solidFill>
                  <a:schemeClr val="dk1"/>
                </a:solidFill>
              </a:rPr>
              <a:t>opencvで抜き出された画像の中から、別人の画像、顔以外が抜き出された画像を自力で削除しました。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ステップ4、自分たちで画像を集めるには数に限界があったため、回転処理、反転処理、画像の明るさを変える処理を行い、データ数の増やしました。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以上の方法で、1人1000枚、全部で5000枚のデータセットを構築しました。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39b4b2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39b4b2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Keras</a:t>
            </a:r>
            <a:r>
              <a:rPr lang="ja"/>
              <a:t>とは、Tensorflow等のディープラーニングソフトウェアライブラリ上で動作することのできるニュートラルネットワークライブラリのこと。これを用いることで簡単に深層学習のネットワークを作ることができ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50">
                <a:solidFill>
                  <a:schemeClr val="dk1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ニューラルネットワークライブラリ：機械学習、ディープラーニングなどの実装をサポートするソフトウェア群のこと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39b4b2df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39b4b2df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252525"/>
                </a:solidFill>
                <a:highlight>
                  <a:schemeClr val="lt1"/>
                </a:highlight>
              </a:rPr>
              <a:t>VGG16を活用して</a:t>
            </a:r>
            <a:r>
              <a:rPr lang="ja" sz="900">
                <a:solidFill>
                  <a:srgbClr val="252525"/>
                </a:solidFill>
                <a:highlight>
                  <a:srgbClr val="F9F9F9"/>
                </a:highlight>
              </a:rPr>
              <a:t>fine tuningすることで機械学習を進めました。</a:t>
            </a:r>
            <a:r>
              <a:rPr lang="ja" sz="900">
                <a:solidFill>
                  <a:srgbClr val="222222"/>
                </a:solidFill>
                <a:highlight>
                  <a:srgbClr val="FFFFFF"/>
                </a:highlight>
              </a:rPr>
              <a:t>VGG16というのは，「ImageNet」と呼ばれる大規模画像データセットで学習された，16層からなるCNNモデルのことで、kerasから</a:t>
            </a:r>
            <a:r>
              <a:rPr lang="ja" sz="900">
                <a:solidFill>
                  <a:srgbClr val="222222"/>
                </a:solidFill>
                <a:highlight>
                  <a:srgbClr val="FFFFFF"/>
                </a:highlight>
              </a:rPr>
              <a:t>VGG16を使用しました</a:t>
            </a:r>
            <a:r>
              <a:rPr lang="ja" sz="900">
                <a:solidFill>
                  <a:srgbClr val="222222"/>
                </a:solidFill>
                <a:highlight>
                  <a:srgbClr val="FFFFFF"/>
                </a:highlight>
              </a:rPr>
              <a:t>．</a:t>
            </a:r>
            <a:r>
              <a:rPr lang="ja" sz="900">
                <a:solidFill>
                  <a:srgbClr val="252525"/>
                </a:solidFill>
                <a:highlight>
                  <a:srgbClr val="FFFFFF"/>
                </a:highlight>
              </a:rPr>
              <a:t>1000カテゴリに分類した畳み込みニューラルネットワークのモデルであるVGG16を活用してその</a:t>
            </a:r>
            <a:r>
              <a:rPr lang="ja" sz="900">
                <a:solidFill>
                  <a:srgbClr val="333333"/>
                </a:solidFill>
                <a:highlight>
                  <a:srgbClr val="FFFFFF"/>
                </a:highlight>
              </a:rPr>
              <a:t>学習済モデルを、</a:t>
            </a:r>
            <a:r>
              <a:rPr b="1" lang="ja" sz="900">
                <a:solidFill>
                  <a:srgbClr val="333333"/>
                </a:solidFill>
              </a:rPr>
              <a:t>重みデータを一部再学習</a:t>
            </a:r>
            <a:r>
              <a:rPr lang="ja" sz="900">
                <a:solidFill>
                  <a:srgbClr val="333333"/>
                </a:solidFill>
                <a:highlight>
                  <a:srgbClr val="FFFFFF"/>
                </a:highlight>
              </a:rPr>
              <a:t>して特徴量抽出機として利用する</a:t>
            </a:r>
            <a:r>
              <a:rPr lang="ja" sz="900">
                <a:solidFill>
                  <a:srgbClr val="252525"/>
                </a:solidFill>
                <a:highlight>
                  <a:srgbClr val="F9F9F9"/>
                </a:highlight>
              </a:rPr>
              <a:t>fine tuningを使って機械学習を行いました。その理由としては、</a:t>
            </a:r>
            <a:r>
              <a:rPr lang="ja" sz="900">
                <a:solidFill>
                  <a:srgbClr val="252525"/>
                </a:solidFill>
                <a:highlight>
                  <a:schemeClr val="lt1"/>
                </a:highlight>
              </a:rPr>
              <a:t>他の画像データを使って学習されたモデル(VGG16)を使うことによって、新たに作るモデルは少ないデータ・学習量でモデルを生成することが可能となるためです。今回、あまり多くのデータ量を集めることができなかったため、</a:t>
            </a:r>
            <a:r>
              <a:rPr lang="ja" sz="900">
                <a:solidFill>
                  <a:srgbClr val="252525"/>
                </a:solidFill>
                <a:highlight>
                  <a:srgbClr val="F9F9F9"/>
                </a:highlight>
              </a:rPr>
              <a:t>fine tuning</a:t>
            </a:r>
            <a:r>
              <a:rPr lang="ja" sz="900">
                <a:solidFill>
                  <a:srgbClr val="252525"/>
                </a:solidFill>
                <a:highlight>
                  <a:schemeClr val="lt1"/>
                </a:highlight>
              </a:rPr>
              <a:t>を利用しました。</a:t>
            </a:r>
            <a:endParaRPr sz="9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525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8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知能情報実験III(データマイニング班)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4000"/>
              <a:t>顔判別シ</a:t>
            </a:r>
            <a:r>
              <a:rPr lang="ja" sz="4000"/>
              <a:t>ス</a:t>
            </a:r>
            <a:r>
              <a:rPr lang="ja" sz="4000"/>
              <a:t>テム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185741A 呉屋</a:t>
            </a:r>
            <a:r>
              <a:rPr lang="ja"/>
              <a:t>厚斗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185718F 喜瀬大地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185728C 山城宏太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185716K 呉屋樹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2825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機械学習を進めるにあたりトレーニング用、バリデーション用データ生成するためのジェネレータを作成した。作成したジェネレータとVGG16とFC層を結合して作成したモデルで</a:t>
            </a:r>
            <a:r>
              <a:rPr lang="ja">
                <a:solidFill>
                  <a:srgbClr val="252525"/>
                </a:solidFill>
                <a:highlight>
                  <a:srgbClr val="F9F9F9"/>
                </a:highlight>
              </a:rPr>
              <a:t>fine tuningしてモデルの学習を行った。</a:t>
            </a:r>
            <a:endParaRPr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  <a:highlight>
                  <a:srgbClr val="F9F9F9"/>
                </a:highlight>
              </a:rPr>
              <a:t>　　　　　　　　　　　　　　　　　</a:t>
            </a:r>
            <a:endParaRPr sz="12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  <a:highlight>
                  <a:srgbClr val="F9F9F9"/>
                </a:highlight>
              </a:rPr>
              <a:t>　　　　　　　　　　　　　　　　　　　　　　　　　　　</a:t>
            </a:r>
            <a:endParaRPr sz="13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568400" y="1471250"/>
            <a:ext cx="5874000" cy="35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</a:rPr>
              <a:t>history = vgg_model.fit_generator(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</a:rPr>
              <a:t>train_generator,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</a:rPr>
              <a:t>steps_per_epoch=nb_train_samples/batch_size,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rgbClr val="252525"/>
                </a:solidFill>
              </a:rPr>
              <a:t>   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</a:rPr>
              <a:t>epochs=nb_epoch,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rgbClr val="252525"/>
                </a:solidFill>
              </a:rPr>
              <a:t>validation_data=validation_generator,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300">
                <a:solidFill>
                  <a:srgbClr val="252525"/>
                </a:solidFill>
              </a:rPr>
              <a:t>validation_steps=nb_validation_samples)</a:t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パラメータの説明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52525"/>
                </a:solidFill>
              </a:rPr>
              <a:t>train_generator：</a:t>
            </a:r>
            <a:r>
              <a:rPr lang="ja" sz="1500">
                <a:solidFill>
                  <a:schemeClr val="dk1"/>
                </a:solidFill>
              </a:rPr>
              <a:t>作成したトレーニング用ジェネレータ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52525"/>
                </a:solidFill>
              </a:rPr>
              <a:t>steps_per_epoch：</a:t>
            </a:r>
            <a:endParaRPr sz="15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chemeClr val="dk1"/>
                </a:solidFill>
              </a:rPr>
              <a:t>1エポックを宣言してから次のエポックの開始前までにgeneratorから生成されるサンプルの総数なのでトレーニング用のサンプル数をバッチサイズで割った値になります。今回、</a:t>
            </a:r>
            <a:r>
              <a:rPr lang="ja" sz="1500">
                <a:solidFill>
                  <a:srgbClr val="252525"/>
                </a:solidFill>
              </a:rPr>
              <a:t>nb_train_samples(トレーニング用データのサンプル数)は800、batch_sizeは32としています。</a:t>
            </a:r>
            <a:endParaRPr sz="15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52525"/>
                </a:solidFill>
              </a:rPr>
              <a:t>epochs：エポック数(100)</a:t>
            </a:r>
            <a:endParaRPr sz="15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52525"/>
                </a:solidFill>
              </a:rPr>
              <a:t>validation_data：</a:t>
            </a:r>
            <a:r>
              <a:rPr lang="ja" sz="1500">
                <a:solidFill>
                  <a:schemeClr val="dk1"/>
                </a:solidFill>
              </a:rPr>
              <a:t>作成したバリデーション用ジェネレータ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252525"/>
                </a:solidFill>
              </a:rPr>
              <a:t>validation_steps：</a:t>
            </a:r>
            <a:r>
              <a:rPr lang="ja" sz="1500">
                <a:solidFill>
                  <a:schemeClr val="dk1"/>
                </a:solidFill>
              </a:rPr>
              <a:t>バリデーション用のサンプル数(200)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525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顔の認証&amp;グラフ(エポック数100)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50" y="1178700"/>
            <a:ext cx="6312501" cy="36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9650"/>
            <a:ext cx="3923798" cy="29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5875" y="3922500"/>
            <a:ext cx="4418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50"/>
              <a:t>  </a:t>
            </a:r>
            <a:r>
              <a:rPr lang="ja" sz="1100"/>
              <a:t> '松本潤': 0, '二宮和也': 1, '相葉雅紀': 2, '櫻井翔': 3, '大野智':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/>
              <a:t>[ 0.01277803  0.00011003 99.97391  0.01296918  0.00023498]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675" y="979650"/>
            <a:ext cx="3923802" cy="294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529775" y="3922500"/>
            <a:ext cx="4461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/>
              <a:t> '松本潤': 0, '二宮和也': 1, '相葉雅紀': 2, '櫻井翔': 3, '大野智': 4</a:t>
            </a:r>
            <a:endParaRPr sz="1100"/>
          </a:p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/>
              <a:t>[98.13468     0.00007133  1.8650069   0.00020436  0.00003213]</a:t>
            </a:r>
            <a:endParaRPr sz="1100"/>
          </a:p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25"/>
          <p:cNvSpPr txBox="1"/>
          <p:nvPr/>
        </p:nvSpPr>
        <p:spPr>
          <a:xfrm>
            <a:off x="483325" y="300450"/>
            <a:ext cx="5624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実行結果①(嵐本人の判別)</a:t>
            </a:r>
            <a:endParaRPr sz="3200"/>
          </a:p>
        </p:txBody>
      </p:sp>
      <p:sp>
        <p:nvSpPr>
          <p:cNvPr id="152" name="Google Shape;152;p25"/>
          <p:cNvSpPr txBox="1"/>
          <p:nvPr/>
        </p:nvSpPr>
        <p:spPr>
          <a:xfrm>
            <a:off x="1539175" y="4471350"/>
            <a:ext cx="2308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99%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413675" y="4471350"/>
            <a:ext cx="2308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98%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-58450" y="3615325"/>
            <a:ext cx="3305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 </a:t>
            </a: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[ 0.15609126 99.76307 0.07598184 0.00433352 0.00051812]</a:t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0" name="Google Shape;160;p26"/>
          <p:cNvSpPr txBox="1"/>
          <p:nvPr/>
        </p:nvSpPr>
        <p:spPr>
          <a:xfrm>
            <a:off x="483325" y="300450"/>
            <a:ext cx="3827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実行結果①</a:t>
            </a:r>
            <a:endParaRPr sz="3200"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600" y="1136519"/>
            <a:ext cx="3305101" cy="2478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2935425" y="3615325"/>
            <a:ext cx="3097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[ 0.3284847   2.7152228  21.56262    75.38699     0.00667569]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900" y="1136518"/>
            <a:ext cx="3305101" cy="247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5981275" y="3615325"/>
            <a:ext cx="3305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800"/>
              <a:t>[ 0.00022745  0.08343612  0.00024487  0.00024956 99.91584 ]</a:t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1775" y="1136513"/>
            <a:ext cx="3305101" cy="247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975600" y="4120650"/>
            <a:ext cx="1537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99%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972975" y="4120650"/>
            <a:ext cx="139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75</a:t>
            </a:r>
            <a:r>
              <a:rPr lang="ja" sz="3000">
                <a:solidFill>
                  <a:srgbClr val="FF0000"/>
                </a:solidFill>
              </a:rPr>
              <a:t>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7122475" y="4120650"/>
            <a:ext cx="139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99%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55875" y="3922500"/>
            <a:ext cx="44187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 </a:t>
            </a:r>
            <a:r>
              <a:rPr lang="ja" sz="1100"/>
              <a:t>'松本潤': 0, '二宮和也': 1, '相葉雅紀': 2, '櫻井翔': 3, '大野智': 4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[ 0.06747932  0.40798137 99.31076     0.0790217   0.13476102]</a:t>
            </a:r>
            <a:endParaRPr sz="11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4529775" y="3922500"/>
            <a:ext cx="44616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 '松本潤': 0, '二宮和也': 1, '相葉雅紀': 2, '櫻井翔': 3, '大野智': 4</a:t>
            </a:r>
            <a:endParaRPr sz="1100"/>
          </a:p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[52.371006    1.4506894   27.56992 0.00718853 18.601204]</a:t>
            </a:r>
            <a:endParaRPr sz="1100"/>
          </a:p>
          <a:p>
            <a:pPr indent="76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6" name="Google Shape;176;p27"/>
          <p:cNvSpPr txBox="1"/>
          <p:nvPr/>
        </p:nvSpPr>
        <p:spPr>
          <a:xfrm>
            <a:off x="483325" y="300450"/>
            <a:ext cx="64137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実行結果②(</a:t>
            </a:r>
            <a:r>
              <a:rPr lang="ja" sz="3200"/>
              <a:t>そっくりさんの判別</a:t>
            </a:r>
            <a:r>
              <a:rPr lang="ja" sz="3200"/>
              <a:t>)</a:t>
            </a:r>
            <a:endParaRPr sz="3200"/>
          </a:p>
        </p:txBody>
      </p:sp>
      <p:sp>
        <p:nvSpPr>
          <p:cNvPr id="177" name="Google Shape;177;p27"/>
          <p:cNvSpPr txBox="1"/>
          <p:nvPr/>
        </p:nvSpPr>
        <p:spPr>
          <a:xfrm>
            <a:off x="1539175" y="4471350"/>
            <a:ext cx="2308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99%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6413675" y="4471350"/>
            <a:ext cx="2308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52</a:t>
            </a:r>
            <a:r>
              <a:rPr lang="ja" sz="3000">
                <a:solidFill>
                  <a:srgbClr val="FF0000"/>
                </a:solidFill>
              </a:rPr>
              <a:t>%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5" y="979650"/>
            <a:ext cx="4006326" cy="30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50" y="923125"/>
            <a:ext cx="4081699" cy="306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-58450" y="3615325"/>
            <a:ext cx="3305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 </a:t>
            </a: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[ 0.02384752 96.2897   3.4844174   0.00293772  0.1990803 ]</a:t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7" name="Google Shape;187;p28"/>
          <p:cNvSpPr txBox="1"/>
          <p:nvPr/>
        </p:nvSpPr>
        <p:spPr>
          <a:xfrm>
            <a:off x="483325" y="300450"/>
            <a:ext cx="38274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実行結果①</a:t>
            </a:r>
            <a:endParaRPr sz="3200"/>
          </a:p>
        </p:txBody>
      </p:sp>
      <p:sp>
        <p:nvSpPr>
          <p:cNvPr id="188" name="Google Shape;188;p28"/>
          <p:cNvSpPr txBox="1"/>
          <p:nvPr/>
        </p:nvSpPr>
        <p:spPr>
          <a:xfrm>
            <a:off x="2974375" y="3615350"/>
            <a:ext cx="30978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[ 0.61159587 4.8580523  1.4988817  92.87754  0.15391943]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5981275" y="3615325"/>
            <a:ext cx="33051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'松本潤': 0, '二宮和也': 1, '相葉雅紀': 2, '櫻井翔': 3, '大野智': 4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/>
              <a:t>[ 1.0514517   0.00501107  7.1025553   0.00473026 91.83625   ]</a:t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1638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992000" y="4159650"/>
            <a:ext cx="1537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96%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972975" y="4120650"/>
            <a:ext cx="139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92</a:t>
            </a:r>
            <a:r>
              <a:rPr lang="ja" sz="3000">
                <a:solidFill>
                  <a:srgbClr val="FF0000"/>
                </a:solidFill>
              </a:rPr>
              <a:t>%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6936475" y="4159650"/>
            <a:ext cx="139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>
                <a:solidFill>
                  <a:srgbClr val="FF0000"/>
                </a:solidFill>
              </a:rPr>
              <a:t>91%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688" y="1103075"/>
            <a:ext cx="3394323" cy="254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450" y="1136536"/>
            <a:ext cx="3305101" cy="247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175" y="1136513"/>
            <a:ext cx="3305101" cy="2478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考察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32900"/>
            <a:ext cx="85206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嵐の顔判別を行うにあたり、櫻井翔の画像の識別率が70%前後と他のメンバーが90%以上あるなかで比較的低い数値になった。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                                                          データセットに問題？？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　　　　　　　　　　　　　　　　笑顔のデータが多かった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chemeClr val="dk1"/>
                </a:solidFill>
              </a:rPr>
              <a:t>笑顔の櫻井翔の写真で実行してみると99%以上の識別率になった。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3526425" y="2143125"/>
            <a:ext cx="828000" cy="130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506550" y="4218050"/>
            <a:ext cx="7734900" cy="72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>
                <a:solidFill>
                  <a:srgbClr val="FF0000"/>
                </a:solidFill>
              </a:rPr>
              <a:t>様々な表情を満遍なく学習させた方が学習の質、応用力が向上する</a:t>
            </a:r>
            <a:endParaRPr sz="1900">
              <a:solidFill>
                <a:srgbClr val="FF0000"/>
              </a:solidFill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/>
              <a:t>　　</a:t>
            </a:r>
            <a:r>
              <a:rPr lang="ja" sz="3200" u="sng"/>
              <a:t>目標</a:t>
            </a:r>
            <a:endParaRPr sz="32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119400"/>
            <a:ext cx="85206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>
                <a:solidFill>
                  <a:schemeClr val="dk1"/>
                </a:solidFill>
              </a:rPr>
              <a:t>他人の顔が嵐の中で誰に似ているかを判別する。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0" y="257037"/>
            <a:ext cx="830475" cy="8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アプローチの全体像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嵐の</a:t>
            </a:r>
            <a:r>
              <a:rPr lang="ja"/>
              <a:t>メンバー5人の顔全体や顔のパーツごとのデータを用意し、学習させる。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それによって、顔全体・パーツごとにそれぞれどのくらいの割合で似ているかを判別させる。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								</a:t>
            </a:r>
            <a:endParaRPr sz="14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/>
              <a:t>実験計画</a:t>
            </a:r>
            <a:endParaRPr u="sng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7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1.</a:t>
            </a:r>
            <a:r>
              <a:rPr lang="ja" sz="2100"/>
              <a:t>嵐5人それぞれの画像を収集する。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100"/>
              <a:t>2. 嵐の各メンバーに対して顔検出を行い、本人の顔データだけのデータセットを構築する。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100"/>
              <a:t>3. 2のデータを学習させて顔識別を行い、嵐のメンバーがその通りに認識されるかを検証する。(精度向上)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100"/>
              <a:t>4. 他人の顔写真が嵐のメンバーの誰に似ているか。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									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/>
              <a:t>									</a:t>
            </a:r>
            <a:endParaRPr sz="14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825" y="3538675"/>
            <a:ext cx="1993175" cy="25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妥協点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22600"/>
            <a:ext cx="8520600" cy="3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顔のパーツごとに学習させ、どの部分がどれだけ似ているかまで検証できるようにしたかった。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しかし、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・顔パーツがうまく検出できない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・全てのモデルを作成する時間が無かった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以上のことから今回は顔全体による判別だけとした。</a:t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					</a:t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									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047175" y="1906853"/>
            <a:ext cx="920400" cy="8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7492700" y="2779531"/>
            <a:ext cx="920401" cy="9576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妥協点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22600"/>
            <a:ext cx="85206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当初は様々なキャラクター、ポ◯モンや◯XILEなどに対して顔識別をする案も出ていた。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しかし、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・人物以外の顔の認識が少し難しい。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・学習にかかる時間が長い。</a:t>
            </a:r>
            <a:endParaRPr sz="1900"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900"/>
              <a:t>この2点から、時間の都合上、今回は「嵐」で実験を進めた。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/>
              <a:t>									</a:t>
            </a:r>
            <a:endParaRPr sz="14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6047175" y="1906853"/>
            <a:ext cx="920400" cy="87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7492700" y="2779531"/>
            <a:ext cx="920401" cy="9576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データセットの構築方法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/>
              <a:t>ステップ1：</a:t>
            </a:r>
            <a:r>
              <a:rPr lang="ja" sz="2000"/>
              <a:t>icrawlerで</a:t>
            </a:r>
            <a:r>
              <a:rPr lang="ja" sz="2000"/>
              <a:t>画像の収集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/>
              <a:t>ステップ2：opencvを利用して顔(瞳)部分を抽出し、抜き出す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/>
              <a:t>ステップ3：不要な画像、顔以外が抜き出された画像の削除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/>
              <a:t>ステップ4：画像処理をして、画像の水増し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/>
              <a:t>									</a:t>
            </a: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75" y="3356275"/>
            <a:ext cx="3277625" cy="17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025" y="2835775"/>
            <a:ext cx="1924050" cy="23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kerasでモデルの構築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第一段階：事前準備。モデル作成の宣言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第二段階：多層のレイヤー作成(何層かは自分で決める)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第三段階：メンバーの顔認証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第四段階：学習方法を決める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第五段階：モデル完成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/>
              <a:t>									</a:t>
            </a:r>
            <a:endParaRPr sz="14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71750"/>
            <a:ext cx="3226275" cy="21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機械学習の進め方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43500" y="113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1000カテゴリに分類した畳み込みニューラルネットワークのモデルであるVGG16を活用して</a:t>
            </a:r>
            <a:r>
              <a:rPr lang="ja">
                <a:solidFill>
                  <a:srgbClr val="252525"/>
                </a:solidFill>
                <a:highlight>
                  <a:srgbClr val="F9F9F9"/>
                </a:highlight>
              </a:rPr>
              <a:t>fine tuningすることで教師あり学習として機械学習を進めた。</a:t>
            </a:r>
            <a:endParaRPr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理由：</a:t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他の画像データを使って学習されたモデル(VGG16)を使うことによって、新たに作るモデルは少ないデータ・学習量でモデルを生成することが可能となる。今回、あまり多くのデータ量を集めることができなかったため、</a:t>
            </a:r>
            <a:r>
              <a:rPr lang="ja">
                <a:solidFill>
                  <a:srgbClr val="252525"/>
                </a:solidFill>
                <a:highlight>
                  <a:srgbClr val="F9F9F9"/>
                </a:highlight>
              </a:rPr>
              <a:t>fine tuning</a:t>
            </a:r>
            <a:r>
              <a:rPr lang="ja">
                <a:solidFill>
                  <a:srgbClr val="252525"/>
                </a:solidFill>
                <a:highlight>
                  <a:srgbClr val="FFFFFF"/>
                </a:highlight>
              </a:rPr>
              <a:t>を利用した。</a:t>
            </a:r>
            <a:endParaRPr sz="2300">
              <a:solidFill>
                <a:srgbClr val="252525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00" y="3569150"/>
            <a:ext cx="4968600" cy="15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