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E7464D5-6954-44AB-9D86-5C5A2CBC7772}">
          <p14:sldIdLst>
            <p14:sldId id="256"/>
            <p14:sldId id="267"/>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7" d="100"/>
          <a:sy n="57" d="100"/>
        </p:scale>
        <p:origin x="4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8843963226807"/>
          <c:y val="7.9959850312206676E-2"/>
          <c:w val="0.75927889976218876"/>
          <c:h val="0.75583254151973822"/>
        </c:manualLayout>
      </c:layout>
      <c:scatterChart>
        <c:scatterStyle val="lineMarker"/>
        <c:varyColors val="0"/>
        <c:ser>
          <c:idx val="0"/>
          <c:order val="0"/>
          <c:tx>
            <c:v>被験者Aの理論値</c:v>
          </c:tx>
          <c:spPr>
            <a:ln w="19050" cap="rnd">
              <a:solidFill>
                <a:schemeClr val="tx1"/>
              </a:solidFill>
              <a:prstDash val="dash"/>
              <a:round/>
            </a:ln>
            <a:effectLst/>
          </c:spPr>
          <c:marker>
            <c:symbol val="none"/>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Sheet5!$B$3:$B$27</c:f>
              <c:numCache>
                <c:formatCode>General</c:formatCode>
                <c:ptCount val="25"/>
                <c:pt idx="0">
                  <c:v>71.883714967149388</c:v>
                </c:pt>
                <c:pt idx="1">
                  <c:v>63.711033551067679</c:v>
                </c:pt>
                <c:pt idx="2">
                  <c:v>59.368125436511448</c:v>
                </c:pt>
                <c:pt idx="3">
                  <c:v>56.467529509295225</c:v>
                </c:pt>
                <c:pt idx="4">
                  <c:v>54.315608407291585</c:v>
                </c:pt>
                <c:pt idx="5">
                  <c:v>52.618380022208413</c:v>
                </c:pt>
                <c:pt idx="6">
                  <c:v>51.224836691859494</c:v>
                </c:pt>
                <c:pt idx="7">
                  <c:v>50.047561798339267</c:v>
                </c:pt>
                <c:pt idx="8">
                  <c:v>49.031610559583299</c:v>
                </c:pt>
                <c:pt idx="9">
                  <c:v>48.140299248098763</c:v>
                </c:pt>
                <c:pt idx="10">
                  <c:v>47.347976101495796</c:v>
                </c:pt>
                <c:pt idx="11">
                  <c:v>46.63603399643123</c:v>
                </c:pt>
                <c:pt idx="12">
                  <c:v>45.990567884806651</c:v>
                </c:pt>
                <c:pt idx="13">
                  <c:v>45.400926908333453</c:v>
                </c:pt>
                <c:pt idx="14">
                  <c:v>44.85878136039797</c:v>
                </c:pt>
                <c:pt idx="15">
                  <c:v>44.357500030991702</c:v>
                </c:pt>
                <c:pt idx="16">
                  <c:v>43.891722141871639</c:v>
                </c:pt>
                <c:pt idx="17">
                  <c:v>43.457055424195687</c:v>
                </c:pt>
                <c:pt idx="18">
                  <c:v>43.049858364474922</c:v>
                </c:pt>
                <c:pt idx="19">
                  <c:v>42.667080046651733</c:v>
                </c:pt>
                <c:pt idx="20">
                  <c:v>42.306140293067934</c:v>
                </c:pt>
                <c:pt idx="21">
                  <c:v>41.964838564007458</c:v>
                </c:pt>
                <c:pt idx="22">
                  <c:v>41.641283745817553</c:v>
                </c:pt>
                <c:pt idx="23">
                  <c:v>41.333839354201501</c:v>
                </c:pt>
                <c:pt idx="24">
                  <c:v>41.041080278091741</c:v>
                </c:pt>
              </c:numCache>
            </c:numRef>
          </c:yVal>
          <c:smooth val="0"/>
          <c:extLst>
            <c:ext xmlns:c16="http://schemas.microsoft.com/office/drawing/2014/chart" uri="{C3380CC4-5D6E-409C-BE32-E72D297353CC}">
              <c16:uniqueId val="{00000000-AB78-4B3C-83FC-5120C10D7F00}"/>
            </c:ext>
          </c:extLst>
        </c:ser>
        <c:ser>
          <c:idx val="1"/>
          <c:order val="1"/>
          <c:tx>
            <c:v>被験者Aの実験値</c:v>
          </c:tx>
          <c:spPr>
            <a:ln w="19050" cap="rnd">
              <a:noFill/>
              <a:round/>
            </a:ln>
            <a:effectLst/>
          </c:spPr>
          <c:marker>
            <c:symbol val="diamond"/>
            <c:size val="5"/>
            <c:spPr>
              <a:solidFill>
                <a:schemeClr val="tx1"/>
              </a:solidFill>
              <a:ln w="9525">
                <a:solidFill>
                  <a:schemeClr val="tx1"/>
                </a:solidFill>
              </a:ln>
              <a:effectLst/>
            </c:spPr>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Sheet5!$C$3:$C$27</c:f>
              <c:numCache>
                <c:formatCode>General</c:formatCode>
                <c:ptCount val="25"/>
                <c:pt idx="0">
                  <c:v>69</c:v>
                </c:pt>
                <c:pt idx="1">
                  <c:v>62</c:v>
                </c:pt>
                <c:pt idx="2">
                  <c:v>58.333333333333336</c:v>
                </c:pt>
                <c:pt idx="3">
                  <c:v>57.25</c:v>
                </c:pt>
                <c:pt idx="4">
                  <c:v>56</c:v>
                </c:pt>
                <c:pt idx="5">
                  <c:v>55</c:v>
                </c:pt>
                <c:pt idx="6">
                  <c:v>53.857142857142854</c:v>
                </c:pt>
                <c:pt idx="7">
                  <c:v>51.5</c:v>
                </c:pt>
                <c:pt idx="8">
                  <c:v>49.777777777777779</c:v>
                </c:pt>
                <c:pt idx="9">
                  <c:v>48.7</c:v>
                </c:pt>
                <c:pt idx="10">
                  <c:v>47.636363636363633</c:v>
                </c:pt>
                <c:pt idx="11">
                  <c:v>46.75</c:v>
                </c:pt>
                <c:pt idx="12">
                  <c:v>46.07692307692308</c:v>
                </c:pt>
                <c:pt idx="13">
                  <c:v>44.785714285714285</c:v>
                </c:pt>
                <c:pt idx="14">
                  <c:v>44.466666666666669</c:v>
                </c:pt>
                <c:pt idx="15">
                  <c:v>44</c:v>
                </c:pt>
                <c:pt idx="16">
                  <c:v>43.647058823529413</c:v>
                </c:pt>
                <c:pt idx="17">
                  <c:v>43.111111111111114</c:v>
                </c:pt>
                <c:pt idx="18">
                  <c:v>42.684210526315788</c:v>
                </c:pt>
                <c:pt idx="19">
                  <c:v>42.2</c:v>
                </c:pt>
                <c:pt idx="20">
                  <c:v>41.857142857142854</c:v>
                </c:pt>
                <c:pt idx="21">
                  <c:v>41.545454545454547</c:v>
                </c:pt>
                <c:pt idx="22">
                  <c:v>41.173913043478258</c:v>
                </c:pt>
                <c:pt idx="23">
                  <c:v>40.875</c:v>
                </c:pt>
                <c:pt idx="24">
                  <c:v>40.56</c:v>
                </c:pt>
              </c:numCache>
            </c:numRef>
          </c:yVal>
          <c:smooth val="0"/>
          <c:extLst>
            <c:ext xmlns:c16="http://schemas.microsoft.com/office/drawing/2014/chart" uri="{C3380CC4-5D6E-409C-BE32-E72D297353CC}">
              <c16:uniqueId val="{00000001-AB78-4B3C-83FC-5120C10D7F00}"/>
            </c:ext>
          </c:extLst>
        </c:ser>
        <c:ser>
          <c:idx val="2"/>
          <c:order val="2"/>
          <c:tx>
            <c:v>被験者Bの理論値</c:v>
          </c:tx>
          <c:spPr>
            <a:ln w="19050" cap="rnd">
              <a:solidFill>
                <a:schemeClr val="tx1"/>
              </a:solidFill>
              <a:prstDash val="solid"/>
              <a:round/>
            </a:ln>
            <a:effectLst/>
          </c:spPr>
          <c:marker>
            <c:symbol val="none"/>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Sheet5!$D$3:$D$27</c:f>
              <c:numCache>
                <c:formatCode>General</c:formatCode>
                <c:ptCount val="25"/>
                <c:pt idx="0">
                  <c:v>93.540663573318653</c:v>
                </c:pt>
                <c:pt idx="1">
                  <c:v>85.148505637862343</c:v>
                </c:pt>
                <c:pt idx="2">
                  <c:v>80.592914763501284</c:v>
                </c:pt>
                <c:pt idx="3">
                  <c:v>77.509264264286543</c:v>
                </c:pt>
                <c:pt idx="4">
                  <c:v>75.198886514677454</c:v>
                </c:pt>
                <c:pt idx="5">
                  <c:v>73.362385886143713</c:v>
                </c:pt>
                <c:pt idx="6">
                  <c:v>71.844682300674975</c:v>
                </c:pt>
                <c:pt idx="7">
                  <c:v>70.555390277097331</c:v>
                </c:pt>
                <c:pt idx="8">
                  <c:v>69.437372603049099</c:v>
                </c:pt>
                <c:pt idx="9">
                  <c:v>68.452291952549118</c:v>
                </c:pt>
                <c:pt idx="10">
                  <c:v>67.573222488937361</c:v>
                </c:pt>
                <c:pt idx="11">
                  <c:v>66.780556066261823</c:v>
                </c:pt>
                <c:pt idx="12">
                  <c:v>66.059587355240993</c:v>
                </c:pt>
                <c:pt idx="13">
                  <c:v>65.399015810214834</c:v>
                </c:pt>
                <c:pt idx="14">
                  <c:v>64.789977103778966</c:v>
                </c:pt>
                <c:pt idx="15">
                  <c:v>64.225394788674777</c:v>
                </c:pt>
                <c:pt idx="16">
                  <c:v>63.699533317445471</c:v>
                </c:pt>
                <c:pt idx="17">
                  <c:v>63.20768195037202</c:v>
                </c:pt>
                <c:pt idx="18">
                  <c:v>62.745926221948771</c:v>
                </c:pt>
                <c:pt idx="19">
                  <c:v>62.310979466995889</c:v>
                </c:pt>
                <c:pt idx="20">
                  <c:v>61.900056464007271</c:v>
                </c:pt>
                <c:pt idx="21">
                  <c:v>61.51077719860222</c:v>
                </c:pt>
                <c:pt idx="22">
                  <c:v>61.141092548523723</c:v>
                </c:pt>
                <c:pt idx="23">
                  <c:v>60.78922617702721</c:v>
                </c:pt>
                <c:pt idx="24">
                  <c:v>60.453628582770968</c:v>
                </c:pt>
              </c:numCache>
            </c:numRef>
          </c:yVal>
          <c:smooth val="0"/>
          <c:extLst>
            <c:ext xmlns:c16="http://schemas.microsoft.com/office/drawing/2014/chart" uri="{C3380CC4-5D6E-409C-BE32-E72D297353CC}">
              <c16:uniqueId val="{00000002-AB78-4B3C-83FC-5120C10D7F00}"/>
            </c:ext>
          </c:extLst>
        </c:ser>
        <c:ser>
          <c:idx val="3"/>
          <c:order val="3"/>
          <c:tx>
            <c:v>被験者Bの実験値</c:v>
          </c:tx>
          <c:spPr>
            <a:ln w="19050" cap="rnd">
              <a:noFill/>
              <a:round/>
            </a:ln>
            <a:effectLst/>
          </c:spPr>
          <c:marker>
            <c:symbol val="circle"/>
            <c:size val="5"/>
            <c:spPr>
              <a:solidFill>
                <a:schemeClr val="tx1">
                  <a:alpha val="99000"/>
                </a:schemeClr>
              </a:solidFill>
              <a:ln w="9525">
                <a:solidFill>
                  <a:schemeClr val="tx1"/>
                </a:solidFill>
              </a:ln>
              <a:effectLst/>
            </c:spPr>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Sheet5!$E$3:$E$27</c:f>
              <c:numCache>
                <c:formatCode>General</c:formatCode>
                <c:ptCount val="25"/>
                <c:pt idx="0">
                  <c:v>86</c:v>
                </c:pt>
                <c:pt idx="1">
                  <c:v>84</c:v>
                </c:pt>
                <c:pt idx="2">
                  <c:v>81.666666666666671</c:v>
                </c:pt>
                <c:pt idx="3">
                  <c:v>79.25</c:v>
                </c:pt>
                <c:pt idx="4">
                  <c:v>78</c:v>
                </c:pt>
                <c:pt idx="5">
                  <c:v>75.5</c:v>
                </c:pt>
                <c:pt idx="6">
                  <c:v>73.428571428571431</c:v>
                </c:pt>
                <c:pt idx="7">
                  <c:v>71.375</c:v>
                </c:pt>
                <c:pt idx="8">
                  <c:v>70.333333333333329</c:v>
                </c:pt>
                <c:pt idx="9">
                  <c:v>70.099999999999994</c:v>
                </c:pt>
                <c:pt idx="10">
                  <c:v>69.090909090909093</c:v>
                </c:pt>
                <c:pt idx="11">
                  <c:v>68.166666666666671</c:v>
                </c:pt>
                <c:pt idx="12">
                  <c:v>67.307692307692307</c:v>
                </c:pt>
                <c:pt idx="13">
                  <c:v>66.571428571428569</c:v>
                </c:pt>
                <c:pt idx="14">
                  <c:v>65.86666666666666</c:v>
                </c:pt>
                <c:pt idx="15">
                  <c:v>65.3125</c:v>
                </c:pt>
                <c:pt idx="16">
                  <c:v>64.411764705882348</c:v>
                </c:pt>
                <c:pt idx="17">
                  <c:v>63.444444444444443</c:v>
                </c:pt>
                <c:pt idx="18">
                  <c:v>62.526315789473685</c:v>
                </c:pt>
                <c:pt idx="19">
                  <c:v>61.4</c:v>
                </c:pt>
                <c:pt idx="20">
                  <c:v>60.523809523809526</c:v>
                </c:pt>
                <c:pt idx="21">
                  <c:v>59.68181818181818</c:v>
                </c:pt>
                <c:pt idx="22">
                  <c:v>58.913043478260867</c:v>
                </c:pt>
                <c:pt idx="23">
                  <c:v>58.25</c:v>
                </c:pt>
                <c:pt idx="24">
                  <c:v>57.52</c:v>
                </c:pt>
              </c:numCache>
            </c:numRef>
          </c:yVal>
          <c:smooth val="0"/>
          <c:extLst>
            <c:ext xmlns:c16="http://schemas.microsoft.com/office/drawing/2014/chart" uri="{C3380CC4-5D6E-409C-BE32-E72D297353CC}">
              <c16:uniqueId val="{00000003-AB78-4B3C-83FC-5120C10D7F00}"/>
            </c:ext>
          </c:extLst>
        </c:ser>
        <c:ser>
          <c:idx val="4"/>
          <c:order val="4"/>
          <c:tx>
            <c:v>被験者Cの理論値</c:v>
          </c:tx>
          <c:spPr>
            <a:ln w="19050" cap="rnd">
              <a:solidFill>
                <a:schemeClr val="tx1"/>
              </a:solidFill>
              <a:prstDash val="lgDashDotDot"/>
              <a:round/>
            </a:ln>
            <a:effectLst/>
          </c:spPr>
          <c:marker>
            <c:symbol val="none"/>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Sheet5!$F$3:$F$27</c:f>
              <c:numCache>
                <c:formatCode>General</c:formatCode>
                <c:ptCount val="25"/>
                <c:pt idx="0">
                  <c:v>49.374071212984418</c:v>
                </c:pt>
                <c:pt idx="1">
                  <c:v>46.155130851746918</c:v>
                </c:pt>
                <c:pt idx="2">
                  <c:v>44.37035436616204</c:v>
                </c:pt>
                <c:pt idx="3">
                  <c:v>43.14604916318212</c:v>
                </c:pt>
                <c:pt idx="4">
                  <c:v>42.219716872732839</c:v>
                </c:pt>
                <c:pt idx="5">
                  <c:v>41.477631100633786</c:v>
                </c:pt>
                <c:pt idx="6">
                  <c:v>40.860391883524144</c:v>
                </c:pt>
                <c:pt idx="7">
                  <c:v>40.333144420524796</c:v>
                </c:pt>
                <c:pt idx="8">
                  <c:v>39.873729231002898</c:v>
                </c:pt>
                <c:pt idx="9">
                  <c:v>39.4672043222604</c:v>
                </c:pt>
                <c:pt idx="10">
                  <c:v>39.103029437177312</c:v>
                </c:pt>
                <c:pt idx="11">
                  <c:v>38.773498798834893</c:v>
                </c:pt>
                <c:pt idx="12">
                  <c:v>38.472812874895368</c:v>
                </c:pt>
                <c:pt idx="13">
                  <c:v>38.196500464838216</c:v>
                </c:pt>
                <c:pt idx="14">
                  <c:v>37.941043808223462</c:v>
                </c:pt>
                <c:pt idx="15">
                  <c:v>37.703626876573388</c:v>
                </c:pt>
                <c:pt idx="16">
                  <c:v>37.48196135156838</c:v>
                </c:pt>
                <c:pt idx="17">
                  <c:v>37.274163239754905</c:v>
                </c:pt>
                <c:pt idx="18">
                  <c:v>37.078663447217359</c:v>
                </c:pt>
                <c:pt idx="19">
                  <c:v>36.894141704229384</c:v>
                </c:pt>
                <c:pt idx="20">
                  <c:v>36.71947690097381</c:v>
                </c:pt>
                <c:pt idx="21">
                  <c:v>36.553709184467706</c:v>
                </c:pt>
                <c:pt idx="22">
                  <c:v>36.396010632501287</c:v>
                </c:pt>
                <c:pt idx="23">
                  <c:v>36.245662281332137</c:v>
                </c:pt>
              </c:numCache>
            </c:numRef>
          </c:yVal>
          <c:smooth val="0"/>
          <c:extLst>
            <c:ext xmlns:c16="http://schemas.microsoft.com/office/drawing/2014/chart" uri="{C3380CC4-5D6E-409C-BE32-E72D297353CC}">
              <c16:uniqueId val="{00000004-AB78-4B3C-83FC-5120C10D7F00}"/>
            </c:ext>
          </c:extLst>
        </c:ser>
        <c:ser>
          <c:idx val="5"/>
          <c:order val="5"/>
          <c:tx>
            <c:v>被験者Cの実験値</c:v>
          </c:tx>
          <c:spPr>
            <a:ln w="19050" cap="rnd">
              <a:noFill/>
              <a:round/>
            </a:ln>
            <a:effectLst/>
          </c:spPr>
          <c:marker>
            <c:symbol val="triangle"/>
            <c:size val="5"/>
            <c:spPr>
              <a:solidFill>
                <a:schemeClr val="tx1"/>
              </a:solidFill>
              <a:ln w="9525">
                <a:solidFill>
                  <a:schemeClr val="tx1"/>
                </a:solidFill>
              </a:ln>
              <a:effectLst/>
            </c:spPr>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Sheet5!$G$3:$G$27</c:f>
              <c:numCache>
                <c:formatCode>General</c:formatCode>
                <c:ptCount val="25"/>
                <c:pt idx="0">
                  <c:v>47</c:v>
                </c:pt>
                <c:pt idx="1">
                  <c:v>46</c:v>
                </c:pt>
                <c:pt idx="2">
                  <c:v>44.666666666666664</c:v>
                </c:pt>
                <c:pt idx="3">
                  <c:v>43.5</c:v>
                </c:pt>
                <c:pt idx="4">
                  <c:v>42.8</c:v>
                </c:pt>
                <c:pt idx="5">
                  <c:v>42</c:v>
                </c:pt>
                <c:pt idx="6">
                  <c:v>41.285714285714285</c:v>
                </c:pt>
                <c:pt idx="7">
                  <c:v>40.75</c:v>
                </c:pt>
                <c:pt idx="8">
                  <c:v>40.555555555555557</c:v>
                </c:pt>
                <c:pt idx="9">
                  <c:v>40.1</c:v>
                </c:pt>
                <c:pt idx="10">
                  <c:v>39.636363636363633</c:v>
                </c:pt>
                <c:pt idx="11">
                  <c:v>39.666666666666664</c:v>
                </c:pt>
                <c:pt idx="12">
                  <c:v>39.07692307692308</c:v>
                </c:pt>
                <c:pt idx="13">
                  <c:v>38.714285714285715</c:v>
                </c:pt>
                <c:pt idx="14">
                  <c:v>38.266666666666666</c:v>
                </c:pt>
                <c:pt idx="15">
                  <c:v>37.8125</c:v>
                </c:pt>
                <c:pt idx="16">
                  <c:v>37.470588235294116</c:v>
                </c:pt>
                <c:pt idx="17">
                  <c:v>37.055555555555557</c:v>
                </c:pt>
                <c:pt idx="18">
                  <c:v>37</c:v>
                </c:pt>
                <c:pt idx="19">
                  <c:v>36.700000000000003</c:v>
                </c:pt>
                <c:pt idx="20">
                  <c:v>36.38095238095238</c:v>
                </c:pt>
                <c:pt idx="21">
                  <c:v>36.045454545454547</c:v>
                </c:pt>
                <c:pt idx="22">
                  <c:v>35.652173913043477</c:v>
                </c:pt>
                <c:pt idx="23">
                  <c:v>35.25</c:v>
                </c:pt>
                <c:pt idx="24">
                  <c:v>34.92</c:v>
                </c:pt>
              </c:numCache>
            </c:numRef>
          </c:yVal>
          <c:smooth val="0"/>
          <c:extLst>
            <c:ext xmlns:c16="http://schemas.microsoft.com/office/drawing/2014/chart" uri="{C3380CC4-5D6E-409C-BE32-E72D297353CC}">
              <c16:uniqueId val="{00000005-AB78-4B3C-83FC-5120C10D7F00}"/>
            </c:ext>
          </c:extLst>
        </c:ser>
        <c:ser>
          <c:idx val="6"/>
          <c:order val="6"/>
          <c:tx>
            <c:v>被験者Dの理論値</c:v>
          </c:tx>
          <c:spPr>
            <a:ln w="19050" cap="rnd">
              <a:solidFill>
                <a:schemeClr val="tx1"/>
              </a:solidFill>
              <a:prstDash val="sysDot"/>
              <a:round/>
            </a:ln>
            <a:effectLst/>
          </c:spPr>
          <c:marker>
            <c:symbol val="none"/>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Sheet5!$H$3:$H$27</c:f>
              <c:numCache>
                <c:formatCode>General</c:formatCode>
                <c:ptCount val="25"/>
                <c:pt idx="0">
                  <c:v>93.688109609691693</c:v>
                </c:pt>
                <c:pt idx="1">
                  <c:v>82.798859166029757</c:v>
                </c:pt>
                <c:pt idx="2">
                  <c:v>77.025618295459779</c:v>
                </c:pt>
                <c:pt idx="3">
                  <c:v>73.175252524113617</c:v>
                </c:pt>
                <c:pt idx="4">
                  <c:v>70.321727127775816</c:v>
                </c:pt>
                <c:pt idx="5">
                  <c:v>68.073028135497694</c:v>
                </c:pt>
                <c:pt idx="6">
                  <c:v>66.227973345018881</c:v>
                </c:pt>
                <c:pt idx="7">
                  <c:v>64.670185506187053</c:v>
                </c:pt>
                <c:pt idx="8">
                  <c:v>63.326561913937113</c:v>
                </c:pt>
                <c:pt idx="9">
                  <c:v>62.148321756321977</c:v>
                </c:pt>
                <c:pt idx="10">
                  <c:v>61.101370211751444</c:v>
                </c:pt>
                <c:pt idx="11">
                  <c:v>60.16098620281258</c:v>
                </c:pt>
                <c:pt idx="12">
                  <c:v>59.308702794870975</c:v>
                </c:pt>
                <c:pt idx="13">
                  <c:v>58.530379796226867</c:v>
                </c:pt>
                <c:pt idx="14">
                  <c:v>57.814962156747526</c:v>
                </c:pt>
                <c:pt idx="15">
                  <c:v>57.153651666954765</c:v>
                </c:pt>
                <c:pt idx="16">
                  <c:v>56.539337687512862</c:v>
                </c:pt>
                <c:pt idx="17">
                  <c:v>55.966195744849692</c:v>
                </c:pt>
                <c:pt idx="18">
                  <c:v>55.429398104386102</c:v>
                </c:pt>
                <c:pt idx="19">
                  <c:v>54.924900950018653</c:v>
                </c:pt>
                <c:pt idx="20">
                  <c:v>54.449285150563021</c:v>
                </c:pt>
                <c:pt idx="21">
                  <c:v>53.999635258847263</c:v>
                </c:pt>
                <c:pt idx="22">
                  <c:v>53.573446274814927</c:v>
                </c:pt>
                <c:pt idx="23">
                  <c:v>53.168550893472649</c:v>
                </c:pt>
                <c:pt idx="24">
                  <c:v>52.783062085840243</c:v>
                </c:pt>
              </c:numCache>
            </c:numRef>
          </c:yVal>
          <c:smooth val="0"/>
          <c:extLst>
            <c:ext xmlns:c16="http://schemas.microsoft.com/office/drawing/2014/chart" uri="{C3380CC4-5D6E-409C-BE32-E72D297353CC}">
              <c16:uniqueId val="{00000006-AB78-4B3C-83FC-5120C10D7F00}"/>
            </c:ext>
          </c:extLst>
        </c:ser>
        <c:ser>
          <c:idx val="7"/>
          <c:order val="7"/>
          <c:tx>
            <c:v>被験者Dの実験値</c:v>
          </c:tx>
          <c:spPr>
            <a:ln w="19050" cap="rnd">
              <a:noFill/>
              <a:round/>
            </a:ln>
            <a:effectLst/>
          </c:spPr>
          <c:marker>
            <c:symbol val="square"/>
            <c:size val="5"/>
            <c:spPr>
              <a:solidFill>
                <a:schemeClr val="tx1"/>
              </a:solidFill>
              <a:ln w="9525">
                <a:solidFill>
                  <a:schemeClr val="tx1"/>
                </a:solidFill>
              </a:ln>
              <a:effectLst/>
            </c:spPr>
          </c:marker>
          <c:xVal>
            <c:numRef>
              <c:f>Sheet5!$A$3:$A$27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Sheet5!$I$3:$I$27</c:f>
              <c:numCache>
                <c:formatCode>General</c:formatCode>
                <c:ptCount val="25"/>
                <c:pt idx="0">
                  <c:v>93</c:v>
                </c:pt>
                <c:pt idx="1">
                  <c:v>81.5</c:v>
                </c:pt>
                <c:pt idx="2">
                  <c:v>77.666666666666671</c:v>
                </c:pt>
                <c:pt idx="3">
                  <c:v>73.25</c:v>
                </c:pt>
                <c:pt idx="4">
                  <c:v>70.8</c:v>
                </c:pt>
                <c:pt idx="5">
                  <c:v>68.166666666666671</c:v>
                </c:pt>
                <c:pt idx="6">
                  <c:v>65.428571428571431</c:v>
                </c:pt>
                <c:pt idx="7">
                  <c:v>64.25</c:v>
                </c:pt>
                <c:pt idx="8">
                  <c:v>63.666666666666664</c:v>
                </c:pt>
                <c:pt idx="9">
                  <c:v>62.6</c:v>
                </c:pt>
                <c:pt idx="10">
                  <c:v>62.090909090909093</c:v>
                </c:pt>
                <c:pt idx="11">
                  <c:v>61.166666666666664</c:v>
                </c:pt>
                <c:pt idx="12">
                  <c:v>60.46153846153846</c:v>
                </c:pt>
                <c:pt idx="13">
                  <c:v>59.785714285714285</c:v>
                </c:pt>
                <c:pt idx="14">
                  <c:v>58.466666666666669</c:v>
                </c:pt>
                <c:pt idx="15">
                  <c:v>57.125</c:v>
                </c:pt>
                <c:pt idx="16">
                  <c:v>56.058823529411768</c:v>
                </c:pt>
                <c:pt idx="17">
                  <c:v>55.5</c:v>
                </c:pt>
                <c:pt idx="18">
                  <c:v>54.842105263157897</c:v>
                </c:pt>
                <c:pt idx="19">
                  <c:v>54.65</c:v>
                </c:pt>
                <c:pt idx="20">
                  <c:v>54.047619047619051</c:v>
                </c:pt>
                <c:pt idx="21">
                  <c:v>53.454545454545453</c:v>
                </c:pt>
                <c:pt idx="22">
                  <c:v>53.086956521739133</c:v>
                </c:pt>
                <c:pt idx="23">
                  <c:v>52.916666666666664</c:v>
                </c:pt>
                <c:pt idx="24">
                  <c:v>52.36</c:v>
                </c:pt>
              </c:numCache>
            </c:numRef>
          </c:yVal>
          <c:smooth val="0"/>
          <c:extLst>
            <c:ext xmlns:c16="http://schemas.microsoft.com/office/drawing/2014/chart" uri="{C3380CC4-5D6E-409C-BE32-E72D297353CC}">
              <c16:uniqueId val="{00000007-AB78-4B3C-83FC-5120C10D7F00}"/>
            </c:ext>
          </c:extLst>
        </c:ser>
        <c:dLbls>
          <c:showLegendKey val="0"/>
          <c:showVal val="0"/>
          <c:showCatName val="0"/>
          <c:showSerName val="0"/>
          <c:showPercent val="0"/>
          <c:showBubbleSize val="0"/>
        </c:dLbls>
        <c:axId val="415589648"/>
        <c:axId val="415592912"/>
      </c:scatterChart>
      <c:valAx>
        <c:axId val="415589648"/>
        <c:scaling>
          <c:orientation val="minMax"/>
          <c:max val="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試行回数（回）</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15592912"/>
        <c:crosses val="autoZero"/>
        <c:crossBetween val="midCat"/>
      </c:valAx>
      <c:valAx>
        <c:axId val="415592912"/>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作業時間（秒）</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15589648"/>
        <c:crosses val="autoZero"/>
        <c:crossBetween val="midCat"/>
      </c:valAx>
      <c:spPr>
        <a:noFill/>
        <a:ln>
          <a:noFill/>
        </a:ln>
        <a:effectLst/>
      </c:spPr>
    </c:plotArea>
    <c:legend>
      <c:legendPos val="b"/>
      <c:layout>
        <c:manualLayout>
          <c:xMode val="edge"/>
          <c:yMode val="edge"/>
          <c:x val="0.26660585457877983"/>
          <c:y val="0.15332551925606061"/>
          <c:w val="0.54700807964403542"/>
          <c:h val="0.16797897580387966"/>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2306062830162"/>
          <c:y val="6.34563924219185E-2"/>
          <c:w val="0.74662274880466184"/>
          <c:h val="0.80458940190804962"/>
        </c:manualLayout>
      </c:layout>
      <c:scatterChart>
        <c:scatterStyle val="lineMarker"/>
        <c:varyColors val="0"/>
        <c:ser>
          <c:idx val="0"/>
          <c:order val="0"/>
          <c:tx>
            <c:v>被験者Aの実験値</c:v>
          </c:tx>
          <c:spPr>
            <a:ln w="19050" cap="rnd">
              <a:noFill/>
              <a:round/>
            </a:ln>
            <a:effectLst/>
          </c:spPr>
          <c:marker>
            <c:symbol val="diamond"/>
            <c:size val="5"/>
            <c:spPr>
              <a:solidFill>
                <a:schemeClr val="tx1">
                  <a:alpha val="96000"/>
                </a:schemeClr>
              </a:solidFill>
              <a:ln w="9525">
                <a:solidFill>
                  <a:schemeClr val="tx1"/>
                </a:solidFill>
              </a:ln>
              <a:effectLst/>
            </c:spPr>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Sheet4!$B$2:$B$26</c:f>
              <c:numCache>
                <c:formatCode>General</c:formatCode>
                <c:ptCount val="25"/>
                <c:pt idx="0">
                  <c:v>4.2341065045972597</c:v>
                </c:pt>
                <c:pt idx="1">
                  <c:v>4.1271343850450917</c:v>
                </c:pt>
                <c:pt idx="2">
                  <c:v>4.0661736852554045</c:v>
                </c:pt>
                <c:pt idx="3">
                  <c:v>4.0474276424343492</c:v>
                </c:pt>
                <c:pt idx="4">
                  <c:v>4.0253516907351496</c:v>
                </c:pt>
                <c:pt idx="5">
                  <c:v>4.0073331852324712</c:v>
                </c:pt>
                <c:pt idx="6">
                  <c:v>3.9863350383926974</c:v>
                </c:pt>
                <c:pt idx="7">
                  <c:v>3.9415818076696905</c:v>
                </c:pt>
                <c:pt idx="8">
                  <c:v>3.9075686550787658</c:v>
                </c:pt>
                <c:pt idx="9">
                  <c:v>3.8856790300885442</c:v>
                </c:pt>
                <c:pt idx="10">
                  <c:v>3.8635964115226717</c:v>
                </c:pt>
                <c:pt idx="11">
                  <c:v>3.844814255734696</c:v>
                </c:pt>
                <c:pt idx="12">
                  <c:v>3.8303122406539125</c:v>
                </c:pt>
                <c:pt idx="13">
                  <c:v>3.8018892110176621</c:v>
                </c:pt>
                <c:pt idx="14">
                  <c:v>3.7947398448134138</c:v>
                </c:pt>
                <c:pt idx="15">
                  <c:v>3.784189633918261</c:v>
                </c:pt>
                <c:pt idx="16">
                  <c:v>3.7761358991111642</c:v>
                </c:pt>
                <c:pt idx="17">
                  <c:v>3.763780762287054</c:v>
                </c:pt>
                <c:pt idx="18">
                  <c:v>3.7538290749489724</c:v>
                </c:pt>
                <c:pt idx="19">
                  <c:v>3.7424202210419661</c:v>
                </c:pt>
                <c:pt idx="20">
                  <c:v>3.7342624599617538</c:v>
                </c:pt>
                <c:pt idx="21">
                  <c:v>3.726788118095834</c:v>
                </c:pt>
                <c:pt idx="22">
                  <c:v>3.7178048772569285</c:v>
                </c:pt>
                <c:pt idx="23">
                  <c:v>3.7105186292174173</c:v>
                </c:pt>
                <c:pt idx="24">
                  <c:v>3.7027823592829279</c:v>
                </c:pt>
              </c:numCache>
            </c:numRef>
          </c:yVal>
          <c:smooth val="0"/>
          <c:extLst>
            <c:ext xmlns:c16="http://schemas.microsoft.com/office/drawing/2014/chart" uri="{C3380CC4-5D6E-409C-BE32-E72D297353CC}">
              <c16:uniqueId val="{00000000-1CF4-4402-9ACC-ED9CBF4D41F8}"/>
            </c:ext>
          </c:extLst>
        </c:ser>
        <c:ser>
          <c:idx val="1"/>
          <c:order val="1"/>
          <c:tx>
            <c:v>被験者Aの理論値</c:v>
          </c:tx>
          <c:spPr>
            <a:ln w="19050" cap="rnd">
              <a:solidFill>
                <a:schemeClr val="tx1"/>
              </a:solidFill>
              <a:prstDash val="dash"/>
              <a:round/>
            </a:ln>
            <a:effectLst/>
          </c:spPr>
          <c:marker>
            <c:symbol val="none"/>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Sheet4!$C$2:$C$26</c:f>
              <c:numCache>
                <c:formatCode>General</c:formatCode>
                <c:ptCount val="25"/>
                <c:pt idx="0">
                  <c:v>4.2750497434839803</c:v>
                </c:pt>
                <c:pt idx="1">
                  <c:v>4.1543577587415541</c:v>
                </c:pt>
                <c:pt idx="2">
                  <c:v>4.0837574735296256</c:v>
                </c:pt>
                <c:pt idx="3">
                  <c:v>4.0336657739991288</c:v>
                </c:pt>
                <c:pt idx="4">
                  <c:v>3.9948116332828252</c:v>
                </c:pt>
                <c:pt idx="5">
                  <c:v>3.9630654887871999</c:v>
                </c:pt>
                <c:pt idx="6">
                  <c:v>3.9362245060644301</c:v>
                </c:pt>
                <c:pt idx="7">
                  <c:v>3.9129737892567031</c:v>
                </c:pt>
                <c:pt idx="8">
                  <c:v>3.8924652035752709</c:v>
                </c:pt>
                <c:pt idx="9">
                  <c:v>3.874119648540399</c:v>
                </c:pt>
                <c:pt idx="10">
                  <c:v>3.8575240753499425</c:v>
                </c:pt>
                <c:pt idx="11">
                  <c:v>3.8423735040447742</c:v>
                </c:pt>
                <c:pt idx="12">
                  <c:v>3.8284363294818293</c:v>
                </c:pt>
                <c:pt idx="13">
                  <c:v>3.8155325213220044</c:v>
                </c:pt>
                <c:pt idx="14">
                  <c:v>3.8035193633284701</c:v>
                </c:pt>
                <c:pt idx="15">
                  <c:v>3.7922818045142774</c:v>
                </c:pt>
                <c:pt idx="16">
                  <c:v>3.7817257406125622</c:v>
                </c:pt>
                <c:pt idx="17">
                  <c:v>3.7717732188328448</c:v>
                </c:pt>
                <c:pt idx="18">
                  <c:v>3.7623589408445164</c:v>
                </c:pt>
                <c:pt idx="19">
                  <c:v>3.7534276637979733</c:v>
                </c:pt>
                <c:pt idx="20">
                  <c:v>3.7449322361100754</c:v>
                </c:pt>
                <c:pt idx="21">
                  <c:v>3.7368320906075168</c:v>
                </c:pt>
                <c:pt idx="22">
                  <c:v>3.7290920729021297</c:v>
                </c:pt>
                <c:pt idx="23">
                  <c:v>3.721681519302348</c:v>
                </c:pt>
                <c:pt idx="24">
                  <c:v>3.7145735230816697</c:v>
                </c:pt>
              </c:numCache>
            </c:numRef>
          </c:yVal>
          <c:smooth val="0"/>
          <c:extLst>
            <c:ext xmlns:c16="http://schemas.microsoft.com/office/drawing/2014/chart" uri="{C3380CC4-5D6E-409C-BE32-E72D297353CC}">
              <c16:uniqueId val="{00000001-1CF4-4402-9ACC-ED9CBF4D41F8}"/>
            </c:ext>
          </c:extLst>
        </c:ser>
        <c:ser>
          <c:idx val="2"/>
          <c:order val="2"/>
          <c:tx>
            <c:v>被験者Bの実験値</c:v>
          </c:tx>
          <c:spPr>
            <a:ln w="19050" cap="rnd">
              <a:noFill/>
              <a:round/>
            </a:ln>
            <a:effectLst/>
          </c:spPr>
          <c:marker>
            <c:symbol val="circle"/>
            <c:size val="5"/>
            <c:spPr>
              <a:solidFill>
                <a:schemeClr val="tx1"/>
              </a:solidFill>
              <a:ln w="9525">
                <a:solidFill>
                  <a:schemeClr val="tx1"/>
                </a:solidFill>
              </a:ln>
              <a:effectLst/>
            </c:spPr>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Sheet4!$D$2:$D$26</c:f>
              <c:numCache>
                <c:formatCode>General</c:formatCode>
                <c:ptCount val="25"/>
                <c:pt idx="0">
                  <c:v>4.4543472962535073</c:v>
                </c:pt>
                <c:pt idx="1">
                  <c:v>4.4308167988433134</c:v>
                </c:pt>
                <c:pt idx="2">
                  <c:v>4.4026459218766174</c:v>
                </c:pt>
                <c:pt idx="3">
                  <c:v>4.3726074127573904</c:v>
                </c:pt>
                <c:pt idx="4">
                  <c:v>4.3567088266895917</c:v>
                </c:pt>
                <c:pt idx="5">
                  <c:v>4.3241326562549789</c:v>
                </c:pt>
                <c:pt idx="6">
                  <c:v>4.296313116399852</c:v>
                </c:pt>
                <c:pt idx="7">
                  <c:v>4.2679476679761743</c:v>
                </c:pt>
                <c:pt idx="8">
                  <c:v>4.2532458448079566</c:v>
                </c:pt>
                <c:pt idx="9">
                  <c:v>4.2499227940405442</c:v>
                </c:pt>
                <c:pt idx="10">
                  <c:v>4.2354231604820063</c:v>
                </c:pt>
                <c:pt idx="11">
                  <c:v>4.2219556868147468</c:v>
                </c:pt>
                <c:pt idx="12">
                  <c:v>4.2092745288960778</c:v>
                </c:pt>
                <c:pt idx="13">
                  <c:v>4.1982754850703321</c:v>
                </c:pt>
                <c:pt idx="14">
                  <c:v>4.1876324966456577</c:v>
                </c:pt>
                <c:pt idx="15">
                  <c:v>4.1791834421591298</c:v>
                </c:pt>
                <c:pt idx="16">
                  <c:v>4.1652962981943853</c:v>
                </c:pt>
                <c:pt idx="17">
                  <c:v>4.1501646323197905</c:v>
                </c:pt>
                <c:pt idx="18">
                  <c:v>4.1355875207561494</c:v>
                </c:pt>
                <c:pt idx="19">
                  <c:v>4.1174098351530963</c:v>
                </c:pt>
                <c:pt idx="20">
                  <c:v>4.1030368334660308</c:v>
                </c:pt>
                <c:pt idx="21">
                  <c:v>4.0890274209444799</c:v>
                </c:pt>
                <c:pt idx="22">
                  <c:v>4.0760625173846519</c:v>
                </c:pt>
                <c:pt idx="23">
                  <c:v>4.0647440924458103</c:v>
                </c:pt>
                <c:pt idx="24">
                  <c:v>4.0521327134127914</c:v>
                </c:pt>
              </c:numCache>
            </c:numRef>
          </c:yVal>
          <c:smooth val="0"/>
          <c:extLst>
            <c:ext xmlns:c16="http://schemas.microsoft.com/office/drawing/2014/chart" uri="{C3380CC4-5D6E-409C-BE32-E72D297353CC}">
              <c16:uniqueId val="{00000002-1CF4-4402-9ACC-ED9CBF4D41F8}"/>
            </c:ext>
          </c:extLst>
        </c:ser>
        <c:ser>
          <c:idx val="3"/>
          <c:order val="3"/>
          <c:tx>
            <c:v>被験者Bの理論値</c:v>
          </c:tx>
          <c:spPr>
            <a:ln w="19050" cap="rnd">
              <a:solidFill>
                <a:schemeClr val="tx1"/>
              </a:solidFill>
              <a:round/>
            </a:ln>
            <a:effectLst/>
          </c:spPr>
          <c:marker>
            <c:symbol val="none"/>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Sheet4!$E$2:$E$26</c:f>
              <c:numCache>
                <c:formatCode>General</c:formatCode>
                <c:ptCount val="25"/>
                <c:pt idx="0">
                  <c:v>4.5383962462785501</c:v>
                </c:pt>
                <c:pt idx="1">
                  <c:v>4.4443968571938335</c:v>
                </c:pt>
                <c:pt idx="2">
                  <c:v>4.389410739488576</c:v>
                </c:pt>
                <c:pt idx="3">
                  <c:v>4.3503974681091169</c:v>
                </c:pt>
                <c:pt idx="4">
                  <c:v>4.3201364238604976</c:v>
                </c:pt>
                <c:pt idx="5">
                  <c:v>4.2954113504038594</c:v>
                </c:pt>
                <c:pt idx="6">
                  <c:v>4.2745065986611621</c:v>
                </c:pt>
                <c:pt idx="7">
                  <c:v>4.2563980790243994</c:v>
                </c:pt>
                <c:pt idx="8">
                  <c:v>4.2404252326986027</c:v>
                </c:pt>
                <c:pt idx="9">
                  <c:v>4.226137034775781</c:v>
                </c:pt>
                <c:pt idx="10">
                  <c:v>4.2132117875462907</c:v>
                </c:pt>
                <c:pt idx="11">
                  <c:v>4.2014119613191427</c:v>
                </c:pt>
                <c:pt idx="12">
                  <c:v>4.1905571734284655</c:v>
                </c:pt>
                <c:pt idx="13">
                  <c:v>4.1805072095764455</c:v>
                </c:pt>
                <c:pt idx="14">
                  <c:v>4.1711509170705234</c:v>
                </c:pt>
                <c:pt idx="15">
                  <c:v>4.1623986899396828</c:v>
                </c:pt>
                <c:pt idx="16">
                  <c:v>4.1541772362945375</c:v>
                </c:pt>
                <c:pt idx="17">
                  <c:v>4.1464258436138861</c:v>
                </c:pt>
                <c:pt idx="18">
                  <c:v>4.1390936551386925</c:v>
                </c:pt>
                <c:pt idx="19">
                  <c:v>4.1321376456910643</c:v>
                </c:pt>
                <c:pt idx="20">
                  <c:v>4.1255210918711889</c:v>
                </c:pt>
                <c:pt idx="21">
                  <c:v>4.1192123984615741</c:v>
                </c:pt>
                <c:pt idx="22">
                  <c:v>4.1131841859223242</c:v>
                </c:pt>
                <c:pt idx="23">
                  <c:v>4.1074125722344261</c:v>
                </c:pt>
                <c:pt idx="24">
                  <c:v>4.101876601442445</c:v>
                </c:pt>
              </c:numCache>
            </c:numRef>
          </c:yVal>
          <c:smooth val="0"/>
          <c:extLst>
            <c:ext xmlns:c16="http://schemas.microsoft.com/office/drawing/2014/chart" uri="{C3380CC4-5D6E-409C-BE32-E72D297353CC}">
              <c16:uniqueId val="{00000003-1CF4-4402-9ACC-ED9CBF4D41F8}"/>
            </c:ext>
          </c:extLst>
        </c:ser>
        <c:ser>
          <c:idx val="4"/>
          <c:order val="4"/>
          <c:tx>
            <c:v>被験者Cの実験値</c:v>
          </c:tx>
          <c:spPr>
            <a:ln w="19050" cap="rnd">
              <a:noFill/>
              <a:round/>
            </a:ln>
            <a:effectLst/>
          </c:spPr>
          <c:marker>
            <c:symbol val="triangle"/>
            <c:size val="5"/>
            <c:spPr>
              <a:solidFill>
                <a:schemeClr val="tx1">
                  <a:alpha val="96000"/>
                </a:schemeClr>
              </a:solidFill>
              <a:ln w="9525">
                <a:solidFill>
                  <a:schemeClr val="tx1"/>
                </a:solidFill>
              </a:ln>
              <a:effectLst/>
            </c:spPr>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Sheet4!$F$2:$F$26</c:f>
              <c:numCache>
                <c:formatCode>General</c:formatCode>
                <c:ptCount val="25"/>
                <c:pt idx="0">
                  <c:v>3.8501476017100584</c:v>
                </c:pt>
                <c:pt idx="1">
                  <c:v>3.8286413964890951</c:v>
                </c:pt>
                <c:pt idx="2">
                  <c:v>3.7992275112828016</c:v>
                </c:pt>
                <c:pt idx="3">
                  <c:v>3.7727609380946383</c:v>
                </c:pt>
                <c:pt idx="4">
                  <c:v>3.7565381025877511</c:v>
                </c:pt>
                <c:pt idx="5">
                  <c:v>3.7376696182833684</c:v>
                </c:pt>
                <c:pt idx="6">
                  <c:v>3.7205165390571189</c:v>
                </c:pt>
                <c:pt idx="7">
                  <c:v>3.7074558396868715</c:v>
                </c:pt>
                <c:pt idx="8">
                  <c:v>3.7026727762462723</c:v>
                </c:pt>
                <c:pt idx="9">
                  <c:v>3.6913763343125234</c:v>
                </c:pt>
                <c:pt idx="10">
                  <c:v>3.6797469705506636</c:v>
                </c:pt>
                <c:pt idx="11">
                  <c:v>3.6805112044434196</c:v>
                </c:pt>
                <c:pt idx="12">
                  <c:v>3.6655320901169453</c:v>
                </c:pt>
                <c:pt idx="13">
                  <c:v>3.6562086718243876</c:v>
                </c:pt>
                <c:pt idx="14">
                  <c:v>3.6445791952173563</c:v>
                </c:pt>
                <c:pt idx="15">
                  <c:v>3.6326397357910603</c:v>
                </c:pt>
                <c:pt idx="16">
                  <c:v>3.623556311515947</c:v>
                </c:pt>
                <c:pt idx="17">
                  <c:v>3.6124182880194589</c:v>
                </c:pt>
                <c:pt idx="18">
                  <c:v>3.6109179126442243</c:v>
                </c:pt>
                <c:pt idx="19">
                  <c:v>3.6027767550605247</c:v>
                </c:pt>
                <c:pt idx="20">
                  <c:v>3.5940453514430977</c:v>
                </c:pt>
                <c:pt idx="21">
                  <c:v>3.584780768276532</c:v>
                </c:pt>
                <c:pt idx="22">
                  <c:v>3.5738101243291491</c:v>
                </c:pt>
                <c:pt idx="23">
                  <c:v>3.5624655292582776</c:v>
                </c:pt>
                <c:pt idx="24">
                  <c:v>3.5530597309714014</c:v>
                </c:pt>
              </c:numCache>
            </c:numRef>
          </c:yVal>
          <c:smooth val="0"/>
          <c:extLst>
            <c:ext xmlns:c16="http://schemas.microsoft.com/office/drawing/2014/chart" uri="{C3380CC4-5D6E-409C-BE32-E72D297353CC}">
              <c16:uniqueId val="{00000004-1CF4-4402-9ACC-ED9CBF4D41F8}"/>
            </c:ext>
          </c:extLst>
        </c:ser>
        <c:ser>
          <c:idx val="5"/>
          <c:order val="5"/>
          <c:tx>
            <c:v>被験者Cの理論値</c:v>
          </c:tx>
          <c:spPr>
            <a:ln w="19050" cap="rnd">
              <a:solidFill>
                <a:schemeClr val="tx1"/>
              </a:solidFill>
              <a:prstDash val="lgDashDot"/>
              <a:round/>
            </a:ln>
            <a:effectLst/>
          </c:spPr>
          <c:marker>
            <c:symbol val="none"/>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Sheet4!$G$2:$G$26</c:f>
              <c:numCache>
                <c:formatCode>General</c:formatCode>
                <c:ptCount val="25"/>
                <c:pt idx="0">
                  <c:v>3.8994254121680942</c:v>
                </c:pt>
                <c:pt idx="1">
                  <c:v>3.832008132488403</c:v>
                </c:pt>
                <c:pt idx="2">
                  <c:v>3.7925715519751533</c:v>
                </c:pt>
                <c:pt idx="3">
                  <c:v>3.7645908528087122</c:v>
                </c:pt>
                <c:pt idx="4">
                  <c:v>3.7428873363989408</c:v>
                </c:pt>
                <c:pt idx="5">
                  <c:v>3.7251542722954625</c:v>
                </c:pt>
                <c:pt idx="6">
                  <c:v>3.7101611802275793</c:v>
                </c:pt>
                <c:pt idx="7">
                  <c:v>3.697173573129021</c:v>
                </c:pt>
                <c:pt idx="8">
                  <c:v>3.6857176917822128</c:v>
                </c:pt>
                <c:pt idx="9">
                  <c:v>3.6754700567192495</c:v>
                </c:pt>
                <c:pt idx="10">
                  <c:v>3.666199943201657</c:v>
                </c:pt>
                <c:pt idx="11">
                  <c:v>3.6577369926157712</c:v>
                </c:pt>
                <c:pt idx="12">
                  <c:v>3.6499518327523388</c:v>
                </c:pt>
                <c:pt idx="13">
                  <c:v>3.6427439005478881</c:v>
                </c:pt>
                <c:pt idx="14">
                  <c:v>3.6360334762059998</c:v>
                </c:pt>
                <c:pt idx="15">
                  <c:v>3.6297562934493297</c:v>
                </c:pt>
                <c:pt idx="16">
                  <c:v>3.6238597866191755</c:v>
                </c:pt>
                <c:pt idx="17">
                  <c:v>3.6183004121025215</c:v>
                </c:pt>
                <c:pt idx="18">
                  <c:v>3.6130416949352133</c:v>
                </c:pt>
                <c:pt idx="19">
                  <c:v>3.6080527770395583</c:v>
                </c:pt>
                <c:pt idx="20">
                  <c:v>3.6033073200346384</c:v>
                </c:pt>
                <c:pt idx="21">
                  <c:v>3.5987826635219662</c:v>
                </c:pt>
                <c:pt idx="22">
                  <c:v>3.5944591706281881</c:v>
                </c:pt>
                <c:pt idx="23">
                  <c:v>3.59031971293608</c:v>
                </c:pt>
                <c:pt idx="24">
                  <c:v>3.5863492606297869</c:v>
                </c:pt>
              </c:numCache>
            </c:numRef>
          </c:yVal>
          <c:smooth val="0"/>
          <c:extLst>
            <c:ext xmlns:c16="http://schemas.microsoft.com/office/drawing/2014/chart" uri="{C3380CC4-5D6E-409C-BE32-E72D297353CC}">
              <c16:uniqueId val="{00000005-1CF4-4402-9ACC-ED9CBF4D41F8}"/>
            </c:ext>
          </c:extLst>
        </c:ser>
        <c:ser>
          <c:idx val="6"/>
          <c:order val="6"/>
          <c:tx>
            <c:v>被験者Dの実験値</c:v>
          </c:tx>
          <c:spPr>
            <a:ln w="19050" cap="rnd">
              <a:noFill/>
              <a:prstDash val="sysDot"/>
              <a:round/>
            </a:ln>
            <a:effectLst/>
          </c:spPr>
          <c:marker>
            <c:symbol val="square"/>
            <c:size val="5"/>
            <c:spPr>
              <a:solidFill>
                <a:schemeClr val="tx1"/>
              </a:solidFill>
              <a:ln w="9525">
                <a:solidFill>
                  <a:schemeClr val="tx1"/>
                </a:solidFill>
              </a:ln>
              <a:effectLst/>
            </c:spPr>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Sheet4!$H$2:$H$26</c:f>
              <c:numCache>
                <c:formatCode>General</c:formatCode>
                <c:ptCount val="25"/>
                <c:pt idx="0">
                  <c:v>4.5325994931532563</c:v>
                </c:pt>
                <c:pt idx="1">
                  <c:v>4.4006030202468169</c:v>
                </c:pt>
                <c:pt idx="2">
                  <c:v>4.352426164897591</c:v>
                </c:pt>
                <c:pt idx="3">
                  <c:v>4.2938782478971769</c:v>
                </c:pt>
                <c:pt idx="4">
                  <c:v>4.2598590006996737</c:v>
                </c:pt>
                <c:pt idx="5">
                  <c:v>4.2219556868147468</c:v>
                </c:pt>
                <c:pt idx="6">
                  <c:v>4.1809590350588719</c:v>
                </c:pt>
                <c:pt idx="7">
                  <c:v>4.1627817237753293</c:v>
                </c:pt>
                <c:pt idx="8">
                  <c:v>4.1536611393785199</c:v>
                </c:pt>
                <c:pt idx="9">
                  <c:v>4.1367652781060524</c:v>
                </c:pt>
                <c:pt idx="10">
                  <c:v>4.1285995867724194</c:v>
                </c:pt>
                <c:pt idx="11">
                  <c:v>4.1136023788265152</c:v>
                </c:pt>
                <c:pt idx="12">
                  <c:v>4.1020074349676694</c:v>
                </c:pt>
                <c:pt idx="13">
                  <c:v>4.0907667408742165</c:v>
                </c:pt>
                <c:pt idx="14">
                  <c:v>4.0684567912699734</c:v>
                </c:pt>
                <c:pt idx="15">
                  <c:v>4.0452418492143689</c:v>
                </c:pt>
                <c:pt idx="16">
                  <c:v>4.0264015595979865</c:v>
                </c:pt>
                <c:pt idx="17">
                  <c:v>4.0163830207523885</c:v>
                </c:pt>
                <c:pt idx="18">
                  <c:v>4.004458243146872</c:v>
                </c:pt>
                <c:pt idx="19">
                  <c:v>4.0009492146225476</c:v>
                </c:pt>
                <c:pt idx="20">
                  <c:v>3.98986549219208</c:v>
                </c:pt>
                <c:pt idx="21">
                  <c:v>3.9788316751002561</c:v>
                </c:pt>
                <c:pt idx="22">
                  <c:v>3.9719312581815549</c:v>
                </c:pt>
                <c:pt idx="23">
                  <c:v>3.9687183491046913</c:v>
                </c:pt>
                <c:pt idx="24">
                  <c:v>3.9581429410416993</c:v>
                </c:pt>
              </c:numCache>
            </c:numRef>
          </c:yVal>
          <c:smooth val="0"/>
          <c:extLst>
            <c:ext xmlns:c16="http://schemas.microsoft.com/office/drawing/2014/chart" uri="{C3380CC4-5D6E-409C-BE32-E72D297353CC}">
              <c16:uniqueId val="{00000006-1CF4-4402-9ACC-ED9CBF4D41F8}"/>
            </c:ext>
          </c:extLst>
        </c:ser>
        <c:ser>
          <c:idx val="7"/>
          <c:order val="7"/>
          <c:tx>
            <c:v>被験者Dの理論値</c:v>
          </c:tx>
          <c:spPr>
            <a:ln w="19050" cap="rnd">
              <a:solidFill>
                <a:schemeClr val="tx1"/>
              </a:solidFill>
              <a:prstDash val="sysDot"/>
              <a:round/>
            </a:ln>
            <a:effectLst/>
          </c:spPr>
          <c:marker>
            <c:symbol val="none"/>
          </c:marker>
          <c:xVal>
            <c:numRef>
              <c:f>Sheet4!$A$2:$A$26</c:f>
              <c:numCache>
                <c:formatCode>General</c:formatCode>
                <c:ptCount val="25"/>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numCache>
            </c:numRef>
          </c:xVal>
          <c:yVal>
            <c:numRef>
              <c:f>Sheet4!$I$2:$I$26</c:f>
              <c:numCache>
                <c:formatCode>General</c:formatCode>
                <c:ptCount val="25"/>
                <c:pt idx="0">
                  <c:v>4.5399712826829193</c:v>
                </c:pt>
                <c:pt idx="1">
                  <c:v>4.4164142831082476</c:v>
                </c:pt>
                <c:pt idx="2">
                  <c:v>4.3441380716554443</c:v>
                </c:pt>
                <c:pt idx="3">
                  <c:v>4.292857283533575</c:v>
                </c:pt>
                <c:pt idx="4">
                  <c:v>4.2530808140505023</c:v>
                </c:pt>
                <c:pt idx="5">
                  <c:v>4.2205810720807717</c:v>
                </c:pt>
                <c:pt idx="6">
                  <c:v>4.1931029317722945</c:v>
                </c:pt>
                <c:pt idx="7">
                  <c:v>4.1693002839589033</c:v>
                </c:pt>
                <c:pt idx="8">
                  <c:v>4.1483048606279693</c:v>
                </c:pt>
                <c:pt idx="9">
                  <c:v>4.1295238144758297</c:v>
                </c:pt>
                <c:pt idx="10">
                  <c:v>4.1125342916503431</c:v>
                </c:pt>
                <c:pt idx="11">
                  <c:v>4.0970240725061</c:v>
                </c:pt>
                <c:pt idx="12">
                  <c:v>4.082756054002461</c:v>
                </c:pt>
                <c:pt idx="13">
                  <c:v>4.069545932197622</c:v>
                </c:pt>
                <c:pt idx="14">
                  <c:v>4.0572476030230273</c:v>
                </c:pt>
                <c:pt idx="15">
                  <c:v>4.0457432843842307</c:v>
                </c:pt>
                <c:pt idx="16">
                  <c:v>4.0349366381450631</c:v>
                </c:pt>
                <c:pt idx="17">
                  <c:v>4.0247478610532967</c:v>
                </c:pt>
                <c:pt idx="18">
                  <c:v>4.0151101047111322</c:v>
                </c:pt>
                <c:pt idx="19">
                  <c:v>4.005966814901158</c:v>
                </c:pt>
                <c:pt idx="20">
                  <c:v>3.9972697207448191</c:v>
                </c:pt>
                <c:pt idx="21">
                  <c:v>3.9889772920756714</c:v>
                </c:pt>
                <c:pt idx="22">
                  <c:v>3.9810535400023799</c:v>
                </c:pt>
                <c:pt idx="23">
                  <c:v>3.9734670729314279</c:v>
                </c:pt>
                <c:pt idx="24">
                  <c:v>3.9661903454180854</c:v>
                </c:pt>
              </c:numCache>
            </c:numRef>
          </c:yVal>
          <c:smooth val="0"/>
          <c:extLst>
            <c:ext xmlns:c16="http://schemas.microsoft.com/office/drawing/2014/chart" uri="{C3380CC4-5D6E-409C-BE32-E72D297353CC}">
              <c16:uniqueId val="{00000007-1CF4-4402-9ACC-ED9CBF4D41F8}"/>
            </c:ext>
          </c:extLst>
        </c:ser>
        <c:dLbls>
          <c:showLegendKey val="0"/>
          <c:showVal val="0"/>
          <c:showCatName val="0"/>
          <c:showSerName val="0"/>
          <c:showPercent val="0"/>
          <c:showBubbleSize val="0"/>
        </c:dLbls>
        <c:axId val="415586928"/>
        <c:axId val="415588560"/>
      </c:scatterChart>
      <c:valAx>
        <c:axId val="415586928"/>
        <c:scaling>
          <c:orientation val="minMax"/>
          <c:max val="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試行回数</a:t>
                </a:r>
              </a:p>
            </c:rich>
          </c:tx>
          <c:layout>
            <c:manualLayout>
              <c:xMode val="edge"/>
              <c:yMode val="edge"/>
              <c:x val="0.43799883897266984"/>
              <c:y val="0.946091644204851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15588560"/>
        <c:crosses val="autoZero"/>
        <c:crossBetween val="midCat"/>
      </c:valAx>
      <c:valAx>
        <c:axId val="415588560"/>
        <c:scaling>
          <c:orientation val="minMax"/>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作業時間</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15586928"/>
        <c:crosses val="autoZero"/>
        <c:crossBetween val="midCat"/>
      </c:valAx>
      <c:spPr>
        <a:noFill/>
        <a:ln>
          <a:noFill/>
        </a:ln>
        <a:effectLst/>
      </c:spPr>
    </c:plotArea>
    <c:legend>
      <c:legendPos val="r"/>
      <c:layout>
        <c:manualLayout>
          <c:xMode val="edge"/>
          <c:yMode val="edge"/>
          <c:x val="0.13822072987872294"/>
          <c:y val="0.64469193709276906"/>
          <c:w val="0.54152852962273679"/>
          <c:h val="0.2154120034328406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7859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353534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6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96656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8853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406477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1787088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27968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77535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269723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359792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24165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129012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405669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408416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DF364F-8124-406F-BEDE-D516989F0D77}" type="datetimeFigureOut">
              <a:rPr kumimoji="1" lang="ja-JP" altLang="en-US" smtClean="0"/>
              <a:t>2016/7/17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200312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DF364F-8124-406F-BEDE-D516989F0D77}" type="datetimeFigureOut">
              <a:rPr kumimoji="1" lang="ja-JP" altLang="en-US" smtClean="0"/>
              <a:t>2016/7/17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C616E4-48B2-4B6F-956E-C9C06B616EDF}" type="slidenum">
              <a:rPr kumimoji="1" lang="ja-JP" altLang="en-US" smtClean="0"/>
              <a:t>‹#›</a:t>
            </a:fld>
            <a:endParaRPr kumimoji="1" lang="ja-JP" altLang="en-US"/>
          </a:p>
        </p:txBody>
      </p:sp>
    </p:spTree>
    <p:extLst>
      <p:ext uri="{BB962C8B-B14F-4D97-AF65-F5344CB8AC3E}">
        <p14:creationId xmlns:p14="http://schemas.microsoft.com/office/powerpoint/2010/main" val="1192136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習熟効果の測定</a:t>
            </a:r>
          </a:p>
        </p:txBody>
      </p:sp>
      <p:sp>
        <p:nvSpPr>
          <p:cNvPr id="3" name="サブタイトル 2"/>
          <p:cNvSpPr>
            <a:spLocks noGrp="1"/>
          </p:cNvSpPr>
          <p:nvPr>
            <p:ph type="subTitle" idx="1"/>
          </p:nvPr>
        </p:nvSpPr>
        <p:spPr/>
        <p:txBody>
          <a:bodyPr/>
          <a:lstStyle/>
          <a:p>
            <a:r>
              <a:rPr kumimoji="1" lang="en-US" altLang="ja-JP" dirty="0"/>
              <a:t>B16-079</a:t>
            </a:r>
          </a:p>
          <a:p>
            <a:r>
              <a:rPr kumimoji="1" lang="ja-JP" altLang="en-US" dirty="0"/>
              <a:t>前田　剛志</a:t>
            </a:r>
            <a:endParaRPr kumimoji="1" lang="en-US" altLang="ja-JP" dirty="0"/>
          </a:p>
        </p:txBody>
      </p:sp>
    </p:spTree>
    <p:extLst>
      <p:ext uri="{BB962C8B-B14F-4D97-AF65-F5344CB8AC3E}">
        <p14:creationId xmlns:p14="http://schemas.microsoft.com/office/powerpoint/2010/main" val="269550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p:nvPr>
            <p:extLst>
              <p:ext uri="{D42A27DB-BD31-4B8C-83A1-F6EECF244321}">
                <p14:modId xmlns:p14="http://schemas.microsoft.com/office/powerpoint/2010/main" val="1886127573"/>
              </p:ext>
            </p:extLst>
          </p:nvPr>
        </p:nvGraphicFramePr>
        <p:xfrm>
          <a:off x="690984" y="928476"/>
          <a:ext cx="7843415" cy="5353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036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p:txBody>
          <a:bodyPr/>
          <a:lstStyle/>
          <a:p>
            <a:r>
              <a:rPr kumimoji="1" lang="ja-JP" altLang="en-US" dirty="0"/>
              <a:t>習熟曲線より</a:t>
            </a:r>
            <a:r>
              <a:rPr lang="ja-JP" altLang="ja-JP" dirty="0"/>
              <a:t>グラフは初め勢いよく減少しているが次第になだらかになっている。これはどの被験者にも変わりはない。従って習熟はいつまでも続かずある一定のところで止まることが考察できる。</a:t>
            </a:r>
            <a:endParaRPr lang="en-US" altLang="ja-JP" dirty="0"/>
          </a:p>
          <a:p>
            <a:endParaRPr kumimoji="1" lang="en-US" altLang="ja-JP" dirty="0"/>
          </a:p>
          <a:p>
            <a:r>
              <a:rPr kumimoji="1" lang="ja-JP" altLang="en-US" dirty="0"/>
              <a:t>対数グラフより</a:t>
            </a:r>
            <a:r>
              <a:rPr lang="ja-JP" altLang="ja-JP" dirty="0"/>
              <a:t>傾きの絶対値が習熟係数なので習熟係数の値が大きい人の方が少ない回数で習熟するということがわかる。</a:t>
            </a:r>
            <a:r>
              <a:rPr lang="ja-JP" altLang="en-US" dirty="0"/>
              <a:t>また</a:t>
            </a:r>
            <a:r>
              <a:rPr lang="ja-JP" altLang="ja-JP" dirty="0"/>
              <a:t>これによりもともとの被験者の能力は習熟に関係ないと考えられる。</a:t>
            </a:r>
            <a:endParaRPr kumimoji="1" lang="ja-JP" altLang="en-US" dirty="0"/>
          </a:p>
        </p:txBody>
      </p:sp>
    </p:spTree>
    <p:extLst>
      <p:ext uri="{BB962C8B-B14F-4D97-AF65-F5344CB8AC3E}">
        <p14:creationId xmlns:p14="http://schemas.microsoft.com/office/powerpoint/2010/main" val="229694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おわりに</a:t>
            </a:r>
          </a:p>
        </p:txBody>
      </p:sp>
      <p:sp>
        <p:nvSpPr>
          <p:cNvPr id="3" name="コンテンツ プレースホルダー 2"/>
          <p:cNvSpPr>
            <a:spLocks noGrp="1"/>
          </p:cNvSpPr>
          <p:nvPr>
            <p:ph idx="1"/>
          </p:nvPr>
        </p:nvSpPr>
        <p:spPr/>
        <p:txBody>
          <a:bodyPr/>
          <a:lstStyle/>
          <a:p>
            <a:r>
              <a:rPr kumimoji="1" lang="ja-JP" altLang="en-US" dirty="0"/>
              <a:t>・繰り返し作業することにより確かに作業時間は少なくなる。</a:t>
            </a:r>
            <a:endParaRPr kumimoji="1" lang="en-US" altLang="ja-JP" dirty="0"/>
          </a:p>
          <a:p>
            <a:r>
              <a:rPr kumimoji="1" lang="ja-JP" altLang="en-US" dirty="0"/>
              <a:t>・習熟は一定まで進むと止まる。</a:t>
            </a:r>
            <a:endParaRPr kumimoji="1" lang="en-US" altLang="ja-JP" dirty="0"/>
          </a:p>
          <a:p>
            <a:r>
              <a:rPr kumimoji="1" lang="ja-JP" altLang="en-US" dirty="0"/>
              <a:t>・習熟効果にはもともとの被験者の能力との関係は確認されなかったが個人差は確認された。</a:t>
            </a:r>
          </a:p>
        </p:txBody>
      </p:sp>
    </p:spTree>
    <p:extLst>
      <p:ext uri="{BB962C8B-B14F-4D97-AF65-F5344CB8AC3E}">
        <p14:creationId xmlns:p14="http://schemas.microsoft.com/office/powerpoint/2010/main" val="331728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はじめに</a:t>
            </a:r>
          </a:p>
        </p:txBody>
      </p:sp>
      <p:sp>
        <p:nvSpPr>
          <p:cNvPr id="3" name="コンテンツ プレースホルダー 2"/>
          <p:cNvSpPr>
            <a:spLocks noGrp="1"/>
          </p:cNvSpPr>
          <p:nvPr>
            <p:ph idx="1"/>
          </p:nvPr>
        </p:nvSpPr>
        <p:spPr/>
        <p:txBody>
          <a:bodyPr/>
          <a:lstStyle/>
          <a:p>
            <a:r>
              <a:rPr kumimoji="1" lang="ja-JP" altLang="en-US" dirty="0"/>
              <a:t>習熟とは、「同じ作業を何回も繰り返すことによって、作業に対する慣れ、動作や作業方法の改善によって次第に作業時間が減少していく現象」と定義されている。今回は健常な大学生</a:t>
            </a:r>
            <a:r>
              <a:rPr kumimoji="1" lang="en-US" altLang="ja-JP" dirty="0"/>
              <a:t>4</a:t>
            </a:r>
            <a:r>
              <a:rPr kumimoji="1" lang="ja-JP" altLang="en-US" dirty="0"/>
              <a:t>名を対象にある作業を繰り返しその作業時間の変化について実験し習熟の定義が本当に正しいのかを検証する。</a:t>
            </a:r>
          </a:p>
        </p:txBody>
      </p:sp>
    </p:spTree>
    <p:extLst>
      <p:ext uri="{BB962C8B-B14F-4D97-AF65-F5344CB8AC3E}">
        <p14:creationId xmlns:p14="http://schemas.microsoft.com/office/powerpoint/2010/main" val="275793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実験方法</a:t>
            </a:r>
          </a:p>
        </p:txBody>
      </p:sp>
      <p:sp>
        <p:nvSpPr>
          <p:cNvPr id="3" name="コンテンツ プレースホルダー 2"/>
          <p:cNvSpPr>
            <a:spLocks noGrp="1"/>
          </p:cNvSpPr>
          <p:nvPr>
            <p:ph idx="1"/>
          </p:nvPr>
        </p:nvSpPr>
        <p:spPr/>
        <p:txBody>
          <a:bodyPr/>
          <a:lstStyle/>
          <a:p>
            <a:r>
              <a:rPr kumimoji="1" lang="ja-JP" altLang="en-US" dirty="0"/>
              <a:t>・筆記用具、ストップウォッチ、記入用紙を用意する。</a:t>
            </a:r>
            <a:endParaRPr kumimoji="1" lang="en-US" altLang="ja-JP" dirty="0"/>
          </a:p>
          <a:p>
            <a:r>
              <a:rPr kumimoji="1" lang="ja-JP" altLang="en-US" dirty="0"/>
              <a:t>・アルファベットを</a:t>
            </a:r>
            <a:r>
              <a:rPr kumimoji="1" lang="en-US" altLang="ja-JP" dirty="0"/>
              <a:t>180</a:t>
            </a:r>
            <a:r>
              <a:rPr kumimoji="1" lang="ja-JP" altLang="en-US" dirty="0"/>
              <a:t>度回転させた</a:t>
            </a:r>
            <a:r>
              <a:rPr kumimoji="1" lang="en-US" altLang="ja-JP" dirty="0"/>
              <a:t>26</a:t>
            </a:r>
            <a:r>
              <a:rPr kumimoji="1" lang="ja-JP" altLang="en-US" dirty="0"/>
              <a:t>種類の記号を、被験者の聞き手と逆の手で記入するのに要した時間を記録した。</a:t>
            </a:r>
            <a:endParaRPr kumimoji="1" lang="en-US" altLang="ja-JP" dirty="0"/>
          </a:p>
          <a:p>
            <a:r>
              <a:rPr kumimoji="1" lang="ja-JP" altLang="en-US" dirty="0"/>
              <a:t>・この作業を</a:t>
            </a:r>
            <a:r>
              <a:rPr kumimoji="1" lang="en-US" altLang="ja-JP" dirty="0"/>
              <a:t>25</a:t>
            </a:r>
            <a:r>
              <a:rPr kumimoji="1" lang="ja-JP" altLang="en-US" dirty="0"/>
              <a:t>回繰り返す</a:t>
            </a:r>
            <a:endParaRPr kumimoji="1" lang="en-US" altLang="ja-JP" dirty="0"/>
          </a:p>
          <a:p>
            <a:r>
              <a:rPr kumimoji="1" lang="ja-JP" altLang="en-US" dirty="0"/>
              <a:t>・できるだけ正確なデータを得るために、記入はできるだけ連続して行わせた。</a:t>
            </a:r>
          </a:p>
        </p:txBody>
      </p:sp>
    </p:spTree>
    <p:extLst>
      <p:ext uri="{BB962C8B-B14F-4D97-AF65-F5344CB8AC3E}">
        <p14:creationId xmlns:p14="http://schemas.microsoft.com/office/powerpoint/2010/main" val="22879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3.4</a:t>
            </a:r>
            <a:r>
              <a:rPr kumimoji="1" lang="ja-JP" altLang="en-US" dirty="0"/>
              <a:t>名の実験結果</a:t>
            </a:r>
          </a:p>
        </p:txBody>
      </p:sp>
      <p:graphicFrame>
        <p:nvGraphicFramePr>
          <p:cNvPr id="5" name="表 4"/>
          <p:cNvGraphicFramePr>
            <a:graphicFrameLocks noGrp="1"/>
          </p:cNvGraphicFramePr>
          <p:nvPr>
            <p:extLst>
              <p:ext uri="{D42A27DB-BD31-4B8C-83A1-F6EECF244321}">
                <p14:modId xmlns:p14="http://schemas.microsoft.com/office/powerpoint/2010/main" val="895812817"/>
              </p:ext>
            </p:extLst>
          </p:nvPr>
        </p:nvGraphicFramePr>
        <p:xfrm>
          <a:off x="474132" y="1354681"/>
          <a:ext cx="8432799" cy="5333985"/>
        </p:xfrm>
        <a:graphic>
          <a:graphicData uri="http://schemas.openxmlformats.org/drawingml/2006/table">
            <a:tbl>
              <a:tblPr>
                <a:tableStyleId>{5C22544A-7EE6-4342-B048-85BDC9FD1C3A}</a:tableStyleId>
              </a:tblPr>
              <a:tblGrid>
                <a:gridCol w="2237275">
                  <a:extLst>
                    <a:ext uri="{9D8B030D-6E8A-4147-A177-3AD203B41FA5}">
                      <a16:colId xmlns:a16="http://schemas.microsoft.com/office/drawing/2014/main" val="1951513993"/>
                    </a:ext>
                  </a:extLst>
                </a:gridCol>
                <a:gridCol w="1548881">
                  <a:extLst>
                    <a:ext uri="{9D8B030D-6E8A-4147-A177-3AD203B41FA5}">
                      <a16:colId xmlns:a16="http://schemas.microsoft.com/office/drawing/2014/main" val="556473824"/>
                    </a:ext>
                  </a:extLst>
                </a:gridCol>
                <a:gridCol w="1548881">
                  <a:extLst>
                    <a:ext uri="{9D8B030D-6E8A-4147-A177-3AD203B41FA5}">
                      <a16:colId xmlns:a16="http://schemas.microsoft.com/office/drawing/2014/main" val="1036809914"/>
                    </a:ext>
                  </a:extLst>
                </a:gridCol>
                <a:gridCol w="1548881">
                  <a:extLst>
                    <a:ext uri="{9D8B030D-6E8A-4147-A177-3AD203B41FA5}">
                      <a16:colId xmlns:a16="http://schemas.microsoft.com/office/drawing/2014/main" val="3677467561"/>
                    </a:ext>
                  </a:extLst>
                </a:gridCol>
                <a:gridCol w="1548881">
                  <a:extLst>
                    <a:ext uri="{9D8B030D-6E8A-4147-A177-3AD203B41FA5}">
                      <a16:colId xmlns:a16="http://schemas.microsoft.com/office/drawing/2014/main" val="3613523437"/>
                    </a:ext>
                  </a:extLst>
                </a:gridCol>
              </a:tblGrid>
              <a:tr h="197555">
                <a:tc rowSpan="2">
                  <a:txBody>
                    <a:bodyPr/>
                    <a:lstStyle/>
                    <a:p>
                      <a:pPr algn="ctr" fontAlgn="ctr"/>
                      <a:r>
                        <a:rPr lang="ja-JP" altLang="en-US" sz="900" u="none" strike="noStrike">
                          <a:effectLst/>
                        </a:rPr>
                        <a:t>試行回数</a:t>
                      </a:r>
                      <a:endParaRPr lang="ja-JP" alt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gridSpan="4">
                  <a:txBody>
                    <a:bodyPr/>
                    <a:lstStyle/>
                    <a:p>
                      <a:pPr algn="ctr" fontAlgn="ctr"/>
                      <a:r>
                        <a:rPr lang="ja-JP" altLang="en-US" sz="900" u="none" strike="noStrike">
                          <a:effectLst/>
                        </a:rPr>
                        <a:t>測定時間</a:t>
                      </a:r>
                      <a:r>
                        <a:rPr lang="en-US" sz="900" u="none" strike="noStrike">
                          <a:effectLst/>
                        </a:rPr>
                        <a:t>pi[s]</a:t>
                      </a:r>
                      <a:endParaRPr 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667395316"/>
                  </a:ext>
                </a:extLst>
              </a:tr>
              <a:tr h="197555">
                <a:tc vMerge="1">
                  <a:txBody>
                    <a:bodyPr/>
                    <a:lstStyle/>
                    <a:p>
                      <a:endParaRPr kumimoji="1" lang="ja-JP" altLang="en-US"/>
                    </a:p>
                  </a:txBody>
                  <a:tcPr/>
                </a:tc>
                <a:tc>
                  <a:txBody>
                    <a:bodyPr/>
                    <a:lstStyle/>
                    <a:p>
                      <a:pPr algn="l" fontAlgn="ctr"/>
                      <a:r>
                        <a:rPr lang="ja-JP" altLang="en-US" sz="900" u="none" strike="noStrike">
                          <a:effectLst/>
                        </a:rPr>
                        <a:t>被験者</a:t>
                      </a:r>
                      <a:r>
                        <a:rPr lang="en-US" sz="900" u="none" strike="noStrike">
                          <a:effectLst/>
                        </a:rPr>
                        <a:t>A</a:t>
                      </a:r>
                      <a:endParaRPr 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l" fontAlgn="ctr"/>
                      <a:r>
                        <a:rPr lang="ja-JP" altLang="en-US" sz="900" u="none" strike="noStrike">
                          <a:effectLst/>
                        </a:rPr>
                        <a:t>被験者</a:t>
                      </a:r>
                      <a:r>
                        <a:rPr lang="en-US" sz="900" u="none" strike="noStrike">
                          <a:effectLst/>
                        </a:rPr>
                        <a:t>B</a:t>
                      </a:r>
                      <a:endParaRPr 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l" fontAlgn="ctr"/>
                      <a:r>
                        <a:rPr lang="ja-JP" altLang="en-US" sz="900" u="none" strike="noStrike">
                          <a:effectLst/>
                        </a:rPr>
                        <a:t>被験者</a:t>
                      </a:r>
                      <a:r>
                        <a:rPr lang="en-US" sz="900" u="none" strike="noStrike">
                          <a:effectLst/>
                        </a:rPr>
                        <a:t>C</a:t>
                      </a:r>
                      <a:endParaRPr 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l" fontAlgn="ctr"/>
                      <a:r>
                        <a:rPr lang="ja-JP" altLang="en-US" sz="900" u="none" strike="noStrike">
                          <a:effectLst/>
                        </a:rPr>
                        <a:t>被験者</a:t>
                      </a:r>
                      <a:r>
                        <a:rPr lang="en-US" sz="900" u="none" strike="noStrike">
                          <a:effectLst/>
                        </a:rPr>
                        <a:t>D</a:t>
                      </a:r>
                      <a:endParaRPr lang="en-US"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732533752"/>
                  </a:ext>
                </a:extLst>
              </a:tr>
              <a:tr h="197555">
                <a:tc>
                  <a:txBody>
                    <a:bodyPr/>
                    <a:lstStyle/>
                    <a:p>
                      <a:pPr algn="ctr" fontAlgn="ctr"/>
                      <a:r>
                        <a:rPr lang="en-US" altLang="ja-JP" sz="900" u="none" strike="noStrike">
                          <a:effectLst/>
                        </a:rPr>
                        <a:t>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86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93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2311658789"/>
                  </a:ext>
                </a:extLst>
              </a:tr>
              <a:tr h="197555">
                <a:tc>
                  <a:txBody>
                    <a:bodyPr/>
                    <a:lstStyle/>
                    <a:p>
                      <a:pPr algn="ctr" fontAlgn="ctr"/>
                      <a:r>
                        <a:rPr lang="en-US" altLang="ja-JP" sz="900" u="none" strike="noStrike">
                          <a:effectLst/>
                        </a:rPr>
                        <a:t>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82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70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451373083"/>
                  </a:ext>
                </a:extLst>
              </a:tr>
              <a:tr h="197555">
                <a:tc>
                  <a:txBody>
                    <a:bodyPr/>
                    <a:lstStyle/>
                    <a:p>
                      <a:pPr algn="ctr" fontAlgn="ctr"/>
                      <a:r>
                        <a:rPr lang="en-US" altLang="ja-JP" sz="900" u="none" strike="noStrike">
                          <a:effectLst/>
                        </a:rPr>
                        <a:t>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77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70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823633695"/>
                  </a:ext>
                </a:extLst>
              </a:tr>
              <a:tr h="197555">
                <a:tc>
                  <a:txBody>
                    <a:bodyPr/>
                    <a:lstStyle/>
                    <a:p>
                      <a:pPr algn="ctr" fontAlgn="ctr"/>
                      <a:r>
                        <a:rPr lang="en-US" altLang="ja-JP" sz="900" u="none" strike="noStrike">
                          <a:effectLst/>
                        </a:rPr>
                        <a:t>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72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2276265672"/>
                  </a:ext>
                </a:extLst>
              </a:tr>
              <a:tr h="197555">
                <a:tc>
                  <a:txBody>
                    <a:bodyPr/>
                    <a:lstStyle/>
                    <a:p>
                      <a:pPr algn="ctr" fontAlgn="ctr"/>
                      <a:r>
                        <a:rPr lang="en-US" altLang="ja-JP" sz="900" u="none" strike="noStrike">
                          <a:effectLst/>
                        </a:rPr>
                        <a:t>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73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400500684"/>
                  </a:ext>
                </a:extLst>
              </a:tr>
              <a:tr h="197555">
                <a:tc>
                  <a:txBody>
                    <a:bodyPr/>
                    <a:lstStyle/>
                    <a:p>
                      <a:pPr algn="ctr" fontAlgn="ctr"/>
                      <a:r>
                        <a:rPr lang="en-US" altLang="ja-JP" sz="900" u="none" strike="noStrike">
                          <a:effectLst/>
                        </a:rPr>
                        <a:t>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639482309"/>
                  </a:ext>
                </a:extLst>
              </a:tr>
              <a:tr h="197555">
                <a:tc>
                  <a:txBody>
                    <a:bodyPr/>
                    <a:lstStyle/>
                    <a:p>
                      <a:pPr algn="ctr" fontAlgn="ctr"/>
                      <a:r>
                        <a:rPr lang="en-US" altLang="ja-JP" sz="900" u="none" strike="noStrike">
                          <a:effectLst/>
                        </a:rPr>
                        <a:t>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63290449"/>
                  </a:ext>
                </a:extLst>
              </a:tr>
              <a:tr h="197555">
                <a:tc>
                  <a:txBody>
                    <a:bodyPr/>
                    <a:lstStyle/>
                    <a:p>
                      <a:pPr algn="ctr" fontAlgn="ctr"/>
                      <a:r>
                        <a:rPr lang="en-US" altLang="ja-JP" sz="900" u="none" strike="noStrike">
                          <a:effectLst/>
                        </a:rPr>
                        <a:t>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586804832"/>
                  </a:ext>
                </a:extLst>
              </a:tr>
              <a:tr h="197555">
                <a:tc>
                  <a:txBody>
                    <a:bodyPr/>
                    <a:lstStyle/>
                    <a:p>
                      <a:pPr algn="ctr" fontAlgn="ctr"/>
                      <a:r>
                        <a:rPr lang="en-US" altLang="ja-JP" sz="900" u="none" strike="noStrike">
                          <a:effectLst/>
                        </a:rPr>
                        <a:t>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875152604"/>
                  </a:ext>
                </a:extLst>
              </a:tr>
              <a:tr h="197555">
                <a:tc>
                  <a:txBody>
                    <a:bodyPr/>
                    <a:lstStyle/>
                    <a:p>
                      <a:pPr algn="ctr" fontAlgn="ctr"/>
                      <a:r>
                        <a:rPr lang="en-US" altLang="ja-JP" sz="900" u="none" strike="noStrike">
                          <a:effectLst/>
                        </a:rPr>
                        <a:t>10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68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707744992"/>
                  </a:ext>
                </a:extLst>
              </a:tr>
              <a:tr h="197555">
                <a:tc>
                  <a:txBody>
                    <a:bodyPr/>
                    <a:lstStyle/>
                    <a:p>
                      <a:pPr algn="ctr" fontAlgn="ctr"/>
                      <a:r>
                        <a:rPr lang="en-US" altLang="ja-JP" sz="900" u="none" strike="noStrike">
                          <a:effectLst/>
                        </a:rPr>
                        <a:t>11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503628984"/>
                  </a:ext>
                </a:extLst>
              </a:tr>
              <a:tr h="197555">
                <a:tc>
                  <a:txBody>
                    <a:bodyPr/>
                    <a:lstStyle/>
                    <a:p>
                      <a:pPr algn="ctr" fontAlgn="ctr"/>
                      <a:r>
                        <a:rPr lang="en-US" altLang="ja-JP" sz="900" u="none" strike="noStrike">
                          <a:effectLst/>
                        </a:rPr>
                        <a:t>12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4282629740"/>
                  </a:ext>
                </a:extLst>
              </a:tr>
              <a:tr h="197555">
                <a:tc>
                  <a:txBody>
                    <a:bodyPr/>
                    <a:lstStyle/>
                    <a:p>
                      <a:pPr algn="ctr" fontAlgn="ctr"/>
                      <a:r>
                        <a:rPr lang="en-US" altLang="ja-JP" sz="900" u="none" strike="noStrike">
                          <a:effectLst/>
                        </a:rPr>
                        <a:t>13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2647774681"/>
                  </a:ext>
                </a:extLst>
              </a:tr>
              <a:tr h="197555">
                <a:tc>
                  <a:txBody>
                    <a:bodyPr/>
                    <a:lstStyle/>
                    <a:p>
                      <a:pPr algn="ctr" fontAlgn="ctr"/>
                      <a:r>
                        <a:rPr lang="en-US" altLang="ja-JP" sz="900" u="none" strike="noStrike">
                          <a:effectLst/>
                        </a:rPr>
                        <a:t>14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28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2934067042"/>
                  </a:ext>
                </a:extLst>
              </a:tr>
              <a:tr h="197555">
                <a:tc>
                  <a:txBody>
                    <a:bodyPr/>
                    <a:lstStyle/>
                    <a:p>
                      <a:pPr algn="ctr" fontAlgn="ctr"/>
                      <a:r>
                        <a:rPr lang="en-US" altLang="ja-JP" sz="900" u="none" strike="noStrike">
                          <a:effectLst/>
                        </a:rPr>
                        <a:t>15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317381116"/>
                  </a:ext>
                </a:extLst>
              </a:tr>
              <a:tr h="197555">
                <a:tc>
                  <a:txBody>
                    <a:bodyPr/>
                    <a:lstStyle/>
                    <a:p>
                      <a:pPr algn="ctr" fontAlgn="ctr"/>
                      <a:r>
                        <a:rPr lang="en-US" altLang="ja-JP" sz="900" u="none" strike="noStrike">
                          <a:effectLst/>
                        </a:rPr>
                        <a:t>16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162677382"/>
                  </a:ext>
                </a:extLst>
              </a:tr>
              <a:tr h="197555">
                <a:tc>
                  <a:txBody>
                    <a:bodyPr/>
                    <a:lstStyle/>
                    <a:p>
                      <a:pPr algn="ctr" fontAlgn="ctr"/>
                      <a:r>
                        <a:rPr lang="en-US" altLang="ja-JP" sz="900" u="none" strike="noStrike">
                          <a:effectLst/>
                        </a:rPr>
                        <a:t>17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460998227"/>
                  </a:ext>
                </a:extLst>
              </a:tr>
              <a:tr h="197555">
                <a:tc>
                  <a:txBody>
                    <a:bodyPr/>
                    <a:lstStyle/>
                    <a:p>
                      <a:pPr algn="ctr" fontAlgn="ctr"/>
                      <a:r>
                        <a:rPr lang="en-US" altLang="ja-JP" sz="900" u="none" strike="noStrike">
                          <a:effectLst/>
                        </a:rPr>
                        <a:t>18</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4219175438"/>
                  </a:ext>
                </a:extLst>
              </a:tr>
              <a:tr h="197555">
                <a:tc>
                  <a:txBody>
                    <a:bodyPr/>
                    <a:lstStyle/>
                    <a:p>
                      <a:pPr algn="ctr" fontAlgn="ctr"/>
                      <a:r>
                        <a:rPr lang="en-US" altLang="ja-JP" sz="900" u="none" strike="noStrike">
                          <a:effectLst/>
                        </a:rPr>
                        <a:t>19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951968022"/>
                  </a:ext>
                </a:extLst>
              </a:tr>
              <a:tr h="197555">
                <a:tc>
                  <a:txBody>
                    <a:bodyPr/>
                    <a:lstStyle/>
                    <a:p>
                      <a:pPr algn="ctr" fontAlgn="ctr"/>
                      <a:r>
                        <a:rPr lang="en-US" altLang="ja-JP" sz="900" u="none" strike="noStrike">
                          <a:effectLst/>
                        </a:rPr>
                        <a:t>20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51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3996822128"/>
                  </a:ext>
                </a:extLst>
              </a:tr>
              <a:tr h="197555">
                <a:tc>
                  <a:txBody>
                    <a:bodyPr/>
                    <a:lstStyle/>
                    <a:p>
                      <a:pPr algn="ctr" fontAlgn="ctr"/>
                      <a:r>
                        <a:rPr lang="en-US" altLang="ja-JP" sz="900" u="none" strike="noStrike">
                          <a:effectLst/>
                        </a:rPr>
                        <a:t>21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4231741844"/>
                  </a:ext>
                </a:extLst>
              </a:tr>
              <a:tr h="197555">
                <a:tc>
                  <a:txBody>
                    <a:bodyPr/>
                    <a:lstStyle/>
                    <a:p>
                      <a:pPr algn="ctr" fontAlgn="ctr"/>
                      <a:r>
                        <a:rPr lang="en-US" altLang="ja-JP" sz="900" u="none" strike="noStrike">
                          <a:effectLst/>
                        </a:rPr>
                        <a:t>22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29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41</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676432915"/>
                  </a:ext>
                </a:extLst>
              </a:tr>
              <a:tr h="197555">
                <a:tc>
                  <a:txBody>
                    <a:bodyPr/>
                    <a:lstStyle/>
                    <a:p>
                      <a:pPr algn="ctr" fontAlgn="ctr"/>
                      <a:r>
                        <a:rPr lang="en-US" altLang="ja-JP" sz="900" u="none" strike="noStrike">
                          <a:effectLst/>
                        </a:rPr>
                        <a:t>23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42</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27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742244"/>
                  </a:ext>
                </a:extLst>
              </a:tr>
              <a:tr h="197555">
                <a:tc>
                  <a:txBody>
                    <a:bodyPr/>
                    <a:lstStyle/>
                    <a:p>
                      <a:pPr algn="ctr" fontAlgn="ctr"/>
                      <a:r>
                        <a:rPr lang="en-US" altLang="ja-JP" sz="900" u="none" strike="noStrike">
                          <a:effectLst/>
                        </a:rPr>
                        <a:t>24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34</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26</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49</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2038693434"/>
                  </a:ext>
                </a:extLst>
              </a:tr>
              <a:tr h="197555">
                <a:tc>
                  <a:txBody>
                    <a:bodyPr/>
                    <a:lstStyle/>
                    <a:p>
                      <a:pPr algn="ctr" fontAlgn="ctr"/>
                      <a:r>
                        <a:rPr lang="en-US" altLang="ja-JP" sz="900" u="none" strike="noStrike">
                          <a:effectLst/>
                        </a:rPr>
                        <a:t>25</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33</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40</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a:effectLst/>
                        </a:rPr>
                        <a:t>27</a:t>
                      </a:r>
                      <a:endParaRPr lang="en-US" altLang="ja-JP" sz="9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tc>
                  <a:txBody>
                    <a:bodyPr/>
                    <a:lstStyle/>
                    <a:p>
                      <a:pPr algn="ctr" fontAlgn="ctr"/>
                      <a:r>
                        <a:rPr lang="en-US" altLang="ja-JP" sz="900" u="none" strike="noStrike" dirty="0">
                          <a:effectLst/>
                        </a:rPr>
                        <a:t>39</a:t>
                      </a:r>
                      <a:endParaRPr lang="en-US" altLang="ja-JP" sz="9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729" marR="7729" marT="7729" marB="0" anchor="ctr"/>
                </a:tc>
                <a:extLst>
                  <a:ext uri="{0D108BD9-81ED-4DB2-BD59-A6C34878D82A}">
                    <a16:rowId xmlns:a16="http://schemas.microsoft.com/office/drawing/2014/main" val="1611169210"/>
                  </a:ext>
                </a:extLst>
              </a:tr>
            </a:tbl>
          </a:graphicData>
        </a:graphic>
      </p:graphicFrame>
    </p:spTree>
    <p:extLst>
      <p:ext uri="{BB962C8B-B14F-4D97-AF65-F5344CB8AC3E}">
        <p14:creationId xmlns:p14="http://schemas.microsoft.com/office/powerpoint/2010/main" val="82706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結果の分析と散布図の作成</a:t>
            </a:r>
          </a:p>
        </p:txBody>
      </p:sp>
      <p:sp>
        <p:nvSpPr>
          <p:cNvPr id="3" name="コンテンツ プレースホルダー 2"/>
          <p:cNvSpPr>
            <a:spLocks noGrp="1"/>
          </p:cNvSpPr>
          <p:nvPr>
            <p:ph idx="1"/>
          </p:nvPr>
        </p:nvSpPr>
        <p:spPr/>
        <p:txBody>
          <a:bodyPr/>
          <a:lstStyle/>
          <a:p>
            <a:r>
              <a:rPr kumimoji="1" lang="ja-JP" altLang="en-US" dirty="0"/>
              <a:t>実験結果から対数グラフと習熟曲線を作る。</a:t>
            </a:r>
            <a:endParaRPr kumimoji="1" lang="en-US" altLang="ja-JP" dirty="0"/>
          </a:p>
          <a:p>
            <a:r>
              <a:rPr kumimoji="1" lang="ja-JP" altLang="en-US" dirty="0"/>
              <a:t>習熟曲線は横軸に作業の繰り返し回数、縦軸に作業時間をとり、作業時間の減少を表した曲線を習熟曲線という。</a:t>
            </a:r>
            <a:endParaRPr kumimoji="1" lang="en-US" altLang="ja-JP" dirty="0"/>
          </a:p>
          <a:p>
            <a:r>
              <a:rPr kumimoji="1" lang="ja-JP" altLang="en-US" dirty="0"/>
              <a:t>対数グラフは習熟曲線を両対数グラフに表すと直線になってその直後のこう配を習熟係数という。</a:t>
            </a:r>
            <a:endParaRPr kumimoji="1" lang="en-US" altLang="ja-JP" dirty="0"/>
          </a:p>
          <a:p>
            <a:r>
              <a:rPr kumimoji="1" lang="ja-JP" altLang="en-US" dirty="0"/>
              <a:t>これらのグラフを元に習熟ついて考察する。</a:t>
            </a:r>
            <a:endParaRPr kumimoji="1" lang="en-US" altLang="ja-JP" dirty="0"/>
          </a:p>
        </p:txBody>
      </p:sp>
    </p:spTree>
    <p:extLst>
      <p:ext uri="{BB962C8B-B14F-4D97-AF65-F5344CB8AC3E}">
        <p14:creationId xmlns:p14="http://schemas.microsoft.com/office/powerpoint/2010/main" val="3301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理論値の算出</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77334" y="2160589"/>
                <a:ext cx="8596668" cy="4291011"/>
              </a:xfrm>
            </p:spPr>
            <p:txBody>
              <a:bodyPr>
                <a:normAutofit/>
              </a:bodyPr>
              <a:lstStyle/>
              <a:p>
                <a:r>
                  <a:rPr kumimoji="1" lang="ja-JP" altLang="en-US" dirty="0"/>
                  <a:t>理論値とは回帰式から算出された結果である。</a:t>
                </a:r>
                <a:endParaRPr lang="en-US" altLang="ja-JP" dirty="0"/>
              </a:p>
              <a:p>
                <a:r>
                  <a:rPr kumimoji="1" lang="ja-JP" altLang="en-US" dirty="0"/>
                  <a:t>回帰式の傾き</a:t>
                </a:r>
                <a14:m>
                  <m:oMath xmlns:m="http://schemas.openxmlformats.org/officeDocument/2006/math">
                    <m:r>
                      <a:rPr lang="en-US" altLang="ja-JP" i="1"/>
                      <m:t>𝑎</m:t>
                    </m:r>
                    <m:r>
                      <a:rPr lang="en-US" altLang="ja-JP" i="1"/>
                      <m:t>=</m:t>
                    </m:r>
                    <m:f>
                      <m:fPr>
                        <m:ctrlPr>
                          <a:rPr lang="ja-JP" altLang="ja-JP" i="1"/>
                        </m:ctrlPr>
                      </m:fPr>
                      <m:num>
                        <m:nary>
                          <m:naryPr>
                            <m:chr m:val="∑"/>
                            <m:limLoc m:val="undOvr"/>
                            <m:ctrlPr>
                              <a:rPr lang="ja-JP" altLang="ja-JP" i="1"/>
                            </m:ctrlPr>
                          </m:naryPr>
                          <m:sub>
                            <m:r>
                              <a:rPr lang="en-US" altLang="ja-JP" i="1"/>
                              <m:t>𝑖</m:t>
                            </m:r>
                            <m:r>
                              <m:rPr>
                                <m:nor/>
                              </m:rPr>
                              <a:rPr lang="en-US" altLang="ja-JP"/>
                              <m:t>=1</m:t>
                            </m:r>
                          </m:sub>
                          <m:sup>
                            <m:r>
                              <a:rPr lang="en-US" altLang="ja-JP" i="1"/>
                              <m:t>25</m:t>
                            </m:r>
                          </m:sup>
                          <m:e>
                            <m:d>
                              <m:dPr>
                                <m:ctrlPr>
                                  <a:rPr lang="ja-JP" altLang="ja-JP" i="1"/>
                                </m:ctrlPr>
                              </m:dPr>
                              <m:e>
                                <m:sSub>
                                  <m:sSubPr>
                                    <m:ctrlPr>
                                      <a:rPr lang="ja-JP" altLang="ja-JP" i="1"/>
                                    </m:ctrlPr>
                                  </m:sSubPr>
                                  <m:e>
                                    <m:r>
                                      <a:rPr lang="en-US" altLang="ja-JP" i="1"/>
                                      <m:t>𝑥</m:t>
                                    </m:r>
                                  </m:e>
                                  <m:sub>
                                    <m:r>
                                      <a:rPr lang="en-US" altLang="ja-JP" i="1"/>
                                      <m:t>𝑖</m:t>
                                    </m:r>
                                  </m:sub>
                                </m:sSub>
                                <m:r>
                                  <a:rPr lang="en-US" altLang="ja-JP" i="1"/>
                                  <m:t>∙</m:t>
                                </m:r>
                                <m:sSub>
                                  <m:sSubPr>
                                    <m:ctrlPr>
                                      <a:rPr lang="ja-JP" altLang="ja-JP" i="1"/>
                                    </m:ctrlPr>
                                  </m:sSubPr>
                                  <m:e>
                                    <m:r>
                                      <a:rPr lang="en-US" altLang="ja-JP" i="1"/>
                                      <m:t>𝑦</m:t>
                                    </m:r>
                                  </m:e>
                                  <m:sub>
                                    <m:r>
                                      <a:rPr lang="en-US" altLang="ja-JP" i="1"/>
                                      <m:t>𝑖</m:t>
                                    </m:r>
                                  </m:sub>
                                </m:sSub>
                              </m:e>
                            </m:d>
                          </m:e>
                        </m:nary>
                        <m:r>
                          <a:rPr lang="ja-JP" altLang="en-US" i="1"/>
                          <m:t>−</m:t>
                        </m:r>
                        <m:f>
                          <m:fPr>
                            <m:ctrlPr>
                              <a:rPr lang="ja-JP" altLang="ja-JP" i="1"/>
                            </m:ctrlPr>
                          </m:fPr>
                          <m:num>
                            <m:nary>
                              <m:naryPr>
                                <m:chr m:val="∑"/>
                                <m:limLoc m:val="undOvr"/>
                                <m:ctrlPr>
                                  <a:rPr lang="ja-JP" altLang="ja-JP" i="1"/>
                                </m:ctrlPr>
                              </m:naryPr>
                              <m:sub>
                                <m:r>
                                  <a:rPr lang="en-US" altLang="ja-JP" i="1"/>
                                  <m:t>𝑖</m:t>
                                </m:r>
                                <m:r>
                                  <m:rPr>
                                    <m:nor/>
                                  </m:rPr>
                                  <a:rPr lang="en-US" altLang="ja-JP"/>
                                  <m:t>=1</m:t>
                                </m:r>
                              </m:sub>
                              <m:sup>
                                <m:r>
                                  <a:rPr lang="en-US" altLang="ja-JP" i="1"/>
                                  <m:t>25</m:t>
                                </m:r>
                              </m:sup>
                              <m:e>
                                <m:sSub>
                                  <m:sSubPr>
                                    <m:ctrlPr>
                                      <a:rPr lang="ja-JP" altLang="ja-JP" i="1"/>
                                    </m:ctrlPr>
                                  </m:sSubPr>
                                  <m:e>
                                    <m:r>
                                      <a:rPr lang="en-US" altLang="ja-JP" i="1"/>
                                      <m:t>𝑥</m:t>
                                    </m:r>
                                  </m:e>
                                  <m:sub>
                                    <m:r>
                                      <a:rPr lang="en-US" altLang="ja-JP" i="1"/>
                                      <m:t>𝑖</m:t>
                                    </m:r>
                                  </m:sub>
                                </m:sSub>
                                <m:r>
                                  <a:rPr lang="en-US" altLang="ja-JP" i="1"/>
                                  <m:t>∙</m:t>
                                </m:r>
                                <m:nary>
                                  <m:naryPr>
                                    <m:chr m:val="∑"/>
                                    <m:limLoc m:val="undOvr"/>
                                    <m:ctrlPr>
                                      <a:rPr lang="ja-JP" altLang="ja-JP" i="1"/>
                                    </m:ctrlPr>
                                  </m:naryPr>
                                  <m:sub>
                                    <m:r>
                                      <a:rPr lang="en-US" altLang="ja-JP" i="1"/>
                                      <m:t>𝑖</m:t>
                                    </m:r>
                                    <m:r>
                                      <m:rPr>
                                        <m:nor/>
                                      </m:rPr>
                                      <a:rPr lang="en-US" altLang="ja-JP"/>
                                      <m:t>=1</m:t>
                                    </m:r>
                                  </m:sub>
                                  <m:sup>
                                    <m:r>
                                      <a:rPr lang="en-US" altLang="ja-JP" i="1"/>
                                      <m:t>25</m:t>
                                    </m:r>
                                  </m:sup>
                                  <m:e>
                                    <m:sSub>
                                      <m:sSubPr>
                                        <m:ctrlPr>
                                          <a:rPr lang="ja-JP" altLang="ja-JP" i="1"/>
                                        </m:ctrlPr>
                                      </m:sSubPr>
                                      <m:e>
                                        <m:r>
                                          <a:rPr lang="en-US" altLang="ja-JP" i="1"/>
                                          <m:t>𝑦</m:t>
                                        </m:r>
                                      </m:e>
                                      <m:sub>
                                        <m:r>
                                          <a:rPr lang="en-US" altLang="ja-JP" i="1"/>
                                          <m:t>𝑖</m:t>
                                        </m:r>
                                      </m:sub>
                                    </m:sSub>
                                  </m:e>
                                </m:nary>
                              </m:e>
                            </m:nary>
                          </m:num>
                          <m:den>
                            <m:r>
                              <a:rPr lang="en-US" altLang="ja-JP" i="1"/>
                              <m:t>25</m:t>
                            </m:r>
                          </m:den>
                        </m:f>
                      </m:num>
                      <m:den>
                        <m:nary>
                          <m:naryPr>
                            <m:chr m:val="∑"/>
                            <m:limLoc m:val="undOvr"/>
                            <m:ctrlPr>
                              <a:rPr lang="ja-JP" altLang="ja-JP" i="1"/>
                            </m:ctrlPr>
                          </m:naryPr>
                          <m:sub>
                            <m:r>
                              <a:rPr lang="en-US" altLang="ja-JP" i="1"/>
                              <m:t>𝑖</m:t>
                            </m:r>
                            <m:r>
                              <m:rPr>
                                <m:nor/>
                              </m:rPr>
                              <a:rPr lang="en-US" altLang="ja-JP"/>
                              <m:t>=1</m:t>
                            </m:r>
                          </m:sub>
                          <m:sup>
                            <m:r>
                              <a:rPr lang="en-US" altLang="ja-JP" i="1"/>
                              <m:t>25</m:t>
                            </m:r>
                          </m:sup>
                          <m:e>
                            <m:sSup>
                              <m:sSupPr>
                                <m:ctrlPr>
                                  <a:rPr lang="ja-JP" altLang="ja-JP" i="1"/>
                                </m:ctrlPr>
                              </m:sSupPr>
                              <m:e>
                                <m:sSub>
                                  <m:sSubPr>
                                    <m:ctrlPr>
                                      <a:rPr lang="ja-JP" altLang="ja-JP" i="1"/>
                                    </m:ctrlPr>
                                  </m:sSubPr>
                                  <m:e>
                                    <m:r>
                                      <a:rPr lang="en-US" altLang="ja-JP" i="1"/>
                                      <m:t>𝑥</m:t>
                                    </m:r>
                                  </m:e>
                                  <m:sub>
                                    <m:r>
                                      <a:rPr lang="en-US" altLang="ja-JP" i="1"/>
                                      <m:t>𝑖</m:t>
                                    </m:r>
                                  </m:sub>
                                </m:sSub>
                              </m:e>
                              <m:sup>
                                <m:r>
                                  <a:rPr lang="en-US" altLang="ja-JP" i="1"/>
                                  <m:t>2</m:t>
                                </m:r>
                              </m:sup>
                            </m:sSup>
                            <m:r>
                              <a:rPr lang="ja-JP" altLang="en-US" i="1"/>
                              <m:t>−</m:t>
                            </m:r>
                            <m:f>
                              <m:fPr>
                                <m:ctrlPr>
                                  <a:rPr lang="ja-JP" altLang="ja-JP" i="1"/>
                                </m:ctrlPr>
                              </m:fPr>
                              <m:num>
                                <m:sSup>
                                  <m:sSupPr>
                                    <m:ctrlPr>
                                      <a:rPr lang="ja-JP" altLang="ja-JP" i="1"/>
                                    </m:ctrlPr>
                                  </m:sSupPr>
                                  <m:e>
                                    <m:d>
                                      <m:dPr>
                                        <m:ctrlPr>
                                          <a:rPr lang="ja-JP" altLang="ja-JP" i="1"/>
                                        </m:ctrlPr>
                                      </m:dPr>
                                      <m:e>
                                        <m:nary>
                                          <m:naryPr>
                                            <m:chr m:val="∑"/>
                                            <m:limLoc m:val="undOvr"/>
                                            <m:ctrlPr>
                                              <a:rPr lang="ja-JP" altLang="ja-JP" i="1"/>
                                            </m:ctrlPr>
                                          </m:naryPr>
                                          <m:sub>
                                            <m:r>
                                              <a:rPr lang="en-US" altLang="ja-JP" i="1"/>
                                              <m:t>𝑖</m:t>
                                            </m:r>
                                            <m:r>
                                              <a:rPr lang="en-US" altLang="ja-JP" i="1"/>
                                              <m:t>=1</m:t>
                                            </m:r>
                                          </m:sub>
                                          <m:sup>
                                            <m:r>
                                              <a:rPr lang="en-US" altLang="ja-JP" i="1"/>
                                              <m:t>25</m:t>
                                            </m:r>
                                          </m:sup>
                                          <m:e>
                                            <m:sSub>
                                              <m:sSubPr>
                                                <m:ctrlPr>
                                                  <a:rPr lang="ja-JP" altLang="ja-JP" i="1"/>
                                                </m:ctrlPr>
                                              </m:sSubPr>
                                              <m:e>
                                                <m:r>
                                                  <a:rPr lang="en-US" altLang="ja-JP" i="1"/>
                                                  <m:t>𝑥</m:t>
                                                </m:r>
                                              </m:e>
                                              <m:sub>
                                                <m:r>
                                                  <a:rPr lang="en-US" altLang="ja-JP" i="1"/>
                                                  <m:t>𝑖</m:t>
                                                </m:r>
                                              </m:sub>
                                            </m:sSub>
                                          </m:e>
                                        </m:nary>
                                      </m:e>
                                    </m:d>
                                  </m:e>
                                  <m:sup>
                                    <m:r>
                                      <a:rPr lang="en-US" altLang="ja-JP" i="1"/>
                                      <m:t>2</m:t>
                                    </m:r>
                                  </m:sup>
                                </m:sSup>
                              </m:num>
                              <m:den>
                                <m:r>
                                  <a:rPr lang="en-US" altLang="ja-JP" i="1"/>
                                  <m:t>25</m:t>
                                </m:r>
                              </m:den>
                            </m:f>
                          </m:e>
                        </m:nary>
                      </m:den>
                    </m:f>
                  </m:oMath>
                </a14:m>
                <a:endParaRPr lang="en-US" altLang="ja-JP" dirty="0"/>
              </a:p>
              <a:p>
                <a:endParaRPr kumimoji="1" lang="en-US" altLang="ja-JP" dirty="0"/>
              </a:p>
              <a:p>
                <a:r>
                  <a:rPr kumimoji="1" lang="ja-JP" altLang="en-US" dirty="0"/>
                  <a:t>回帰式の切片</a:t>
                </a:r>
                <a14:m>
                  <m:oMath xmlns:m="http://schemas.openxmlformats.org/officeDocument/2006/math">
                    <m:r>
                      <a:rPr lang="en-US" altLang="ja-JP" i="1"/>
                      <m:t>𝑏</m:t>
                    </m:r>
                    <m:r>
                      <a:rPr lang="en-US" altLang="ja-JP" i="1"/>
                      <m:t>=</m:t>
                    </m:r>
                    <m:f>
                      <m:fPr>
                        <m:ctrlPr>
                          <a:rPr lang="ja-JP" altLang="ja-JP" i="1"/>
                        </m:ctrlPr>
                      </m:fPr>
                      <m:num>
                        <m:nary>
                          <m:naryPr>
                            <m:chr m:val="∑"/>
                            <m:limLoc m:val="undOvr"/>
                            <m:ctrlPr>
                              <a:rPr lang="ja-JP" altLang="ja-JP" i="1"/>
                            </m:ctrlPr>
                          </m:naryPr>
                          <m:sub>
                            <m:r>
                              <a:rPr lang="en-US" altLang="ja-JP" i="1"/>
                              <m:t>𝑖</m:t>
                            </m:r>
                            <m:r>
                              <m:rPr>
                                <m:nor/>
                              </m:rPr>
                              <a:rPr lang="en-US" altLang="ja-JP"/>
                              <m:t>=1</m:t>
                            </m:r>
                          </m:sub>
                          <m:sup>
                            <m:r>
                              <a:rPr lang="en-US" altLang="ja-JP" i="1"/>
                              <m:t>25</m:t>
                            </m:r>
                          </m:sup>
                          <m:e>
                            <m:sSub>
                              <m:sSubPr>
                                <m:ctrlPr>
                                  <a:rPr lang="ja-JP" altLang="ja-JP" i="1"/>
                                </m:ctrlPr>
                              </m:sSubPr>
                              <m:e>
                                <m:r>
                                  <a:rPr lang="en-US" altLang="ja-JP" i="1"/>
                                  <m:t>𝑦</m:t>
                                </m:r>
                              </m:e>
                              <m:sub>
                                <m:r>
                                  <a:rPr lang="en-US" altLang="ja-JP" i="1"/>
                                  <m:t>𝑖</m:t>
                                </m:r>
                              </m:sub>
                            </m:sSub>
                            <m:r>
                              <a:rPr lang="ja-JP" altLang="en-US" i="1"/>
                              <m:t>−</m:t>
                            </m:r>
                            <m:r>
                              <a:rPr lang="en-US" altLang="ja-JP" i="1"/>
                              <m:t>𝑎</m:t>
                            </m:r>
                            <m:nary>
                              <m:naryPr>
                                <m:chr m:val="∑"/>
                                <m:limLoc m:val="undOvr"/>
                                <m:ctrlPr>
                                  <a:rPr lang="ja-JP" altLang="ja-JP" i="1"/>
                                </m:ctrlPr>
                              </m:naryPr>
                              <m:sub>
                                <m:r>
                                  <a:rPr lang="en-US" altLang="ja-JP" i="1"/>
                                  <m:t>𝑖</m:t>
                                </m:r>
                                <m:r>
                                  <m:rPr>
                                    <m:nor/>
                                  </m:rPr>
                                  <a:rPr lang="en-US" altLang="ja-JP"/>
                                  <m:t>=1</m:t>
                                </m:r>
                              </m:sub>
                              <m:sup>
                                <m:r>
                                  <a:rPr lang="en-US" altLang="ja-JP" i="1"/>
                                  <m:t>25</m:t>
                                </m:r>
                              </m:sup>
                              <m:e>
                                <m:sSub>
                                  <m:sSubPr>
                                    <m:ctrlPr>
                                      <a:rPr lang="ja-JP" altLang="ja-JP" i="1"/>
                                    </m:ctrlPr>
                                  </m:sSubPr>
                                  <m:e>
                                    <m:r>
                                      <a:rPr lang="en-US" altLang="ja-JP" i="1"/>
                                      <m:t>𝑥</m:t>
                                    </m:r>
                                  </m:e>
                                  <m:sub>
                                    <m:r>
                                      <a:rPr lang="en-US" altLang="ja-JP" i="1"/>
                                      <m:t>𝑖</m:t>
                                    </m:r>
                                  </m:sub>
                                </m:sSub>
                              </m:e>
                            </m:nary>
                          </m:e>
                        </m:nary>
                      </m:num>
                      <m:den>
                        <m:r>
                          <a:rPr lang="en-US" altLang="ja-JP" i="1"/>
                          <m:t>25</m:t>
                        </m:r>
                      </m:den>
                    </m:f>
                  </m:oMath>
                </a14:m>
                <a:endParaRPr lang="en-US" altLang="ja-JP" dirty="0"/>
              </a:p>
              <a:p>
                <a:endParaRPr lang="en-US" altLang="ja-JP" dirty="0"/>
              </a:p>
              <a:p>
                <a:r>
                  <a:rPr lang="ja-JP" altLang="ja-JP" dirty="0"/>
                  <a:t>平均作業時間の対数の理論値</a:t>
                </a:r>
                <a14:m>
                  <m:oMath xmlns:m="http://schemas.openxmlformats.org/officeDocument/2006/math">
                    <m:acc>
                      <m:accPr>
                        <m:chr m:val="̂"/>
                        <m:ctrlPr>
                          <a:rPr lang="ja-JP" altLang="ja-JP" i="1"/>
                        </m:ctrlPr>
                      </m:accPr>
                      <m:e>
                        <m:sSub>
                          <m:sSubPr>
                            <m:ctrlPr>
                              <a:rPr lang="ja-JP" altLang="ja-JP" i="1"/>
                            </m:ctrlPr>
                          </m:sSubPr>
                          <m:e>
                            <m:r>
                              <a:rPr lang="en-US" altLang="ja-JP" i="1"/>
                              <m:t>𝑦</m:t>
                            </m:r>
                          </m:e>
                          <m:sub>
                            <m:r>
                              <a:rPr lang="en-US" altLang="ja-JP" i="1"/>
                              <m:t>𝑖</m:t>
                            </m:r>
                          </m:sub>
                        </m:sSub>
                      </m:e>
                    </m:acc>
                    <m:r>
                      <a:rPr lang="en-US" altLang="ja-JP"/>
                      <m:t>=</m:t>
                    </m:r>
                    <m:r>
                      <m:rPr>
                        <m:sty m:val="p"/>
                      </m:rPr>
                      <a:rPr lang="en-US" altLang="ja-JP"/>
                      <m:t>a</m:t>
                    </m:r>
                    <m:r>
                      <a:rPr lang="en-US" altLang="ja-JP"/>
                      <m:t>∙</m:t>
                    </m:r>
                    <m:sSub>
                      <m:sSubPr>
                        <m:ctrlPr>
                          <a:rPr lang="ja-JP" altLang="ja-JP" i="1"/>
                        </m:ctrlPr>
                      </m:sSubPr>
                      <m:e>
                        <m:r>
                          <a:rPr lang="en-US" altLang="ja-JP" i="1"/>
                          <m:t>𝑥</m:t>
                        </m:r>
                      </m:e>
                      <m:sub>
                        <m:r>
                          <a:rPr lang="en-US" altLang="ja-JP" i="1"/>
                          <m:t>𝑖</m:t>
                        </m:r>
                      </m:sub>
                    </m:sSub>
                    <m:r>
                      <a:rPr lang="en-US" altLang="ja-JP" i="1"/>
                      <m:t>+</m:t>
                    </m:r>
                    <m:r>
                      <a:rPr lang="en-US" altLang="ja-JP" i="1"/>
                      <m:t>𝑏</m:t>
                    </m:r>
                  </m:oMath>
                </a14:m>
                <a:r>
                  <a:rPr lang="en-US" altLang="ja-JP" dirty="0"/>
                  <a:t> </a:t>
                </a:r>
              </a:p>
              <a:p>
                <a:endParaRPr lang="en-US" altLang="ja-JP" dirty="0"/>
              </a:p>
              <a:p>
                <a:r>
                  <a:rPr lang="ja-JP" altLang="ja-JP" dirty="0"/>
                  <a:t>平均作業時間の理論値</a:t>
                </a:r>
                <a14:m>
                  <m:oMath xmlns:m="http://schemas.openxmlformats.org/officeDocument/2006/math">
                    <m:acc>
                      <m:accPr>
                        <m:chr m:val="̂"/>
                        <m:ctrlPr>
                          <a:rPr lang="ja-JP" altLang="ja-JP" i="1"/>
                        </m:ctrlPr>
                      </m:accPr>
                      <m:e>
                        <m:sSub>
                          <m:sSubPr>
                            <m:ctrlPr>
                              <a:rPr lang="ja-JP" altLang="ja-JP" i="1"/>
                            </m:ctrlPr>
                          </m:sSubPr>
                          <m:e>
                            <m:r>
                              <a:rPr lang="en-US" altLang="ja-JP" i="1"/>
                              <m:t>𝑡</m:t>
                            </m:r>
                          </m:e>
                          <m:sub>
                            <m:r>
                              <a:rPr lang="en-US" altLang="ja-JP" i="1"/>
                              <m:t>𝑖</m:t>
                            </m:r>
                          </m:sub>
                        </m:sSub>
                      </m:e>
                    </m:acc>
                    <m:r>
                      <a:rPr lang="en-US" altLang="ja-JP"/>
                      <m:t>=</m:t>
                    </m:r>
                    <m:sSup>
                      <m:sSupPr>
                        <m:ctrlPr>
                          <a:rPr lang="ja-JP" altLang="ja-JP" i="1"/>
                        </m:ctrlPr>
                      </m:sSupPr>
                      <m:e>
                        <m:r>
                          <a:rPr lang="en-US" altLang="ja-JP" i="1"/>
                          <m:t>𝑒</m:t>
                        </m:r>
                      </m:e>
                      <m:sup>
                        <m:acc>
                          <m:accPr>
                            <m:chr m:val="̂"/>
                            <m:ctrlPr>
                              <a:rPr lang="ja-JP" altLang="ja-JP" i="1"/>
                            </m:ctrlPr>
                          </m:accPr>
                          <m:e>
                            <m:sSub>
                              <m:sSubPr>
                                <m:ctrlPr>
                                  <a:rPr lang="ja-JP" altLang="ja-JP" i="1"/>
                                </m:ctrlPr>
                              </m:sSubPr>
                              <m:e>
                                <m:r>
                                  <a:rPr lang="en-US" altLang="ja-JP" i="1"/>
                                  <m:t>𝑦</m:t>
                                </m:r>
                              </m:e>
                              <m:sub>
                                <m:r>
                                  <a:rPr lang="en-US" altLang="ja-JP" i="1"/>
                                  <m:t>𝑖</m:t>
                                </m:r>
                              </m:sub>
                            </m:sSub>
                          </m:e>
                        </m:acc>
                      </m:sup>
                    </m:sSup>
                  </m:oMath>
                </a14:m>
                <a:r>
                  <a:rPr lang="en-US" altLang="ja-JP" dirty="0"/>
                  <a:t> </a:t>
                </a:r>
                <a:endParaRPr kumimoji="1" lang="en-US" altLang="ja-JP" dirty="0"/>
              </a:p>
              <a:p>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77334" y="2160589"/>
                <a:ext cx="8596668" cy="4291011"/>
              </a:xfrm>
              <a:blipFill>
                <a:blip r:embed="rId2"/>
                <a:stretch>
                  <a:fillRect l="-142" t="-4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454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習熟曲線</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ja-JP" altLang="ja-JP" dirty="0"/>
                  <a:t>習熟曲線を作るために習熟係数</a:t>
                </a:r>
                <a14:m>
                  <m:oMath xmlns:m="http://schemas.openxmlformats.org/officeDocument/2006/math">
                    <m:r>
                      <a:rPr lang="en-US" altLang="ja-JP" i="1"/>
                      <m:t>𝛼</m:t>
                    </m:r>
                  </m:oMath>
                </a14:m>
                <a:r>
                  <a:rPr lang="ja-JP" altLang="ja-JP" dirty="0"/>
                  <a:t>と習熟率</a:t>
                </a:r>
                <a14:m>
                  <m:oMath xmlns:m="http://schemas.openxmlformats.org/officeDocument/2006/math">
                    <m:r>
                      <a:rPr lang="en-US" altLang="ja-JP" i="1"/>
                      <m:t>𝛽</m:t>
                    </m:r>
                  </m:oMath>
                </a14:m>
                <a:r>
                  <a:rPr lang="ja-JP" altLang="ja-JP" dirty="0"/>
                  <a:t>を求める。また習熟率とはどのくらいの比率で作業時間が低下しているのかを表す。</a:t>
                </a:r>
                <a:endParaRPr lang="en-US" altLang="ja-JP" dirty="0"/>
              </a:p>
              <a:p>
                <a:endParaRPr lang="en-US" altLang="ja-JP" dirty="0"/>
              </a:p>
              <a:p>
                <a:r>
                  <a:rPr lang="ja-JP" altLang="ja-JP" dirty="0"/>
                  <a:t>習熟係数</a:t>
                </a:r>
                <a14:m>
                  <m:oMath xmlns:m="http://schemas.openxmlformats.org/officeDocument/2006/math">
                    <m:r>
                      <a:rPr lang="en-US" altLang="ja-JP" i="1"/>
                      <m:t>𝛼</m:t>
                    </m:r>
                  </m:oMath>
                </a14:m>
                <a:r>
                  <a:rPr lang="ja-JP" altLang="ja-JP" dirty="0"/>
                  <a:t>は回帰直線の傾き</a:t>
                </a:r>
                <a14:m>
                  <m:oMath xmlns:m="http://schemas.openxmlformats.org/officeDocument/2006/math">
                    <m:r>
                      <a:rPr lang="en-US" altLang="ja-JP" i="1"/>
                      <m:t>𝑎</m:t>
                    </m:r>
                  </m:oMath>
                </a14:m>
                <a:r>
                  <a:rPr lang="ja-JP" altLang="ja-JP" dirty="0"/>
                  <a:t>の絶対値を指している。</a:t>
                </a:r>
                <a:endParaRPr lang="en-US" altLang="ja-JP" dirty="0"/>
              </a:p>
              <a:p>
                <a:endParaRPr kumimoji="1" lang="en-US" altLang="ja-JP" dirty="0"/>
              </a:p>
              <a:p>
                <a:r>
                  <a:rPr lang="ja-JP" altLang="ja-JP" dirty="0"/>
                  <a:t>習熟率</a:t>
                </a:r>
                <a:r>
                  <a:rPr lang="en-US" altLang="ja-JP" dirty="0"/>
                  <a:t> </a:t>
                </a:r>
                <a14:m>
                  <m:oMath xmlns:m="http://schemas.openxmlformats.org/officeDocument/2006/math">
                    <m:r>
                      <m:rPr>
                        <m:sty m:val="p"/>
                      </m:rPr>
                      <a:rPr lang="en-US" altLang="ja-JP"/>
                      <m:t>β</m:t>
                    </m:r>
                    <m:r>
                      <a:rPr lang="ja-JP" altLang="ja-JP"/>
                      <m:t>＝</m:t>
                    </m:r>
                    <m:f>
                      <m:fPr>
                        <m:ctrlPr>
                          <a:rPr lang="ja-JP" altLang="ja-JP" i="1"/>
                        </m:ctrlPr>
                      </m:fPr>
                      <m:num>
                        <m:r>
                          <a:rPr lang="en-US" altLang="ja-JP" i="1"/>
                          <m:t>1</m:t>
                        </m:r>
                      </m:num>
                      <m:den>
                        <m:sSup>
                          <m:sSupPr>
                            <m:ctrlPr>
                              <a:rPr lang="ja-JP" altLang="ja-JP" i="1"/>
                            </m:ctrlPr>
                          </m:sSupPr>
                          <m:e>
                            <m:r>
                              <a:rPr lang="en-US" altLang="ja-JP" i="1"/>
                              <m:t>2</m:t>
                            </m:r>
                          </m:e>
                          <m:sup>
                            <m:r>
                              <a:rPr lang="en-US" altLang="ja-JP" i="1"/>
                              <m:t>𝛼</m:t>
                            </m:r>
                          </m:sup>
                        </m:sSup>
                      </m:den>
                    </m:f>
                  </m:oMath>
                </a14:m>
                <a:r>
                  <a:rPr lang="ja-JP" altLang="ja-JP" dirty="0"/>
                  <a:t>　</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42" t="-471" r="-6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958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p:nvPr>
            <p:extLst>
              <p:ext uri="{D42A27DB-BD31-4B8C-83A1-F6EECF244321}">
                <p14:modId xmlns:p14="http://schemas.microsoft.com/office/powerpoint/2010/main" val="3557326171"/>
              </p:ext>
            </p:extLst>
          </p:nvPr>
        </p:nvGraphicFramePr>
        <p:xfrm>
          <a:off x="626533" y="1066801"/>
          <a:ext cx="8207798" cy="54186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994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対数グラフ</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a:t>平均作業時間と試行回数の対数をとる</a:t>
                </a:r>
                <a:endParaRPr kumimoji="1" lang="en-US" altLang="ja-JP" dirty="0"/>
              </a:p>
              <a:p>
                <a:endParaRPr lang="en-US" altLang="ja-JP" dirty="0"/>
              </a:p>
              <a:p>
                <a:r>
                  <a:rPr lang="ja-JP" altLang="ja-JP" dirty="0"/>
                  <a:t>平均作業時間の対数</a:t>
                </a:r>
                <a14:m>
                  <m:oMath xmlns:m="http://schemas.openxmlformats.org/officeDocument/2006/math">
                    <m:sSub>
                      <m:sSubPr>
                        <m:ctrlPr>
                          <a:rPr lang="ja-JP" altLang="ja-JP" i="1"/>
                        </m:ctrlPr>
                      </m:sSubPr>
                      <m:e>
                        <m:r>
                          <a:rPr lang="en-US" altLang="ja-JP" i="1"/>
                          <m:t>𝑦</m:t>
                        </m:r>
                      </m:e>
                      <m:sub>
                        <m:r>
                          <a:rPr lang="en-US" altLang="ja-JP" i="1"/>
                          <m:t>𝑖</m:t>
                        </m:r>
                      </m:sub>
                    </m:sSub>
                    <m:r>
                      <a:rPr lang="en-US" altLang="ja-JP" i="1"/>
                      <m:t>=</m:t>
                    </m:r>
                    <m:func>
                      <m:funcPr>
                        <m:ctrlPr>
                          <a:rPr lang="ja-JP" altLang="ja-JP" i="1"/>
                        </m:ctrlPr>
                      </m:funcPr>
                      <m:fName>
                        <m:sSub>
                          <m:sSubPr>
                            <m:ctrlPr>
                              <a:rPr lang="ja-JP" altLang="ja-JP" i="1"/>
                            </m:ctrlPr>
                          </m:sSubPr>
                          <m:e>
                            <m:r>
                              <m:rPr>
                                <m:sty m:val="p"/>
                              </m:rPr>
                              <a:rPr lang="en-US" altLang="ja-JP"/>
                              <m:t>log</m:t>
                            </m:r>
                          </m:e>
                          <m:sub>
                            <m:r>
                              <a:rPr lang="en-US" altLang="ja-JP" i="1"/>
                              <m:t>𝑒</m:t>
                            </m:r>
                          </m:sub>
                        </m:sSub>
                      </m:fName>
                      <m:e>
                        <m:sSub>
                          <m:sSubPr>
                            <m:ctrlPr>
                              <a:rPr lang="ja-JP" altLang="ja-JP" i="1"/>
                            </m:ctrlPr>
                          </m:sSubPr>
                          <m:e>
                            <m:r>
                              <a:rPr lang="en-US" altLang="ja-JP" i="1"/>
                              <m:t>𝑡</m:t>
                            </m:r>
                          </m:e>
                          <m:sub>
                            <m:r>
                              <a:rPr lang="en-US" altLang="ja-JP" i="1"/>
                              <m:t>𝑖</m:t>
                            </m:r>
                          </m:sub>
                        </m:sSub>
                      </m:e>
                    </m:func>
                  </m:oMath>
                </a14:m>
                <a:r>
                  <a:rPr lang="en-US" altLang="ja-JP" dirty="0"/>
                  <a:t> </a:t>
                </a:r>
              </a:p>
              <a:p>
                <a:endParaRPr kumimoji="1" lang="en-US" altLang="ja-JP" dirty="0"/>
              </a:p>
              <a:p>
                <a:r>
                  <a:rPr lang="ja-JP" altLang="ja-JP" dirty="0"/>
                  <a:t>試行回数の対数</a:t>
                </a:r>
                <a14:m>
                  <m:oMath xmlns:m="http://schemas.openxmlformats.org/officeDocument/2006/math">
                    <m:sSub>
                      <m:sSubPr>
                        <m:ctrlPr>
                          <a:rPr lang="ja-JP" altLang="ja-JP" i="1"/>
                        </m:ctrlPr>
                      </m:sSubPr>
                      <m:e>
                        <m:r>
                          <a:rPr lang="en-US" altLang="ja-JP" i="1"/>
                          <m:t>𝑥</m:t>
                        </m:r>
                      </m:e>
                      <m:sub>
                        <m:r>
                          <a:rPr lang="en-US" altLang="ja-JP" i="1"/>
                          <m:t>𝑖</m:t>
                        </m:r>
                      </m:sub>
                    </m:sSub>
                    <m:r>
                      <a:rPr lang="en-US" altLang="ja-JP" i="1"/>
                      <m:t>=</m:t>
                    </m:r>
                    <m:func>
                      <m:funcPr>
                        <m:ctrlPr>
                          <a:rPr lang="ja-JP" altLang="ja-JP" i="1"/>
                        </m:ctrlPr>
                      </m:funcPr>
                      <m:fName>
                        <m:sSub>
                          <m:sSubPr>
                            <m:ctrlPr>
                              <a:rPr lang="ja-JP" altLang="ja-JP" i="1"/>
                            </m:ctrlPr>
                          </m:sSubPr>
                          <m:e>
                            <m:r>
                              <m:rPr>
                                <m:sty m:val="p"/>
                              </m:rPr>
                              <a:rPr lang="en-US" altLang="ja-JP"/>
                              <m:t>log</m:t>
                            </m:r>
                          </m:e>
                          <m:sub>
                            <m:r>
                              <a:rPr lang="en-US" altLang="ja-JP" i="1"/>
                              <m:t>𝑒</m:t>
                            </m:r>
                          </m:sub>
                        </m:sSub>
                      </m:fName>
                      <m:e>
                        <m:r>
                          <a:rPr lang="en-US" altLang="ja-JP" i="1"/>
                          <m:t>𝑖</m:t>
                        </m:r>
                      </m:e>
                    </m:func>
                  </m:oMath>
                </a14:m>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84806364"/>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291</TotalTime>
  <Words>655</Words>
  <Application>Microsoft Office PowerPoint</Application>
  <PresentationFormat>ワイド画面</PresentationFormat>
  <Paragraphs>180</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メイリオ</vt:lpstr>
      <vt:lpstr>Arial</vt:lpstr>
      <vt:lpstr>Trebuchet MS</vt:lpstr>
      <vt:lpstr>Wingdings 3</vt:lpstr>
      <vt:lpstr>ファセット</vt:lpstr>
      <vt:lpstr>習熟効果の測定</vt:lpstr>
      <vt:lpstr>1.はじめに</vt:lpstr>
      <vt:lpstr>2.実験方法</vt:lpstr>
      <vt:lpstr>3.4名の実験結果</vt:lpstr>
      <vt:lpstr>4.結果の分析と散布図の作成</vt:lpstr>
      <vt:lpstr>理論値の算出</vt:lpstr>
      <vt:lpstr>習熟曲線</vt:lpstr>
      <vt:lpstr>PowerPoint プレゼンテーション</vt:lpstr>
      <vt:lpstr>対数グラフ</vt:lpstr>
      <vt:lpstr>PowerPoint プレゼンテーション</vt:lpstr>
      <vt:lpstr>考察</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習熟効果の測定</dc:title>
  <dc:creator>前田剛志</dc:creator>
  <cp:lastModifiedBy>前田剛志</cp:lastModifiedBy>
  <cp:revision>22</cp:revision>
  <dcterms:created xsi:type="dcterms:W3CDTF">2016-07-17T13:54:13Z</dcterms:created>
  <dcterms:modified xsi:type="dcterms:W3CDTF">2016-07-17T18:45:31Z</dcterms:modified>
</cp:coreProperties>
</file>