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11/11/2021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839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953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4702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6163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047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001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71803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238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9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6565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0339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6863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888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2296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83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500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7606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11/11/2021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9898900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alme.jalisco.gob.mx/1807" TargetMode="External"/><Relationship Id="rId3" Type="http://schemas.openxmlformats.org/officeDocument/2006/relationships/hyperlink" Target="https://www.ncsc.gov.uk/guidance/phishing" TargetMode="External"/><Relationship Id="rId7" Type="http://schemas.openxmlformats.org/officeDocument/2006/relationships/hyperlink" Target="https://www.nytimes.com/guides/privacy-project/how-to-protect-your-digital-privacy" TargetMode="External"/><Relationship Id="rId2" Type="http://schemas.openxmlformats.org/officeDocument/2006/relationships/hyperlink" Target="https://www.unicef.org/mexico/ciberseguridad" TargetMode="External"/><Relationship Id="rId1" Type="http://schemas.openxmlformats.org/officeDocument/2006/relationships/slideLayout" Target="../slideLayouts/slideLayout2.xml"/><Relationship Id="rId6" Type="http://schemas.openxmlformats.org/officeDocument/2006/relationships/hyperlink" Target="https://www.ncsc.gov.uk/guidance/shopping-online-securely" TargetMode="External"/><Relationship Id="rId5" Type="http://schemas.openxmlformats.org/officeDocument/2006/relationships/hyperlink" Target="https://www.cybervore.com/blog/e-commerce-cybersecurity-enhancing-data-protection-in-2021/" TargetMode="External"/><Relationship Id="rId4" Type="http://schemas.openxmlformats.org/officeDocument/2006/relationships/hyperlink" Target="https://socialtic.org/blog/seguridad-digital-estafas-insta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E41D9-34B9-4B78-8D49-CB6BBEA34421}"/>
              </a:ext>
            </a:extLst>
          </p:cNvPr>
          <p:cNvSpPr>
            <a:spLocks noGrp="1"/>
          </p:cNvSpPr>
          <p:nvPr>
            <p:ph type="ctrTitle"/>
          </p:nvPr>
        </p:nvSpPr>
        <p:spPr/>
        <p:txBody>
          <a:bodyPr/>
          <a:lstStyle/>
          <a:p>
            <a:r>
              <a:rPr lang="es-MX" sz="8000" dirty="0"/>
              <a:t>Primer avance</a:t>
            </a:r>
            <a:br>
              <a:rPr lang="es-MX" sz="8000" b="1" dirty="0"/>
            </a:br>
            <a:r>
              <a:rPr lang="es-MX" sz="8000" b="1" dirty="0"/>
              <a:t>Proyecto final</a:t>
            </a:r>
          </a:p>
        </p:txBody>
      </p:sp>
      <p:sp>
        <p:nvSpPr>
          <p:cNvPr id="4" name="Título 1">
            <a:extLst>
              <a:ext uri="{FF2B5EF4-FFF2-40B4-BE49-F238E27FC236}">
                <a16:creationId xmlns:a16="http://schemas.microsoft.com/office/drawing/2014/main" id="{DDB9F56D-5DBB-434B-B535-DB99D4CDEA03}"/>
              </a:ext>
            </a:extLst>
          </p:cNvPr>
          <p:cNvSpPr txBox="1">
            <a:spLocks/>
          </p:cNvSpPr>
          <p:nvPr/>
        </p:nvSpPr>
        <p:spPr bwMode="gray">
          <a:xfrm>
            <a:off x="1154955" y="5041743"/>
            <a:ext cx="8825658" cy="89523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MX" sz="8000" b="1" dirty="0"/>
          </a:p>
        </p:txBody>
      </p:sp>
    </p:spTree>
    <p:extLst>
      <p:ext uri="{BB962C8B-B14F-4D97-AF65-F5344CB8AC3E}">
        <p14:creationId xmlns:p14="http://schemas.microsoft.com/office/powerpoint/2010/main" val="331340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E84FF-9996-48CD-86C2-5290A367AE95}"/>
              </a:ext>
            </a:extLst>
          </p:cNvPr>
          <p:cNvSpPr>
            <a:spLocks noGrp="1"/>
          </p:cNvSpPr>
          <p:nvPr>
            <p:ph type="title"/>
          </p:nvPr>
        </p:nvSpPr>
        <p:spPr/>
        <p:txBody>
          <a:bodyPr/>
          <a:lstStyle/>
          <a:p>
            <a:r>
              <a:rPr lang="es-MX" dirty="0"/>
              <a:t>Primer acercamiento al tema…</a:t>
            </a:r>
          </a:p>
        </p:txBody>
      </p:sp>
      <p:sp>
        <p:nvSpPr>
          <p:cNvPr id="3" name="Marcador de contenido 2">
            <a:extLst>
              <a:ext uri="{FF2B5EF4-FFF2-40B4-BE49-F238E27FC236}">
                <a16:creationId xmlns:a16="http://schemas.microsoft.com/office/drawing/2014/main" id="{40BDAB37-054E-4066-8B0C-A8332F0EDE31}"/>
              </a:ext>
            </a:extLst>
          </p:cNvPr>
          <p:cNvSpPr>
            <a:spLocks noGrp="1"/>
          </p:cNvSpPr>
          <p:nvPr>
            <p:ph idx="1"/>
          </p:nvPr>
        </p:nvSpPr>
        <p:spPr>
          <a:xfrm>
            <a:off x="1154954" y="2603500"/>
            <a:ext cx="10282079" cy="3909842"/>
          </a:xfrm>
        </p:spPr>
        <p:txBody>
          <a:bodyPr>
            <a:normAutofit fontScale="92500" lnSpcReduction="10000"/>
          </a:bodyPr>
          <a:lstStyle/>
          <a:p>
            <a:r>
              <a:rPr lang="es-MX" b="1" u="sng" dirty="0"/>
              <a:t>Redes sociales:</a:t>
            </a:r>
          </a:p>
          <a:p>
            <a:pPr marL="0" indent="0">
              <a:buNone/>
            </a:pPr>
            <a:r>
              <a:rPr lang="es-ES" dirty="0"/>
              <a:t>Las redes sociales forman una parte central de la vida de los estudiantes, la mayoría empieza usarlas para uso personal, pero también existe el potencial de hacer uso de ellas como un apoyo para sus estudios profesionales. </a:t>
            </a:r>
            <a:endParaRPr lang="es-MX" b="1" u="sng" dirty="0"/>
          </a:p>
          <a:p>
            <a:r>
              <a:rPr lang="es-MX" b="1" u="sng" dirty="0"/>
              <a:t>Phishing:</a:t>
            </a:r>
          </a:p>
          <a:p>
            <a:pPr marL="0" indent="0">
              <a:buNone/>
            </a:pPr>
            <a:r>
              <a:rPr lang="es-ES" dirty="0"/>
              <a:t>Phishing es una técnica usada por los ciberdelincuentes por medio de la cual engañan a usuarios para dar </a:t>
            </a:r>
            <a:r>
              <a:rPr lang="es-ES" dirty="0" err="1"/>
              <a:t>click</a:t>
            </a:r>
            <a:r>
              <a:rPr lang="es-ES" dirty="0"/>
              <a:t> en un link que les permite a los atacantes descargar virus o </a:t>
            </a:r>
            <a:r>
              <a:rPr lang="es-ES" i="1" dirty="0"/>
              <a:t>malware </a:t>
            </a:r>
            <a:r>
              <a:rPr lang="es-ES" dirty="0"/>
              <a:t>en el dispositivo del usuario,  sabotear sistemas o robar datos y dinero.</a:t>
            </a:r>
            <a:endParaRPr lang="es-MX" b="1" u="sng" dirty="0"/>
          </a:p>
          <a:p>
            <a:r>
              <a:rPr lang="es-MX" b="1" u="sng" dirty="0"/>
              <a:t>Ciberbullying:</a:t>
            </a:r>
          </a:p>
          <a:p>
            <a:pPr marL="0" indent="0">
              <a:buNone/>
            </a:pPr>
            <a:r>
              <a:rPr lang="es-ES" dirty="0"/>
              <a:t>Ciberbullying se refiere a utilizar la internet, los teléfonos celulares, los mensajes instantáneos o el correo electrónico para agredir de forma reiterada a un compañero de escuela o alguna clase , ya sea de forma directa o con el difundir calumnias o videos que atenten contra la integridad.</a:t>
            </a:r>
            <a:endParaRPr lang="es-MX" b="1" u="sng" dirty="0"/>
          </a:p>
        </p:txBody>
      </p:sp>
    </p:spTree>
    <p:extLst>
      <p:ext uri="{BB962C8B-B14F-4D97-AF65-F5344CB8AC3E}">
        <p14:creationId xmlns:p14="http://schemas.microsoft.com/office/powerpoint/2010/main" val="243437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BDAB37-054E-4066-8B0C-A8332F0EDE31}"/>
              </a:ext>
            </a:extLst>
          </p:cNvPr>
          <p:cNvSpPr>
            <a:spLocks noGrp="1"/>
          </p:cNvSpPr>
          <p:nvPr>
            <p:ph idx="1"/>
          </p:nvPr>
        </p:nvSpPr>
        <p:spPr>
          <a:xfrm>
            <a:off x="1154955" y="2603499"/>
            <a:ext cx="10577500" cy="3937977"/>
          </a:xfrm>
        </p:spPr>
        <p:txBody>
          <a:bodyPr>
            <a:normAutofit fontScale="92500" lnSpcReduction="20000"/>
          </a:bodyPr>
          <a:lstStyle/>
          <a:p>
            <a:r>
              <a:rPr lang="es-MX" b="1" u="sng" dirty="0"/>
              <a:t>E-</a:t>
            </a:r>
            <a:r>
              <a:rPr lang="es-MX" b="1" u="sng" dirty="0" err="1"/>
              <a:t>commerce</a:t>
            </a:r>
            <a:r>
              <a:rPr lang="es-MX" b="1" u="sng" dirty="0"/>
              <a:t>:</a:t>
            </a:r>
          </a:p>
          <a:p>
            <a:pPr marL="0" indent="0">
              <a:buNone/>
            </a:pPr>
            <a:r>
              <a:rPr lang="es-ES" dirty="0"/>
              <a:t>El </a:t>
            </a:r>
            <a:r>
              <a:rPr lang="es-ES" i="1" dirty="0"/>
              <a:t>E-</a:t>
            </a:r>
            <a:r>
              <a:rPr lang="es-ES" i="1" dirty="0" err="1"/>
              <a:t>commerce</a:t>
            </a:r>
            <a:r>
              <a:rPr lang="es-ES" dirty="0"/>
              <a:t> siempre ha sido el blanco más buscado por los ciberdelincuentes y el reciente aumento en este tipo de ventas hizo que se volviera todavía más atractivo para los cibercriminales debido a que los datos personales se han convertido en uno de los activos más valiosos. </a:t>
            </a:r>
            <a:endParaRPr lang="es-MX" b="1" u="sng" dirty="0"/>
          </a:p>
          <a:p>
            <a:r>
              <a:rPr lang="es-MX" b="1" u="sng" dirty="0"/>
              <a:t>Riesgos y amenazas:</a:t>
            </a:r>
          </a:p>
          <a:p>
            <a:pPr marL="0" indent="0">
              <a:buNone/>
            </a:pPr>
            <a:r>
              <a:rPr lang="es-ES" dirty="0"/>
              <a:t>Internet es un lugar buenísimo para encontrar información, chatear, estar en contacto con las personas que quieres, seguir con tus estudios y también encontrar mucho contenido para divertirte. Lo malo es que internet también representa riesgos, por ejemplo, ciberacoso, el robo de información, las noticias falsas y el </a:t>
            </a:r>
            <a:r>
              <a:rPr lang="es-ES" i="1" dirty="0" err="1"/>
              <a:t>sexting</a:t>
            </a:r>
            <a:r>
              <a:rPr lang="es-ES" dirty="0"/>
              <a:t>.</a:t>
            </a:r>
            <a:endParaRPr lang="es-MX" b="1" u="sng" dirty="0"/>
          </a:p>
          <a:p>
            <a:r>
              <a:rPr lang="es-MX" b="1" u="sng" dirty="0"/>
              <a:t>Medidas para proteger la privacidad</a:t>
            </a:r>
          </a:p>
          <a:p>
            <a:pPr marL="0" indent="0">
              <a:buNone/>
            </a:pPr>
            <a:r>
              <a:rPr lang="es-MX" dirty="0">
                <a:latin typeface="Century Gothic (Cuerpo)"/>
              </a:rPr>
              <a:t>Se recomiendan algunas medidas de seguridad como contraseñas complejas, uso de autenticación en dos pasos, </a:t>
            </a:r>
            <a:r>
              <a:rPr lang="es-ES" dirty="0">
                <a:latin typeface="Century Gothic (Cuerpo)"/>
              </a:rPr>
              <a:t>pueden usar una extensión de navegador o VPN  que bloquee los anuncios y los datos que las compañías quieran recolectar o elegir la navegación privada y contar con antivirus en todos los dispositivos</a:t>
            </a:r>
            <a:endParaRPr lang="es-MX" dirty="0">
              <a:latin typeface="Century Gothic (Cuerpo)"/>
            </a:endParaRPr>
          </a:p>
          <a:p>
            <a:pPr marL="0" indent="0">
              <a:buNone/>
            </a:pPr>
            <a:endParaRPr lang="es-MX" b="1" u="sng" dirty="0"/>
          </a:p>
        </p:txBody>
      </p:sp>
    </p:spTree>
    <p:extLst>
      <p:ext uri="{BB962C8B-B14F-4D97-AF65-F5344CB8AC3E}">
        <p14:creationId xmlns:p14="http://schemas.microsoft.com/office/powerpoint/2010/main" val="339013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298DC-B150-469C-9386-08F47549D210}"/>
              </a:ext>
            </a:extLst>
          </p:cNvPr>
          <p:cNvSpPr>
            <a:spLocks noGrp="1"/>
          </p:cNvSpPr>
          <p:nvPr>
            <p:ph type="title"/>
          </p:nvPr>
        </p:nvSpPr>
        <p:spPr>
          <a:xfrm>
            <a:off x="1154956" y="2287087"/>
            <a:ext cx="4351023" cy="2283824"/>
          </a:xfrm>
        </p:spPr>
        <p:txBody>
          <a:bodyPr/>
          <a:lstStyle/>
          <a:p>
            <a:pPr algn="ctr"/>
            <a:r>
              <a:rPr lang="es-MX" b="1" dirty="0"/>
              <a:t>Entrevista con equipo de Social TIC</a:t>
            </a:r>
          </a:p>
        </p:txBody>
      </p:sp>
      <p:sp>
        <p:nvSpPr>
          <p:cNvPr id="3" name="Marcador de texto 2">
            <a:extLst>
              <a:ext uri="{FF2B5EF4-FFF2-40B4-BE49-F238E27FC236}">
                <a16:creationId xmlns:a16="http://schemas.microsoft.com/office/drawing/2014/main" id="{109E9C6E-15D6-45B4-9D5B-25E15F7F64FE}"/>
              </a:ext>
            </a:extLst>
          </p:cNvPr>
          <p:cNvSpPr>
            <a:spLocks noGrp="1"/>
          </p:cNvSpPr>
          <p:nvPr>
            <p:ph type="body" idx="1"/>
          </p:nvPr>
        </p:nvSpPr>
        <p:spPr>
          <a:xfrm>
            <a:off x="6882306" y="1646582"/>
            <a:ext cx="3755379" cy="3564835"/>
          </a:xfrm>
        </p:spPr>
        <p:txBody>
          <a:bodyPr>
            <a:normAutofit/>
          </a:bodyPr>
          <a:lstStyle/>
          <a:p>
            <a:pPr marL="342900" indent="-342900">
              <a:buFont typeface="Arial" panose="020B0604020202020204" pitchFamily="34" charset="0"/>
              <a:buChar char="•"/>
            </a:pPr>
            <a:r>
              <a:rPr lang="es-MX" b="1" dirty="0"/>
              <a:t>Preguntas especificas.</a:t>
            </a:r>
          </a:p>
          <a:p>
            <a:pPr marL="342900" indent="-342900">
              <a:buFont typeface="Arial" panose="020B0604020202020204" pitchFamily="34" charset="0"/>
              <a:buChar char="•"/>
            </a:pPr>
            <a:r>
              <a:rPr lang="es-MX" b="1" dirty="0"/>
              <a:t>Incluir </a:t>
            </a:r>
            <a:r>
              <a:rPr lang="es-MX" b="1" dirty="0" err="1"/>
              <a:t>streaming</a:t>
            </a:r>
            <a:r>
              <a:rPr lang="es-MX" b="1" dirty="0"/>
              <a:t> y videojuegos.</a:t>
            </a:r>
          </a:p>
          <a:p>
            <a:pPr marL="342900" indent="-342900">
              <a:buFont typeface="Arial" panose="020B0604020202020204" pitchFamily="34" charset="0"/>
              <a:buChar char="•"/>
            </a:pPr>
            <a:r>
              <a:rPr lang="es-MX" b="1" dirty="0"/>
              <a:t>enfoque en usos y necesidades de los estudiantes.</a:t>
            </a:r>
          </a:p>
          <a:p>
            <a:pPr marL="342900" indent="-342900">
              <a:buFont typeface="Arial" panose="020B0604020202020204" pitchFamily="34" charset="0"/>
              <a:buChar char="•"/>
            </a:pPr>
            <a:r>
              <a:rPr lang="es-MX" b="1" dirty="0"/>
              <a:t>Tomar en cuenta la vida académica de los estudiantes.</a:t>
            </a:r>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891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77955-95C9-4D4C-A7C4-BAFE48FAC265}"/>
              </a:ext>
            </a:extLst>
          </p:cNvPr>
          <p:cNvSpPr>
            <a:spLocks noGrp="1"/>
          </p:cNvSpPr>
          <p:nvPr>
            <p:ph type="ctrTitle"/>
          </p:nvPr>
        </p:nvSpPr>
        <p:spPr/>
        <p:txBody>
          <a:bodyPr/>
          <a:lstStyle/>
          <a:p>
            <a:r>
              <a:rPr lang="es-MX" dirty="0"/>
              <a:t>Cambios derivados de las observaciones</a:t>
            </a:r>
          </a:p>
        </p:txBody>
      </p:sp>
    </p:spTree>
    <p:extLst>
      <p:ext uri="{BB962C8B-B14F-4D97-AF65-F5344CB8AC3E}">
        <p14:creationId xmlns:p14="http://schemas.microsoft.com/office/powerpoint/2010/main" val="397069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B196B-C098-478E-916E-C40C3645E42E}"/>
              </a:ext>
            </a:extLst>
          </p:cNvPr>
          <p:cNvSpPr>
            <a:spLocks noGrp="1"/>
          </p:cNvSpPr>
          <p:nvPr>
            <p:ph type="title"/>
          </p:nvPr>
        </p:nvSpPr>
        <p:spPr/>
        <p:txBody>
          <a:bodyPr/>
          <a:lstStyle/>
          <a:p>
            <a:r>
              <a:rPr lang="es-MX" b="1" dirty="0"/>
              <a:t>Objetivo</a:t>
            </a:r>
          </a:p>
        </p:txBody>
      </p:sp>
      <p:sp>
        <p:nvSpPr>
          <p:cNvPr id="3" name="Marcador de texto 2">
            <a:extLst>
              <a:ext uri="{FF2B5EF4-FFF2-40B4-BE49-F238E27FC236}">
                <a16:creationId xmlns:a16="http://schemas.microsoft.com/office/drawing/2014/main" id="{9D5EE832-3F59-4429-AC98-7B6574C13F53}"/>
              </a:ext>
            </a:extLst>
          </p:cNvPr>
          <p:cNvSpPr>
            <a:spLocks noGrp="1"/>
          </p:cNvSpPr>
          <p:nvPr>
            <p:ph type="body" sz="half" idx="2"/>
          </p:nvPr>
        </p:nvSpPr>
        <p:spPr/>
        <p:txBody>
          <a:bodyPr>
            <a:normAutofit/>
          </a:bodyPr>
          <a:lstStyle/>
          <a:p>
            <a:pPr algn="just"/>
            <a:r>
              <a:rPr lang="es-ES" sz="2400" b="1" dirty="0"/>
              <a:t>El objetivo principal de este estudio es conocer las principales medidas de seguridad que toman los usuarios (alumnos) para proteger su información, y de esta manera lograr una concientización para aquellos que no toman en cuenta los riesgos a los que están expuestos y desconocen las amenazas que representan. </a:t>
            </a:r>
            <a:endParaRPr lang="es-MX" sz="2400" b="1" dirty="0"/>
          </a:p>
        </p:txBody>
      </p:sp>
    </p:spTree>
    <p:extLst>
      <p:ext uri="{BB962C8B-B14F-4D97-AF65-F5344CB8AC3E}">
        <p14:creationId xmlns:p14="http://schemas.microsoft.com/office/powerpoint/2010/main" val="4122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D3F32-6202-4CBB-9E16-FCA274F69D94}"/>
              </a:ext>
            </a:extLst>
          </p:cNvPr>
          <p:cNvSpPr>
            <a:spLocks noGrp="1"/>
          </p:cNvSpPr>
          <p:nvPr>
            <p:ph type="title"/>
          </p:nvPr>
        </p:nvSpPr>
        <p:spPr/>
        <p:txBody>
          <a:bodyPr/>
          <a:lstStyle/>
          <a:p>
            <a:r>
              <a:rPr lang="es-MX" b="1" dirty="0"/>
              <a:t>Cuestionario final</a:t>
            </a:r>
          </a:p>
        </p:txBody>
      </p:sp>
      <p:sp>
        <p:nvSpPr>
          <p:cNvPr id="5" name="Marcador de contenido 4">
            <a:extLst>
              <a:ext uri="{FF2B5EF4-FFF2-40B4-BE49-F238E27FC236}">
                <a16:creationId xmlns:a16="http://schemas.microsoft.com/office/drawing/2014/main" id="{E27604D0-8BCF-42AF-8C7C-FD7D6737436A}"/>
              </a:ext>
            </a:extLst>
          </p:cNvPr>
          <p:cNvSpPr>
            <a:spLocks noGrp="1"/>
          </p:cNvSpPr>
          <p:nvPr>
            <p:ph idx="1"/>
          </p:nvPr>
        </p:nvSpPr>
        <p:spPr/>
        <p:txBody>
          <a:bodyPr/>
          <a:lstStyle/>
          <a:p>
            <a:r>
              <a:rPr lang="es-MX" dirty="0"/>
              <a:t>Google </a:t>
            </a:r>
            <a:r>
              <a:rPr lang="es-MX" dirty="0" err="1"/>
              <a:t>forms</a:t>
            </a:r>
            <a:endParaRPr lang="es-MX" dirty="0"/>
          </a:p>
        </p:txBody>
      </p:sp>
    </p:spTree>
    <p:extLst>
      <p:ext uri="{BB962C8B-B14F-4D97-AF65-F5344CB8AC3E}">
        <p14:creationId xmlns:p14="http://schemas.microsoft.com/office/powerpoint/2010/main" val="287424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B67AC-3CEC-4086-BD4E-37A25F7D98FF}"/>
              </a:ext>
            </a:extLst>
          </p:cNvPr>
          <p:cNvSpPr>
            <a:spLocks noGrp="1"/>
          </p:cNvSpPr>
          <p:nvPr>
            <p:ph type="title"/>
          </p:nvPr>
        </p:nvSpPr>
        <p:spPr/>
        <p:txBody>
          <a:bodyPr/>
          <a:lstStyle/>
          <a:p>
            <a:r>
              <a:rPr lang="es-MX" b="1" dirty="0"/>
              <a:t>Referencias</a:t>
            </a:r>
          </a:p>
        </p:txBody>
      </p:sp>
      <p:sp>
        <p:nvSpPr>
          <p:cNvPr id="3" name="Marcador de contenido 2">
            <a:extLst>
              <a:ext uri="{FF2B5EF4-FFF2-40B4-BE49-F238E27FC236}">
                <a16:creationId xmlns:a16="http://schemas.microsoft.com/office/drawing/2014/main" id="{6BF8BB39-8118-4177-999D-5BE02782D993}"/>
              </a:ext>
            </a:extLst>
          </p:cNvPr>
          <p:cNvSpPr>
            <a:spLocks noGrp="1"/>
          </p:cNvSpPr>
          <p:nvPr>
            <p:ph idx="1"/>
          </p:nvPr>
        </p:nvSpPr>
        <p:spPr/>
        <p:txBody>
          <a:bodyPr/>
          <a:lstStyle/>
          <a:p>
            <a:r>
              <a:rPr lang="es-MX" dirty="0">
                <a:hlinkClick r:id="rId2"/>
              </a:rPr>
              <a:t>https://www.unicef.org/mexico/ciberseguridad</a:t>
            </a:r>
            <a:endParaRPr lang="es-MX" dirty="0"/>
          </a:p>
          <a:p>
            <a:r>
              <a:rPr lang="es-MX" u="sng" dirty="0">
                <a:hlinkClick r:id="rId3"/>
              </a:rPr>
              <a:t>https://www.ncsc.gov.uk/guidance/phishing</a:t>
            </a:r>
            <a:endParaRPr lang="es-MX" u="sng" dirty="0"/>
          </a:p>
          <a:p>
            <a:r>
              <a:rPr lang="es-MX" u="sng" dirty="0">
                <a:hlinkClick r:id="rId4"/>
              </a:rPr>
              <a:t>https://socialtic.org/blog/seguridad-digital-estafas-instagram/</a:t>
            </a:r>
            <a:endParaRPr lang="es-MX" u="sng" dirty="0"/>
          </a:p>
          <a:p>
            <a:r>
              <a:rPr lang="es-MX" u="sng" dirty="0">
                <a:hlinkClick r:id="rId5"/>
              </a:rPr>
              <a:t>https://www.cybervore.com/blog/e-commerce-cybersecurity-enhancing-data-protection-in-2021/</a:t>
            </a:r>
            <a:endParaRPr lang="es-MX" u="sng" dirty="0"/>
          </a:p>
          <a:p>
            <a:r>
              <a:rPr lang="es-MX" u="sng" dirty="0">
                <a:hlinkClick r:id="rId6"/>
              </a:rPr>
              <a:t>https://www.ncsc.gov.uk/guidance/shopping-online-securely</a:t>
            </a:r>
            <a:endParaRPr lang="es-MX" u="sng" dirty="0"/>
          </a:p>
          <a:p>
            <a:r>
              <a:rPr lang="es-MX" dirty="0">
                <a:hlinkClick r:id="rId7"/>
              </a:rPr>
              <a:t>https://www.nytimes.com/guides/privacy-project/how-to-protect-your-digital-privacy</a:t>
            </a:r>
            <a:r>
              <a:rPr lang="es-MX" dirty="0"/>
              <a:t> </a:t>
            </a:r>
          </a:p>
          <a:p>
            <a:r>
              <a:rPr lang="es-MX" dirty="0">
                <a:hlinkClick r:id="rId8"/>
              </a:rPr>
              <a:t>https://salme.jalisco.gob.mx/1807</a:t>
            </a:r>
            <a:r>
              <a:rPr lang="es-MX" dirty="0"/>
              <a:t> </a:t>
            </a:r>
          </a:p>
          <a:p>
            <a:endParaRPr lang="es-MX" dirty="0"/>
          </a:p>
        </p:txBody>
      </p:sp>
    </p:spTree>
    <p:extLst>
      <p:ext uri="{BB962C8B-B14F-4D97-AF65-F5344CB8AC3E}">
        <p14:creationId xmlns:p14="http://schemas.microsoft.com/office/powerpoint/2010/main" val="3242192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412</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Century Gothic (Cuerpo)</vt:lpstr>
      <vt:lpstr>Wingdings 3</vt:lpstr>
      <vt:lpstr>Sala de reuniones Ion</vt:lpstr>
      <vt:lpstr>Primer avance Proyecto final</vt:lpstr>
      <vt:lpstr>Primer acercamiento al tema…</vt:lpstr>
      <vt:lpstr>Presentación de PowerPoint</vt:lpstr>
      <vt:lpstr>Entrevista con equipo de Social TIC</vt:lpstr>
      <vt:lpstr>Cambios derivados de las observaciones</vt:lpstr>
      <vt:lpstr>Objetivo</vt:lpstr>
      <vt:lpstr>Cuestionario final</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BD</dc:title>
  <dc:creator>AnaLaura Arrieta</dc:creator>
  <cp:lastModifiedBy>AnaLaura Arrieta</cp:lastModifiedBy>
  <cp:revision>5</cp:revision>
  <dcterms:created xsi:type="dcterms:W3CDTF">2021-11-11T19:09:34Z</dcterms:created>
  <dcterms:modified xsi:type="dcterms:W3CDTF">2021-11-11T19:46:56Z</dcterms:modified>
</cp:coreProperties>
</file>