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swald Medium"/>
      <p:regular r:id="rId21"/>
      <p:bold r:id="rId22"/>
    </p:embeddedFont>
    <p:embeddedFont>
      <p:font typeface="Roboto"/>
      <p:regular r:id="rId23"/>
      <p:bold r:id="rId24"/>
      <p:italic r:id="rId25"/>
      <p:boldItalic r:id="rId26"/>
    </p:embeddedFont>
    <p:embeddedFont>
      <p:font typeface="Roboto Light"/>
      <p:regular r:id="rId27"/>
      <p:bold r:id="rId28"/>
      <p:italic r:id="rId29"/>
      <p:boldItalic r:id="rId30"/>
    </p:embeddedFont>
    <p:embeddedFont>
      <p:font typeface="Oswald"/>
      <p:regular r:id="rId31"/>
      <p:bold r:id="rId32"/>
    </p:embeddedFont>
    <p:embeddedFont>
      <p:font typeface="Nuni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Medium-bold.fntdata"/><Relationship Id="rId21" Type="http://schemas.openxmlformats.org/officeDocument/2006/relationships/font" Target="fonts/OswaldMedium-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RobotoLight-boldItalic.fntdata"/><Relationship Id="rId11" Type="http://schemas.openxmlformats.org/officeDocument/2006/relationships/slide" Target="slides/slide6.xml"/><Relationship Id="rId33" Type="http://schemas.openxmlformats.org/officeDocument/2006/relationships/font" Target="fonts/NunitoLight-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NunitoLight-italic.fntdata"/><Relationship Id="rId12" Type="http://schemas.openxmlformats.org/officeDocument/2006/relationships/slide" Target="slides/slide7.xml"/><Relationship Id="rId34" Type="http://schemas.openxmlformats.org/officeDocument/2006/relationships/font" Target="fonts/NunitoLigh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c7375fe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c7375fe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Elias Mengesha</a:t>
            </a:r>
            <a:endParaRPr sz="2200">
              <a:solidFill>
                <a:schemeClr val="dk1"/>
              </a:solidFill>
              <a:latin typeface="Nunito Light"/>
              <a:ea typeface="Nunito Light"/>
              <a:cs typeface="Nunito Light"/>
              <a:sym typeface="Nunito Light"/>
            </a:endParaRPr>
          </a:p>
        </p:txBody>
      </p:sp>
      <p:sp>
        <p:nvSpPr>
          <p:cNvPr id="65" name="Google Shape;65;p13"/>
          <p:cNvSpPr txBox="1"/>
          <p:nvPr/>
        </p:nvSpPr>
        <p:spPr>
          <a:xfrm>
            <a:off x="1011000" y="4104550"/>
            <a:ext cx="28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Last updated April 10, 2023</a:t>
            </a:r>
            <a:endParaRPr>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23" name="Google Shape;123;p22"/>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When can see from the</a:t>
            </a:r>
            <a:endParaRPr i="1"/>
          </a:p>
          <a:p>
            <a:pPr indent="0" lvl="0" marL="457200" rtl="0" algn="l">
              <a:spcBef>
                <a:spcPts val="1200"/>
              </a:spcBef>
              <a:spcAft>
                <a:spcPts val="0"/>
              </a:spcAft>
              <a:buNone/>
            </a:pPr>
            <a:r>
              <a:rPr i="1" lang="en"/>
              <a:t>chart that there is higher</a:t>
            </a:r>
            <a:endParaRPr i="1"/>
          </a:p>
          <a:p>
            <a:pPr indent="0" lvl="0" marL="457200" rtl="0" algn="l">
              <a:spcBef>
                <a:spcPts val="1200"/>
              </a:spcBef>
              <a:spcAft>
                <a:spcPts val="0"/>
              </a:spcAft>
              <a:buNone/>
            </a:pPr>
            <a:r>
              <a:rPr i="1" lang="en"/>
              <a:t>trip duration during</a:t>
            </a:r>
            <a:endParaRPr i="1"/>
          </a:p>
          <a:p>
            <a:pPr indent="0" lvl="0" marL="457200" rtl="0" algn="l">
              <a:spcBef>
                <a:spcPts val="1200"/>
              </a:spcBef>
              <a:spcAft>
                <a:spcPts val="0"/>
              </a:spcAft>
              <a:buNone/>
            </a:pPr>
            <a:r>
              <a:rPr i="1" lang="en"/>
              <a:t>cold weather</a:t>
            </a:r>
            <a:endParaRPr i="1"/>
          </a:p>
          <a:p>
            <a:pPr indent="0" lvl="0" marL="45720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364225" y="1017725"/>
            <a:ext cx="5468074" cy="35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5" name="Google Shape;135;p24"/>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310832"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34327"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2599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Most of the customer are between the ages 25-54 and are </a:t>
            </a:r>
            <a:r>
              <a:rPr i="1" lang="en" sz="1800">
                <a:solidFill>
                  <a:schemeClr val="dk1"/>
                </a:solidFill>
                <a:latin typeface="Roboto Light"/>
                <a:ea typeface="Roboto Light"/>
                <a:cs typeface="Roboto Light"/>
                <a:sym typeface="Roboto Light"/>
              </a:rPr>
              <a:t>long-term subscribers</a:t>
            </a:r>
            <a:br>
              <a:rPr b="1" i="1" lang="en">
                <a:solidFill>
                  <a:srgbClr val="000000"/>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41906"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2599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75+ customers take the  longest t</a:t>
            </a:r>
            <a:r>
              <a:rPr i="1" lang="en" sz="1658">
                <a:solidFill>
                  <a:schemeClr val="dk1"/>
                </a:solidFill>
                <a:latin typeface="Roboto Light"/>
                <a:ea typeface="Roboto Light"/>
                <a:cs typeface="Roboto Light"/>
                <a:sym typeface="Roboto Light"/>
              </a:rPr>
              <a:t>rips on average while 65-74 take</a:t>
            </a:r>
            <a:r>
              <a:rPr i="1" lang="en" sz="1658">
                <a:latin typeface="Roboto Light"/>
                <a:ea typeface="Roboto Light"/>
                <a:cs typeface="Roboto Light"/>
                <a:sym typeface="Roboto Light"/>
              </a:rPr>
              <a:t> shortest</a:t>
            </a:r>
            <a:endParaRPr i="1" sz="1658">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6" name="Google Shape;146;p26"/>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58"/>
              <a:t>Grove St Path, Exchange Place, Sip Ave, Hamilton Park, &amp; Morris Canal.</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25-64, who are most active on weekdays.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1" name="Google Shape;71;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7" name="Google Shape;77;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8" name="Google Shape;88;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9" name="Google Shape;89;p17"/>
          <p:cNvPicPr preferRelativeResize="0"/>
          <p:nvPr/>
        </p:nvPicPr>
        <p:blipFill>
          <a:blip r:embed="rId3">
            <a:alphaModFix/>
          </a:blip>
          <a:stretch>
            <a:fillRect/>
          </a:stretch>
        </p:blipFill>
        <p:spPr>
          <a:xfrm>
            <a:off x="1490875" y="1152463"/>
            <a:ext cx="5715000" cy="35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5" name="Google Shape;95;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342900" lvl="0" marL="457200" rtl="0" algn="l">
              <a:spcBef>
                <a:spcPts val="1200"/>
              </a:spcBef>
              <a:spcAft>
                <a:spcPts val="0"/>
              </a:spcAft>
              <a:buSzPts val="1800"/>
              <a:buChar char="●"/>
            </a:pPr>
            <a:r>
              <a:rPr i="1" lang="en"/>
              <a:t>75+ customers take</a:t>
            </a:r>
            <a:endParaRPr i="1"/>
          </a:p>
          <a:p>
            <a:pPr indent="0" lvl="0" marL="0" rtl="0" algn="l">
              <a:spcBef>
                <a:spcPts val="1200"/>
              </a:spcBef>
              <a:spcAft>
                <a:spcPts val="0"/>
              </a:spcAft>
              <a:buNone/>
            </a:pPr>
            <a:r>
              <a:rPr i="1" lang="en"/>
              <a:t>        the longest trips on</a:t>
            </a:r>
            <a:endParaRPr i="1"/>
          </a:p>
          <a:p>
            <a:pPr indent="0" lvl="0" marL="0" rtl="0" algn="l">
              <a:spcBef>
                <a:spcPts val="1200"/>
              </a:spcBef>
              <a:spcAft>
                <a:spcPts val="0"/>
              </a:spcAft>
              <a:buNone/>
            </a:pPr>
            <a:r>
              <a:rPr i="1" lang="en"/>
              <a:t>        average</a:t>
            </a:r>
            <a:endParaRPr i="1"/>
          </a:p>
          <a:p>
            <a:pPr indent="0" lvl="0" marL="914400" rtl="0" algn="l">
              <a:spcBef>
                <a:spcPts val="1200"/>
              </a:spcBef>
              <a:spcAft>
                <a:spcPts val="1200"/>
              </a:spcAft>
              <a:buNone/>
            </a:pPr>
            <a:r>
              <a:t/>
            </a:r>
            <a:endParaRPr i="1"/>
          </a:p>
        </p:txBody>
      </p:sp>
      <p:pic>
        <p:nvPicPr>
          <p:cNvPr id="96" name="Google Shape;96;p18"/>
          <p:cNvPicPr preferRelativeResize="0"/>
          <p:nvPr/>
        </p:nvPicPr>
        <p:blipFill>
          <a:blip r:embed="rId3">
            <a:alphaModFix/>
          </a:blip>
          <a:stretch>
            <a:fillRect/>
          </a:stretch>
        </p:blipFill>
        <p:spPr>
          <a:xfrm>
            <a:off x="3032125" y="1017713"/>
            <a:ext cx="5715000" cy="35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2" name="Google Shape;102;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The age group 35-44</a:t>
            </a:r>
            <a:endParaRPr i="1"/>
          </a:p>
          <a:p>
            <a:pPr indent="0" lvl="0" marL="0" rtl="0" algn="l">
              <a:spcBef>
                <a:spcPts val="1200"/>
              </a:spcBef>
              <a:spcAft>
                <a:spcPts val="0"/>
              </a:spcAft>
              <a:buNone/>
            </a:pPr>
            <a:r>
              <a:rPr i="1" lang="en"/>
              <a:t>         Rents the most</a:t>
            </a:r>
            <a:endParaRPr i="1"/>
          </a:p>
          <a:p>
            <a:pPr indent="0" lvl="0" marL="914400" rtl="0" algn="l">
              <a:spcBef>
                <a:spcPts val="1200"/>
              </a:spcBef>
              <a:spcAft>
                <a:spcPts val="1200"/>
              </a:spcAft>
              <a:buNone/>
            </a:pPr>
            <a:r>
              <a:t/>
            </a:r>
            <a:endParaRPr i="1"/>
          </a:p>
        </p:txBody>
      </p:sp>
      <p:pic>
        <p:nvPicPr>
          <p:cNvPr id="103" name="Google Shape;103;p19"/>
          <p:cNvPicPr preferRelativeResize="0"/>
          <p:nvPr/>
        </p:nvPicPr>
        <p:blipFill>
          <a:blip r:embed="rId3">
            <a:alphaModFix/>
          </a:blip>
          <a:stretch>
            <a:fillRect/>
          </a:stretch>
        </p:blipFill>
        <p:spPr>
          <a:xfrm>
            <a:off x="3182075" y="1017713"/>
            <a:ext cx="5715000" cy="353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9" name="Google Shape;109;p20"/>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Subscribers dominate</a:t>
            </a:r>
            <a:endParaRPr i="1"/>
          </a:p>
          <a:p>
            <a:pPr indent="0" lvl="0" marL="457200" rtl="0" algn="l">
              <a:spcBef>
                <a:spcPts val="1200"/>
              </a:spcBef>
              <a:spcAft>
                <a:spcPts val="0"/>
              </a:spcAft>
              <a:buNone/>
            </a:pPr>
            <a:r>
              <a:rPr i="1" lang="en"/>
              <a:t>the weekdays while</a:t>
            </a:r>
            <a:endParaRPr i="1"/>
          </a:p>
          <a:p>
            <a:pPr indent="0" lvl="0" marL="457200" rtl="0" algn="l">
              <a:spcBef>
                <a:spcPts val="1200"/>
              </a:spcBef>
              <a:spcAft>
                <a:spcPts val="0"/>
              </a:spcAft>
              <a:buNone/>
            </a:pPr>
            <a:r>
              <a:rPr i="1" lang="en"/>
              <a:t>there is a surge of</a:t>
            </a:r>
            <a:endParaRPr i="1"/>
          </a:p>
          <a:p>
            <a:pPr indent="0" lvl="0" marL="457200" rtl="0" algn="l">
              <a:spcBef>
                <a:spcPts val="1200"/>
              </a:spcBef>
              <a:spcAft>
                <a:spcPts val="0"/>
              </a:spcAft>
              <a:buNone/>
            </a:pPr>
            <a:r>
              <a:rPr i="1" lang="en"/>
              <a:t>casual users in the</a:t>
            </a:r>
            <a:endParaRPr i="1"/>
          </a:p>
          <a:p>
            <a:pPr indent="0" lvl="0" marL="457200" rtl="0" algn="l">
              <a:spcBef>
                <a:spcPts val="1200"/>
              </a:spcBef>
              <a:spcAft>
                <a:spcPts val="1200"/>
              </a:spcAft>
              <a:buNone/>
            </a:pPr>
            <a:r>
              <a:rPr i="1" lang="en"/>
              <a:t>weekends</a:t>
            </a:r>
            <a:endParaRPr i="1"/>
          </a:p>
        </p:txBody>
      </p:sp>
      <p:pic>
        <p:nvPicPr>
          <p:cNvPr id="110" name="Google Shape;110;p20"/>
          <p:cNvPicPr preferRelativeResize="0"/>
          <p:nvPr/>
        </p:nvPicPr>
        <p:blipFill>
          <a:blip r:embed="rId3">
            <a:alphaModFix/>
          </a:blip>
          <a:stretch>
            <a:fillRect/>
          </a:stretch>
        </p:blipFill>
        <p:spPr>
          <a:xfrm>
            <a:off x="3237975" y="1283274"/>
            <a:ext cx="5715000" cy="331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bike trip duration?</a:t>
            </a:r>
            <a:r>
              <a:rPr lang="en" sz="2700">
                <a:latin typeface="Oswald"/>
                <a:ea typeface="Oswald"/>
                <a:cs typeface="Oswald"/>
                <a:sym typeface="Oswald"/>
              </a:rPr>
              <a:t> </a:t>
            </a:r>
            <a:endParaRPr sz="2700"/>
          </a:p>
        </p:txBody>
      </p:sp>
      <p:sp>
        <p:nvSpPr>
          <p:cNvPr id="116" name="Google Shape;116;p21"/>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No clear relation</a:t>
            </a:r>
            <a:endParaRPr i="1"/>
          </a:p>
          <a:p>
            <a:pPr indent="0" lvl="0" marL="0" rtl="0" algn="l">
              <a:spcBef>
                <a:spcPts val="1200"/>
              </a:spcBef>
              <a:spcAft>
                <a:spcPts val="0"/>
              </a:spcAft>
              <a:buNone/>
            </a:pPr>
            <a:r>
              <a:rPr i="1" lang="en"/>
              <a:t>        between user age</a:t>
            </a:r>
            <a:endParaRPr i="1"/>
          </a:p>
          <a:p>
            <a:pPr indent="0" lvl="0" marL="0" rtl="0" algn="l">
              <a:spcBef>
                <a:spcPts val="1200"/>
              </a:spcBef>
              <a:spcAft>
                <a:spcPts val="0"/>
              </a:spcAft>
              <a:buNone/>
            </a:pPr>
            <a:r>
              <a:rPr i="1" lang="en"/>
              <a:t>        and bike trip duration</a:t>
            </a:r>
            <a:endParaRPr i="1"/>
          </a:p>
          <a:p>
            <a:pPr indent="0" lvl="0" marL="0" rtl="0" algn="l">
              <a:spcBef>
                <a:spcPts val="1200"/>
              </a:spcBef>
              <a:spcAft>
                <a:spcPts val="0"/>
              </a:spcAft>
              <a:buNone/>
            </a:pPr>
            <a:r>
              <a:rPr i="1" lang="en"/>
              <a:t>        has been found</a:t>
            </a:r>
            <a:endParaRPr i="1"/>
          </a:p>
          <a:p>
            <a:pPr indent="0" lvl="0" marL="914400" rtl="0" algn="l">
              <a:spcBef>
                <a:spcPts val="1200"/>
              </a:spcBef>
              <a:spcAft>
                <a:spcPts val="1200"/>
              </a:spcAft>
              <a:buNone/>
            </a:pPr>
            <a:r>
              <a:t/>
            </a:r>
            <a:endParaRPr i="1"/>
          </a:p>
        </p:txBody>
      </p:sp>
      <p:pic>
        <p:nvPicPr>
          <p:cNvPr id="117" name="Google Shape;117;p21"/>
          <p:cNvPicPr preferRelativeResize="0"/>
          <p:nvPr/>
        </p:nvPicPr>
        <p:blipFill>
          <a:blip r:embed="rId3">
            <a:alphaModFix/>
          </a:blip>
          <a:stretch>
            <a:fillRect/>
          </a:stretch>
        </p:blipFill>
        <p:spPr>
          <a:xfrm>
            <a:off x="3117300" y="1017713"/>
            <a:ext cx="5715000" cy="35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