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9" r:id="rId2"/>
    <p:sldId id="733" r:id="rId3"/>
    <p:sldId id="734" r:id="rId4"/>
    <p:sldId id="731" r:id="rId5"/>
    <p:sldId id="730" r:id="rId6"/>
    <p:sldId id="732" r:id="rId7"/>
    <p:sldId id="735" r:id="rId8"/>
    <p:sldId id="736" r:id="rId9"/>
    <p:sldId id="726" r:id="rId10"/>
    <p:sldId id="727" r:id="rId11"/>
    <p:sldId id="728" r:id="rId12"/>
    <p:sldId id="729" r:id="rId13"/>
    <p:sldId id="73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83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8D716-6395-C8FB-2110-7F0667E7E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846B85-A3B3-399C-8371-4A87F7155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FAC22-40E6-A2F9-1377-F848DEC5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A3BB6-31DD-47CE-4230-AE953E51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2191B-BA49-0173-A2E9-87AF1411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8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53587-E007-0FBD-7DDB-6AAC6959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553C83-0E8A-353A-F248-5446EB318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668FB-4F0C-56F8-CEB9-FB3CE717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D2E14-085F-99C9-06BC-766E3950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1A770-8ABC-63BF-75B5-BAB15FDF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71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9DD0C6-6F17-0633-348F-3D4D31A98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8621C5-44D9-8605-B952-228C81F7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0A27A-F1A7-538B-46DC-8E5BD461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20814-368A-055C-6A3B-CE3562D6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025A4-FD7D-17A1-1D8E-E66EC9A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4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3EA87-A3AD-FB42-7CFE-8C02B779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4C778-B81C-053E-E21A-F54B8A58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85C84-6621-2E3B-196A-A02A0663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D1A15-1018-0EBD-6FAD-60F869CC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FF1C1-9FEF-1141-029C-4DDDB5E9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3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F4392-5D12-BA41-D15A-7C0524D0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510032-0FFB-926C-B799-F23911EF0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CC2AA-E463-FD23-2277-C3E274A6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DB43C-76EA-89EC-2F93-F973BA1F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AA7DB-042D-94BD-5C54-52BA717C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3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596A4-2685-69C6-3775-483A5DA5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FE91A-7BC3-9965-A6BC-005863D23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DAFE17-713A-7149-59BC-92D80D8C4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D30478-2D0A-F334-5ECB-570AA3F6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20008-651C-6AB8-B79E-F691600E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BAD88D-5F8F-0B49-B70D-8B5FC15B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6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2507E-F755-9345-C570-08B3FC77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61179-43BE-A434-D571-5D3BAE8A9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1DD538-C396-7D95-C0A6-0944ED41C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585AF-4411-96ED-F9DB-1D14CB625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FF1694-B4BB-4AF8-DC2F-4A5D1F1D8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06A3F4-4FE8-DDD6-5582-F2E24F1D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FAD6F-DF49-E93B-2AB4-ED53DF37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A79EBA-EA22-C3B8-7CA9-9057C709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1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931D8-6367-6EBC-B610-381BA0A0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F66859-7CEE-1EE5-7936-E86D7B7C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8117C5-F260-C50A-5BF8-F2F52BC0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B6EAA6-B8D1-949E-D740-047C963D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9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B37A28-1804-A648-4E70-D734F682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1C4C66-B89D-970F-E7D9-45F53ED6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16822-9B56-EEA1-0104-9895D88E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09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88879-F34D-7A4C-6B3D-3A44E280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534B7-F9CF-9B57-9BFE-75356F0A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47576-CA15-9AA7-30A6-8A09B49D6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CC9C8-8CE3-D553-85AC-2EC3A858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F4D6E-D0EB-8B23-8E38-02598822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A8EF0-33BC-05E4-1B31-418029A3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BD55A-DBF5-ED06-1E31-234D5160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07EFDA-9268-2448-2354-60B0F324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33E1BC-D744-CEAF-4F12-60ECC58E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9AFFD-C4C3-AD92-49BB-FAE70008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293165-CC06-1230-E34C-F7D7DD73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A41805-BC81-5025-D2EC-10ED74A2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9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306D96-0E46-63E0-A1F9-5BF8A65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38F99D-C113-712D-8F32-E303B278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64CCA-84B8-9971-6AB9-02F2FFEDD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6B37-3E7B-4CF8-A8C2-6CDE2A8AE46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CEF95-3A84-F573-978A-6EFB78893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FEA1D-AFFD-DD57-FAB5-F29C06EF3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57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0095"/>
            <a:ext cx="9892144" cy="43513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dirty="0" err="1"/>
              <a:t>팰린드롬</a:t>
            </a:r>
            <a:r>
              <a:rPr lang="ko-KR" altLang="en-US" sz="2200" dirty="0"/>
              <a:t> </a:t>
            </a:r>
            <a:r>
              <a:rPr lang="en-US" altLang="ko-KR" sz="2200" dirty="0"/>
              <a:t>(</a:t>
            </a:r>
            <a:r>
              <a:rPr lang="en-US" altLang="ko-KR" sz="2200" dirty="0" err="1"/>
              <a:t>palindrom</a:t>
            </a:r>
            <a:r>
              <a:rPr lang="en-US" altLang="ko-KR" sz="2200" dirty="0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sz="1800" dirty="0"/>
              <a:t>앞에서부터 읽으나 뒤에서부터 읽으나 같게 읽히는 문자열</a:t>
            </a:r>
            <a:endParaRPr lang="en-US" altLang="ko-KR" sz="1800" dirty="0"/>
          </a:p>
          <a:p>
            <a:pPr lvl="1">
              <a:lnSpc>
                <a:spcPct val="200000"/>
              </a:lnSpc>
            </a:pPr>
            <a:r>
              <a:rPr lang="ko-KR" altLang="en-US" sz="1800" dirty="0"/>
              <a:t>입력 </a:t>
            </a:r>
            <a:r>
              <a:rPr lang="en-US" altLang="ko-KR" sz="1800" dirty="0"/>
              <a:t>: </a:t>
            </a:r>
            <a:r>
              <a:rPr lang="ko-KR" altLang="en-US" sz="1800" dirty="0"/>
              <a:t>문자열 </a:t>
            </a:r>
            <a:r>
              <a:rPr lang="en-US" altLang="ko-KR" sz="1800" dirty="0"/>
              <a:t>S</a:t>
            </a:r>
          </a:p>
          <a:p>
            <a:pPr lvl="1">
              <a:lnSpc>
                <a:spcPct val="200000"/>
              </a:lnSpc>
            </a:pPr>
            <a:r>
              <a:rPr lang="ko-KR" altLang="en-US" sz="1800" dirty="0"/>
              <a:t>출력 </a:t>
            </a:r>
            <a:r>
              <a:rPr lang="en-US" altLang="ko-KR" sz="1800" dirty="0"/>
              <a:t>: S</a:t>
            </a:r>
            <a:r>
              <a:rPr lang="ko-KR" altLang="en-US" sz="1800" dirty="0"/>
              <a:t>에 문자열을 추가해서 </a:t>
            </a:r>
            <a:r>
              <a:rPr lang="ko-KR" altLang="en-US" sz="1800" dirty="0" err="1"/>
              <a:t>팰린드롬으로</a:t>
            </a:r>
            <a:r>
              <a:rPr lang="ko-KR" altLang="en-US" sz="1800" dirty="0"/>
              <a:t> 만들 수 있는 가장 짧은 </a:t>
            </a:r>
            <a:r>
              <a:rPr lang="ko-KR" altLang="en-US" sz="1800" dirty="0" err="1"/>
              <a:t>팰린드롬의</a:t>
            </a:r>
            <a:r>
              <a:rPr lang="ko-KR" altLang="en-US" sz="1800" dirty="0"/>
              <a:t> 길이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0F0F2A-0284-EB75-7415-3ACFB878F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0290" y="4674517"/>
            <a:ext cx="5481650" cy="862099"/>
          </a:xfrm>
          <a:prstGeom prst="rect">
            <a:avLst/>
          </a:prstGeom>
        </p:spPr>
      </p:pic>
      <p:graphicFrame>
        <p:nvGraphicFramePr>
          <p:cNvPr id="9" name="표 11">
            <a:extLst>
              <a:ext uri="{FF2B5EF4-FFF2-40B4-BE49-F238E27FC236}">
                <a16:creationId xmlns:a16="http://schemas.microsoft.com/office/drawing/2014/main" id="{953949F9-35CA-EC54-4E1B-7186F70B0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99549"/>
              </p:ext>
            </p:extLst>
          </p:nvPr>
        </p:nvGraphicFramePr>
        <p:xfrm>
          <a:off x="1376474" y="4315820"/>
          <a:ext cx="4407798" cy="240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377">
                  <a:extLst>
                    <a:ext uri="{9D8B030D-6E8A-4147-A177-3AD203B41FA5}">
                      <a16:colId xmlns:a16="http://schemas.microsoft.com/office/drawing/2014/main" val="3458926682"/>
                    </a:ext>
                  </a:extLst>
                </a:gridCol>
                <a:gridCol w="1880421">
                  <a:extLst>
                    <a:ext uri="{9D8B030D-6E8A-4147-A177-3AD203B41FA5}">
                      <a16:colId xmlns:a16="http://schemas.microsoft.com/office/drawing/2014/main" val="19449861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76894"/>
                  </a:ext>
                </a:extLst>
              </a:tr>
              <a:tr h="679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ABAB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56820"/>
                  </a:ext>
                </a:extLst>
              </a:tr>
              <a:tr h="679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ABABAA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61077"/>
                  </a:ext>
                </a:extLst>
              </a:tr>
              <a:tr h="679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ABCADSABDS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82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61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4, Hint : Bit-Masking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5164" y="1828804"/>
            <a:ext cx="10760810" cy="353960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비트 연산자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BD9689A-6B5D-850C-6B88-41D588AB8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1655"/>
              </p:ext>
            </p:extLst>
          </p:nvPr>
        </p:nvGraphicFramePr>
        <p:xfrm>
          <a:off x="1228213" y="2486088"/>
          <a:ext cx="1005862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187">
                  <a:extLst>
                    <a:ext uri="{9D8B030D-6E8A-4147-A177-3AD203B41FA5}">
                      <a16:colId xmlns:a16="http://schemas.microsoft.com/office/drawing/2014/main" val="4268800151"/>
                    </a:ext>
                  </a:extLst>
                </a:gridCol>
                <a:gridCol w="4733561">
                  <a:extLst>
                    <a:ext uri="{9D8B030D-6E8A-4147-A177-3AD203B41FA5}">
                      <a16:colId xmlns:a16="http://schemas.microsoft.com/office/drawing/2014/main" val="2319940294"/>
                    </a:ext>
                  </a:extLst>
                </a:gridCol>
                <a:gridCol w="3352874">
                  <a:extLst>
                    <a:ext uri="{9D8B030D-6E8A-4147-A177-3AD203B41FA5}">
                      <a16:colId xmlns:a16="http://schemas.microsoft.com/office/drawing/2014/main" val="380885079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 &amp; 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모든 비트와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모든 비트를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연산한다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둘 다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이라면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아니면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= 100(2), B = 111(2)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&amp; B = 100(2)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53821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 | 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모든 비트와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모든 비트를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연산한다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둘 다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이라면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아니면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= 010(2), B = 101(2)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| B = 111(2)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25457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 ^ 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모든 비트와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모든 비트를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XOR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연산한다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둘이 다르다면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아니면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= 011(2), B = 101(2)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^ B = 110(2)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7831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~A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모든 비트에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연산한다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1, 1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= 011(2)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~A = 100(2)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48766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 &lt;&lt; 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비트만큼 왼쪽으로 시프트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= 001(2)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&lt;&lt; 2 = 100(2)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8682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 &gt;&gt; 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비트만큼 오른쪽으로 시프트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= 100(2)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 &gt;&gt; 2 = 001(2)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78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52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4, Hint : Bit-Masking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5164" y="1828804"/>
            <a:ext cx="10760810" cy="452754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집합의 표현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각각의 원소를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N-1</a:t>
            </a:r>
            <a:r>
              <a:rPr lang="ko-KR" altLang="en-US" dirty="0"/>
              <a:t>까지 번호를 부여하고</a:t>
            </a:r>
            <a:r>
              <a:rPr lang="en-US" altLang="ko-KR" dirty="0"/>
              <a:t>, </a:t>
            </a:r>
            <a:r>
              <a:rPr lang="ko-KR" altLang="en-US" dirty="0"/>
              <a:t>번호에 해당하는 비트가 </a:t>
            </a:r>
            <a:r>
              <a:rPr lang="en-US" altLang="ko-KR" dirty="0"/>
              <a:t>1</a:t>
            </a:r>
            <a:r>
              <a:rPr lang="ko-KR" altLang="en-US" dirty="0"/>
              <a:t>이면 포함</a:t>
            </a:r>
            <a:r>
              <a:rPr lang="en-US" altLang="ko-KR" dirty="0"/>
              <a:t>, 0</a:t>
            </a:r>
            <a:r>
              <a:rPr lang="ko-KR" altLang="en-US" dirty="0"/>
              <a:t>이면 </a:t>
            </a:r>
            <a:r>
              <a:rPr lang="ko-KR" altLang="en-US" dirty="0" err="1"/>
              <a:t>불포함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Ex ) A = {1, 2, 3, 4, 5, 6} </a:t>
            </a:r>
            <a:r>
              <a:rPr lang="ko-KR" altLang="en-US" dirty="0" err="1"/>
              <a:t>일때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   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111111</a:t>
            </a:r>
            <a:r>
              <a:rPr lang="en-US" altLang="ko-KR" baseline="-25000" dirty="0"/>
              <a:t>(2)</a:t>
            </a:r>
            <a:r>
              <a:rPr lang="en-US" altLang="ko-KR" dirty="0"/>
              <a:t>, {2, 4} = 010100</a:t>
            </a:r>
            <a:r>
              <a:rPr lang="en-US" altLang="ko-KR" baseline="-25000" dirty="0"/>
              <a:t>(2)</a:t>
            </a:r>
            <a:r>
              <a:rPr lang="en-US" altLang="ko-KR" dirty="0"/>
              <a:t>, {1, 2, 6} = 110001</a:t>
            </a:r>
            <a:r>
              <a:rPr lang="en-US" altLang="ko-KR" baseline="-25000" dirty="0"/>
              <a:t>(2)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이런 특성으로 합집합</a:t>
            </a:r>
            <a:r>
              <a:rPr lang="en-US" altLang="ko-KR" dirty="0"/>
              <a:t>, </a:t>
            </a:r>
            <a:r>
              <a:rPr lang="ko-KR" altLang="en-US" dirty="0"/>
              <a:t>교집합</a:t>
            </a:r>
            <a:r>
              <a:rPr lang="en-US" altLang="ko-KR" dirty="0"/>
              <a:t>, </a:t>
            </a:r>
            <a:r>
              <a:rPr lang="ko-KR" altLang="en-US" dirty="0"/>
              <a:t>차집합을 표현할 수 있음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합집합 </a:t>
            </a:r>
            <a:r>
              <a:rPr lang="en-US" altLang="ko-KR" dirty="0"/>
              <a:t>: A | B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교집합 </a:t>
            </a:r>
            <a:r>
              <a:rPr lang="en-US" altLang="ko-KR" dirty="0"/>
              <a:t>: A &amp; B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 err="1"/>
              <a:t>차집합</a:t>
            </a:r>
            <a:r>
              <a:rPr lang="ko-KR" altLang="en-US" dirty="0"/>
              <a:t> </a:t>
            </a:r>
            <a:r>
              <a:rPr lang="en-US" altLang="ko-KR" dirty="0"/>
              <a:t>: A &amp; ~B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366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4, Hint : Bit-Masking </a:t>
            </a:r>
            <a:r>
              <a:rPr lang="ko-KR" altLang="en-US" b="1" dirty="0"/>
              <a:t>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CFE5A9-4B8D-F0FC-DDEE-B7F750083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19" y="1690688"/>
            <a:ext cx="6708826" cy="44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30B77B49-EDC3-41D6-BD36-A34104F6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3"/>
            <a:ext cx="10667568" cy="435133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 </a:t>
            </a:r>
            <a:r>
              <a:rPr lang="en-US" altLang="ko-KR" sz="2000" dirty="0"/>
              <a:t>3</a:t>
            </a:r>
            <a:r>
              <a:rPr lang="ko-KR" altLang="en-US" sz="2000" dirty="0"/>
              <a:t>이 </a:t>
            </a:r>
            <a:r>
              <a:rPr lang="en-US" altLang="ko-KR" sz="2000" dirty="0"/>
              <a:t>Greedy algorithm</a:t>
            </a:r>
            <a:r>
              <a:rPr lang="ko-KR" altLang="en-US" sz="2000" dirty="0"/>
              <a:t>과 </a:t>
            </a:r>
            <a:r>
              <a:rPr lang="en-US" altLang="ko-KR" sz="2000" dirty="0"/>
              <a:t>Dynamic programming </a:t>
            </a:r>
            <a:r>
              <a:rPr lang="ko-KR" altLang="en-US" sz="2000" dirty="0"/>
              <a:t>중 어디에 해당된다고 할 수 있는가</a:t>
            </a:r>
            <a:r>
              <a:rPr lang="en-US" altLang="ko-KR" sz="2000" dirty="0"/>
              <a:t>? </a:t>
            </a:r>
            <a:r>
              <a:rPr lang="ko-KR" altLang="en-US" sz="2000" dirty="0"/>
              <a:t>이유를 </a:t>
            </a:r>
            <a:r>
              <a:rPr lang="ko-KR" altLang="en-US" sz="2000" dirty="0" err="1"/>
              <a:t>설명하시오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앞에서 다루지 않은 문제 중에 </a:t>
            </a:r>
            <a:r>
              <a:rPr lang="en-US" altLang="ko-KR" sz="2000" dirty="0"/>
              <a:t>Dynamic programming</a:t>
            </a:r>
            <a:r>
              <a:rPr lang="ko-KR" altLang="en-US" sz="2000" dirty="0"/>
              <a:t>을 사용했을 때 더 효율적으로 풀 수 있는 문제를 </a:t>
            </a:r>
            <a:r>
              <a:rPr lang="en-US" altLang="ko-KR" sz="2000" dirty="0"/>
              <a:t>2</a:t>
            </a:r>
            <a:r>
              <a:rPr lang="ko-KR" altLang="en-US" sz="2000" dirty="0"/>
              <a:t>개 들고</a:t>
            </a:r>
            <a:r>
              <a:rPr lang="en-US" altLang="ko-KR" sz="2000" dirty="0"/>
              <a:t>, </a:t>
            </a:r>
            <a:r>
              <a:rPr lang="ko-KR" altLang="en-US" sz="2000" dirty="0"/>
              <a:t>알고리즘을 </a:t>
            </a:r>
            <a:r>
              <a:rPr lang="ko-KR" altLang="en-US" sz="2000" dirty="0" err="1"/>
              <a:t>설명하시오</a:t>
            </a:r>
            <a:r>
              <a:rPr lang="en-US" altLang="ko-KR" sz="2000" dirty="0"/>
              <a:t>. brute force </a:t>
            </a:r>
            <a:r>
              <a:rPr lang="ko-KR" altLang="en-US" sz="2000" dirty="0"/>
              <a:t>방식에 비하여 </a:t>
            </a:r>
            <a:r>
              <a:rPr lang="en-US" altLang="ko-KR" sz="2000" dirty="0"/>
              <a:t>DP</a:t>
            </a:r>
            <a:r>
              <a:rPr lang="ko-KR" altLang="en-US" sz="2000" dirty="0"/>
              <a:t>를 사용하는 경우 어느 정도 빨라지는지도 </a:t>
            </a:r>
            <a:r>
              <a:rPr lang="ko-KR" altLang="en-US" sz="2000" dirty="0" err="1"/>
              <a:t>설명하시오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210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42336" y="1762437"/>
                <a:ext cx="9892144" cy="435133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2200" dirty="0"/>
                  <a:t>주어진 문제를 </a:t>
                </a:r>
                <a:r>
                  <a:rPr lang="en-US" altLang="ko-KR" sz="2200" u="sng" dirty="0"/>
                  <a:t>Brute-Force </a:t>
                </a:r>
                <a:r>
                  <a:rPr lang="ko-KR" altLang="en-US" sz="2200" u="sng" dirty="0"/>
                  <a:t>알고리즘</a:t>
                </a:r>
                <a:r>
                  <a:rPr lang="ko-KR" altLang="en-US" sz="2200" dirty="0"/>
                  <a:t>을 이용해</a:t>
                </a:r>
                <a:r>
                  <a:rPr lang="en-US" altLang="ko-KR" sz="2200" dirty="0"/>
                  <a:t>, </a:t>
                </a:r>
                <a:r>
                  <a:rPr lang="ko-KR" altLang="en-US" sz="2200" dirty="0"/>
                  <a:t>출력을 구하는 </a:t>
                </a:r>
                <a:r>
                  <a:rPr lang="en-US" altLang="ko-KR" sz="2200" dirty="0" err="1"/>
                  <a:t>palindrom_bf</a:t>
                </a:r>
                <a:r>
                  <a:rPr lang="en-US" altLang="ko-KR" sz="2200" dirty="0"/>
                  <a:t> </a:t>
                </a:r>
                <a:r>
                  <a:rPr lang="ko-KR" altLang="en-US" sz="2200" dirty="0"/>
                  <a:t>함수를 작성해 </a:t>
                </a:r>
                <a:r>
                  <a:rPr lang="ko-KR" altLang="en-US" sz="2200" dirty="0" err="1"/>
                  <a:t>구하시오</a:t>
                </a:r>
                <a:r>
                  <a:rPr lang="en-US" altLang="ko-KR" sz="2200" dirty="0"/>
                  <a:t>.</a:t>
                </a:r>
                <a:r>
                  <a:rPr lang="ko-KR" altLang="en-US" sz="2200" dirty="0"/>
                  <a:t> 시간 복잡도 </a:t>
                </a:r>
                <a:r>
                  <a:rPr lang="en-US" altLang="ko-KR" sz="22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/>
                  <a:t>)</a:t>
                </a:r>
              </a:p>
              <a:p>
                <a:pPr>
                  <a:lnSpc>
                    <a:spcPct val="200000"/>
                  </a:lnSpc>
                </a:pPr>
                <a:endParaRPr lang="en-US" altLang="ko-KR" sz="2200" dirty="0"/>
              </a:p>
              <a:p>
                <a:pPr>
                  <a:lnSpc>
                    <a:spcPct val="200000"/>
                  </a:lnSpc>
                </a:pPr>
                <a:endParaRPr lang="en-US" altLang="ko-KR" sz="2200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336" y="1762437"/>
                <a:ext cx="9892144" cy="4351337"/>
              </a:xfrm>
              <a:blipFill>
                <a:blip r:embed="rId2"/>
                <a:stretch>
                  <a:fillRect l="-739" r="-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370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7790" y="1424843"/>
            <a:ext cx="10226012" cy="407630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영업사원 </a:t>
            </a:r>
            <a:r>
              <a:rPr lang="en-US" altLang="ko-KR" sz="1400" dirty="0"/>
              <a:t>A</a:t>
            </a:r>
            <a:r>
              <a:rPr lang="ko-KR" altLang="en-US" sz="1400" dirty="0"/>
              <a:t>는 판매를 위해 </a:t>
            </a:r>
            <a:r>
              <a:rPr lang="en-US" altLang="ko-KR" sz="1400" dirty="0"/>
              <a:t>N</a:t>
            </a:r>
            <a:r>
              <a:rPr lang="ko-KR" altLang="en-US" sz="1400" dirty="0"/>
              <a:t>개 업체와 미팅을 </a:t>
            </a:r>
            <a:r>
              <a:rPr lang="ko-KR" altLang="en-US" sz="1400" dirty="0" err="1"/>
              <a:t>해야하는데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각 회의의 시작 시간과 회의 종료 시간이 입력에 주어졌을 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A</a:t>
            </a:r>
            <a:r>
              <a:rPr lang="ko-KR" altLang="en-US" sz="1400" dirty="0"/>
              <a:t>영업사원이 최대한 많은 업체와 미팅을 하려고 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ko-KR" altLang="en-US" sz="1400" dirty="0"/>
              <a:t>진행할 회의 각각의 시작시간</a:t>
            </a:r>
            <a:r>
              <a:rPr lang="en-US" altLang="ko-KR" sz="1400" dirty="0"/>
              <a:t>, </a:t>
            </a:r>
            <a:r>
              <a:rPr lang="ko-KR" altLang="en-US" sz="1400" dirty="0"/>
              <a:t>종료시간을 </a:t>
            </a:r>
            <a:r>
              <a:rPr lang="ko-KR" altLang="en-US" sz="1400" dirty="0" err="1"/>
              <a:t>출력하시오</a:t>
            </a:r>
            <a:r>
              <a:rPr lang="en-US" altLang="ko-KR" sz="14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Hint : Greedy </a:t>
            </a:r>
            <a:r>
              <a:rPr lang="ko-KR" altLang="en-US" sz="1400" dirty="0"/>
              <a:t>알고리즘을 이용해</a:t>
            </a:r>
            <a:r>
              <a:rPr lang="en-US" altLang="ko-KR" sz="1400" dirty="0"/>
              <a:t>, </a:t>
            </a:r>
            <a:r>
              <a:rPr lang="ko-KR" altLang="en-US" sz="1400" dirty="0"/>
              <a:t>문제를 풉니다</a:t>
            </a:r>
            <a:r>
              <a:rPr lang="en-US" altLang="ko-KR" sz="1400" dirty="0"/>
              <a:t>. </a:t>
            </a:r>
          </a:p>
          <a:p>
            <a:pPr lvl="1">
              <a:lnSpc>
                <a:spcPct val="200000"/>
              </a:lnSpc>
            </a:pPr>
            <a:r>
              <a:rPr lang="ko-KR" altLang="en-US" sz="1200" dirty="0"/>
              <a:t>가장 많은 회의를 진행하기 위해서는 회의 종료 시간이 빨리 종료되어야 함</a:t>
            </a:r>
            <a:r>
              <a:rPr lang="en-US" altLang="ko-KR" sz="1200" dirty="0"/>
              <a:t>. (Sort)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/>
              <a:t>Greedy </a:t>
            </a:r>
            <a:r>
              <a:rPr lang="ko-KR" altLang="en-US" sz="1200" dirty="0"/>
              <a:t>알고리즘은 항상 같은 답을 출력하지는 못함</a:t>
            </a:r>
            <a:r>
              <a:rPr lang="en-US" altLang="ko-KR" sz="1200" dirty="0"/>
              <a:t>. </a:t>
            </a:r>
            <a:r>
              <a:rPr lang="ko-KR" altLang="en-US" sz="1200" dirty="0"/>
              <a:t>다만</a:t>
            </a:r>
            <a:r>
              <a:rPr lang="en-US" altLang="ko-KR" sz="1200" dirty="0"/>
              <a:t>, </a:t>
            </a:r>
            <a:r>
              <a:rPr lang="ko-KR" altLang="en-US" sz="1200" dirty="0"/>
              <a:t>각각의 </a:t>
            </a:r>
            <a:r>
              <a:rPr lang="ko-KR" altLang="en-US" sz="1200" dirty="0" err="1"/>
              <a:t>에지에</a:t>
            </a:r>
            <a:r>
              <a:rPr lang="ko-KR" altLang="en-US" sz="1200" dirty="0"/>
              <a:t> 가중치가 있을 때에는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위상정렬</a:t>
            </a:r>
            <a:r>
              <a:rPr lang="ko-KR" altLang="en-US" sz="1200" dirty="0"/>
              <a:t> 알고리즘을 이용할 수 있음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Ex) </a:t>
            </a:r>
            <a:r>
              <a:rPr lang="ko-KR" altLang="en-US" sz="1200" dirty="0"/>
              <a:t>입력을 시작시간</a:t>
            </a:r>
            <a:r>
              <a:rPr lang="en-US" altLang="ko-KR" sz="1200" dirty="0"/>
              <a:t>, </a:t>
            </a:r>
            <a:r>
              <a:rPr lang="ko-KR" altLang="en-US" sz="1200" dirty="0"/>
              <a:t>종료시간</a:t>
            </a:r>
            <a:r>
              <a:rPr lang="en-US" altLang="ko-KR" sz="1200" dirty="0"/>
              <a:t> (</a:t>
            </a:r>
            <a:r>
              <a:rPr lang="ko-KR" altLang="en-US" sz="1200" dirty="0"/>
              <a:t>회의에 드는 노력</a:t>
            </a:r>
            <a:r>
              <a:rPr lang="en-US" altLang="ko-KR" sz="1200" dirty="0"/>
              <a:t>)</a:t>
            </a:r>
            <a:r>
              <a:rPr lang="ko-KR" altLang="en-US" sz="1200" dirty="0"/>
              <a:t> 을 받는다고 하면</a:t>
            </a:r>
            <a:r>
              <a:rPr lang="en-US" altLang="ko-KR" sz="1200" dirty="0"/>
              <a:t>, greedy</a:t>
            </a:r>
            <a:r>
              <a:rPr lang="ko-KR" altLang="en-US" sz="1200" dirty="0"/>
              <a:t>로는 정답을 낼 수 없는 경우가 있음</a:t>
            </a:r>
            <a:r>
              <a:rPr lang="en-US" altLang="ko-KR" sz="1200" dirty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200" dirty="0"/>
              <a:t>이런 가중치를 포함해 계산하고 싶을 때에는 </a:t>
            </a:r>
            <a:r>
              <a:rPr lang="ko-KR" altLang="en-US" sz="1200" dirty="0" err="1"/>
              <a:t>위상정렬을</a:t>
            </a:r>
            <a:r>
              <a:rPr lang="ko-KR" altLang="en-US" sz="1200" dirty="0"/>
              <a:t> 이용할 수 있음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A728A522-76F8-D8F4-A6E3-8275F4E55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35865"/>
              </p:ext>
            </p:extLst>
          </p:nvPr>
        </p:nvGraphicFramePr>
        <p:xfrm>
          <a:off x="1756278" y="4943085"/>
          <a:ext cx="867944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3217">
                  <a:extLst>
                    <a:ext uri="{9D8B030D-6E8A-4147-A177-3AD203B41FA5}">
                      <a16:colId xmlns:a16="http://schemas.microsoft.com/office/drawing/2014/main" val="3458926682"/>
                    </a:ext>
                  </a:extLst>
                </a:gridCol>
                <a:gridCol w="2047838">
                  <a:extLst>
                    <a:ext uri="{9D8B030D-6E8A-4147-A177-3AD203B41FA5}">
                      <a16:colId xmlns:a16="http://schemas.microsoft.com/office/drawing/2014/main" val="1944986165"/>
                    </a:ext>
                  </a:extLst>
                </a:gridCol>
                <a:gridCol w="2018388">
                  <a:extLst>
                    <a:ext uri="{9D8B030D-6E8A-4147-A177-3AD203B41FA5}">
                      <a16:colId xmlns:a16="http://schemas.microsoft.com/office/drawing/2014/main" val="2838784103"/>
                    </a:ext>
                  </a:extLst>
                </a:gridCol>
              </a:tblGrid>
              <a:tr h="329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greedy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정답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위상 정렬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76894"/>
                  </a:ext>
                </a:extLst>
              </a:tr>
              <a:tr h="1448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 2 (10)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 3 (1)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 4 (100)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 4 (10)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 2 2 4 (110)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 3 3 4 (11)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6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46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graphicFrame>
        <p:nvGraphicFramePr>
          <p:cNvPr id="5" name="표 11">
            <a:extLst>
              <a:ext uri="{FF2B5EF4-FFF2-40B4-BE49-F238E27FC236}">
                <a16:creationId xmlns:a16="http://schemas.microsoft.com/office/drawing/2014/main" id="{3096D802-736A-0F74-F5BC-941B56EB8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11292"/>
              </p:ext>
            </p:extLst>
          </p:nvPr>
        </p:nvGraphicFramePr>
        <p:xfrm>
          <a:off x="311802" y="1673869"/>
          <a:ext cx="8061855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493">
                  <a:extLst>
                    <a:ext uri="{9D8B030D-6E8A-4147-A177-3AD203B41FA5}">
                      <a16:colId xmlns:a16="http://schemas.microsoft.com/office/drawing/2014/main" val="3458926682"/>
                    </a:ext>
                  </a:extLst>
                </a:gridCol>
                <a:gridCol w="2272362">
                  <a:extLst>
                    <a:ext uri="{9D8B030D-6E8A-4147-A177-3AD203B41FA5}">
                      <a16:colId xmlns:a16="http://schemas.microsoft.com/office/drawing/2014/main" val="19449861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76894"/>
                  </a:ext>
                </a:extLst>
              </a:tr>
              <a:tr h="679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0 2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0 2 2 2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56820"/>
                  </a:ext>
                </a:extLst>
              </a:tr>
              <a:tr h="679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1 4 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3 5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0 6 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5 7 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3 8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5 9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6 10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8 11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8 12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2 13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12 14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1 4 5 7 8 11 12 14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6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56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7790" y="1654829"/>
            <a:ext cx="9892144" cy="43513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연속된 수열에서 가장 큰 합 구하기</a:t>
            </a:r>
            <a:endParaRPr lang="en-US" altLang="ko-KR" sz="1400" dirty="0"/>
          </a:p>
          <a:p>
            <a:pPr lvl="1">
              <a:lnSpc>
                <a:spcPct val="200000"/>
              </a:lnSpc>
            </a:pPr>
            <a:r>
              <a:rPr lang="en-US" altLang="ko-KR" sz="1000" dirty="0"/>
              <a:t>N</a:t>
            </a:r>
            <a:r>
              <a:rPr lang="ko-KR" altLang="en-US" sz="1000" dirty="0"/>
              <a:t>개의 정수로 이루어진 임의의 수열이 주어진다</a:t>
            </a:r>
            <a:r>
              <a:rPr lang="en-US" altLang="ko-KR" sz="1000" dirty="0"/>
              <a:t>. </a:t>
            </a:r>
            <a:r>
              <a:rPr lang="ko-KR" altLang="en-US" sz="1000" dirty="0"/>
              <a:t>이 중 </a:t>
            </a:r>
            <a:r>
              <a:rPr lang="ko-KR" altLang="en-US" sz="1000" u="sng" dirty="0"/>
              <a:t>연속된 몇 개의 수</a:t>
            </a:r>
            <a:r>
              <a:rPr lang="ko-KR" altLang="en-US" sz="1000" dirty="0"/>
              <a:t>를 선택해서 구할 수 있는 합 중 가장 큰 합을 구하려 한다</a:t>
            </a:r>
            <a:r>
              <a:rPr lang="en-US" altLang="ko-KR" sz="1000" dirty="0"/>
              <a:t>. </a:t>
            </a:r>
          </a:p>
          <a:p>
            <a:pPr lvl="1">
              <a:lnSpc>
                <a:spcPct val="200000"/>
              </a:lnSpc>
            </a:pPr>
            <a:r>
              <a:rPr lang="ko-KR" altLang="en-US" sz="1000" dirty="0"/>
              <a:t>입력 </a:t>
            </a:r>
            <a:r>
              <a:rPr lang="en-US" altLang="ko-KR" sz="1000" dirty="0"/>
              <a:t>: 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       N</a:t>
            </a:r>
            <a:r>
              <a:rPr lang="ko-KR" altLang="en-US" sz="1000" dirty="0"/>
              <a:t>개의 정수</a:t>
            </a:r>
            <a:endParaRPr lang="en-US" altLang="ko-KR" sz="1000" dirty="0"/>
          </a:p>
          <a:p>
            <a:pPr lvl="1">
              <a:lnSpc>
                <a:spcPct val="200000"/>
              </a:lnSpc>
            </a:pPr>
            <a:r>
              <a:rPr lang="ko-KR" altLang="en-US" sz="1000" dirty="0"/>
              <a:t>출력 </a:t>
            </a:r>
            <a:r>
              <a:rPr lang="en-US" altLang="ko-KR" sz="1000" dirty="0"/>
              <a:t>: </a:t>
            </a:r>
            <a:r>
              <a:rPr lang="ko-KR" altLang="en-US" sz="1000" dirty="0"/>
              <a:t>연속된 부분의 가장 큰 합</a:t>
            </a:r>
            <a:endParaRPr lang="en-US" altLang="ko-KR" sz="1000" dirty="0"/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D27D31-977C-F0A7-0155-9F426E975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758" y="3981008"/>
            <a:ext cx="3789683" cy="1674998"/>
          </a:xfrm>
          <a:prstGeom prst="rect">
            <a:avLst/>
          </a:prstGeo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C48F757-EF84-BDEA-0BE7-1CC829E56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82722"/>
              </p:ext>
            </p:extLst>
          </p:nvPr>
        </p:nvGraphicFramePr>
        <p:xfrm>
          <a:off x="897790" y="3528768"/>
          <a:ext cx="5067934" cy="240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565">
                  <a:extLst>
                    <a:ext uri="{9D8B030D-6E8A-4147-A177-3AD203B41FA5}">
                      <a16:colId xmlns:a16="http://schemas.microsoft.com/office/drawing/2014/main" val="3458926682"/>
                    </a:ext>
                  </a:extLst>
                </a:gridCol>
                <a:gridCol w="1826369">
                  <a:extLst>
                    <a:ext uri="{9D8B030D-6E8A-4147-A177-3AD203B41FA5}">
                      <a16:colId xmlns:a16="http://schemas.microsoft.com/office/drawing/2014/main" val="19449861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76894"/>
                  </a:ext>
                </a:extLst>
              </a:tr>
              <a:tr h="679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 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 1 -4 3 4 -4 6 5 -5 1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56820"/>
                  </a:ext>
                </a:extLst>
              </a:tr>
              <a:tr h="679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 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-1 -2 -3 -4 -5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61077"/>
                  </a:ext>
                </a:extLst>
              </a:tr>
              <a:tr h="679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 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10 -4 3 1 5 6 -35 12 21 -1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82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62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7790" y="1654829"/>
            <a:ext cx="10456010" cy="17741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나라 방문</a:t>
            </a:r>
            <a:endParaRPr lang="en-US" altLang="ko-KR" sz="1400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ko-KR" sz="1000" dirty="0"/>
              <a:t>1</a:t>
            </a:r>
            <a:r>
              <a:rPr lang="ko-KR" altLang="en-US" sz="1000" dirty="0"/>
              <a:t>부터 </a:t>
            </a:r>
            <a:r>
              <a:rPr lang="en-US" altLang="ko-KR" sz="1000" dirty="0"/>
              <a:t>N</a:t>
            </a:r>
            <a:r>
              <a:rPr lang="ko-KR" altLang="en-US" sz="1000" dirty="0"/>
              <a:t>까지 번호가 매겨져 있는 나라들이 있고</a:t>
            </a:r>
            <a:r>
              <a:rPr lang="en-US" altLang="ko-KR" sz="1000" dirty="0"/>
              <a:t>, </a:t>
            </a:r>
            <a:r>
              <a:rPr lang="ko-KR" altLang="en-US" sz="1000" dirty="0"/>
              <a:t>나라들 사이에는 길이 있다</a:t>
            </a:r>
            <a:r>
              <a:rPr lang="en-US" altLang="ko-KR" sz="1000" dirty="0"/>
              <a:t>. </a:t>
            </a:r>
            <a:r>
              <a:rPr lang="ko-KR" altLang="en-US" sz="1000" dirty="0"/>
              <a:t>이제 한 대학생이 어느 한 나라에서 출발해 </a:t>
            </a:r>
            <a:r>
              <a:rPr lang="en-US" altLang="ko-KR" sz="1000" dirty="0"/>
              <a:t>N</a:t>
            </a:r>
            <a:r>
              <a:rPr lang="ko-KR" altLang="en-US" sz="1000" dirty="0"/>
              <a:t>개의 나라를 모두 거쳐 원래의 나라로</a:t>
            </a:r>
            <a:br>
              <a:rPr lang="en-US" altLang="ko-KR" sz="1000" dirty="0"/>
            </a:br>
            <a:r>
              <a:rPr lang="ko-KR" altLang="en-US" sz="1000" dirty="0"/>
              <a:t>돌아오는 </a:t>
            </a:r>
            <a:r>
              <a:rPr lang="ko-KR" altLang="en-US" sz="1000" u="sng" dirty="0"/>
              <a:t>순회 여행</a:t>
            </a:r>
            <a:r>
              <a:rPr lang="ko-KR" altLang="en-US" sz="1000" dirty="0"/>
              <a:t>을 계획하려 한다</a:t>
            </a:r>
            <a:r>
              <a:rPr lang="en-US" altLang="ko-KR" sz="1000" dirty="0"/>
              <a:t>. </a:t>
            </a:r>
            <a:r>
              <a:rPr lang="ko-KR" altLang="en-US" sz="1000" dirty="0"/>
              <a:t>단</a:t>
            </a:r>
            <a:r>
              <a:rPr lang="en-US" altLang="ko-KR" sz="1000" dirty="0"/>
              <a:t>, </a:t>
            </a:r>
            <a:r>
              <a:rPr lang="ko-KR" altLang="en-US" sz="1000" dirty="0"/>
              <a:t>한 번 갔던 나라로는 다시 갈 수 없다</a:t>
            </a:r>
            <a:r>
              <a:rPr lang="en-US" altLang="ko-KR" sz="1000" dirty="0"/>
              <a:t>. </a:t>
            </a:r>
            <a:r>
              <a:rPr lang="ko-KR" altLang="en-US" sz="1000" dirty="0"/>
              <a:t>이때</a:t>
            </a:r>
            <a:r>
              <a:rPr lang="en-US" altLang="ko-KR" sz="1000" dirty="0"/>
              <a:t>, </a:t>
            </a:r>
            <a:r>
              <a:rPr lang="ko-KR" altLang="en-US" sz="1000" dirty="0"/>
              <a:t>각 나라 간의 입국심사에 쓰이는 노력</a:t>
            </a:r>
            <a:r>
              <a:rPr lang="en-US" altLang="ko-KR" sz="1000" dirty="0"/>
              <a:t>(</a:t>
            </a:r>
            <a:r>
              <a:rPr lang="ko-KR" altLang="en-US" sz="1000" dirty="0"/>
              <a:t>비용</a:t>
            </a:r>
            <a:r>
              <a:rPr lang="en-US" altLang="ko-KR" sz="1000" dirty="0"/>
              <a:t>)</a:t>
            </a:r>
            <a:r>
              <a:rPr lang="ko-KR" altLang="en-US" sz="1000" dirty="0"/>
              <a:t>의 양이 다르다</a:t>
            </a:r>
            <a:r>
              <a:rPr lang="en-US" altLang="ko-KR" sz="1000" dirty="0"/>
              <a:t>. (</a:t>
            </a:r>
            <a:r>
              <a:rPr lang="ko-KR" altLang="en-US" sz="1000" dirty="0"/>
              <a:t>이는 대칭적이지 않음</a:t>
            </a:r>
            <a:r>
              <a:rPr lang="en-US" altLang="ko-KR" sz="1000" dirty="0"/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ko-KR" altLang="en-US" sz="1000" dirty="0"/>
              <a:t>이때</a:t>
            </a:r>
            <a:r>
              <a:rPr lang="en-US" altLang="ko-KR" sz="1000" dirty="0"/>
              <a:t>, </a:t>
            </a:r>
            <a:r>
              <a:rPr lang="ko-KR" altLang="en-US" sz="1000" dirty="0"/>
              <a:t>가장 적은 노력</a:t>
            </a:r>
            <a:r>
              <a:rPr lang="en-US" altLang="ko-KR" sz="1000" dirty="0"/>
              <a:t>(</a:t>
            </a:r>
            <a:r>
              <a:rPr lang="ko-KR" altLang="en-US" sz="1000" dirty="0"/>
              <a:t>비용</a:t>
            </a:r>
            <a:r>
              <a:rPr lang="en-US" altLang="ko-KR" sz="1000" dirty="0"/>
              <a:t>)</a:t>
            </a:r>
            <a:r>
              <a:rPr lang="ko-KR" altLang="en-US" sz="1000" dirty="0"/>
              <a:t>을 들여 순회 여행을 하려 한다</a:t>
            </a:r>
            <a:r>
              <a:rPr lang="en-US" altLang="ko-KR" sz="1000" dirty="0"/>
              <a:t>. </a:t>
            </a:r>
            <a:r>
              <a:rPr lang="ko-KR" altLang="en-US" sz="1000" dirty="0"/>
              <a:t>가장 적은 비용을 출력해라</a:t>
            </a:r>
            <a:r>
              <a:rPr lang="en-US" altLang="ko-KR" sz="1000" dirty="0"/>
              <a:t>. (</a:t>
            </a:r>
            <a:r>
              <a:rPr lang="ko-KR" altLang="en-US" sz="1000" dirty="0"/>
              <a:t>수행시간 제한이 있음</a:t>
            </a:r>
            <a:r>
              <a:rPr lang="en-US" altLang="ko-KR" sz="1000" dirty="0"/>
              <a:t>.</a:t>
            </a:r>
            <a:r>
              <a:rPr lang="ko-KR" altLang="en-US" sz="1000" dirty="0"/>
              <a:t> 제한</a:t>
            </a:r>
            <a:r>
              <a:rPr lang="en-US" altLang="ko-KR" sz="1000" dirty="0"/>
              <a:t> </a:t>
            </a:r>
            <a:r>
              <a:rPr lang="ko-KR" altLang="en-US" sz="1000" dirty="0"/>
              <a:t>시간 안에 완료가 돼야 함</a:t>
            </a:r>
            <a:r>
              <a:rPr lang="en-US" altLang="ko-KR" sz="1000" dirty="0"/>
              <a:t>.)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C48F757-EF84-BDEA-0BE7-1CC829E56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55590"/>
              </p:ext>
            </p:extLst>
          </p:nvPr>
        </p:nvGraphicFramePr>
        <p:xfrm>
          <a:off x="908610" y="4542503"/>
          <a:ext cx="4407798" cy="192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482">
                  <a:extLst>
                    <a:ext uri="{9D8B030D-6E8A-4147-A177-3AD203B41FA5}">
                      <a16:colId xmlns:a16="http://schemas.microsoft.com/office/drawing/2014/main" val="3458926682"/>
                    </a:ext>
                  </a:extLst>
                </a:gridCol>
                <a:gridCol w="2436316">
                  <a:extLst>
                    <a:ext uri="{9D8B030D-6E8A-4147-A177-3AD203B41FA5}">
                      <a16:colId xmlns:a16="http://schemas.microsoft.com/office/drawing/2014/main" val="1944986165"/>
                    </a:ext>
                  </a:extLst>
                </a:gridCol>
              </a:tblGrid>
              <a:tr h="278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76894"/>
                  </a:ext>
                </a:extLst>
              </a:tr>
              <a:tr h="15551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0 10 15 20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5 0 9 10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6 13 0 12</a:t>
                      </a: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8 8 9 0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5682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6300B62-A9C5-1DF6-9463-B4D1EB81F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57" y="3830497"/>
            <a:ext cx="4246677" cy="1999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05C6EF-5210-26A9-7515-9A31036FEFEC}"/>
              </a:ext>
            </a:extLst>
          </p:cNvPr>
          <p:cNvSpPr txBox="1"/>
          <p:nvPr/>
        </p:nvSpPr>
        <p:spPr>
          <a:xfrm>
            <a:off x="424460" y="3274415"/>
            <a:ext cx="6094770" cy="1112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ko-KR" altLang="en-US" sz="1800" dirty="0"/>
              <a:t>입력 </a:t>
            </a:r>
            <a:r>
              <a:rPr lang="en-US" altLang="ko-KR" sz="1800" dirty="0"/>
              <a:t>: N, N x N </a:t>
            </a:r>
            <a:r>
              <a:rPr lang="ko-KR" altLang="en-US" sz="1800" dirty="0"/>
              <a:t>의 노력배열</a:t>
            </a:r>
            <a:endParaRPr lang="en-US" altLang="ko-KR" sz="1800" dirty="0"/>
          </a:p>
          <a:p>
            <a:pPr lvl="1">
              <a:lnSpc>
                <a:spcPct val="200000"/>
              </a:lnSpc>
            </a:pPr>
            <a:r>
              <a:rPr lang="ko-KR" altLang="en-US" sz="1800" dirty="0"/>
              <a:t>출력 </a:t>
            </a:r>
            <a:r>
              <a:rPr lang="en-US" altLang="ko-KR" sz="1800" dirty="0"/>
              <a:t>: </a:t>
            </a:r>
            <a:r>
              <a:rPr lang="ko-KR" altLang="en-US" sz="1800" u="sng" dirty="0"/>
              <a:t>순회 여행</a:t>
            </a:r>
            <a:r>
              <a:rPr lang="ko-KR" altLang="en-US" sz="1800" dirty="0"/>
              <a:t>을 할 수 있는 최소 노력</a:t>
            </a: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25968-611B-5EA6-A4B5-93DC2EA80E83}"/>
              </a:ext>
            </a:extLst>
          </p:cNvPr>
          <p:cNvSpPr txBox="1"/>
          <p:nvPr/>
        </p:nvSpPr>
        <p:spPr>
          <a:xfrm>
            <a:off x="6543257" y="490958"/>
            <a:ext cx="511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4</a:t>
            </a:r>
            <a:r>
              <a:rPr lang="ko-KR" altLang="en-US" b="1" dirty="0"/>
              <a:t>번</a:t>
            </a:r>
            <a:r>
              <a:rPr lang="en-US" altLang="ko-KR" b="1" dirty="0"/>
              <a:t> </a:t>
            </a:r>
            <a:r>
              <a:rPr lang="ko-KR" altLang="en-US" b="1" dirty="0"/>
              <a:t>문제는 실습 파일 제출 후</a:t>
            </a:r>
            <a:r>
              <a:rPr lang="en-US" altLang="ko-KR" b="1" dirty="0"/>
              <a:t>, </a:t>
            </a:r>
            <a:r>
              <a:rPr lang="ko-KR" altLang="en-US" b="1" dirty="0"/>
              <a:t>코드 실행 시간에 따른 추가적인 평가가 있을 예정임</a:t>
            </a:r>
          </a:p>
        </p:txBody>
      </p:sp>
    </p:spTree>
    <p:extLst>
      <p:ext uri="{BB962C8B-B14F-4D97-AF65-F5344CB8AC3E}">
        <p14:creationId xmlns:p14="http://schemas.microsoft.com/office/powerpoint/2010/main" val="158335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81088"/>
            <a:ext cx="9892144" cy="219795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Hint : 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/>
              <a:t>DFS, DP</a:t>
            </a:r>
            <a:r>
              <a:rPr lang="ko-KR" altLang="en-US" sz="1200" dirty="0"/>
              <a:t>를 이용해 문제를 풉니다</a:t>
            </a:r>
            <a:r>
              <a:rPr lang="en-US" altLang="ko-KR" sz="1200" dirty="0"/>
              <a:t>. 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/>
              <a:t>DFS</a:t>
            </a:r>
            <a:r>
              <a:rPr lang="ko-KR" altLang="en-US" sz="1200" dirty="0"/>
              <a:t>로 각 여행지를 체크하는데</a:t>
            </a:r>
            <a:r>
              <a:rPr lang="en-US" altLang="ko-KR" sz="1200" dirty="0"/>
              <a:t>, DP</a:t>
            </a:r>
            <a:r>
              <a:rPr lang="ko-KR" altLang="en-US" sz="1200" dirty="0"/>
              <a:t>를 이용해 노력의 양을 저장합니다</a:t>
            </a:r>
            <a:r>
              <a:rPr lang="en-US" altLang="ko-KR" sz="1200" dirty="0"/>
              <a:t>. (</a:t>
            </a:r>
            <a:r>
              <a:rPr lang="ko-KR" altLang="en-US" sz="1200" dirty="0" err="1"/>
              <a:t>다익스트라</a:t>
            </a:r>
            <a:r>
              <a:rPr lang="ko-KR" altLang="en-US" sz="1200" dirty="0"/>
              <a:t> 기법과 비슷합니다</a:t>
            </a:r>
            <a:r>
              <a:rPr lang="en-US" altLang="ko-KR" sz="1200" dirty="0"/>
              <a:t>.)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/>
              <a:t>DP </a:t>
            </a:r>
            <a:r>
              <a:rPr lang="ko-KR" altLang="en-US" sz="1200" dirty="0"/>
              <a:t>에는 </a:t>
            </a:r>
            <a:r>
              <a:rPr lang="en-US" altLang="ko-KR" sz="1200" dirty="0"/>
              <a:t>2</a:t>
            </a:r>
            <a:r>
              <a:rPr lang="ko-KR" altLang="en-US" sz="1200" dirty="0"/>
              <a:t>차원 배열로 </a:t>
            </a:r>
            <a:r>
              <a:rPr lang="en-US" altLang="ko-KR" sz="1200" dirty="0"/>
              <a:t>DP[</a:t>
            </a:r>
            <a:r>
              <a:rPr lang="ko-KR" altLang="en-US" sz="1200" dirty="0"/>
              <a:t>현재위치</a:t>
            </a:r>
            <a:r>
              <a:rPr lang="en-US" altLang="ko-KR" sz="1200" dirty="0"/>
              <a:t>][</a:t>
            </a:r>
            <a:r>
              <a:rPr lang="ko-KR" altLang="en-US" sz="1200" dirty="0" err="1"/>
              <a:t>방문할위치</a:t>
            </a:r>
            <a:r>
              <a:rPr lang="en-US" altLang="ko-KR" sz="1200" dirty="0"/>
              <a:t>] </a:t>
            </a:r>
            <a:r>
              <a:rPr lang="ko-KR" altLang="en-US" sz="1200" dirty="0"/>
              <a:t>의 노력의 최소값을 저장합니다</a:t>
            </a:r>
            <a:r>
              <a:rPr lang="en-US" altLang="ko-KR" sz="1200" dirty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200" dirty="0"/>
              <a:t>정답이 정상적으로 나오지만</a:t>
            </a:r>
            <a:r>
              <a:rPr lang="en-US" altLang="ko-KR" sz="1200" dirty="0"/>
              <a:t>, </a:t>
            </a:r>
            <a:r>
              <a:rPr lang="ko-KR" altLang="en-US" sz="1200" dirty="0"/>
              <a:t>시간이 오래 걸린다면</a:t>
            </a:r>
            <a:r>
              <a:rPr lang="en-US" altLang="ko-KR" sz="1200" dirty="0"/>
              <a:t>, DFS</a:t>
            </a:r>
            <a:r>
              <a:rPr lang="ko-KR" altLang="en-US" sz="1200" dirty="0"/>
              <a:t>에서 방문조건을 </a:t>
            </a:r>
            <a:r>
              <a:rPr lang="ko-KR" altLang="en-US" sz="1200" dirty="0" err="1"/>
              <a:t>비트마스킹</a:t>
            </a:r>
            <a:r>
              <a:rPr lang="ko-KR" altLang="en-US" sz="1200" dirty="0"/>
              <a:t> 기법을 이용해 나타냅니다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7A145B3-057C-C2C2-CFDE-BCA2D2A6EC58}"/>
              </a:ext>
            </a:extLst>
          </p:cNvPr>
          <p:cNvSpPr txBox="1">
            <a:spLocks/>
          </p:cNvSpPr>
          <p:nvPr/>
        </p:nvSpPr>
        <p:spPr>
          <a:xfrm>
            <a:off x="754626" y="3968719"/>
            <a:ext cx="9892144" cy="1965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200" dirty="0" err="1"/>
              <a:t>다익스트라</a:t>
            </a:r>
            <a:r>
              <a:rPr lang="en-US" altLang="ko-KR" sz="1200" dirty="0"/>
              <a:t> (Dijkstra)</a:t>
            </a:r>
            <a:r>
              <a:rPr lang="ko-KR" altLang="en-US" sz="1200" dirty="0"/>
              <a:t> 알고리즘</a:t>
            </a:r>
            <a:endParaRPr lang="en-US" altLang="ko-KR" sz="1200" dirty="0"/>
          </a:p>
          <a:p>
            <a:pPr lvl="1">
              <a:lnSpc>
                <a:spcPct val="200000"/>
              </a:lnSpc>
            </a:pPr>
            <a:r>
              <a:rPr lang="ko-KR" altLang="en-US" sz="800" dirty="0"/>
              <a:t>현재까지 알고 있던 최단 경로를 계속해서 갱신하는 알고리즘</a:t>
            </a:r>
            <a:endParaRPr lang="en-US" altLang="ko-KR" sz="800" dirty="0"/>
          </a:p>
          <a:p>
            <a:pPr lvl="1">
              <a:lnSpc>
                <a:spcPct val="200000"/>
              </a:lnSpc>
            </a:pPr>
            <a:r>
              <a:rPr lang="ko-KR" altLang="en-US" sz="800" dirty="0"/>
              <a:t>문제</a:t>
            </a:r>
            <a:r>
              <a:rPr lang="en-US" altLang="ko-KR" sz="800" dirty="0"/>
              <a:t>4 </a:t>
            </a:r>
            <a:r>
              <a:rPr lang="ko-KR" altLang="en-US" sz="800" dirty="0"/>
              <a:t>에서는 </a:t>
            </a:r>
            <a:r>
              <a:rPr lang="en-US" altLang="ko-KR" sz="800" dirty="0"/>
              <a:t>DFS</a:t>
            </a:r>
            <a:r>
              <a:rPr lang="ko-KR" altLang="en-US" sz="800" dirty="0"/>
              <a:t>를 이용해야 하지만</a:t>
            </a:r>
            <a:r>
              <a:rPr lang="en-US" altLang="ko-KR" sz="800" dirty="0"/>
              <a:t>, </a:t>
            </a:r>
            <a:r>
              <a:rPr lang="ko-KR" altLang="en-US" sz="800" dirty="0" err="1"/>
              <a:t>다익스트라는</a:t>
            </a:r>
            <a:r>
              <a:rPr lang="ko-KR" altLang="en-US" sz="800" dirty="0"/>
              <a:t> </a:t>
            </a:r>
            <a:r>
              <a:rPr lang="en-US" altLang="ko-KR" sz="800" dirty="0"/>
              <a:t>DFS</a:t>
            </a:r>
            <a:r>
              <a:rPr lang="ko-KR" altLang="en-US" sz="800" dirty="0"/>
              <a:t>는 아님</a:t>
            </a:r>
            <a:endParaRPr lang="en-US" altLang="ko-KR" sz="800" dirty="0"/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800" dirty="0"/>
          </a:p>
        </p:txBody>
      </p:sp>
      <p:pic>
        <p:nvPicPr>
          <p:cNvPr id="9" name="그림 8" descr="하얀색, 실외이(가) 표시된 사진&#10;&#10;자동 생성된 설명">
            <a:extLst>
              <a:ext uri="{FF2B5EF4-FFF2-40B4-BE49-F238E27FC236}">
                <a16:creationId xmlns:a16="http://schemas.microsoft.com/office/drawing/2014/main" id="{14C34316-8276-4369-8F64-F59FCD5BE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68" y="3968719"/>
            <a:ext cx="6384486" cy="24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1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7A145B3-057C-C2C2-CFDE-BCA2D2A6EC58}"/>
              </a:ext>
            </a:extLst>
          </p:cNvPr>
          <p:cNvSpPr txBox="1">
            <a:spLocks/>
          </p:cNvSpPr>
          <p:nvPr/>
        </p:nvSpPr>
        <p:spPr>
          <a:xfrm>
            <a:off x="666136" y="1328758"/>
            <a:ext cx="9892144" cy="1965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1500" dirty="0"/>
              <a:t>Hint : </a:t>
            </a:r>
            <a:r>
              <a:rPr lang="ko-KR" altLang="en-US" sz="1500" dirty="0" err="1"/>
              <a:t>다익스트라</a:t>
            </a:r>
            <a:r>
              <a:rPr lang="en-US" altLang="ko-KR" sz="1500" dirty="0"/>
              <a:t> (Dijkstra)</a:t>
            </a:r>
            <a:r>
              <a:rPr lang="ko-KR" altLang="en-US" sz="1500" dirty="0"/>
              <a:t> 알고리즘</a:t>
            </a:r>
            <a:endParaRPr lang="en-US" altLang="ko-KR" sz="1500" dirty="0"/>
          </a:p>
          <a:p>
            <a:pPr lvl="1">
              <a:lnSpc>
                <a:spcPct val="200000"/>
              </a:lnSpc>
            </a:pPr>
            <a:r>
              <a:rPr lang="ko-KR" altLang="en-US" sz="1500" dirty="0"/>
              <a:t>현재까지 알고 있던 최단 경로를 계속해서 갱신하는 알고리즘</a:t>
            </a:r>
            <a:endParaRPr lang="en-US" altLang="ko-KR" sz="1500" dirty="0"/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1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3DAB47-ED1A-92E8-0EE7-E9B93E0A0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50" y="2475952"/>
            <a:ext cx="1664206" cy="16833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11E202-FC4A-BF88-563E-7DB0BD289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89" y="2459217"/>
            <a:ext cx="1759988" cy="17265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3B25E5-6B2D-79E1-4FA7-84EF6F91D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69" y="2459218"/>
            <a:ext cx="1680993" cy="17049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FE8068B-2F89-0C63-E1A6-D4FBA92B4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12" y="4602327"/>
            <a:ext cx="1672379" cy="17265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0377472-7FD4-0FA2-85ED-B35CEA160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730" y="4602327"/>
            <a:ext cx="1639164" cy="17265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CD153EE-FEBC-D0BF-5DE3-470628BCC7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68" y="4459288"/>
            <a:ext cx="1659504" cy="172655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258816D-3D02-0B7D-D124-0988F5D516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05" y="2560861"/>
            <a:ext cx="3579489" cy="58319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00A18EF-04E9-4DB1-4862-F377E01392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616" y="3076723"/>
            <a:ext cx="3579491" cy="62485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0EAF395-A78E-8582-33A6-743EC06860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616" y="3576657"/>
            <a:ext cx="3593078" cy="59986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C54CB2E-DE88-276B-618A-D9C10CA1E1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674" y="4132115"/>
            <a:ext cx="3574962" cy="56653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5431AA8-324B-F263-590A-3C823579B2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736" y="4676189"/>
            <a:ext cx="3584022" cy="57486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C865759-8950-F34D-62B8-4805319700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675" y="5187246"/>
            <a:ext cx="3602145" cy="5248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B0BE67-7560-4FE2-A6FE-B9CE67E4A5D5}"/>
              </a:ext>
            </a:extLst>
          </p:cNvPr>
          <p:cNvSpPr txBox="1"/>
          <p:nvPr/>
        </p:nvSpPr>
        <p:spPr>
          <a:xfrm>
            <a:off x="6477000" y="222616"/>
            <a:ext cx="55799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시작 노드 지정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2. </a:t>
            </a:r>
            <a:r>
              <a:rPr lang="ko-KR" altLang="en-US" sz="1400" dirty="0"/>
              <a:t>시작 노드에서 갈 수 있는 노드의 비용을 저장</a:t>
            </a:r>
            <a:br>
              <a:rPr lang="en-US" altLang="ko-KR" sz="1400" dirty="0"/>
            </a:br>
            <a:r>
              <a:rPr lang="en-US" altLang="ko-KR" sz="1400" dirty="0"/>
              <a:t>3. </a:t>
            </a:r>
            <a:r>
              <a:rPr lang="ko-KR" altLang="en-US" sz="1400" dirty="0"/>
              <a:t>방문하지 않은 노드 중 가장 작은 비용의 노드를 선택</a:t>
            </a:r>
            <a:endParaRPr lang="en-US" altLang="ko-KR" sz="1400" dirty="0"/>
          </a:p>
          <a:p>
            <a:pPr marL="177800" indent="-177800"/>
            <a:r>
              <a:rPr lang="en-US" altLang="ko-KR" sz="1400" dirty="0"/>
              <a:t>4. 3</a:t>
            </a:r>
            <a:r>
              <a:rPr lang="ko-KR" altLang="en-US" sz="1400" dirty="0"/>
              <a:t>에서 포함된 노드를 경유하는 경우를 고려하여 비용 갱신</a:t>
            </a:r>
            <a:endParaRPr lang="en-US" altLang="ko-KR" sz="1400" dirty="0"/>
          </a:p>
          <a:p>
            <a:r>
              <a:rPr lang="en-US" altLang="ko-KR" sz="1400" dirty="0"/>
              <a:t>5. </a:t>
            </a:r>
            <a:r>
              <a:rPr lang="ko-KR" altLang="en-US" sz="1400" dirty="0"/>
              <a:t>모든 노드를 방문할 때까지 </a:t>
            </a:r>
            <a:r>
              <a:rPr lang="en-US" altLang="ko-KR" sz="1400" dirty="0"/>
              <a:t>3-4 </a:t>
            </a:r>
            <a:r>
              <a:rPr lang="ko-KR" altLang="en-US" sz="1400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324115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4, Hint : Bit-Masking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5164" y="1828804"/>
            <a:ext cx="10760810" cy="353960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정수의 이진 표현을 자료구조로 쓰는 기법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더 빠른 수행 시간</a:t>
            </a:r>
            <a:r>
              <a:rPr lang="en-US" altLang="ko-KR" dirty="0"/>
              <a:t>, </a:t>
            </a:r>
            <a:r>
              <a:rPr lang="ko-KR" altLang="en-US" dirty="0"/>
              <a:t>더 간결한 코드</a:t>
            </a:r>
            <a:r>
              <a:rPr lang="en-US" altLang="ko-KR" dirty="0"/>
              <a:t>, </a:t>
            </a:r>
            <a:r>
              <a:rPr lang="ko-KR" altLang="en-US" dirty="0"/>
              <a:t>더 적은 메모리 사용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집합을 쉽게 표현할 수 있음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872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25851</TotalTime>
  <Words>1092</Words>
  <Application>Microsoft Office PowerPoint</Application>
  <PresentationFormat>와이드스크린</PresentationFormat>
  <Paragraphs>141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실습 1</vt:lpstr>
      <vt:lpstr>실습 1</vt:lpstr>
      <vt:lpstr>실습 2</vt:lpstr>
      <vt:lpstr>실습 2</vt:lpstr>
      <vt:lpstr>실습 3</vt:lpstr>
      <vt:lpstr>실습 4</vt:lpstr>
      <vt:lpstr>실습 4</vt:lpstr>
      <vt:lpstr>실습 4</vt:lpstr>
      <vt:lpstr>실습 4, Hint : Bit-Masking</vt:lpstr>
      <vt:lpstr>실습 4, Hint : Bit-Masking</vt:lpstr>
      <vt:lpstr>실습 4, Hint : Bit-Masking</vt:lpstr>
      <vt:lpstr>실습 4, Hint : Bit-Masking 예시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황금비 프로젝트 문제</dc:title>
  <dc:creator>임 준석</dc:creator>
  <cp:lastModifiedBy>은원 김</cp:lastModifiedBy>
  <cp:revision>71</cp:revision>
  <dcterms:created xsi:type="dcterms:W3CDTF">2022-07-16T21:50:49Z</dcterms:created>
  <dcterms:modified xsi:type="dcterms:W3CDTF">2022-11-22T09:35:43Z</dcterms:modified>
</cp:coreProperties>
</file>