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48"/>
  </p:notesMasterIdLst>
  <p:handoutMasterIdLst>
    <p:handoutMasterId r:id="rId49"/>
  </p:handout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41" r:id="rId16"/>
    <p:sldId id="314" r:id="rId17"/>
    <p:sldId id="316" r:id="rId18"/>
    <p:sldId id="317" r:id="rId19"/>
    <p:sldId id="318" r:id="rId20"/>
    <p:sldId id="329" r:id="rId21"/>
    <p:sldId id="319" r:id="rId22"/>
    <p:sldId id="320" r:id="rId23"/>
    <p:sldId id="321" r:id="rId24"/>
    <p:sldId id="331" r:id="rId25"/>
    <p:sldId id="330" r:id="rId26"/>
    <p:sldId id="322" r:id="rId27"/>
    <p:sldId id="323" r:id="rId28"/>
    <p:sldId id="332" r:id="rId29"/>
    <p:sldId id="324" r:id="rId30"/>
    <p:sldId id="334" r:id="rId31"/>
    <p:sldId id="325" r:id="rId32"/>
    <p:sldId id="333" r:id="rId33"/>
    <p:sldId id="328" r:id="rId34"/>
    <p:sldId id="343" r:id="rId35"/>
    <p:sldId id="344" r:id="rId36"/>
    <p:sldId id="345" r:id="rId37"/>
    <p:sldId id="346" r:id="rId38"/>
    <p:sldId id="347" r:id="rId39"/>
    <p:sldId id="326" r:id="rId40"/>
    <p:sldId id="335" r:id="rId41"/>
    <p:sldId id="336" r:id="rId42"/>
    <p:sldId id="337" r:id="rId43"/>
    <p:sldId id="338" r:id="rId44"/>
    <p:sldId id="327" r:id="rId45"/>
    <p:sldId id="339" r:id="rId46"/>
    <p:sldId id="26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51"/>
  </p:normalViewPr>
  <p:slideViewPr>
    <p:cSldViewPr snapToGrid="0" snapToObjects="1">
      <p:cViewPr varScale="1">
        <p:scale>
          <a:sx n="83" d="100"/>
          <a:sy n="83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50C2ECA-8B25-754D-ABAC-32FE3F4B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F73ABE2-503C-0E4F-ADAD-24CB8F53FA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D4-966A-4A4F-B071-E646A2CA013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A4CEC9E-B84F-3245-9DC6-EA37E5D50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9B178F-0FAF-BA40-87D3-AAD2891B9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11FB-C22A-D44B-B6F2-C38EA0DD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38B2-F261-9845-9CAD-42409F44993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E55-91C8-944F-96ED-E3974ABC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929677-AF24-CB4F-A385-56446B20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84DD05-66D2-BB42-A79A-F26BB231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44DD9C-789D-BA48-8A96-3989426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2D4075-FF62-5F42-BA06-564C1928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" y="36346"/>
            <a:ext cx="12117125" cy="644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ABBAD2-305E-1B4B-923D-7998AF3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171523"/>
          </a:xfrm>
        </p:spPr>
        <p:txBody>
          <a:bodyPr>
            <a:normAutofit/>
          </a:bodyPr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8DF0E2A-F948-1446-9562-1F377DB732A2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C67175D-1525-6444-9BF0-3DF9446A2A5D}"/>
              </a:ext>
            </a:extLst>
          </p:cNvPr>
          <p:cNvSpPr txBox="1"/>
          <p:nvPr userDrawn="1"/>
        </p:nvSpPr>
        <p:spPr>
          <a:xfrm>
            <a:off x="365760" y="659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20506884">
            <a:off x="-3058" y="2411574"/>
            <a:ext cx="12112497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50" dirty="0" smtClean="0">
                <a:ln w="0"/>
                <a:gradFill flip="none" rotWithShape="1">
                  <a:gsLst>
                    <a:gs pos="44000">
                      <a:schemeClr val="bg1">
                        <a:alpha val="7000"/>
                        <a:lumMod val="0"/>
                        <a:lumOff val="100000"/>
                      </a:schemeClr>
                    </a:gs>
                    <a:gs pos="70000">
                      <a:schemeClr val="bg1"/>
                    </a:gs>
                    <a:gs pos="54000">
                      <a:schemeClr val="accent3">
                        <a:lumMod val="45000"/>
                        <a:lumOff val="55000"/>
                      </a:schemeClr>
                    </a:gs>
                    <a:gs pos="78000">
                      <a:schemeClr val="accent3">
                        <a:lumMod val="30000"/>
                        <a:lumOff val="70000"/>
                      </a:schemeClr>
                    </a:gs>
                  </a:gsLst>
                  <a:lin ang="135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</a:rPr>
              <a:t>S  U N B E A M</a:t>
            </a:r>
            <a:endParaRPr lang="en-US" sz="11500" b="1" cap="none" spc="50" dirty="0">
              <a:ln w="0"/>
              <a:gradFill flip="none" rotWithShape="1">
                <a:gsLst>
                  <a:gs pos="44000">
                    <a:schemeClr val="bg1">
                      <a:alpha val="7000"/>
                      <a:lumMod val="0"/>
                      <a:lumOff val="100000"/>
                    </a:schemeClr>
                  </a:gs>
                  <a:gs pos="70000">
                    <a:schemeClr val="bg1"/>
                  </a:gs>
                  <a:gs pos="54000">
                    <a:schemeClr val="accent3">
                      <a:lumMod val="45000"/>
                      <a:lumOff val="55000"/>
                    </a:schemeClr>
                  </a:gs>
                  <a:gs pos="78000">
                    <a:schemeClr val="accent3">
                      <a:lumMod val="30000"/>
                      <a:lumOff val="70000"/>
                    </a:schemeClr>
                  </a:gs>
                </a:gsLst>
                <a:lin ang="13500000" scaled="1"/>
                <a:tileRect/>
              </a:gra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20183-4F81-574B-A45C-5A4A463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09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77334C-1369-7740-96AE-2A4BE2E5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6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D0A998-A029-7742-B21A-2B97FB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6AECE7-F9DB-E349-A0D1-932CC6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C52EC9-A4F2-534E-B766-200D91B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F0B41F-059C-FB4E-A55A-0FA105C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36525"/>
            <a:ext cx="11837670" cy="45783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824072-3706-0C4F-9AFD-BF68C24D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90" y="934085"/>
            <a:ext cx="56426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1B519C-F82E-8C41-8494-9B54DB5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568C1B-3A4A-3545-BC6B-852FECF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E2BCA3-755F-304A-9D18-F521547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FFB58BFA-D5B9-0A42-BE33-6F2DF8E0F0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34085"/>
            <a:ext cx="59093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1E32D-060E-B74C-88B5-72204F1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04775"/>
            <a:ext cx="11824652" cy="4667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202F5C-0978-B140-B6AA-ED69607E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38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8D6D64-2348-EA41-9C06-FF1265C9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2BA7742-2617-E74B-9E5B-3B819F6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62AFB07-963E-C945-A6BB-E7C74AAD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56D68BD-B227-214F-8237-87A7BE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63265A1B-37B0-C940-BAE6-30630E84D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5070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02238932-BC39-5341-8E3E-E60978274B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070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5140E7-D585-874F-97BF-74C9957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136525"/>
            <a:ext cx="11757660" cy="46926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FDBE03C-F942-4949-B845-5D3E550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9A6B16-AA9D-E742-A8CF-09BB037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68B6F3-8F49-6B42-8F9D-1F08FA8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249491-79C2-4B4A-9D89-3951B66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8F16C4-2473-F84F-8C23-4D4B0FC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2EA9DC-D1E7-3447-8BEA-B9FB92C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45FC8A-3B20-DE4A-BBE7-73CAF96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818620" cy="503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6712F3-146A-4449-A1B2-AC609D78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18" y="868680"/>
            <a:ext cx="7481252" cy="5240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8ADF43-4F1B-BC44-A8DA-31255F05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868680"/>
            <a:ext cx="4097655" cy="5240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1894A0-8F54-D448-BDD0-F5165652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0596A7-DB36-9345-B809-89A2079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C5CD37-5E0A-8045-828D-C88AE89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6AC74-44C2-1641-89F7-E406D6A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11917997" cy="4921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6698752-0FD6-224F-AFF0-9EC0443D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49190" y="868680"/>
            <a:ext cx="7075170" cy="5212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133AEE-F401-DB46-82F4-44F80333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4" y="868680"/>
            <a:ext cx="4694236" cy="5212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E9122C6-FDBE-E348-83B7-33DE609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4E88EA-ED7B-6F42-A26B-7669BB2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404B687-CF9D-444A-87AE-AA1A4B8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D99F0F-07B3-B348-AD5E-2E6822CA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4" y="863506"/>
            <a:ext cx="11873752" cy="53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="" xmlns:a16="http://schemas.microsoft.com/office/drawing/2014/main" id="{2AC50F60-ACB2-654C-B71E-8F38D7A9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24875"/>
            <a:ext cx="11873752" cy="502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D578718-8CF0-D74B-A24B-14A64D60F173}"/>
              </a:ext>
            </a:extLst>
          </p:cNvPr>
          <p:cNvSpPr/>
          <p:nvPr userDrawn="1"/>
        </p:nvSpPr>
        <p:spPr>
          <a:xfrm>
            <a:off x="0" y="6297433"/>
            <a:ext cx="12192000" cy="56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Sunbeam Infotech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C9B9762-C109-9B4D-A1FB-6E83EC9F0CE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927" y="6319299"/>
            <a:ext cx="485030" cy="485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782ECE1-1692-324E-98B0-F55D716E5C07}"/>
              </a:ext>
            </a:extLst>
          </p:cNvPr>
          <p:cNvSpPr txBox="1"/>
          <p:nvPr userDrawn="1"/>
        </p:nvSpPr>
        <p:spPr>
          <a:xfrm>
            <a:off x="10450734" y="6445828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www.sunbeaminfo.com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3" y="822961"/>
            <a:ext cx="11947497" cy="5275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</a:p>
          <a:p>
            <a:pPr marL="0" indent="0" algn="ctr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Operating </a:t>
            </a:r>
          </a:p>
          <a:p>
            <a:pPr marL="0" indent="0" algn="ctr">
              <a:buNone/>
            </a:pPr>
            <a:r>
              <a:rPr lang="en-I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</a:p>
        </p:txBody>
      </p:sp>
    </p:spTree>
    <p:extLst>
      <p:ext uri="{BB962C8B-B14F-4D97-AF65-F5344CB8AC3E}">
        <p14:creationId xmlns:p14="http://schemas.microsoft.com/office/powerpoint/2010/main" val="9908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</a:t>
            </a:r>
            <a:r>
              <a:rPr lang="en-US" dirty="0"/>
              <a:t> command </a:t>
            </a:r>
            <a:endParaRPr lang="en-US" dirty="0" smtClean="0"/>
          </a:p>
          <a:p>
            <a:pPr lvl="1"/>
            <a:r>
              <a:rPr lang="en-US" dirty="0"/>
              <a:t>The '</a:t>
            </a:r>
            <a:r>
              <a:rPr lang="en-US" dirty="0" err="1"/>
              <a:t>rm</a:t>
            </a:r>
            <a:r>
              <a:rPr lang="en-US" dirty="0"/>
              <a:t>' means remove.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command is used to remove a </a:t>
            </a:r>
            <a:r>
              <a:rPr lang="en-US" dirty="0" smtClean="0"/>
              <a:t>file.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rm</a:t>
            </a:r>
            <a:r>
              <a:rPr lang="en-US" dirty="0"/>
              <a:t> command in Linux, internally calls unlink() system call.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unlink(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filepath</a:t>
            </a:r>
            <a:r>
              <a:rPr lang="en-US" dirty="0"/>
              <a:t>);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unlink() </a:t>
            </a:r>
            <a:r>
              <a:rPr lang="en-US" dirty="0" err="1"/>
              <a:t>syscall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deletes directory entry of the file.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decrements link count in the </a:t>
            </a:r>
            <a:r>
              <a:rPr lang="en-US" dirty="0" err="1"/>
              <a:t>inode</a:t>
            </a:r>
            <a:r>
              <a:rPr lang="en-US" dirty="0"/>
              <a:t> by 1.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link count = 0, the </a:t>
            </a:r>
            <a:r>
              <a:rPr lang="en-US" dirty="0" err="1"/>
              <a:t>inode</a:t>
            </a:r>
            <a:r>
              <a:rPr lang="en-US" dirty="0"/>
              <a:t> is considered to be deleted/free (updated into super-block).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be reused for any new file.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err="1"/>
              <a:t>inode</a:t>
            </a:r>
            <a:r>
              <a:rPr lang="en-US" dirty="0"/>
              <a:t> is marked free, data blocks are also made free, so that they can also be reused for some new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72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Directory </a:t>
            </a:r>
            <a:endParaRPr lang="en-US" sz="2400" b="1" dirty="0" smtClean="0"/>
          </a:p>
          <a:p>
            <a:pPr lvl="1"/>
            <a:r>
              <a:rPr lang="en-US" sz="2000" dirty="0" smtClean="0"/>
              <a:t>Directory </a:t>
            </a:r>
            <a:r>
              <a:rPr lang="en-US" sz="2000" dirty="0"/>
              <a:t>permissions/mode </a:t>
            </a:r>
            <a:endParaRPr lang="en-US" sz="2000" dirty="0" smtClean="0"/>
          </a:p>
          <a:p>
            <a:pPr lvl="2"/>
            <a:r>
              <a:rPr lang="en-US" sz="2000" dirty="0" smtClean="0"/>
              <a:t>r </a:t>
            </a:r>
            <a:r>
              <a:rPr lang="en-US" sz="2000" dirty="0"/>
              <a:t>-- can read from </a:t>
            </a:r>
            <a:r>
              <a:rPr lang="en-US" sz="2000" dirty="0" err="1"/>
              <a:t>dir</a:t>
            </a:r>
            <a:r>
              <a:rPr lang="en-US" sz="2000" dirty="0"/>
              <a:t> data block -- list directory contents. </a:t>
            </a:r>
            <a:endParaRPr lang="en-US" sz="2000" dirty="0" smtClean="0"/>
          </a:p>
          <a:p>
            <a:pPr lvl="2"/>
            <a:r>
              <a:rPr lang="en-US" sz="2000" dirty="0" smtClean="0"/>
              <a:t>w </a:t>
            </a:r>
            <a:r>
              <a:rPr lang="en-US" sz="2000" dirty="0"/>
              <a:t>-- can write into </a:t>
            </a:r>
            <a:r>
              <a:rPr lang="en-US" sz="2000" dirty="0" err="1"/>
              <a:t>dir</a:t>
            </a:r>
            <a:r>
              <a:rPr lang="en-US" sz="2000" dirty="0"/>
              <a:t> data block -- create new files &amp; sub-directories, remove file/sub-directory, rename file. </a:t>
            </a:r>
            <a:endParaRPr lang="en-US" sz="2000" dirty="0" smtClean="0"/>
          </a:p>
          <a:p>
            <a:pPr lvl="2"/>
            <a:r>
              <a:rPr lang="en-US" sz="2000" dirty="0" smtClean="0"/>
              <a:t>x </a:t>
            </a:r>
            <a:r>
              <a:rPr lang="en-US" sz="2000" dirty="0"/>
              <a:t>-- enable browsing the directory -- "cd" command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668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Architecture </a:t>
            </a:r>
            <a:endParaRPr lang="en-US" dirty="0" smtClean="0"/>
          </a:p>
          <a:p>
            <a:pPr lvl="1"/>
            <a:r>
              <a:rPr lang="en-US" dirty="0" smtClean="0"/>
              <a:t>Virtual </a:t>
            </a:r>
            <a:r>
              <a:rPr lang="en-US" dirty="0"/>
              <a:t>File System: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layer redirect file system request to the appropriate file system manager. 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/>
              <a:t>system manager: </a:t>
            </a:r>
            <a:endParaRPr lang="en-US" dirty="0" smtClean="0"/>
          </a:p>
          <a:p>
            <a:pPr lvl="2"/>
            <a:r>
              <a:rPr lang="en-US" dirty="0" smtClean="0"/>
              <a:t>File </a:t>
            </a:r>
            <a:r>
              <a:rPr lang="en-US" dirty="0"/>
              <a:t>system manager enables access to </a:t>
            </a:r>
            <a:r>
              <a:rPr lang="en-US" dirty="0" err="1"/>
              <a:t>repective</a:t>
            </a:r>
            <a:r>
              <a:rPr lang="en-US" dirty="0"/>
              <a:t> file system on the disk. </a:t>
            </a:r>
            <a:endParaRPr lang="en-US" dirty="0" smtClean="0"/>
          </a:p>
          <a:p>
            <a:pPr lvl="2"/>
            <a:r>
              <a:rPr lang="en-US" dirty="0" smtClean="0"/>
              <a:t>OS </a:t>
            </a:r>
            <a:r>
              <a:rPr lang="en-US" dirty="0"/>
              <a:t>can see all partitions whose file system managers are installed in that OS. </a:t>
            </a:r>
            <a:endParaRPr lang="en-US" dirty="0" smtClean="0"/>
          </a:p>
          <a:p>
            <a:pPr lvl="1"/>
            <a:r>
              <a:rPr lang="en-US" dirty="0" smtClean="0"/>
              <a:t>IO </a:t>
            </a:r>
            <a:r>
              <a:rPr lang="en-US" dirty="0"/>
              <a:t>subsystem: </a:t>
            </a:r>
            <a:endParaRPr lang="en-US" dirty="0" smtClean="0"/>
          </a:p>
          <a:p>
            <a:pPr lvl="2"/>
            <a:r>
              <a:rPr lang="en-US" dirty="0" smtClean="0"/>
              <a:t>Implement </a:t>
            </a:r>
            <a:r>
              <a:rPr lang="en-US" dirty="0"/>
              <a:t>buffer cache and other mechanisms to speed up disk 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27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Windows </a:t>
            </a:r>
            <a:r>
              <a:rPr lang="en-IN" sz="2400" b="1" dirty="0" err="1"/>
              <a:t>vs</a:t>
            </a:r>
            <a:r>
              <a:rPr lang="en-IN" sz="2400" b="1" dirty="0"/>
              <a:t> Linux </a:t>
            </a:r>
            <a:endParaRPr lang="en-IN" sz="2400" b="1" dirty="0" smtClean="0"/>
          </a:p>
          <a:p>
            <a:pPr lvl="1"/>
            <a:r>
              <a:rPr lang="en-IN" sz="2000" dirty="0" smtClean="0"/>
              <a:t>Linux </a:t>
            </a:r>
            <a:r>
              <a:rPr lang="en-IN" sz="2000" dirty="0"/>
              <a:t>have FS </a:t>
            </a:r>
            <a:r>
              <a:rPr lang="en-IN" sz="2000" dirty="0" err="1"/>
              <a:t>mgrs</a:t>
            </a:r>
            <a:r>
              <a:rPr lang="en-IN" sz="2000" dirty="0"/>
              <a:t> for ext3/4, </a:t>
            </a:r>
            <a:r>
              <a:rPr lang="en-IN" sz="2000" dirty="0" err="1"/>
              <a:t>reiserfs</a:t>
            </a:r>
            <a:r>
              <a:rPr lang="en-IN" sz="2000" dirty="0"/>
              <a:t>, </a:t>
            </a:r>
            <a:r>
              <a:rPr lang="en-IN" sz="2000" dirty="0" err="1"/>
              <a:t>xfs</a:t>
            </a:r>
            <a:r>
              <a:rPr lang="en-IN" sz="2000" dirty="0"/>
              <a:t>, fat, </a:t>
            </a:r>
            <a:r>
              <a:rPr lang="en-IN" sz="2000" dirty="0" err="1"/>
              <a:t>ntfs</a:t>
            </a:r>
            <a:r>
              <a:rPr lang="en-IN" sz="2000" dirty="0"/>
              <a:t>, </a:t>
            </a:r>
            <a:r>
              <a:rPr lang="en-IN" sz="2000" dirty="0" err="1"/>
              <a:t>cdfs</a:t>
            </a:r>
            <a:r>
              <a:rPr lang="en-IN" sz="2000" dirty="0"/>
              <a:t>, etc. </a:t>
            </a:r>
            <a:endParaRPr lang="en-IN" sz="2000" dirty="0" smtClean="0"/>
          </a:p>
          <a:p>
            <a:pPr lvl="1"/>
            <a:r>
              <a:rPr lang="en-IN" sz="2000" dirty="0" smtClean="0"/>
              <a:t>Hence </a:t>
            </a:r>
            <a:r>
              <a:rPr lang="en-IN" sz="2000" dirty="0"/>
              <a:t>Linux support many FS. </a:t>
            </a:r>
            <a:endParaRPr lang="en-IN" sz="2000" dirty="0" smtClean="0"/>
          </a:p>
          <a:p>
            <a:pPr lvl="1"/>
            <a:r>
              <a:rPr lang="en-IN" sz="2000" dirty="0" smtClean="0"/>
              <a:t>Windows </a:t>
            </a:r>
            <a:r>
              <a:rPr lang="en-IN" sz="2000" dirty="0"/>
              <a:t>have FS </a:t>
            </a:r>
            <a:r>
              <a:rPr lang="en-IN" sz="2000" dirty="0" err="1"/>
              <a:t>mgrs</a:t>
            </a:r>
            <a:r>
              <a:rPr lang="en-IN" sz="2000" dirty="0"/>
              <a:t> for FAT, NTFS, CDFS. </a:t>
            </a:r>
            <a:endParaRPr lang="en-IN" sz="2000" dirty="0" smtClean="0"/>
          </a:p>
          <a:p>
            <a:pPr lvl="1"/>
            <a:r>
              <a:rPr lang="en-IN" sz="2000" dirty="0" smtClean="0"/>
              <a:t>Hence </a:t>
            </a:r>
            <a:r>
              <a:rPr lang="en-IN" sz="2000" dirty="0"/>
              <a:t>Windows do not support Linux FS. </a:t>
            </a:r>
            <a:endParaRPr lang="en-IN" sz="2000" dirty="0" smtClean="0"/>
          </a:p>
          <a:p>
            <a:pPr lvl="1"/>
            <a:r>
              <a:rPr lang="en-IN" sz="2000" dirty="0" smtClean="0"/>
              <a:t>However</a:t>
            </a:r>
            <a:r>
              <a:rPr lang="en-IN" sz="2000" dirty="0"/>
              <a:t>, third-party FS managers can be added into Windows to support Linux FS e.g. ext2fsd. </a:t>
            </a:r>
          </a:p>
        </p:txBody>
      </p:sp>
    </p:spTree>
    <p:extLst>
      <p:ext uri="{BB962C8B-B14F-4D97-AF65-F5344CB8AC3E}">
        <p14:creationId xmlns:p14="http://schemas.microsoft.com/office/powerpoint/2010/main" val="50287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VFS Structures </a:t>
            </a:r>
            <a:endParaRPr lang="en-IN" sz="2400" b="1" dirty="0" smtClean="0"/>
          </a:p>
          <a:p>
            <a:pPr lvl="1"/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inode</a:t>
            </a:r>
            <a:r>
              <a:rPr lang="en-IN" dirty="0"/>
              <a:t> unsigned long </a:t>
            </a:r>
            <a:r>
              <a:rPr lang="en-IN" dirty="0" err="1"/>
              <a:t>i_ino</a:t>
            </a:r>
            <a:r>
              <a:rPr lang="en-IN" dirty="0"/>
              <a:t>; // </a:t>
            </a:r>
            <a:r>
              <a:rPr lang="en-IN" dirty="0" err="1"/>
              <a:t>inode</a:t>
            </a:r>
            <a:r>
              <a:rPr lang="en-IN" dirty="0"/>
              <a:t> number </a:t>
            </a:r>
            <a:endParaRPr lang="en-IN" dirty="0" smtClean="0"/>
          </a:p>
          <a:p>
            <a:pPr lvl="1"/>
            <a:r>
              <a:rPr lang="en-IN" dirty="0" err="1" smtClean="0"/>
              <a:t>loff_t</a:t>
            </a:r>
            <a:r>
              <a:rPr lang="en-IN" dirty="0" smtClean="0"/>
              <a:t> </a:t>
            </a:r>
            <a:r>
              <a:rPr lang="en-IN" dirty="0" err="1"/>
              <a:t>i_size</a:t>
            </a:r>
            <a:r>
              <a:rPr lang="en-IN" dirty="0"/>
              <a:t>; // file size unsigned </a:t>
            </a:r>
            <a:endParaRPr lang="en-IN" dirty="0" smtClean="0"/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i_nlink</a:t>
            </a:r>
            <a:r>
              <a:rPr lang="en-IN" dirty="0"/>
              <a:t>; // number of hard links </a:t>
            </a:r>
            <a:endParaRPr lang="en-IN" dirty="0" smtClean="0"/>
          </a:p>
          <a:p>
            <a:pPr lvl="1"/>
            <a:r>
              <a:rPr lang="en-IN" dirty="0" err="1" smtClean="0"/>
              <a:t>umode_t</a:t>
            </a:r>
            <a:r>
              <a:rPr lang="en-IN" dirty="0" smtClean="0"/>
              <a:t> </a:t>
            </a:r>
            <a:r>
              <a:rPr lang="en-IN" dirty="0" err="1"/>
              <a:t>i_mode</a:t>
            </a:r>
            <a:r>
              <a:rPr lang="en-IN" dirty="0"/>
              <a:t>; // file mode (permissions) </a:t>
            </a:r>
            <a:endParaRPr lang="en-IN" dirty="0" smtClean="0"/>
          </a:p>
          <a:p>
            <a:pPr lvl="1"/>
            <a:r>
              <a:rPr lang="en-IN" dirty="0" err="1" smtClean="0"/>
              <a:t>atomic_t</a:t>
            </a:r>
            <a:r>
              <a:rPr lang="en-IN" dirty="0" smtClean="0"/>
              <a:t> </a:t>
            </a:r>
            <a:r>
              <a:rPr lang="en-IN" dirty="0" err="1"/>
              <a:t>i_count</a:t>
            </a:r>
            <a:r>
              <a:rPr lang="en-IN" dirty="0"/>
              <a:t>; // reference count </a:t>
            </a:r>
            <a:endParaRPr lang="en-IN" dirty="0" smtClean="0"/>
          </a:p>
          <a:p>
            <a:pPr lvl="1"/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list_head</a:t>
            </a:r>
            <a:r>
              <a:rPr lang="en-IN" dirty="0"/>
              <a:t> </a:t>
            </a:r>
            <a:r>
              <a:rPr lang="en-IN" dirty="0" err="1"/>
              <a:t>i_list</a:t>
            </a:r>
            <a:r>
              <a:rPr lang="en-IN" dirty="0"/>
              <a:t>; // </a:t>
            </a:r>
            <a:r>
              <a:rPr lang="en-IN" dirty="0" err="1"/>
              <a:t>inode</a:t>
            </a:r>
            <a:r>
              <a:rPr lang="en-IN" dirty="0"/>
              <a:t> cache </a:t>
            </a:r>
            <a:endParaRPr lang="en-IN" dirty="0" smtClean="0"/>
          </a:p>
          <a:p>
            <a:pPr lvl="1"/>
            <a:r>
              <a:rPr lang="en-IN" dirty="0" smtClean="0"/>
              <a:t>Device </a:t>
            </a:r>
            <a:r>
              <a:rPr lang="en-IN" dirty="0"/>
              <a:t>driver related </a:t>
            </a:r>
          </a:p>
          <a:p>
            <a:pPr lvl="2"/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list_head</a:t>
            </a:r>
            <a:r>
              <a:rPr lang="en-IN" dirty="0"/>
              <a:t> </a:t>
            </a:r>
            <a:r>
              <a:rPr lang="en-IN" dirty="0" err="1"/>
              <a:t>i_devices</a:t>
            </a:r>
            <a:r>
              <a:rPr lang="en-IN" dirty="0"/>
              <a:t>; </a:t>
            </a:r>
            <a:endParaRPr lang="en-IN" dirty="0" smtClean="0"/>
          </a:p>
          <a:p>
            <a:pPr lvl="2"/>
            <a:r>
              <a:rPr lang="en-IN" dirty="0" err="1" smtClean="0"/>
              <a:t>dev_t</a:t>
            </a:r>
            <a:r>
              <a:rPr lang="en-IN" dirty="0" smtClean="0"/>
              <a:t> </a:t>
            </a:r>
            <a:r>
              <a:rPr lang="en-IN" dirty="0" err="1"/>
              <a:t>i_rdev</a:t>
            </a:r>
            <a:r>
              <a:rPr lang="en-IN" dirty="0"/>
              <a:t>; </a:t>
            </a:r>
            <a:endParaRPr lang="en-IN" dirty="0" smtClean="0"/>
          </a:p>
          <a:p>
            <a:pPr lvl="2"/>
            <a:r>
              <a:rPr lang="en-IN" dirty="0" smtClean="0"/>
              <a:t>union {</a:t>
            </a:r>
          </a:p>
          <a:p>
            <a:pPr lvl="3"/>
            <a:r>
              <a:rPr lang="en-IN" dirty="0" smtClean="0"/>
              <a:t>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pipe_inode_info</a:t>
            </a:r>
            <a:r>
              <a:rPr lang="en-IN" dirty="0"/>
              <a:t> *</a:t>
            </a:r>
            <a:r>
              <a:rPr lang="en-IN" dirty="0" err="1"/>
              <a:t>i_pipe</a:t>
            </a:r>
            <a:r>
              <a:rPr lang="en-IN" dirty="0"/>
              <a:t>; </a:t>
            </a:r>
            <a:endParaRPr lang="en-IN" dirty="0" smtClean="0"/>
          </a:p>
          <a:p>
            <a:pPr lvl="3"/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block_device</a:t>
            </a:r>
            <a:r>
              <a:rPr lang="en-IN" dirty="0"/>
              <a:t> *</a:t>
            </a:r>
            <a:r>
              <a:rPr lang="en-IN" dirty="0" err="1"/>
              <a:t>i_bdev</a:t>
            </a:r>
            <a:r>
              <a:rPr lang="en-IN" dirty="0"/>
              <a:t>; </a:t>
            </a:r>
            <a:endParaRPr lang="en-IN" dirty="0" smtClean="0"/>
          </a:p>
          <a:p>
            <a:pPr lvl="3"/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cdev</a:t>
            </a:r>
            <a:r>
              <a:rPr lang="en-IN" dirty="0"/>
              <a:t> *</a:t>
            </a:r>
            <a:r>
              <a:rPr lang="en-IN" dirty="0" err="1"/>
              <a:t>i_cdev</a:t>
            </a:r>
            <a:r>
              <a:rPr lang="en-IN" dirty="0"/>
              <a:t>; </a:t>
            </a:r>
          </a:p>
          <a:p>
            <a:pPr lvl="2"/>
            <a:r>
              <a:rPr lang="en-IN" dirty="0" smtClean="0"/>
              <a:t>}; </a:t>
            </a:r>
          </a:p>
          <a:p>
            <a:pPr lvl="2"/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file_operations</a:t>
            </a:r>
            <a:r>
              <a:rPr lang="en-IN" dirty="0"/>
              <a:t> *</a:t>
            </a:r>
            <a:r>
              <a:rPr lang="en-IN" dirty="0" err="1"/>
              <a:t>i_fop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194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Buffer Cache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87" y="795528"/>
            <a:ext cx="12117124" cy="54589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Buffer </a:t>
            </a:r>
            <a:r>
              <a:rPr lang="en-US" dirty="0"/>
              <a:t>cache is used to speed up disk IO. Each buffer is a memory area and have a buffer header associated with 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buffer header maintains metadata about the buffer i.e. disk block number, dirty flag, pointer to buffer, etc. </a:t>
            </a:r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cache is a doubly circular linked list of buffer headers.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a disk block is read into a buffer, its dirty flag is set to false.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indicates that data in the buffer is same as data on disk. When write operation is done on the buffer its dirty flag is set to true.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 buffer is scheduled for the write operation (in disk request queue -- which in turn scheduled as per disk scheduling algorithm).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read operation from the disk, an empty buffer is allocated in the buffer cache (for intended disk block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Then </a:t>
            </a:r>
            <a:r>
              <a:rPr lang="en-US" dirty="0"/>
              <a:t>read request is scheduled (in disk request queue -- which in turn scheduled as per disk scheduling algorithm).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requested buffer (for read) is already present in buffer cache (non-dirty), then disk read operation is skipped -- to speed-up disk 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61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File IO </a:t>
            </a:r>
            <a:r>
              <a:rPr lang="en-IN" sz="2800" b="1" dirty="0" err="1"/>
              <a:t>syscalls</a:t>
            </a:r>
            <a:r>
              <a:rPr lang="en-IN" sz="2800" b="1" dirty="0"/>
              <a:t> </a:t>
            </a:r>
            <a:r>
              <a:rPr lang="en-IN" sz="2800" b="1" dirty="0" smtClean="0"/>
              <a:t>	</a:t>
            </a:r>
          </a:p>
          <a:p>
            <a:pPr lvl="1"/>
            <a:r>
              <a:rPr lang="en-IN" sz="2000" dirty="0"/>
              <a:t>open() </a:t>
            </a:r>
            <a:r>
              <a:rPr lang="en-IN" sz="2000" dirty="0" err="1"/>
              <a:t>syscall</a:t>
            </a:r>
            <a:r>
              <a:rPr lang="en-IN" sz="2000" dirty="0"/>
              <a:t> </a:t>
            </a:r>
            <a:endParaRPr lang="en-IN" sz="2000" dirty="0" smtClean="0"/>
          </a:p>
          <a:p>
            <a:pPr lvl="2"/>
            <a:r>
              <a:rPr lang="en-US" sz="2000" dirty="0" err="1"/>
              <a:t>fd</a:t>
            </a:r>
            <a:r>
              <a:rPr lang="en-US" sz="2000" dirty="0"/>
              <a:t> = open("/</a:t>
            </a:r>
            <a:r>
              <a:rPr lang="en-US" sz="2000" dirty="0" smtClean="0"/>
              <a:t>home/</a:t>
            </a:r>
            <a:r>
              <a:rPr lang="en-US" sz="2000" dirty="0" err="1" smtClean="0"/>
              <a:t>kiran</a:t>
            </a:r>
            <a:r>
              <a:rPr lang="en-US" sz="2000" dirty="0" smtClean="0"/>
              <a:t>/abc.txt</a:t>
            </a:r>
            <a:r>
              <a:rPr lang="en-US" sz="2000" dirty="0"/>
              <a:t>", O_RDONLY); </a:t>
            </a:r>
            <a:endParaRPr lang="en-US" sz="2000" dirty="0" smtClean="0"/>
          </a:p>
          <a:p>
            <a:pPr lvl="2"/>
            <a:r>
              <a:rPr lang="en-US" sz="2000" dirty="0" smtClean="0"/>
              <a:t>step </a:t>
            </a:r>
            <a:r>
              <a:rPr lang="en-US" sz="2000" dirty="0"/>
              <a:t>1. Convert given file path into its </a:t>
            </a:r>
            <a:r>
              <a:rPr lang="en-US" sz="2000" dirty="0" err="1"/>
              <a:t>inode</a:t>
            </a:r>
            <a:r>
              <a:rPr lang="en-US" sz="2000" dirty="0"/>
              <a:t> number. This is called as path name translation and is done by a kernel </a:t>
            </a:r>
            <a:r>
              <a:rPr lang="en-US" sz="2000" dirty="0" err="1"/>
              <a:t>ine</a:t>
            </a:r>
            <a:r>
              <a:rPr lang="en-US" sz="2000" dirty="0"/>
              <a:t> file from the disk into </a:t>
            </a:r>
            <a:r>
              <a:rPr lang="en-US" sz="2000" dirty="0" err="1"/>
              <a:t>inode</a:t>
            </a:r>
            <a:r>
              <a:rPr lang="en-US" sz="2000" dirty="0"/>
              <a:t> table in memory. </a:t>
            </a:r>
            <a:endParaRPr lang="en-US" sz="2000" dirty="0" smtClean="0"/>
          </a:p>
          <a:p>
            <a:pPr lvl="2"/>
            <a:r>
              <a:rPr lang="en-US" sz="2000" dirty="0"/>
              <a:t>step </a:t>
            </a:r>
            <a:r>
              <a:rPr lang="en-US" sz="2000" dirty="0" smtClean="0"/>
              <a:t>2.Inodes </a:t>
            </a:r>
            <a:r>
              <a:rPr lang="en-US" sz="2000" dirty="0"/>
              <a:t>of all recently accessed files are kept in </a:t>
            </a:r>
            <a:r>
              <a:rPr lang="en-US" sz="2000" dirty="0" err="1" smtClean="0"/>
              <a:t>inode</a:t>
            </a:r>
            <a:r>
              <a:rPr lang="en-US" sz="2000" dirty="0" smtClean="0"/>
              <a:t> </a:t>
            </a:r>
            <a:r>
              <a:rPr lang="en-US" sz="2000" dirty="0"/>
              <a:t>table. </a:t>
            </a:r>
            <a:endParaRPr lang="en-US" sz="2000" dirty="0" smtClean="0"/>
          </a:p>
          <a:p>
            <a:pPr lvl="2"/>
            <a:r>
              <a:rPr lang="en-US" sz="2000" dirty="0" smtClean="0"/>
              <a:t>step </a:t>
            </a:r>
            <a:r>
              <a:rPr lang="en-US" sz="2000" dirty="0"/>
              <a:t>3. A file position is initialized to 0 and is stored in the open file table. It also stores mode in which file is opened and pointer to the in-memory </a:t>
            </a:r>
            <a:r>
              <a:rPr lang="en-US" sz="2000" dirty="0" err="1"/>
              <a:t>inode</a:t>
            </a:r>
            <a:r>
              <a:rPr lang="en-US" sz="2000" dirty="0"/>
              <a:t>. </a:t>
            </a:r>
            <a:r>
              <a:rPr lang="en-US" sz="2000" dirty="0" err="1"/>
              <a:t>Infomation</a:t>
            </a:r>
            <a:r>
              <a:rPr lang="en-US" sz="2000" dirty="0"/>
              <a:t> of all files opened in the system, is maintained in this table. </a:t>
            </a:r>
            <a:endParaRPr lang="en-US" sz="2000" dirty="0" smtClean="0"/>
          </a:p>
          <a:p>
            <a:pPr lvl="2"/>
            <a:r>
              <a:rPr lang="en-US" sz="2000" dirty="0"/>
              <a:t>step 4. Each process is associated with a open file descriptor table. It keeps info of all files opened by that process. This entry stores pointer to the </a:t>
            </a:r>
            <a:r>
              <a:rPr lang="en-US" sz="2000" dirty="0" smtClean="0"/>
              <a:t>Open </a:t>
            </a:r>
            <a:r>
              <a:rPr lang="en-US" sz="2000" dirty="0" err="1" smtClean="0"/>
              <a:t>FileTable</a:t>
            </a:r>
            <a:r>
              <a:rPr lang="en-US" sz="2000" dirty="0" smtClean="0"/>
              <a:t> </a:t>
            </a:r>
            <a:r>
              <a:rPr lang="en-US" sz="2000" dirty="0"/>
              <a:t>entry. </a:t>
            </a:r>
            <a:endParaRPr lang="en-US" sz="2000" dirty="0" smtClean="0"/>
          </a:p>
          <a:p>
            <a:pPr lvl="2"/>
            <a:r>
              <a:rPr lang="en-US" sz="2000" dirty="0" smtClean="0"/>
              <a:t>step </a:t>
            </a:r>
            <a:r>
              <a:rPr lang="en-US" sz="2000" dirty="0"/>
              <a:t>5. Finally index to file </a:t>
            </a:r>
            <a:r>
              <a:rPr lang="en-US" sz="2000" dirty="0" err="1"/>
              <a:t>desc</a:t>
            </a:r>
            <a:r>
              <a:rPr lang="en-US" sz="2000" dirty="0"/>
              <a:t> table entry is returned, which is called as "file descriptor". All further read(), write(), </a:t>
            </a:r>
            <a:r>
              <a:rPr lang="en-US" sz="2000" dirty="0" err="1"/>
              <a:t>lseek</a:t>
            </a:r>
            <a:r>
              <a:rPr lang="en-US" sz="2000" dirty="0"/>
              <a:t>(), close() operations will be using this file </a:t>
            </a:r>
            <a:r>
              <a:rPr lang="en-US" sz="2000" dirty="0" err="1"/>
              <a:t>desc</a:t>
            </a:r>
            <a:r>
              <a:rPr lang="en-US" sz="2000" dirty="0"/>
              <a:t>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80043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/>
              <a:t>struct</a:t>
            </a:r>
            <a:r>
              <a:rPr lang="en-IN" sz="2800" b="1" dirty="0"/>
              <a:t> file </a:t>
            </a:r>
            <a:endParaRPr lang="en-IN" sz="2800" b="1" dirty="0" smtClean="0"/>
          </a:p>
          <a:p>
            <a:pPr lvl="1"/>
            <a:r>
              <a:rPr lang="en-IN" sz="2400" dirty="0" smtClean="0"/>
              <a:t>unsigned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f_flags</a:t>
            </a:r>
            <a:r>
              <a:rPr lang="en-IN" sz="2400" dirty="0"/>
              <a:t>; // open() arg2 </a:t>
            </a:r>
            <a:endParaRPr lang="en-IN" sz="2400" dirty="0" smtClean="0"/>
          </a:p>
          <a:p>
            <a:pPr lvl="1"/>
            <a:r>
              <a:rPr lang="en-IN" sz="2400" dirty="0" err="1" smtClean="0"/>
              <a:t>loff_t</a:t>
            </a:r>
            <a:r>
              <a:rPr lang="en-IN" sz="2400" dirty="0" smtClean="0"/>
              <a:t> </a:t>
            </a:r>
            <a:r>
              <a:rPr lang="en-IN" sz="2400" dirty="0" err="1"/>
              <a:t>f_pos</a:t>
            </a:r>
            <a:r>
              <a:rPr lang="en-IN" sz="2400" dirty="0"/>
              <a:t>; // current file position </a:t>
            </a:r>
            <a:endParaRPr lang="en-IN" sz="2400" dirty="0" smtClean="0"/>
          </a:p>
          <a:p>
            <a:pPr lvl="1"/>
            <a:r>
              <a:rPr lang="en-IN" sz="2400" dirty="0" err="1" smtClean="0"/>
              <a:t>struct</a:t>
            </a:r>
            <a:r>
              <a:rPr lang="en-IN" sz="2400" dirty="0" smtClean="0"/>
              <a:t> </a:t>
            </a:r>
            <a:r>
              <a:rPr lang="en-IN" sz="2400" dirty="0"/>
              <a:t>path </a:t>
            </a:r>
            <a:r>
              <a:rPr lang="en-IN" sz="2400" dirty="0" err="1"/>
              <a:t>f_path</a:t>
            </a:r>
            <a:r>
              <a:rPr lang="en-IN" sz="2400" dirty="0"/>
              <a:t>; // pointer to </a:t>
            </a:r>
            <a:r>
              <a:rPr lang="en-IN" sz="2400" dirty="0" err="1"/>
              <a:t>dentry</a:t>
            </a:r>
            <a:r>
              <a:rPr lang="en-IN" sz="2400" dirty="0"/>
              <a:t> </a:t>
            </a:r>
            <a:endParaRPr lang="en-IN" sz="2400" dirty="0" smtClean="0"/>
          </a:p>
          <a:p>
            <a:pPr lvl="1"/>
            <a:r>
              <a:rPr lang="en-IN" sz="2400" dirty="0" smtClean="0"/>
              <a:t>#</a:t>
            </a:r>
            <a:r>
              <a:rPr lang="en-IN" sz="2400" dirty="0"/>
              <a:t>define </a:t>
            </a:r>
            <a:r>
              <a:rPr lang="en-IN" sz="2400" dirty="0" err="1"/>
              <a:t>f_dentry</a:t>
            </a:r>
            <a:r>
              <a:rPr lang="en-IN" sz="2400" dirty="0"/>
              <a:t> </a:t>
            </a:r>
            <a:r>
              <a:rPr lang="en-IN" sz="2400" dirty="0" err="1"/>
              <a:t>f_path.dentry</a:t>
            </a:r>
            <a:r>
              <a:rPr lang="en-IN" sz="2400" dirty="0"/>
              <a:t> </a:t>
            </a:r>
            <a:endParaRPr lang="en-IN" sz="2400" dirty="0" smtClean="0"/>
          </a:p>
          <a:p>
            <a:pPr lvl="1"/>
            <a:r>
              <a:rPr lang="en-IN" sz="2400" dirty="0" err="1" smtClean="0"/>
              <a:t>struct</a:t>
            </a:r>
            <a:r>
              <a:rPr lang="en-IN" sz="2400" dirty="0" smtClean="0"/>
              <a:t> </a:t>
            </a:r>
            <a:r>
              <a:rPr lang="en-IN" sz="2400" dirty="0" err="1"/>
              <a:t>list_head</a:t>
            </a:r>
            <a:r>
              <a:rPr lang="en-IN" sz="2400" dirty="0"/>
              <a:t> </a:t>
            </a:r>
            <a:r>
              <a:rPr lang="en-IN" sz="2400" dirty="0" err="1"/>
              <a:t>fu_list</a:t>
            </a:r>
            <a:r>
              <a:rPr lang="en-IN" sz="2400" dirty="0"/>
              <a:t>; // open file table </a:t>
            </a:r>
            <a:endParaRPr lang="en-IN" sz="2400" dirty="0" smtClean="0"/>
          </a:p>
          <a:p>
            <a:pPr lvl="1"/>
            <a:r>
              <a:rPr lang="en-IN" sz="2400" dirty="0" err="1" smtClean="0"/>
              <a:t>atomic_t</a:t>
            </a:r>
            <a:r>
              <a:rPr lang="en-IN" sz="2400" dirty="0" smtClean="0"/>
              <a:t> </a:t>
            </a:r>
            <a:r>
              <a:rPr lang="en-IN" sz="2400" dirty="0" err="1"/>
              <a:t>f_count</a:t>
            </a:r>
            <a:r>
              <a:rPr lang="en-IN" sz="2400" dirty="0"/>
              <a:t>; // reference count </a:t>
            </a:r>
            <a:endParaRPr lang="en-IN" sz="2400" dirty="0" smtClean="0"/>
          </a:p>
          <a:p>
            <a:pPr lvl="1"/>
            <a:r>
              <a:rPr lang="en-IN" sz="2400" dirty="0" smtClean="0"/>
              <a:t>Device </a:t>
            </a:r>
            <a:r>
              <a:rPr lang="en-IN" sz="2400" dirty="0"/>
              <a:t>driver related </a:t>
            </a:r>
            <a:endParaRPr lang="en-IN" sz="2400" dirty="0" smtClean="0"/>
          </a:p>
          <a:p>
            <a:pPr lvl="2"/>
            <a:r>
              <a:rPr lang="en-IN" sz="2400" dirty="0" err="1" smtClean="0"/>
              <a:t>struct</a:t>
            </a:r>
            <a:r>
              <a:rPr lang="en-IN" sz="2400" dirty="0" smtClean="0"/>
              <a:t> </a:t>
            </a:r>
            <a:r>
              <a:rPr lang="en-IN" sz="2400" dirty="0" err="1"/>
              <a:t>file_operations</a:t>
            </a:r>
            <a:r>
              <a:rPr lang="en-IN" sz="2400" dirty="0"/>
              <a:t> *</a:t>
            </a:r>
            <a:r>
              <a:rPr lang="en-IN" sz="2400" dirty="0" err="1"/>
              <a:t>f_op</a:t>
            </a:r>
            <a:r>
              <a:rPr lang="en-I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376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dentry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qstr</a:t>
            </a:r>
            <a:r>
              <a:rPr lang="en-US" dirty="0"/>
              <a:t> </a:t>
            </a:r>
            <a:r>
              <a:rPr lang="en-US" dirty="0" err="1"/>
              <a:t>d_name</a:t>
            </a:r>
            <a:r>
              <a:rPr lang="en-US" dirty="0"/>
              <a:t>; // name of file/sub-directory </a:t>
            </a:r>
            <a:endParaRPr lang="en-US" dirty="0" smtClean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d_inode</a:t>
            </a:r>
            <a:r>
              <a:rPr lang="en-US" dirty="0"/>
              <a:t>; // pointer to the </a:t>
            </a:r>
            <a:r>
              <a:rPr lang="en-US" dirty="0" err="1"/>
              <a:t>inode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list_head</a:t>
            </a:r>
            <a:r>
              <a:rPr lang="en-US" dirty="0"/>
              <a:t> </a:t>
            </a:r>
            <a:r>
              <a:rPr lang="en-US" dirty="0" err="1"/>
              <a:t>d_lru</a:t>
            </a:r>
            <a:r>
              <a:rPr lang="en-US" dirty="0"/>
              <a:t>; // </a:t>
            </a:r>
            <a:r>
              <a:rPr lang="en-US" dirty="0" err="1"/>
              <a:t>dentry</a:t>
            </a:r>
            <a:r>
              <a:rPr lang="en-US" dirty="0"/>
              <a:t> cache </a:t>
            </a:r>
            <a:endParaRPr lang="en-US" dirty="0" smtClean="0"/>
          </a:p>
          <a:p>
            <a:pPr lvl="1"/>
            <a:r>
              <a:rPr lang="en-US" dirty="0" err="1" smtClean="0"/>
              <a:t>atomic_t</a:t>
            </a:r>
            <a:r>
              <a:rPr lang="en-US" dirty="0" smtClean="0"/>
              <a:t> </a:t>
            </a:r>
            <a:r>
              <a:rPr lang="en-US" dirty="0" err="1"/>
              <a:t>d_count</a:t>
            </a:r>
            <a:r>
              <a:rPr lang="en-US" dirty="0"/>
              <a:t>; // reference </a:t>
            </a:r>
            <a:r>
              <a:rPr lang="en-US" dirty="0" smtClean="0"/>
              <a:t>count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fs_struct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dentry</a:t>
            </a:r>
            <a:r>
              <a:rPr lang="en-US" dirty="0"/>
              <a:t> * root; // stores "root directory" of the process --&gt; used for absolute path </a:t>
            </a:r>
            <a:endParaRPr lang="en-US" dirty="0" smtClean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dentry</a:t>
            </a:r>
            <a:r>
              <a:rPr lang="en-US" dirty="0"/>
              <a:t> * </a:t>
            </a:r>
            <a:r>
              <a:rPr lang="en-US" dirty="0" err="1"/>
              <a:t>pwd</a:t>
            </a:r>
            <a:r>
              <a:rPr lang="en-US" dirty="0"/>
              <a:t>; // stores "current directory" of the process --&gt; used for relative path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umask</a:t>
            </a:r>
            <a:r>
              <a:rPr lang="en-US" dirty="0"/>
              <a:t>; // user file mode mask -- while creating new file this mask is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37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files_struct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file * </a:t>
            </a:r>
            <a:r>
              <a:rPr lang="en-US" dirty="0" err="1"/>
              <a:t>fd_array</a:t>
            </a:r>
            <a:r>
              <a:rPr lang="en-US" dirty="0"/>
              <a:t>[NR_OPEN_DEFAULT</a:t>
            </a:r>
            <a:r>
              <a:rPr lang="en-US" dirty="0" smtClean="0"/>
              <a:t>];</a:t>
            </a:r>
          </a:p>
          <a:p>
            <a:pPr lvl="1"/>
            <a:endParaRPr lang="en-US" dirty="0"/>
          </a:p>
          <a:p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task_struct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fs_struct</a:t>
            </a:r>
            <a:r>
              <a:rPr lang="en-US" dirty="0"/>
              <a:t> *</a:t>
            </a:r>
            <a:r>
              <a:rPr lang="en-US" dirty="0" err="1"/>
              <a:t>fs</a:t>
            </a:r>
            <a:r>
              <a:rPr lang="en-US" dirty="0"/>
              <a:t>; // current &amp; root directory </a:t>
            </a:r>
            <a:endParaRPr lang="en-US" dirty="0" smtClean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files_struct</a:t>
            </a:r>
            <a:r>
              <a:rPr lang="en-US" dirty="0"/>
              <a:t> *files; // open file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smtClean="0"/>
              <a:t>tables</a:t>
            </a:r>
            <a:endParaRPr lang="en-I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592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Agenda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File </a:t>
            </a:r>
            <a:r>
              <a:rPr lang="en-IN" sz="2800" b="1" dirty="0" smtClean="0"/>
              <a:t>Management</a:t>
            </a:r>
          </a:p>
          <a:p>
            <a:pPr marL="914400" lvl="1" indent="-457200">
              <a:buAutoNum type="arabicPeriod"/>
            </a:pPr>
            <a:r>
              <a:rPr lang="en-IN" sz="2400" dirty="0" smtClean="0"/>
              <a:t>Directory </a:t>
            </a:r>
          </a:p>
          <a:p>
            <a:pPr marL="914400" lvl="1" indent="-457200">
              <a:buAutoNum type="arabicPeriod"/>
            </a:pPr>
            <a:r>
              <a:rPr lang="en-IN" sz="2400" dirty="0" smtClean="0"/>
              <a:t>Links </a:t>
            </a:r>
          </a:p>
          <a:p>
            <a:pPr marL="914400" lvl="1" indent="-457200">
              <a:buAutoNum type="arabicPeriod"/>
            </a:pPr>
            <a:r>
              <a:rPr lang="en-IN" sz="2400" dirty="0" smtClean="0"/>
              <a:t>File </a:t>
            </a:r>
            <a:r>
              <a:rPr lang="en-IN" sz="2400" dirty="0"/>
              <a:t>System Architecture </a:t>
            </a:r>
            <a:endParaRPr lang="en-IN" sz="2400" dirty="0" smtClean="0"/>
          </a:p>
          <a:p>
            <a:pPr marL="914400" lvl="1" indent="-457200">
              <a:buAutoNum type="arabicPeriod"/>
            </a:pPr>
            <a:r>
              <a:rPr lang="en-IN" sz="2400" dirty="0" smtClean="0"/>
              <a:t>File </a:t>
            </a:r>
            <a:r>
              <a:rPr lang="en-IN" sz="2400" dirty="0"/>
              <a:t>IO </a:t>
            </a:r>
            <a:r>
              <a:rPr lang="en-IN" sz="2400" dirty="0" err="1"/>
              <a:t>syscalls</a:t>
            </a:r>
            <a:r>
              <a:rPr lang="en-IN" sz="2400" dirty="0"/>
              <a:t> </a:t>
            </a:r>
            <a:endParaRPr lang="en-IN" sz="2400" dirty="0" smtClean="0"/>
          </a:p>
          <a:p>
            <a:pPr marL="914400" lvl="1" indent="-457200">
              <a:buAutoNum type="arabicPeriod"/>
            </a:pPr>
            <a:r>
              <a:rPr lang="en-IN" sz="2400" dirty="0" smtClean="0"/>
              <a:t>Disk </a:t>
            </a:r>
            <a:r>
              <a:rPr lang="en-IN" sz="2400" dirty="0"/>
              <a:t>allocation &amp; Free space management </a:t>
            </a:r>
            <a:endParaRPr lang="en-IN" sz="2400" dirty="0" smtClean="0"/>
          </a:p>
          <a:p>
            <a:pPr marL="914400" lvl="1" indent="-457200">
              <a:buAutoNum type="arabicPeriod"/>
            </a:pPr>
            <a:r>
              <a:rPr lang="en-IN" sz="2400" dirty="0" smtClean="0"/>
              <a:t>Linux </a:t>
            </a:r>
            <a:r>
              <a:rPr lang="en-IN" sz="2400" dirty="0"/>
              <a:t>Ext2/3 </a:t>
            </a:r>
            <a:r>
              <a:rPr lang="en-IN" sz="2400" dirty="0" err="1"/>
              <a:t>FileSystems</a:t>
            </a:r>
            <a:r>
              <a:rPr lang="en-IN" sz="2400" dirty="0"/>
              <a:t> </a:t>
            </a:r>
            <a:endParaRPr lang="en-IN" sz="2400" dirty="0" smtClean="0"/>
          </a:p>
          <a:p>
            <a:pPr marL="914400" lvl="1" indent="-457200">
              <a:buAutoNum type="arabicPeriod"/>
            </a:pPr>
            <a:r>
              <a:rPr lang="en-IN" sz="2400" dirty="0" smtClean="0"/>
              <a:t>Journaling </a:t>
            </a:r>
          </a:p>
          <a:p>
            <a:pPr marL="914400" lvl="1" indent="-457200">
              <a:buAutoNum type="arabicPeriod"/>
            </a:pPr>
            <a:r>
              <a:rPr lang="en-IN" sz="2400" dirty="0" smtClean="0"/>
              <a:t>Disk </a:t>
            </a:r>
            <a:r>
              <a:rPr lang="en-IN" sz="2400" dirty="0"/>
              <a:t>scheduling </a:t>
            </a:r>
            <a:r>
              <a:rPr lang="en-IN" sz="2400" dirty="0" smtClean="0"/>
              <a:t>algorithms</a:t>
            </a:r>
          </a:p>
          <a:p>
            <a:pPr marL="914400" lvl="1" indent="-457200">
              <a:buAutoNum type="arabicPeriod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 smtClean="0"/>
              <a:t>Reading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/>
              <a:t>Galvin </a:t>
            </a:r>
            <a:r>
              <a:rPr lang="en-IN" sz="2000" dirty="0"/>
              <a:t>slides (File System &amp; IO subsystem) </a:t>
            </a:r>
            <a:endParaRPr lang="en-I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/>
              <a:t>Professional </a:t>
            </a:r>
            <a:r>
              <a:rPr lang="en-IN" sz="2000" dirty="0"/>
              <a:t>Linux Kernel Architecture (Virtual File System, Extended File System) </a:t>
            </a:r>
            <a:endParaRPr lang="en-I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/>
              <a:t>Beginning </a:t>
            </a:r>
            <a:r>
              <a:rPr lang="en-IN" sz="2000" dirty="0"/>
              <a:t>Linux Programming (File </a:t>
            </a:r>
            <a:r>
              <a:rPr lang="en-IN" sz="2000" dirty="0" err="1"/>
              <a:t>SysCalls</a:t>
            </a:r>
            <a:r>
              <a:rPr lang="en-IN" sz="2000" dirty="0"/>
              <a:t> Programming)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925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open() system call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dentry</a:t>
            </a:r>
            <a:r>
              <a:rPr lang="en-US" sz="2800" b="1" dirty="0" smtClean="0"/>
              <a:t> </a:t>
            </a:r>
            <a:r>
              <a:rPr lang="en-US" sz="2800" b="1" dirty="0"/>
              <a:t>cache</a:t>
            </a:r>
            <a:endParaRPr lang="en-US" sz="2800" dirty="0"/>
          </a:p>
          <a:p>
            <a:r>
              <a:rPr lang="en-US" dirty="0" smtClean="0"/>
              <a:t>Directory </a:t>
            </a:r>
            <a:r>
              <a:rPr lang="en-US" dirty="0"/>
              <a:t>entries are in data blocks of directory file (on hard disk).</a:t>
            </a:r>
          </a:p>
          <a:p>
            <a:r>
              <a:rPr lang="en-US" dirty="0" smtClean="0"/>
              <a:t>Accessing </a:t>
            </a:r>
            <a:r>
              <a:rPr lang="en-US" dirty="0"/>
              <a:t>same </a:t>
            </a:r>
            <a:r>
              <a:rPr lang="en-US" dirty="0" err="1"/>
              <a:t>dentry</a:t>
            </a:r>
            <a:r>
              <a:rPr lang="en-US" dirty="0"/>
              <a:t> repeatedly from disk is slower process.</a:t>
            </a:r>
          </a:p>
          <a:p>
            <a:r>
              <a:rPr lang="en-US" dirty="0" smtClean="0"/>
              <a:t>If </a:t>
            </a:r>
            <a:r>
              <a:rPr lang="en-US" dirty="0" err="1"/>
              <a:t>dentry</a:t>
            </a:r>
            <a:r>
              <a:rPr lang="en-US" dirty="0"/>
              <a:t> is already loaded then it can be accessed quickly using </a:t>
            </a:r>
            <a:r>
              <a:rPr lang="en-US" dirty="0" err="1"/>
              <a:t>dentry</a:t>
            </a:r>
            <a:r>
              <a:rPr lang="en-US" dirty="0"/>
              <a:t> cache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800" b="1" dirty="0" smtClean="0"/>
              <a:t>rename</a:t>
            </a:r>
            <a:r>
              <a:rPr lang="en-US" sz="2800" b="1" dirty="0"/>
              <a:t>() library functions</a:t>
            </a:r>
            <a:endParaRPr lang="en-US" b="1" dirty="0"/>
          </a:p>
          <a:p>
            <a:r>
              <a:rPr lang="en-US" dirty="0" smtClean="0"/>
              <a:t>rename</a:t>
            </a:r>
            <a:r>
              <a:rPr lang="en-US" dirty="0"/>
              <a:t>() internally use link() call to create new hard link and call unlink() to delete the old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46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Reference counting </a:t>
            </a:r>
          </a:p>
          <a:p>
            <a:pPr lvl="1"/>
            <a:r>
              <a:rPr lang="en-US" sz="2800" dirty="0"/>
              <a:t>Used to manage life-time of any object (in complex systems e.g. Linux kernel, ...). </a:t>
            </a:r>
          </a:p>
          <a:p>
            <a:pPr lvl="1"/>
            <a:r>
              <a:rPr lang="en-US" sz="2800" dirty="0"/>
              <a:t>Object has a member called as "</a:t>
            </a:r>
            <a:r>
              <a:rPr lang="en-US" sz="2800" dirty="0" err="1"/>
              <a:t>refernce</a:t>
            </a:r>
            <a:r>
              <a:rPr lang="en-US" sz="2800" dirty="0"/>
              <a:t> count".</a:t>
            </a:r>
          </a:p>
          <a:p>
            <a:pPr lvl="1"/>
            <a:r>
              <a:rPr lang="en-US" sz="2800" dirty="0"/>
              <a:t>The count is incremented </a:t>
            </a:r>
            <a:r>
              <a:rPr lang="en-US" sz="2800" dirty="0" err="1"/>
              <a:t>everytime</a:t>
            </a:r>
            <a:r>
              <a:rPr lang="en-US" sz="2800" dirty="0"/>
              <a:t> new pointer points to the same object and decremented </a:t>
            </a:r>
            <a:r>
              <a:rPr lang="en-US" sz="2800" dirty="0" err="1"/>
              <a:t>everytime</a:t>
            </a:r>
            <a:r>
              <a:rPr lang="en-US" sz="2800" dirty="0"/>
              <a:t> the pointer to the object is no more used/required. </a:t>
            </a:r>
          </a:p>
          <a:p>
            <a:pPr lvl="1"/>
            <a:r>
              <a:rPr lang="en-US" sz="2800" dirty="0"/>
              <a:t>At any moment, reference count is number of pointers referring to the object. </a:t>
            </a:r>
          </a:p>
          <a:p>
            <a:pPr lvl="1"/>
            <a:r>
              <a:rPr lang="en-US" sz="2800" dirty="0"/>
              <a:t>When reference count become zero, it means no pointer it referring to the object and the object can be deleted safely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802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read() system call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r>
              <a:rPr lang="en-US" dirty="0"/>
              <a:t>() </a:t>
            </a:r>
            <a:r>
              <a:rPr lang="en-US" dirty="0" err="1"/>
              <a:t>syscall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count </a:t>
            </a:r>
            <a:r>
              <a:rPr lang="en-US" dirty="0"/>
              <a:t>= read(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length); --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sys_read</a:t>
            </a:r>
            <a:r>
              <a:rPr lang="en-US" dirty="0" smtClean="0"/>
              <a:t>(</a:t>
            </a:r>
            <a:r>
              <a:rPr lang="en-US" dirty="0" err="1" smtClean="0"/>
              <a:t>fd</a:t>
            </a:r>
            <a:r>
              <a:rPr lang="en-US" dirty="0"/>
              <a:t>, buffer, length) -- </a:t>
            </a:r>
            <a:r>
              <a:rPr lang="en-US" dirty="0" err="1"/>
              <a:t>syscall</a:t>
            </a:r>
            <a:r>
              <a:rPr lang="en-US" dirty="0"/>
              <a:t> implementation </a:t>
            </a:r>
            <a:endParaRPr lang="en-US" dirty="0" smtClean="0"/>
          </a:p>
          <a:p>
            <a:pPr lvl="2"/>
            <a:r>
              <a:rPr lang="en-US" dirty="0" err="1" smtClean="0"/>
              <a:t>vfs_read</a:t>
            </a:r>
            <a:r>
              <a:rPr lang="en-US" dirty="0" smtClean="0"/>
              <a:t>(file</a:t>
            </a:r>
            <a:r>
              <a:rPr lang="en-US" dirty="0"/>
              <a:t>, buffer, length, </a:t>
            </a:r>
            <a:r>
              <a:rPr lang="en-US" dirty="0" err="1"/>
              <a:t>inode</a:t>
            </a:r>
            <a:r>
              <a:rPr lang="en-US" dirty="0"/>
              <a:t>) -- Virtual file system </a:t>
            </a:r>
            <a:endParaRPr lang="en-US" dirty="0" smtClean="0"/>
          </a:p>
          <a:p>
            <a:pPr lvl="3"/>
            <a:r>
              <a:rPr lang="en-US" dirty="0" smtClean="0"/>
              <a:t>Logical </a:t>
            </a:r>
            <a:r>
              <a:rPr lang="en-US" dirty="0"/>
              <a:t>FS considers file as sequential set of bytes and set of blocks. </a:t>
            </a:r>
            <a:endParaRPr lang="en-US" dirty="0" smtClean="0"/>
          </a:p>
          <a:p>
            <a:pPr lvl="3"/>
            <a:r>
              <a:rPr lang="en-US" dirty="0" smtClean="0"/>
              <a:t>Example</a:t>
            </a:r>
            <a:r>
              <a:rPr lang="en-US" dirty="0"/>
              <a:t>: block size = 4096 and file size = 20000 bytes, then number of blocks = 5 (0 to 4). </a:t>
            </a:r>
            <a:endParaRPr lang="en-US" dirty="0" smtClean="0"/>
          </a:p>
          <a:p>
            <a:pPr lvl="4"/>
            <a:r>
              <a:rPr lang="en-US" dirty="0" smtClean="0"/>
              <a:t>If </a:t>
            </a:r>
            <a:r>
              <a:rPr lang="en-US" dirty="0"/>
              <a:t>current file position = 10000, then reading file block = 2 </a:t>
            </a:r>
            <a:endParaRPr lang="en-US" dirty="0" smtClean="0"/>
          </a:p>
          <a:p>
            <a:pPr lvl="2"/>
            <a:r>
              <a:rPr lang="en-US" dirty="0" smtClean="0"/>
              <a:t>ext3_read(file</a:t>
            </a:r>
            <a:r>
              <a:rPr lang="en-US" dirty="0"/>
              <a:t>, 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file_block</a:t>
            </a:r>
            <a:r>
              <a:rPr lang="en-US" dirty="0"/>
              <a:t>) -- File system manager </a:t>
            </a:r>
            <a:endParaRPr lang="en-US" dirty="0" smtClean="0"/>
          </a:p>
          <a:p>
            <a:pPr lvl="3"/>
            <a:r>
              <a:rPr lang="en-US" dirty="0" smtClean="0"/>
              <a:t>Refers </a:t>
            </a:r>
            <a:r>
              <a:rPr lang="en-US" dirty="0" err="1"/>
              <a:t>inode</a:t>
            </a:r>
            <a:r>
              <a:rPr lang="en-US" dirty="0"/>
              <a:t> and file disk block corresponding to the file block. </a:t>
            </a:r>
            <a:endParaRPr lang="en-US" dirty="0" smtClean="0"/>
          </a:p>
          <a:p>
            <a:pPr lvl="3"/>
            <a:r>
              <a:rPr lang="en-US" dirty="0" smtClean="0"/>
              <a:t>check </a:t>
            </a:r>
            <a:r>
              <a:rPr lang="en-US" dirty="0"/>
              <a:t>buffer cache </a:t>
            </a:r>
            <a:endParaRPr lang="en-US" dirty="0" smtClean="0"/>
          </a:p>
          <a:p>
            <a:pPr lvl="4"/>
            <a:r>
              <a:rPr lang="en-US" dirty="0" smtClean="0"/>
              <a:t> </a:t>
            </a:r>
            <a:r>
              <a:rPr lang="en-US" dirty="0"/>
              <a:t>if disk block found. </a:t>
            </a:r>
            <a:endParaRPr lang="en-US" dirty="0" smtClean="0"/>
          </a:p>
          <a:p>
            <a:pPr lvl="4"/>
            <a:r>
              <a:rPr lang="en-US" dirty="0" smtClean="0"/>
              <a:t>if </a:t>
            </a:r>
            <a:r>
              <a:rPr lang="en-US" dirty="0"/>
              <a:t>found, return it; otherwise call disk driver to read that disk block from disk </a:t>
            </a:r>
            <a:endParaRPr lang="en-US" dirty="0" smtClean="0"/>
          </a:p>
          <a:p>
            <a:pPr lvl="2"/>
            <a:r>
              <a:rPr lang="en-US" dirty="0" err="1" smtClean="0"/>
              <a:t>disk_read</a:t>
            </a:r>
            <a:r>
              <a:rPr lang="en-US" dirty="0" smtClean="0"/>
              <a:t>(</a:t>
            </a:r>
            <a:r>
              <a:rPr lang="en-US" dirty="0" err="1" smtClean="0"/>
              <a:t>disk_device</a:t>
            </a:r>
            <a:r>
              <a:rPr lang="en-US" dirty="0"/>
              <a:t>, </a:t>
            </a:r>
            <a:r>
              <a:rPr lang="en-US" dirty="0" err="1"/>
              <a:t>disk_block</a:t>
            </a:r>
            <a:r>
              <a:rPr lang="en-US" dirty="0"/>
              <a:t>) </a:t>
            </a:r>
            <a:endParaRPr lang="en-US" dirty="0" smtClean="0"/>
          </a:p>
          <a:p>
            <a:pPr lvl="3"/>
            <a:r>
              <a:rPr lang="en-US" dirty="0" smtClean="0"/>
              <a:t>device </a:t>
            </a:r>
            <a:r>
              <a:rPr lang="en-US" dirty="0"/>
              <a:t>driver Read appropriate sectors and made it available into buffer cache. </a:t>
            </a:r>
            <a:endParaRPr lang="en-US" dirty="0" smtClean="0"/>
          </a:p>
          <a:p>
            <a:pPr lvl="3"/>
            <a:r>
              <a:rPr lang="en-US" dirty="0" smtClean="0"/>
              <a:t>The </a:t>
            </a:r>
            <a:r>
              <a:rPr lang="en-US" dirty="0"/>
              <a:t>current process is blocked/sleep while disk read operation is in progress.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327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Write() system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35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lseek</a:t>
            </a:r>
            <a:r>
              <a:rPr lang="en-US" b="1" dirty="0"/>
              <a:t>() </a:t>
            </a:r>
            <a:r>
              <a:rPr lang="en-US" b="1" dirty="0" err="1"/>
              <a:t>syscall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lseek</a:t>
            </a:r>
            <a:r>
              <a:rPr lang="en-US" sz="2800" b="1" dirty="0"/>
              <a:t>() </a:t>
            </a:r>
            <a:r>
              <a:rPr lang="en-US" sz="2800" b="1" dirty="0" err="1"/>
              <a:t>syscall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pPr lvl="1"/>
            <a:r>
              <a:rPr lang="en-US" sz="2000" dirty="0" smtClean="0"/>
              <a:t>Change </a:t>
            </a:r>
            <a:r>
              <a:rPr lang="en-US" sz="2000" dirty="0"/>
              <a:t>the file position in open file table entry (</a:t>
            </a:r>
            <a:r>
              <a:rPr lang="en-US" sz="2000" dirty="0" err="1"/>
              <a:t>struct</a:t>
            </a:r>
            <a:r>
              <a:rPr lang="en-US" sz="2000" dirty="0"/>
              <a:t> file --&gt; </a:t>
            </a:r>
            <a:r>
              <a:rPr lang="en-US" sz="2000" dirty="0" err="1"/>
              <a:t>f_pos</a:t>
            </a:r>
            <a:r>
              <a:rPr lang="en-US" sz="2000" dirty="0"/>
              <a:t>). </a:t>
            </a:r>
            <a:endParaRPr lang="en-US" sz="2000" dirty="0" smtClean="0"/>
          </a:p>
          <a:p>
            <a:pPr lvl="1"/>
            <a:r>
              <a:rPr lang="en-US" sz="2000" dirty="0" smtClean="0"/>
              <a:t>And </a:t>
            </a:r>
            <a:r>
              <a:rPr lang="en-US" sz="2000" dirty="0"/>
              <a:t>returns new file position (from the beginning of the file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IN" sz="2000" b="1" dirty="0"/>
              <a:t>Examples: </a:t>
            </a:r>
            <a:endParaRPr lang="en-IN" sz="2000" b="1" dirty="0" smtClean="0"/>
          </a:p>
          <a:p>
            <a:pPr lvl="2"/>
            <a:r>
              <a:rPr lang="en-IN" sz="2000" dirty="0" err="1" smtClean="0"/>
              <a:t>lseek</a:t>
            </a:r>
            <a:r>
              <a:rPr lang="en-IN" sz="2000" dirty="0" smtClean="0"/>
              <a:t>(</a:t>
            </a:r>
            <a:r>
              <a:rPr lang="en-IN" sz="2000" dirty="0" err="1" smtClean="0"/>
              <a:t>fd</a:t>
            </a:r>
            <a:r>
              <a:rPr lang="en-IN" sz="2000" dirty="0"/>
              <a:t>, 0, SEEK_SET); </a:t>
            </a:r>
            <a:endParaRPr lang="en-IN" sz="2000" dirty="0" smtClean="0"/>
          </a:p>
          <a:p>
            <a:pPr lvl="3"/>
            <a:r>
              <a:rPr lang="en-IN" sz="1800" dirty="0" err="1" smtClean="0"/>
              <a:t>filp</a:t>
            </a:r>
            <a:r>
              <a:rPr lang="en-IN" sz="1800" dirty="0" smtClean="0"/>
              <a:t>-</a:t>
            </a:r>
            <a:r>
              <a:rPr lang="en-IN" sz="1800" dirty="0"/>
              <a:t>&gt;</a:t>
            </a:r>
            <a:r>
              <a:rPr lang="en-IN" sz="1800" dirty="0" err="1"/>
              <a:t>f_pos</a:t>
            </a:r>
            <a:r>
              <a:rPr lang="en-IN" sz="1800" dirty="0"/>
              <a:t> = 0; </a:t>
            </a:r>
            <a:endParaRPr lang="en-IN" sz="1800" dirty="0" smtClean="0"/>
          </a:p>
          <a:p>
            <a:pPr lvl="2"/>
            <a:r>
              <a:rPr lang="en-IN" sz="2000" dirty="0" err="1" smtClean="0"/>
              <a:t>lseek</a:t>
            </a:r>
            <a:r>
              <a:rPr lang="en-IN" sz="2000" dirty="0" smtClean="0"/>
              <a:t>(</a:t>
            </a:r>
            <a:r>
              <a:rPr lang="en-IN" sz="2000" dirty="0" err="1" smtClean="0"/>
              <a:t>fd</a:t>
            </a:r>
            <a:r>
              <a:rPr lang="en-IN" sz="2000" dirty="0"/>
              <a:t>, offset, SEEK_SET); </a:t>
            </a:r>
            <a:endParaRPr lang="en-IN" sz="2000" dirty="0" smtClean="0"/>
          </a:p>
          <a:p>
            <a:pPr lvl="3"/>
            <a:r>
              <a:rPr lang="en-IN" sz="1800" dirty="0" err="1" smtClean="0"/>
              <a:t>filp</a:t>
            </a:r>
            <a:r>
              <a:rPr lang="en-IN" sz="1800" dirty="0" smtClean="0"/>
              <a:t>-</a:t>
            </a:r>
            <a:r>
              <a:rPr lang="en-IN" sz="1800" dirty="0"/>
              <a:t>&gt;</a:t>
            </a:r>
            <a:r>
              <a:rPr lang="en-IN" sz="1800" dirty="0" err="1"/>
              <a:t>f_pos</a:t>
            </a:r>
            <a:r>
              <a:rPr lang="en-IN" sz="1800" dirty="0"/>
              <a:t> = offset; </a:t>
            </a:r>
            <a:endParaRPr lang="en-IN" sz="1800" dirty="0" smtClean="0"/>
          </a:p>
          <a:p>
            <a:pPr lvl="2"/>
            <a:r>
              <a:rPr lang="en-IN" sz="2000" dirty="0" err="1" smtClean="0"/>
              <a:t>lseek</a:t>
            </a:r>
            <a:r>
              <a:rPr lang="en-IN" sz="2000" dirty="0" smtClean="0"/>
              <a:t>(</a:t>
            </a:r>
            <a:r>
              <a:rPr lang="en-IN" sz="2000" dirty="0" err="1" smtClean="0"/>
              <a:t>fd</a:t>
            </a:r>
            <a:r>
              <a:rPr lang="en-IN" sz="2000" dirty="0"/>
              <a:t>, 0, SEEK_END); </a:t>
            </a:r>
            <a:endParaRPr lang="en-IN" sz="2000" dirty="0" smtClean="0"/>
          </a:p>
          <a:p>
            <a:pPr lvl="3"/>
            <a:r>
              <a:rPr lang="en-IN" sz="1800" dirty="0" err="1" smtClean="0"/>
              <a:t>filp</a:t>
            </a:r>
            <a:r>
              <a:rPr lang="en-IN" sz="1800" dirty="0" smtClean="0"/>
              <a:t>-</a:t>
            </a:r>
            <a:r>
              <a:rPr lang="en-IN" sz="1800" dirty="0"/>
              <a:t>&gt;</a:t>
            </a:r>
            <a:r>
              <a:rPr lang="en-IN" sz="1800" dirty="0" err="1"/>
              <a:t>f_pos</a:t>
            </a:r>
            <a:r>
              <a:rPr lang="en-IN" sz="1800" dirty="0"/>
              <a:t> = size; // file size (from the </a:t>
            </a:r>
            <a:r>
              <a:rPr lang="en-IN" sz="1800" dirty="0" err="1"/>
              <a:t>inode</a:t>
            </a:r>
            <a:r>
              <a:rPr lang="en-IN" sz="1800" dirty="0"/>
              <a:t>) </a:t>
            </a:r>
            <a:endParaRPr lang="en-IN" sz="1800" dirty="0" smtClean="0"/>
          </a:p>
          <a:p>
            <a:pPr lvl="2"/>
            <a:r>
              <a:rPr lang="en-IN" sz="2000" dirty="0" err="1" smtClean="0"/>
              <a:t>lseek</a:t>
            </a:r>
            <a:r>
              <a:rPr lang="en-IN" sz="2000" dirty="0" smtClean="0"/>
              <a:t>(</a:t>
            </a:r>
            <a:r>
              <a:rPr lang="en-IN" sz="2000" dirty="0" err="1" smtClean="0"/>
              <a:t>fd</a:t>
            </a:r>
            <a:r>
              <a:rPr lang="en-IN" sz="2000" dirty="0"/>
              <a:t>, offset, SEEK_END); </a:t>
            </a:r>
            <a:endParaRPr lang="en-IN" sz="2000" dirty="0" smtClean="0"/>
          </a:p>
          <a:p>
            <a:pPr lvl="3"/>
            <a:r>
              <a:rPr lang="en-IN" sz="1800" dirty="0" err="1" smtClean="0"/>
              <a:t>filp</a:t>
            </a:r>
            <a:r>
              <a:rPr lang="en-IN" sz="1800" dirty="0" smtClean="0"/>
              <a:t>-</a:t>
            </a:r>
            <a:r>
              <a:rPr lang="en-IN" sz="1800" dirty="0"/>
              <a:t>&gt;</a:t>
            </a:r>
            <a:r>
              <a:rPr lang="en-IN" sz="1800" dirty="0" err="1"/>
              <a:t>f_pos</a:t>
            </a:r>
            <a:r>
              <a:rPr lang="en-IN" sz="1800" dirty="0"/>
              <a:t> = size + offset; // note that offset will be negative </a:t>
            </a:r>
            <a:endParaRPr lang="en-IN" sz="1800" dirty="0" smtClean="0"/>
          </a:p>
          <a:p>
            <a:pPr lvl="2"/>
            <a:r>
              <a:rPr lang="en-IN" sz="2000" dirty="0" err="1" smtClean="0"/>
              <a:t>lseek</a:t>
            </a:r>
            <a:r>
              <a:rPr lang="en-IN" sz="2000" dirty="0" smtClean="0"/>
              <a:t>(</a:t>
            </a:r>
            <a:r>
              <a:rPr lang="en-IN" sz="2000" dirty="0" err="1" smtClean="0"/>
              <a:t>fd</a:t>
            </a:r>
            <a:r>
              <a:rPr lang="en-IN" sz="2000" dirty="0"/>
              <a:t>, offset, SEEK_CUR); </a:t>
            </a:r>
            <a:endParaRPr lang="en-IN" sz="2000" dirty="0" smtClean="0"/>
          </a:p>
          <a:p>
            <a:pPr lvl="3"/>
            <a:r>
              <a:rPr lang="en-IN" sz="1800" dirty="0" err="1" smtClean="0"/>
              <a:t>filp</a:t>
            </a:r>
            <a:r>
              <a:rPr lang="en-IN" sz="1800" dirty="0" smtClean="0"/>
              <a:t>-</a:t>
            </a:r>
            <a:r>
              <a:rPr lang="en-IN" sz="1800" dirty="0"/>
              <a:t>&gt;</a:t>
            </a:r>
            <a:r>
              <a:rPr lang="en-IN" sz="1800" dirty="0" err="1"/>
              <a:t>f_pos</a:t>
            </a:r>
            <a:r>
              <a:rPr lang="en-IN" sz="1800" dirty="0"/>
              <a:t> = </a:t>
            </a:r>
            <a:r>
              <a:rPr lang="en-IN" sz="1800" dirty="0" err="1"/>
              <a:t>filp</a:t>
            </a:r>
            <a:r>
              <a:rPr lang="en-IN" sz="1800" dirty="0"/>
              <a:t>-&gt;</a:t>
            </a:r>
            <a:r>
              <a:rPr lang="en-IN" sz="1800" dirty="0" err="1"/>
              <a:t>f_pos</a:t>
            </a:r>
            <a:r>
              <a:rPr lang="en-IN" sz="1800" dirty="0"/>
              <a:t> + offset</a:t>
            </a:r>
          </a:p>
        </p:txBody>
      </p:sp>
    </p:spTree>
    <p:extLst>
      <p:ext uri="{BB962C8B-B14F-4D97-AF65-F5344CB8AC3E}">
        <p14:creationId xmlns:p14="http://schemas.microsoft.com/office/powerpoint/2010/main" val="327905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close() </a:t>
            </a:r>
            <a:r>
              <a:rPr lang="en-US" b="1" dirty="0" err="1"/>
              <a:t>syscall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close() </a:t>
            </a:r>
            <a:r>
              <a:rPr lang="en-US" sz="3600" b="1" dirty="0" err="1"/>
              <a:t>syscall</a:t>
            </a:r>
            <a:r>
              <a:rPr lang="en-US" sz="3600" b="1" dirty="0"/>
              <a:t> </a:t>
            </a:r>
            <a:endParaRPr lang="en-US" sz="3600" b="1" dirty="0" smtClean="0"/>
          </a:p>
          <a:p>
            <a:pPr lvl="1"/>
            <a:r>
              <a:rPr lang="en-US" sz="2400" dirty="0" smtClean="0"/>
              <a:t>Decrement </a:t>
            </a:r>
            <a:r>
              <a:rPr lang="en-US" sz="2400" dirty="0"/>
              <a:t>ref count in open file table entry (</a:t>
            </a:r>
            <a:r>
              <a:rPr lang="en-US" sz="2400" dirty="0" err="1"/>
              <a:t>struct</a:t>
            </a:r>
            <a:r>
              <a:rPr lang="en-US" sz="2400" dirty="0"/>
              <a:t> file). If ref count drops to zero, OFT entry is deleted (from OFT).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4435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allocation methods: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is requesting for free data blocks, then in which manner free data blocks gets allocated for that file and how its information can be kept inside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file is referred as disk space allocation method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data blocks are allocated on the file system (data blocks region) on the disk.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 can be allocated in various ways (depending on file system)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allocation methods are there: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Allocation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Allocation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Indexed Allocation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49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7" y="118642"/>
            <a:ext cx="12117125" cy="64469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7" y="881407"/>
            <a:ext cx="11947497" cy="51715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data blocks gets allocated for a file in a contiguous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manner. 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78" y="1490472"/>
            <a:ext cx="6721422" cy="48213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98065" y="1691640"/>
            <a:ext cx="51414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may not grow(Limitations).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blocks required are available   	 but not contiguous.</a:t>
            </a:r>
          </a:p>
          <a:p>
            <a:pPr lvl="1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Defragmentation 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-Moves files on disk so that maximum 	contiguous free space is available.</a:t>
            </a:r>
          </a:p>
          <a:p>
            <a:pPr lvl="2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4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Number of blocks required for the file are allocated contiguously. </a:t>
            </a:r>
            <a:endParaRPr lang="en-US" sz="2400" dirty="0" smtClean="0"/>
          </a:p>
          <a:p>
            <a:r>
              <a:rPr lang="en-US" sz="2400" dirty="0" err="1" smtClean="0"/>
              <a:t>inode</a:t>
            </a:r>
            <a:r>
              <a:rPr lang="en-US" sz="2400" dirty="0" smtClean="0"/>
              <a:t> </a:t>
            </a:r>
            <a:r>
              <a:rPr lang="en-US" sz="2400" dirty="0"/>
              <a:t>of the file contains starting block address and number of data blocks. </a:t>
            </a:r>
            <a:endParaRPr lang="en-US" sz="2400" dirty="0" smtClean="0"/>
          </a:p>
          <a:p>
            <a:r>
              <a:rPr lang="en-US" sz="2400" dirty="0" smtClean="0"/>
              <a:t>Faster </a:t>
            </a:r>
            <a:r>
              <a:rPr lang="en-US" sz="2400" dirty="0"/>
              <a:t>sequential and random access. Number of blocks required for the file may not be available contiguously.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called as "External Fragmentation". To solve this problem, data blocks of the files can be shifted/moved so that max contiguous free space will be available.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called as "defragmentation".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08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Allocation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free data blocks gets allocated for a file in a linked list manner.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42" y="1504031"/>
            <a:ext cx="6439458" cy="468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98066" y="1691640"/>
            <a:ext cx="4665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file grow limit.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fragmentation.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random access.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FAT</a:t>
            </a:r>
          </a:p>
          <a:p>
            <a:pPr marL="800100" lvl="1" indent="-342900">
              <a:buFont typeface="+mj-lt"/>
              <a:buAutoNum type="arabicPeriod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File = Data + Metadata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Data </a:t>
            </a:r>
            <a:r>
              <a:rPr lang="en-IN" dirty="0"/>
              <a:t>--&gt; Data blocks </a:t>
            </a:r>
            <a:endParaRPr lang="en-IN" dirty="0" smtClean="0"/>
          </a:p>
          <a:p>
            <a:pPr lvl="1"/>
            <a:r>
              <a:rPr lang="en-IN" dirty="0" smtClean="0"/>
              <a:t>Metadata </a:t>
            </a:r>
            <a:r>
              <a:rPr lang="en-IN" dirty="0"/>
              <a:t>--&gt; </a:t>
            </a:r>
            <a:r>
              <a:rPr lang="en-IN" dirty="0" err="1"/>
              <a:t>Inode</a:t>
            </a:r>
            <a:r>
              <a:rPr lang="en-IN" dirty="0"/>
              <a:t> (FCB) </a:t>
            </a:r>
            <a:endParaRPr lang="en-IN" dirty="0" smtClean="0"/>
          </a:p>
          <a:p>
            <a:r>
              <a:rPr lang="en-IN" b="1" dirty="0" smtClean="0"/>
              <a:t>File </a:t>
            </a:r>
            <a:r>
              <a:rPr lang="en-IN" b="1" dirty="0"/>
              <a:t>System = Boot block + Super block + </a:t>
            </a:r>
            <a:r>
              <a:rPr lang="en-IN" b="1" dirty="0" err="1"/>
              <a:t>Inode</a:t>
            </a:r>
            <a:r>
              <a:rPr lang="en-IN" b="1" dirty="0"/>
              <a:t> list + Data </a:t>
            </a:r>
            <a:r>
              <a:rPr lang="en-IN" b="1" dirty="0" smtClean="0"/>
              <a:t>blocks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b="1" dirty="0" smtClean="0"/>
              <a:t>Types </a:t>
            </a:r>
            <a:r>
              <a:rPr lang="en-IN" b="1" dirty="0"/>
              <a:t>of Files </a:t>
            </a:r>
            <a:endParaRPr lang="en-IN" b="1" dirty="0" smtClean="0"/>
          </a:p>
          <a:p>
            <a:pPr lvl="1"/>
            <a:r>
              <a:rPr lang="en-IN" dirty="0" smtClean="0"/>
              <a:t>User perspective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files </a:t>
            </a:r>
            <a:endParaRPr lang="fr-FR" dirty="0" smtClean="0"/>
          </a:p>
          <a:p>
            <a:pPr lvl="2"/>
            <a:r>
              <a:rPr lang="fr-FR" dirty="0" smtClean="0"/>
              <a:t>Archive </a:t>
            </a:r>
            <a:r>
              <a:rPr lang="fr-FR" dirty="0"/>
              <a:t>files </a:t>
            </a:r>
            <a:endParaRPr lang="fr-FR" dirty="0" smtClean="0"/>
          </a:p>
          <a:p>
            <a:pPr lvl="2"/>
            <a:r>
              <a:rPr lang="fr-FR" dirty="0" smtClean="0"/>
              <a:t>Media </a:t>
            </a:r>
            <a:r>
              <a:rPr lang="fr-FR" dirty="0"/>
              <a:t>files </a:t>
            </a:r>
            <a:endParaRPr lang="fr-FR" dirty="0" smtClean="0"/>
          </a:p>
          <a:p>
            <a:pPr lvl="2"/>
            <a:r>
              <a:rPr lang="fr-FR" dirty="0" smtClean="0"/>
              <a:t>Document </a:t>
            </a:r>
            <a:r>
              <a:rPr lang="fr-FR" dirty="0"/>
              <a:t>files </a:t>
            </a:r>
            <a:endParaRPr lang="fr-FR" dirty="0" smtClean="0"/>
          </a:p>
          <a:p>
            <a:pPr lvl="2"/>
            <a:r>
              <a:rPr lang="fr-FR" dirty="0" err="1" smtClean="0"/>
              <a:t>Executable</a:t>
            </a:r>
            <a:r>
              <a:rPr lang="fr-FR" dirty="0" smtClean="0"/>
              <a:t> </a:t>
            </a:r>
            <a:r>
              <a:rPr lang="fr-FR" dirty="0"/>
              <a:t>files </a:t>
            </a:r>
            <a:endParaRPr lang="fr-FR" dirty="0" smtClean="0"/>
          </a:p>
          <a:p>
            <a:pPr lvl="2"/>
            <a:r>
              <a:rPr lang="fr-FR" dirty="0" smtClean="0"/>
              <a:t>etc</a:t>
            </a:r>
            <a:r>
              <a:rPr lang="fr-FR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493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data block of the file contains data/contents and address of next data block of that file. </a:t>
            </a:r>
            <a:endParaRPr lang="en-US" sz="2400" dirty="0" smtClean="0"/>
          </a:p>
          <a:p>
            <a:r>
              <a:rPr lang="en-US" sz="2400" dirty="0" err="1" smtClean="0"/>
              <a:t>inode</a:t>
            </a:r>
            <a:r>
              <a:rPr lang="en-US" sz="2400" dirty="0" smtClean="0"/>
              <a:t> </a:t>
            </a:r>
            <a:r>
              <a:rPr lang="en-US" sz="2400" dirty="0"/>
              <a:t>contains address of starting and ending data block. </a:t>
            </a:r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/>
              <a:t>external fragmentation, faster sequential access. </a:t>
            </a:r>
            <a:endParaRPr lang="en-US" sz="2400" dirty="0" smtClean="0"/>
          </a:p>
          <a:p>
            <a:r>
              <a:rPr lang="en-US" sz="2400" dirty="0" smtClean="0"/>
              <a:t>Slower </a:t>
            </a:r>
            <a:r>
              <a:rPr lang="en-US" sz="2400" dirty="0"/>
              <a:t>random access. </a:t>
            </a:r>
            <a:endParaRPr lang="en-US" sz="2400" dirty="0" smtClean="0"/>
          </a:p>
          <a:p>
            <a:r>
              <a:rPr lang="en-US" sz="2400" dirty="0" smtClean="0"/>
              <a:t>e.g</a:t>
            </a:r>
            <a:r>
              <a:rPr lang="en-US" sz="2400" dirty="0"/>
              <a:t>. FAT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0110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free data blocks gets allocated for a file, as by maintaining an index data block information about allocated data blocks can be kept inside it.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24" y="1993392"/>
            <a:ext cx="6284976" cy="4190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344954" y="2571270"/>
            <a:ext cx="4665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xternal Fragmentation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cant grow up to some limit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UFS , EXT 2 , EXT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9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data block contain addresses of data blocks of the file.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block is called as "index block".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address of index block is stored in the </a:t>
            </a:r>
            <a:r>
              <a:rPr lang="en-US" sz="2400" dirty="0" err="1"/>
              <a:t>inode</a:t>
            </a:r>
            <a:r>
              <a:rPr lang="en-US" sz="2400" dirty="0"/>
              <a:t> of the file. </a:t>
            </a:r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/>
              <a:t>external fragmentation, faster random and sequential access. </a:t>
            </a:r>
            <a:endParaRPr lang="en-US" sz="2400" dirty="0" smtClean="0"/>
          </a:p>
          <a:p>
            <a:r>
              <a:rPr lang="en-US" sz="2400" dirty="0" smtClean="0"/>
              <a:t>File </a:t>
            </a:r>
            <a:r>
              <a:rPr lang="en-US" sz="2400" dirty="0"/>
              <a:t>cannot grow beyond certain limit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9416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 Space Management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free data blocks information is maintained in the super-block.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Super </a:t>
            </a:r>
            <a:r>
              <a:rPr lang="en-US" sz="2400" dirty="0"/>
              <a:t>block use some data structures to maintain this information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Bit </a:t>
            </a:r>
            <a:r>
              <a:rPr lang="en-US" sz="2000" b="1" dirty="0" smtClean="0"/>
              <a:t>Vector</a:t>
            </a:r>
          </a:p>
          <a:p>
            <a:pPr lvl="2"/>
            <a:r>
              <a:rPr lang="en-US" sz="2000" dirty="0"/>
              <a:t>Super block maintains an array of bits to keep track of used and free data blocks. </a:t>
            </a:r>
            <a:endParaRPr lang="en-US" sz="2000" dirty="0" smtClean="0"/>
          </a:p>
          <a:p>
            <a:pPr lvl="2"/>
            <a:r>
              <a:rPr lang="en-US" sz="2000" dirty="0" smtClean="0"/>
              <a:t>Number </a:t>
            </a:r>
            <a:r>
              <a:rPr lang="en-US" sz="2000" dirty="0"/>
              <a:t>of bits = Number of data blocks. If nth block is used, nth bit in array should be 1. </a:t>
            </a:r>
            <a:endParaRPr lang="en-US" sz="2000" dirty="0" smtClean="0"/>
          </a:p>
          <a:p>
            <a:pPr lvl="2"/>
            <a:r>
              <a:rPr lang="en-US" sz="2000" dirty="0" smtClean="0"/>
              <a:t>If </a:t>
            </a:r>
            <a:r>
              <a:rPr lang="en-US" sz="2000" dirty="0"/>
              <a:t>nth block is free, nth bit in array should be 0. </a:t>
            </a:r>
            <a:endParaRPr lang="en-US" sz="2000" dirty="0" smtClean="0"/>
          </a:p>
          <a:p>
            <a:pPr lvl="2"/>
            <a:r>
              <a:rPr lang="en-US" sz="2000" dirty="0" smtClean="0"/>
              <a:t>When </a:t>
            </a:r>
            <a:r>
              <a:rPr lang="en-US" sz="2000" dirty="0"/>
              <a:t>allocating a data block for a file, find first free (0) bit in the bitmap. </a:t>
            </a:r>
            <a:endParaRPr lang="en-US" sz="2000" dirty="0" smtClean="0"/>
          </a:p>
          <a:p>
            <a:pPr lvl="2"/>
            <a:r>
              <a:rPr lang="en-US" sz="2000" dirty="0" smtClean="0"/>
              <a:t>Corresponding </a:t>
            </a:r>
            <a:r>
              <a:rPr lang="en-US" sz="2000" dirty="0"/>
              <a:t>free block is allocated to the file and then the bit is updated as used (1).</a:t>
            </a:r>
            <a:endParaRPr lang="en-US" sz="20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Linked </a:t>
            </a:r>
            <a:r>
              <a:rPr lang="en-US" sz="2000" b="1" dirty="0" smtClean="0"/>
              <a:t>List</a:t>
            </a:r>
          </a:p>
          <a:p>
            <a:pPr lvl="2"/>
            <a:r>
              <a:rPr lang="en-US" sz="2000" dirty="0"/>
              <a:t>Super block keep address of first free data block. </a:t>
            </a:r>
            <a:endParaRPr lang="en-US" sz="2000" dirty="0" smtClean="0"/>
          </a:p>
          <a:p>
            <a:pPr lvl="2"/>
            <a:r>
              <a:rPr lang="en-US" sz="2000" dirty="0" smtClean="0"/>
              <a:t>Each </a:t>
            </a:r>
            <a:r>
              <a:rPr lang="en-US" sz="2000" dirty="0"/>
              <a:t>free data block keeps address of next free data block.</a:t>
            </a:r>
            <a:endParaRPr lang="en-US" sz="20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9107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sz="2400" b="1" dirty="0"/>
              <a:t>Grouping</a:t>
            </a:r>
          </a:p>
          <a:p>
            <a:pPr lvl="2"/>
            <a:r>
              <a:rPr lang="en-US" sz="2400" dirty="0"/>
              <a:t>Super block keep address of an free data block. </a:t>
            </a:r>
          </a:p>
          <a:p>
            <a:pPr lvl="2"/>
            <a:r>
              <a:rPr lang="en-US" sz="2400" dirty="0"/>
              <a:t>That free block acts like index block i.e. keeps addresses of other free data blocks</a:t>
            </a:r>
            <a:endParaRPr lang="en-US" sz="2400" b="1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b="1" dirty="0"/>
              <a:t>Counting</a:t>
            </a:r>
          </a:p>
          <a:p>
            <a:pPr lvl="2"/>
            <a:r>
              <a:rPr lang="en-US" sz="2400" dirty="0"/>
              <a:t>Super block keep address of an free data block. </a:t>
            </a:r>
          </a:p>
          <a:p>
            <a:pPr lvl="2"/>
            <a:r>
              <a:rPr lang="en-US" sz="2400" dirty="0"/>
              <a:t>That free block acts like index block i.e. keeps addresses of free data block and number of free data blocks after it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68895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File System is way of organizing files (data and metadata) on the disk. </a:t>
            </a:r>
          </a:p>
          <a:p>
            <a:r>
              <a:rPr lang="en-IN" sz="2400" dirty="0" smtClean="0"/>
              <a:t>File systems differ in metadata (attributes), supported data block sizes, file system layout </a:t>
            </a:r>
            <a:r>
              <a:rPr lang="en-IN" sz="2400" b="1" dirty="0"/>
              <a:t>(boot block + super block + </a:t>
            </a:r>
            <a:r>
              <a:rPr lang="en-IN" sz="2400" b="1" dirty="0" err="1"/>
              <a:t>inode</a:t>
            </a:r>
            <a:r>
              <a:rPr lang="en-IN" sz="2400" b="1" dirty="0"/>
              <a:t> list + data blocks</a:t>
            </a:r>
            <a:r>
              <a:rPr lang="en-IN" sz="2400" b="1" dirty="0" smtClean="0"/>
              <a:t>)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disk allocation mechanisms, free space management mechanisms, etc. </a:t>
            </a:r>
            <a:endParaRPr lang="en-IN" sz="2400" dirty="0" smtClean="0"/>
          </a:p>
          <a:p>
            <a:r>
              <a:rPr lang="en-IN" sz="2400" dirty="0" smtClean="0"/>
              <a:t>File system layout is managed by File system driver/manager.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3761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UFS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UNIX File </a:t>
            </a:r>
            <a:r>
              <a:rPr lang="en-US" sz="3200" dirty="0" smtClean="0"/>
              <a:t> System </a:t>
            </a:r>
          </a:p>
          <a:p>
            <a:pPr marL="457200" lvl="1" indent="0">
              <a:buNone/>
            </a:pPr>
            <a:r>
              <a:rPr lang="en-US" sz="2400" dirty="0" smtClean="0"/>
              <a:t>Modified </a:t>
            </a:r>
            <a:r>
              <a:rPr lang="en-US" sz="2400" dirty="0"/>
              <a:t>indexed allocation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Maximum </a:t>
            </a:r>
            <a:r>
              <a:rPr lang="en-US" sz="2400" dirty="0"/>
              <a:t>file size = 16 GB (with 4 KB data block size)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Inode</a:t>
            </a:r>
            <a:r>
              <a:rPr lang="en-US" sz="2400" dirty="0" smtClean="0"/>
              <a:t> </a:t>
            </a:r>
            <a:r>
              <a:rPr lang="en-US" sz="2400" dirty="0"/>
              <a:t>has array of 13 members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10 </a:t>
            </a:r>
            <a:r>
              <a:rPr lang="en-US" sz="2400" dirty="0"/>
              <a:t>--&gt; Direct data blocks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11 </a:t>
            </a:r>
            <a:r>
              <a:rPr lang="en-US" sz="2400" dirty="0"/>
              <a:t>--&gt; Single indirect data blocks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12 </a:t>
            </a:r>
            <a:r>
              <a:rPr lang="en-US" sz="2400" dirty="0"/>
              <a:t>--&gt; Double indirect data blocks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13 </a:t>
            </a:r>
            <a:r>
              <a:rPr lang="en-US" sz="2400" dirty="0"/>
              <a:t>--&gt; Triple indirect data blocks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3043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FAT File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Maximum file size = 4 GB. </a:t>
            </a:r>
            <a:endParaRPr lang="en-US" dirty="0" smtClean="0"/>
          </a:p>
          <a:p>
            <a:r>
              <a:rPr lang="en-US" dirty="0" smtClean="0"/>
              <a:t>FAT </a:t>
            </a:r>
            <a:r>
              <a:rPr lang="en-US" dirty="0"/>
              <a:t>-- File Allocation Table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special data structure in the file system on the disk. </a:t>
            </a:r>
          </a:p>
          <a:p>
            <a:pPr lvl="1"/>
            <a:r>
              <a:rPr lang="en-US" dirty="0" smtClean="0"/>
              <a:t>Array </a:t>
            </a:r>
            <a:r>
              <a:rPr lang="en-US" dirty="0"/>
              <a:t>implementation of a linked list.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element in the FAT table, keep address of next block.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table is used for disk allocation as well as for free space mgmt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/>
              <a:t>blocks stores only data. </a:t>
            </a:r>
            <a:r>
              <a:rPr lang="en-US" dirty="0" smtClean="0"/>
              <a:t>Size </a:t>
            </a:r>
            <a:r>
              <a:rPr lang="en-US" dirty="0"/>
              <a:t>of data block can be fixed while formatting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 2 kb, 4 kb (default), 8 kb, 16 kb. </a:t>
            </a:r>
            <a:endParaRPr lang="en-US" dirty="0" smtClean="0"/>
          </a:p>
          <a:p>
            <a:r>
              <a:rPr lang="en-US" dirty="0" smtClean="0"/>
              <a:t>FAT </a:t>
            </a:r>
            <a:r>
              <a:rPr lang="en-US" dirty="0"/>
              <a:t>directory entries stores all info about file (no separate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file name</a:t>
            </a:r>
          </a:p>
          <a:p>
            <a:pPr lvl="1"/>
            <a:r>
              <a:rPr lang="en-US" dirty="0"/>
              <a:t>size attributes (read-only, hidden, ) </a:t>
            </a:r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block </a:t>
            </a:r>
            <a:endParaRPr lang="en-US" dirty="0" smtClean="0"/>
          </a:p>
          <a:p>
            <a:pPr lvl="1"/>
            <a:r>
              <a:rPr lang="en-US" dirty="0" smtClean="0"/>
              <a:t>Boot </a:t>
            </a:r>
            <a:r>
              <a:rPr lang="en-US" dirty="0"/>
              <a:t>record (1 sector = 512 bytes) -- information about file system </a:t>
            </a:r>
            <a:endParaRPr lang="en-US" dirty="0" smtClean="0"/>
          </a:p>
          <a:p>
            <a:pPr lvl="2"/>
            <a:r>
              <a:rPr lang="en-US" dirty="0" smtClean="0"/>
              <a:t>label </a:t>
            </a:r>
          </a:p>
          <a:p>
            <a:pPr lvl="2"/>
            <a:r>
              <a:rPr lang="en-US" dirty="0" smtClean="0"/>
              <a:t>FAT </a:t>
            </a:r>
            <a:r>
              <a:rPr lang="en-US" dirty="0"/>
              <a:t>table information </a:t>
            </a:r>
            <a:endParaRPr lang="en-US" dirty="0" smtClean="0"/>
          </a:p>
          <a:p>
            <a:pPr lvl="2"/>
            <a:r>
              <a:rPr lang="en-US" dirty="0" smtClean="0"/>
              <a:t>FS </a:t>
            </a:r>
            <a:r>
              <a:rPr lang="en-US" dirty="0"/>
              <a:t>block size </a:t>
            </a:r>
            <a:endParaRPr lang="en-US" dirty="0" smtClean="0"/>
          </a:p>
          <a:p>
            <a:pPr lvl="2"/>
            <a:r>
              <a:rPr lang="en-US" dirty="0" smtClean="0"/>
              <a:t>etc</a:t>
            </a:r>
            <a:r>
              <a:rPr lang="en-US" dirty="0"/>
              <a:t>. Does </a:t>
            </a:r>
            <a:endParaRPr lang="en-US" dirty="0" smtClean="0"/>
          </a:p>
          <a:p>
            <a:r>
              <a:rPr lang="en-US" b="1" dirty="0" smtClean="0"/>
              <a:t>Not </a:t>
            </a:r>
            <a:r>
              <a:rPr lang="en-US" b="1" dirty="0"/>
              <a:t>support Journaling.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1733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NTFS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NTFS Windows </a:t>
            </a:r>
            <a:r>
              <a:rPr lang="en-US" dirty="0"/>
              <a:t>platform </a:t>
            </a:r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/>
              <a:t>sophisticated than FAT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B-tree for disk allocation 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/>
              <a:t>file size &gt; 100 GB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implements Journaling mechanism </a:t>
            </a:r>
            <a:endParaRPr lang="en-US" dirty="0" smtClean="0"/>
          </a:p>
          <a:p>
            <a:r>
              <a:rPr lang="en-US" dirty="0" smtClean="0"/>
              <a:t>Refer</a:t>
            </a:r>
            <a:r>
              <a:rPr lang="en-US" dirty="0"/>
              <a:t>: wiki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882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Scheduling Algorithms: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want to access data from a disk, request can sent to disk controller and disk controller accepts one request at a time and complete it.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chances that at a time more than one requests for accessing data from the disk can be made by the processes running in a system, in that case all the requests can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kept in a waiting queue of the disk maintained by an OS,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 is need to schedule/select only one request at a time and sent it to the disk controller, to do this there are certain algorithms referred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scheduling algorithms.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Kernel perspective </a:t>
            </a:r>
            <a:endParaRPr lang="en-IN" sz="2800" b="1" dirty="0" smtClean="0"/>
          </a:p>
          <a:p>
            <a:pPr lvl="1"/>
            <a:r>
              <a:rPr lang="en-IN" sz="2400" dirty="0" smtClean="0"/>
              <a:t>Regular </a:t>
            </a:r>
            <a:r>
              <a:rPr lang="en-IN" sz="2400" dirty="0"/>
              <a:t>files (-) </a:t>
            </a:r>
            <a:r>
              <a:rPr lang="en-IN" sz="2400" dirty="0" smtClean="0"/>
              <a:t>(All user perspective file are regular file)</a:t>
            </a:r>
          </a:p>
          <a:p>
            <a:pPr lvl="1"/>
            <a:r>
              <a:rPr lang="en-IN" sz="2400" dirty="0" smtClean="0"/>
              <a:t>Special </a:t>
            </a:r>
            <a:r>
              <a:rPr lang="en-IN" sz="2400" dirty="0"/>
              <a:t>files </a:t>
            </a:r>
            <a:endParaRPr lang="en-IN" sz="2400" dirty="0" smtClean="0"/>
          </a:p>
          <a:p>
            <a:pPr lvl="2"/>
            <a:r>
              <a:rPr lang="en-IN" sz="2400" dirty="0" smtClean="0"/>
              <a:t>Directory </a:t>
            </a:r>
            <a:r>
              <a:rPr lang="en-IN" sz="2400" dirty="0"/>
              <a:t>files (d) </a:t>
            </a:r>
            <a:endParaRPr lang="en-IN" sz="2400" dirty="0" smtClean="0"/>
          </a:p>
          <a:p>
            <a:pPr lvl="2"/>
            <a:r>
              <a:rPr lang="en-IN" sz="2400" dirty="0" smtClean="0"/>
              <a:t>Link </a:t>
            </a:r>
            <a:r>
              <a:rPr lang="en-IN" sz="2400" dirty="0"/>
              <a:t>files (l) </a:t>
            </a:r>
            <a:endParaRPr lang="en-IN" sz="2400" dirty="0" smtClean="0"/>
          </a:p>
          <a:p>
            <a:pPr lvl="2"/>
            <a:r>
              <a:rPr lang="en-IN" sz="2400" dirty="0" smtClean="0"/>
              <a:t>Pipe </a:t>
            </a:r>
            <a:r>
              <a:rPr lang="en-IN" sz="2400" dirty="0"/>
              <a:t>files (p) </a:t>
            </a:r>
            <a:endParaRPr lang="en-IN" sz="2400" dirty="0" smtClean="0"/>
          </a:p>
          <a:p>
            <a:pPr lvl="2"/>
            <a:r>
              <a:rPr lang="en-IN" sz="2400" dirty="0" smtClean="0"/>
              <a:t>Socket </a:t>
            </a:r>
            <a:r>
              <a:rPr lang="en-IN" sz="2400" dirty="0"/>
              <a:t>files (s) </a:t>
            </a:r>
            <a:endParaRPr lang="en-IN" sz="2400" dirty="0" smtClean="0"/>
          </a:p>
          <a:p>
            <a:pPr lvl="2"/>
            <a:r>
              <a:rPr lang="en-IN" sz="2400" dirty="0" smtClean="0"/>
              <a:t>Device </a:t>
            </a:r>
            <a:r>
              <a:rPr lang="en-IN" sz="2400" dirty="0"/>
              <a:t>files </a:t>
            </a:r>
            <a:endParaRPr lang="en-IN" sz="2400" dirty="0" smtClean="0"/>
          </a:p>
          <a:p>
            <a:pPr lvl="3"/>
            <a:r>
              <a:rPr lang="en-IN" sz="2000" dirty="0" smtClean="0"/>
              <a:t>Char </a:t>
            </a:r>
            <a:r>
              <a:rPr lang="en-IN" sz="2000" dirty="0"/>
              <a:t>device files (c) </a:t>
            </a:r>
            <a:endParaRPr lang="en-IN" sz="2000" dirty="0" smtClean="0"/>
          </a:p>
          <a:p>
            <a:pPr lvl="3"/>
            <a:r>
              <a:rPr lang="en-IN" sz="2000" dirty="0" smtClean="0"/>
              <a:t>Block </a:t>
            </a:r>
            <a:r>
              <a:rPr lang="en-IN" sz="2000" dirty="0"/>
              <a:t>device files (b)</a:t>
            </a:r>
          </a:p>
        </p:txBody>
      </p:sp>
    </p:spTree>
    <p:extLst>
      <p:ext uri="{BB962C8B-B14F-4D97-AF65-F5344CB8AC3E}">
        <p14:creationId xmlns:p14="http://schemas.microsoft.com/office/powerpoint/2010/main" val="1849281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Fundamentals and Operating Systems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four methods by which data can be accessed from the computer 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e.g.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Access: e.g. Magnetic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Access: e.g. RAM Memory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Access: e.g. Cache Memory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 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Drive Structure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up of one or more circular platters arranged like CD rack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platter is a made up of non-magnetic substance like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alloy, which is coated with a magnetic substance.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41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Fundamentals and Operating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 : Hard Disk Drive Structure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or more circular platters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arranged like CD rack.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platter is a made up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non-magnetic substance like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coated with a magnetic substance.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 is either from one side to the platter or from both the sides (for increasing its capacity) and hence platter in a magnetic disk may be either single sided platter or double sided platter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platter is divided into the hundred’s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rings called as tracks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track is divided into thousands of same size of blocks called as sectors.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each sector is 512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head which is used to access data from the sector i.e. head can read and write data from and into a sector at a time.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and read data sector by sector i.e. block by block, and magnetic disk is also called as block device.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78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Fundamentals and Operating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operations like read, write, control etc... in a HDD are controlled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hence movement of the head also controlled by it.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required for the disk controller to move head from its current position to the desired track.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reaching head at desired track, circular platter gets rotated till the head does not comes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desired sector, and time required for this rotation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rotational latency.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= Seek Time + Rotational Latency.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2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Fundamentals and Operating Systems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219" y="765286"/>
            <a:ext cx="10372298" cy="55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0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FCFS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 Come First Served):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arrived first gets accepted and completed.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SSTF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(Shortest Seek Time First):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which is closed to the current position of the head gets accepted and completed.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keeps scanning the disk from starting cylinder to end cylinder and whichever request came across gets accepted and completed.  </a:t>
            </a:r>
          </a:p>
          <a:p>
            <a:pPr marL="0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44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C-SCAN (Circular SCAN):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scans the disk only in a one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LOOK: 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can be used either with SCAN/C-SCAN, in this, if there is no request in a waiting queue then movement of the head gets stopped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45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1494"/>
            <a:ext cx="9144000" cy="1445461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Thank you!</a:t>
            </a:r>
            <a:endParaRPr lang="en-US" sz="3600" dirty="0"/>
          </a:p>
          <a:p>
            <a:r>
              <a:rPr lang="en-US" dirty="0" smtClean="0"/>
              <a:t>Kiran Jaybhave </a:t>
            </a:r>
          </a:p>
          <a:p>
            <a:r>
              <a:rPr lang="en-US" dirty="0" smtClean="0"/>
              <a:t> email – kiran.jaybhave@sunbeaminfo.com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F265633-1283-9C43-94C1-6FA18C347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90" y="702418"/>
            <a:ext cx="2691620" cy="31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Directory </a:t>
            </a:r>
            <a:endParaRPr lang="en-IN" sz="2400" b="1" dirty="0" smtClean="0"/>
          </a:p>
          <a:p>
            <a:pPr lvl="1"/>
            <a:r>
              <a:rPr lang="en-US" sz="2200" dirty="0"/>
              <a:t>From end user perspective, directory is a container which contains sub-directories and files. </a:t>
            </a:r>
            <a:endParaRPr lang="en-US" sz="2200" dirty="0" smtClean="0"/>
          </a:p>
          <a:p>
            <a:pPr lvl="1"/>
            <a:r>
              <a:rPr lang="en-US" sz="2200" dirty="0" smtClean="0"/>
              <a:t>However</a:t>
            </a:r>
            <a:r>
              <a:rPr lang="en-US" sz="2200" dirty="0"/>
              <a:t>, OS treats directory as a special file. </a:t>
            </a:r>
            <a:endParaRPr lang="en-US" sz="22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directory file contains one entry for each subdirectory or file in it. </a:t>
            </a:r>
            <a:endParaRPr lang="en-US" sz="2200" dirty="0" smtClean="0"/>
          </a:p>
          <a:p>
            <a:pPr lvl="1"/>
            <a:r>
              <a:rPr lang="en-US" sz="2200" dirty="0" smtClean="0"/>
              <a:t>Each </a:t>
            </a:r>
            <a:r>
              <a:rPr lang="en-US" sz="2200" dirty="0"/>
              <a:t>directory entry contains </a:t>
            </a:r>
            <a:r>
              <a:rPr lang="en-US" sz="2200" dirty="0" err="1"/>
              <a:t>i</a:t>
            </a:r>
            <a:r>
              <a:rPr lang="en-US" sz="2200" dirty="0"/>
              <a:t>-node number and name of sub-</a:t>
            </a:r>
            <a:r>
              <a:rPr lang="en-US" sz="2200" dirty="0" err="1"/>
              <a:t>dir</a:t>
            </a:r>
            <a:r>
              <a:rPr lang="en-US" sz="2200" dirty="0"/>
              <a:t> / file. </a:t>
            </a:r>
            <a:endParaRPr lang="en-US" sz="2200" dirty="0" smtClean="0"/>
          </a:p>
          <a:p>
            <a:pPr lvl="1"/>
            <a:r>
              <a:rPr lang="en-US" sz="2200" dirty="0" smtClean="0"/>
              <a:t>terminal</a:t>
            </a:r>
            <a:r>
              <a:rPr lang="en-US" sz="2200" dirty="0"/>
              <a:t>&gt; </a:t>
            </a:r>
            <a:r>
              <a:rPr lang="en-US" sz="2200" dirty="0" err="1"/>
              <a:t>ls</a:t>
            </a:r>
            <a:r>
              <a:rPr lang="en-US" sz="2200" dirty="0"/>
              <a:t> -a -</a:t>
            </a:r>
            <a:r>
              <a:rPr lang="en-US" sz="2200" dirty="0" err="1"/>
              <a:t>i</a:t>
            </a:r>
            <a:r>
              <a:rPr lang="en-US" sz="2200" dirty="0"/>
              <a:t> -1 /</a:t>
            </a:r>
            <a:r>
              <a:rPr lang="en-US" sz="2200" dirty="0" smtClean="0"/>
              <a:t>home/sunbeam.</a:t>
            </a:r>
          </a:p>
          <a:p>
            <a:pPr lvl="1"/>
            <a:endParaRPr lang="en-US" sz="2200" dirty="0"/>
          </a:p>
          <a:p>
            <a:r>
              <a:rPr lang="en-US" sz="2200" b="1" dirty="0" smtClean="0"/>
              <a:t>Directory Listing </a:t>
            </a:r>
          </a:p>
          <a:p>
            <a:pPr lvl="1"/>
            <a:r>
              <a:rPr lang="en-US" sz="2200" dirty="0" smtClean="0"/>
              <a:t>terminal&gt; </a:t>
            </a:r>
            <a:r>
              <a:rPr lang="en-US" sz="2200" dirty="0" err="1" smtClean="0"/>
              <a:t>ls</a:t>
            </a:r>
            <a:r>
              <a:rPr lang="en-US" sz="2200" dirty="0" smtClean="0"/>
              <a:t> </a:t>
            </a:r>
            <a:r>
              <a:rPr lang="en-US" sz="2200" dirty="0" err="1" smtClean="0"/>
              <a:t>dirpath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Directory </a:t>
            </a:r>
            <a:r>
              <a:rPr lang="en-US" sz="2200" dirty="0"/>
              <a:t>access library functions (man section 3) </a:t>
            </a:r>
            <a:endParaRPr lang="en-US" sz="2200" dirty="0" smtClean="0"/>
          </a:p>
          <a:p>
            <a:pPr lvl="2"/>
            <a:r>
              <a:rPr lang="en-US" sz="2200" dirty="0" err="1" smtClean="0"/>
              <a:t>opendir</a:t>
            </a:r>
            <a:r>
              <a:rPr lang="en-US" sz="2200" dirty="0"/>
              <a:t>() </a:t>
            </a:r>
            <a:endParaRPr lang="en-US" sz="2200" dirty="0" smtClean="0"/>
          </a:p>
          <a:p>
            <a:pPr lvl="2"/>
            <a:r>
              <a:rPr lang="en-US" sz="2200" dirty="0" err="1" smtClean="0"/>
              <a:t>readdir</a:t>
            </a:r>
            <a:r>
              <a:rPr lang="en-US" sz="2200" dirty="0"/>
              <a:t>() </a:t>
            </a:r>
            <a:endParaRPr lang="en-US" sz="2200" dirty="0" smtClean="0"/>
          </a:p>
          <a:p>
            <a:pPr lvl="2"/>
            <a:r>
              <a:rPr lang="en-US" sz="2200" dirty="0" err="1" smtClean="0"/>
              <a:t>closedir</a:t>
            </a:r>
            <a:r>
              <a:rPr lang="en-US" sz="2200" dirty="0"/>
              <a:t>()</a:t>
            </a:r>
            <a:endParaRPr lang="en-US" sz="2200" dirty="0" smtClean="0"/>
          </a:p>
          <a:p>
            <a:pPr lvl="1"/>
            <a:endParaRPr lang="en-US" sz="2200" b="1" dirty="0"/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06394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opendir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Open </a:t>
            </a:r>
            <a:r>
              <a:rPr lang="en-US" dirty="0"/>
              <a:t>the directory file for reading. </a:t>
            </a:r>
            <a:endParaRPr lang="en-US" dirty="0" smtClean="0"/>
          </a:p>
          <a:p>
            <a:pPr lvl="1"/>
            <a:r>
              <a:rPr lang="en-US" dirty="0" smtClean="0"/>
              <a:t>DIR </a:t>
            </a:r>
            <a:r>
              <a:rPr lang="en-US" dirty="0"/>
              <a:t>*</a:t>
            </a:r>
            <a:r>
              <a:rPr lang="en-US" dirty="0" err="1"/>
              <a:t>dp</a:t>
            </a:r>
            <a:r>
              <a:rPr lang="en-US" dirty="0"/>
              <a:t> = </a:t>
            </a:r>
            <a:r>
              <a:rPr lang="en-US" dirty="0" err="1"/>
              <a:t>opendir</a:t>
            </a:r>
            <a:r>
              <a:rPr lang="en-US" dirty="0"/>
              <a:t>("</a:t>
            </a:r>
            <a:r>
              <a:rPr lang="en-US" dirty="0" err="1"/>
              <a:t>dir</a:t>
            </a:r>
            <a:r>
              <a:rPr lang="en-US" dirty="0"/>
              <a:t>-path"); </a:t>
            </a:r>
            <a:endParaRPr lang="en-US" dirty="0" smtClean="0"/>
          </a:p>
          <a:p>
            <a:pPr lvl="2"/>
            <a:r>
              <a:rPr lang="en-US" dirty="0" smtClean="0"/>
              <a:t>arg1</a:t>
            </a:r>
            <a:r>
              <a:rPr lang="en-US" dirty="0"/>
              <a:t>: </a:t>
            </a:r>
            <a:r>
              <a:rPr lang="en-US" dirty="0" err="1"/>
              <a:t>dir</a:t>
            </a:r>
            <a:r>
              <a:rPr lang="en-US" dirty="0"/>
              <a:t> path to be opened </a:t>
            </a:r>
            <a:endParaRPr lang="en-US" dirty="0" smtClean="0"/>
          </a:p>
          <a:p>
            <a:pPr lvl="2"/>
            <a:r>
              <a:rPr lang="en-US" dirty="0" smtClean="0"/>
              <a:t>returns</a:t>
            </a:r>
            <a:r>
              <a:rPr lang="en-US" dirty="0"/>
              <a:t>: DIR pointer if </a:t>
            </a:r>
            <a:r>
              <a:rPr lang="en-US" dirty="0" err="1"/>
              <a:t>dir</a:t>
            </a:r>
            <a:r>
              <a:rPr lang="en-US" dirty="0"/>
              <a:t> opened successfully, otherwise </a:t>
            </a:r>
            <a:r>
              <a:rPr lang="en-US" dirty="0" smtClean="0"/>
              <a:t>NULL</a:t>
            </a:r>
            <a:endParaRPr lang="en-IN" dirty="0"/>
          </a:p>
          <a:p>
            <a:pPr lvl="2"/>
            <a:endParaRPr lang="en-US" dirty="0" smtClean="0"/>
          </a:p>
          <a:p>
            <a:r>
              <a:rPr lang="en-US" dirty="0" err="1"/>
              <a:t>closedir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Close </a:t>
            </a:r>
            <a:r>
              <a:rPr lang="en-US" dirty="0"/>
              <a:t>the directory file. </a:t>
            </a:r>
            <a:endParaRPr lang="en-US" dirty="0" smtClean="0"/>
          </a:p>
          <a:p>
            <a:pPr lvl="1"/>
            <a:r>
              <a:rPr lang="en-US" dirty="0" err="1" smtClean="0"/>
              <a:t>closedir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/>
              <a:t>); </a:t>
            </a:r>
            <a:endParaRPr lang="en-US" dirty="0" smtClean="0"/>
          </a:p>
          <a:p>
            <a:pPr lvl="2"/>
            <a:r>
              <a:rPr lang="en-US" dirty="0" smtClean="0"/>
              <a:t>arg1</a:t>
            </a:r>
            <a:r>
              <a:rPr lang="en-US" dirty="0"/>
              <a:t>: DIR pointer.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1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readdir</a:t>
            </a:r>
            <a:r>
              <a:rPr lang="en-US" sz="3200" b="1" dirty="0"/>
              <a:t>() </a:t>
            </a:r>
            <a:endParaRPr lang="en-US" sz="3200" b="1" dirty="0" smtClean="0"/>
          </a:p>
          <a:p>
            <a:pPr lvl="1"/>
            <a:r>
              <a:rPr lang="en-US" sz="2800" dirty="0" smtClean="0"/>
              <a:t>Read </a:t>
            </a:r>
            <a:r>
              <a:rPr lang="en-US" sz="2800" dirty="0"/>
              <a:t>the next </a:t>
            </a:r>
            <a:r>
              <a:rPr lang="en-US" sz="2800" dirty="0" err="1"/>
              <a:t>dirent</a:t>
            </a:r>
            <a:r>
              <a:rPr lang="en-US" sz="2800" dirty="0"/>
              <a:t> from the directory file. </a:t>
            </a:r>
            <a:endParaRPr lang="en-US" sz="2800" dirty="0" smtClean="0"/>
          </a:p>
          <a:p>
            <a:pPr lvl="1"/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/>
              <a:t>dirent</a:t>
            </a:r>
            <a:r>
              <a:rPr lang="en-US" sz="2800" dirty="0"/>
              <a:t> *</a:t>
            </a:r>
            <a:r>
              <a:rPr lang="en-US" sz="2800" dirty="0" err="1"/>
              <a:t>ent</a:t>
            </a:r>
            <a:r>
              <a:rPr lang="en-US" sz="2800" dirty="0"/>
              <a:t> = </a:t>
            </a:r>
            <a:r>
              <a:rPr lang="en-US" sz="2800" dirty="0" err="1"/>
              <a:t>readdir</a:t>
            </a:r>
            <a:r>
              <a:rPr lang="en-US" sz="2800" dirty="0"/>
              <a:t>(</a:t>
            </a:r>
            <a:r>
              <a:rPr lang="en-US" sz="2800" dirty="0" err="1"/>
              <a:t>dp</a:t>
            </a:r>
            <a:r>
              <a:rPr lang="en-US" sz="2800" dirty="0"/>
              <a:t>); </a:t>
            </a:r>
            <a:endParaRPr lang="en-US" sz="2800" dirty="0" smtClean="0"/>
          </a:p>
          <a:p>
            <a:pPr lvl="3"/>
            <a:r>
              <a:rPr lang="en-US" sz="2400" dirty="0" smtClean="0"/>
              <a:t>arg1</a:t>
            </a:r>
            <a:r>
              <a:rPr lang="en-US" sz="2400" dirty="0"/>
              <a:t>: DIR pointer. </a:t>
            </a:r>
            <a:endParaRPr lang="en-US" sz="2400" dirty="0" smtClean="0"/>
          </a:p>
          <a:p>
            <a:pPr lvl="3"/>
            <a:r>
              <a:rPr lang="en-US" sz="2400" dirty="0" smtClean="0"/>
              <a:t>returns</a:t>
            </a:r>
            <a:r>
              <a:rPr lang="en-US" sz="2400" dirty="0"/>
              <a:t>: Pointer to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dirent</a:t>
            </a:r>
            <a:r>
              <a:rPr lang="en-US" sz="2400" dirty="0"/>
              <a:t>, if next entry is available. </a:t>
            </a:r>
            <a:endParaRPr lang="en-US" sz="2400" dirty="0" smtClean="0"/>
          </a:p>
          <a:p>
            <a:pPr lvl="4"/>
            <a:r>
              <a:rPr lang="en-US" sz="2400" dirty="0" smtClean="0"/>
              <a:t>Returns </a:t>
            </a:r>
            <a:r>
              <a:rPr lang="en-US" sz="2400" dirty="0"/>
              <a:t>NULL if end of </a:t>
            </a:r>
            <a:r>
              <a:rPr lang="en-US" sz="2400" dirty="0" err="1"/>
              <a:t>dir</a:t>
            </a:r>
            <a:r>
              <a:rPr lang="en-US" sz="2400" dirty="0"/>
              <a:t> file is reached. </a:t>
            </a:r>
            <a:endParaRPr lang="en-US" sz="2400" dirty="0" smtClean="0"/>
          </a:p>
          <a:p>
            <a:pPr lvl="2"/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/>
              <a:t>dirent</a:t>
            </a:r>
            <a:r>
              <a:rPr lang="en-US" sz="2800" dirty="0"/>
              <a:t> </a:t>
            </a:r>
            <a:endParaRPr lang="en-US" sz="2800" dirty="0" smtClean="0"/>
          </a:p>
          <a:p>
            <a:pPr lvl="3"/>
            <a:r>
              <a:rPr lang="en-US" sz="2400" dirty="0" err="1" smtClean="0"/>
              <a:t>d_name</a:t>
            </a:r>
            <a:r>
              <a:rPr lang="en-US" sz="2400" dirty="0" smtClean="0"/>
              <a:t> </a:t>
            </a:r>
            <a:r>
              <a:rPr lang="en-US" sz="2400" dirty="0"/>
              <a:t>--&gt; name of file or sub-directory. </a:t>
            </a:r>
            <a:endParaRPr lang="en-US" sz="2400" dirty="0" smtClean="0"/>
          </a:p>
          <a:p>
            <a:pPr lvl="3"/>
            <a:r>
              <a:rPr lang="en-US" sz="2400" dirty="0" err="1" smtClean="0"/>
              <a:t>d_ino</a:t>
            </a:r>
            <a:r>
              <a:rPr lang="en-US" sz="2400" dirty="0" smtClean="0"/>
              <a:t> </a:t>
            </a:r>
            <a:r>
              <a:rPr lang="en-US" sz="2400" dirty="0"/>
              <a:t>--&gt; </a:t>
            </a:r>
            <a:r>
              <a:rPr lang="en-US" sz="2400" dirty="0" err="1"/>
              <a:t>inode</a:t>
            </a:r>
            <a:r>
              <a:rPr lang="en-US" sz="2400" dirty="0"/>
              <a:t> number of file or sub-directory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385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Symbolic Link </a:t>
            </a:r>
            <a:endParaRPr lang="en-US" dirty="0" smtClean="0"/>
          </a:p>
          <a:p>
            <a:pPr lvl="1"/>
            <a:r>
              <a:rPr lang="en-US" dirty="0"/>
              <a:t>A symbolic link, also known as a </a:t>
            </a:r>
            <a:r>
              <a:rPr lang="en-US" dirty="0" err="1"/>
              <a:t>symlink</a:t>
            </a:r>
            <a:r>
              <a:rPr lang="en-US" dirty="0"/>
              <a:t> or soft link, is a special type of file that points to another file or directory.</a:t>
            </a:r>
            <a:endParaRPr lang="en-US" dirty="0" smtClean="0"/>
          </a:p>
          <a:p>
            <a:pPr lvl="1"/>
            <a:r>
              <a:rPr lang="en-US" dirty="0" smtClean="0"/>
              <a:t>terminal</a:t>
            </a:r>
            <a:r>
              <a:rPr lang="en-US" dirty="0"/>
              <a:t>&gt; </a:t>
            </a:r>
            <a:r>
              <a:rPr lang="en-US" dirty="0" err="1"/>
              <a:t>ln</a:t>
            </a:r>
            <a:r>
              <a:rPr lang="en-US" dirty="0"/>
              <a:t> -s /path/of/target/file </a:t>
            </a:r>
            <a:r>
              <a:rPr lang="en-US" dirty="0" err="1"/>
              <a:t>linkpath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Internally use </a:t>
            </a:r>
            <a:endParaRPr lang="en-US" dirty="0" smtClean="0"/>
          </a:p>
          <a:p>
            <a:pPr lvl="2"/>
            <a:r>
              <a:rPr lang="en-US" dirty="0" err="1" smtClean="0"/>
              <a:t>symlink</a:t>
            </a:r>
            <a:r>
              <a:rPr lang="en-US" dirty="0"/>
              <a:t>() </a:t>
            </a:r>
            <a:r>
              <a:rPr lang="en-US" dirty="0" err="1"/>
              <a:t>syscall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man </a:t>
            </a:r>
            <a:r>
              <a:rPr lang="en-US" dirty="0" err="1"/>
              <a:t>symlink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symlink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target_path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link_path</a:t>
            </a:r>
            <a:r>
              <a:rPr lang="en-US" dirty="0" smtClean="0"/>
              <a:t>)</a:t>
            </a:r>
          </a:p>
          <a:p>
            <a:r>
              <a:rPr lang="en-US" dirty="0" err="1"/>
              <a:t>symlink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</a:t>
            </a:r>
            <a:r>
              <a:rPr lang="en-US" dirty="0"/>
              <a:t>A new link file is created (new </a:t>
            </a:r>
            <a:r>
              <a:rPr lang="en-US" dirty="0" err="1"/>
              <a:t>inode</a:t>
            </a:r>
            <a:r>
              <a:rPr lang="en-US" dirty="0"/>
              <a:t> and new data block is allocated), which contains info about the target file (absolute or relative path). </a:t>
            </a:r>
            <a:endParaRPr lang="en-US" dirty="0" smtClean="0"/>
          </a:p>
          <a:p>
            <a:pPr lvl="1"/>
            <a:r>
              <a:rPr lang="en-US" dirty="0" smtClean="0"/>
              <a:t>Link </a:t>
            </a:r>
            <a:r>
              <a:rPr lang="en-US" dirty="0"/>
              <a:t>count is not incremented.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target file is deleted, the link becomes useless.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create </a:t>
            </a:r>
            <a:r>
              <a:rPr lang="en-US" dirty="0" err="1"/>
              <a:t>symlinks</a:t>
            </a:r>
            <a:r>
              <a:rPr lang="en-US" dirty="0"/>
              <a:t> for directories also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56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7241"/>
            <a:ext cx="12146611" cy="5477256"/>
          </a:xfrm>
        </p:spPr>
        <p:txBody>
          <a:bodyPr>
            <a:normAutofit fontScale="92500" lnSpcReduction="20000"/>
          </a:bodyPr>
          <a:lstStyle/>
          <a:p>
            <a:r>
              <a:rPr lang="en-US" sz="3300" b="1" dirty="0"/>
              <a:t>Hard Link </a:t>
            </a:r>
            <a:endParaRPr lang="en-US" sz="3300" b="1" dirty="0" smtClean="0"/>
          </a:p>
          <a:p>
            <a:pPr lvl="1"/>
            <a:r>
              <a:rPr lang="en-US" sz="2200" dirty="0"/>
              <a:t>A hard link to a file points to the </a:t>
            </a:r>
            <a:r>
              <a:rPr lang="en-US" sz="2200" dirty="0" err="1"/>
              <a:t>inode</a:t>
            </a:r>
            <a:r>
              <a:rPr lang="en-US" sz="2200" dirty="0"/>
              <a:t> of the file instead of pointing to the file itself. </a:t>
            </a:r>
            <a:endParaRPr lang="en-US" sz="2200" dirty="0" smtClean="0"/>
          </a:p>
          <a:p>
            <a:pPr lvl="1"/>
            <a:r>
              <a:rPr lang="en-US" sz="2200" dirty="0" smtClean="0"/>
              <a:t>This </a:t>
            </a:r>
            <a:r>
              <a:rPr lang="en-US" sz="2200" dirty="0"/>
              <a:t>way the hard link gets all the attributes of the original file and points to the same data block as the original file.</a:t>
            </a:r>
            <a:endParaRPr lang="en-US" sz="2200" dirty="0" smtClean="0"/>
          </a:p>
          <a:p>
            <a:pPr lvl="1"/>
            <a:r>
              <a:rPr lang="en-US" sz="2200" dirty="0" smtClean="0"/>
              <a:t>terminal</a:t>
            </a:r>
            <a:r>
              <a:rPr lang="en-US" sz="2200" dirty="0"/>
              <a:t>&gt; </a:t>
            </a:r>
            <a:r>
              <a:rPr lang="en-US" sz="2200" dirty="0" err="1"/>
              <a:t>ln</a:t>
            </a:r>
            <a:r>
              <a:rPr lang="en-US" sz="2200" dirty="0"/>
              <a:t> </a:t>
            </a:r>
            <a:r>
              <a:rPr lang="en-US" sz="2200" dirty="0" err="1" smtClean="0"/>
              <a:t>targetfilepath</a:t>
            </a:r>
            <a:endParaRPr lang="en-US" sz="2200" dirty="0" smtClean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Internally use link() </a:t>
            </a:r>
            <a:r>
              <a:rPr lang="en-US" sz="2200" dirty="0" err="1"/>
              <a:t>syscall</a:t>
            </a:r>
            <a:r>
              <a:rPr lang="en-US" sz="2200" dirty="0"/>
              <a:t>. </a:t>
            </a:r>
            <a:endParaRPr lang="en-US" sz="2200" dirty="0" smtClean="0"/>
          </a:p>
          <a:p>
            <a:pPr lvl="2"/>
            <a:r>
              <a:rPr lang="en-US" sz="2200" dirty="0" smtClean="0"/>
              <a:t>man </a:t>
            </a:r>
            <a:r>
              <a:rPr lang="en-US" sz="2200" dirty="0"/>
              <a:t>link </a:t>
            </a:r>
            <a:endParaRPr lang="en-US" sz="2200" dirty="0" smtClean="0"/>
          </a:p>
          <a:p>
            <a:pPr lvl="2"/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link(</a:t>
            </a:r>
            <a:r>
              <a:rPr lang="en-US" sz="2200" dirty="0" err="1"/>
              <a:t>const</a:t>
            </a:r>
            <a:r>
              <a:rPr lang="en-US" sz="2200" dirty="0"/>
              <a:t> char *</a:t>
            </a:r>
            <a:r>
              <a:rPr lang="en-US" sz="2200" dirty="0" err="1"/>
              <a:t>target_path</a:t>
            </a:r>
            <a:r>
              <a:rPr lang="en-US" sz="2200" dirty="0"/>
              <a:t>, </a:t>
            </a:r>
            <a:r>
              <a:rPr lang="en-US" sz="2200" dirty="0" err="1"/>
              <a:t>const</a:t>
            </a:r>
            <a:r>
              <a:rPr lang="en-US" sz="2200" dirty="0"/>
              <a:t> char *</a:t>
            </a:r>
            <a:r>
              <a:rPr lang="en-US" sz="2200" dirty="0" err="1"/>
              <a:t>link_path</a:t>
            </a:r>
            <a:r>
              <a:rPr lang="en-US" sz="2200" dirty="0"/>
              <a:t>); </a:t>
            </a:r>
            <a:endParaRPr lang="en-US" sz="2200" dirty="0" smtClean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link() </a:t>
            </a:r>
            <a:r>
              <a:rPr lang="en-US" sz="2200" dirty="0" err="1"/>
              <a:t>syscall</a:t>
            </a:r>
            <a:r>
              <a:rPr lang="en-US" sz="2200" dirty="0"/>
              <a:t> </a:t>
            </a:r>
            <a:endParaRPr lang="en-US" sz="2200" dirty="0" smtClean="0"/>
          </a:p>
          <a:p>
            <a:pPr lvl="2"/>
            <a:r>
              <a:rPr lang="en-US" sz="2200" dirty="0" smtClean="0"/>
              <a:t>A </a:t>
            </a:r>
            <a:r>
              <a:rPr lang="en-US" sz="2200" dirty="0"/>
              <a:t>new directory entry is created, which has a new name and same </a:t>
            </a:r>
            <a:r>
              <a:rPr lang="en-US" sz="2200" dirty="0" err="1"/>
              <a:t>inode</a:t>
            </a:r>
            <a:r>
              <a:rPr lang="en-US" sz="2200" dirty="0"/>
              <a:t> number. </a:t>
            </a:r>
            <a:endParaRPr lang="en-US" sz="2200" dirty="0" smtClean="0"/>
          </a:p>
          <a:p>
            <a:pPr lvl="2"/>
            <a:r>
              <a:rPr lang="en-US" sz="2200" dirty="0" smtClean="0"/>
              <a:t>No </a:t>
            </a:r>
            <a:r>
              <a:rPr lang="en-US" sz="2200" dirty="0"/>
              <a:t>new file (</a:t>
            </a:r>
            <a:r>
              <a:rPr lang="en-US" sz="2200" dirty="0" err="1"/>
              <a:t>inode</a:t>
            </a:r>
            <a:r>
              <a:rPr lang="en-US" sz="2200" dirty="0"/>
              <a:t> and data blocks) is created. </a:t>
            </a:r>
            <a:endParaRPr lang="en-US" sz="2200" dirty="0" smtClean="0"/>
          </a:p>
          <a:p>
            <a:pPr lvl="2"/>
            <a:r>
              <a:rPr lang="en-US" sz="2200" dirty="0" smtClean="0"/>
              <a:t>Link </a:t>
            </a:r>
            <a:r>
              <a:rPr lang="en-US" sz="2200" dirty="0"/>
              <a:t>count in the </a:t>
            </a:r>
            <a:r>
              <a:rPr lang="en-US" sz="2200" dirty="0" err="1"/>
              <a:t>inode</a:t>
            </a:r>
            <a:r>
              <a:rPr lang="en-US" sz="2200" dirty="0"/>
              <a:t> of the file is incremented. </a:t>
            </a:r>
            <a:endParaRPr lang="en-US" sz="22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directory entry of target file is deleted (</a:t>
            </a:r>
            <a:r>
              <a:rPr lang="en-US" sz="2200" dirty="0" err="1"/>
              <a:t>rm</a:t>
            </a:r>
            <a:r>
              <a:rPr lang="en-US" sz="2200" dirty="0"/>
              <a:t> command), file can be still accessed by link directory entry. </a:t>
            </a:r>
            <a:endParaRPr lang="en-US" sz="2200" dirty="0" smtClean="0"/>
          </a:p>
          <a:p>
            <a:pPr lvl="2"/>
            <a:r>
              <a:rPr lang="en-US" sz="2200" dirty="0" smtClean="0"/>
              <a:t>Cannot </a:t>
            </a:r>
            <a:r>
              <a:rPr lang="en-US" sz="2200" dirty="0"/>
              <a:t>create hard link for directories, because it may lead to infinite recursion (while traversing directories recursively e.g. </a:t>
            </a:r>
            <a:r>
              <a:rPr lang="en-US" sz="2200" dirty="0" err="1"/>
              <a:t>ls</a:t>
            </a:r>
            <a:r>
              <a:rPr lang="en-US" sz="2200" dirty="0"/>
              <a:t> -R)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799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15341</TotalTime>
  <Words>3029</Words>
  <Application>Microsoft Office PowerPoint</Application>
  <PresentationFormat>Widescreen</PresentationFormat>
  <Paragraphs>413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Helvetica</vt:lpstr>
      <vt:lpstr>Impact</vt:lpstr>
      <vt:lpstr>Times New Roman</vt:lpstr>
      <vt:lpstr>Wingdings</vt:lpstr>
      <vt:lpstr>Office Theme</vt:lpstr>
      <vt:lpstr>PowerPoint Presentation</vt:lpstr>
      <vt:lpstr>Agenda </vt:lpstr>
      <vt:lpstr>File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Buffer Cache</vt:lpstr>
      <vt:lpstr>PowerPoint Presentation</vt:lpstr>
      <vt:lpstr>PowerPoint Presentation</vt:lpstr>
      <vt:lpstr>PowerPoint Presentation</vt:lpstr>
      <vt:lpstr>PowerPoint Presentation</vt:lpstr>
      <vt:lpstr>Linux open() system call</vt:lpstr>
      <vt:lpstr>PowerPoint Presentation</vt:lpstr>
      <vt:lpstr>read() system call</vt:lpstr>
      <vt:lpstr>Write() system call</vt:lpstr>
      <vt:lpstr>lseek() syscall </vt:lpstr>
      <vt:lpstr>close() syscall </vt:lpstr>
      <vt:lpstr>Operating Systems Concepts</vt:lpstr>
      <vt:lpstr>Operating Systems Concepts</vt:lpstr>
      <vt:lpstr>Contiguous Allocation</vt:lpstr>
      <vt:lpstr>Operating Systems Concepts</vt:lpstr>
      <vt:lpstr>Linked Allocation</vt:lpstr>
      <vt:lpstr>Operating Systems Concepts</vt:lpstr>
      <vt:lpstr>Indexed Allocation</vt:lpstr>
      <vt:lpstr>Free Space Management</vt:lpstr>
      <vt:lpstr>PowerPoint Presentation</vt:lpstr>
      <vt:lpstr>File Systems</vt:lpstr>
      <vt:lpstr>UFS</vt:lpstr>
      <vt:lpstr>FAT File System</vt:lpstr>
      <vt:lpstr>NTFS</vt:lpstr>
      <vt:lpstr>Operating Systems Concepts</vt:lpstr>
      <vt:lpstr>Computer Fundamentals and Operating Systems</vt:lpstr>
      <vt:lpstr>Computer Fundamentals and Operating Systems</vt:lpstr>
      <vt:lpstr>Computer Fundamentals and Operating Systems</vt:lpstr>
      <vt:lpstr>Computer Fundamentals and Operating Systems</vt:lpstr>
      <vt:lpstr>Operating Systems Concepts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Kulkarni</dc:creator>
  <cp:lastModifiedBy>kiran jaybhave</cp:lastModifiedBy>
  <cp:revision>1182</cp:revision>
  <cp:lastPrinted>2022-02-23T09:09:45Z</cp:lastPrinted>
  <dcterms:created xsi:type="dcterms:W3CDTF">2019-09-13T13:56:25Z</dcterms:created>
  <dcterms:modified xsi:type="dcterms:W3CDTF">2023-11-25T02:31:37Z</dcterms:modified>
</cp:coreProperties>
</file>