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7" autoAdjust="0"/>
    <p:restoredTop sz="86450" autoAdjust="0"/>
  </p:normalViewPr>
  <p:slideViewPr>
    <p:cSldViewPr>
      <p:cViewPr>
        <p:scale>
          <a:sx n="127" d="100"/>
          <a:sy n="127" d="100"/>
        </p:scale>
        <p:origin x="-6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9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tags" Target="../tags/tag10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4" Type="http://schemas.openxmlformats.org/officeDocument/2006/relationships/tags" Target="../tags/tag57.xml"/><Relationship Id="rId5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54.xml"/><Relationship Id="rId2" Type="http://schemas.openxmlformats.org/officeDocument/2006/relationships/tags" Target="../tags/tag5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59.xml"/><Relationship Id="rId2" Type="http://schemas.openxmlformats.org/officeDocument/2006/relationships/tags" Target="../tags/tag6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tags" Target="../tags/tag15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tags" Target="../tags/tag20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4" Type="http://schemas.openxmlformats.org/officeDocument/2006/relationships/tags" Target="../tags/tag30.xml"/><Relationship Id="rId5" Type="http://schemas.openxmlformats.org/officeDocument/2006/relationships/tags" Target="../tags/tag31.xml"/><Relationship Id="rId6" Type="http://schemas.openxmlformats.org/officeDocument/2006/relationships/tags" Target="../tags/tag32.xml"/><Relationship Id="rId7" Type="http://schemas.openxmlformats.org/officeDocument/2006/relationships/tags" Target="../tags/tag33.xml"/><Relationship Id="rId8" Type="http://schemas.openxmlformats.org/officeDocument/2006/relationships/tags" Target="../tags/tag34.xml"/><Relationship Id="rId9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2" Type="http://schemas.openxmlformats.org/officeDocument/2006/relationships/tags" Target="../tags/tag2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4" Type="http://schemas.openxmlformats.org/officeDocument/2006/relationships/tags" Target="../tags/tag38.xml"/><Relationship Id="rId5" Type="http://schemas.openxmlformats.org/officeDocument/2006/relationships/slideMaster" Target="../slideMasters/slideMaster1.xml"/><Relationship Id="rId1" Type="http://schemas.openxmlformats.org/officeDocument/2006/relationships/tags" Target="../tags/tag35.xml"/><Relationship Id="rId2" Type="http://schemas.openxmlformats.org/officeDocument/2006/relationships/tags" Target="../tags/tag3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39.xml"/><Relationship Id="rId2" Type="http://schemas.openxmlformats.org/officeDocument/2006/relationships/tags" Target="../tags/tag4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42.xml"/><Relationship Id="rId2" Type="http://schemas.openxmlformats.org/officeDocument/2006/relationships/tags" Target="../tags/tag4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4" Type="http://schemas.openxmlformats.org/officeDocument/2006/relationships/tags" Target="../tags/tag51.xml"/><Relationship Id="rId5" Type="http://schemas.openxmlformats.org/officeDocument/2006/relationships/tags" Target="../tags/tag52.xml"/><Relationship Id="rId6" Type="http://schemas.openxmlformats.org/officeDocument/2006/relationships/tags" Target="../tags/tag53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48.xml"/><Relationship Id="rId2" Type="http://schemas.openxmlformats.org/officeDocument/2006/relationships/tags" Target="../tags/tag4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814616D-1EBE-4788-A7CD-007AFEB5FA66}" type="datetimeFigureOut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CE399D0-AE13-4366-A4E9-FEE75E00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5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814616D-1EBE-4788-A7CD-007AFEB5FA66}" type="datetimeFigureOut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CE399D0-AE13-4366-A4E9-FEE75E00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7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814616D-1EBE-4788-A7CD-007AFEB5FA66}" type="datetimeFigureOut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CE399D0-AE13-4366-A4E9-FEE75E00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1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814616D-1EBE-4788-A7CD-007AFEB5FA66}" type="datetimeFigureOut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CE399D0-AE13-4366-A4E9-FEE75E00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8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814616D-1EBE-4788-A7CD-007AFEB5FA66}" type="datetimeFigureOut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CE399D0-AE13-4366-A4E9-FEE75E00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7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2814616D-1EBE-4788-A7CD-007AFEB5FA66}" type="datetimeFigureOut">
              <a:rPr lang="en-US" smtClean="0"/>
              <a:t>2/19/13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CE399D0-AE13-4366-A4E9-FEE75E00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9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2814616D-1EBE-4788-A7CD-007AFEB5FA66}" type="datetimeFigureOut">
              <a:rPr lang="en-US" smtClean="0"/>
              <a:t>2/19/13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CCE399D0-AE13-4366-A4E9-FEE75E00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9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2814616D-1EBE-4788-A7CD-007AFEB5FA66}" type="datetimeFigureOut">
              <a:rPr lang="en-US" smtClean="0"/>
              <a:t>2/19/13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CCE399D0-AE13-4366-A4E9-FEE75E00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2814616D-1EBE-4788-A7CD-007AFEB5FA66}" type="datetimeFigureOut">
              <a:rPr lang="en-US" smtClean="0"/>
              <a:t>2/19/13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CCE399D0-AE13-4366-A4E9-FEE75E00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4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2814616D-1EBE-4788-A7CD-007AFEB5FA66}" type="datetimeFigureOut">
              <a:rPr lang="en-US" smtClean="0"/>
              <a:t>2/19/13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CE399D0-AE13-4366-A4E9-FEE75E00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2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2814616D-1EBE-4788-A7CD-007AFEB5FA66}" type="datetimeFigureOut">
              <a:rPr lang="en-US" smtClean="0"/>
              <a:t>2/19/13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CE399D0-AE13-4366-A4E9-FEE75E00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9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4616D-1EBE-4788-A7CD-007AFEB5FA66}" type="datetimeFigureOut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399D0-AE13-4366-A4E9-FEE75E00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69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4" Type="http://schemas.openxmlformats.org/officeDocument/2006/relationships/slideLayout" Target="../slideLayouts/slideLayout1.xml"/><Relationship Id="rId1" Type="http://schemas.openxmlformats.org/officeDocument/2006/relationships/tags" Target="../tags/tag64.xml"/><Relationship Id="rId2" Type="http://schemas.openxmlformats.org/officeDocument/2006/relationships/tags" Target="../tags/tag6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4" Type="http://schemas.openxmlformats.org/officeDocument/2006/relationships/tags" Target="../tags/tag70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" Type="http://schemas.openxmlformats.org/officeDocument/2006/relationships/tags" Target="../tags/tag67.xml"/><Relationship Id="rId2" Type="http://schemas.openxmlformats.org/officeDocument/2006/relationships/tags" Target="../tags/tag6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71.xml"/><Relationship Id="rId2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2" Type="http://schemas.openxmlformats.org/officeDocument/2006/relationships/tags" Target="../tags/tag7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4" Type="http://schemas.openxmlformats.org/officeDocument/2006/relationships/slideLayout" Target="../slideLayouts/slideLayout2.xml"/><Relationship Id="rId5" Type="http://schemas.openxmlformats.org/officeDocument/2006/relationships/hyperlink" Target="http://www.ks.uiuc.edu/Research/cadherin/" TargetMode="External"/><Relationship Id="rId1" Type="http://schemas.openxmlformats.org/officeDocument/2006/relationships/tags" Target="../tags/tag77.xml"/><Relationship Id="rId2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Project 4: Metalloprotein</a:t>
            </a:r>
            <a:r>
              <a:rPr lang="en-US" dirty="0"/>
              <a:t>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Current Project Progress</a:t>
            </a:r>
          </a:p>
          <a:p>
            <a:r>
              <a:rPr lang="en-US" dirty="0" err="1" smtClean="0"/>
              <a:t>Seun</a:t>
            </a:r>
            <a:r>
              <a:rPr lang="en-US" dirty="0" smtClean="0"/>
              <a:t> </a:t>
            </a:r>
            <a:r>
              <a:rPr lang="en-US" dirty="0" err="1" smtClean="0"/>
              <a:t>Ogedengbe</a:t>
            </a:r>
            <a:endParaRPr lang="en-US" dirty="0" smtClean="0"/>
          </a:p>
          <a:p>
            <a:r>
              <a:rPr lang="en-US" dirty="0" smtClean="0"/>
              <a:t>Carl Butt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151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Metalloproteins are proteins that contain a metal ion cofactor</a:t>
            </a:r>
          </a:p>
          <a:p>
            <a:r>
              <a:rPr lang="en-US" dirty="0" smtClean="0"/>
              <a:t>Hemoglobin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http://upload.wikimedia.org/wikipedia/commons/thumb/3/3d/1GZX_Haemoglobin.png/274px-1GZX_Haemoglobin.png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057400"/>
            <a:ext cx="2609850" cy="26098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03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There are four primary functions for </a:t>
            </a:r>
            <a:r>
              <a:rPr lang="en-US" dirty="0" err="1" smtClean="0"/>
              <a:t>metalloproteins</a:t>
            </a:r>
            <a:r>
              <a:rPr lang="en-US" dirty="0" smtClean="0"/>
              <a:t>:</a:t>
            </a:r>
          </a:p>
          <a:p>
            <a:r>
              <a:rPr lang="en-US" dirty="0" smtClean="0"/>
              <a:t>1) Transporting metal ions from one place to another.</a:t>
            </a:r>
          </a:p>
          <a:p>
            <a:r>
              <a:rPr lang="en-US" dirty="0" smtClean="0"/>
              <a:t>2) Using metal ions as a catalyst for some action (as enzymes).</a:t>
            </a:r>
          </a:p>
          <a:p>
            <a:r>
              <a:rPr lang="en-US" dirty="0" smtClean="0"/>
              <a:t>3) Signal transduction</a:t>
            </a:r>
          </a:p>
          <a:p>
            <a:r>
              <a:rPr lang="en-US" dirty="0" smtClean="0"/>
              <a:t>4) Storage of metal ions for later use as one of 1-3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289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The metal ions are, as you would expect, ionic. </a:t>
            </a:r>
          </a:p>
          <a:p>
            <a:pPr>
              <a:buFont typeface="Arial"/>
              <a:buChar char="•"/>
            </a:pPr>
            <a:r>
              <a:rPr lang="en-US" dirty="0" smtClean="0"/>
              <a:t>They would not be able to fulfill their purposes if allowed to interact with (polar) water.</a:t>
            </a:r>
          </a:p>
          <a:p>
            <a:pPr>
              <a:buFont typeface="Arial"/>
              <a:buChar char="•"/>
            </a:pPr>
            <a:r>
              <a:rPr lang="en-US" dirty="0" smtClean="0"/>
              <a:t>So we expect any metal ions to be well- wrapped.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7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Current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Standard ratio of </a:t>
            </a:r>
            <a:r>
              <a:rPr lang="en-US" dirty="0" smtClean="0"/>
              <a:t>#(Metal ions) : #(</a:t>
            </a:r>
            <a:r>
              <a:rPr lang="en-US" dirty="0" err="1" smtClean="0"/>
              <a:t>Desolvation</a:t>
            </a:r>
            <a:r>
              <a:rPr lang="en-US" dirty="0" smtClean="0"/>
              <a:t> shells with metal ions) is &gt; 1 , so                  well-wrapped.</a:t>
            </a:r>
          </a:p>
          <a:p>
            <a:r>
              <a:rPr lang="en-US" dirty="0" smtClean="0"/>
              <a:t>One exception (</a:t>
            </a:r>
            <a:r>
              <a:rPr lang="en-US" dirty="0" err="1"/>
              <a:t>Ribonecleoside-diphosphate</a:t>
            </a:r>
            <a:r>
              <a:rPr lang="en-US" dirty="0"/>
              <a:t> </a:t>
            </a:r>
            <a:r>
              <a:rPr lang="en-US" dirty="0" err="1"/>
              <a:t>reductase</a:t>
            </a:r>
            <a:r>
              <a:rPr lang="en-US" dirty="0" smtClean="0"/>
              <a:t>) which had two magnesium ions, each unwrapped.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952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myfi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" r="291"/>
          <a:stretch>
            <a:fillRect/>
          </a:stretch>
        </p:blipFill>
        <p:spPr>
          <a:xfrm>
            <a:off x="228600" y="152400"/>
            <a:ext cx="8686800" cy="6553200"/>
          </a:xfrm>
        </p:spPr>
      </p:pic>
    </p:spTree>
    <p:extLst>
      <p:ext uri="{BB962C8B-B14F-4D97-AF65-F5344CB8AC3E}">
        <p14:creationId xmlns:p14="http://schemas.microsoft.com/office/powerpoint/2010/main" val="361486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Metals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Iron and magnesium tend to be the least well-wrapped, perhaps because they appear in large groups (like the </a:t>
            </a:r>
            <a:r>
              <a:rPr lang="en-US" dirty="0" err="1" smtClean="0"/>
              <a:t>heme</a:t>
            </a:r>
            <a:r>
              <a:rPr lang="en-US" dirty="0" smtClean="0"/>
              <a:t> group, for iron)</a:t>
            </a:r>
          </a:p>
          <a:p>
            <a:r>
              <a:rPr lang="en-US" dirty="0" smtClean="0"/>
              <a:t>Copper and zinc tend to be be best-wrapped</a:t>
            </a:r>
          </a:p>
          <a:p>
            <a:r>
              <a:rPr lang="en-US" dirty="0" err="1" smtClean="0"/>
              <a:t>Cadherins</a:t>
            </a:r>
            <a:r>
              <a:rPr lang="en-US" dirty="0" smtClean="0"/>
              <a:t> tend toward the middle of </a:t>
            </a:r>
            <a:r>
              <a:rPr lang="en-US" dirty="0" err="1" smtClean="0"/>
              <a:t>metalloproteins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62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worked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 the </a:t>
            </a:r>
            <a:r>
              <a:rPr lang="en-US" smtClean="0"/>
              <a:t>breakdown by </a:t>
            </a:r>
            <a:r>
              <a:rPr lang="en-US" dirty="0" smtClean="0"/>
              <a:t>metal more thoroughly</a:t>
            </a:r>
          </a:p>
          <a:p>
            <a:r>
              <a:rPr lang="en-US" dirty="0" smtClean="0"/>
              <a:t>Get more precise data on distances from </a:t>
            </a:r>
            <a:r>
              <a:rPr lang="en-US" dirty="0" err="1" smtClean="0"/>
              <a:t>dehydrons</a:t>
            </a:r>
            <a:endParaRPr lang="en-US" dirty="0" smtClean="0"/>
          </a:p>
          <a:p>
            <a:r>
              <a:rPr lang="en-US" dirty="0" smtClean="0"/>
              <a:t>Analyze position within </a:t>
            </a:r>
            <a:r>
              <a:rPr lang="en-US" dirty="0" err="1" smtClean="0"/>
              <a:t>desolvation</a:t>
            </a:r>
            <a:r>
              <a:rPr lang="en-US" dirty="0" smtClean="0"/>
              <a:t> shells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868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http://www.ncbi.nlm.nih.gov/pubmed/2377604</a:t>
            </a:r>
          </a:p>
          <a:p>
            <a:r>
              <a:rPr lang="en-US" dirty="0" smtClean="0"/>
              <a:t>http://pac.iupac.org/publications/pac/pdf/1983/pdf/5501x0035.pdf (p36 seems useful).</a:t>
            </a:r>
          </a:p>
          <a:p>
            <a:r>
              <a:rPr lang="en-US" dirty="0" smtClean="0"/>
              <a:t>http://symposium.cshlp.org/content/52/579.full.pdf</a:t>
            </a:r>
          </a:p>
          <a:p>
            <a:r>
              <a:rPr lang="en-US" dirty="0" smtClean="0">
                <a:hlinkClick r:id="rId5"/>
              </a:rPr>
              <a:t>http://www.ks.uiuc.edu/Research/cadherin/</a:t>
            </a:r>
            <a:endParaRPr lang="en-US" dirty="0" smtClean="0"/>
          </a:p>
          <a:p>
            <a:r>
              <a:rPr lang="en-US" dirty="0" smtClean="0"/>
              <a:t>Word, et. Al. &lt;1999&gt; J. Mol. Biol. 285, 1735-1747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66035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aKfgZCu3IJ08nUNV5VKB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9vnAY0BsCk6gnAHJWaI2H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P7tfPXrIRnB13GaKxYV3B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GnYRQKapQvn7Fg6JaD0T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lw0ybDK7Dp0r6gY7Gxs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EV1TENOh2HnWIDkQbZM6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IFO0scwjm0byGAYExPVQB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CunDDguyFqHVdm5DkCKI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K9XJRwsWay802kDPygPOk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KnCzTvj5SmfJdGToX5I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NdkLZv3uTx2ZicmfXyrQ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ddSFU5UglpvOUW1T0DDj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MAq9ERRICuIWahOT0gBZ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dJUtx90wgpHyyyazmoC2P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AgcX8ErAQgQzQvF7IQb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1oBJEjERZWYNekdkbRSOP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iIZk4GhUcD4qzSBeulNJ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LCasNxYjwfa6SKkfXA5K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INLkJXnw15ZYRdIUdtmdk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boLIta6P9Mzw2Op73AAMv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b71xBkJ6Iw0bCmz0tcqb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pkaTu6qMCy21dEHWyL6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pzgF1kQ0Y2dnR137WzYNt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wRb3y36oljdYIGmIQDGV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9B8UiwEF5T8mOiIrxmGec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OfV1zQUsm984IzVDKzKF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mS3Zp5jeFfrNSZhWNKC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dKA8wUC6uwtuqz8vRvn3U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OhM2EsDWUCMP87tQTbH8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Xisp8qWfet5KVjltf9txB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IAq120CbmLi5juAejc0F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KocavpVxFD77ARY7oWC3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PZRT1QgxWtpP2OSucgO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JS6TZ42JXks7OEBZTK3f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YcTIfbN33kbrWmaDwUGo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Da1WjwrpMicMRNXaLFtt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eo6rHRGl8IzNyJGjShCDx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eavmFl91VChuWDQROzJr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d3fetsMbRfBl9VWkbkc6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w3M3t0t2U6IKXs7qSGeJ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TBuUVtooe3HgxbsqZMIO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DoYtdLsvR3bu9bzy5ZEv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3GVWYrHs1WGoX5VrgCWJb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421hRqGJaQDYlhyhM0Np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hq2VYM44FwhJPnz7lMYe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OLdtCEI1z8spCSUHAhLh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LYJDTZQVVMBPeg3nN208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VFFm5qwDKsXZeKZLJbEc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OMDDDctIhDzgsOYdCKup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mggPDOhgXCiP7S1Isd2Vs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oJLW0x7q9MyXqnnNzFr1F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XDG5bTigmdnwSx3GNK9xt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h9sElEEntrarM8fVld7Sp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ATuQKSRHR8tqlxDxyECZJ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qKVrSoWpB6Wzy9vTLvMz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VKcovWGdJeimAGQ35g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YlMHhOEtfqBDx45OrZiVI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kpY5n3KRuWmkro8JAzhW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V15p5kvtEj61nJcrBJoV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hcCHGHpJEMwE423hDFwZs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4l3OCIODabc6bRMdxb6Yg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HbdLDfOalOjpu9gicW9B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BpLKN7PFe7ntcMMjjOFZD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4yMt8VOL9dKQJYfUcKbwo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kSmuv3d3h2YzANZTsHlGz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21WuvTDlW6vd4SniBLsb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Q4OeqLohh8gouiIzh7nrM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uDcYjpmYEXO9Qlx1xjpW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vISH1DGUEJjOZgPfGIlq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3mI6w95zdnkHwiixAdYX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pV21KAd8LUdCAPfcTdS4J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q13fhhUd4f7O23BqTb4ez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O8PfI0JcX8qvXM4uovl5B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uTIshnkL5nOY7TcvRdoz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wUYZ4X4taYcDiRDMlpZr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b4Ss7oOnJDOnEVwfJlRc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GYFbiSD8G2uqHEAOgWWI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qtMShhGIzceZU7AgvVPs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6cbylwZxvd9MElrxt6Azy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337</Words>
  <Application>Microsoft Macintosh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Project 4: Metalloproteins</vt:lpstr>
      <vt:lpstr>Definition</vt:lpstr>
      <vt:lpstr>Functions</vt:lpstr>
      <vt:lpstr>Expectations</vt:lpstr>
      <vt:lpstr>Current Results</vt:lpstr>
      <vt:lpstr>PowerPoint Presentation</vt:lpstr>
      <vt:lpstr>Specific Metals</vt:lpstr>
      <vt:lpstr>To be worked on</vt:lpstr>
      <vt:lpstr> Sources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4: Metalloproteins</dc:title>
  <dc:creator>A satisfied Microsoft Office User</dc:creator>
  <cp:lastModifiedBy>William Sterner</cp:lastModifiedBy>
  <cp:revision>10</cp:revision>
  <dcterms:created xsi:type="dcterms:W3CDTF">2013-02-19T18:28:42Z</dcterms:created>
  <dcterms:modified xsi:type="dcterms:W3CDTF">2013-02-19T20:44:46Z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1229GsIRIqS1_4SZvmnr3-yGYfUmigEvvwoDTvIGAl9w</vt:lpwstr>
  </property>
  <property fmtid="{D5CDD505-2E9C-101B-9397-08002B2CF9AE}" pid="4" name="Google.Documents.RevisionId">
    <vt:lpwstr>08041205084700216811</vt:lpwstr>
  </property>
  <property fmtid="{D5CDD505-2E9C-101B-9397-08002B2CF9AE}" pid="5" name="Google.Documents.PreviousRevisionId">
    <vt:lpwstr>17002011155359674098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