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0" r:id="rId2"/>
    <p:sldMasterId id="2147483693" r:id="rId3"/>
    <p:sldMasterId id="2147483711" r:id="rId4"/>
    <p:sldMasterId id="2147483729" r:id="rId5"/>
  </p:sldMasterIdLst>
  <p:notesMasterIdLst>
    <p:notesMasterId r:id="rId23"/>
  </p:notesMasterIdLst>
  <p:sldIdLst>
    <p:sldId id="256" r:id="rId6"/>
    <p:sldId id="310" r:id="rId7"/>
    <p:sldId id="312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0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AD47"/>
    <a:srgbClr val="FFFA12"/>
    <a:srgbClr val="3D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627" autoAdjust="0"/>
  </p:normalViewPr>
  <p:slideViewPr>
    <p:cSldViewPr snapToGrid="0">
      <p:cViewPr varScale="1">
        <p:scale>
          <a:sx n="104" d="100"/>
          <a:sy n="104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D224A-D16B-49E4-90B8-E648EADBEB0F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9D775-3DE6-4258-921D-B67C7DFEF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4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D775-3DE6-4258-921D-B67C7DFEFD1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9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入選後，確認⼈⼒、資源，到展覽場地確認展覽空間⼤⼩、時間，確認情況是否與規劃相符。 如果調整幅度太 ⼤，切換到場地備案。 決定場地、時間後，開始進⾏宣傳規劃，採購布置需要的東⻄，宣傳規劃準備好後，開始進⾏宣傳 到佈置會場 當天，進⾏布置，然後等到開放時間就開始展覽 展覽期間，需要有⼀個⼈每天到展覽場地顧現場，因為怕有⼩偷還是奇怪的東⻄ 展覽期間</a:t>
            </a:r>
            <a:r>
              <a:rPr lang="en-US" altLang="zh-TW" dirty="0" smtClean="0"/>
              <a:t>(SAT SUN MON TUE WED THU FRI SAT) </a:t>
            </a:r>
            <a:r>
              <a:rPr lang="zh-TW" altLang="en-US" dirty="0" smtClean="0"/>
              <a:t>撤展當天舉辦慈善油畫拍賣會，選出最多⼈喜歡且還沒有被⼈買⾛的三幅作品在導覽後舉辦 拍賣，拍賣⾦額捐給需要幫助的社會慈善團體 撤展，結束。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D775-3DE6-4258-921D-B67C7DFEFD1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4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入選後，確認⼈⼒、資源，到展覽場地確認展覽空間⼤⼩、時間，確認情況是否與規劃相符。 如果調整幅度太 ⼤，切換到場地備案。 決定場地、時間後，開始進⾏宣傳規劃，採購布置需要的東⻄，宣傳規劃準備好後，開始進⾏宣傳 到佈置會場 當天，進⾏布置，然後等到開放時間就開始展覽 展覽期間，需要有⼀個⼈每天到展覽場地顧現場，因為怕有⼩偷還是奇怪的東⻄ 展覽期間</a:t>
            </a:r>
            <a:r>
              <a:rPr lang="en-US" altLang="zh-TW" dirty="0" smtClean="0"/>
              <a:t>(SAT SUN MON TUE WED THU FRI SAT) </a:t>
            </a:r>
            <a:r>
              <a:rPr lang="zh-TW" altLang="en-US" dirty="0" smtClean="0"/>
              <a:t>撤展當天舉辦慈善油畫拍賣會，選出最多⼈喜歡且還沒有被⼈買⾛的三幅作品在導覽後舉辦 拍賣，拍賣⾦額捐給需要幫助的社會慈善團體 撤展，結束。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D775-3DE6-4258-921D-B67C7DFEFD1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09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入選後，確認⼈⼒、資源，到展覽場地確認展覽空間⼤⼩、時間，確認情況是否與規劃相符。 如果調整幅度太 ⼤，切換到場地備案。 決定場地、時間後，開始進⾏宣傳規劃，採購布置需要的東⻄，宣傳規劃準備好後，開始進⾏宣傳 到佈置會場 當天，進⾏布置，然後等到開放時間就開始展覽 展覽期間，需要有⼀個⼈每天到展覽場地顧現場，因為怕有⼩偷還是奇怪的東⻄ 展覽期間</a:t>
            </a:r>
            <a:r>
              <a:rPr lang="en-US" altLang="zh-TW" dirty="0" smtClean="0"/>
              <a:t>(SAT SUN MON TUE WED THU FRI SAT) </a:t>
            </a:r>
            <a:r>
              <a:rPr lang="zh-TW" altLang="en-US" dirty="0" smtClean="0"/>
              <a:t>撤展當天舉辦慈善油畫拍賣會，選出最多⼈喜歡且還沒有被⼈買⾛的三幅作品在導覽後舉辦 拍賣，拍賣⾦額捐給需要幫助的社會慈善團體 撤展，結束。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D775-3DE6-4258-921D-B67C7DFEFD1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16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入選後，確認⼈⼒、資源，到展覽場地確認展覽空間⼤⼩、時間，確認情況是否與規劃相符。 如果調整幅度太 ⼤，切換到場地備案。 決定場地、時間後，開始進⾏宣傳規劃，採購布置需要的東⻄，宣傳規劃準備好後，開始進⾏宣傳 到佈置會場 當天，進⾏布置，然後等到開放時間就開始展覽 展覽期間，需要有⼀個⼈每天到展覽場地顧現場，因為怕有⼩偷還是奇怪的東⻄ 展覽期間</a:t>
            </a:r>
            <a:r>
              <a:rPr lang="en-US" altLang="zh-TW" dirty="0" smtClean="0"/>
              <a:t>(SAT SUN MON TUE WED THU FRI SAT) </a:t>
            </a:r>
            <a:r>
              <a:rPr lang="zh-TW" altLang="en-US" dirty="0" smtClean="0"/>
              <a:t>撤展當天舉辦慈善油畫拍賣會，選出最多⼈喜歡且還沒有被⼈買⾛的三幅作品在導覽後舉辦 拍賣，拍賣⾦額捐給需要幫助的社會慈善團體 撤展，結束。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D775-3DE6-4258-921D-B67C7DFEFD1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91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入選後，確認⼈⼒、資源，到展覽場地確認展覽空間⼤⼩、時間，確認情況是否與規劃相符。 如果調整幅度太 ⼤，切換到場地備案。 決定場地、時間後，開始進⾏宣傳規劃，採購布置需要的東⻄，宣傳規劃準備好後，開始進⾏宣傳 到佈置會場 當天，進⾏布置，然後等到開放時間就開始展覽 展覽期間，需要有⼀個⼈每天到展覽場地顧現場，因為怕有⼩偷還是奇怪的東⻄ 展覽期間</a:t>
            </a:r>
            <a:r>
              <a:rPr lang="en-US" altLang="zh-TW" dirty="0" smtClean="0"/>
              <a:t>(SAT SUN MON TUE WED THU FRI SAT) </a:t>
            </a:r>
            <a:r>
              <a:rPr lang="zh-TW" altLang="en-US" dirty="0" smtClean="0"/>
              <a:t>撤展當天舉辦慈善油畫拍賣會，選出最多⼈喜歡且還沒有被⼈買⾛的三幅作品在導覽後舉辦 拍賣，拍賣⾦額捐給需要幫助的社會慈善團體 撤展，結束。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D775-3DE6-4258-921D-B67C7DFEFD1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99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入選後，確認⼈⼒、資源，到展覽場地確認展覽空間⼤⼩、時間，確認情況是否與規劃相符。 如果調整幅度太 ⼤，切換到場地備案。 決定場地、時間後，開始進⾏宣傳規劃，採購布置需要的東⻄，宣傳規劃準備好後，開始進⾏宣傳 到佈置會場 當天，進⾏布置，然後等到開放時間就開始展覽 展覽期間，需要有⼀個⼈每天到展覽場地顧現場，因為怕有⼩偷還是奇怪的東⻄ 展覽期間</a:t>
            </a:r>
            <a:r>
              <a:rPr lang="en-US" altLang="zh-TW" dirty="0" smtClean="0"/>
              <a:t>(SAT SUN MON TUE WED THU FRI SAT) </a:t>
            </a:r>
            <a:r>
              <a:rPr lang="zh-TW" altLang="en-US" dirty="0" smtClean="0"/>
              <a:t>撤展當天舉辦慈善油畫拍賣會，選出最多⼈喜歡且還沒有被⼈買⾛的三幅作品在導覽後舉辦 拍賣，拍賣⾦額捐給需要幫助的社會慈善團體 撤展，結束。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D775-3DE6-4258-921D-B67C7DFEFD1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88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入選後，確認⼈⼒、資源，到展覽場地確認展覽空間⼤⼩、時間，確認情況是否與規劃相符。 如果調整幅度太 ⼤，切換到場地備案。 決定場地、時間後，開始進⾏宣傳規劃，採購布置需要的東⻄，宣傳規劃準備好後，開始進⾏宣傳 到佈置會場 當天，進⾏布置，然後等到開放時間就開始展覽 展覽期間，需要有⼀個⼈每天到展覽場地顧現場，因為怕有⼩偷還是奇怪的東⻄ 展覽期間</a:t>
            </a:r>
            <a:r>
              <a:rPr lang="en-US" altLang="zh-TW" dirty="0" smtClean="0"/>
              <a:t>(SAT SUN MON TUE WED THU FRI SAT) </a:t>
            </a:r>
            <a:r>
              <a:rPr lang="zh-TW" altLang="en-US" dirty="0" smtClean="0"/>
              <a:t>撤展當天舉辦慈善油畫拍賣會，選出最多⼈喜歡且還沒有被⼈買⾛的三幅作品在導覽後舉辦 拍賣，拍賣⾦額捐給需要幫助的社會慈善團體 撤展，結束。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D775-3DE6-4258-921D-B67C7DFEFD1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1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1103445" y="2821418"/>
            <a:ext cx="10465163" cy="101054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3445" y="3507349"/>
            <a:ext cx="10465163" cy="694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03445" y="4312014"/>
            <a:ext cx="1357941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97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2" name="圖片 1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80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內容版面配置區 3"/>
          <p:cNvSpPr>
            <a:spLocks noGrp="1"/>
          </p:cNvSpPr>
          <p:nvPr>
            <p:ph sz="half" idx="13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5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5" name="圖片 14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2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6" name="圖片 15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5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9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90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17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7" name="文字版面配置區 4"/>
          <p:cNvSpPr>
            <a:spLocks noGrp="1"/>
          </p:cNvSpPr>
          <p:nvPr>
            <p:ph type="body" sz="quarter" idx="18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9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20" name="圖片 1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9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70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4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95867" y="1197411"/>
            <a:ext cx="6686533" cy="47278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2" y="1220756"/>
            <a:ext cx="4176463" cy="4704523"/>
          </a:xfrm>
          <a:prstGeom prst="rect">
            <a:avLst/>
          </a:prstGeom>
        </p:spPr>
        <p:txBody>
          <a:bodyPr>
            <a:normAutofit/>
          </a:bodyPr>
          <a:lstStyle>
            <a:lvl1pPr marL="380990" indent="-380990">
              <a:buFont typeface="Wingdings" charset="2"/>
              <a:buChar char="n"/>
              <a:defRPr sz="26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3" cy="5620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14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27383" y="1028733"/>
            <a:ext cx="11133624" cy="3840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3" y="5061182"/>
            <a:ext cx="11133624" cy="111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30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1100703" y="2263015"/>
            <a:ext cx="10467905" cy="101054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75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0397"/>
            <a:ext cx="103632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7F9F7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33098"/>
            <a:ext cx="8534400" cy="1752600"/>
          </a:xfrm>
          <a:effectLst>
            <a:outerShdw blurRad="38100" dist="254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000" b="1">
                <a:solidFill>
                  <a:srgbClr val="E0DFD9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5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1100703" y="2263015"/>
            <a:ext cx="10467905" cy="101054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1100704" y="3465579"/>
            <a:ext cx="7299553" cy="1787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667"/>
            </a:lvl1pPr>
            <a:lvl2pPr marL="609585" indent="0">
              <a:lnSpc>
                <a:spcPct val="100000"/>
              </a:lnSpc>
              <a:buFontTx/>
              <a:buNone/>
              <a:defRPr sz="2400"/>
            </a:lvl2pPr>
            <a:lvl3pPr marL="1219170" indent="0">
              <a:lnSpc>
                <a:spcPct val="100000"/>
              </a:lnSpc>
              <a:buFontTx/>
              <a:buNone/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408146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32104" indent="-374904">
              <a:buSzPct val="100000"/>
              <a:buFontTx/>
              <a:buBlip>
                <a:blip r:embed="rId2"/>
              </a:buBlip>
              <a:defRPr/>
            </a:lvl2pPr>
            <a:lvl3pPr marL="1188720" indent="-274320">
              <a:buSzPct val="100000"/>
              <a:buFontTx/>
              <a:buBlip>
                <a:blip r:embed="rId3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000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347196"/>
            <a:ext cx="10363200" cy="1362075"/>
          </a:xfrm>
        </p:spPr>
        <p:txBody>
          <a:bodyPr anchor="t"/>
          <a:lstStyle>
            <a:lvl1pPr algn="l">
              <a:defRPr sz="4000" b="0" cap="all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1847017"/>
            <a:ext cx="10363200" cy="15001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2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599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061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59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39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4293"/>
            <a:ext cx="4011084" cy="952419"/>
          </a:xfrm>
          <a:effectLst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764290"/>
            <a:ext cx="6815666" cy="53618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16705"/>
            <a:ext cx="4011084" cy="44094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2102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effectLst/>
        </p:spPr>
        <p:txBody>
          <a:bodyPr anchor="b">
            <a:no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463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81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3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11133625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0000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812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solidFill>
          <a:srgbClr val="F5E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0385" y="1293813"/>
            <a:ext cx="5408082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2593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391482" y="2348888"/>
            <a:ext cx="9409045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Presentation Template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88777" y="3117540"/>
            <a:ext cx="9414449" cy="62292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Subtitle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391477" y="4005070"/>
            <a:ext cx="254297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80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1391482" y="2274124"/>
            <a:ext cx="9409045" cy="101054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1391482" y="3284659"/>
            <a:ext cx="7027637" cy="19461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376550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6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86" y="1196754"/>
            <a:ext cx="11137237" cy="4929411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n"/>
              <a:defRPr sz="2000"/>
            </a:lvl1pPr>
            <a:lvl2pPr marL="742950" indent="-285750">
              <a:buFont typeface="Wingdings" charset="2"/>
              <a:buChar char="l"/>
              <a:defRPr sz="1800"/>
            </a:lvl2pPr>
            <a:lvl3pPr marL="1143000" indent="-228600">
              <a:buFont typeface="Wingdings" charset="2"/>
              <a:buChar char="u"/>
              <a:defRPr sz="1600"/>
            </a:lvl3pPr>
            <a:lvl4pPr marL="1600200" indent="-228600">
              <a:buFont typeface="Wingdings" charset="2"/>
              <a:buChar char="u"/>
              <a:defRPr sz="1400"/>
            </a:lvl4pPr>
            <a:lvl5pPr marL="2057400" indent="-228600">
              <a:buFont typeface="Wingdings" charset="2"/>
              <a:buChar char="u"/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3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6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86" y="1196753"/>
            <a:ext cx="1113723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527381" y="3645024"/>
            <a:ext cx="547260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6192014" y="3645024"/>
            <a:ext cx="5472609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6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6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86" y="3645024"/>
            <a:ext cx="1113723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527381" y="1196753"/>
            <a:ext cx="547260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6192014" y="1196753"/>
            <a:ext cx="5472609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2" name="圖片 1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0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196754"/>
            <a:ext cx="5856651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6576054" y="1196753"/>
            <a:ext cx="5088566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6576054" y="3733465"/>
            <a:ext cx="5088566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2" name="圖片 1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4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07971" y="1196754"/>
            <a:ext cx="5856651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527382" y="1196753"/>
            <a:ext cx="5088566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527382" y="3733465"/>
            <a:ext cx="5088566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7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內容版面配置區 3"/>
          <p:cNvSpPr>
            <a:spLocks noGrp="1"/>
          </p:cNvSpPr>
          <p:nvPr>
            <p:ph sz="half" idx="13"/>
          </p:nvPr>
        </p:nvSpPr>
        <p:spPr>
          <a:xfrm>
            <a:off x="527382" y="1212135"/>
            <a:ext cx="5468912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6192013" y="1212135"/>
            <a:ext cx="5468912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527382" y="3742547"/>
            <a:ext cx="5468912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6"/>
          </p:nvPr>
        </p:nvSpPr>
        <p:spPr>
          <a:xfrm>
            <a:off x="6192013" y="3742547"/>
            <a:ext cx="5468912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pic>
        <p:nvPicPr>
          <p:cNvPr id="15" name="圖片 14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902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9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1074" y="1212127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1074" y="1851889"/>
            <a:ext cx="546891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1" name="圖片 1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63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6193817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60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1074" y="1212127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1074" y="1851889"/>
            <a:ext cx="546891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7" name="文字版面配置區 2"/>
          <p:cNvSpPr>
            <a:spLocks noGrp="1"/>
          </p:cNvSpPr>
          <p:nvPr>
            <p:ph type="body" idx="16"/>
          </p:nvPr>
        </p:nvSpPr>
        <p:spPr>
          <a:xfrm>
            <a:off x="6192013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7"/>
          </p:nvPr>
        </p:nvSpPr>
        <p:spPr>
          <a:xfrm>
            <a:off x="6192013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4" name="圖片 13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527381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5"/>
          <p:cNvSpPr>
            <a:spLocks noGrp="1"/>
          </p:cNvSpPr>
          <p:nvPr>
            <p:ph sz="quarter" idx="15"/>
          </p:nvPr>
        </p:nvSpPr>
        <p:spPr>
          <a:xfrm>
            <a:off x="527381" y="1851889"/>
            <a:ext cx="5471257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6"/>
          </p:nvPr>
        </p:nvSpPr>
        <p:spPr>
          <a:xfrm>
            <a:off x="527382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7"/>
          </p:nvPr>
        </p:nvSpPr>
        <p:spPr>
          <a:xfrm>
            <a:off x="527382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4" name="圖片 13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2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1074" y="1212127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1074" y="1851889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/>
          </p:nvPr>
        </p:nvSpPr>
        <p:spPr>
          <a:xfrm>
            <a:off x="527382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5"/>
          </p:nvPr>
        </p:nvSpPr>
        <p:spPr>
          <a:xfrm>
            <a:off x="527382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6"/>
          </p:nvPr>
        </p:nvSpPr>
        <p:spPr>
          <a:xfrm>
            <a:off x="6192013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sz="half" idx="17"/>
          </p:nvPr>
        </p:nvSpPr>
        <p:spPr>
          <a:xfrm>
            <a:off x="6192013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20" name="圖片 1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78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6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98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35894" y="1196754"/>
            <a:ext cx="6513842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2" y="1196754"/>
            <a:ext cx="4416491" cy="4929411"/>
          </a:xfr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6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9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27386" y="1196752"/>
            <a:ext cx="11137237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6" y="5085184"/>
            <a:ext cx="11137237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6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9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2"/>
          <p:cNvSpPr>
            <a:spLocks noGrp="1"/>
          </p:cNvSpPr>
          <p:nvPr>
            <p:ph type="ctrTitle"/>
          </p:nvPr>
        </p:nvSpPr>
        <p:spPr>
          <a:xfrm>
            <a:off x="1391482" y="2274124"/>
            <a:ext cx="9409045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19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5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391481" y="2348886"/>
            <a:ext cx="9409045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Presentation Template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88777" y="3117540"/>
            <a:ext cx="9414449" cy="62292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Subtitle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391477" y="4005070"/>
            <a:ext cx="254297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6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1391481" y="2274122"/>
            <a:ext cx="9409045" cy="101054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1391481" y="3284659"/>
            <a:ext cx="7027637" cy="19461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53587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6"/>
            <a:ext cx="11133625" cy="22562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3669031"/>
            <a:ext cx="5470797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6190205" y="3669028"/>
            <a:ext cx="5470801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34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5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85" y="1196754"/>
            <a:ext cx="11137237" cy="4929411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n"/>
              <a:defRPr sz="2000"/>
            </a:lvl1pPr>
            <a:lvl2pPr marL="742950" indent="-285750">
              <a:buFont typeface="Wingdings" charset="2"/>
              <a:buChar char="l"/>
              <a:defRPr sz="1800"/>
            </a:lvl2pPr>
            <a:lvl3pPr marL="1143000" indent="-228600">
              <a:buFont typeface="Wingdings" charset="2"/>
              <a:buChar char="u"/>
              <a:defRPr sz="1600"/>
            </a:lvl3pPr>
            <a:lvl4pPr marL="1600200" indent="-228600">
              <a:buFont typeface="Wingdings" charset="2"/>
              <a:buChar char="u"/>
              <a:defRPr sz="1400"/>
            </a:lvl4pPr>
            <a:lvl5pPr marL="2057400" indent="-228600">
              <a:buFont typeface="Wingdings" charset="2"/>
              <a:buChar char="u"/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7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5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85" y="1196753"/>
            <a:ext cx="1113723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527381" y="3645024"/>
            <a:ext cx="547260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6192013" y="3645024"/>
            <a:ext cx="5472609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5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85" y="3645024"/>
            <a:ext cx="1113723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527381" y="1196753"/>
            <a:ext cx="547260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6192013" y="1196753"/>
            <a:ext cx="5472609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2" name="圖片 1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2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196754"/>
            <a:ext cx="5856651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6576054" y="1196753"/>
            <a:ext cx="5088566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6576054" y="3733465"/>
            <a:ext cx="5088566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2" name="圖片 1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9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07971" y="1196754"/>
            <a:ext cx="5856651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527382" y="1196753"/>
            <a:ext cx="5088566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527382" y="3733465"/>
            <a:ext cx="5088566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8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內容版面配置區 3"/>
          <p:cNvSpPr>
            <a:spLocks noGrp="1"/>
          </p:cNvSpPr>
          <p:nvPr>
            <p:ph sz="half" idx="13"/>
          </p:nvPr>
        </p:nvSpPr>
        <p:spPr>
          <a:xfrm>
            <a:off x="527382" y="1212133"/>
            <a:ext cx="5468912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6192012" y="1212133"/>
            <a:ext cx="5468912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527382" y="3742545"/>
            <a:ext cx="5468912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6"/>
          </p:nvPr>
        </p:nvSpPr>
        <p:spPr>
          <a:xfrm>
            <a:off x="6192012" y="3742545"/>
            <a:ext cx="5468912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pic>
        <p:nvPicPr>
          <p:cNvPr id="15" name="圖片 14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61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9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1074" y="1212127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1074" y="1851889"/>
            <a:ext cx="546891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1" name="圖片 1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1074" y="1212127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1074" y="1851889"/>
            <a:ext cx="546891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7" name="文字版面配置區 2"/>
          <p:cNvSpPr>
            <a:spLocks noGrp="1"/>
          </p:cNvSpPr>
          <p:nvPr>
            <p:ph type="body" idx="16"/>
          </p:nvPr>
        </p:nvSpPr>
        <p:spPr>
          <a:xfrm>
            <a:off x="6192012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7"/>
          </p:nvPr>
        </p:nvSpPr>
        <p:spPr>
          <a:xfrm>
            <a:off x="6192012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4" name="圖片 13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527381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5"/>
          <p:cNvSpPr>
            <a:spLocks noGrp="1"/>
          </p:cNvSpPr>
          <p:nvPr>
            <p:ph sz="quarter" idx="15"/>
          </p:nvPr>
        </p:nvSpPr>
        <p:spPr>
          <a:xfrm>
            <a:off x="527381" y="1851889"/>
            <a:ext cx="5471257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6"/>
          </p:nvPr>
        </p:nvSpPr>
        <p:spPr>
          <a:xfrm>
            <a:off x="527382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7"/>
          </p:nvPr>
        </p:nvSpPr>
        <p:spPr>
          <a:xfrm>
            <a:off x="527382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4" name="圖片 13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6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1074" y="1212127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1074" y="1851889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/>
          </p:nvPr>
        </p:nvSpPr>
        <p:spPr>
          <a:xfrm>
            <a:off x="527382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5"/>
          </p:nvPr>
        </p:nvSpPr>
        <p:spPr>
          <a:xfrm>
            <a:off x="527382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6"/>
          </p:nvPr>
        </p:nvSpPr>
        <p:spPr>
          <a:xfrm>
            <a:off x="6192012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sz="half" idx="17"/>
          </p:nvPr>
        </p:nvSpPr>
        <p:spPr>
          <a:xfrm>
            <a:off x="6192012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20" name="圖片 1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925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6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3669028"/>
            <a:ext cx="11133625" cy="22562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220755"/>
            <a:ext cx="5470797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6190205" y="1220755"/>
            <a:ext cx="5470801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68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35894" y="1196754"/>
            <a:ext cx="6513842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2" y="1196754"/>
            <a:ext cx="4416491" cy="4929411"/>
          </a:xfr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5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27385" y="1196752"/>
            <a:ext cx="11137237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5" y="5085184"/>
            <a:ext cx="11137237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5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2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2"/>
          <p:cNvSpPr>
            <a:spLocks noGrp="1"/>
          </p:cNvSpPr>
          <p:nvPr>
            <p:ph type="ctrTitle"/>
          </p:nvPr>
        </p:nvSpPr>
        <p:spPr>
          <a:xfrm>
            <a:off x="1391481" y="2274122"/>
            <a:ext cx="9409045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863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90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391479" y="2348882"/>
            <a:ext cx="9409045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Presentation Template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88777" y="3117540"/>
            <a:ext cx="9414449" cy="62292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Subtitle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391477" y="4005066"/>
            <a:ext cx="254297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1391479" y="2274118"/>
            <a:ext cx="9409045" cy="101054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1391479" y="3284659"/>
            <a:ext cx="7027637" cy="19461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349266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83" y="1196754"/>
            <a:ext cx="11137237" cy="4929411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n"/>
              <a:defRPr sz="2000"/>
            </a:lvl1pPr>
            <a:lvl2pPr marL="742950" indent="-285750">
              <a:buFont typeface="Wingdings" charset="2"/>
              <a:buChar char="l"/>
              <a:defRPr sz="1800"/>
            </a:lvl2pPr>
            <a:lvl3pPr marL="1143000" indent="-228600">
              <a:buFont typeface="Wingdings" charset="2"/>
              <a:buChar char="u"/>
              <a:defRPr sz="1600"/>
            </a:lvl3pPr>
            <a:lvl4pPr marL="1600200" indent="-228600">
              <a:buFont typeface="Wingdings" charset="2"/>
              <a:buChar char="u"/>
              <a:defRPr sz="1400"/>
            </a:lvl4pPr>
            <a:lvl5pPr marL="2057400" indent="-228600">
              <a:buFont typeface="Wingdings" charset="2"/>
              <a:buChar char="u"/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83" y="1196753"/>
            <a:ext cx="1113723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527381" y="3645024"/>
            <a:ext cx="547260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6192011" y="3645024"/>
            <a:ext cx="5472609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83" y="3645024"/>
            <a:ext cx="1113723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527381" y="1196753"/>
            <a:ext cx="547260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6192011" y="1196753"/>
            <a:ext cx="5472609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2" name="圖片 1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27878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98183" y="1220756"/>
            <a:ext cx="5662824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998183" y="3669028"/>
            <a:ext cx="5662824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9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196754"/>
            <a:ext cx="5856651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6576053" y="1196753"/>
            <a:ext cx="5088566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6576053" y="3733465"/>
            <a:ext cx="5088566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2" name="圖片 1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0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07969" y="1196754"/>
            <a:ext cx="5856651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527381" y="1196753"/>
            <a:ext cx="5088566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527381" y="3733465"/>
            <a:ext cx="5088566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內容版面配置區 3"/>
          <p:cNvSpPr>
            <a:spLocks noGrp="1"/>
          </p:cNvSpPr>
          <p:nvPr>
            <p:ph sz="half" idx="13"/>
          </p:nvPr>
        </p:nvSpPr>
        <p:spPr>
          <a:xfrm>
            <a:off x="527382" y="1212129"/>
            <a:ext cx="5468912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6192009" y="1212129"/>
            <a:ext cx="5468912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527382" y="3742541"/>
            <a:ext cx="5468912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6"/>
          </p:nvPr>
        </p:nvSpPr>
        <p:spPr>
          <a:xfrm>
            <a:off x="6192009" y="3742541"/>
            <a:ext cx="5468912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pic>
        <p:nvPicPr>
          <p:cNvPr id="15" name="圖片 14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72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9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1074" y="1212127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1074" y="1851889"/>
            <a:ext cx="546891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1" name="圖片 10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2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1074" y="1212127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1074" y="1851889"/>
            <a:ext cx="546891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7" name="文字版面配置區 2"/>
          <p:cNvSpPr>
            <a:spLocks noGrp="1"/>
          </p:cNvSpPr>
          <p:nvPr>
            <p:ph type="body" idx="16"/>
          </p:nvPr>
        </p:nvSpPr>
        <p:spPr>
          <a:xfrm>
            <a:off x="6192009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7"/>
          </p:nvPr>
        </p:nvSpPr>
        <p:spPr>
          <a:xfrm>
            <a:off x="6192009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4" name="圖片 13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44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527381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5"/>
          <p:cNvSpPr>
            <a:spLocks noGrp="1"/>
          </p:cNvSpPr>
          <p:nvPr>
            <p:ph sz="quarter" idx="15"/>
          </p:nvPr>
        </p:nvSpPr>
        <p:spPr>
          <a:xfrm>
            <a:off x="527381" y="1851889"/>
            <a:ext cx="5471257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6"/>
          </p:nvPr>
        </p:nvSpPr>
        <p:spPr>
          <a:xfrm>
            <a:off x="527382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7"/>
          </p:nvPr>
        </p:nvSpPr>
        <p:spPr>
          <a:xfrm>
            <a:off x="527382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4" name="圖片 13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1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1074" y="1212127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1074" y="1851889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007" y="1212127"/>
            <a:ext cx="547125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007" y="1851889"/>
            <a:ext cx="5471257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/>
          </p:nvPr>
        </p:nvSpPr>
        <p:spPr>
          <a:xfrm>
            <a:off x="527382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5"/>
          </p:nvPr>
        </p:nvSpPr>
        <p:spPr>
          <a:xfrm>
            <a:off x="527382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6"/>
          </p:nvPr>
        </p:nvSpPr>
        <p:spPr>
          <a:xfrm>
            <a:off x="6192009" y="3742500"/>
            <a:ext cx="546891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sz="half" idx="17"/>
          </p:nvPr>
        </p:nvSpPr>
        <p:spPr>
          <a:xfrm>
            <a:off x="6192009" y="4382262"/>
            <a:ext cx="546891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20" name="圖片 1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77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6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10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35894" y="1196754"/>
            <a:ext cx="6513842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2" y="1196754"/>
            <a:ext cx="4416491" cy="4929411"/>
          </a:xfr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30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27383" y="1196752"/>
            <a:ext cx="11137237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3" y="5085184"/>
            <a:ext cx="11137237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38"/>
            <a:ext cx="11137237" cy="56207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2" y="789912"/>
            <a:ext cx="11664619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82227" y="1220755"/>
            <a:ext cx="527878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3" y="1220756"/>
            <a:ext cx="5662824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27383" y="3669028"/>
            <a:ext cx="5662824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0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2"/>
          <p:cNvSpPr>
            <a:spLocks noGrp="1"/>
          </p:cNvSpPr>
          <p:nvPr>
            <p:ph type="ctrTitle"/>
          </p:nvPr>
        </p:nvSpPr>
        <p:spPr>
          <a:xfrm>
            <a:off x="1391479" y="2274118"/>
            <a:ext cx="9409045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8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7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3" y="1220756"/>
            <a:ext cx="5471703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27383" y="3669028"/>
            <a:ext cx="5471703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6189303" y="1220756"/>
            <a:ext cx="5471703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6189303" y="3669028"/>
            <a:ext cx="5471703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46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4" y="6377851"/>
            <a:ext cx="11664617" cy="30482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527384" y="1220756"/>
            <a:ext cx="11055017" cy="49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CD32354-DA52-40DE-949B-17F1D9D45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29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spcBef>
          <a:spcPct val="0"/>
        </a:spcBef>
        <a:buNone/>
        <a:defRPr sz="37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551" y="6356358"/>
            <a:ext cx="136948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A0A5A6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37605" y="6351596"/>
            <a:ext cx="13864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1908F"/>
                </a:solidFill>
              </a:defRPr>
            </a:lvl1pPr>
          </a:lstStyle>
          <a:p>
            <a:r>
              <a:rPr lang="zh-TW" altLang="en-US" smtClean="0"/>
              <a:t>資訊管理處 金融交易資訊部 中台組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9118" y="6350008"/>
            <a:ext cx="129328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A0A5A6"/>
                </a:solidFill>
              </a:defRPr>
            </a:lvl1pPr>
          </a:lstStyle>
          <a:p>
            <a:fld id="{947048B4-68C8-4F87-8909-F8060422A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3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effectLst/>
          <a:latin typeface="微軟正黑體" pitchFamily="34" charset="-120"/>
          <a:ea typeface="微軟正黑體" pitchFamily="34" charset="-120"/>
          <a:cs typeface="微軟正黑體" pitchFamily="34" charset="-12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ea typeface="MS PGothic" pitchFamily="34" charset="-128"/>
          <a:cs typeface="Trebuchet MS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ea typeface="MS PGothic" pitchFamily="34" charset="-128"/>
          <a:cs typeface="Trebuchet MS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ea typeface="MS PGothic" pitchFamily="34" charset="-128"/>
          <a:cs typeface="Trebuchet MS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ea typeface="MS PGothic" pitchFamily="34" charset="-128"/>
          <a:cs typeface="Trebuchet MS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rgbClr val="F7F9F7"/>
          </a:solidFill>
          <a:latin typeface="Trebuchet MS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rgbClr val="F7F9F7"/>
          </a:solidFill>
          <a:latin typeface="Trebuchet MS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rgbClr val="F7F9F7"/>
          </a:solidFill>
          <a:latin typeface="Trebuchet MS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rgbClr val="F7F9F7"/>
          </a:solidFill>
          <a:latin typeface="Trebuchet MS" pitchFamily="34" charset="0"/>
          <a:ea typeface="MS PGothic" pitchFamily="34" charset="-128"/>
        </a:defRPr>
      </a:lvl9pPr>
    </p:titleStyle>
    <p:bodyStyle>
      <a:lvl1pPr marL="346075" indent="-43815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5"/>
        </a:buBlip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831850" indent="-374650" algn="l" defTabSz="457200" rtl="0" eaLnBrk="1" fontAlgn="base" hangingPunct="1">
        <a:spcBef>
          <a:spcPct val="20000"/>
        </a:spcBef>
        <a:spcAft>
          <a:spcPct val="0"/>
        </a:spcAft>
        <a:buSzPct val="110000"/>
        <a:buFont typeface="Arial" charset="0"/>
        <a:buChar char="•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87450" indent="-27305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SzPct val="110000"/>
        <a:buFont typeface="Arial" charset="0"/>
        <a:buChar char="•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04" y="6521391"/>
            <a:ext cx="11639296" cy="228122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386" y="274638"/>
            <a:ext cx="11137237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6" y="1196754"/>
            <a:ext cx="11137237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4300" y="6449913"/>
            <a:ext cx="6477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04" y="6521391"/>
            <a:ext cx="11639296" cy="228122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385" y="274638"/>
            <a:ext cx="11137237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5" y="1196754"/>
            <a:ext cx="11137237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4300" y="6449913"/>
            <a:ext cx="6477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04" y="6521391"/>
            <a:ext cx="11639296" cy="228122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383" y="274638"/>
            <a:ext cx="11137237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3" y="1196754"/>
            <a:ext cx="11137237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4300" y="6449913"/>
            <a:ext cx="6477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6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43E5B1B0-13AD-4A4F-831E-86BEE2C7D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692" y="5143499"/>
            <a:ext cx="3528509" cy="1435101"/>
          </a:xfrm>
        </p:spPr>
        <p:txBody>
          <a:bodyPr>
            <a:normAutofit/>
          </a:bodyPr>
          <a:lstStyle/>
          <a:p>
            <a:pPr algn="r"/>
            <a:r>
              <a:rPr lang="en-US" altLang="zh-TW" sz="1600" dirty="0" smtClean="0">
                <a:solidFill>
                  <a:schemeClr val="tx1"/>
                </a:solidFill>
                <a:latin typeface="+mn-ea"/>
              </a:rPr>
              <a:t> </a:t>
            </a:r>
            <a:endParaRPr lang="zh-TW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3271" y="2235815"/>
            <a:ext cx="71955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1" spc="50" dirty="0" smtClean="0">
                <a:ln w="0"/>
                <a:solidFill>
                  <a:schemeClr val="bg2"/>
                </a:solidFill>
              </a:rPr>
              <a:t>Leo</a:t>
            </a:r>
            <a:r>
              <a:rPr lang="zh-TW" altLang="en-US" sz="4800" b="1" spc="50" smtClean="0">
                <a:ln w="0"/>
                <a:solidFill>
                  <a:schemeClr val="bg2"/>
                </a:solidFill>
              </a:rPr>
              <a:t>的提案簡報</a:t>
            </a:r>
            <a:endParaRPr lang="zh-TW" altLang="en-US" sz="4800" b="1" cap="none" spc="50" dirty="0">
              <a:ln w="0"/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6" y="1126836"/>
            <a:ext cx="11137237" cy="445746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時程進度規劃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154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25672" y="1196754"/>
            <a:ext cx="4824063" cy="4929411"/>
          </a:xfrm>
        </p:spPr>
        <p:txBody>
          <a:bodyPr/>
          <a:lstStyle/>
          <a:p>
            <a:r>
              <a:rPr lang="zh-TW" altLang="en-US" dirty="0" smtClean="0"/>
              <a:t>掃把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>
          <a:xfrm>
            <a:off x="527382" y="1196754"/>
            <a:ext cx="6298290" cy="4929411"/>
          </a:xfrm>
        </p:spPr>
        <p:txBody>
          <a:bodyPr/>
          <a:lstStyle/>
          <a:p>
            <a:r>
              <a:rPr lang="zh-TW" altLang="en-US" dirty="0" smtClean="0"/>
              <a:t>燈</a:t>
            </a:r>
            <a:endParaRPr lang="en-US" altLang="zh-TW" dirty="0" smtClean="0"/>
          </a:p>
          <a:p>
            <a:r>
              <a:rPr lang="zh-TW" altLang="en-US" dirty="0" smtClean="0"/>
              <a:t>掛畫的掛勾</a:t>
            </a:r>
            <a:endParaRPr lang="en-US" altLang="zh-TW" dirty="0" smtClean="0"/>
          </a:p>
          <a:p>
            <a:r>
              <a:rPr lang="zh-TW" altLang="en-US" dirty="0" smtClean="0"/>
              <a:t>宣傳廣告</a:t>
            </a:r>
            <a:endParaRPr lang="en-US" altLang="zh-TW" dirty="0" smtClean="0"/>
          </a:p>
          <a:p>
            <a:r>
              <a:rPr lang="zh-TW" altLang="en-US" dirty="0" smtClean="0"/>
              <a:t>給顧展覽的人坐的椅子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如果松菸沒有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電腦設備</a:t>
            </a:r>
            <a:r>
              <a:rPr lang="en-US" altLang="zh-TW" dirty="0" smtClean="0"/>
              <a:t>(</a:t>
            </a:r>
            <a:r>
              <a:rPr lang="zh-TW" altLang="en-US" dirty="0" smtClean="0"/>
              <a:t>撥放影片、投影片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延長線</a:t>
            </a:r>
            <a:r>
              <a:rPr lang="en-US" altLang="zh-TW" dirty="0" smtClean="0"/>
              <a:t>(4.5m*3)</a:t>
            </a:r>
          </a:p>
          <a:p>
            <a:r>
              <a:rPr lang="zh-TW" altLang="en-US" dirty="0" smtClean="0"/>
              <a:t>音箱</a:t>
            </a:r>
            <a:endParaRPr lang="en-US" altLang="zh-TW" dirty="0"/>
          </a:p>
          <a:p>
            <a:r>
              <a:rPr lang="en-US" altLang="zh-TW" dirty="0" smtClean="0"/>
              <a:t>MIC</a:t>
            </a:r>
          </a:p>
          <a:p>
            <a:r>
              <a:rPr lang="zh-TW" altLang="en-US" dirty="0" smtClean="0"/>
              <a:t>垃圾袋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設備道具清單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45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490523"/>
              </p:ext>
            </p:extLst>
          </p:nvPr>
        </p:nvGraphicFramePr>
        <p:xfrm>
          <a:off x="527388" y="1173023"/>
          <a:ext cx="11121685" cy="474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37">
                  <a:extLst>
                    <a:ext uri="{9D8B030D-6E8A-4147-A177-3AD203B41FA5}">
                      <a16:colId xmlns:a16="http://schemas.microsoft.com/office/drawing/2014/main" val="2675727076"/>
                    </a:ext>
                  </a:extLst>
                </a:gridCol>
                <a:gridCol w="1090602">
                  <a:extLst>
                    <a:ext uri="{9D8B030D-6E8A-4147-A177-3AD203B41FA5}">
                      <a16:colId xmlns:a16="http://schemas.microsoft.com/office/drawing/2014/main" val="2243088616"/>
                    </a:ext>
                  </a:extLst>
                </a:gridCol>
                <a:gridCol w="2244437">
                  <a:extLst>
                    <a:ext uri="{9D8B030D-6E8A-4147-A177-3AD203B41FA5}">
                      <a16:colId xmlns:a16="http://schemas.microsoft.com/office/drawing/2014/main" val="2617774460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3596877880"/>
                    </a:ext>
                  </a:extLst>
                </a:gridCol>
                <a:gridCol w="4047546">
                  <a:extLst>
                    <a:ext uri="{9D8B030D-6E8A-4147-A177-3AD203B41FA5}">
                      <a16:colId xmlns:a16="http://schemas.microsoft.com/office/drawing/2014/main" val="4016905439"/>
                    </a:ext>
                  </a:extLst>
                </a:gridCol>
              </a:tblGrid>
              <a:tr h="3728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項目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14094"/>
                  </a:ext>
                </a:extLst>
              </a:tr>
              <a:tr h="3728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場地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8*3000+2*4000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展覽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天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進退場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032704"/>
                  </a:ext>
                </a:extLst>
              </a:tr>
              <a:tr h="3728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燈光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219</a:t>
                      </a:r>
                      <a:r>
                        <a:rPr lang="zh-TW" altLang="en-US" dirty="0" smtClean="0"/>
                        <a:t>*</a:t>
                      </a:r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37099"/>
                  </a:ext>
                </a:extLst>
              </a:tr>
              <a:tr h="3728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延長線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548</a:t>
                      </a:r>
                      <a:r>
                        <a:rPr lang="zh-TW" altLang="en-US" dirty="0" smtClean="0"/>
                        <a:t>*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54492"/>
                  </a:ext>
                </a:extLst>
              </a:tr>
              <a:tr h="3728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油畫裱框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1868"/>
                  </a:ext>
                </a:extLst>
              </a:tr>
              <a:tr h="3728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掛勾方案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89</a:t>
                      </a:r>
                      <a:r>
                        <a:rPr lang="zh-TW" altLang="en-US" dirty="0" smtClean="0"/>
                        <a:t>*</a:t>
                      </a:r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88784"/>
                  </a:ext>
                </a:extLst>
              </a:tr>
              <a:tr h="3728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掛勾方案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</a:t>
                      </a:r>
                      <a:r>
                        <a:rPr lang="zh-TW" altLang="en-US" dirty="0" smtClean="0"/>
                        <a:t>*</a:t>
                      </a:r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72497"/>
                  </a:ext>
                </a:extLst>
              </a:tr>
              <a:tr h="3728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顧展場的人的便當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飲料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r>
                        <a:rPr lang="zh-TW" altLang="en-US" dirty="0" smtClean="0"/>
                        <a:t>*</a:t>
                      </a:r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96927"/>
                  </a:ext>
                </a:extLst>
              </a:tr>
              <a:tr h="3728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廣告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10000</a:t>
                      </a:r>
                      <a:r>
                        <a:rPr lang="zh-TW" altLang="en-US" dirty="0" smtClean="0"/>
                        <a:t>*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這個我沒有概念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38333"/>
                  </a:ext>
                </a:extLst>
              </a:tr>
              <a:tr h="3728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交通費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3000</a:t>
                      </a:r>
                      <a:r>
                        <a:rPr lang="zh-TW" altLang="en-US" dirty="0" smtClean="0"/>
                        <a:t>*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用在沒有車的人前往展場交通費用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49042"/>
                  </a:ext>
                </a:extLst>
              </a:tr>
              <a:tr h="372836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PerryCash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5000*1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用在預期以外的費用支出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37399"/>
                  </a:ext>
                </a:extLst>
              </a:tr>
              <a:tr h="3728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4333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預算評估與分配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60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得到曝光機會</a:t>
            </a:r>
            <a:endParaRPr lang="en-US" altLang="zh-TW" dirty="0" smtClean="0"/>
          </a:p>
          <a:p>
            <a:r>
              <a:rPr lang="zh-TW" altLang="en-US" dirty="0" smtClean="0"/>
              <a:t>作品成交紀錄</a:t>
            </a:r>
            <a:endParaRPr lang="en-US" altLang="zh-TW" dirty="0" smtClean="0"/>
          </a:p>
          <a:p>
            <a:r>
              <a:rPr lang="zh-TW" altLang="en-US" dirty="0" smtClean="0"/>
              <a:t>獲得展覽紀錄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預期效益 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個人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14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員工累積規劃、舉辦展覽經驗</a:t>
            </a:r>
            <a:endParaRPr lang="en-US" altLang="zh-TW" dirty="0" smtClean="0"/>
          </a:p>
          <a:p>
            <a:r>
              <a:rPr lang="zh-TW" altLang="en-US" dirty="0" smtClean="0"/>
              <a:t>推廣藝術活動</a:t>
            </a:r>
            <a:endParaRPr lang="en-US" altLang="zh-TW" dirty="0" smtClean="0"/>
          </a:p>
          <a:p>
            <a:r>
              <a:rPr lang="zh-TW" altLang="en-US" dirty="0" smtClean="0"/>
              <a:t>協助社會弱勢</a:t>
            </a:r>
            <a:endParaRPr lang="en-US" altLang="zh-TW" dirty="0" smtClean="0"/>
          </a:p>
          <a:p>
            <a:r>
              <a:rPr lang="zh-TW" altLang="en-US" dirty="0" smtClean="0"/>
              <a:t>建立良好公司形象</a:t>
            </a:r>
            <a:endParaRPr lang="en-US" altLang="zh-TW" dirty="0" smtClean="0"/>
          </a:p>
          <a:p>
            <a:r>
              <a:rPr lang="zh-TW" altLang="en-US" dirty="0" smtClean="0"/>
              <a:t>得到曝光機</a:t>
            </a:r>
            <a:r>
              <a:rPr lang="zh-TW" altLang="en-US" dirty="0"/>
              <a:t>會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預期效益 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公司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99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264072" y="1196754"/>
            <a:ext cx="2385663" cy="492941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>
          <a:xfrm>
            <a:off x="527382" y="1196754"/>
            <a:ext cx="7813054" cy="4929411"/>
          </a:xfrm>
        </p:spPr>
        <p:txBody>
          <a:bodyPr/>
          <a:lstStyle/>
          <a:p>
            <a:r>
              <a:rPr lang="zh-TW" altLang="en-US" dirty="0" smtClean="0"/>
              <a:t>場地備案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衛星現代藝術博物館</a:t>
            </a:r>
            <a:r>
              <a:rPr lang="en-US" altLang="zh-TW" dirty="0" smtClean="0"/>
              <a:t>(</a:t>
            </a:r>
            <a:r>
              <a:rPr lang="zh-TW" altLang="en-US" dirty="0" smtClean="0"/>
              <a:t>展兩周，費用兩萬，有人顧展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掛畫備案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方案一、方案二，取決於展覽場地有沒有提供滑軌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備案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81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264072" y="1196754"/>
            <a:ext cx="2385663" cy="492941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>
          <a:xfrm>
            <a:off x="527382" y="1196754"/>
            <a:ext cx="7813054" cy="4929411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附件</a:t>
            </a:r>
          </a:p>
        </p:txBody>
      </p:sp>
    </p:spTree>
    <p:extLst>
      <p:ext uri="{BB962C8B-B14F-4D97-AF65-F5344CB8AC3E}">
        <p14:creationId xmlns:p14="http://schemas.microsoft.com/office/powerpoint/2010/main" val="357932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6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備案</a:t>
            </a:r>
            <a:endParaRPr lang="en-US" altLang="zh-TW" dirty="0" smtClean="0"/>
          </a:p>
          <a:p>
            <a:r>
              <a:rPr lang="zh-TW" altLang="en-US" dirty="0"/>
              <a:t>附件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活動說明</a:t>
            </a:r>
            <a:endParaRPr lang="en-US" altLang="zh-TW" dirty="0"/>
          </a:p>
          <a:p>
            <a:r>
              <a:rPr lang="zh-TW" altLang="en-US" dirty="0"/>
              <a:t>宣傳方式</a:t>
            </a:r>
            <a:endParaRPr lang="en-US" altLang="zh-TW" dirty="0"/>
          </a:p>
          <a:p>
            <a:r>
              <a:rPr lang="zh-TW" altLang="en-US" dirty="0"/>
              <a:t>問題評估與解決方案</a:t>
            </a:r>
            <a:endParaRPr lang="en-US" altLang="zh-TW" dirty="0"/>
          </a:p>
          <a:p>
            <a:r>
              <a:rPr lang="zh-TW" altLang="en-US" dirty="0"/>
              <a:t>活動流程</a:t>
            </a:r>
            <a:endParaRPr lang="en-US" altLang="zh-TW" dirty="0"/>
          </a:p>
          <a:p>
            <a:r>
              <a:rPr lang="zh-TW" altLang="en-US" dirty="0"/>
              <a:t>人力分配表</a:t>
            </a:r>
            <a:endParaRPr lang="en-US" altLang="zh-TW" dirty="0"/>
          </a:p>
          <a:p>
            <a:r>
              <a:rPr lang="zh-TW" altLang="en-US" dirty="0" smtClean="0"/>
              <a:t>時程進度規劃</a:t>
            </a:r>
            <a:endParaRPr lang="en-US" altLang="zh-TW" dirty="0" smtClean="0"/>
          </a:p>
          <a:p>
            <a:r>
              <a:rPr lang="zh-TW" altLang="en-US" dirty="0" smtClean="0"/>
              <a:t>設備道具清單</a:t>
            </a:r>
            <a:endParaRPr lang="en-US" altLang="zh-TW" dirty="0" smtClean="0"/>
          </a:p>
          <a:p>
            <a:r>
              <a:rPr lang="zh-TW" altLang="en-US" dirty="0" smtClean="0"/>
              <a:t>預算評估與分配</a:t>
            </a:r>
            <a:endParaRPr lang="en-US" altLang="zh-TW" dirty="0" smtClean="0"/>
          </a:p>
          <a:p>
            <a:r>
              <a:rPr lang="zh-TW" altLang="en-US" dirty="0" smtClean="0"/>
              <a:t>預期</a:t>
            </a:r>
            <a:r>
              <a:rPr lang="zh-TW" altLang="en-US" dirty="0"/>
              <a:t>效益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48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為什麼要辦這個展</a:t>
            </a:r>
            <a:endParaRPr lang="en-US" altLang="zh-TW" dirty="0" smtClean="0"/>
          </a:p>
          <a:p>
            <a:r>
              <a:rPr lang="zh-TW" altLang="en-US" dirty="0" smtClean="0"/>
              <a:t>活動內容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活動說明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829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展覽時間</a:t>
            </a:r>
            <a:endParaRPr lang="en-US" altLang="zh-TW" dirty="0" smtClean="0"/>
          </a:p>
          <a:p>
            <a:r>
              <a:rPr lang="zh-TW" altLang="en-US" dirty="0" smtClean="0"/>
              <a:t>目標客</a:t>
            </a:r>
            <a:r>
              <a:rPr lang="zh-TW" altLang="en-US" dirty="0"/>
              <a:t>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活動說明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20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活動場</a:t>
            </a:r>
            <a:r>
              <a:rPr lang="zh-TW" altLang="en-US" dirty="0"/>
              <a:t>地</a:t>
            </a:r>
            <a:endParaRPr lang="en-US" altLang="zh-TW" dirty="0" smtClean="0"/>
          </a:p>
          <a:p>
            <a:r>
              <a:rPr lang="zh-TW" altLang="en-US" dirty="0" smtClean="0"/>
              <a:t>活動進行</a:t>
            </a:r>
            <a:r>
              <a:rPr lang="zh-TW" altLang="en-US" dirty="0"/>
              <a:t>方式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活動說明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85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紙本廣告</a:t>
            </a:r>
            <a:endParaRPr lang="en-US" altLang="zh-TW" dirty="0" smtClean="0"/>
          </a:p>
          <a:p>
            <a:r>
              <a:rPr lang="zh-TW" altLang="en-US" dirty="0" smtClean="0"/>
              <a:t>數位廣</a:t>
            </a:r>
            <a:r>
              <a:rPr lang="zh-TW" altLang="en-US" dirty="0"/>
              <a:t>告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宣傳</a:t>
            </a:r>
            <a:r>
              <a:rPr lang="zh-TW" altLang="en-US" dirty="0"/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216147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場地費用高</a:t>
            </a:r>
            <a:endParaRPr lang="en-US" altLang="zh-TW" dirty="0" smtClean="0"/>
          </a:p>
          <a:p>
            <a:r>
              <a:rPr lang="zh-TW" altLang="en-US" dirty="0" smtClean="0"/>
              <a:t>場</a:t>
            </a:r>
            <a:r>
              <a:rPr lang="zh-TW" altLang="en-US" dirty="0"/>
              <a:t>地</a:t>
            </a:r>
            <a:r>
              <a:rPr lang="zh-TW" altLang="en-US" dirty="0" smtClean="0"/>
              <a:t>沒有適合的檔期</a:t>
            </a:r>
            <a:endParaRPr lang="en-US" altLang="zh-TW" dirty="0" smtClean="0"/>
          </a:p>
          <a:p>
            <a:r>
              <a:rPr lang="zh-TW" altLang="en-US" dirty="0" smtClean="0"/>
              <a:t>沒有人來看</a:t>
            </a:r>
            <a:endParaRPr lang="en-US" altLang="zh-TW" dirty="0" smtClean="0"/>
          </a:p>
          <a:p>
            <a:r>
              <a:rPr lang="zh-TW" altLang="en-US" dirty="0" smtClean="0"/>
              <a:t>對社會造成負面觀感</a:t>
            </a:r>
            <a:endParaRPr lang="en-US" altLang="zh-TW" dirty="0" smtClean="0"/>
          </a:p>
          <a:p>
            <a:r>
              <a:rPr lang="zh-TW" altLang="en-US" dirty="0" smtClean="0"/>
              <a:t>有小偷來偷東</a:t>
            </a:r>
            <a:r>
              <a:rPr lang="zh-TW" altLang="en-US" dirty="0"/>
              <a:t>西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問題評估與解決方案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293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T-1</a:t>
            </a:r>
            <a:r>
              <a:rPr lang="zh-TW" altLang="en-US" dirty="0" smtClean="0"/>
              <a:t>日</a:t>
            </a:r>
            <a:endParaRPr lang="en-US" altLang="zh-TW" dirty="0" smtClean="0"/>
          </a:p>
          <a:p>
            <a:r>
              <a:rPr lang="en-US" altLang="zh-TW" dirty="0" smtClean="0"/>
              <a:t>T</a:t>
            </a:r>
            <a:r>
              <a:rPr lang="zh-TW" altLang="en-US" dirty="0" smtClean="0"/>
              <a:t>日</a:t>
            </a:r>
            <a:endParaRPr lang="en-US" altLang="zh-TW" dirty="0" smtClean="0"/>
          </a:p>
          <a:p>
            <a:r>
              <a:rPr lang="en-US" altLang="zh-TW" dirty="0" smtClean="0"/>
              <a:t>T+N</a:t>
            </a:r>
            <a:r>
              <a:rPr lang="zh-TW" altLang="en-US" dirty="0" smtClean="0"/>
              <a:t>日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假日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T+8</a:t>
            </a:r>
            <a:r>
              <a:rPr lang="zh-TW" altLang="en-US" dirty="0" smtClean="0"/>
              <a:t>日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活動流程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43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宣傳</a:t>
            </a:r>
            <a:endParaRPr lang="en-US" altLang="zh-TW" dirty="0" smtClean="0"/>
          </a:p>
          <a:p>
            <a:r>
              <a:rPr lang="zh-TW" altLang="en-US" dirty="0" smtClean="0"/>
              <a:t>掛畫、燈光調整</a:t>
            </a:r>
            <a:endParaRPr lang="en-US" altLang="zh-TW" dirty="0" smtClean="0"/>
          </a:p>
          <a:p>
            <a:r>
              <a:rPr lang="zh-TW" altLang="en-US" dirty="0" smtClean="0"/>
              <a:t>撤展</a:t>
            </a:r>
            <a:endParaRPr lang="en-US" altLang="zh-TW" dirty="0" smtClean="0"/>
          </a:p>
          <a:p>
            <a:r>
              <a:rPr lang="zh-TW" altLang="en-US" dirty="0" smtClean="0"/>
              <a:t>顧展場、開門、關門、倒垃圾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人力分配表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新人報告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新人報告佈景主題" id="{F5EA9192-1D24-4F5E-96BF-6D01086FE087}" vid="{5C0F71D7-95DD-4D74-AA01-207FBAB2B6CC}"/>
    </a:ext>
  </a:ext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佈景主題1" id="{E30D13E4-90F9-4E4D-AB03-BA64463DBD2E}" vid="{13F47752-1DE6-431A-9E9A-4D2E14FDF9FC}"/>
    </a:ext>
  </a:extLst>
</a:theme>
</file>

<file path=ppt/theme/theme3.xml><?xml version="1.0" encoding="utf-8"?>
<a:theme xmlns:a="http://schemas.openxmlformats.org/drawingml/2006/main" name="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2_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精靈寶可夢</Template>
  <TotalTime>46412</TotalTime>
  <Words>1551</Words>
  <Application>Microsoft Office PowerPoint</Application>
  <PresentationFormat>寬螢幕</PresentationFormat>
  <Paragraphs>147</Paragraphs>
  <Slides>17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MS PGothic</vt:lpstr>
      <vt:lpstr>微軟正黑體</vt:lpstr>
      <vt:lpstr>新細明體</vt:lpstr>
      <vt:lpstr>Arial</vt:lpstr>
      <vt:lpstr>Calibri</vt:lpstr>
      <vt:lpstr>Trebuchet MS</vt:lpstr>
      <vt:lpstr>Wingdings</vt:lpstr>
      <vt:lpstr>新人報告佈景主題</vt:lpstr>
      <vt:lpstr>佈景主題1</vt:lpstr>
      <vt:lpstr>Office 佈景主題</vt:lpstr>
      <vt:lpstr>1_Office 佈景主題</vt:lpstr>
      <vt:lpstr>2_Office 佈景主題</vt:lpstr>
      <vt:lpstr>PowerPoint 簡報</vt:lpstr>
      <vt:lpstr>目錄</vt:lpstr>
      <vt:lpstr>活動說明</vt:lpstr>
      <vt:lpstr>活動說明</vt:lpstr>
      <vt:lpstr>活動說明</vt:lpstr>
      <vt:lpstr>宣傳方式</vt:lpstr>
      <vt:lpstr>問題評估與解決方案</vt:lpstr>
      <vt:lpstr>活動流程</vt:lpstr>
      <vt:lpstr>人力分配表</vt:lpstr>
      <vt:lpstr>時程進度規劃 </vt:lpstr>
      <vt:lpstr>設備道具清單</vt:lpstr>
      <vt:lpstr>預算評估與分配</vt:lpstr>
      <vt:lpstr>預期效益 —個人 </vt:lpstr>
      <vt:lpstr>預期效益 —公司</vt:lpstr>
      <vt:lpstr>備案</vt:lpstr>
      <vt:lpstr>附件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程式開發規範分享</dc:title>
  <dc:creator>吳佳浩</dc:creator>
  <cp:lastModifiedBy>楊作賢</cp:lastModifiedBy>
  <cp:revision>626</cp:revision>
  <dcterms:created xsi:type="dcterms:W3CDTF">2020-02-09T13:39:21Z</dcterms:created>
  <dcterms:modified xsi:type="dcterms:W3CDTF">2023-12-28T08:44:02Z</dcterms:modified>
</cp:coreProperties>
</file>