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02"/>
  </p:notesMasterIdLst>
  <p:sldIdLst>
    <p:sldId id="256" r:id="rId4"/>
    <p:sldId id="261" r:id="rId5"/>
    <p:sldId id="264" r:id="rId6"/>
    <p:sldId id="265"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1" r:id="rId45"/>
    <p:sldId id="342" r:id="rId46"/>
    <p:sldId id="343" r:id="rId47"/>
    <p:sldId id="344" r:id="rId48"/>
    <p:sldId id="345" r:id="rId49"/>
    <p:sldId id="346" r:id="rId50"/>
    <p:sldId id="347" r:id="rId51"/>
    <p:sldId id="348" r:id="rId52"/>
    <p:sldId id="349" r:id="rId53"/>
    <p:sldId id="350" r:id="rId54"/>
    <p:sldId id="352" r:id="rId55"/>
    <p:sldId id="351" r:id="rId56"/>
    <p:sldId id="353" r:id="rId57"/>
    <p:sldId id="354" r:id="rId58"/>
    <p:sldId id="355" r:id="rId59"/>
    <p:sldId id="358" r:id="rId60"/>
    <p:sldId id="356" r:id="rId61"/>
    <p:sldId id="357" r:id="rId62"/>
    <p:sldId id="360" r:id="rId63"/>
    <p:sldId id="359" r:id="rId64"/>
    <p:sldId id="361" r:id="rId65"/>
    <p:sldId id="362" r:id="rId66"/>
    <p:sldId id="363" r:id="rId67"/>
    <p:sldId id="364" r:id="rId68"/>
    <p:sldId id="365" r:id="rId69"/>
    <p:sldId id="366" r:id="rId70"/>
    <p:sldId id="367" r:id="rId71"/>
    <p:sldId id="368" r:id="rId72"/>
    <p:sldId id="369" r:id="rId73"/>
    <p:sldId id="378" r:id="rId74"/>
    <p:sldId id="370" r:id="rId75"/>
    <p:sldId id="371" r:id="rId76"/>
    <p:sldId id="372" r:id="rId77"/>
    <p:sldId id="373" r:id="rId78"/>
    <p:sldId id="374" r:id="rId79"/>
    <p:sldId id="375" r:id="rId80"/>
    <p:sldId id="376" r:id="rId81"/>
    <p:sldId id="379" r:id="rId82"/>
    <p:sldId id="380" r:id="rId83"/>
    <p:sldId id="381" r:id="rId84"/>
    <p:sldId id="382" r:id="rId85"/>
    <p:sldId id="383" r:id="rId86"/>
    <p:sldId id="384" r:id="rId87"/>
    <p:sldId id="385" r:id="rId88"/>
    <p:sldId id="386" r:id="rId89"/>
    <p:sldId id="387" r:id="rId90"/>
    <p:sldId id="388" r:id="rId91"/>
    <p:sldId id="340" r:id="rId92"/>
    <p:sldId id="391" r:id="rId93"/>
    <p:sldId id="392" r:id="rId94"/>
    <p:sldId id="393" r:id="rId95"/>
    <p:sldId id="394" r:id="rId96"/>
    <p:sldId id="395" r:id="rId97"/>
    <p:sldId id="396" r:id="rId98"/>
    <p:sldId id="397" r:id="rId99"/>
    <p:sldId id="398" r:id="rId100"/>
    <p:sldId id="399" r:id="rId10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D3E9"/>
    <a:srgbClr val="F8B2A3"/>
    <a:srgbClr val="98DFBB"/>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3828" autoAdjust="0"/>
  </p:normalViewPr>
  <p:slideViewPr>
    <p:cSldViewPr>
      <p:cViewPr varScale="1">
        <p:scale>
          <a:sx n="157" d="100"/>
          <a:sy n="157" d="100"/>
        </p:scale>
        <p:origin x="560" y="160"/>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notesMaster" Target="notesMasters/notesMaster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55DE1-EFB7-4BD3-B3C8-2829FF47B976}"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TW" altLang="en-US"/>
        </a:p>
      </dgm:t>
    </dgm:pt>
    <dgm:pt modelId="{3491256B-F3EF-4CE7-996A-7C44AF1A9097}">
      <dgm:prSet/>
      <dgm:spPr/>
      <dgm:t>
        <a:bodyPr/>
        <a:lstStyle/>
        <a:p>
          <a:pPr rtl="0"/>
          <a:r>
            <a:rPr lang="en-US" altLang="zh-TW" dirty="0">
              <a:solidFill>
                <a:schemeClr val="tx1"/>
              </a:solidFill>
            </a:rPr>
            <a:t>&lt;body&gt;</a:t>
          </a:r>
          <a:endParaRPr lang="zh-TW" dirty="0">
            <a:solidFill>
              <a:schemeClr val="tx1"/>
            </a:solidFill>
          </a:endParaRPr>
        </a:p>
      </dgm:t>
    </dgm:pt>
    <dgm:pt modelId="{625AECDB-1319-40EB-B24C-8110CA5BDB13}" type="parTrans" cxnId="{7B997776-EC03-407A-8EF0-6DBA1F638ED4}">
      <dgm:prSet/>
      <dgm:spPr/>
      <dgm:t>
        <a:bodyPr/>
        <a:lstStyle/>
        <a:p>
          <a:endParaRPr lang="zh-TW" altLang="en-US"/>
        </a:p>
      </dgm:t>
    </dgm:pt>
    <dgm:pt modelId="{661C7451-137E-4FB9-89FD-C9A38014B3C7}" type="sibTrans" cxnId="{7B997776-EC03-407A-8EF0-6DBA1F638ED4}">
      <dgm:prSet/>
      <dgm:spPr/>
      <dgm:t>
        <a:bodyPr/>
        <a:lstStyle/>
        <a:p>
          <a:endParaRPr lang="zh-TW" altLang="en-US"/>
        </a:p>
      </dgm:t>
    </dgm:pt>
    <dgm:pt modelId="{D0618923-6EC3-47A0-8F26-E47E8AF5802F}">
      <dgm:prSet/>
      <dgm:spPr/>
      <dgm:t>
        <a:bodyPr/>
        <a:lstStyle/>
        <a:p>
          <a:pPr rtl="0"/>
          <a:r>
            <a:rPr lang="en-US" altLang="zh-TW" dirty="0">
              <a:solidFill>
                <a:schemeClr val="tx1"/>
              </a:solidFill>
            </a:rPr>
            <a:t>&lt;!DOCTYPE html&gt;</a:t>
          </a:r>
          <a:endParaRPr lang="zh-TW" dirty="0">
            <a:solidFill>
              <a:schemeClr val="tx1"/>
            </a:solidFill>
          </a:endParaRPr>
        </a:p>
      </dgm:t>
    </dgm:pt>
    <dgm:pt modelId="{C78B00EA-6180-48F8-942E-3D5547C40E8E}" type="parTrans" cxnId="{4FC2A63F-0FDD-449B-9B2B-040A33F318FA}">
      <dgm:prSet/>
      <dgm:spPr/>
      <dgm:t>
        <a:bodyPr/>
        <a:lstStyle/>
        <a:p>
          <a:endParaRPr lang="zh-TW" altLang="en-US"/>
        </a:p>
      </dgm:t>
    </dgm:pt>
    <dgm:pt modelId="{AFB642A3-66CF-4D86-AC97-6A862B38761F}" type="sibTrans" cxnId="{4FC2A63F-0FDD-449B-9B2B-040A33F318FA}">
      <dgm:prSet/>
      <dgm:spPr/>
      <dgm:t>
        <a:bodyPr/>
        <a:lstStyle/>
        <a:p>
          <a:endParaRPr lang="zh-TW" altLang="en-US"/>
        </a:p>
      </dgm:t>
    </dgm:pt>
    <dgm:pt modelId="{66976B7A-AAA1-431F-A161-D578509D758C}">
      <dgm:prSet/>
      <dgm:spPr/>
      <dgm:t>
        <a:bodyPr/>
        <a:lstStyle/>
        <a:p>
          <a:pPr rtl="0"/>
          <a:r>
            <a:rPr lang="en-US" altLang="zh-TW" dirty="0">
              <a:solidFill>
                <a:schemeClr val="tx1"/>
              </a:solidFill>
            </a:rPr>
            <a:t>&lt;head&gt;</a:t>
          </a:r>
          <a:endParaRPr lang="zh-TW" dirty="0">
            <a:solidFill>
              <a:schemeClr val="tx1"/>
            </a:solidFill>
          </a:endParaRPr>
        </a:p>
      </dgm:t>
    </dgm:pt>
    <dgm:pt modelId="{BA8243F3-9CA2-4F92-B77E-0E60119CF4EE}" type="parTrans" cxnId="{AC0A3911-0FBE-4116-9536-9CA38E36859F}">
      <dgm:prSet/>
      <dgm:spPr/>
      <dgm:t>
        <a:bodyPr/>
        <a:lstStyle/>
        <a:p>
          <a:endParaRPr lang="zh-TW" altLang="en-US"/>
        </a:p>
      </dgm:t>
    </dgm:pt>
    <dgm:pt modelId="{FFEF4CD3-F470-4A19-8E7E-EE949F05A2F4}" type="sibTrans" cxnId="{AC0A3911-0FBE-4116-9536-9CA38E36859F}">
      <dgm:prSet/>
      <dgm:spPr/>
      <dgm:t>
        <a:bodyPr/>
        <a:lstStyle/>
        <a:p>
          <a:endParaRPr lang="zh-TW" altLang="en-US"/>
        </a:p>
      </dgm:t>
    </dgm:pt>
    <dgm:pt modelId="{80F60490-7F8C-4190-BE67-795CFCE0514A}" type="pres">
      <dgm:prSet presAssocID="{04055DE1-EFB7-4BD3-B3C8-2829FF47B976}" presName="linearFlow" presStyleCnt="0">
        <dgm:presLayoutVars>
          <dgm:resizeHandles val="exact"/>
        </dgm:presLayoutVars>
      </dgm:prSet>
      <dgm:spPr/>
    </dgm:pt>
    <dgm:pt modelId="{3332D17F-843A-428D-AB1D-EADC5E347027}" type="pres">
      <dgm:prSet presAssocID="{D0618923-6EC3-47A0-8F26-E47E8AF5802F}" presName="node" presStyleLbl="node1" presStyleIdx="0" presStyleCnt="3" custLinFactNeighborX="-988" custLinFactNeighborY="8277">
        <dgm:presLayoutVars>
          <dgm:bulletEnabled val="1"/>
        </dgm:presLayoutVars>
      </dgm:prSet>
      <dgm:spPr/>
    </dgm:pt>
    <dgm:pt modelId="{9FE4072D-57B6-475A-A7A3-4716BDE380DD}" type="pres">
      <dgm:prSet presAssocID="{AFB642A3-66CF-4D86-AC97-6A862B38761F}" presName="sibTrans" presStyleLbl="sibTrans2D1" presStyleIdx="0" presStyleCnt="2"/>
      <dgm:spPr/>
    </dgm:pt>
    <dgm:pt modelId="{90938754-874A-4E98-905A-4107DD88305D}" type="pres">
      <dgm:prSet presAssocID="{AFB642A3-66CF-4D86-AC97-6A862B38761F}" presName="connectorText" presStyleLbl="sibTrans2D1" presStyleIdx="0" presStyleCnt="2"/>
      <dgm:spPr/>
    </dgm:pt>
    <dgm:pt modelId="{9CFB3915-ED26-4C56-8370-0FDE77CBD8D2}" type="pres">
      <dgm:prSet presAssocID="{66976B7A-AAA1-431F-A161-D578509D758C}" presName="node" presStyleLbl="node1" presStyleIdx="1" presStyleCnt="3">
        <dgm:presLayoutVars>
          <dgm:bulletEnabled val="1"/>
        </dgm:presLayoutVars>
      </dgm:prSet>
      <dgm:spPr/>
    </dgm:pt>
    <dgm:pt modelId="{111D8C5B-2F39-4046-B25D-28EDB833F283}" type="pres">
      <dgm:prSet presAssocID="{FFEF4CD3-F470-4A19-8E7E-EE949F05A2F4}" presName="sibTrans" presStyleLbl="sibTrans2D1" presStyleIdx="1" presStyleCnt="2"/>
      <dgm:spPr/>
    </dgm:pt>
    <dgm:pt modelId="{266D04C2-18DF-469B-8F11-0106A9E12B49}" type="pres">
      <dgm:prSet presAssocID="{FFEF4CD3-F470-4A19-8E7E-EE949F05A2F4}" presName="connectorText" presStyleLbl="sibTrans2D1" presStyleIdx="1" presStyleCnt="2"/>
      <dgm:spPr/>
    </dgm:pt>
    <dgm:pt modelId="{0CB3D7EF-0240-4165-A48E-5CE70AE6529D}" type="pres">
      <dgm:prSet presAssocID="{3491256B-F3EF-4CE7-996A-7C44AF1A9097}" presName="node" presStyleLbl="node1" presStyleIdx="2" presStyleCnt="3">
        <dgm:presLayoutVars>
          <dgm:bulletEnabled val="1"/>
        </dgm:presLayoutVars>
      </dgm:prSet>
      <dgm:spPr/>
    </dgm:pt>
  </dgm:ptLst>
  <dgm:cxnLst>
    <dgm:cxn modelId="{AC0A3911-0FBE-4116-9536-9CA38E36859F}" srcId="{04055DE1-EFB7-4BD3-B3C8-2829FF47B976}" destId="{66976B7A-AAA1-431F-A161-D578509D758C}" srcOrd="1" destOrd="0" parTransId="{BA8243F3-9CA2-4F92-B77E-0E60119CF4EE}" sibTransId="{FFEF4CD3-F470-4A19-8E7E-EE949F05A2F4}"/>
    <dgm:cxn modelId="{9D436626-1836-4E56-951E-EEDD8812F2FF}" type="presOf" srcId="{AFB642A3-66CF-4D86-AC97-6A862B38761F}" destId="{9FE4072D-57B6-475A-A7A3-4716BDE380DD}" srcOrd="0" destOrd="0" presId="urn:microsoft.com/office/officeart/2005/8/layout/process2"/>
    <dgm:cxn modelId="{33ED5339-96CD-4C7D-A227-63A1E3519B05}" type="presOf" srcId="{FFEF4CD3-F470-4A19-8E7E-EE949F05A2F4}" destId="{266D04C2-18DF-469B-8F11-0106A9E12B49}" srcOrd="1" destOrd="0" presId="urn:microsoft.com/office/officeart/2005/8/layout/process2"/>
    <dgm:cxn modelId="{4FC2A63F-0FDD-449B-9B2B-040A33F318FA}" srcId="{04055DE1-EFB7-4BD3-B3C8-2829FF47B976}" destId="{D0618923-6EC3-47A0-8F26-E47E8AF5802F}" srcOrd="0" destOrd="0" parTransId="{C78B00EA-6180-48F8-942E-3D5547C40E8E}" sibTransId="{AFB642A3-66CF-4D86-AC97-6A862B38761F}"/>
    <dgm:cxn modelId="{A6968449-C5B2-421C-8770-44CE70B21E98}" type="presOf" srcId="{66976B7A-AAA1-431F-A161-D578509D758C}" destId="{9CFB3915-ED26-4C56-8370-0FDE77CBD8D2}" srcOrd="0" destOrd="0" presId="urn:microsoft.com/office/officeart/2005/8/layout/process2"/>
    <dgm:cxn modelId="{90EA0E4A-2063-45C1-A7FA-ECF0B1CE3FE7}" type="presOf" srcId="{FFEF4CD3-F470-4A19-8E7E-EE949F05A2F4}" destId="{111D8C5B-2F39-4046-B25D-28EDB833F283}" srcOrd="0" destOrd="0" presId="urn:microsoft.com/office/officeart/2005/8/layout/process2"/>
    <dgm:cxn modelId="{31BA6868-DA50-4D2B-9FC9-52276A87803A}" type="presOf" srcId="{04055DE1-EFB7-4BD3-B3C8-2829FF47B976}" destId="{80F60490-7F8C-4190-BE67-795CFCE0514A}" srcOrd="0" destOrd="0" presId="urn:microsoft.com/office/officeart/2005/8/layout/process2"/>
    <dgm:cxn modelId="{7B997776-EC03-407A-8EF0-6DBA1F638ED4}" srcId="{04055DE1-EFB7-4BD3-B3C8-2829FF47B976}" destId="{3491256B-F3EF-4CE7-996A-7C44AF1A9097}" srcOrd="2" destOrd="0" parTransId="{625AECDB-1319-40EB-B24C-8110CA5BDB13}" sibTransId="{661C7451-137E-4FB9-89FD-C9A38014B3C7}"/>
    <dgm:cxn modelId="{320464A1-824C-4BEE-9D90-3E4C1BF6F9C2}" type="presOf" srcId="{AFB642A3-66CF-4D86-AC97-6A862B38761F}" destId="{90938754-874A-4E98-905A-4107DD88305D}" srcOrd="1" destOrd="0" presId="urn:microsoft.com/office/officeart/2005/8/layout/process2"/>
    <dgm:cxn modelId="{78BACAB2-3A9E-4419-BDD2-93AACDF2E396}" type="presOf" srcId="{3491256B-F3EF-4CE7-996A-7C44AF1A9097}" destId="{0CB3D7EF-0240-4165-A48E-5CE70AE6529D}" srcOrd="0" destOrd="0" presId="urn:microsoft.com/office/officeart/2005/8/layout/process2"/>
    <dgm:cxn modelId="{E0EBD1E6-EE14-4B5F-8913-B324AC8DD06F}" type="presOf" srcId="{D0618923-6EC3-47A0-8F26-E47E8AF5802F}" destId="{3332D17F-843A-428D-AB1D-EADC5E347027}" srcOrd="0" destOrd="0" presId="urn:microsoft.com/office/officeart/2005/8/layout/process2"/>
    <dgm:cxn modelId="{F5332A57-8043-4710-B999-C3A1EE29F6B6}" type="presParOf" srcId="{80F60490-7F8C-4190-BE67-795CFCE0514A}" destId="{3332D17F-843A-428D-AB1D-EADC5E347027}" srcOrd="0" destOrd="0" presId="urn:microsoft.com/office/officeart/2005/8/layout/process2"/>
    <dgm:cxn modelId="{D25F711D-5DE3-4DE7-BA92-E8F68501DF24}" type="presParOf" srcId="{80F60490-7F8C-4190-BE67-795CFCE0514A}" destId="{9FE4072D-57B6-475A-A7A3-4716BDE380DD}" srcOrd="1" destOrd="0" presId="urn:microsoft.com/office/officeart/2005/8/layout/process2"/>
    <dgm:cxn modelId="{B94D8B60-B779-43C7-9098-537D3DDA9804}" type="presParOf" srcId="{9FE4072D-57B6-475A-A7A3-4716BDE380DD}" destId="{90938754-874A-4E98-905A-4107DD88305D}" srcOrd="0" destOrd="0" presId="urn:microsoft.com/office/officeart/2005/8/layout/process2"/>
    <dgm:cxn modelId="{C071ABDF-E3C2-442E-9152-680AAA396C90}" type="presParOf" srcId="{80F60490-7F8C-4190-BE67-795CFCE0514A}" destId="{9CFB3915-ED26-4C56-8370-0FDE77CBD8D2}" srcOrd="2" destOrd="0" presId="urn:microsoft.com/office/officeart/2005/8/layout/process2"/>
    <dgm:cxn modelId="{F18F3DC6-CA80-41E4-8826-2868609735C1}" type="presParOf" srcId="{80F60490-7F8C-4190-BE67-795CFCE0514A}" destId="{111D8C5B-2F39-4046-B25D-28EDB833F283}" srcOrd="3" destOrd="0" presId="urn:microsoft.com/office/officeart/2005/8/layout/process2"/>
    <dgm:cxn modelId="{FC3D18B8-D581-415A-B5E0-9F6584D89C3F}" type="presParOf" srcId="{111D8C5B-2F39-4046-B25D-28EDB833F283}" destId="{266D04C2-18DF-469B-8F11-0106A9E12B49}" srcOrd="0" destOrd="0" presId="urn:microsoft.com/office/officeart/2005/8/layout/process2"/>
    <dgm:cxn modelId="{ED15C857-F674-40C6-86EC-FDCCC81D40AE}" type="presParOf" srcId="{80F60490-7F8C-4190-BE67-795CFCE0514A}" destId="{0CB3D7EF-0240-4165-A48E-5CE70AE6529D}"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FC3840-EADC-4A21-B7E7-BE3304A7BC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AD833843-F6E6-48BB-86E6-FA4DE5AABC6A}">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1800" dirty="0"/>
            <a:t>&lt;h2&gt;</a:t>
          </a:r>
          <a:r>
            <a:rPr lang="zh-TW" altLang="en-US" sz="1800" dirty="0"/>
            <a:t> </a:t>
          </a:r>
          <a:r>
            <a:rPr lang="en-US" sz="1800" dirty="0"/>
            <a:t>APPLE</a:t>
          </a:r>
          <a:r>
            <a:rPr lang="zh-TW" altLang="en-US" sz="1800" dirty="0"/>
            <a:t> </a:t>
          </a:r>
          <a:r>
            <a:rPr lang="en-US" sz="1800" dirty="0"/>
            <a:t>&lt;/h2&gt;</a:t>
          </a:r>
          <a:endParaRPr lang="zh-TW" sz="1800" dirty="0"/>
        </a:p>
      </dgm:t>
    </dgm:pt>
    <dgm:pt modelId="{E49BF7BA-75CC-4C4D-9E13-C22BEAC3C212}" type="parTrans" cxnId="{11A8ACC4-8FEF-4887-8068-399B9A4FD653}">
      <dgm:prSet/>
      <dgm:spPr/>
      <dgm:t>
        <a:bodyPr/>
        <a:lstStyle/>
        <a:p>
          <a:endParaRPr lang="zh-TW" altLang="en-US"/>
        </a:p>
      </dgm:t>
    </dgm:pt>
    <dgm:pt modelId="{CC20C022-30E5-499D-90E2-4D9ABB919AE7}" type="sibTrans" cxnId="{11A8ACC4-8FEF-4887-8068-399B9A4FD653}">
      <dgm:prSet/>
      <dgm:spPr/>
      <dgm:t>
        <a:bodyPr/>
        <a:lstStyle/>
        <a:p>
          <a:endParaRPr lang="zh-TW" altLang="en-US"/>
        </a:p>
      </dgm:t>
    </dgm:pt>
    <dgm:pt modelId="{097528A5-3552-4340-AB0D-BA8D10ECB311}" type="pres">
      <dgm:prSet presAssocID="{2CFC3840-EADC-4A21-B7E7-BE3304A7BC7B}" presName="linear" presStyleCnt="0">
        <dgm:presLayoutVars>
          <dgm:animLvl val="lvl"/>
          <dgm:resizeHandles val="exact"/>
        </dgm:presLayoutVars>
      </dgm:prSet>
      <dgm:spPr/>
    </dgm:pt>
    <dgm:pt modelId="{0B17F626-BD84-4388-ABE0-6D09879F376E}" type="pres">
      <dgm:prSet presAssocID="{AD833843-F6E6-48BB-86E6-FA4DE5AABC6A}" presName="parentText" presStyleLbl="node1" presStyleIdx="0" presStyleCnt="1" custLinFactY="64312" custLinFactNeighborX="-5206" custLinFactNeighborY="100000">
        <dgm:presLayoutVars>
          <dgm:chMax val="0"/>
          <dgm:bulletEnabled val="1"/>
        </dgm:presLayoutVars>
      </dgm:prSet>
      <dgm:spPr/>
    </dgm:pt>
  </dgm:ptLst>
  <dgm:cxnLst>
    <dgm:cxn modelId="{B113CA2E-A0E7-45C2-AB09-8A26C4C2DE93}" type="presOf" srcId="{AD833843-F6E6-48BB-86E6-FA4DE5AABC6A}" destId="{0B17F626-BD84-4388-ABE0-6D09879F376E}" srcOrd="0" destOrd="0" presId="urn:microsoft.com/office/officeart/2005/8/layout/vList2"/>
    <dgm:cxn modelId="{90FED591-1FC6-4B09-9147-6BD779958EEE}" type="presOf" srcId="{2CFC3840-EADC-4A21-B7E7-BE3304A7BC7B}" destId="{097528A5-3552-4340-AB0D-BA8D10ECB311}" srcOrd="0" destOrd="0" presId="urn:microsoft.com/office/officeart/2005/8/layout/vList2"/>
    <dgm:cxn modelId="{11A8ACC4-8FEF-4887-8068-399B9A4FD653}" srcId="{2CFC3840-EADC-4A21-B7E7-BE3304A7BC7B}" destId="{AD833843-F6E6-48BB-86E6-FA4DE5AABC6A}" srcOrd="0" destOrd="0" parTransId="{E49BF7BA-75CC-4C4D-9E13-C22BEAC3C212}" sibTransId="{CC20C022-30E5-499D-90E2-4D9ABB919AE7}"/>
    <dgm:cxn modelId="{D95B86C2-DFD5-47F8-86F5-0B337FB41515}" type="presParOf" srcId="{097528A5-3552-4340-AB0D-BA8D10ECB311}" destId="{0B17F626-BD84-4388-ABE0-6D09879F376E}"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124DF4-E84C-45B7-8EB0-D5D31B21467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217DD694-26AB-4E09-A9AA-42544619133E}">
      <dgm:prSet custT="1">
        <dgm:style>
          <a:lnRef idx="2">
            <a:schemeClr val="accent3"/>
          </a:lnRef>
          <a:fillRef idx="1">
            <a:schemeClr val="lt1"/>
          </a:fillRef>
          <a:effectRef idx="0">
            <a:schemeClr val="accent3"/>
          </a:effectRef>
          <a:fontRef idx="minor">
            <a:schemeClr val="dk1"/>
          </a:fontRef>
        </dgm:style>
      </dgm:prSet>
      <dgm:spPr/>
      <dgm:t>
        <a:bodyPr/>
        <a:lstStyle/>
        <a:p>
          <a:pPr rtl="0"/>
          <a:r>
            <a:rPr lang="en-US" sz="1800" dirty="0"/>
            <a:t>&lt;h2 title=“apple!"&gt;APPLE&lt;/h2&gt;</a:t>
          </a:r>
          <a:endParaRPr lang="zh-TW" sz="1800" dirty="0"/>
        </a:p>
      </dgm:t>
    </dgm:pt>
    <dgm:pt modelId="{B518E7E8-14F8-49DD-9025-CD9EB381004F}" type="parTrans" cxnId="{EB89E94F-CC05-4934-8407-7F96F951865E}">
      <dgm:prSet/>
      <dgm:spPr/>
      <dgm:t>
        <a:bodyPr/>
        <a:lstStyle/>
        <a:p>
          <a:endParaRPr lang="zh-TW" altLang="en-US"/>
        </a:p>
      </dgm:t>
    </dgm:pt>
    <dgm:pt modelId="{09F2B42D-12E2-48BE-8FBC-774791578593}" type="sibTrans" cxnId="{EB89E94F-CC05-4934-8407-7F96F951865E}">
      <dgm:prSet/>
      <dgm:spPr/>
      <dgm:t>
        <a:bodyPr/>
        <a:lstStyle/>
        <a:p>
          <a:endParaRPr lang="zh-TW" altLang="en-US"/>
        </a:p>
      </dgm:t>
    </dgm:pt>
    <dgm:pt modelId="{B3C5256D-B1F8-4B21-9188-DCFD3976FEE9}" type="pres">
      <dgm:prSet presAssocID="{B5124DF4-E84C-45B7-8EB0-D5D31B214675}" presName="linear" presStyleCnt="0">
        <dgm:presLayoutVars>
          <dgm:animLvl val="lvl"/>
          <dgm:resizeHandles val="exact"/>
        </dgm:presLayoutVars>
      </dgm:prSet>
      <dgm:spPr/>
    </dgm:pt>
    <dgm:pt modelId="{219B5784-EA6E-45FC-98CE-4097DF6183A4}" type="pres">
      <dgm:prSet presAssocID="{217DD694-26AB-4E09-A9AA-42544619133E}" presName="parentText" presStyleLbl="node1" presStyleIdx="0" presStyleCnt="1">
        <dgm:presLayoutVars>
          <dgm:chMax val="0"/>
          <dgm:bulletEnabled val="1"/>
        </dgm:presLayoutVars>
      </dgm:prSet>
      <dgm:spPr/>
    </dgm:pt>
  </dgm:ptLst>
  <dgm:cxnLst>
    <dgm:cxn modelId="{8D8F282A-BA25-4515-A339-2794C04E4789}" type="presOf" srcId="{B5124DF4-E84C-45B7-8EB0-D5D31B214675}" destId="{B3C5256D-B1F8-4B21-9188-DCFD3976FEE9}" srcOrd="0" destOrd="0" presId="urn:microsoft.com/office/officeart/2005/8/layout/vList2"/>
    <dgm:cxn modelId="{EB89E94F-CC05-4934-8407-7F96F951865E}" srcId="{B5124DF4-E84C-45B7-8EB0-D5D31B214675}" destId="{217DD694-26AB-4E09-A9AA-42544619133E}" srcOrd="0" destOrd="0" parTransId="{B518E7E8-14F8-49DD-9025-CD9EB381004F}" sibTransId="{09F2B42D-12E2-48BE-8FBC-774791578593}"/>
    <dgm:cxn modelId="{7E91C7A3-9C69-4E93-BAB0-F405D9E009E3}" type="presOf" srcId="{217DD694-26AB-4E09-A9AA-42544619133E}" destId="{219B5784-EA6E-45FC-98CE-4097DF6183A4}" srcOrd="0" destOrd="0" presId="urn:microsoft.com/office/officeart/2005/8/layout/vList2"/>
    <dgm:cxn modelId="{022F569B-CF4A-4CEE-B931-DA3D7141B5DF}" type="presParOf" srcId="{B3C5256D-B1F8-4B21-9188-DCFD3976FEE9}" destId="{219B5784-EA6E-45FC-98CE-4097DF6183A4}"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56AABD-4C78-47DB-AF01-E648ACEA23A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6465CC3E-16B3-42D8-9850-624C6D130D15}">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Selector {</a:t>
          </a:r>
          <a:r>
            <a:rPr lang="zh-TW" dirty="0">
              <a:solidFill>
                <a:schemeClr val="tx1"/>
              </a:solidFill>
            </a:rPr>
            <a:t>  屬性 </a:t>
          </a:r>
          <a:r>
            <a:rPr lang="en-US" dirty="0">
              <a:solidFill>
                <a:schemeClr val="tx1"/>
              </a:solidFill>
            </a:rPr>
            <a:t>: </a:t>
          </a:r>
          <a:r>
            <a:rPr lang="zh-TW" dirty="0">
              <a:solidFill>
                <a:schemeClr val="tx1"/>
              </a:solidFill>
            </a:rPr>
            <a:t>屬性值  </a:t>
          </a:r>
          <a:r>
            <a:rPr lang="en-US" dirty="0">
              <a:solidFill>
                <a:schemeClr val="tx1"/>
              </a:solidFill>
            </a:rPr>
            <a:t>;  </a:t>
          </a:r>
          <a:r>
            <a:rPr lang="zh-TW" dirty="0">
              <a:solidFill>
                <a:schemeClr val="tx1"/>
              </a:solidFill>
            </a:rPr>
            <a:t>屬性 </a:t>
          </a:r>
          <a:r>
            <a:rPr lang="en-US" dirty="0">
              <a:solidFill>
                <a:schemeClr val="tx1"/>
              </a:solidFill>
            </a:rPr>
            <a:t>: </a:t>
          </a:r>
          <a:r>
            <a:rPr lang="zh-TW" dirty="0">
              <a:solidFill>
                <a:schemeClr val="tx1"/>
              </a:solidFill>
            </a:rPr>
            <a:t>屬性值 </a:t>
          </a:r>
          <a:r>
            <a:rPr lang="en-US" dirty="0">
              <a:solidFill>
                <a:schemeClr val="tx1"/>
              </a:solidFill>
            </a:rPr>
            <a:t>}</a:t>
          </a:r>
          <a:endParaRPr lang="zh-TW" dirty="0">
            <a:solidFill>
              <a:schemeClr val="tx1"/>
            </a:solidFill>
          </a:endParaRPr>
        </a:p>
      </dgm:t>
    </dgm:pt>
    <dgm:pt modelId="{9B0CE528-332E-4238-AEB7-90CAEF9F8137}" type="parTrans" cxnId="{B3259262-D330-467D-84A7-BDDBD420BBE2}">
      <dgm:prSet/>
      <dgm:spPr/>
      <dgm:t>
        <a:bodyPr/>
        <a:lstStyle/>
        <a:p>
          <a:endParaRPr lang="zh-TW" altLang="en-US"/>
        </a:p>
      </dgm:t>
    </dgm:pt>
    <dgm:pt modelId="{9BE202FB-A121-44C5-BA96-8EBDE5082E3B}" type="sibTrans" cxnId="{B3259262-D330-467D-84A7-BDDBD420BBE2}">
      <dgm:prSet/>
      <dgm:spPr/>
      <dgm:t>
        <a:bodyPr/>
        <a:lstStyle/>
        <a:p>
          <a:endParaRPr lang="zh-TW" altLang="en-US"/>
        </a:p>
      </dgm:t>
    </dgm:pt>
    <dgm:pt modelId="{28D541E1-0309-456B-B924-E982EC56FF6B}" type="pres">
      <dgm:prSet presAssocID="{8256AABD-4C78-47DB-AF01-E648ACEA23AB}" presName="linear" presStyleCnt="0">
        <dgm:presLayoutVars>
          <dgm:animLvl val="lvl"/>
          <dgm:resizeHandles val="exact"/>
        </dgm:presLayoutVars>
      </dgm:prSet>
      <dgm:spPr/>
    </dgm:pt>
    <dgm:pt modelId="{AF8F8A69-69BF-4D6F-8959-B048530C70E7}" type="pres">
      <dgm:prSet presAssocID="{6465CC3E-16B3-42D8-9850-624C6D130D15}" presName="parentText" presStyleLbl="node1" presStyleIdx="0" presStyleCnt="1" custLinFactNeighborY="-1089">
        <dgm:presLayoutVars>
          <dgm:chMax val="0"/>
          <dgm:bulletEnabled val="1"/>
        </dgm:presLayoutVars>
      </dgm:prSet>
      <dgm:spPr/>
    </dgm:pt>
  </dgm:ptLst>
  <dgm:cxnLst>
    <dgm:cxn modelId="{734CC134-0032-4C7F-AB59-D314C64E9BBD}" type="presOf" srcId="{6465CC3E-16B3-42D8-9850-624C6D130D15}" destId="{AF8F8A69-69BF-4D6F-8959-B048530C70E7}" srcOrd="0" destOrd="0" presId="urn:microsoft.com/office/officeart/2005/8/layout/vList2"/>
    <dgm:cxn modelId="{A0B2C643-68F6-496C-8F07-A95BA46EF71A}" type="presOf" srcId="{8256AABD-4C78-47DB-AF01-E648ACEA23AB}" destId="{28D541E1-0309-456B-B924-E982EC56FF6B}" srcOrd="0" destOrd="0" presId="urn:microsoft.com/office/officeart/2005/8/layout/vList2"/>
    <dgm:cxn modelId="{B3259262-D330-467D-84A7-BDDBD420BBE2}" srcId="{8256AABD-4C78-47DB-AF01-E648ACEA23AB}" destId="{6465CC3E-16B3-42D8-9850-624C6D130D15}" srcOrd="0" destOrd="0" parTransId="{9B0CE528-332E-4238-AEB7-90CAEF9F8137}" sibTransId="{9BE202FB-A121-44C5-BA96-8EBDE5082E3B}"/>
    <dgm:cxn modelId="{2D21F3F5-CE75-4FE3-B6A6-4F7B9665CAA5}" type="presParOf" srcId="{28D541E1-0309-456B-B924-E982EC56FF6B}" destId="{AF8F8A69-69BF-4D6F-8959-B048530C70E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a:link{text-decoration:none;}</a:t>
          </a:r>
          <a:endParaRPr lang="zh-TW" dirty="0">
            <a:solidFill>
              <a:schemeClr val="tx1"/>
            </a:solidFill>
          </a:endParaRPr>
        </a:p>
      </dgm:t>
    </dgm:pt>
    <dgm:pt modelId="{10B47C67-E696-4BC0-AA40-F6433E0EF12F}" type="parTrans" cxnId="{81ADDFBB-C745-42C5-A1C3-43E4C2D577B8}">
      <dgm:prSet/>
      <dgm:spPr/>
      <dgm:t>
        <a:bodyPr/>
        <a:lstStyle/>
        <a:p>
          <a:endParaRPr lang="zh-TW" altLang="en-US">
            <a:solidFill>
              <a:schemeClr val="tx1"/>
            </a:solidFill>
          </a:endParaRPr>
        </a:p>
      </dgm:t>
    </dgm:pt>
    <dgm:pt modelId="{7A9512FF-EC0A-4C3F-8831-E3D7F518DED8}" type="sibTrans" cxnId="{81ADDFBB-C745-42C5-A1C3-43E4C2D577B8}">
      <dgm:prSet/>
      <dgm:spPr/>
      <dgm:t>
        <a:bodyPr/>
        <a:lstStyle/>
        <a:p>
          <a:endParaRPr lang="zh-TW" altLang="en-US">
            <a:solidFill>
              <a:schemeClr val="tx1"/>
            </a:solidFill>
          </a:endParaRPr>
        </a:p>
      </dgm:t>
    </dgm:pt>
    <dgm:pt modelId="{6F45C902-A9B2-4728-821D-9A86967B72D3}">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a:visited{color:red;}</a:t>
          </a:r>
          <a:endParaRPr lang="zh-TW" dirty="0">
            <a:solidFill>
              <a:schemeClr val="tx1"/>
            </a:solidFill>
          </a:endParaRPr>
        </a:p>
      </dgm:t>
    </dgm:pt>
    <dgm:pt modelId="{A4F6E3AF-9E38-44E7-AEB3-FC21A80AD2EA}" type="parTrans" cxnId="{ED06A551-673D-498D-B427-E4B4B00CEE25}">
      <dgm:prSet/>
      <dgm:spPr/>
      <dgm:t>
        <a:bodyPr/>
        <a:lstStyle/>
        <a:p>
          <a:endParaRPr lang="zh-TW" altLang="en-US">
            <a:solidFill>
              <a:schemeClr val="tx1"/>
            </a:solidFill>
          </a:endParaRPr>
        </a:p>
      </dgm:t>
    </dgm:pt>
    <dgm:pt modelId="{9811F5C1-9F4A-482E-9FA0-9923148875EB}" type="sibTrans" cxnId="{ED06A551-673D-498D-B427-E4B4B00CEE25}">
      <dgm:prSet/>
      <dgm:spPr/>
      <dgm:t>
        <a:bodyPr/>
        <a:lstStyle/>
        <a:p>
          <a:endParaRPr lang="zh-TW" altLang="en-US">
            <a:solidFill>
              <a:schemeClr val="tx1"/>
            </a:solidFill>
          </a:endParaRPr>
        </a:p>
      </dgm:t>
    </dgm:pt>
    <dgm:pt modelId="{6762080A-BF3B-4D24-80F9-E66E136668BB}">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a:hover{text-decoration:underline;color:green;}</a:t>
          </a:r>
          <a:endParaRPr lang="zh-TW" dirty="0">
            <a:solidFill>
              <a:schemeClr val="tx1"/>
            </a:solidFill>
          </a:endParaRPr>
        </a:p>
      </dgm:t>
    </dgm:pt>
    <dgm:pt modelId="{65B8E214-7F63-44E7-AADD-8916554F6F21}" type="parTrans" cxnId="{484B2712-2092-4F90-8F22-F9F58593A3C7}">
      <dgm:prSet/>
      <dgm:spPr/>
      <dgm:t>
        <a:bodyPr/>
        <a:lstStyle/>
        <a:p>
          <a:endParaRPr lang="zh-TW" altLang="en-US">
            <a:solidFill>
              <a:schemeClr val="tx1"/>
            </a:solidFill>
          </a:endParaRPr>
        </a:p>
      </dgm:t>
    </dgm:pt>
    <dgm:pt modelId="{9C7C3294-7BC3-4E2A-BA9B-9A32FC03F049}" type="sibTrans" cxnId="{484B2712-2092-4F90-8F22-F9F58593A3C7}">
      <dgm:prSet/>
      <dgm:spPr/>
      <dgm:t>
        <a:bodyPr/>
        <a:lstStyle/>
        <a:p>
          <a:endParaRPr lang="zh-TW" altLang="en-US">
            <a:solidFill>
              <a:schemeClr val="tx1"/>
            </a:solidFill>
          </a:endParaRPr>
        </a:p>
      </dgm:t>
    </dgm:pt>
    <dgm:pt modelId="{FEC43842-E51F-477E-A2B5-3C1C0B25E8D1}">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a:active{color:yellow;}</a:t>
          </a:r>
          <a:endParaRPr lang="zh-TW" dirty="0">
            <a:solidFill>
              <a:schemeClr val="tx1"/>
            </a:solidFill>
          </a:endParaRPr>
        </a:p>
      </dgm:t>
    </dgm:pt>
    <dgm:pt modelId="{AC2E2EAD-9ACB-4BEB-BA28-56B2FFA506ED}" type="parTrans" cxnId="{EE4CD320-1BA2-4976-9178-DEB3753AA05B}">
      <dgm:prSet/>
      <dgm:spPr/>
      <dgm:t>
        <a:bodyPr/>
        <a:lstStyle/>
        <a:p>
          <a:endParaRPr lang="zh-TW" altLang="en-US">
            <a:solidFill>
              <a:schemeClr val="tx1"/>
            </a:solidFill>
          </a:endParaRPr>
        </a:p>
      </dgm:t>
    </dgm:pt>
    <dgm:pt modelId="{BD73FB55-900E-459F-89F4-938DDF595837}" type="sibTrans" cxnId="{EE4CD320-1BA2-4976-9178-DEB3753AA05B}">
      <dgm:prSet/>
      <dgm:spPr/>
      <dgm:t>
        <a:bodyPr/>
        <a:lstStyle/>
        <a:p>
          <a:endParaRPr lang="zh-TW" altLang="en-US">
            <a:solidFill>
              <a:schemeClr val="tx1"/>
            </a:solidFill>
          </a:endParaRPr>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CCEE1C-2C6B-46FF-9CEE-49F1B1EA1E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48CAF326-301E-4146-A6D3-D4758D152E6F}">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a:link, a:visited{text-decoration:none;}</a:t>
          </a:r>
          <a:endParaRPr lang="zh-TW" dirty="0">
            <a:solidFill>
              <a:schemeClr val="tx1"/>
            </a:solidFill>
          </a:endParaRPr>
        </a:p>
      </dgm:t>
    </dgm:pt>
    <dgm:pt modelId="{10B47C67-E696-4BC0-AA40-F6433E0EF12F}" type="parTrans" cxnId="{81ADDFBB-C745-42C5-A1C3-43E4C2D577B8}">
      <dgm:prSet/>
      <dgm:spPr/>
      <dgm:t>
        <a:bodyPr/>
        <a:lstStyle/>
        <a:p>
          <a:endParaRPr lang="zh-TW" altLang="en-US">
            <a:solidFill>
              <a:schemeClr val="tx1"/>
            </a:solidFill>
          </a:endParaRPr>
        </a:p>
      </dgm:t>
    </dgm:pt>
    <dgm:pt modelId="{7A9512FF-EC0A-4C3F-8831-E3D7F518DED8}" type="sibTrans" cxnId="{81ADDFBB-C745-42C5-A1C3-43E4C2D577B8}">
      <dgm:prSet/>
      <dgm:spPr/>
      <dgm:t>
        <a:bodyPr/>
        <a:lstStyle/>
        <a:p>
          <a:endParaRPr lang="zh-TW" altLang="en-US">
            <a:solidFill>
              <a:schemeClr val="tx1"/>
            </a:solidFill>
          </a:endParaRPr>
        </a:p>
      </dgm:t>
    </dgm:pt>
    <dgm:pt modelId="{6F45C902-A9B2-4728-821D-9A86967B72D3}">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a:solidFill>
                <a:schemeClr val="tx1"/>
              </a:solidFill>
            </a:rPr>
            <a:t>a:hover, a:active{text-decoration:underline;color:green;}</a:t>
          </a:r>
          <a:endParaRPr lang="zh-TW" dirty="0">
            <a:solidFill>
              <a:schemeClr val="tx1"/>
            </a:solidFill>
          </a:endParaRPr>
        </a:p>
      </dgm:t>
    </dgm:pt>
    <dgm:pt modelId="{A4F6E3AF-9E38-44E7-AEB3-FC21A80AD2EA}" type="parTrans" cxnId="{ED06A551-673D-498D-B427-E4B4B00CEE25}">
      <dgm:prSet/>
      <dgm:spPr/>
      <dgm:t>
        <a:bodyPr/>
        <a:lstStyle/>
        <a:p>
          <a:endParaRPr lang="zh-TW" altLang="en-US">
            <a:solidFill>
              <a:schemeClr val="tx1"/>
            </a:solidFill>
          </a:endParaRPr>
        </a:p>
      </dgm:t>
    </dgm:pt>
    <dgm:pt modelId="{9811F5C1-9F4A-482E-9FA0-9923148875EB}" type="sibTrans" cxnId="{ED06A551-673D-498D-B427-E4B4B00CEE25}">
      <dgm:prSet/>
      <dgm:spPr/>
      <dgm:t>
        <a:bodyPr/>
        <a:lstStyle/>
        <a:p>
          <a:endParaRPr lang="zh-TW" altLang="en-US">
            <a:solidFill>
              <a:schemeClr val="tx1"/>
            </a:solidFill>
          </a:endParaRPr>
        </a:p>
      </dgm:t>
    </dgm:pt>
    <dgm:pt modelId="{6762080A-BF3B-4D24-80F9-E66E136668BB}">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err="1">
              <a:solidFill>
                <a:schemeClr val="tx1"/>
              </a:solidFill>
            </a:rPr>
            <a:t>a.box:link</a:t>
          </a:r>
          <a:r>
            <a:rPr lang="en-US" dirty="0">
              <a:solidFill>
                <a:schemeClr val="tx1"/>
              </a:solidFill>
            </a:rPr>
            <a:t>, </a:t>
          </a:r>
          <a:r>
            <a:rPr lang="en-US" dirty="0" err="1">
              <a:solidFill>
                <a:schemeClr val="tx1"/>
              </a:solidFill>
            </a:rPr>
            <a:t>a.box</a:t>
          </a:r>
          <a:r>
            <a:rPr lang="en-US" dirty="0">
              <a:solidFill>
                <a:schemeClr val="tx1"/>
              </a:solidFill>
            </a:rPr>
            <a:t> :visited{</a:t>
          </a:r>
          <a:r>
            <a:rPr lang="en-US" dirty="0" err="1">
              <a:solidFill>
                <a:schemeClr val="tx1"/>
              </a:solidFill>
            </a:rPr>
            <a:t>text-decoration:none</a:t>
          </a:r>
          <a:r>
            <a:rPr lang="en-US" dirty="0">
              <a:solidFill>
                <a:schemeClr val="tx1"/>
              </a:solidFill>
            </a:rPr>
            <a:t>;}</a:t>
          </a:r>
          <a:endParaRPr lang="zh-TW" dirty="0">
            <a:solidFill>
              <a:schemeClr val="tx1"/>
            </a:solidFill>
          </a:endParaRPr>
        </a:p>
      </dgm:t>
    </dgm:pt>
    <dgm:pt modelId="{65B8E214-7F63-44E7-AADD-8916554F6F21}" type="parTrans" cxnId="{484B2712-2092-4F90-8F22-F9F58593A3C7}">
      <dgm:prSet/>
      <dgm:spPr/>
      <dgm:t>
        <a:bodyPr/>
        <a:lstStyle/>
        <a:p>
          <a:endParaRPr lang="zh-TW" altLang="en-US">
            <a:solidFill>
              <a:schemeClr val="tx1"/>
            </a:solidFill>
          </a:endParaRPr>
        </a:p>
      </dgm:t>
    </dgm:pt>
    <dgm:pt modelId="{9C7C3294-7BC3-4E2A-BA9B-9A32FC03F049}" type="sibTrans" cxnId="{484B2712-2092-4F90-8F22-F9F58593A3C7}">
      <dgm:prSet/>
      <dgm:spPr/>
      <dgm:t>
        <a:bodyPr/>
        <a:lstStyle/>
        <a:p>
          <a:endParaRPr lang="zh-TW" altLang="en-US">
            <a:solidFill>
              <a:schemeClr val="tx1"/>
            </a:solidFill>
          </a:endParaRPr>
        </a:p>
      </dgm:t>
    </dgm:pt>
    <dgm:pt modelId="{FEC43842-E51F-477E-A2B5-3C1C0B25E8D1}">
      <dgm:prSet>
        <dgm:style>
          <a:lnRef idx="3">
            <a:schemeClr val="lt1"/>
          </a:lnRef>
          <a:fillRef idx="1">
            <a:schemeClr val="accent3"/>
          </a:fillRef>
          <a:effectRef idx="1">
            <a:schemeClr val="accent3"/>
          </a:effectRef>
          <a:fontRef idx="minor">
            <a:schemeClr val="lt1"/>
          </a:fontRef>
        </dgm:style>
      </dgm:prSet>
      <dgm:spPr/>
      <dgm:t>
        <a:bodyPr/>
        <a:lstStyle/>
        <a:p>
          <a:pPr rtl="0"/>
          <a:r>
            <a:rPr lang="en-US" dirty="0" err="1">
              <a:solidFill>
                <a:schemeClr val="tx1"/>
              </a:solidFill>
            </a:rPr>
            <a:t>a.box</a:t>
          </a:r>
          <a:r>
            <a:rPr lang="en-US" dirty="0">
              <a:solidFill>
                <a:schemeClr val="tx1"/>
              </a:solidFill>
            </a:rPr>
            <a:t> :hover, </a:t>
          </a:r>
          <a:r>
            <a:rPr lang="en-US" dirty="0" err="1">
              <a:solidFill>
                <a:schemeClr val="tx1"/>
              </a:solidFill>
            </a:rPr>
            <a:t>a.box</a:t>
          </a:r>
          <a:r>
            <a:rPr lang="en-US" dirty="0">
              <a:solidFill>
                <a:schemeClr val="tx1"/>
              </a:solidFill>
            </a:rPr>
            <a:t> :active{</a:t>
          </a:r>
          <a:r>
            <a:rPr lang="en-US" dirty="0" err="1">
              <a:solidFill>
                <a:schemeClr val="tx1"/>
              </a:solidFill>
            </a:rPr>
            <a:t>text-decoration:underline;color</a:t>
          </a:r>
          <a:r>
            <a:rPr lang="en-US" dirty="0">
              <a:solidFill>
                <a:schemeClr val="tx1"/>
              </a:solidFill>
            </a:rPr>
            <a:t>:#0cf;}</a:t>
          </a:r>
          <a:endParaRPr lang="zh-TW" dirty="0">
            <a:solidFill>
              <a:schemeClr val="tx1"/>
            </a:solidFill>
          </a:endParaRPr>
        </a:p>
      </dgm:t>
    </dgm:pt>
    <dgm:pt modelId="{AC2E2EAD-9ACB-4BEB-BA28-56B2FFA506ED}" type="parTrans" cxnId="{EE4CD320-1BA2-4976-9178-DEB3753AA05B}">
      <dgm:prSet/>
      <dgm:spPr/>
      <dgm:t>
        <a:bodyPr/>
        <a:lstStyle/>
        <a:p>
          <a:endParaRPr lang="zh-TW" altLang="en-US">
            <a:solidFill>
              <a:schemeClr val="tx1"/>
            </a:solidFill>
          </a:endParaRPr>
        </a:p>
      </dgm:t>
    </dgm:pt>
    <dgm:pt modelId="{BD73FB55-900E-459F-89F4-938DDF595837}" type="sibTrans" cxnId="{EE4CD320-1BA2-4976-9178-DEB3753AA05B}">
      <dgm:prSet/>
      <dgm:spPr/>
      <dgm:t>
        <a:bodyPr/>
        <a:lstStyle/>
        <a:p>
          <a:endParaRPr lang="zh-TW" altLang="en-US">
            <a:solidFill>
              <a:schemeClr val="tx1"/>
            </a:solidFill>
          </a:endParaRPr>
        </a:p>
      </dgm:t>
    </dgm:pt>
    <dgm:pt modelId="{4F6D91BD-5851-40A1-A59D-AAB26B15207B}" type="pres">
      <dgm:prSet presAssocID="{BECCEE1C-2C6B-46FF-9CEE-49F1B1EA1E4D}" presName="linear" presStyleCnt="0">
        <dgm:presLayoutVars>
          <dgm:animLvl val="lvl"/>
          <dgm:resizeHandles val="exact"/>
        </dgm:presLayoutVars>
      </dgm:prSet>
      <dgm:spPr/>
    </dgm:pt>
    <dgm:pt modelId="{ACBD3252-2D59-4724-88EA-143AC91BF65F}" type="pres">
      <dgm:prSet presAssocID="{48CAF326-301E-4146-A6D3-D4758D152E6F}" presName="parentText" presStyleLbl="node1" presStyleIdx="0" presStyleCnt="4">
        <dgm:presLayoutVars>
          <dgm:chMax val="0"/>
          <dgm:bulletEnabled val="1"/>
        </dgm:presLayoutVars>
      </dgm:prSet>
      <dgm:spPr/>
    </dgm:pt>
    <dgm:pt modelId="{403BA3D6-49CF-4FEF-B77A-8E1055FACC00}" type="pres">
      <dgm:prSet presAssocID="{7A9512FF-EC0A-4C3F-8831-E3D7F518DED8}" presName="spacer" presStyleCnt="0"/>
      <dgm:spPr/>
    </dgm:pt>
    <dgm:pt modelId="{15498D8B-7912-41CC-AC4C-E9F527436DBE}" type="pres">
      <dgm:prSet presAssocID="{6F45C902-A9B2-4728-821D-9A86967B72D3}" presName="parentText" presStyleLbl="node1" presStyleIdx="1" presStyleCnt="4">
        <dgm:presLayoutVars>
          <dgm:chMax val="0"/>
          <dgm:bulletEnabled val="1"/>
        </dgm:presLayoutVars>
      </dgm:prSet>
      <dgm:spPr/>
    </dgm:pt>
    <dgm:pt modelId="{DA8F5EEC-3F97-4204-BC45-8D2AEB88CBFF}" type="pres">
      <dgm:prSet presAssocID="{9811F5C1-9F4A-482E-9FA0-9923148875EB}" presName="spacer" presStyleCnt="0"/>
      <dgm:spPr/>
    </dgm:pt>
    <dgm:pt modelId="{80AFDA67-B719-4F8D-A791-A336C206E0CA}" type="pres">
      <dgm:prSet presAssocID="{6762080A-BF3B-4D24-80F9-E66E136668BB}" presName="parentText" presStyleLbl="node1" presStyleIdx="2" presStyleCnt="4">
        <dgm:presLayoutVars>
          <dgm:chMax val="0"/>
          <dgm:bulletEnabled val="1"/>
        </dgm:presLayoutVars>
      </dgm:prSet>
      <dgm:spPr/>
    </dgm:pt>
    <dgm:pt modelId="{44E81CDA-CBB1-45B0-AB54-503F9998C196}" type="pres">
      <dgm:prSet presAssocID="{9C7C3294-7BC3-4E2A-BA9B-9A32FC03F049}" presName="spacer" presStyleCnt="0"/>
      <dgm:spPr/>
    </dgm:pt>
    <dgm:pt modelId="{8283FD14-ABEB-460C-8695-35DD9E2CC249}" type="pres">
      <dgm:prSet presAssocID="{FEC43842-E51F-477E-A2B5-3C1C0B25E8D1}" presName="parentText" presStyleLbl="node1" presStyleIdx="3" presStyleCnt="4" custLinFactNeighborX="-4098" custLinFactNeighborY="37531">
        <dgm:presLayoutVars>
          <dgm:chMax val="0"/>
          <dgm:bulletEnabled val="1"/>
        </dgm:presLayoutVars>
      </dgm:prSet>
      <dgm:spPr/>
    </dgm:pt>
  </dgm:ptLst>
  <dgm:cxnLst>
    <dgm:cxn modelId="{484B2712-2092-4F90-8F22-F9F58593A3C7}" srcId="{BECCEE1C-2C6B-46FF-9CEE-49F1B1EA1E4D}" destId="{6762080A-BF3B-4D24-80F9-E66E136668BB}" srcOrd="2" destOrd="0" parTransId="{65B8E214-7F63-44E7-AADD-8916554F6F21}" sibTransId="{9C7C3294-7BC3-4E2A-BA9B-9A32FC03F049}"/>
    <dgm:cxn modelId="{EE4CD320-1BA2-4976-9178-DEB3753AA05B}" srcId="{BECCEE1C-2C6B-46FF-9CEE-49F1B1EA1E4D}" destId="{FEC43842-E51F-477E-A2B5-3C1C0B25E8D1}" srcOrd="3" destOrd="0" parTransId="{AC2E2EAD-9ACB-4BEB-BA28-56B2FFA506ED}" sibTransId="{BD73FB55-900E-459F-89F4-938DDF595837}"/>
    <dgm:cxn modelId="{A3BADC24-28C6-442B-8FB7-B13CA3AF490C}" type="presOf" srcId="{48CAF326-301E-4146-A6D3-D4758D152E6F}" destId="{ACBD3252-2D59-4724-88EA-143AC91BF65F}" srcOrd="0" destOrd="0" presId="urn:microsoft.com/office/officeart/2005/8/layout/vList2"/>
    <dgm:cxn modelId="{ED06A551-673D-498D-B427-E4B4B00CEE25}" srcId="{BECCEE1C-2C6B-46FF-9CEE-49F1B1EA1E4D}" destId="{6F45C902-A9B2-4728-821D-9A86967B72D3}" srcOrd="1" destOrd="0" parTransId="{A4F6E3AF-9E38-44E7-AEB3-FC21A80AD2EA}" sibTransId="{9811F5C1-9F4A-482E-9FA0-9923148875EB}"/>
    <dgm:cxn modelId="{990F3495-EB46-447D-8027-0A4563EF561E}" type="presOf" srcId="{BECCEE1C-2C6B-46FF-9CEE-49F1B1EA1E4D}" destId="{4F6D91BD-5851-40A1-A59D-AAB26B15207B}" srcOrd="0" destOrd="0" presId="urn:microsoft.com/office/officeart/2005/8/layout/vList2"/>
    <dgm:cxn modelId="{78D4B59B-FE20-4E9A-B11E-BF1BB0A10FEA}" type="presOf" srcId="{FEC43842-E51F-477E-A2B5-3C1C0B25E8D1}" destId="{8283FD14-ABEB-460C-8695-35DD9E2CC249}" srcOrd="0" destOrd="0" presId="urn:microsoft.com/office/officeart/2005/8/layout/vList2"/>
    <dgm:cxn modelId="{A77699B6-7885-4D74-8D04-34C6D9D77AD0}" type="presOf" srcId="{6F45C902-A9B2-4728-821D-9A86967B72D3}" destId="{15498D8B-7912-41CC-AC4C-E9F527436DBE}" srcOrd="0" destOrd="0" presId="urn:microsoft.com/office/officeart/2005/8/layout/vList2"/>
    <dgm:cxn modelId="{81ADDFBB-C745-42C5-A1C3-43E4C2D577B8}" srcId="{BECCEE1C-2C6B-46FF-9CEE-49F1B1EA1E4D}" destId="{48CAF326-301E-4146-A6D3-D4758D152E6F}" srcOrd="0" destOrd="0" parTransId="{10B47C67-E696-4BC0-AA40-F6433E0EF12F}" sibTransId="{7A9512FF-EC0A-4C3F-8831-E3D7F518DED8}"/>
    <dgm:cxn modelId="{F9ECFDEB-EA34-4BE2-BCC9-8E207EFD71C9}" type="presOf" srcId="{6762080A-BF3B-4D24-80F9-E66E136668BB}" destId="{80AFDA67-B719-4F8D-A791-A336C206E0CA}" srcOrd="0" destOrd="0" presId="urn:microsoft.com/office/officeart/2005/8/layout/vList2"/>
    <dgm:cxn modelId="{380BDADB-AC6D-460F-920E-08671DC8967D}" type="presParOf" srcId="{4F6D91BD-5851-40A1-A59D-AAB26B15207B}" destId="{ACBD3252-2D59-4724-88EA-143AC91BF65F}" srcOrd="0" destOrd="0" presId="urn:microsoft.com/office/officeart/2005/8/layout/vList2"/>
    <dgm:cxn modelId="{1EB217B1-7BED-46CF-BCD4-8DFB320CE21E}" type="presParOf" srcId="{4F6D91BD-5851-40A1-A59D-AAB26B15207B}" destId="{403BA3D6-49CF-4FEF-B77A-8E1055FACC00}" srcOrd="1" destOrd="0" presId="urn:microsoft.com/office/officeart/2005/8/layout/vList2"/>
    <dgm:cxn modelId="{90BD9F24-232C-4460-9DC0-8A110CEA466C}" type="presParOf" srcId="{4F6D91BD-5851-40A1-A59D-AAB26B15207B}" destId="{15498D8B-7912-41CC-AC4C-E9F527436DBE}" srcOrd="2" destOrd="0" presId="urn:microsoft.com/office/officeart/2005/8/layout/vList2"/>
    <dgm:cxn modelId="{77D1FB79-4775-4119-92EB-FAD93A2D358F}" type="presParOf" srcId="{4F6D91BD-5851-40A1-A59D-AAB26B15207B}" destId="{DA8F5EEC-3F97-4204-BC45-8D2AEB88CBFF}" srcOrd="3" destOrd="0" presId="urn:microsoft.com/office/officeart/2005/8/layout/vList2"/>
    <dgm:cxn modelId="{978C6788-025D-4F27-9136-E3FF486F7DA6}" type="presParOf" srcId="{4F6D91BD-5851-40A1-A59D-AAB26B15207B}" destId="{80AFDA67-B719-4F8D-A791-A336C206E0CA}" srcOrd="4" destOrd="0" presId="urn:microsoft.com/office/officeart/2005/8/layout/vList2"/>
    <dgm:cxn modelId="{07E38CEC-81E2-456E-A052-7C5601DFC860}" type="presParOf" srcId="{4F6D91BD-5851-40A1-A59D-AAB26B15207B}" destId="{44E81CDA-CBB1-45B0-AB54-503F9998C196}" srcOrd="5" destOrd="0" presId="urn:microsoft.com/office/officeart/2005/8/layout/vList2"/>
    <dgm:cxn modelId="{E451C55C-CD25-4182-ADD8-8A4AF5763579}" type="presParOf" srcId="{4F6D91BD-5851-40A1-A59D-AAB26B15207B}" destId="{8283FD14-ABEB-460C-8695-35DD9E2CC2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2D17F-843A-428D-AB1D-EADC5E347027}">
      <dsp:nvSpPr>
        <dsp:cNvPr id="0" name=""/>
        <dsp:cNvSpPr/>
      </dsp:nvSpPr>
      <dsp:spPr>
        <a:xfrm>
          <a:off x="331344" y="21626"/>
          <a:ext cx="2018375" cy="522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altLang="zh-TW" sz="1700" kern="1200" dirty="0">
              <a:solidFill>
                <a:schemeClr val="tx1"/>
              </a:solidFill>
            </a:rPr>
            <a:t>&lt;!DOCTYPE html&gt;</a:t>
          </a:r>
          <a:endParaRPr lang="zh-TW" sz="1700" kern="1200" dirty="0">
            <a:solidFill>
              <a:schemeClr val="tx1"/>
            </a:solidFill>
          </a:endParaRPr>
        </a:p>
      </dsp:txBody>
      <dsp:txXfrm>
        <a:off x="346649" y="36931"/>
        <a:ext cx="1987765" cy="491946"/>
      </dsp:txXfrm>
    </dsp:sp>
    <dsp:sp modelId="{9FE4072D-57B6-475A-A7A3-4716BDE380DD}">
      <dsp:nvSpPr>
        <dsp:cNvPr id="0" name=""/>
        <dsp:cNvSpPr/>
      </dsp:nvSpPr>
      <dsp:spPr>
        <a:xfrm rot="5310079">
          <a:off x="1260602" y="546433"/>
          <a:ext cx="179800" cy="23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TW" altLang="en-US" sz="900" kern="1200"/>
        </a:p>
      </dsp:txBody>
      <dsp:txXfrm rot="-5400000">
        <a:off x="1279252" y="574117"/>
        <a:ext cx="141090" cy="125860"/>
      </dsp:txXfrm>
    </dsp:sp>
    <dsp:sp modelId="{9CFB3915-ED26-4C56-8370-0FDE77CBD8D2}">
      <dsp:nvSpPr>
        <dsp:cNvPr id="0" name=""/>
        <dsp:cNvSpPr/>
      </dsp:nvSpPr>
      <dsp:spPr>
        <a:xfrm>
          <a:off x="351285" y="783835"/>
          <a:ext cx="2018375" cy="522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altLang="zh-TW" sz="1700" kern="1200" dirty="0">
              <a:solidFill>
                <a:schemeClr val="tx1"/>
              </a:solidFill>
            </a:rPr>
            <a:t>&lt;head&gt;</a:t>
          </a:r>
          <a:endParaRPr lang="zh-TW" sz="1700" kern="1200" dirty="0">
            <a:solidFill>
              <a:schemeClr val="tx1"/>
            </a:solidFill>
          </a:endParaRPr>
        </a:p>
      </dsp:txBody>
      <dsp:txXfrm>
        <a:off x="366590" y="799140"/>
        <a:ext cx="1987765" cy="491946"/>
      </dsp:txXfrm>
    </dsp:sp>
    <dsp:sp modelId="{111D8C5B-2F39-4046-B25D-28EDB833F283}">
      <dsp:nvSpPr>
        <dsp:cNvPr id="0" name=""/>
        <dsp:cNvSpPr/>
      </dsp:nvSpPr>
      <dsp:spPr>
        <a:xfrm rot="5400000">
          <a:off x="1262494" y="1319455"/>
          <a:ext cx="195958" cy="235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TW" altLang="en-US" sz="1000" kern="1200"/>
        </a:p>
      </dsp:txBody>
      <dsp:txXfrm rot="-5400000">
        <a:off x="1289929" y="1339051"/>
        <a:ext cx="141090" cy="137171"/>
      </dsp:txXfrm>
    </dsp:sp>
    <dsp:sp modelId="{0CB3D7EF-0240-4165-A48E-5CE70AE6529D}">
      <dsp:nvSpPr>
        <dsp:cNvPr id="0" name=""/>
        <dsp:cNvSpPr/>
      </dsp:nvSpPr>
      <dsp:spPr>
        <a:xfrm>
          <a:off x="351285" y="1567670"/>
          <a:ext cx="2018375" cy="5225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altLang="zh-TW" sz="1700" kern="1200" dirty="0">
              <a:solidFill>
                <a:schemeClr val="tx1"/>
              </a:solidFill>
            </a:rPr>
            <a:t>&lt;body&gt;</a:t>
          </a:r>
          <a:endParaRPr lang="zh-TW" sz="1700" kern="1200" dirty="0">
            <a:solidFill>
              <a:schemeClr val="tx1"/>
            </a:solidFill>
          </a:endParaRPr>
        </a:p>
      </dsp:txBody>
      <dsp:txXfrm>
        <a:off x="366590" y="1582975"/>
        <a:ext cx="1987765" cy="491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7F626-BD84-4388-ABE0-6D09879F376E}">
      <dsp:nvSpPr>
        <dsp:cNvPr id="0" name=""/>
        <dsp:cNvSpPr/>
      </dsp:nvSpPr>
      <dsp:spPr>
        <a:xfrm>
          <a:off x="0" y="12683"/>
          <a:ext cx="3450805" cy="449280"/>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&lt;h2&gt;</a:t>
          </a:r>
          <a:r>
            <a:rPr lang="zh-TW" altLang="en-US" sz="1800" kern="1200" dirty="0"/>
            <a:t> </a:t>
          </a:r>
          <a:r>
            <a:rPr lang="en-US" sz="1800" kern="1200" dirty="0"/>
            <a:t>APPLE</a:t>
          </a:r>
          <a:r>
            <a:rPr lang="zh-TW" altLang="en-US" sz="1800" kern="1200" dirty="0"/>
            <a:t> </a:t>
          </a:r>
          <a:r>
            <a:rPr lang="en-US" sz="1800" kern="1200" dirty="0"/>
            <a:t>&lt;/h2&gt;</a:t>
          </a:r>
          <a:endParaRPr lang="zh-TW" sz="1800" kern="1200" dirty="0"/>
        </a:p>
      </dsp:txBody>
      <dsp:txXfrm>
        <a:off x="21932" y="34615"/>
        <a:ext cx="3406941" cy="405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B5784-EA6E-45FC-98CE-4097DF6183A4}">
      <dsp:nvSpPr>
        <dsp:cNvPr id="0" name=""/>
        <dsp:cNvSpPr/>
      </dsp:nvSpPr>
      <dsp:spPr>
        <a:xfrm>
          <a:off x="0" y="6340"/>
          <a:ext cx="3450805" cy="449280"/>
        </a:xfrm>
        <a:prstGeom prst="round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&lt;h2 title=“apple!"&gt;APPLE&lt;/h2&gt;</a:t>
          </a:r>
          <a:endParaRPr lang="zh-TW" sz="1800" kern="1200" dirty="0"/>
        </a:p>
      </dsp:txBody>
      <dsp:txXfrm>
        <a:off x="21932" y="28272"/>
        <a:ext cx="3406941" cy="4054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F8A69-69BF-4D6F-8959-B048530C70E7}">
      <dsp:nvSpPr>
        <dsp:cNvPr id="0" name=""/>
        <dsp:cNvSpPr/>
      </dsp:nvSpPr>
      <dsp:spPr>
        <a:xfrm>
          <a:off x="0" y="0"/>
          <a:ext cx="6828924" cy="85293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solidFill>
                <a:schemeClr val="tx1"/>
              </a:solidFill>
            </a:rPr>
            <a:t>Selector {</a:t>
          </a:r>
          <a:r>
            <a:rPr lang="zh-TW" sz="2700" kern="1200" dirty="0">
              <a:solidFill>
                <a:schemeClr val="tx1"/>
              </a:solidFill>
            </a:rPr>
            <a:t>  屬性 </a:t>
          </a:r>
          <a:r>
            <a:rPr lang="en-US" sz="2700" kern="1200" dirty="0">
              <a:solidFill>
                <a:schemeClr val="tx1"/>
              </a:solidFill>
            </a:rPr>
            <a:t>: </a:t>
          </a:r>
          <a:r>
            <a:rPr lang="zh-TW" sz="2700" kern="1200" dirty="0">
              <a:solidFill>
                <a:schemeClr val="tx1"/>
              </a:solidFill>
            </a:rPr>
            <a:t>屬性值  </a:t>
          </a:r>
          <a:r>
            <a:rPr lang="en-US" sz="2700" kern="1200" dirty="0">
              <a:solidFill>
                <a:schemeClr val="tx1"/>
              </a:solidFill>
            </a:rPr>
            <a:t>;  </a:t>
          </a:r>
          <a:r>
            <a:rPr lang="zh-TW" sz="2700" kern="1200" dirty="0">
              <a:solidFill>
                <a:schemeClr val="tx1"/>
              </a:solidFill>
            </a:rPr>
            <a:t>屬性 </a:t>
          </a:r>
          <a:r>
            <a:rPr lang="en-US" sz="2700" kern="1200" dirty="0">
              <a:solidFill>
                <a:schemeClr val="tx1"/>
              </a:solidFill>
            </a:rPr>
            <a:t>: </a:t>
          </a:r>
          <a:r>
            <a:rPr lang="zh-TW" sz="2700" kern="1200" dirty="0">
              <a:solidFill>
                <a:schemeClr val="tx1"/>
              </a:solidFill>
            </a:rPr>
            <a:t>屬性值 </a:t>
          </a:r>
          <a:r>
            <a:rPr lang="en-US" sz="2700" kern="1200" dirty="0">
              <a:solidFill>
                <a:schemeClr val="tx1"/>
              </a:solidFill>
            </a:rPr>
            <a:t>}</a:t>
          </a:r>
          <a:endParaRPr lang="zh-TW" sz="2700" kern="1200" dirty="0">
            <a:solidFill>
              <a:schemeClr val="tx1"/>
            </a:solidFill>
          </a:endParaRPr>
        </a:p>
      </dsp:txBody>
      <dsp:txXfrm>
        <a:off x="41637" y="41637"/>
        <a:ext cx="6745650" cy="769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36158"/>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a:link{text-decoration:none;}</a:t>
          </a:r>
          <a:endParaRPr lang="zh-TW" sz="1900" kern="1200" dirty="0">
            <a:solidFill>
              <a:schemeClr val="tx1"/>
            </a:solidFill>
          </a:endParaRPr>
        </a:p>
      </dsp:txBody>
      <dsp:txXfrm>
        <a:off x="21704" y="57862"/>
        <a:ext cx="5310620" cy="401192"/>
      </dsp:txXfrm>
    </dsp:sp>
    <dsp:sp modelId="{15498D8B-7912-41CC-AC4C-E9F527436DBE}">
      <dsp:nvSpPr>
        <dsp:cNvPr id="0" name=""/>
        <dsp:cNvSpPr/>
      </dsp:nvSpPr>
      <dsp:spPr>
        <a:xfrm>
          <a:off x="0" y="535478"/>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a:visited{color:red;}</a:t>
          </a:r>
          <a:endParaRPr lang="zh-TW" sz="1900" kern="1200" dirty="0">
            <a:solidFill>
              <a:schemeClr val="tx1"/>
            </a:solidFill>
          </a:endParaRPr>
        </a:p>
      </dsp:txBody>
      <dsp:txXfrm>
        <a:off x="21704" y="557182"/>
        <a:ext cx="5310620" cy="401192"/>
      </dsp:txXfrm>
    </dsp:sp>
    <dsp:sp modelId="{80AFDA67-B719-4F8D-A791-A336C206E0CA}">
      <dsp:nvSpPr>
        <dsp:cNvPr id="0" name=""/>
        <dsp:cNvSpPr/>
      </dsp:nvSpPr>
      <dsp:spPr>
        <a:xfrm>
          <a:off x="0" y="1034798"/>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a:hover{text-decoration:underline;color:green;}</a:t>
          </a:r>
          <a:endParaRPr lang="zh-TW" sz="1900" kern="1200" dirty="0">
            <a:solidFill>
              <a:schemeClr val="tx1"/>
            </a:solidFill>
          </a:endParaRPr>
        </a:p>
      </dsp:txBody>
      <dsp:txXfrm>
        <a:off x="21704" y="1056502"/>
        <a:ext cx="5310620" cy="401192"/>
      </dsp:txXfrm>
    </dsp:sp>
    <dsp:sp modelId="{8283FD14-ABEB-460C-8695-35DD9E2CC249}">
      <dsp:nvSpPr>
        <dsp:cNvPr id="0" name=""/>
        <dsp:cNvSpPr/>
      </dsp:nvSpPr>
      <dsp:spPr>
        <a:xfrm>
          <a:off x="0" y="1554654"/>
          <a:ext cx="5354028" cy="444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chemeClr val="tx1"/>
              </a:solidFill>
            </a:rPr>
            <a:t>a:active{color:yellow;}</a:t>
          </a:r>
          <a:endParaRPr lang="zh-TW" sz="1900" kern="1200" dirty="0">
            <a:solidFill>
              <a:schemeClr val="tx1"/>
            </a:solidFill>
          </a:endParaRPr>
        </a:p>
      </dsp:txBody>
      <dsp:txXfrm>
        <a:off x="21704" y="1576358"/>
        <a:ext cx="5310620" cy="4011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D3252-2D59-4724-88EA-143AC91BF65F}">
      <dsp:nvSpPr>
        <dsp:cNvPr id="0" name=""/>
        <dsp:cNvSpPr/>
      </dsp:nvSpPr>
      <dsp:spPr>
        <a:xfrm>
          <a:off x="0" y="76407"/>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rPr>
            <a:t>a:link, a:visited{text-decoration:none;}</a:t>
          </a:r>
          <a:endParaRPr lang="zh-TW" sz="1400" kern="1200" dirty="0">
            <a:solidFill>
              <a:schemeClr val="tx1"/>
            </a:solidFill>
          </a:endParaRPr>
        </a:p>
      </dsp:txBody>
      <dsp:txXfrm>
        <a:off x="15992" y="92399"/>
        <a:ext cx="5322044" cy="295616"/>
      </dsp:txXfrm>
    </dsp:sp>
    <dsp:sp modelId="{15498D8B-7912-41CC-AC4C-E9F527436DBE}">
      <dsp:nvSpPr>
        <dsp:cNvPr id="0" name=""/>
        <dsp:cNvSpPr/>
      </dsp:nvSpPr>
      <dsp:spPr>
        <a:xfrm>
          <a:off x="0" y="444327"/>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chemeClr val="tx1"/>
              </a:solidFill>
            </a:rPr>
            <a:t>a:hover, a:active{text-decoration:underline;color:green;}</a:t>
          </a:r>
          <a:endParaRPr lang="zh-TW" sz="1400" kern="1200" dirty="0">
            <a:solidFill>
              <a:schemeClr val="tx1"/>
            </a:solidFill>
          </a:endParaRPr>
        </a:p>
      </dsp:txBody>
      <dsp:txXfrm>
        <a:off x="15992" y="460319"/>
        <a:ext cx="5322044" cy="295616"/>
      </dsp:txXfrm>
    </dsp:sp>
    <dsp:sp modelId="{80AFDA67-B719-4F8D-A791-A336C206E0CA}">
      <dsp:nvSpPr>
        <dsp:cNvPr id="0" name=""/>
        <dsp:cNvSpPr/>
      </dsp:nvSpPr>
      <dsp:spPr>
        <a:xfrm>
          <a:off x="0" y="812248"/>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err="1">
              <a:solidFill>
                <a:schemeClr val="tx1"/>
              </a:solidFill>
            </a:rPr>
            <a:t>a.box:link</a:t>
          </a:r>
          <a:r>
            <a:rPr lang="en-US" sz="1400" kern="1200" dirty="0">
              <a:solidFill>
                <a:schemeClr val="tx1"/>
              </a:solidFill>
            </a:rPr>
            <a:t>, </a:t>
          </a:r>
          <a:r>
            <a:rPr lang="en-US" sz="1400" kern="1200" dirty="0" err="1">
              <a:solidFill>
                <a:schemeClr val="tx1"/>
              </a:solidFill>
            </a:rPr>
            <a:t>a.box</a:t>
          </a:r>
          <a:r>
            <a:rPr lang="en-US" sz="1400" kern="1200" dirty="0">
              <a:solidFill>
                <a:schemeClr val="tx1"/>
              </a:solidFill>
            </a:rPr>
            <a:t> :visited{</a:t>
          </a:r>
          <a:r>
            <a:rPr lang="en-US" sz="1400" kern="1200" dirty="0" err="1">
              <a:solidFill>
                <a:schemeClr val="tx1"/>
              </a:solidFill>
            </a:rPr>
            <a:t>text-decoration:none</a:t>
          </a:r>
          <a:r>
            <a:rPr lang="en-US" sz="1400" kern="1200" dirty="0">
              <a:solidFill>
                <a:schemeClr val="tx1"/>
              </a:solidFill>
            </a:rPr>
            <a:t>;}</a:t>
          </a:r>
          <a:endParaRPr lang="zh-TW" sz="1400" kern="1200" dirty="0">
            <a:solidFill>
              <a:schemeClr val="tx1"/>
            </a:solidFill>
          </a:endParaRPr>
        </a:p>
      </dsp:txBody>
      <dsp:txXfrm>
        <a:off x="15992" y="828240"/>
        <a:ext cx="5322044" cy="295616"/>
      </dsp:txXfrm>
    </dsp:sp>
    <dsp:sp modelId="{8283FD14-ABEB-460C-8695-35DD9E2CC249}">
      <dsp:nvSpPr>
        <dsp:cNvPr id="0" name=""/>
        <dsp:cNvSpPr/>
      </dsp:nvSpPr>
      <dsp:spPr>
        <a:xfrm>
          <a:off x="0" y="1195300"/>
          <a:ext cx="5354028" cy="327600"/>
        </a:xfrm>
        <a:prstGeom prst="roundRect">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err="1">
              <a:solidFill>
                <a:schemeClr val="tx1"/>
              </a:solidFill>
            </a:rPr>
            <a:t>a.box</a:t>
          </a:r>
          <a:r>
            <a:rPr lang="en-US" sz="1400" kern="1200" dirty="0">
              <a:solidFill>
                <a:schemeClr val="tx1"/>
              </a:solidFill>
            </a:rPr>
            <a:t> :hover, </a:t>
          </a:r>
          <a:r>
            <a:rPr lang="en-US" sz="1400" kern="1200" dirty="0" err="1">
              <a:solidFill>
                <a:schemeClr val="tx1"/>
              </a:solidFill>
            </a:rPr>
            <a:t>a.box</a:t>
          </a:r>
          <a:r>
            <a:rPr lang="en-US" sz="1400" kern="1200" dirty="0">
              <a:solidFill>
                <a:schemeClr val="tx1"/>
              </a:solidFill>
            </a:rPr>
            <a:t> :active{</a:t>
          </a:r>
          <a:r>
            <a:rPr lang="en-US" sz="1400" kern="1200" dirty="0" err="1">
              <a:solidFill>
                <a:schemeClr val="tx1"/>
              </a:solidFill>
            </a:rPr>
            <a:t>text-decoration:underline;color</a:t>
          </a:r>
          <a:r>
            <a:rPr lang="en-US" sz="1400" kern="1200" dirty="0">
              <a:solidFill>
                <a:schemeClr val="tx1"/>
              </a:solidFill>
            </a:rPr>
            <a:t>:#0cf;}</a:t>
          </a:r>
          <a:endParaRPr lang="zh-TW" sz="1400" kern="1200" dirty="0">
            <a:solidFill>
              <a:schemeClr val="tx1"/>
            </a:solidFill>
          </a:endParaRPr>
        </a:p>
      </dsp:txBody>
      <dsp:txXfrm>
        <a:off x="15992" y="1211292"/>
        <a:ext cx="5322044" cy="2956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2022. 7. 28.</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24.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docs.emmet.io/cheat-sheet/" TargetMode="External"/><Relationship Id="rId2" Type="http://schemas.openxmlformats.org/officeDocument/2006/relationships/hyperlink" Target="https://emmet.io/" TargetMode="Externa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hyperlink" Target="http://www.w3.org/Style/CSS/current-work"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zh-TW" altLang="en-US" dirty="0">
                <a:solidFill>
                  <a:schemeClr val="tx1"/>
                </a:solidFill>
                <a:latin typeface="微軟正黑體" panose="020B0604030504040204" pitchFamily="34" charset="-120"/>
                <a:ea typeface="微軟正黑體" panose="020B0604030504040204" pitchFamily="34" charset="-120"/>
              </a:rPr>
              <a:t>網頁設計入門</a:t>
            </a:r>
            <a:br>
              <a:rPr lang="en-US" altLang="zh-TW" dirty="0">
                <a:solidFill>
                  <a:schemeClr val="tx1"/>
                </a:solidFill>
                <a:latin typeface="微軟正黑體" panose="020B0604030504040204" pitchFamily="34" charset="-120"/>
                <a:ea typeface="微軟正黑體" panose="020B0604030504040204" pitchFamily="34" charset="-120"/>
              </a:rPr>
            </a:br>
            <a:r>
              <a:rPr lang="en-US" altLang="zh-TW" sz="3600" dirty="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rPr>
              <a:t>(HTML+CSS)</a:t>
            </a:r>
            <a:endParaRPr lang="en-US" altLang="ko-KR" dirty="0">
              <a:solidFill>
                <a:schemeClr val="tx1"/>
              </a:solidFill>
            </a:endParaRPr>
          </a:p>
        </p:txBody>
      </p:sp>
      <p:sp>
        <p:nvSpPr>
          <p:cNvPr id="4" name="Text Placeholder 3"/>
          <p:cNvSpPr>
            <a:spLocks noGrp="1"/>
          </p:cNvSpPr>
          <p:nvPr>
            <p:ph type="body" sz="quarter" idx="11"/>
          </p:nvPr>
        </p:nvSpPr>
        <p:spPr/>
        <p:txBody>
          <a:bodyPr/>
          <a:lstStyle/>
          <a:p>
            <a:pPr>
              <a:spcBef>
                <a:spcPts val="0"/>
              </a:spcBef>
            </a:pPr>
            <a:r>
              <a:rPr lang="zh-TW" altLang="en-US" sz="1200" dirty="0">
                <a:solidFill>
                  <a:schemeClr val="tx1"/>
                </a:solidFill>
                <a:latin typeface="微軟正黑體" panose="020B0604030504040204" pitchFamily="34" charset="-120"/>
                <a:ea typeface="微軟正黑體" panose="020B0604030504040204" pitchFamily="34" charset="-120"/>
              </a:rPr>
              <a:t>童莉雯</a:t>
            </a:r>
            <a:endParaRPr lang="en-US" altLang="zh-TW" sz="1200" dirty="0">
              <a:solidFill>
                <a:schemeClr val="tx1"/>
              </a:solidFill>
              <a:latin typeface="微軟正黑體" panose="020B0604030504040204" pitchFamily="34" charset="-120"/>
              <a:ea typeface="微軟正黑體" panose="020B0604030504040204" pitchFamily="34" charset="-120"/>
            </a:endParaRPr>
          </a:p>
          <a:p>
            <a:pPr>
              <a:spcBef>
                <a:spcPts val="0"/>
              </a:spcBef>
            </a:pPr>
            <a:r>
              <a:rPr lang="en-US" altLang="zh-TW" sz="1200" dirty="0">
                <a:solidFill>
                  <a:schemeClr val="tx1"/>
                </a:solidFill>
                <a:latin typeface="微軟正黑體" panose="020B0604030504040204" pitchFamily="34" charset="-120"/>
                <a:ea typeface="微軟正黑體" panose="020B0604030504040204" pitchFamily="34" charset="-120"/>
              </a:rPr>
              <a:t>andytung@ispan.com.tw</a:t>
            </a:r>
            <a:endParaRPr lang="zh-TW" altLang="en-US" sz="1200" dirty="0">
              <a:solidFill>
                <a:schemeClr val="tx1"/>
              </a:solidFill>
              <a:latin typeface="微軟正黑體" panose="020B0604030504040204" pitchFamily="34" charset="-120"/>
              <a:ea typeface="微軟正黑體" panose="020B0604030504040204" pitchFamily="34" charset="-120"/>
            </a:endParaRPr>
          </a:p>
        </p:txBody>
      </p:sp>
      <p:grpSp>
        <p:nvGrpSpPr>
          <p:cNvPr id="6" name="Group 5"/>
          <p:cNvGrpSpPr/>
          <p:nvPr/>
        </p:nvGrpSpPr>
        <p:grpSpPr>
          <a:xfrm>
            <a:off x="3650519" y="2738626"/>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HTML</a:t>
            </a:r>
            <a:r>
              <a:rPr lang="zh-TW" altLang="en-US" b="1" dirty="0">
                <a:solidFill>
                  <a:schemeClr val="tx1"/>
                </a:solidFill>
                <a:latin typeface="Arial Unicode MS" panose="020B0604020202020204" pitchFamily="34" charset="-120"/>
                <a:ea typeface="微軟正黑體" panose="020B0604030504040204" pitchFamily="34" charset="-120"/>
              </a:rPr>
              <a:t>標籤與結構</a:t>
            </a:r>
            <a:endParaRPr lang="ko-KR" altLang="en-US" dirty="0">
              <a:solidFill>
                <a:schemeClr val="tx1"/>
              </a:solidFill>
            </a:endParaRPr>
          </a:p>
        </p:txBody>
      </p:sp>
      <p:sp>
        <p:nvSpPr>
          <p:cNvPr id="14" name="內容版面配置區 2">
            <a:extLst>
              <a:ext uri="{FF2B5EF4-FFF2-40B4-BE49-F238E27FC236}">
                <a16:creationId xmlns:a16="http://schemas.microsoft.com/office/drawing/2014/main" id="{ECBB60D6-D002-45C7-88E2-C502AFE0B140}"/>
              </a:ext>
            </a:extLst>
          </p:cNvPr>
          <p:cNvSpPr txBox="1">
            <a:spLocks/>
          </p:cNvSpPr>
          <p:nvPr/>
        </p:nvSpPr>
        <p:spPr>
          <a:xfrm>
            <a:off x="628650" y="886316"/>
            <a:ext cx="7886700" cy="154141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一個正確的</a:t>
            </a:r>
            <a:r>
              <a:rPr lang="en-US" altLang="zh-TW" sz="2400" dirty="0">
                <a:latin typeface="Arial Unicode MS" panose="020B0604020202020204" pitchFamily="34" charset="-120"/>
                <a:ea typeface="微軟正黑體" panose="020B0604030504040204" pitchFamily="34" charset="-120"/>
              </a:rPr>
              <a:t>HTML</a:t>
            </a:r>
            <a:r>
              <a:rPr lang="zh-TW" altLang="en-US" sz="2400" dirty="0">
                <a:latin typeface="Arial Unicode MS" panose="020B0604020202020204" pitchFamily="34" charset="-120"/>
                <a:ea typeface="微軟正黑體" panose="020B0604030504040204" pitchFamily="34" charset="-120"/>
              </a:rPr>
              <a:t>標籤必須包含「</a:t>
            </a:r>
            <a:r>
              <a:rPr lang="en-US" altLang="zh-TW" sz="2400" dirty="0">
                <a:latin typeface="Arial Unicode MS" panose="020B0604020202020204" pitchFamily="34" charset="-120"/>
                <a:ea typeface="微軟正黑體" panose="020B0604030504040204" pitchFamily="34" charset="-120"/>
              </a:rPr>
              <a:t>&lt;</a:t>
            </a:r>
            <a:r>
              <a:rPr lang="zh-TW" altLang="en-US" sz="2400" dirty="0">
                <a:latin typeface="Arial Unicode MS" panose="020B0604020202020204" pitchFamily="34" charset="-120"/>
                <a:ea typeface="微軟正黑體" panose="020B0604030504040204" pitchFamily="34" charset="-120"/>
              </a:rPr>
              <a:t>」 、 「</a:t>
            </a:r>
            <a:r>
              <a:rPr lang="en-US" altLang="zh-TW" sz="2400" dirty="0">
                <a:latin typeface="Arial Unicode MS" panose="020B0604020202020204" pitchFamily="34" charset="-120"/>
                <a:ea typeface="微軟正黑體" panose="020B0604030504040204" pitchFamily="34" charset="-120"/>
              </a:rPr>
              <a:t>&gt;</a:t>
            </a:r>
            <a:r>
              <a:rPr lang="zh-TW" altLang="en-US" sz="2400" dirty="0">
                <a:latin typeface="Arial Unicode MS" panose="020B0604020202020204" pitchFamily="34" charset="-120"/>
                <a:ea typeface="微軟正黑體" panose="020B0604030504040204" pitchFamily="34" charset="-120"/>
              </a:rPr>
              <a:t>」</a:t>
            </a:r>
            <a:endParaRPr lang="en-US" altLang="zh-TW" sz="2400" dirty="0">
              <a:latin typeface="Arial Unicode MS" panose="020B0604020202020204" pitchFamily="34" charset="-120"/>
              <a:ea typeface="微軟正黑體" panose="020B0604030504040204" pitchFamily="34" charset="-120"/>
            </a:endParaRPr>
          </a:p>
          <a:p>
            <a:r>
              <a:rPr lang="en-US" altLang="zh-TW" sz="2400" dirty="0">
                <a:latin typeface="Arial Unicode MS" panose="020B0604020202020204" pitchFamily="34" charset="-120"/>
                <a:ea typeface="微軟正黑體" panose="020B0604030504040204" pitchFamily="34" charset="-120"/>
              </a:rPr>
              <a:t>                              </a:t>
            </a:r>
            <a:r>
              <a:rPr lang="zh-TW" altLang="en-US" sz="2400" dirty="0">
                <a:latin typeface="Arial Unicode MS" panose="020B0604020202020204" pitchFamily="34" charset="-120"/>
                <a:ea typeface="微軟正黑體" panose="020B0604030504040204" pitchFamily="34" charset="-120"/>
              </a:rPr>
              <a:t>長相如 </a:t>
            </a:r>
            <a:r>
              <a:rPr lang="en-US" altLang="zh-TW" sz="2400" dirty="0">
                <a:latin typeface="Arial Unicode MS" panose="020B0604020202020204" pitchFamily="34" charset="-120"/>
                <a:ea typeface="微軟正黑體" panose="020B0604030504040204" pitchFamily="34" charset="-120"/>
              </a:rPr>
              <a:t>&lt;h1&gt;</a:t>
            </a:r>
          </a:p>
          <a:p>
            <a:pPr marL="0" indent="0">
              <a:buFont typeface="Arial" pitchFamily="34" charset="0"/>
              <a:buNone/>
            </a:pPr>
            <a:endParaRPr lang="en-US" altLang="zh-TW" dirty="0">
              <a:latin typeface="Arial Unicode MS" panose="020B0604020202020204" pitchFamily="34" charset="-120"/>
              <a:ea typeface="微軟正黑體" panose="020B0604030504040204" pitchFamily="34" charset="-120"/>
            </a:endParaRPr>
          </a:p>
        </p:txBody>
      </p:sp>
      <p:pic>
        <p:nvPicPr>
          <p:cNvPr id="15" name="Picture 2" descr="File:Elements.png">
            <a:extLst>
              <a:ext uri="{FF2B5EF4-FFF2-40B4-BE49-F238E27FC236}">
                <a16:creationId xmlns:a16="http://schemas.microsoft.com/office/drawing/2014/main" id="{9FD38979-563E-4B9B-93D9-52C6BF75F0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303665"/>
            <a:ext cx="2376264" cy="64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a:extLst>
              <a:ext uri="{FF2B5EF4-FFF2-40B4-BE49-F238E27FC236}">
                <a16:creationId xmlns:a16="http://schemas.microsoft.com/office/drawing/2014/main" id="{54864D26-0233-4B7C-AB22-D14DEAD6F564}"/>
              </a:ext>
            </a:extLst>
          </p:cNvPr>
          <p:cNvSpPr/>
          <p:nvPr/>
        </p:nvSpPr>
        <p:spPr>
          <a:xfrm>
            <a:off x="1115616" y="1995686"/>
            <a:ext cx="6206511" cy="28044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aphicFrame>
        <p:nvGraphicFramePr>
          <p:cNvPr id="18" name="資料庫圖表 17">
            <a:extLst>
              <a:ext uri="{FF2B5EF4-FFF2-40B4-BE49-F238E27FC236}">
                <a16:creationId xmlns:a16="http://schemas.microsoft.com/office/drawing/2014/main" id="{5EF3C124-9FAF-427D-B8BC-1063A5E724C5}"/>
              </a:ext>
            </a:extLst>
          </p:cNvPr>
          <p:cNvGraphicFramePr/>
          <p:nvPr>
            <p:extLst>
              <p:ext uri="{D42A27DB-BD31-4B8C-83A1-F6EECF244321}">
                <p14:modId xmlns:p14="http://schemas.microsoft.com/office/powerpoint/2010/main" val="473329885"/>
              </p:ext>
            </p:extLst>
          </p:nvPr>
        </p:nvGraphicFramePr>
        <p:xfrm>
          <a:off x="1906092" y="2425739"/>
          <a:ext cx="2720947" cy="2090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文字方塊 18">
            <a:extLst>
              <a:ext uri="{FF2B5EF4-FFF2-40B4-BE49-F238E27FC236}">
                <a16:creationId xmlns:a16="http://schemas.microsoft.com/office/drawing/2014/main" id="{507AF414-6369-45E4-A17D-08EE6FCC4EEE}"/>
              </a:ext>
            </a:extLst>
          </p:cNvPr>
          <p:cNvSpPr txBox="1"/>
          <p:nvPr/>
        </p:nvSpPr>
        <p:spPr>
          <a:xfrm>
            <a:off x="1115616" y="2091924"/>
            <a:ext cx="3106642"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HTML </a:t>
            </a:r>
            <a:r>
              <a:rPr lang="zh-TW" altLang="en-US" dirty="0">
                <a:latin typeface="微軟正黑體" panose="020B0604030504040204" pitchFamily="34" charset="-120"/>
                <a:ea typeface="微軟正黑體" panose="020B0604030504040204" pitchFamily="34" charset="-120"/>
              </a:rPr>
              <a:t>網頁分</a:t>
            </a:r>
            <a:r>
              <a:rPr lang="en-US" altLang="zh-TW" dirty="0">
                <a:latin typeface="微軟正黑體" panose="020B0604030504040204" pitchFamily="34" charset="-12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大部分</a:t>
            </a:r>
          </a:p>
        </p:txBody>
      </p:sp>
      <p:sp>
        <p:nvSpPr>
          <p:cNvPr id="20" name="文字方塊 19">
            <a:extLst>
              <a:ext uri="{FF2B5EF4-FFF2-40B4-BE49-F238E27FC236}">
                <a16:creationId xmlns:a16="http://schemas.microsoft.com/office/drawing/2014/main" id="{167D983C-68F8-4A83-AB6E-470CB593704D}"/>
              </a:ext>
            </a:extLst>
          </p:cNvPr>
          <p:cNvSpPr txBox="1"/>
          <p:nvPr/>
        </p:nvSpPr>
        <p:spPr>
          <a:xfrm>
            <a:off x="1230653" y="2934216"/>
            <a:ext cx="1182439"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&lt;html&gt;</a:t>
            </a:r>
            <a:endParaRPr lang="zh-TW" altLang="en-US" dirty="0">
              <a:latin typeface="微軟正黑體" panose="020B0604030504040204" pitchFamily="34" charset="-120"/>
              <a:ea typeface="微軟正黑體" panose="020B0604030504040204" pitchFamily="34" charset="-120"/>
            </a:endParaRPr>
          </a:p>
        </p:txBody>
      </p:sp>
      <p:sp>
        <p:nvSpPr>
          <p:cNvPr id="21" name="文字方塊 20">
            <a:extLst>
              <a:ext uri="{FF2B5EF4-FFF2-40B4-BE49-F238E27FC236}">
                <a16:creationId xmlns:a16="http://schemas.microsoft.com/office/drawing/2014/main" id="{16AD3401-87F6-4D7D-B59E-37F0960C0B74}"/>
              </a:ext>
            </a:extLst>
          </p:cNvPr>
          <p:cNvSpPr txBox="1"/>
          <p:nvPr/>
        </p:nvSpPr>
        <p:spPr>
          <a:xfrm>
            <a:off x="1205161" y="4429856"/>
            <a:ext cx="1494892"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&lt;/html&gt;</a:t>
            </a:r>
            <a:endParaRPr lang="zh-TW" altLang="en-US" dirty="0">
              <a:latin typeface="微軟正黑體" panose="020B0604030504040204" pitchFamily="34" charset="-120"/>
              <a:ea typeface="微軟正黑體" panose="020B0604030504040204" pitchFamily="34" charset="-120"/>
            </a:endParaRPr>
          </a:p>
        </p:txBody>
      </p:sp>
      <p:sp>
        <p:nvSpPr>
          <p:cNvPr id="22" name="向右箭號 10">
            <a:extLst>
              <a:ext uri="{FF2B5EF4-FFF2-40B4-BE49-F238E27FC236}">
                <a16:creationId xmlns:a16="http://schemas.microsoft.com/office/drawing/2014/main" id="{682340AA-3F8D-4788-A851-AD1E19C42A23}"/>
              </a:ext>
            </a:extLst>
          </p:cNvPr>
          <p:cNvSpPr/>
          <p:nvPr/>
        </p:nvSpPr>
        <p:spPr>
          <a:xfrm>
            <a:off x="4228553" y="2601542"/>
            <a:ext cx="213011" cy="242392"/>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右箭號 11">
            <a:extLst>
              <a:ext uri="{FF2B5EF4-FFF2-40B4-BE49-F238E27FC236}">
                <a16:creationId xmlns:a16="http://schemas.microsoft.com/office/drawing/2014/main" id="{395179D9-8DBB-4563-9940-5817C3E50EF3}"/>
              </a:ext>
            </a:extLst>
          </p:cNvPr>
          <p:cNvSpPr/>
          <p:nvPr/>
        </p:nvSpPr>
        <p:spPr>
          <a:xfrm>
            <a:off x="4245823" y="3381325"/>
            <a:ext cx="213011" cy="242392"/>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向右箭號 12">
            <a:extLst>
              <a:ext uri="{FF2B5EF4-FFF2-40B4-BE49-F238E27FC236}">
                <a16:creationId xmlns:a16="http://schemas.microsoft.com/office/drawing/2014/main" id="{B4012FB7-48D3-48D8-940D-99696297CEBA}"/>
              </a:ext>
            </a:extLst>
          </p:cNvPr>
          <p:cNvSpPr/>
          <p:nvPr/>
        </p:nvSpPr>
        <p:spPr>
          <a:xfrm>
            <a:off x="4245823" y="4129558"/>
            <a:ext cx="213011" cy="242392"/>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115321B0-BA9B-425A-914D-B912520A97A0}"/>
              </a:ext>
            </a:extLst>
          </p:cNvPr>
          <p:cNvSpPr txBox="1"/>
          <p:nvPr/>
        </p:nvSpPr>
        <p:spPr>
          <a:xfrm>
            <a:off x="4470521" y="2544351"/>
            <a:ext cx="2068357" cy="369332"/>
          </a:xfrm>
          <a:prstGeom prst="rect">
            <a:avLst/>
          </a:prstGeom>
          <a:noFill/>
        </p:spPr>
        <p:txBody>
          <a:bodyPr wrap="square" rtlCol="0">
            <a:spAutoFit/>
          </a:bodyPr>
          <a:lstStyle/>
          <a:p>
            <a:r>
              <a:rPr lang="en-US" altLang="zh-TW" dirty="0">
                <a:latin typeface="微軟正黑體" panose="020B0604030504040204" pitchFamily="34" charset="-120"/>
                <a:ea typeface="微軟正黑體" panose="020B0604030504040204" pitchFamily="34" charset="-120"/>
              </a:rPr>
              <a:t>DOCTYPE</a:t>
            </a:r>
            <a:r>
              <a:rPr lang="zh-TW" altLang="en-US" dirty="0">
                <a:latin typeface="微軟正黑體" panose="020B0604030504040204" pitchFamily="34" charset="-120"/>
                <a:ea typeface="微軟正黑體" panose="020B0604030504040204" pitchFamily="34" charset="-120"/>
              </a:rPr>
              <a:t> 宣告</a:t>
            </a:r>
          </a:p>
        </p:txBody>
      </p:sp>
      <p:sp>
        <p:nvSpPr>
          <p:cNvPr id="26" name="文字方塊 25">
            <a:extLst>
              <a:ext uri="{FF2B5EF4-FFF2-40B4-BE49-F238E27FC236}">
                <a16:creationId xmlns:a16="http://schemas.microsoft.com/office/drawing/2014/main" id="{34F21986-65DB-4982-971C-76F4D3F9348C}"/>
              </a:ext>
            </a:extLst>
          </p:cNvPr>
          <p:cNvSpPr txBox="1"/>
          <p:nvPr/>
        </p:nvSpPr>
        <p:spPr>
          <a:xfrm>
            <a:off x="4466644" y="3352438"/>
            <a:ext cx="1514013"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網頁檔頭</a:t>
            </a:r>
          </a:p>
        </p:txBody>
      </p:sp>
      <p:sp>
        <p:nvSpPr>
          <p:cNvPr id="27" name="文字方塊 26">
            <a:extLst>
              <a:ext uri="{FF2B5EF4-FFF2-40B4-BE49-F238E27FC236}">
                <a16:creationId xmlns:a16="http://schemas.microsoft.com/office/drawing/2014/main" id="{31F8B270-87BA-4D7B-B118-D8BD84BB7D5B}"/>
              </a:ext>
            </a:extLst>
          </p:cNvPr>
          <p:cNvSpPr txBox="1"/>
          <p:nvPr/>
        </p:nvSpPr>
        <p:spPr>
          <a:xfrm>
            <a:off x="4486861" y="4055585"/>
            <a:ext cx="1682217" cy="369332"/>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網頁內容</a:t>
            </a:r>
          </a:p>
        </p:txBody>
      </p:sp>
    </p:spTree>
    <p:extLst>
      <p:ext uri="{BB962C8B-B14F-4D97-AF65-F5344CB8AC3E}">
        <p14:creationId xmlns:p14="http://schemas.microsoft.com/office/powerpoint/2010/main" val="141018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什麼是 </a:t>
            </a:r>
            <a:r>
              <a:rPr lang="en-US" altLang="zh-TW" b="1" dirty="0">
                <a:solidFill>
                  <a:schemeClr val="tx1"/>
                </a:solidFill>
                <a:latin typeface="Arial Unicode MS" panose="020B0604020202020204" pitchFamily="34" charset="-120"/>
                <a:ea typeface="微軟正黑體" panose="020B0604030504040204" pitchFamily="34" charset="-120"/>
              </a:rPr>
              <a:t>DOCTYPE</a:t>
            </a:r>
            <a:endParaRPr lang="ko-KR" altLang="en-US" dirty="0">
              <a:solidFill>
                <a:schemeClr val="tx1"/>
              </a:solidFill>
            </a:endParaRPr>
          </a:p>
        </p:txBody>
      </p:sp>
      <p:sp>
        <p:nvSpPr>
          <p:cNvPr id="16" name="內容版面配置區 2">
            <a:extLst>
              <a:ext uri="{FF2B5EF4-FFF2-40B4-BE49-F238E27FC236}">
                <a16:creationId xmlns:a16="http://schemas.microsoft.com/office/drawing/2014/main" id="{F94ACCEB-4FF0-4536-A3A7-BBCA90209DC6}"/>
              </a:ext>
            </a:extLst>
          </p:cNvPr>
          <p:cNvSpPr txBox="1">
            <a:spLocks/>
          </p:cNvSpPr>
          <p:nvPr/>
        </p:nvSpPr>
        <p:spPr>
          <a:xfrm>
            <a:off x="628650" y="1059582"/>
            <a:ext cx="7886700" cy="3240360"/>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buFont typeface="Calibri" panose="020F0502020204030204" pitchFamily="34" charset="0"/>
              <a:buChar char="-"/>
            </a:pPr>
            <a:r>
              <a:rPr lang="zh-TW" altLang="en-US" sz="2400" dirty="0">
                <a:latin typeface="Arial Unicode MS" panose="020B0604020202020204" pitchFamily="34" charset="-120"/>
                <a:ea typeface="微軟正黑體" panose="020B0604030504040204" pitchFamily="34" charset="-120"/>
              </a:rPr>
              <a:t>放在網頁的最上面，告知瀏覽器，此網頁所使用的</a:t>
            </a:r>
            <a:r>
              <a:rPr lang="en-US" altLang="zh-TW" sz="2400" dirty="0">
                <a:latin typeface="Arial Unicode MS" panose="020B0604020202020204" pitchFamily="34" charset="-120"/>
                <a:ea typeface="微軟正黑體" panose="020B0604030504040204" pitchFamily="34" charset="-120"/>
              </a:rPr>
              <a:t>HTML</a:t>
            </a:r>
            <a:r>
              <a:rPr lang="zh-TW" altLang="en-US" sz="2400" dirty="0">
                <a:latin typeface="Arial Unicode MS" panose="020B0604020202020204" pitchFamily="34" charset="-120"/>
                <a:ea typeface="微軟正黑體" panose="020B0604030504040204" pitchFamily="34" charset="-120"/>
              </a:rPr>
              <a:t>標籤是什麼版本</a:t>
            </a:r>
            <a:endParaRPr lang="en-US" altLang="zh-TW" sz="2400" dirty="0">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endParaRPr lang="en-US" altLang="zh-TW" dirty="0">
              <a:latin typeface="Arial Unicode MS" panose="020B0604020202020204" pitchFamily="34" charset="-120"/>
              <a:ea typeface="微軟正黑體" panose="020B0604030504040204" pitchFamily="34" charset="-120"/>
            </a:endParaRPr>
          </a:p>
          <a:p>
            <a:pPr>
              <a:buFont typeface="Calibri" panose="020F0502020204030204" pitchFamily="34" charset="0"/>
              <a:buChar char="-"/>
            </a:pPr>
            <a:r>
              <a:rPr lang="en-US" altLang="zh-TW" sz="2400" dirty="0">
                <a:latin typeface="Arial Unicode MS" panose="020B0604020202020204" pitchFamily="34" charset="-120"/>
                <a:ea typeface="微軟正黑體" panose="020B0604030504040204" pitchFamily="34" charset="-120"/>
              </a:rPr>
              <a:t>HTML4</a:t>
            </a:r>
            <a:r>
              <a:rPr lang="zh-TW" altLang="en-US" sz="2400" dirty="0">
                <a:latin typeface="Arial Unicode MS" panose="020B0604020202020204" pitchFamily="34" charset="-120"/>
                <a:ea typeface="微軟正黑體" panose="020B0604030504040204" pitchFamily="34" charset="-120"/>
              </a:rPr>
              <a:t>時有三種版本寫法</a:t>
            </a: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完整版或嚴格版 </a:t>
            </a:r>
            <a:r>
              <a:rPr lang="en-US" altLang="zh-TW" sz="1800" dirty="0">
                <a:latin typeface="Arial Unicode MS" panose="020B0604020202020204" pitchFamily="34" charset="-120"/>
                <a:ea typeface="微軟正黑體" panose="020B0604030504040204" pitchFamily="34" charset="-120"/>
              </a:rPr>
              <a:t>(Strict</a:t>
            </a:r>
            <a:r>
              <a:rPr lang="zh-TW" altLang="en-US" sz="1800" dirty="0">
                <a:latin typeface="Arial Unicode MS" panose="020B0604020202020204" pitchFamily="34" charset="-120"/>
                <a:ea typeface="微軟正黑體" panose="020B0604030504040204" pitchFamily="34" charset="-120"/>
              </a:rPr>
              <a:t>版</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不支援被列為負面標籤與屬性</a:t>
            </a: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過渡版或寬鬆版</a:t>
            </a:r>
            <a:r>
              <a:rPr lang="en-US" altLang="zh-TW" sz="1800" dirty="0">
                <a:latin typeface="Arial Unicode MS" panose="020B0604020202020204" pitchFamily="34" charset="-120"/>
                <a:ea typeface="微軟正黑體" panose="020B0604030504040204" pitchFamily="34" charset="-120"/>
              </a:rPr>
              <a:t>(</a:t>
            </a:r>
            <a:r>
              <a:rPr lang="en-US" altLang="zh-TW" sz="1800" dirty="0" err="1">
                <a:latin typeface="Arial Unicode MS" panose="020B0604020202020204" pitchFamily="34" charset="-120"/>
                <a:ea typeface="微軟正黑體" panose="020B0604030504040204" pitchFamily="34" charset="-120"/>
              </a:rPr>
              <a:t>Tansitional</a:t>
            </a:r>
            <a:r>
              <a:rPr lang="zh-TW" altLang="en-US" sz="1800" dirty="0">
                <a:latin typeface="Arial Unicode MS" panose="020B0604020202020204" pitchFamily="34" charset="-120"/>
                <a:ea typeface="微軟正黑體" panose="020B0604030504040204" pitchFamily="34" charset="-120"/>
              </a:rPr>
              <a:t>版</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支援被列為負面標籤與屬性</a:t>
            </a: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框架版</a:t>
            </a:r>
            <a:r>
              <a:rPr lang="en-US" altLang="zh-TW" sz="1800" dirty="0">
                <a:latin typeface="Arial Unicode MS" panose="020B0604020202020204" pitchFamily="34" charset="-120"/>
                <a:ea typeface="微軟正黑體" panose="020B0604030504040204" pitchFamily="34" charset="-120"/>
              </a:rPr>
              <a:t>(Frameset</a:t>
            </a:r>
            <a:r>
              <a:rPr lang="zh-TW" altLang="en-US" sz="1800" dirty="0">
                <a:latin typeface="Arial Unicode MS" panose="020B0604020202020204" pitchFamily="34" charset="-120"/>
                <a:ea typeface="微軟正黑體" panose="020B0604030504040204" pitchFamily="34" charset="-120"/>
              </a:rPr>
              <a:t>版</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支援框架結構標籤</a:t>
            </a:r>
            <a:endParaRPr lang="en-US" altLang="zh-TW" dirty="0">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307388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HTML</a:t>
            </a:r>
            <a:r>
              <a:rPr lang="zh-TW" altLang="en-US" b="1" dirty="0">
                <a:solidFill>
                  <a:schemeClr val="tx1"/>
                </a:solidFill>
                <a:latin typeface="Arial Unicode MS" panose="020B0604020202020204" pitchFamily="34" charset="-120"/>
                <a:ea typeface="微軟正黑體" panose="020B0604030504040204" pitchFamily="34" charset="-120"/>
              </a:rPr>
              <a:t>元素</a:t>
            </a:r>
            <a:endParaRPr lang="ko-KR" altLang="en-US" dirty="0">
              <a:solidFill>
                <a:schemeClr val="tx1"/>
              </a:solidFill>
            </a:endParaRPr>
          </a:p>
        </p:txBody>
      </p:sp>
      <p:sp>
        <p:nvSpPr>
          <p:cNvPr id="4" name="矩形 3">
            <a:extLst>
              <a:ext uri="{FF2B5EF4-FFF2-40B4-BE49-F238E27FC236}">
                <a16:creationId xmlns:a16="http://schemas.microsoft.com/office/drawing/2014/main" id="{3220DD32-244B-4DE1-BEF6-966BDE95E378}"/>
              </a:ext>
            </a:extLst>
          </p:cNvPr>
          <p:cNvSpPr/>
          <p:nvPr/>
        </p:nvSpPr>
        <p:spPr>
          <a:xfrm>
            <a:off x="1115616" y="2931789"/>
            <a:ext cx="6480720" cy="15863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tx1"/>
              </a:solidFill>
            </a:endParaRPr>
          </a:p>
        </p:txBody>
      </p:sp>
      <p:sp>
        <p:nvSpPr>
          <p:cNvPr id="5" name="內容版面配置區 2">
            <a:extLst>
              <a:ext uri="{FF2B5EF4-FFF2-40B4-BE49-F238E27FC236}">
                <a16:creationId xmlns:a16="http://schemas.microsoft.com/office/drawing/2014/main" id="{C4F7AB43-CD35-46DC-B2E3-74742846BF48}"/>
              </a:ext>
            </a:extLst>
          </p:cNvPr>
          <p:cNvSpPr txBox="1">
            <a:spLocks/>
          </p:cNvSpPr>
          <p:nvPr/>
        </p:nvSpPr>
        <p:spPr>
          <a:xfrm>
            <a:off x="629434" y="1053620"/>
            <a:ext cx="7886700" cy="154141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網頁的根元素</a:t>
            </a:r>
            <a:endParaRPr lang="en-US" altLang="zh-TW" sz="24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內含</a:t>
            </a:r>
            <a:r>
              <a:rPr lang="en-US" altLang="zh-TW" sz="2400" dirty="0">
                <a:latin typeface="Arial Unicode MS" panose="020B0604020202020204" pitchFamily="34" charset="-120"/>
                <a:ea typeface="微軟正黑體" panose="020B0604030504040204" pitchFamily="34" charset="-120"/>
              </a:rPr>
              <a:t>head</a:t>
            </a:r>
            <a:r>
              <a:rPr lang="zh-TW" altLang="en-US" sz="2400" dirty="0">
                <a:latin typeface="Arial Unicode MS" panose="020B0604020202020204" pitchFamily="34" charset="-120"/>
                <a:ea typeface="微軟正黑體" panose="020B0604030504040204" pitchFamily="34" charset="-120"/>
              </a:rPr>
              <a:t>及</a:t>
            </a:r>
            <a:r>
              <a:rPr lang="en-US" altLang="zh-TW" sz="2400" dirty="0">
                <a:latin typeface="Arial Unicode MS" panose="020B0604020202020204" pitchFamily="34" charset="-120"/>
                <a:ea typeface="微軟正黑體" panose="020B0604030504040204" pitchFamily="34" charset="-120"/>
              </a:rPr>
              <a:t>body</a:t>
            </a:r>
            <a:r>
              <a:rPr lang="zh-TW" altLang="en-US" sz="2400" dirty="0">
                <a:latin typeface="Arial Unicode MS" panose="020B0604020202020204" pitchFamily="34" charset="-120"/>
                <a:ea typeface="微軟正黑體" panose="020B0604030504040204" pitchFamily="34" charset="-120"/>
              </a:rPr>
              <a:t>子元素</a:t>
            </a:r>
            <a:endParaRPr lang="en-US" altLang="zh-TW" sz="2400" dirty="0">
              <a:latin typeface="Arial Unicode MS" panose="020B0604020202020204" pitchFamily="34" charset="-120"/>
              <a:ea typeface="微軟正黑體" panose="020B0604030504040204" pitchFamily="34" charset="-120"/>
            </a:endParaRPr>
          </a:p>
          <a:p>
            <a:r>
              <a:rPr lang="en-US" altLang="zh-TW" sz="2400" dirty="0">
                <a:latin typeface="Arial Unicode MS" panose="020B0604020202020204" pitchFamily="34" charset="-120"/>
                <a:ea typeface="微軟正黑體" panose="020B0604030504040204" pitchFamily="34" charset="-120"/>
              </a:rPr>
              <a:t>lang</a:t>
            </a:r>
            <a:r>
              <a:rPr lang="zh-TW" altLang="en-US" sz="2400" dirty="0">
                <a:latin typeface="Arial Unicode MS" panose="020B0604020202020204" pitchFamily="34" charset="-120"/>
                <a:ea typeface="微軟正黑體" panose="020B0604030504040204" pitchFamily="34" charset="-120"/>
              </a:rPr>
              <a:t>屬性，指定網頁所使用的語言</a:t>
            </a:r>
          </a:p>
        </p:txBody>
      </p:sp>
      <p:sp>
        <p:nvSpPr>
          <p:cNvPr id="6" name="文字方塊 5">
            <a:extLst>
              <a:ext uri="{FF2B5EF4-FFF2-40B4-BE49-F238E27FC236}">
                <a16:creationId xmlns:a16="http://schemas.microsoft.com/office/drawing/2014/main" id="{205718A8-7DF9-4B0B-B204-27EC007FF938}"/>
              </a:ext>
            </a:extLst>
          </p:cNvPr>
          <p:cNvSpPr txBox="1"/>
          <p:nvPr/>
        </p:nvSpPr>
        <p:spPr>
          <a:xfrm>
            <a:off x="1763688" y="3074217"/>
            <a:ext cx="3914612" cy="1015663"/>
          </a:xfrm>
          <a:prstGeom prst="rect">
            <a:avLst/>
          </a:prstGeom>
          <a:noFill/>
        </p:spPr>
        <p:txBody>
          <a:bodyPr wrap="square" rtlCol="0">
            <a:spAutoFit/>
          </a:bodyPr>
          <a:lstStyle/>
          <a:p>
            <a:pPr>
              <a:defRPr/>
            </a:pP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&lt;html </a:t>
            </a:r>
            <a:r>
              <a:rPr lang="en-US" altLang="zh-TW" sz="2000" dirty="0" err="1">
                <a:latin typeface="Arial Unicode MS" panose="020B0604020202020204" pitchFamily="34" charset="-120"/>
                <a:ea typeface="Arial Unicode MS" panose="020B0604020202020204" pitchFamily="34" charset="-120"/>
                <a:cs typeface="Arial Unicode MS" panose="020B0604020202020204" pitchFamily="34" charset="-120"/>
              </a:rPr>
              <a:t>lang</a:t>
            </a: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a:t>
            </a:r>
            <a:r>
              <a:rPr lang="en-US" altLang="zh-TW" sz="2000" dirty="0" err="1">
                <a:latin typeface="Arial Unicode MS" panose="020B0604020202020204" pitchFamily="34" charset="-120"/>
                <a:ea typeface="Arial Unicode MS" panose="020B0604020202020204" pitchFamily="34" charset="-120"/>
                <a:cs typeface="Arial Unicode MS" panose="020B0604020202020204" pitchFamily="34" charset="-120"/>
              </a:rPr>
              <a:t>zh-tw</a:t>
            </a: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"&gt;</a:t>
            </a:r>
          </a:p>
          <a:p>
            <a:pPr>
              <a:defRPr/>
            </a:pPr>
            <a:endPar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endParaRPr>
          </a:p>
          <a:p>
            <a:pPr>
              <a:defRPr/>
            </a:pPr>
            <a:r>
              <a:rPr lang="en-US" altLang="zh-TW" sz="2000" dirty="0">
                <a:latin typeface="Arial Unicode MS" panose="020B0604020202020204" pitchFamily="34" charset="-120"/>
                <a:ea typeface="Arial Unicode MS" panose="020B0604020202020204" pitchFamily="34" charset="-120"/>
                <a:cs typeface="Arial Unicode MS" panose="020B0604020202020204" pitchFamily="34" charset="-120"/>
              </a:rPr>
              <a:t>&lt;/html&gt;</a:t>
            </a:r>
          </a:p>
        </p:txBody>
      </p:sp>
    </p:spTree>
    <p:extLst>
      <p:ext uri="{BB962C8B-B14F-4D97-AF65-F5344CB8AC3E}">
        <p14:creationId xmlns:p14="http://schemas.microsoft.com/office/powerpoint/2010/main" val="34487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標籤、元素、屬性與屬性值</a:t>
            </a:r>
            <a:endParaRPr lang="ko-KR" altLang="en-US" dirty="0">
              <a:solidFill>
                <a:schemeClr val="tx1"/>
              </a:solidFill>
            </a:endParaRPr>
          </a:p>
        </p:txBody>
      </p:sp>
      <p:pic>
        <p:nvPicPr>
          <p:cNvPr id="7" name="Picture 2" descr="File:Elements.png">
            <a:extLst>
              <a:ext uri="{FF2B5EF4-FFF2-40B4-BE49-F238E27FC236}">
                <a16:creationId xmlns:a16="http://schemas.microsoft.com/office/drawing/2014/main" id="{6EC52C67-DB92-45E3-92BD-5923295D8D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404058"/>
            <a:ext cx="3683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File:Option.png">
            <a:extLst>
              <a:ext uri="{FF2B5EF4-FFF2-40B4-BE49-F238E27FC236}">
                <a16:creationId xmlns:a16="http://schemas.microsoft.com/office/drawing/2014/main" id="{154F4EB5-914F-454D-90CF-F9591A528D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3488793"/>
            <a:ext cx="3683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資料庫圖表 8">
            <a:extLst>
              <a:ext uri="{FF2B5EF4-FFF2-40B4-BE49-F238E27FC236}">
                <a16:creationId xmlns:a16="http://schemas.microsoft.com/office/drawing/2014/main" id="{C49C3589-42A3-4AA8-B77F-2609F451254E}"/>
              </a:ext>
            </a:extLst>
          </p:cNvPr>
          <p:cNvGraphicFramePr/>
          <p:nvPr>
            <p:extLst>
              <p:ext uri="{D42A27DB-BD31-4B8C-83A1-F6EECF244321}">
                <p14:modId xmlns:p14="http://schemas.microsoft.com/office/powerpoint/2010/main" val="2444338583"/>
              </p:ext>
            </p:extLst>
          </p:nvPr>
        </p:nvGraphicFramePr>
        <p:xfrm>
          <a:off x="4663370" y="1669963"/>
          <a:ext cx="3450805" cy="461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資料庫圖表 9">
            <a:extLst>
              <a:ext uri="{FF2B5EF4-FFF2-40B4-BE49-F238E27FC236}">
                <a16:creationId xmlns:a16="http://schemas.microsoft.com/office/drawing/2014/main" id="{F49F4381-BE07-4E9E-A970-9147ADA750BD}"/>
              </a:ext>
            </a:extLst>
          </p:cNvPr>
          <p:cNvGraphicFramePr/>
          <p:nvPr>
            <p:extLst>
              <p:ext uri="{D42A27DB-BD31-4B8C-83A1-F6EECF244321}">
                <p14:modId xmlns:p14="http://schemas.microsoft.com/office/powerpoint/2010/main" val="3935517238"/>
              </p:ext>
            </p:extLst>
          </p:nvPr>
        </p:nvGraphicFramePr>
        <p:xfrm>
          <a:off x="4703489" y="3727540"/>
          <a:ext cx="3450805" cy="46196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1" name="直線單箭頭接點 10">
            <a:extLst>
              <a:ext uri="{FF2B5EF4-FFF2-40B4-BE49-F238E27FC236}">
                <a16:creationId xmlns:a16="http://schemas.microsoft.com/office/drawing/2014/main" id="{013CC6C9-6E11-4FF7-AAAF-887FD45605AB}"/>
              </a:ext>
            </a:extLst>
          </p:cNvPr>
          <p:cNvCxnSpPr/>
          <p:nvPr/>
        </p:nvCxnSpPr>
        <p:spPr>
          <a:xfrm flipV="1">
            <a:off x="4994491" y="2004765"/>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直線單箭頭接點 11">
            <a:extLst>
              <a:ext uri="{FF2B5EF4-FFF2-40B4-BE49-F238E27FC236}">
                <a16:creationId xmlns:a16="http://schemas.microsoft.com/office/drawing/2014/main" id="{B55A9CE8-82B8-453F-93F2-8614585F01B0}"/>
              </a:ext>
            </a:extLst>
          </p:cNvPr>
          <p:cNvCxnSpPr/>
          <p:nvPr/>
        </p:nvCxnSpPr>
        <p:spPr>
          <a:xfrm flipV="1">
            <a:off x="6260448" y="2004314"/>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3" name="文字方塊 12">
            <a:extLst>
              <a:ext uri="{FF2B5EF4-FFF2-40B4-BE49-F238E27FC236}">
                <a16:creationId xmlns:a16="http://schemas.microsoft.com/office/drawing/2014/main" id="{CBA85DCA-6A62-4926-A5B0-29F1C236FB92}"/>
              </a:ext>
            </a:extLst>
          </p:cNvPr>
          <p:cNvSpPr txBox="1"/>
          <p:nvPr/>
        </p:nvSpPr>
        <p:spPr>
          <a:xfrm>
            <a:off x="4627157" y="2203487"/>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開始標籤</a:t>
            </a:r>
          </a:p>
        </p:txBody>
      </p:sp>
      <p:sp>
        <p:nvSpPr>
          <p:cNvPr id="14" name="文字方塊 13">
            <a:extLst>
              <a:ext uri="{FF2B5EF4-FFF2-40B4-BE49-F238E27FC236}">
                <a16:creationId xmlns:a16="http://schemas.microsoft.com/office/drawing/2014/main" id="{CDEE218B-2E90-4096-9985-1E0E07AB7BF2}"/>
              </a:ext>
            </a:extLst>
          </p:cNvPr>
          <p:cNvSpPr txBox="1"/>
          <p:nvPr/>
        </p:nvSpPr>
        <p:spPr>
          <a:xfrm>
            <a:off x="5851726" y="2203489"/>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結束標籤</a:t>
            </a:r>
          </a:p>
        </p:txBody>
      </p:sp>
      <p:sp>
        <p:nvSpPr>
          <p:cNvPr id="15" name="右大括弧 14">
            <a:extLst>
              <a:ext uri="{FF2B5EF4-FFF2-40B4-BE49-F238E27FC236}">
                <a16:creationId xmlns:a16="http://schemas.microsoft.com/office/drawing/2014/main" id="{08F2FF57-2B6F-4A76-961F-2D58E782E45E}"/>
              </a:ext>
            </a:extLst>
          </p:cNvPr>
          <p:cNvSpPr/>
          <p:nvPr/>
        </p:nvSpPr>
        <p:spPr>
          <a:xfrm rot="5400000">
            <a:off x="5510525" y="2100332"/>
            <a:ext cx="286488" cy="1231465"/>
          </a:xfrm>
          <a:prstGeom prst="rightBrace">
            <a:avLst>
              <a:gd name="adj1" fmla="val 8333"/>
              <a:gd name="adj2" fmla="val 4935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3EB27EB7-4877-4447-B6B9-6A0E37803097}"/>
              </a:ext>
            </a:extLst>
          </p:cNvPr>
          <p:cNvSpPr txBox="1"/>
          <p:nvPr/>
        </p:nvSpPr>
        <p:spPr>
          <a:xfrm>
            <a:off x="5347202" y="2922498"/>
            <a:ext cx="646331"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元素</a:t>
            </a:r>
          </a:p>
        </p:txBody>
      </p:sp>
      <p:cxnSp>
        <p:nvCxnSpPr>
          <p:cNvPr id="17" name="直線單箭頭接點 16">
            <a:extLst>
              <a:ext uri="{FF2B5EF4-FFF2-40B4-BE49-F238E27FC236}">
                <a16:creationId xmlns:a16="http://schemas.microsoft.com/office/drawing/2014/main" id="{94C49369-AE25-49D0-ADCF-9DE4ABB988E3}"/>
              </a:ext>
            </a:extLst>
          </p:cNvPr>
          <p:cNvCxnSpPr/>
          <p:nvPr/>
        </p:nvCxnSpPr>
        <p:spPr>
          <a:xfrm flipV="1">
            <a:off x="5400388" y="4117073"/>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8" name="文字方塊 17">
            <a:extLst>
              <a:ext uri="{FF2B5EF4-FFF2-40B4-BE49-F238E27FC236}">
                <a16:creationId xmlns:a16="http://schemas.microsoft.com/office/drawing/2014/main" id="{AC3294FC-E888-440B-8D0F-0E9ECA65D564}"/>
              </a:ext>
            </a:extLst>
          </p:cNvPr>
          <p:cNvSpPr txBox="1"/>
          <p:nvPr/>
        </p:nvSpPr>
        <p:spPr>
          <a:xfrm>
            <a:off x="5088822" y="4316248"/>
            <a:ext cx="646331"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屬性</a:t>
            </a:r>
          </a:p>
        </p:txBody>
      </p:sp>
      <p:sp>
        <p:nvSpPr>
          <p:cNvPr id="19" name="文字方塊 18">
            <a:extLst>
              <a:ext uri="{FF2B5EF4-FFF2-40B4-BE49-F238E27FC236}">
                <a16:creationId xmlns:a16="http://schemas.microsoft.com/office/drawing/2014/main" id="{9734B80E-000C-436E-80AC-9F69B0E9CF98}"/>
              </a:ext>
            </a:extLst>
          </p:cNvPr>
          <p:cNvSpPr txBox="1"/>
          <p:nvPr/>
        </p:nvSpPr>
        <p:spPr>
          <a:xfrm>
            <a:off x="5759393" y="4316248"/>
            <a:ext cx="87716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屬性值</a:t>
            </a:r>
          </a:p>
        </p:txBody>
      </p:sp>
      <p:cxnSp>
        <p:nvCxnSpPr>
          <p:cNvPr id="20" name="直線單箭頭接點 19">
            <a:extLst>
              <a:ext uri="{FF2B5EF4-FFF2-40B4-BE49-F238E27FC236}">
                <a16:creationId xmlns:a16="http://schemas.microsoft.com/office/drawing/2014/main" id="{BE1C3013-F4B6-4802-B1BA-FCB60C594FA6}"/>
              </a:ext>
            </a:extLst>
          </p:cNvPr>
          <p:cNvCxnSpPr/>
          <p:nvPr/>
        </p:nvCxnSpPr>
        <p:spPr>
          <a:xfrm flipV="1">
            <a:off x="6106340" y="4121845"/>
            <a:ext cx="9053" cy="199175"/>
          </a:xfrm>
          <a:prstGeom prst="straightConnector1">
            <a:avLst/>
          </a:prstGeom>
          <a:ln w="38100">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21" name="直線單箭頭接點 20">
            <a:extLst>
              <a:ext uri="{FF2B5EF4-FFF2-40B4-BE49-F238E27FC236}">
                <a16:creationId xmlns:a16="http://schemas.microsoft.com/office/drawing/2014/main" id="{E4D6BC38-F8D4-44BD-85C3-93589F8524FA}"/>
              </a:ext>
            </a:extLst>
          </p:cNvPr>
          <p:cNvCxnSpPr/>
          <p:nvPr/>
        </p:nvCxnSpPr>
        <p:spPr>
          <a:xfrm flipV="1">
            <a:off x="5643209" y="1570374"/>
            <a:ext cx="9053" cy="199175"/>
          </a:xfrm>
          <a:prstGeom prst="straightConnector1">
            <a:avLst/>
          </a:prstGeom>
          <a:ln w="38100">
            <a:solidFill>
              <a:srgbClr val="FF0000"/>
            </a:solidFill>
            <a:headEnd type="triangle"/>
            <a:tailEnd type="none"/>
          </a:ln>
        </p:spPr>
        <p:style>
          <a:lnRef idx="1">
            <a:schemeClr val="accent6"/>
          </a:lnRef>
          <a:fillRef idx="0">
            <a:schemeClr val="accent6"/>
          </a:fillRef>
          <a:effectRef idx="0">
            <a:schemeClr val="accent6"/>
          </a:effectRef>
          <a:fontRef idx="minor">
            <a:schemeClr val="tx1"/>
          </a:fontRef>
        </p:style>
      </p:cxnSp>
      <p:sp>
        <p:nvSpPr>
          <p:cNvPr id="22" name="文字方塊 21">
            <a:extLst>
              <a:ext uri="{FF2B5EF4-FFF2-40B4-BE49-F238E27FC236}">
                <a16:creationId xmlns:a16="http://schemas.microsoft.com/office/drawing/2014/main" id="{2A3E0385-5DF5-4ED9-AB86-BF14926DFBB6}"/>
              </a:ext>
            </a:extLst>
          </p:cNvPr>
          <p:cNvSpPr txBox="1"/>
          <p:nvPr/>
        </p:nvSpPr>
        <p:spPr>
          <a:xfrm>
            <a:off x="5097028" y="1205535"/>
            <a:ext cx="1107996"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標籤內容</a:t>
            </a:r>
          </a:p>
        </p:txBody>
      </p:sp>
    </p:spTree>
    <p:extLst>
      <p:ext uri="{BB962C8B-B14F-4D97-AF65-F5344CB8AC3E}">
        <p14:creationId xmlns:p14="http://schemas.microsoft.com/office/powerpoint/2010/main" val="206056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head </a:t>
            </a:r>
            <a:r>
              <a:rPr lang="zh-TW" altLang="en-US" b="1" dirty="0">
                <a:solidFill>
                  <a:schemeClr val="tx1"/>
                </a:solidFill>
                <a:latin typeface="Arial Unicode MS" panose="020B0604020202020204" pitchFamily="34" charset="-120"/>
                <a:ea typeface="微軟正黑體" panose="020B0604030504040204" pitchFamily="34" charset="-120"/>
              </a:rPr>
              <a:t>元素</a:t>
            </a:r>
            <a:endParaRPr lang="ko-KR" altLang="en-US" dirty="0">
              <a:solidFill>
                <a:schemeClr val="tx1"/>
              </a:solidFill>
            </a:endParaRPr>
          </a:p>
        </p:txBody>
      </p:sp>
      <p:sp>
        <p:nvSpPr>
          <p:cNvPr id="23" name="內容版面配置區 2">
            <a:extLst>
              <a:ext uri="{FF2B5EF4-FFF2-40B4-BE49-F238E27FC236}">
                <a16:creationId xmlns:a16="http://schemas.microsoft.com/office/drawing/2014/main" id="{B232963B-595F-48A4-8DF6-8FEA4C46F558}"/>
              </a:ext>
            </a:extLst>
          </p:cNvPr>
          <p:cNvSpPr txBox="1">
            <a:spLocks/>
          </p:cNvSpPr>
          <p:nvPr/>
        </p:nvSpPr>
        <p:spPr>
          <a:xfrm>
            <a:off x="628650" y="987574"/>
            <a:ext cx="7886700" cy="309634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用來放一些描述網頁的資料</a:t>
            </a:r>
            <a:r>
              <a:rPr lang="en-US" altLang="zh-TW" sz="2400" dirty="0">
                <a:latin typeface="微軟正黑體" panose="020B0604030504040204" pitchFamily="34" charset="-120"/>
                <a:ea typeface="微軟正黑體" panose="020B0604030504040204" pitchFamily="34" charset="-120"/>
              </a:rPr>
              <a:t>(</a:t>
            </a:r>
            <a:r>
              <a:rPr lang="en-US" altLang="zh-TW" sz="2400" dirty="0">
                <a:latin typeface="微軟正黑體" panose="020B0604030504040204" pitchFamily="34" charset="-120"/>
                <a:ea typeface="微軟正黑體" panose="020B0604030504040204" pitchFamily="34" charset="-120"/>
                <a:cs typeface="Times New Roman" panose="02020603050405020304" pitchFamily="18" charset="0"/>
              </a:rPr>
              <a:t>metadata</a:t>
            </a:r>
            <a:r>
              <a:rPr lang="en-US" altLang="zh-TW" sz="2400" dirty="0">
                <a:latin typeface="微軟正黑體" panose="020B0604030504040204" pitchFamily="34" charset="-120"/>
                <a:ea typeface="微軟正黑體" panose="020B0604030504040204" pitchFamily="34" charset="-120"/>
              </a:rPr>
              <a:t>)</a:t>
            </a:r>
          </a:p>
          <a:p>
            <a:r>
              <a:rPr lang="zh-TW" altLang="en-US" sz="2400" dirty="0">
                <a:latin typeface="微軟正黑體" panose="020B0604030504040204" pitchFamily="34" charset="-120"/>
                <a:ea typeface="微軟正黑體" panose="020B0604030504040204" pitchFamily="34" charset="-120"/>
              </a:rPr>
              <a:t>不會顯示在網頁上</a:t>
            </a:r>
            <a:endParaRPr lang="en-US" altLang="zh-TW" sz="24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內含的子元素常見有</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title</a:t>
            </a:r>
            <a:r>
              <a:rPr lang="zh-TW" altLang="en-US" sz="1800" dirty="0">
                <a:latin typeface="微軟正黑體" panose="020B0604030504040204" pitchFamily="34" charset="-120"/>
                <a:ea typeface="微軟正黑體" panose="020B0604030504040204" pitchFamily="34" charset="-120"/>
              </a:rPr>
              <a:t>元素：文件標題，會出現在瀏覽器視窗左上方的標題區域</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meta</a:t>
            </a:r>
            <a:r>
              <a:rPr lang="zh-TW" altLang="en-US" sz="1800" dirty="0">
                <a:latin typeface="微軟正黑體" panose="020B0604030504040204" pitchFamily="34" charset="-120"/>
                <a:ea typeface="微軟正黑體" panose="020B0604030504040204" pitchFamily="34" charset="-120"/>
              </a:rPr>
              <a:t>元素：描述</a:t>
            </a: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HTML</a:t>
            </a:r>
            <a:r>
              <a:rPr lang="zh-TW" altLang="en-US" sz="1800" dirty="0">
                <a:latin typeface="微軟正黑體" panose="020B0604030504040204" pitchFamily="34" charset="-120"/>
                <a:ea typeface="微軟正黑體" panose="020B0604030504040204" pitchFamily="34" charset="-120"/>
              </a:rPr>
              <a:t>文件相關資訊，資訊內容由</a:t>
            </a:r>
            <a:r>
              <a:rPr lang="en-US" altLang="zh-TW" sz="1800" dirty="0">
                <a:latin typeface="微軟正黑體" panose="020B0604030504040204" pitchFamily="34" charset="-120"/>
                <a:ea typeface="微軟正黑體" panose="020B0604030504040204" pitchFamily="34" charset="-120"/>
              </a:rPr>
              <a:t>name</a:t>
            </a:r>
            <a:r>
              <a:rPr lang="zh-TW" altLang="en-US" sz="1800" dirty="0">
                <a:latin typeface="微軟正黑體" panose="020B0604030504040204" pitchFamily="34" charset="-120"/>
                <a:ea typeface="微軟正黑體" panose="020B0604030504040204" pitchFamily="34" charset="-120"/>
              </a:rPr>
              <a:t>與</a:t>
            </a:r>
            <a:r>
              <a:rPr lang="en-US" altLang="zh-TW" sz="1800" dirty="0">
                <a:latin typeface="微軟正黑體" panose="020B0604030504040204" pitchFamily="34" charset="-120"/>
                <a:ea typeface="微軟正黑體" panose="020B0604030504040204" pitchFamily="34" charset="-120"/>
              </a:rPr>
              <a:t>content</a:t>
            </a:r>
            <a:r>
              <a:rPr lang="zh-TW" altLang="en-US" sz="1800" dirty="0">
                <a:latin typeface="微軟正黑體" panose="020B0604030504040204" pitchFamily="34" charset="-120"/>
                <a:ea typeface="微軟正黑體" panose="020B0604030504040204" pitchFamily="34" charset="-120"/>
              </a:rPr>
              <a:t>屬性來決定</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style</a:t>
            </a:r>
            <a:r>
              <a:rPr lang="zh-TW" altLang="en-US" sz="1800" dirty="0">
                <a:latin typeface="微軟正黑體" panose="020B0604030504040204" pitchFamily="34" charset="-120"/>
                <a:ea typeface="微軟正黑體" panose="020B0604030504040204" pitchFamily="34" charset="-120"/>
              </a:rPr>
              <a:t>元素：樣式表宣告</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cs typeface="Times New Roman" panose="02020603050405020304" pitchFamily="18" charset="0"/>
              </a:rPr>
              <a:t>script</a:t>
            </a:r>
            <a:r>
              <a:rPr lang="zh-TW" altLang="en-US" sz="1800" dirty="0">
                <a:latin typeface="微軟正黑體" panose="020B0604030504040204" pitchFamily="34" charset="-120"/>
                <a:ea typeface="微軟正黑體" panose="020B0604030504040204" pitchFamily="34" charset="-120"/>
              </a:rPr>
              <a:t>元素：程式碼宣告</a:t>
            </a:r>
            <a:endParaRPr lang="en-US" altLang="zh-TW" dirty="0">
              <a:latin typeface="微軟正黑體" panose="020B0604030504040204" pitchFamily="34" charset="-120"/>
              <a:ea typeface="微軟正黑體" panose="020B0604030504040204" pitchFamily="34" charset="-120"/>
            </a:endParaRPr>
          </a:p>
        </p:txBody>
      </p:sp>
      <p:sp>
        <p:nvSpPr>
          <p:cNvPr id="24" name="圓角矩形 5">
            <a:extLst>
              <a:ext uri="{FF2B5EF4-FFF2-40B4-BE49-F238E27FC236}">
                <a16:creationId xmlns:a16="http://schemas.microsoft.com/office/drawing/2014/main" id="{5833D277-2632-4D4A-9A5F-FDB9E150095A}"/>
              </a:ext>
            </a:extLst>
          </p:cNvPr>
          <p:cNvSpPr/>
          <p:nvPr/>
        </p:nvSpPr>
        <p:spPr>
          <a:xfrm>
            <a:off x="4576580" y="3075806"/>
            <a:ext cx="3361680" cy="167700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&lt;head&gt;</a:t>
            </a:r>
          </a:p>
          <a:p>
            <a:pPr>
              <a:defRPr/>
            </a:pPr>
            <a:r>
              <a:rPr lang="en-US" altLang="zh-TW" sz="1400" dirty="0">
                <a:solidFill>
                  <a:schemeClr val="tx1"/>
                </a:solidFill>
              </a:rPr>
              <a:t>    &lt;meta charset="UTF-8" /&gt;</a:t>
            </a:r>
          </a:p>
          <a:p>
            <a:pPr>
              <a:defRPr/>
            </a:pPr>
            <a:r>
              <a:rPr lang="en-US" altLang="zh-TW" sz="1400" dirty="0">
                <a:solidFill>
                  <a:schemeClr val="tx1"/>
                </a:solidFill>
              </a:rPr>
              <a:t>    &lt;title&gt;Example document&lt;/title&gt;</a:t>
            </a:r>
          </a:p>
          <a:p>
            <a:pPr>
              <a:defRPr/>
            </a:pPr>
            <a:r>
              <a:rPr lang="zh-TW" altLang="en-US" sz="1400" dirty="0">
                <a:solidFill>
                  <a:schemeClr val="tx1"/>
                </a:solidFill>
              </a:rPr>
              <a:t>    </a:t>
            </a:r>
            <a:r>
              <a:rPr lang="en-US" altLang="zh-TW" sz="1400" dirty="0">
                <a:solidFill>
                  <a:schemeClr val="tx1"/>
                </a:solidFill>
              </a:rPr>
              <a:t>&lt;style&gt;CSS </a:t>
            </a:r>
            <a:r>
              <a:rPr lang="zh-TW" altLang="en-US" sz="1400" dirty="0">
                <a:solidFill>
                  <a:schemeClr val="tx1"/>
                </a:solidFill>
              </a:rPr>
              <a:t>寫在這裡</a:t>
            </a:r>
            <a:r>
              <a:rPr lang="en-US" altLang="zh-TW" sz="1400" dirty="0">
                <a:solidFill>
                  <a:schemeClr val="tx1"/>
                </a:solidFill>
              </a:rPr>
              <a:t>&lt;/style&gt;</a:t>
            </a:r>
          </a:p>
          <a:p>
            <a:pPr>
              <a:defRPr/>
            </a:pPr>
            <a:r>
              <a:rPr lang="en-US" altLang="zh-TW" sz="1400" dirty="0">
                <a:solidFill>
                  <a:schemeClr val="tx1"/>
                </a:solidFill>
              </a:rPr>
              <a:t>    &lt;script&gt;JS </a:t>
            </a:r>
            <a:r>
              <a:rPr lang="zh-TW" altLang="en-US" sz="1400" dirty="0">
                <a:solidFill>
                  <a:schemeClr val="tx1"/>
                </a:solidFill>
              </a:rPr>
              <a:t>寫在這裡</a:t>
            </a:r>
            <a:r>
              <a:rPr lang="en-US" altLang="zh-TW" sz="1400" dirty="0">
                <a:solidFill>
                  <a:schemeClr val="tx1"/>
                </a:solidFill>
              </a:rPr>
              <a:t>&lt;/script&gt;</a:t>
            </a:r>
          </a:p>
          <a:p>
            <a:pPr>
              <a:defRPr/>
            </a:pPr>
            <a:r>
              <a:rPr lang="en-US" altLang="zh-TW" sz="1400" dirty="0">
                <a:solidFill>
                  <a:schemeClr val="tx1"/>
                </a:solidFill>
              </a:rPr>
              <a:t>&lt;/head&gt;</a:t>
            </a:r>
          </a:p>
        </p:txBody>
      </p:sp>
    </p:spTree>
    <p:extLst>
      <p:ext uri="{BB962C8B-B14F-4D97-AF65-F5344CB8AC3E}">
        <p14:creationId xmlns:p14="http://schemas.microsoft.com/office/powerpoint/2010/main" val="369327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meta </a:t>
            </a:r>
            <a:r>
              <a:rPr lang="zh-TW" altLang="en-US" b="1" dirty="0">
                <a:solidFill>
                  <a:schemeClr val="tx1"/>
                </a:solidFill>
                <a:latin typeface="Arial Unicode MS" panose="020B0604020202020204" pitchFamily="34" charset="-120"/>
              </a:rPr>
              <a:t>元素</a:t>
            </a:r>
            <a:endParaRPr lang="ko-KR" altLang="en-US" dirty="0">
              <a:solidFill>
                <a:schemeClr val="tx1"/>
              </a:solidFill>
            </a:endParaRPr>
          </a:p>
        </p:txBody>
      </p:sp>
      <p:sp>
        <p:nvSpPr>
          <p:cNvPr id="23" name="內容版面配置區 2">
            <a:extLst>
              <a:ext uri="{FF2B5EF4-FFF2-40B4-BE49-F238E27FC236}">
                <a16:creationId xmlns:a16="http://schemas.microsoft.com/office/drawing/2014/main" id="{B232963B-595F-48A4-8DF6-8FEA4C46F558}"/>
              </a:ext>
            </a:extLst>
          </p:cNvPr>
          <p:cNvSpPr txBox="1">
            <a:spLocks/>
          </p:cNvSpPr>
          <p:nvPr/>
        </p:nvSpPr>
        <p:spPr>
          <a:xfrm>
            <a:off x="628650" y="987574"/>
            <a:ext cx="7886700" cy="309634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name</a:t>
            </a:r>
            <a:r>
              <a:rPr lang="zh-TW" altLang="en-US" sz="2400" dirty="0"/>
              <a:t>屬性</a:t>
            </a:r>
            <a:endParaRPr lang="en-US" altLang="zh-TW" sz="2400" dirty="0"/>
          </a:p>
          <a:p>
            <a:pPr lvl="1"/>
            <a:r>
              <a:rPr lang="en-US" altLang="zh-TW" sz="1800" dirty="0"/>
              <a:t>author</a:t>
            </a:r>
            <a:r>
              <a:rPr lang="zh-TW" altLang="en-US" sz="1800" dirty="0"/>
              <a:t>、</a:t>
            </a:r>
            <a:r>
              <a:rPr lang="en-US" altLang="zh-TW" sz="1800" dirty="0"/>
              <a:t>description</a:t>
            </a:r>
            <a:r>
              <a:rPr lang="zh-TW" altLang="en-US" sz="1800" dirty="0"/>
              <a:t>、</a:t>
            </a:r>
            <a:r>
              <a:rPr lang="en-US" altLang="zh-TW" sz="1800" dirty="0"/>
              <a:t>generator </a:t>
            </a:r>
            <a:r>
              <a:rPr lang="zh-TW" altLang="en-US" sz="1800" dirty="0"/>
              <a:t>、</a:t>
            </a:r>
            <a:r>
              <a:rPr lang="en-US" altLang="zh-TW" sz="1800" dirty="0"/>
              <a:t>keywords</a:t>
            </a:r>
          </a:p>
          <a:p>
            <a:r>
              <a:rPr lang="en-US" altLang="zh-TW" sz="2400" dirty="0"/>
              <a:t>http-</a:t>
            </a:r>
            <a:r>
              <a:rPr lang="en-US" altLang="zh-TW" sz="2400" dirty="0" err="1"/>
              <a:t>equiv</a:t>
            </a:r>
            <a:r>
              <a:rPr lang="zh-TW" altLang="en-US" sz="2400" dirty="0"/>
              <a:t>屬性</a:t>
            </a:r>
            <a:endParaRPr lang="en-US" altLang="zh-TW" sz="2400" dirty="0"/>
          </a:p>
          <a:p>
            <a:pPr lvl="1"/>
            <a:r>
              <a:rPr lang="en-US" altLang="zh-TW" sz="1800" dirty="0"/>
              <a:t>content-language </a:t>
            </a:r>
            <a:r>
              <a:rPr lang="zh-TW" altLang="en-US" sz="1800" dirty="0"/>
              <a:t>、</a:t>
            </a:r>
            <a:r>
              <a:rPr lang="en-US" altLang="zh-TW" sz="1800" dirty="0"/>
              <a:t>content-type </a:t>
            </a:r>
            <a:r>
              <a:rPr lang="zh-TW" altLang="en-US" sz="1800" dirty="0"/>
              <a:t>、</a:t>
            </a:r>
            <a:r>
              <a:rPr lang="en-US" altLang="zh-TW" sz="1800" dirty="0"/>
              <a:t>refresh </a:t>
            </a:r>
            <a:r>
              <a:rPr lang="zh-TW" altLang="en-US" sz="1800" dirty="0"/>
              <a:t>、</a:t>
            </a:r>
            <a:r>
              <a:rPr lang="en-US" altLang="zh-TW" sz="1800" dirty="0"/>
              <a:t>set-cookie</a:t>
            </a:r>
          </a:p>
          <a:p>
            <a:r>
              <a:rPr lang="en-US" altLang="zh-TW" sz="2400" dirty="0"/>
              <a:t>charset</a:t>
            </a:r>
            <a:r>
              <a:rPr lang="zh-TW" altLang="en-US" sz="2400" dirty="0"/>
              <a:t>屬性</a:t>
            </a:r>
            <a:endParaRPr lang="en-US" altLang="zh-TW" sz="2400" dirty="0"/>
          </a:p>
          <a:p>
            <a:r>
              <a:rPr lang="en-US" altLang="zh-TW" sz="2400" dirty="0"/>
              <a:t>content</a:t>
            </a:r>
            <a:r>
              <a:rPr lang="zh-TW" altLang="en-US" sz="2400" dirty="0"/>
              <a:t>屬性</a:t>
            </a:r>
          </a:p>
        </p:txBody>
      </p:sp>
    </p:spTree>
    <p:extLst>
      <p:ext uri="{BB962C8B-B14F-4D97-AF65-F5344CB8AC3E}">
        <p14:creationId xmlns:p14="http://schemas.microsoft.com/office/powerpoint/2010/main" val="165271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body </a:t>
            </a:r>
            <a:r>
              <a:rPr lang="zh-TW" altLang="en-US" b="1" dirty="0">
                <a:solidFill>
                  <a:schemeClr val="tx1"/>
                </a:solidFill>
                <a:latin typeface="Arial Unicode MS" panose="020B0604020202020204" pitchFamily="34" charset="-120"/>
                <a:ea typeface="微軟正黑體" panose="020B0604030504040204" pitchFamily="34" charset="-120"/>
              </a:rPr>
              <a:t>元素</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EEB3A9FC-8DC9-4D4D-851B-284FEA80AECA}"/>
              </a:ext>
            </a:extLst>
          </p:cNvPr>
          <p:cNvSpPr txBox="1">
            <a:spLocks/>
          </p:cNvSpPr>
          <p:nvPr/>
        </p:nvSpPr>
        <p:spPr>
          <a:xfrm>
            <a:off x="628650" y="1131590"/>
            <a:ext cx="7886700" cy="476318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主要用來呈現網頁的內容</a:t>
            </a:r>
            <a:endParaRPr lang="en-US" altLang="zh-TW" sz="24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文字與段落元素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清單元素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超連結元素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圖片元素</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其它</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見後面範例</a:t>
            </a:r>
            <a:r>
              <a:rPr lang="en-US" altLang="zh-TW" sz="1800" dirty="0">
                <a:latin typeface="微軟正黑體" panose="020B0604030504040204" pitchFamily="34" charset="-120"/>
                <a:ea typeface="微軟正黑體" panose="020B0604030504040204" pitchFamily="34" charset="-120"/>
              </a:rPr>
              <a:t>)</a:t>
            </a:r>
          </a:p>
          <a:p>
            <a:pPr lvl="2"/>
            <a:r>
              <a:rPr lang="zh-TW" altLang="en-US" sz="1800" dirty="0">
                <a:latin typeface="微軟正黑體" panose="020B0604030504040204" pitchFamily="34" charset="-120"/>
                <a:ea typeface="微軟正黑體" panose="020B0604030504040204" pitchFamily="34" charset="-120"/>
              </a:rPr>
              <a:t>表格</a:t>
            </a:r>
            <a:endParaRPr lang="en-US" altLang="zh-TW" sz="1800" dirty="0">
              <a:latin typeface="微軟正黑體" panose="020B0604030504040204" pitchFamily="34" charset="-120"/>
              <a:ea typeface="微軟正黑體" panose="020B0604030504040204" pitchFamily="34" charset="-120"/>
            </a:endParaRPr>
          </a:p>
          <a:p>
            <a:pPr lvl="2"/>
            <a:r>
              <a:rPr lang="zh-TW" altLang="en-US" sz="1800" dirty="0">
                <a:latin typeface="微軟正黑體" panose="020B0604030504040204" pitchFamily="34" charset="-120"/>
                <a:ea typeface="微軟正黑體" panose="020B0604030504040204" pitchFamily="34" charset="-120"/>
              </a:rPr>
              <a:t>表單</a:t>
            </a:r>
            <a:endParaRPr lang="en-US" altLang="zh-TW" sz="1800" dirty="0">
              <a:latin typeface="微軟正黑體" panose="020B0604030504040204" pitchFamily="34" charset="-120"/>
              <a:ea typeface="微軟正黑體" panose="020B0604030504040204" pitchFamily="34" charset="-120"/>
            </a:endParaRPr>
          </a:p>
          <a:p>
            <a:pPr lvl="2"/>
            <a:r>
              <a:rPr lang="en-US" altLang="zh-TW" sz="1800" dirty="0">
                <a:latin typeface="微軟正黑體" panose="020B0604030504040204" pitchFamily="34" charset="-120"/>
                <a:ea typeface="微軟正黑體" panose="020B0604030504040204" pitchFamily="34" charset="-120"/>
              </a:rPr>
              <a:t>…..</a:t>
            </a:r>
          </a:p>
          <a:p>
            <a:pPr lvl="2"/>
            <a:r>
              <a:rPr lang="en-US" altLang="zh-TW" sz="1800" dirty="0">
                <a:latin typeface="微軟正黑體" panose="020B0604030504040204" pitchFamily="34" charset="-120"/>
                <a:ea typeface="微軟正黑體" panose="020B0604030504040204" pitchFamily="34" charset="-120"/>
              </a:rPr>
              <a:t>…..</a:t>
            </a:r>
          </a:p>
        </p:txBody>
      </p:sp>
      <p:sp>
        <p:nvSpPr>
          <p:cNvPr id="5" name="圓角矩形 5">
            <a:extLst>
              <a:ext uri="{FF2B5EF4-FFF2-40B4-BE49-F238E27FC236}">
                <a16:creationId xmlns:a16="http://schemas.microsoft.com/office/drawing/2014/main" id="{CE97D371-52BB-4E93-B4A5-96A64200355C}"/>
              </a:ext>
            </a:extLst>
          </p:cNvPr>
          <p:cNvSpPr/>
          <p:nvPr/>
        </p:nvSpPr>
        <p:spPr>
          <a:xfrm>
            <a:off x="3563888" y="2139702"/>
            <a:ext cx="4753070" cy="209428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latin typeface="Arial Unicode MS" panose="020B0604020202020204" pitchFamily="34" charset="-120"/>
                <a:ea typeface="微軟正黑體" panose="020B0604030504040204" pitchFamily="34" charset="-120"/>
              </a:rPr>
              <a:t>&lt;body&gt;</a:t>
            </a:r>
          </a:p>
          <a:p>
            <a:pPr>
              <a:defRPr/>
            </a:pPr>
            <a:r>
              <a:rPr lang="en-US" altLang="zh-TW" sz="1600" dirty="0">
                <a:solidFill>
                  <a:schemeClr val="tx1"/>
                </a:solidFill>
                <a:latin typeface="Arial Unicode MS" panose="020B0604020202020204" pitchFamily="34" charset="-120"/>
                <a:ea typeface="微軟正黑體" panose="020B0604030504040204" pitchFamily="34" charset="-120"/>
              </a:rPr>
              <a:t>    &lt;h1&gt;</a:t>
            </a:r>
            <a:r>
              <a:rPr lang="zh-TW" altLang="en-US" sz="1600" dirty="0">
                <a:solidFill>
                  <a:schemeClr val="tx1"/>
                </a:solidFill>
                <a:latin typeface="Arial Unicode MS" panose="020B0604020202020204" pitchFamily="34" charset="-120"/>
                <a:ea typeface="微軟正黑體" panose="020B0604030504040204" pitchFamily="34" charset="-120"/>
              </a:rPr>
              <a:t>範例練習</a:t>
            </a:r>
            <a:r>
              <a:rPr lang="en-US" altLang="zh-TW" sz="1600" dirty="0">
                <a:solidFill>
                  <a:schemeClr val="tx1"/>
                </a:solidFill>
                <a:latin typeface="Arial Unicode MS" panose="020B0604020202020204" pitchFamily="34" charset="-120"/>
                <a:ea typeface="微軟正黑體" panose="020B0604030504040204" pitchFamily="34" charset="-120"/>
              </a:rPr>
              <a:t>&lt;/h1&gt;</a:t>
            </a:r>
          </a:p>
          <a:p>
            <a:pPr>
              <a:defRPr/>
            </a:pPr>
            <a:r>
              <a:rPr lang="zh-TW" altLang="en-US" sz="1600" dirty="0">
                <a:solidFill>
                  <a:schemeClr val="tx1"/>
                </a:solidFill>
                <a:latin typeface="Arial Unicode MS" panose="020B0604020202020204" pitchFamily="34" charset="-120"/>
                <a:ea typeface="微軟正黑體" panose="020B0604030504040204" pitchFamily="34" charset="-120"/>
              </a:rPr>
              <a:t>    </a:t>
            </a:r>
            <a:r>
              <a:rPr lang="en-US" altLang="zh-TW" sz="1600" dirty="0">
                <a:solidFill>
                  <a:schemeClr val="tx1"/>
                </a:solidFill>
                <a:latin typeface="Arial Unicode MS" panose="020B0604020202020204" pitchFamily="34" charset="-120"/>
                <a:ea typeface="微軟正黑體" panose="020B0604030504040204" pitchFamily="34" charset="-120"/>
              </a:rPr>
              <a:t>&lt;p&gt;</a:t>
            </a:r>
            <a:r>
              <a:rPr lang="zh-TW" altLang="en-US" sz="1600" dirty="0">
                <a:solidFill>
                  <a:schemeClr val="tx1"/>
                </a:solidFill>
                <a:latin typeface="Arial Unicode MS" panose="020B0604020202020204" pitchFamily="34" charset="-120"/>
                <a:ea typeface="微軟正黑體" panose="020B0604030504040204" pitchFamily="34" charset="-120"/>
              </a:rPr>
              <a:t>我是說明文字</a:t>
            </a:r>
            <a:r>
              <a:rPr lang="en-US" altLang="zh-TW" sz="1600" dirty="0">
                <a:solidFill>
                  <a:schemeClr val="tx1"/>
                </a:solidFill>
                <a:latin typeface="Arial Unicode MS" panose="020B0604020202020204" pitchFamily="34" charset="-120"/>
                <a:ea typeface="微軟正黑體" panose="020B0604030504040204" pitchFamily="34" charset="-120"/>
              </a:rPr>
              <a:t>&lt;/&gt;</a:t>
            </a:r>
          </a:p>
          <a:p>
            <a:pPr>
              <a:defRPr/>
            </a:pPr>
            <a:r>
              <a:rPr lang="zh-TW" altLang="en-US" sz="1600" dirty="0">
                <a:solidFill>
                  <a:schemeClr val="tx1"/>
                </a:solidFill>
                <a:latin typeface="Arial Unicode MS" panose="020B0604020202020204" pitchFamily="34" charset="-120"/>
                <a:ea typeface="微軟正黑體" panose="020B0604030504040204" pitchFamily="34" charset="-120"/>
              </a:rPr>
              <a:t>    </a:t>
            </a:r>
            <a:r>
              <a:rPr lang="en-US" altLang="zh-TW" sz="1600" dirty="0">
                <a:solidFill>
                  <a:schemeClr val="tx1"/>
                </a:solidFill>
                <a:latin typeface="Arial Unicode MS" panose="020B0604020202020204" pitchFamily="34" charset="-120"/>
                <a:ea typeface="微軟正黑體" panose="020B0604030504040204" pitchFamily="34" charset="-120"/>
              </a:rPr>
              <a:t>&lt;a </a:t>
            </a:r>
            <a:r>
              <a:rPr lang="en-US" altLang="zh-TW" sz="1600" dirty="0" err="1">
                <a:solidFill>
                  <a:schemeClr val="tx1"/>
                </a:solidFill>
                <a:latin typeface="Arial Unicode MS" panose="020B0604020202020204" pitchFamily="34" charset="-120"/>
                <a:ea typeface="微軟正黑體" panose="020B0604030504040204" pitchFamily="34" charset="-120"/>
              </a:rPr>
              <a:t>href</a:t>
            </a:r>
            <a:r>
              <a:rPr lang="en-US" altLang="zh-TW" sz="1600" dirty="0">
                <a:solidFill>
                  <a:schemeClr val="tx1"/>
                </a:solidFill>
                <a:latin typeface="Arial Unicode MS" panose="020B0604020202020204" pitchFamily="34" charset="-120"/>
                <a:ea typeface="微軟正黑體" panose="020B0604030504040204" pitchFamily="34" charset="-120"/>
              </a:rPr>
              <a:t>=“ ”&gt;</a:t>
            </a:r>
            <a:r>
              <a:rPr lang="zh-TW" altLang="en-US" sz="1600" dirty="0">
                <a:solidFill>
                  <a:schemeClr val="tx1"/>
                </a:solidFill>
                <a:latin typeface="Arial Unicode MS" panose="020B0604020202020204" pitchFamily="34" charset="-120"/>
                <a:ea typeface="微軟正黑體" panose="020B0604030504040204" pitchFamily="34" charset="-120"/>
              </a:rPr>
              <a:t>我是有超連結的文字</a:t>
            </a:r>
            <a:r>
              <a:rPr lang="en-US" altLang="zh-TW" sz="1600" dirty="0">
                <a:solidFill>
                  <a:schemeClr val="tx1"/>
                </a:solidFill>
                <a:latin typeface="Arial Unicode MS" panose="020B0604020202020204" pitchFamily="34" charset="-120"/>
                <a:ea typeface="微軟正黑體" panose="020B0604030504040204" pitchFamily="34" charset="-120"/>
              </a:rPr>
              <a:t>&lt;/a&gt;</a:t>
            </a:r>
          </a:p>
          <a:p>
            <a:pPr>
              <a:defRPr/>
            </a:pPr>
            <a:r>
              <a:rPr lang="zh-TW" altLang="en-US" sz="1600" dirty="0">
                <a:solidFill>
                  <a:schemeClr val="tx1"/>
                </a:solidFill>
                <a:latin typeface="Arial Unicode MS" panose="020B0604020202020204" pitchFamily="34" charset="-120"/>
                <a:ea typeface="微軟正黑體" panose="020B0604030504040204" pitchFamily="34" charset="-120"/>
              </a:rPr>
              <a:t>    </a:t>
            </a:r>
            <a:r>
              <a:rPr lang="en-US" altLang="zh-TW" sz="1600" dirty="0">
                <a:solidFill>
                  <a:schemeClr val="tx1"/>
                </a:solidFill>
                <a:latin typeface="Arial Unicode MS" panose="020B0604020202020204" pitchFamily="34" charset="-120"/>
                <a:ea typeface="微軟正黑體" panose="020B0604030504040204" pitchFamily="34" charset="-120"/>
              </a:rPr>
              <a:t>&lt;</a:t>
            </a:r>
            <a:r>
              <a:rPr lang="en-US" altLang="zh-TW" sz="1600" dirty="0" err="1">
                <a:solidFill>
                  <a:schemeClr val="tx1"/>
                </a:solidFill>
                <a:latin typeface="Arial Unicode MS" panose="020B0604020202020204" pitchFamily="34" charset="-120"/>
                <a:ea typeface="微軟正黑體" panose="020B0604030504040204" pitchFamily="34" charset="-120"/>
              </a:rPr>
              <a:t>img</a:t>
            </a:r>
            <a:r>
              <a:rPr lang="en-US" altLang="zh-TW" sz="1600" dirty="0">
                <a:solidFill>
                  <a:schemeClr val="tx1"/>
                </a:solidFill>
                <a:latin typeface="Arial Unicode MS" panose="020B0604020202020204" pitchFamily="34" charset="-120"/>
                <a:ea typeface="微軟正黑體" panose="020B0604030504040204" pitchFamily="34" charset="-120"/>
              </a:rPr>
              <a:t> </a:t>
            </a:r>
            <a:r>
              <a:rPr lang="en-US" altLang="zh-TW" sz="1600" dirty="0" err="1">
                <a:solidFill>
                  <a:schemeClr val="tx1"/>
                </a:solidFill>
                <a:latin typeface="Arial Unicode MS" panose="020B0604020202020204" pitchFamily="34" charset="-120"/>
                <a:ea typeface="微軟正黑體" panose="020B0604030504040204" pitchFamily="34" charset="-120"/>
              </a:rPr>
              <a:t>src</a:t>
            </a:r>
            <a:r>
              <a:rPr lang="en-US" altLang="zh-TW" sz="1600" dirty="0">
                <a:solidFill>
                  <a:schemeClr val="tx1"/>
                </a:solidFill>
                <a:latin typeface="Arial Unicode MS" panose="020B0604020202020204" pitchFamily="34" charset="-120"/>
                <a:ea typeface="微軟正黑體" panose="020B0604030504040204" pitchFamily="34" charset="-120"/>
              </a:rPr>
              <a:t>=“images/sakura.jpg” alt=“</a:t>
            </a:r>
            <a:r>
              <a:rPr lang="zh-TW" altLang="en-US" sz="1600" dirty="0">
                <a:solidFill>
                  <a:schemeClr val="tx1"/>
                </a:solidFill>
                <a:latin typeface="Arial Unicode MS" panose="020B0604020202020204" pitchFamily="34" charset="-120"/>
                <a:ea typeface="微軟正黑體" panose="020B0604030504040204" pitchFamily="34" charset="-120"/>
              </a:rPr>
              <a:t>櫻花</a:t>
            </a:r>
            <a:r>
              <a:rPr lang="en-US" altLang="zh-TW" sz="1600" dirty="0">
                <a:solidFill>
                  <a:schemeClr val="tx1"/>
                </a:solidFill>
                <a:latin typeface="Arial Unicode MS" panose="020B0604020202020204" pitchFamily="34" charset="-120"/>
                <a:ea typeface="微軟正黑體" panose="020B0604030504040204" pitchFamily="34" charset="-120"/>
              </a:rPr>
              <a:t>"&gt;</a:t>
            </a:r>
          </a:p>
          <a:p>
            <a:pPr>
              <a:defRPr/>
            </a:pPr>
            <a:r>
              <a:rPr lang="en-US" altLang="zh-TW" sz="1600" dirty="0">
                <a:solidFill>
                  <a:schemeClr val="tx1"/>
                </a:solidFill>
                <a:latin typeface="Arial Unicode MS" panose="020B0604020202020204" pitchFamily="34" charset="-120"/>
                <a:ea typeface="微軟正黑體" panose="020B0604030504040204" pitchFamily="34" charset="-120"/>
              </a:rPr>
              <a:t>&lt;/body&gt;</a:t>
            </a:r>
          </a:p>
        </p:txBody>
      </p:sp>
    </p:spTree>
    <p:extLst>
      <p:ext uri="{BB962C8B-B14F-4D97-AF65-F5344CB8AC3E}">
        <p14:creationId xmlns:p14="http://schemas.microsoft.com/office/powerpoint/2010/main" val="3268542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網頁基礎內容元素</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A846B328-28B4-4375-B60B-738F8DB1EBE2}"/>
              </a:ext>
            </a:extLst>
          </p:cNvPr>
          <p:cNvSpPr txBox="1">
            <a:spLocks/>
          </p:cNvSpPr>
          <p:nvPr/>
        </p:nvSpPr>
        <p:spPr>
          <a:xfrm>
            <a:off x="761179" y="1059583"/>
            <a:ext cx="3810185" cy="3456383"/>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文字</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&lt;h1&gt; ~</a:t>
            </a:r>
            <a:r>
              <a:rPr lang="zh-TW" altLang="en-US" sz="1800" dirty="0">
                <a:latin typeface="微軟正黑體" panose="020B0604030504040204" pitchFamily="34" charset="-120"/>
                <a:ea typeface="微軟正黑體" panose="020B0604030504040204" pitchFamily="34" charset="-120"/>
              </a:rPr>
              <a:t> </a:t>
            </a:r>
            <a:r>
              <a:rPr lang="en-US" altLang="zh-TW" sz="1800" dirty="0">
                <a:latin typeface="微軟正黑體" panose="020B0604030504040204" pitchFamily="34" charset="-120"/>
                <a:ea typeface="微軟正黑體" panose="020B0604030504040204" pitchFamily="34" charset="-120"/>
              </a:rPr>
              <a:t>&lt;h6&gt;</a:t>
            </a:r>
            <a:r>
              <a:rPr lang="zh-TW" altLang="en-US" sz="1800" dirty="0">
                <a:latin typeface="微軟正黑體" panose="020B0604030504040204" pitchFamily="34" charset="-120"/>
                <a:ea typeface="微軟正黑體" panose="020B0604030504040204" pitchFamily="34" charset="-120"/>
              </a:rPr>
              <a:t>標題文字</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&lt;p&gt;</a:t>
            </a:r>
            <a:r>
              <a:rPr lang="zh-TW" altLang="en-US" sz="1800" dirty="0">
                <a:latin typeface="微軟正黑體" panose="020B0604030504040204" pitchFamily="34" charset="-120"/>
                <a:ea typeface="微軟正黑體" panose="020B0604030504040204" pitchFamily="34" charset="-120"/>
              </a:rPr>
              <a:t>內文 </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br</a:t>
            </a:r>
            <a:r>
              <a:rPr lang="en-US" altLang="zh-TW" sz="1800" dirty="0">
                <a:latin typeface="微軟正黑體" panose="020B0604030504040204" pitchFamily="34" charset="-120"/>
                <a:ea typeface="微軟正黑體" panose="020B0604030504040204" pitchFamily="34" charset="-120"/>
              </a:rPr>
              <a:t>&gt; </a:t>
            </a:r>
            <a:r>
              <a:rPr lang="zh-TW" altLang="en-US" sz="1800" dirty="0">
                <a:latin typeface="微軟正黑體" panose="020B0604030504040204" pitchFamily="34" charset="-120"/>
                <a:ea typeface="微軟正黑體" panose="020B0604030504040204" pitchFamily="34" charset="-120"/>
              </a:rPr>
              <a:t>換行</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&lt;span&gt; , &amp;</a:t>
            </a:r>
            <a:r>
              <a:rPr lang="en-US" altLang="zh-TW" sz="1800" dirty="0" err="1">
                <a:latin typeface="微軟正黑體" panose="020B0604030504040204" pitchFamily="34" charset="-120"/>
                <a:ea typeface="微軟正黑體" panose="020B0604030504040204" pitchFamily="34" charset="-120"/>
              </a:rPr>
              <a:t>nbsp</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 特殊字元</a:t>
            </a:r>
            <a:endParaRPr lang="en-US" altLang="zh-TW" sz="1800" dirty="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圖片</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img</a:t>
            </a:r>
            <a:r>
              <a:rPr lang="en-US" altLang="zh-TW" sz="1800" dirty="0">
                <a:latin typeface="微軟正黑體" panose="020B0604030504040204" pitchFamily="34" charset="-120"/>
                <a:ea typeface="微軟正黑體" panose="020B0604030504040204" pitchFamily="34" charset="-120"/>
              </a:rPr>
              <a:t>&gt;</a:t>
            </a:r>
          </a:p>
          <a:p>
            <a:r>
              <a:rPr lang="zh-TW" altLang="en-US" sz="2400" dirty="0">
                <a:latin typeface="微軟正黑體" panose="020B0604030504040204" pitchFamily="34" charset="-120"/>
                <a:ea typeface="微軟正黑體" panose="020B0604030504040204" pitchFamily="34" charset="-120"/>
              </a:rPr>
              <a:t>區塊元素</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&lt;div&gt;</a:t>
            </a:r>
          </a:p>
        </p:txBody>
      </p:sp>
      <p:sp>
        <p:nvSpPr>
          <p:cNvPr id="7" name="文字方塊 6">
            <a:extLst>
              <a:ext uri="{FF2B5EF4-FFF2-40B4-BE49-F238E27FC236}">
                <a16:creationId xmlns:a16="http://schemas.microsoft.com/office/drawing/2014/main" id="{2686A833-C423-41C9-9F72-416C96BE5EA8}"/>
              </a:ext>
            </a:extLst>
          </p:cNvPr>
          <p:cNvSpPr txBox="1"/>
          <p:nvPr/>
        </p:nvSpPr>
        <p:spPr>
          <a:xfrm>
            <a:off x="5004048" y="1059583"/>
            <a:ext cx="3298609" cy="2831544"/>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超連結</a:t>
            </a:r>
            <a:endParaRPr lang="en-US" altLang="zh-TW" sz="2400" dirty="0">
              <a:latin typeface="微軟正黑體" panose="020B0604030504040204" pitchFamily="34" charset="-120"/>
              <a:ea typeface="微軟正黑體" panose="020B0604030504040204" pitchFamily="34" charset="-120"/>
            </a:endParaRPr>
          </a:p>
          <a:p>
            <a:pPr marL="914400" lvl="1" indent="-457200">
              <a:spcBef>
                <a:spcPts val="600"/>
              </a:spcBef>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&lt;a </a:t>
            </a:r>
            <a:r>
              <a:rPr lang="en-US" altLang="zh-TW" dirty="0" err="1">
                <a:latin typeface="微軟正黑體" panose="020B0604030504040204" pitchFamily="34" charset="-120"/>
                <a:ea typeface="微軟正黑體" panose="020B0604030504040204" pitchFamily="34" charset="-120"/>
              </a:rPr>
              <a:t>href</a:t>
            </a:r>
            <a:r>
              <a:rPr lang="en-US" altLang="zh-TW" dirty="0">
                <a:latin typeface="微軟正黑體" panose="020B0604030504040204" pitchFamily="34" charset="-120"/>
                <a:ea typeface="微軟正黑體" panose="020B0604030504040204" pitchFamily="34" charset="-120"/>
              </a:rPr>
              <a:t>=“”&gt;</a:t>
            </a:r>
          </a:p>
          <a:p>
            <a:pPr marL="457200" indent="-457200">
              <a:spcBef>
                <a:spcPts val="600"/>
              </a:spcBef>
              <a:buFont typeface="Arial" panose="020B0604020202020204" pitchFamily="34" charset="0"/>
              <a:buChar char="•"/>
            </a:pPr>
            <a:r>
              <a:rPr lang="zh-TW" altLang="en-US" sz="2400" dirty="0">
                <a:latin typeface="微軟正黑體" panose="020B0604030504040204" pitchFamily="34" charset="-120"/>
                <a:ea typeface="微軟正黑體" panose="020B0604030504040204" pitchFamily="34" charset="-120"/>
              </a:rPr>
              <a:t>清單</a:t>
            </a:r>
            <a:endParaRPr lang="en-US" altLang="zh-TW" sz="2400" dirty="0">
              <a:latin typeface="微軟正黑體" panose="020B0604030504040204" pitchFamily="34" charset="-120"/>
              <a:ea typeface="微軟正黑體" panose="020B0604030504040204" pitchFamily="34" charset="-120"/>
            </a:endParaRPr>
          </a:p>
          <a:p>
            <a:pPr marL="914400" lvl="1" indent="-457200">
              <a:spcBef>
                <a:spcPts val="600"/>
              </a:spcBef>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&lt;ul&gt;&lt;</a:t>
            </a:r>
            <a:r>
              <a:rPr lang="en-US" altLang="zh-TW" dirty="0" err="1">
                <a:latin typeface="微軟正黑體" panose="020B0604030504040204" pitchFamily="34" charset="-120"/>
                <a:ea typeface="微軟正黑體" panose="020B0604030504040204" pitchFamily="34" charset="-120"/>
              </a:rPr>
              <a:t>ol</a:t>
            </a:r>
            <a:r>
              <a:rPr lang="en-US" altLang="zh-TW" dirty="0">
                <a:latin typeface="微軟正黑體" panose="020B0604030504040204" pitchFamily="34" charset="-120"/>
                <a:ea typeface="微軟正黑體" panose="020B0604030504040204" pitchFamily="34" charset="-120"/>
              </a:rPr>
              <a:t>&gt;&lt;dl&gt;</a:t>
            </a:r>
          </a:p>
          <a:p>
            <a:pPr marL="914400" lvl="1" indent="-457200">
              <a:spcBef>
                <a:spcPts val="600"/>
              </a:spcBef>
              <a:buFont typeface="Arial" panose="020B0604020202020204" pitchFamily="34" charset="0"/>
              <a:buChar char="•"/>
            </a:pPr>
            <a:r>
              <a:rPr lang="en-US" altLang="zh-TW" dirty="0">
                <a:latin typeface="微軟正黑體" panose="020B0604030504040204" pitchFamily="34" charset="-120"/>
                <a:ea typeface="微軟正黑體" panose="020B0604030504040204" pitchFamily="34" charset="-120"/>
              </a:rPr>
              <a:t>&lt;li&gt;&lt;dt&gt;&lt;dd&gt;</a:t>
            </a:r>
          </a:p>
          <a:p>
            <a:pPr marL="457200" indent="-457200">
              <a:spcBef>
                <a:spcPts val="600"/>
              </a:spcBef>
              <a:buFont typeface="Arial" panose="020B0604020202020204" pitchFamily="34" charset="0"/>
              <a:buChar char="•"/>
            </a:pPr>
            <a:endParaRPr lang="en-US" altLang="zh-TW" dirty="0">
              <a:latin typeface="微軟正黑體" panose="020B0604030504040204" pitchFamily="34" charset="-120"/>
              <a:ea typeface="微軟正黑體" panose="020B0604030504040204" pitchFamily="34" charset="-120"/>
            </a:endParaRPr>
          </a:p>
          <a:p>
            <a:pPr marL="457200" indent="-457200">
              <a:spcBef>
                <a:spcPts val="600"/>
              </a:spcBef>
              <a:buFont typeface="Arial" panose="020B0604020202020204" pitchFamily="34" charset="0"/>
              <a:buChar char="•"/>
            </a:pPr>
            <a:endParaRPr lang="zh-TW" altLang="en-US" sz="2800" dirty="0"/>
          </a:p>
        </p:txBody>
      </p:sp>
    </p:spTree>
    <p:extLst>
      <p:ext uri="{BB962C8B-B14F-4D97-AF65-F5344CB8AC3E}">
        <p14:creationId xmlns:p14="http://schemas.microsoft.com/office/powerpoint/2010/main" val="12722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文字元素 </a:t>
            </a:r>
            <a:r>
              <a:rPr lang="en-US" altLang="zh-TW" b="1" dirty="0">
                <a:solidFill>
                  <a:schemeClr val="tx1"/>
                </a:solidFill>
                <a:latin typeface="Arial Unicode MS" panose="020B0604020202020204" pitchFamily="34" charset="-120"/>
                <a:ea typeface="微軟正黑體" panose="020B0604030504040204" pitchFamily="34" charset="-120"/>
              </a:rPr>
              <a:t>- h1~ h6 / p</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63894C41-87BC-4279-95D0-704748C29E29}"/>
              </a:ext>
            </a:extLst>
          </p:cNvPr>
          <p:cNvSpPr txBox="1">
            <a:spLocks/>
          </p:cNvSpPr>
          <p:nvPr/>
        </p:nvSpPr>
        <p:spPr>
          <a:xfrm>
            <a:off x="628650" y="915566"/>
            <a:ext cx="7886700" cy="4466533"/>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文字</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&lt;h1&gt; ~&lt;h6&gt;</a:t>
            </a:r>
            <a:r>
              <a:rPr lang="zh-TW" altLang="en-US" sz="1800" dirty="0">
                <a:latin typeface="微軟正黑體" panose="020B0604030504040204" pitchFamily="34" charset="-120"/>
                <a:ea typeface="微軟正黑體" panose="020B0604030504040204" pitchFamily="34" charset="-120"/>
              </a:rPr>
              <a:t>為</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內的標題元素</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作為網頁內容資訊重要性標示</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h1</a:t>
            </a:r>
            <a:r>
              <a:rPr lang="zh-TW" altLang="en-US" sz="1800" dirty="0">
                <a:latin typeface="微軟正黑體" panose="020B0604030504040204" pitchFamily="34" charset="-120"/>
                <a:ea typeface="微軟正黑體" panose="020B0604030504040204" pitchFamily="34" charset="-120"/>
              </a:rPr>
              <a:t>最重要依序向下區分等級</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瀏覽器對不同等級會有相對應的文字級數大小</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p</a:t>
            </a:r>
            <a:r>
              <a:rPr lang="zh-TW" altLang="en-US" sz="1800" dirty="0">
                <a:latin typeface="微軟正黑體" panose="020B0604030504040204" pitchFamily="34" charset="-120"/>
                <a:ea typeface="微軟正黑體" panose="020B0604030504040204" pitchFamily="34" charset="-120"/>
              </a:rPr>
              <a:t>通常為文章段落的意思，用來作為文章內容的標籤</a:t>
            </a:r>
            <a:endParaRPr lang="en-US" altLang="zh-TW" sz="1800" dirty="0">
              <a:latin typeface="微軟正黑體" panose="020B0604030504040204" pitchFamily="34" charset="-120"/>
              <a:ea typeface="微軟正黑體" panose="020B0604030504040204" pitchFamily="34" charset="-120"/>
            </a:endParaRPr>
          </a:p>
        </p:txBody>
      </p:sp>
      <p:sp>
        <p:nvSpPr>
          <p:cNvPr id="8" name="圓角矩形 3">
            <a:extLst>
              <a:ext uri="{FF2B5EF4-FFF2-40B4-BE49-F238E27FC236}">
                <a16:creationId xmlns:a16="http://schemas.microsoft.com/office/drawing/2014/main" id="{F603BDED-A5DB-492E-8BC2-572F43FB8377}"/>
              </a:ext>
            </a:extLst>
          </p:cNvPr>
          <p:cNvSpPr/>
          <p:nvPr/>
        </p:nvSpPr>
        <p:spPr>
          <a:xfrm>
            <a:off x="1169123" y="3148832"/>
            <a:ext cx="6805753" cy="166289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&lt;h1 style="color:#0a6;"&gt;</a:t>
            </a:r>
            <a:r>
              <a:rPr lang="zh-TW" altLang="en-US" sz="1600" dirty="0">
                <a:solidFill>
                  <a:schemeClr val="tx1"/>
                </a:solidFill>
              </a:rPr>
              <a:t>我是標題</a:t>
            </a:r>
            <a:r>
              <a:rPr lang="en-US" altLang="zh-TW" sz="1600" dirty="0">
                <a:solidFill>
                  <a:schemeClr val="tx1"/>
                </a:solidFill>
              </a:rPr>
              <a:t>&lt;/h1&gt;</a:t>
            </a:r>
          </a:p>
          <a:p>
            <a:pPr>
              <a:defRPr/>
            </a:pPr>
            <a:r>
              <a:rPr lang="en-US" altLang="zh-TW" sz="1600" dirty="0">
                <a:solidFill>
                  <a:schemeClr val="tx1"/>
                </a:solidFill>
              </a:rPr>
              <a:t>&lt;p style="width:200px;"&gt;</a:t>
            </a:r>
          </a:p>
          <a:p>
            <a:pPr>
              <a:defRPr/>
            </a:pPr>
            <a:r>
              <a:rPr lang="zh-TW" altLang="en-US" sz="1600" dirty="0">
                <a:solidFill>
                  <a:schemeClr val="tx1"/>
                </a:solidFill>
              </a:rPr>
              <a:t>    </a:t>
            </a:r>
            <a:r>
              <a:rPr lang="en-US" altLang="zh-TW" sz="1600" dirty="0">
                <a:solidFill>
                  <a:schemeClr val="tx1"/>
                </a:solidFill>
              </a:rPr>
              <a:t>HTML</a:t>
            </a:r>
            <a:r>
              <a:rPr lang="zh-TW" altLang="en-US" sz="1600" dirty="0">
                <a:solidFill>
                  <a:schemeClr val="tx1"/>
                </a:solidFill>
              </a:rPr>
              <a:t>標籤</a:t>
            </a:r>
            <a:r>
              <a:rPr lang="en-US" altLang="zh-TW" sz="1600" dirty="0">
                <a:solidFill>
                  <a:schemeClr val="tx1"/>
                </a:solidFill>
              </a:rPr>
              <a:t> p </a:t>
            </a:r>
            <a:r>
              <a:rPr lang="zh-TW" altLang="en-US" sz="1600" dirty="0">
                <a:solidFill>
                  <a:schemeClr val="tx1"/>
                </a:solidFill>
              </a:rPr>
              <a:t>元素用來定義</a:t>
            </a:r>
            <a:r>
              <a:rPr lang="en-US" altLang="zh-TW" sz="1600" dirty="0">
                <a:solidFill>
                  <a:schemeClr val="tx1"/>
                </a:solidFill>
              </a:rPr>
              <a:t> paragraph</a:t>
            </a:r>
            <a:r>
              <a:rPr lang="zh-TW" altLang="en-US" sz="1600" dirty="0">
                <a:solidFill>
                  <a:schemeClr val="tx1"/>
                </a:solidFill>
              </a:rPr>
              <a:t>段落，在</a:t>
            </a:r>
            <a:r>
              <a:rPr lang="en-US" altLang="zh-TW" sz="1600" dirty="0">
                <a:solidFill>
                  <a:schemeClr val="tx1"/>
                </a:solidFill>
              </a:rPr>
              <a:t>HTML</a:t>
            </a:r>
            <a:r>
              <a:rPr lang="zh-TW" altLang="en-US" sz="1600" dirty="0">
                <a:solidFill>
                  <a:schemeClr val="tx1"/>
                </a:solidFill>
              </a:rPr>
              <a:t>內的</a:t>
            </a:r>
            <a:endParaRPr lang="en-US" altLang="zh-TW" sz="1600" dirty="0">
              <a:solidFill>
                <a:schemeClr val="tx1"/>
              </a:solidFill>
            </a:endParaRPr>
          </a:p>
          <a:p>
            <a:pPr>
              <a:defRPr/>
            </a:pPr>
            <a:r>
              <a:rPr lang="en-US" altLang="zh-TW" sz="1600" dirty="0">
                <a:solidFill>
                  <a:schemeClr val="tx1"/>
                </a:solidFill>
              </a:rPr>
              <a:t>   </a:t>
            </a:r>
            <a:r>
              <a:rPr lang="zh-TW" altLang="en-US" sz="1600" dirty="0">
                <a:solidFill>
                  <a:schemeClr val="tx1"/>
                </a:solidFill>
              </a:rPr>
              <a:t>空白      間隔對瀏覽器無意義，瀏覽器顯示資訊時會自動移除</a:t>
            </a:r>
            <a:endParaRPr lang="en-US" altLang="zh-TW" sz="1600" dirty="0">
              <a:solidFill>
                <a:schemeClr val="tx1"/>
              </a:solidFill>
            </a:endParaRPr>
          </a:p>
          <a:p>
            <a:pPr>
              <a:defRPr/>
            </a:pPr>
            <a:r>
              <a:rPr lang="en-US" altLang="zh-TW" sz="1600" dirty="0">
                <a:solidFill>
                  <a:schemeClr val="tx1"/>
                </a:solidFill>
              </a:rPr>
              <a:t>&lt;/p&gt;</a:t>
            </a:r>
          </a:p>
        </p:txBody>
      </p:sp>
    </p:spTree>
    <p:extLst>
      <p:ext uri="{BB962C8B-B14F-4D97-AF65-F5344CB8AC3E}">
        <p14:creationId xmlns:p14="http://schemas.microsoft.com/office/powerpoint/2010/main" val="315758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文字元素 </a:t>
            </a:r>
            <a:r>
              <a:rPr lang="en-US" altLang="zh-TW" b="1" dirty="0">
                <a:solidFill>
                  <a:schemeClr val="tx1"/>
                </a:solidFill>
                <a:latin typeface="Arial Unicode MS" panose="020B0604020202020204" pitchFamily="34" charset="-120"/>
                <a:ea typeface="微軟正黑體" panose="020B0604030504040204" pitchFamily="34" charset="-120"/>
              </a:rPr>
              <a:t>- </a:t>
            </a:r>
            <a:r>
              <a:rPr lang="en-US" altLang="zh-TW" b="1" dirty="0" err="1">
                <a:solidFill>
                  <a:schemeClr val="tx1"/>
                </a:solidFill>
                <a:latin typeface="Arial Unicode MS" panose="020B0604020202020204" pitchFamily="34" charset="-120"/>
                <a:ea typeface="微軟正黑體" panose="020B0604030504040204" pitchFamily="34" charset="-120"/>
              </a:rPr>
              <a:t>br</a:t>
            </a:r>
            <a:r>
              <a:rPr lang="en-US" altLang="zh-TW" b="1" dirty="0">
                <a:solidFill>
                  <a:schemeClr val="tx1"/>
                </a:solidFill>
                <a:latin typeface="Arial Unicode MS" panose="020B0604020202020204" pitchFamily="34" charset="-120"/>
                <a:ea typeface="微軟正黑體" panose="020B0604030504040204" pitchFamily="34" charset="-120"/>
              </a:rPr>
              <a:t> / span</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9623265-E2B7-4F55-B278-56602D1A911F}"/>
              </a:ext>
            </a:extLst>
          </p:cNvPr>
          <p:cNvSpPr txBox="1">
            <a:spLocks/>
          </p:cNvSpPr>
          <p:nvPr/>
        </p:nvSpPr>
        <p:spPr>
          <a:xfrm>
            <a:off x="628650" y="987574"/>
            <a:ext cx="7886700" cy="4466533"/>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文字</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br</a:t>
            </a:r>
            <a:r>
              <a:rPr lang="en-US" altLang="zh-TW" sz="1800" dirty="0">
                <a:latin typeface="微軟正黑體" panose="020B0604030504040204" pitchFamily="34" charset="-120"/>
                <a:ea typeface="微軟正黑體" panose="020B0604030504040204" pitchFamily="34" charset="-120"/>
              </a:rPr>
              <a:t>&gt; </a:t>
            </a:r>
            <a:r>
              <a:rPr lang="zh-TW" altLang="en-US" sz="1800" dirty="0">
                <a:latin typeface="微軟正黑體" panose="020B0604030504040204" pitchFamily="34" charset="-120"/>
                <a:ea typeface="微軟正黑體" panose="020B0604030504040204" pitchFamily="34" charset="-120"/>
              </a:rPr>
              <a:t>換行</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&lt;span&gt; , &amp;</a:t>
            </a:r>
            <a:r>
              <a:rPr lang="en-US" altLang="zh-TW" sz="1800" dirty="0" err="1">
                <a:latin typeface="微軟正黑體" panose="020B0604030504040204" pitchFamily="34" charset="-120"/>
                <a:ea typeface="微軟正黑體" panose="020B0604030504040204" pitchFamily="34" charset="-120"/>
              </a:rPr>
              <a:t>nbsp</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半形空白</a:t>
            </a:r>
            <a:endParaRPr lang="en-US" altLang="zh-TW" sz="1800" dirty="0">
              <a:latin typeface="微軟正黑體" panose="020B0604030504040204" pitchFamily="34" charset="-120"/>
              <a:ea typeface="微軟正黑體" panose="020B0604030504040204" pitchFamily="34" charset="-120"/>
            </a:endParaRPr>
          </a:p>
          <a:p>
            <a:pPr marL="457200" lvl="1" indent="0">
              <a:buFont typeface="Arial" pitchFamily="34" charset="0"/>
              <a:buNone/>
            </a:pPr>
            <a:endParaRPr lang="en-US" altLang="zh-TW" dirty="0">
              <a:latin typeface="微軟正黑體" panose="020B0604030504040204" pitchFamily="34" charset="-120"/>
              <a:ea typeface="微軟正黑體" panose="020B0604030504040204" pitchFamily="34" charset="-120"/>
            </a:endParaRPr>
          </a:p>
        </p:txBody>
      </p:sp>
      <p:sp>
        <p:nvSpPr>
          <p:cNvPr id="7" name="圓角矩形 3">
            <a:extLst>
              <a:ext uri="{FF2B5EF4-FFF2-40B4-BE49-F238E27FC236}">
                <a16:creationId xmlns:a16="http://schemas.microsoft.com/office/drawing/2014/main" id="{11CA3858-DB18-41BF-80A4-84ADA136E4B7}"/>
              </a:ext>
            </a:extLst>
          </p:cNvPr>
          <p:cNvSpPr/>
          <p:nvPr/>
        </p:nvSpPr>
        <p:spPr>
          <a:xfrm>
            <a:off x="965718" y="2427734"/>
            <a:ext cx="7212563" cy="220121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 &lt;p style="width:200px;"&gt;</a:t>
            </a:r>
          </a:p>
          <a:p>
            <a:pPr>
              <a:defRPr/>
            </a:pPr>
            <a:r>
              <a:rPr lang="en-US" altLang="zh-TW" sz="1600" dirty="0">
                <a:solidFill>
                  <a:schemeClr val="tx1"/>
                </a:solidFill>
              </a:rPr>
              <a:t>        HTML</a:t>
            </a:r>
            <a:r>
              <a:rPr lang="zh-TW" altLang="en-US" sz="1600" dirty="0">
                <a:solidFill>
                  <a:schemeClr val="tx1"/>
                </a:solidFill>
              </a:rPr>
              <a:t>標籤 </a:t>
            </a:r>
            <a:r>
              <a:rPr lang="en-US" altLang="zh-TW" sz="1600" dirty="0">
                <a:solidFill>
                  <a:schemeClr val="tx1"/>
                </a:solidFill>
              </a:rPr>
              <a:t>p </a:t>
            </a:r>
            <a:r>
              <a:rPr lang="zh-TW" altLang="en-US" sz="1600" dirty="0">
                <a:solidFill>
                  <a:schemeClr val="tx1"/>
                </a:solidFill>
              </a:rPr>
              <a:t>元素用來定義 </a:t>
            </a:r>
            <a:r>
              <a:rPr lang="en-US" altLang="zh-TW" sz="1600" dirty="0">
                <a:solidFill>
                  <a:schemeClr val="tx1"/>
                </a:solidFill>
              </a:rPr>
              <a:t>paragraph</a:t>
            </a:r>
            <a:r>
              <a:rPr lang="zh-TW" altLang="en-US" sz="1600" dirty="0">
                <a:solidFill>
                  <a:schemeClr val="tx1"/>
                </a:solidFill>
              </a:rPr>
              <a:t>段落，在</a:t>
            </a:r>
            <a:r>
              <a:rPr lang="en-US" altLang="zh-TW" sz="1600" dirty="0">
                <a:solidFill>
                  <a:schemeClr val="tx1"/>
                </a:solidFill>
              </a:rPr>
              <a:t>HTML</a:t>
            </a:r>
            <a:r>
              <a:rPr lang="zh-TW" altLang="en-US" sz="1600" dirty="0">
                <a:solidFill>
                  <a:schemeClr val="tx1"/>
                </a:solidFill>
              </a:rPr>
              <a:t>內的</a:t>
            </a:r>
          </a:p>
          <a:p>
            <a:pPr>
              <a:defRPr/>
            </a:pPr>
            <a:r>
              <a:rPr lang="zh-TW" altLang="en-US" sz="1600" dirty="0">
                <a:solidFill>
                  <a:schemeClr val="tx1"/>
                </a:solidFill>
              </a:rPr>
              <a:t>       有效空白</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;&amp;</a:t>
            </a:r>
            <a:r>
              <a:rPr lang="en-US" altLang="zh-TW" sz="1600" dirty="0" err="1">
                <a:solidFill>
                  <a:schemeClr val="tx1"/>
                </a:solidFill>
              </a:rPr>
              <a:t>nbsp</a:t>
            </a:r>
            <a:r>
              <a:rPr lang="en-US" altLang="zh-TW" sz="1600" dirty="0">
                <a:solidFill>
                  <a:schemeClr val="tx1"/>
                </a:solidFill>
              </a:rPr>
              <a:t>;</a:t>
            </a:r>
            <a:r>
              <a:rPr lang="zh-TW" altLang="en-US" sz="1600" dirty="0">
                <a:solidFill>
                  <a:schemeClr val="tx1"/>
                </a:solidFill>
              </a:rPr>
              <a:t>間隔對瀏覽器無意 </a:t>
            </a:r>
            <a:br>
              <a:rPr lang="en-US" altLang="zh-TW" sz="1600" dirty="0">
                <a:solidFill>
                  <a:schemeClr val="tx1"/>
                </a:solidFill>
              </a:rPr>
            </a:br>
            <a:r>
              <a:rPr lang="zh-TW" altLang="en-US" sz="1600" dirty="0">
                <a:solidFill>
                  <a:schemeClr val="tx1"/>
                </a:solidFill>
              </a:rPr>
              <a:t>       義，瀏覽器顯示資訊時</a:t>
            </a:r>
            <a:r>
              <a:rPr lang="en-US" altLang="zh-TW" sz="1600" dirty="0">
                <a:solidFill>
                  <a:schemeClr val="tx1"/>
                </a:solidFill>
              </a:rPr>
              <a:t>&lt;span style=“color: #f00;”&gt;</a:t>
            </a:r>
            <a:r>
              <a:rPr lang="zh-TW" altLang="en-US" sz="1600" dirty="0">
                <a:solidFill>
                  <a:schemeClr val="tx1"/>
                </a:solidFill>
              </a:rPr>
              <a:t>不會自動移除 </a:t>
            </a:r>
            <a:br>
              <a:rPr lang="en-US" altLang="zh-TW" sz="1600" dirty="0">
                <a:solidFill>
                  <a:schemeClr val="tx1"/>
                </a:solidFill>
              </a:rPr>
            </a:br>
            <a:r>
              <a:rPr lang="zh-TW" altLang="en-US" sz="1600" dirty="0">
                <a:solidFill>
                  <a:schemeClr val="tx1"/>
                </a:solidFill>
              </a:rPr>
              <a:t>      </a:t>
            </a:r>
            <a:r>
              <a:rPr lang="en-US" altLang="zh-TW" sz="1600" dirty="0">
                <a:solidFill>
                  <a:schemeClr val="tx1"/>
                </a:solidFill>
              </a:rPr>
              <a:t>&lt;/span&gt;</a:t>
            </a:r>
          </a:p>
          <a:p>
            <a:pPr>
              <a:defRPr/>
            </a:pPr>
            <a:r>
              <a:rPr lang="zh-TW" altLang="en-US" sz="1600" dirty="0">
                <a:solidFill>
                  <a:schemeClr val="tx1"/>
                </a:solidFill>
              </a:rPr>
              <a:t> </a:t>
            </a:r>
            <a:r>
              <a:rPr lang="en-US" altLang="zh-TW" sz="1600" dirty="0">
                <a:solidFill>
                  <a:schemeClr val="tx1"/>
                </a:solidFill>
              </a:rPr>
              <a:t>&lt;/p&gt;</a:t>
            </a:r>
          </a:p>
        </p:txBody>
      </p:sp>
    </p:spTree>
    <p:extLst>
      <p:ext uri="{BB962C8B-B14F-4D97-AF65-F5344CB8AC3E}">
        <p14:creationId xmlns:p14="http://schemas.microsoft.com/office/powerpoint/2010/main" val="266786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zh-TW" altLang="en-US" sz="3600" b="1" dirty="0">
                <a:latin typeface="Arial Unicode MS" panose="020B0604020202020204" pitchFamily="34" charset="-120"/>
                <a:ea typeface="微軟正黑體" panose="020B0604030504040204" pitchFamily="34" charset="-120"/>
              </a:rPr>
              <a:t>課程大綱</a:t>
            </a:r>
            <a:endParaRPr lang="en-US" sz="3600" dirty="0">
              <a:cs typeface="Arial" pitchFamily="34" charset="0"/>
            </a:endParaRPr>
          </a:p>
        </p:txBody>
      </p:sp>
      <p:grpSp>
        <p:nvGrpSpPr>
          <p:cNvPr id="4" name="Group 3"/>
          <p:cNvGrpSpPr/>
          <p:nvPr/>
        </p:nvGrpSpPr>
        <p:grpSpPr>
          <a:xfrm>
            <a:off x="2267744" y="1059582"/>
            <a:ext cx="6552728" cy="914400"/>
            <a:chOff x="1151472" y="3187501"/>
            <a:chExt cx="6552728" cy="914400"/>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Diamond 6"/>
            <p:cNvSpPr/>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8" name="직사각형 39"/>
          <p:cNvSpPr/>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1 </a:t>
            </a:r>
            <a:endParaRPr lang="ko-KR" altLang="en-US" sz="2800" dirty="0">
              <a:solidFill>
                <a:schemeClr val="bg1"/>
              </a:solidFill>
            </a:endParaRPr>
          </a:p>
        </p:txBody>
      </p:sp>
      <p:grpSp>
        <p:nvGrpSpPr>
          <p:cNvPr id="9" name="Group 8"/>
          <p:cNvGrpSpPr/>
          <p:nvPr/>
        </p:nvGrpSpPr>
        <p:grpSpPr>
          <a:xfrm>
            <a:off x="3382961" y="1239623"/>
            <a:ext cx="4752528" cy="546274"/>
            <a:chOff x="2299400" y="1781114"/>
            <a:chExt cx="4576856" cy="546274"/>
          </a:xfrm>
        </p:grpSpPr>
        <p:sp>
          <p:nvSpPr>
            <p:cNvPr id="10"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1</a:t>
              </a:r>
              <a:endParaRPr lang="en-US" altLang="ko-KR" sz="1200" b="1" dirty="0">
                <a:cs typeface="Arial" pitchFamily="34" charset="0"/>
              </a:endParaRPr>
            </a:p>
          </p:txBody>
        </p:sp>
        <p:sp>
          <p:nvSpPr>
            <p:cNvPr id="11"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zh-TW" sz="1200" dirty="0">
                  <a:latin typeface="Arial Unicode MS" panose="020B0604020202020204" pitchFamily="34" charset="-120"/>
                  <a:ea typeface="微軟正黑體" panose="020B0604030504040204" pitchFamily="34" charset="-120"/>
                </a:rPr>
                <a:t>HTML </a:t>
              </a:r>
              <a:r>
                <a:rPr lang="zh-TW" altLang="en-US" sz="1200" dirty="0">
                  <a:latin typeface="Arial Unicode MS" panose="020B0604020202020204" pitchFamily="34" charset="-120"/>
                  <a:ea typeface="微軟正黑體" panose="020B0604030504040204" pitchFamily="34" charset="-120"/>
                </a:rPr>
                <a:t>語言基礎</a:t>
              </a:r>
              <a:endParaRPr lang="en-US" altLang="zh-TW" sz="1200" dirty="0">
                <a:latin typeface="Arial Unicode MS" panose="020B0604020202020204" pitchFamily="34" charset="-120"/>
                <a:ea typeface="微軟正黑體" panose="020B0604030504040204" pitchFamily="34" charset="-120"/>
              </a:endParaRPr>
            </a:p>
          </p:txBody>
        </p:sp>
      </p:grpSp>
      <p:grpSp>
        <p:nvGrpSpPr>
          <p:cNvPr id="12" name="Group 11"/>
          <p:cNvGrpSpPr/>
          <p:nvPr/>
        </p:nvGrpSpPr>
        <p:grpSpPr>
          <a:xfrm>
            <a:off x="2264738" y="1982609"/>
            <a:ext cx="6552728" cy="914400"/>
            <a:chOff x="1151472" y="3187501"/>
            <a:chExt cx="6552728" cy="914400"/>
          </a:xfrm>
        </p:grpSpPr>
        <p:sp>
          <p:nvSpPr>
            <p:cNvPr id="13" name="Pentagon 12"/>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Pentagon 13"/>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Diamond 14"/>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5"/>
          <p:cNvGrpSpPr/>
          <p:nvPr/>
        </p:nvGrpSpPr>
        <p:grpSpPr>
          <a:xfrm>
            <a:off x="2261732" y="2905636"/>
            <a:ext cx="6552728" cy="914400"/>
            <a:chOff x="1151472" y="3187501"/>
            <a:chExt cx="6552728" cy="91440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Diamond 18"/>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258726" y="3828663"/>
            <a:ext cx="6552728" cy="914400"/>
            <a:chOff x="1151472" y="3187501"/>
            <a:chExt cx="6552728" cy="914400"/>
          </a:xfrm>
        </p:grpSpPr>
        <p:sp>
          <p:nvSpPr>
            <p:cNvPr id="21" name="Pentagon 20"/>
            <p:cNvSpPr/>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Pentagon 21"/>
            <p:cNvSpPr/>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Diamond 22"/>
            <p:cNvSpPr/>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4" name="직사각형 39"/>
          <p:cNvSpPr/>
          <p:nvPr/>
        </p:nvSpPr>
        <p:spPr>
          <a:xfrm>
            <a:off x="2509438" y="2187449"/>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2 </a:t>
            </a:r>
            <a:endParaRPr lang="ko-KR" altLang="en-US" sz="2800" dirty="0">
              <a:solidFill>
                <a:schemeClr val="bg1"/>
              </a:solidFill>
            </a:endParaRPr>
          </a:p>
        </p:txBody>
      </p:sp>
      <p:grpSp>
        <p:nvGrpSpPr>
          <p:cNvPr id="25" name="Group 24"/>
          <p:cNvGrpSpPr/>
          <p:nvPr/>
        </p:nvGrpSpPr>
        <p:grpSpPr>
          <a:xfrm>
            <a:off x="3382961" y="2164145"/>
            <a:ext cx="4752528" cy="546274"/>
            <a:chOff x="2299400" y="1781114"/>
            <a:chExt cx="4576856" cy="546274"/>
          </a:xfrm>
        </p:grpSpPr>
        <p:sp>
          <p:nvSpPr>
            <p:cNvPr id="26"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2</a:t>
              </a:r>
              <a:endParaRPr lang="en-US" altLang="ko-KR" sz="1200" b="1" dirty="0">
                <a:cs typeface="Arial" pitchFamily="34" charset="0"/>
              </a:endParaRPr>
            </a:p>
          </p:txBody>
        </p:sp>
        <p:sp>
          <p:nvSpPr>
            <p:cNvPr id="27"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dirty="0">
                  <a:latin typeface="Arial Unicode MS" panose="020B0604020202020204" pitchFamily="34" charset="-120"/>
                  <a:ea typeface="微軟正黑體" panose="020B0604030504040204" pitchFamily="34" charset="-120"/>
                </a:rPr>
                <a:t>CSS</a:t>
              </a:r>
              <a:r>
                <a:rPr lang="zh-TW" altLang="en-US" sz="1200" dirty="0">
                  <a:latin typeface="Arial Unicode MS" panose="020B0604020202020204" pitchFamily="34" charset="-120"/>
                  <a:ea typeface="微軟正黑體" panose="020B0604030504040204" pitchFamily="34" charset="-120"/>
                </a:rPr>
                <a:t>的使用和基本語法</a:t>
              </a:r>
              <a:endParaRPr lang="ko-KR" altLang="en-US" sz="1200" dirty="0">
                <a:cs typeface="Arial" pitchFamily="34" charset="0"/>
              </a:endParaRPr>
            </a:p>
          </p:txBody>
        </p:sp>
      </p:grpSp>
      <p:sp>
        <p:nvSpPr>
          <p:cNvPr id="28" name="직사각형 39"/>
          <p:cNvSpPr/>
          <p:nvPr/>
        </p:nvSpPr>
        <p:spPr>
          <a:xfrm>
            <a:off x="2509438" y="3111971"/>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3 </a:t>
            </a:r>
            <a:endParaRPr lang="ko-KR" altLang="en-US" sz="2800" dirty="0">
              <a:solidFill>
                <a:schemeClr val="bg1"/>
              </a:solidFill>
            </a:endParaRPr>
          </a:p>
        </p:txBody>
      </p:sp>
      <p:grpSp>
        <p:nvGrpSpPr>
          <p:cNvPr id="29" name="Group 28"/>
          <p:cNvGrpSpPr/>
          <p:nvPr/>
        </p:nvGrpSpPr>
        <p:grpSpPr>
          <a:xfrm>
            <a:off x="3382961" y="3088667"/>
            <a:ext cx="4752528" cy="546274"/>
            <a:chOff x="2299400" y="1781114"/>
            <a:chExt cx="4576856" cy="546274"/>
          </a:xfrm>
        </p:grpSpPr>
        <p:sp>
          <p:nvSpPr>
            <p:cNvPr id="30"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3</a:t>
              </a:r>
              <a:endParaRPr lang="en-US" altLang="ko-KR" sz="1200" b="1" dirty="0">
                <a:cs typeface="Arial" pitchFamily="34" charset="0"/>
              </a:endParaRPr>
            </a:p>
          </p:txBody>
        </p:sp>
        <p:sp>
          <p:nvSpPr>
            <p:cNvPr id="31"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zh-TW" altLang="en-US" sz="1200" dirty="0">
                  <a:latin typeface="Arial Unicode MS" panose="020B0604020202020204" pitchFamily="34" charset="-120"/>
                </a:rPr>
                <a:t>表格、表單</a:t>
              </a:r>
              <a:r>
                <a:rPr lang="en-US" altLang="zh-TW" sz="1200" dirty="0">
                  <a:latin typeface="Arial Unicode MS" panose="020B0604020202020204" pitchFamily="34" charset="-120"/>
                </a:rPr>
                <a:t>/CSS</a:t>
              </a:r>
              <a:endParaRPr lang="ko-KR" altLang="en-US" sz="1200" dirty="0">
                <a:cs typeface="Arial" pitchFamily="34" charset="0"/>
              </a:endParaRPr>
            </a:p>
          </p:txBody>
        </p:sp>
      </p:grpSp>
      <p:sp>
        <p:nvSpPr>
          <p:cNvPr id="32" name="직사각형 39"/>
          <p:cNvSpPr/>
          <p:nvPr/>
        </p:nvSpPr>
        <p:spPr>
          <a:xfrm>
            <a:off x="2509438" y="4036493"/>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itchFamily="34" charset="0"/>
              </a:rPr>
              <a:t>4 </a:t>
            </a:r>
            <a:endParaRPr lang="ko-KR" altLang="en-US" sz="2800" dirty="0">
              <a:solidFill>
                <a:schemeClr val="bg1"/>
              </a:solidFill>
            </a:endParaRPr>
          </a:p>
        </p:txBody>
      </p:sp>
      <p:grpSp>
        <p:nvGrpSpPr>
          <p:cNvPr id="33" name="Group 32"/>
          <p:cNvGrpSpPr/>
          <p:nvPr/>
        </p:nvGrpSpPr>
        <p:grpSpPr>
          <a:xfrm>
            <a:off x="3382961" y="4013189"/>
            <a:ext cx="4752528" cy="546274"/>
            <a:chOff x="2299400" y="1781114"/>
            <a:chExt cx="4576856" cy="546274"/>
          </a:xfrm>
        </p:grpSpPr>
        <p:sp>
          <p:nvSpPr>
            <p:cNvPr id="34" name="TextBox 10"/>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b="1" dirty="0">
                  <a:latin typeface="Arial Unicode MS" panose="020B0604020202020204" pitchFamily="34" charset="-120"/>
                  <a:ea typeface="微軟正黑體" panose="020B0604030504040204" pitchFamily="34" charset="-120"/>
                </a:rPr>
                <a:t>Module 4</a:t>
              </a:r>
              <a:endParaRPr lang="en-US" altLang="ko-KR" sz="1200" b="1" dirty="0">
                <a:cs typeface="Arial" pitchFamily="34" charset="0"/>
              </a:endParaRPr>
            </a:p>
          </p:txBody>
        </p:sp>
        <p:sp>
          <p:nvSpPr>
            <p:cNvPr id="35" name="TextBox 12"/>
            <p:cNvSpPr txBox="1"/>
            <p:nvPr/>
          </p:nvSpPr>
          <p:spPr bwMode="auto">
            <a:xfrm>
              <a:off x="2299400" y="2050389"/>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zh-TW" sz="1200" dirty="0">
                  <a:latin typeface="Arial Unicode MS" panose="020B0604020202020204" pitchFamily="34" charset="-120"/>
                  <a:ea typeface="微軟正黑體" panose="020B0604030504040204" pitchFamily="34" charset="-120"/>
                </a:rPr>
                <a:t>HTML5 </a:t>
              </a:r>
              <a:r>
                <a:rPr lang="en-US" altLang="zh-TW" sz="1200" dirty="0"/>
                <a:t>Structural Semantics Elements</a:t>
              </a:r>
              <a:endParaRPr lang="ko-KR" altLang="en-US" sz="1200" dirty="0">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特殊字元的使用</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F1D40FE9-D8D5-4286-83C1-D4497374A1DB}"/>
              </a:ext>
            </a:extLst>
          </p:cNvPr>
          <p:cNvSpPr txBox="1">
            <a:spLocks/>
          </p:cNvSpPr>
          <p:nvPr/>
        </p:nvSpPr>
        <p:spPr>
          <a:xfrm>
            <a:off x="787940" y="909759"/>
            <a:ext cx="7568119" cy="3894239"/>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000" dirty="0">
                <a:latin typeface="新細明體" panose="02020500000000000000" pitchFamily="18" charset="-120"/>
              </a:rPr>
              <a:t>版權所有的符號 </a:t>
            </a:r>
            <a:r>
              <a:rPr lang="zh-TW" altLang="en-US" sz="2000" dirty="0">
                <a:latin typeface="新細明體" panose="02020500000000000000" pitchFamily="18" charset="-120"/>
                <a:sym typeface="Symbol" panose="05050102010706020507" pitchFamily="18" charset="2"/>
              </a:rPr>
              <a:t>		</a:t>
            </a:r>
            <a:r>
              <a:rPr lang="en-US" altLang="zh-TW" sz="2000" dirty="0">
                <a:latin typeface="Arial Unicode MS" pitchFamily="34" charset="-120"/>
                <a:ea typeface="Arial Unicode MS" pitchFamily="34" charset="-120"/>
                <a:cs typeface="Arial Unicode MS" pitchFamily="34" charset="-120"/>
              </a:rPr>
              <a:t>&amp;copy;   </a:t>
            </a:r>
          </a:p>
          <a:p>
            <a:r>
              <a:rPr lang="zh-TW" altLang="en-US" sz="2000" dirty="0">
                <a:latin typeface="Arial Unicode MS" pitchFamily="34" charset="-120"/>
                <a:ea typeface="Arial Unicode MS" pitchFamily="34" charset="-120"/>
                <a:cs typeface="Arial Unicode MS" pitchFamily="34" charset="-120"/>
              </a:rPr>
              <a:t>空白				</a:t>
            </a:r>
            <a:r>
              <a:rPr lang="en-US" altLang="zh-TW" sz="2000" dirty="0">
                <a:latin typeface="Arial Unicode MS" pitchFamily="34" charset="-120"/>
                <a:ea typeface="Arial Unicode MS" pitchFamily="34" charset="-120"/>
                <a:cs typeface="Arial Unicode MS" pitchFamily="34" charset="-120"/>
              </a:rPr>
              <a:t>&amp;</a:t>
            </a:r>
            <a:r>
              <a:rPr lang="en-US" altLang="zh-TW" sz="2000" dirty="0" err="1">
                <a:latin typeface="Arial Unicode MS" pitchFamily="34" charset="-120"/>
                <a:ea typeface="Arial Unicode MS" pitchFamily="34" charset="-120"/>
                <a:cs typeface="Arial Unicode MS" pitchFamily="34" charset="-120"/>
              </a:rPr>
              <a:t>nbsp</a:t>
            </a:r>
            <a:r>
              <a:rPr lang="en-US" altLang="zh-TW" sz="2000" dirty="0">
                <a:latin typeface="Arial Unicode MS" pitchFamily="34" charset="-120"/>
                <a:ea typeface="Arial Unicode MS" pitchFamily="34" charset="-120"/>
                <a:cs typeface="Arial Unicode MS" pitchFamily="34" charset="-120"/>
              </a:rPr>
              <a:t>;</a:t>
            </a:r>
          </a:p>
          <a:p>
            <a:r>
              <a:rPr lang="en-US" altLang="zh-TW" sz="2000" dirty="0">
                <a:latin typeface="Arial Unicode MS" pitchFamily="34" charset="-120"/>
                <a:ea typeface="Arial Unicode MS" pitchFamily="34" charset="-120"/>
                <a:cs typeface="Arial Unicode MS" pitchFamily="34" charset="-120"/>
              </a:rPr>
              <a:t>AND &amp;			&amp;amp;</a:t>
            </a:r>
          </a:p>
          <a:p>
            <a:r>
              <a:rPr lang="zh-TW" altLang="en-US" sz="2000" dirty="0">
                <a:latin typeface="Arial Unicode MS" pitchFamily="34" charset="-120"/>
                <a:ea typeface="Arial Unicode MS" pitchFamily="34" charset="-120"/>
                <a:cs typeface="Arial Unicode MS" pitchFamily="34" charset="-120"/>
              </a:rPr>
              <a:t>大於 </a:t>
            </a:r>
            <a:r>
              <a:rPr lang="en-US" altLang="zh-TW" sz="2000" dirty="0">
                <a:latin typeface="Arial Unicode MS" pitchFamily="34" charset="-120"/>
                <a:ea typeface="Arial Unicode MS" pitchFamily="34" charset="-120"/>
                <a:cs typeface="Arial Unicode MS" pitchFamily="34" charset="-120"/>
              </a:rPr>
              <a:t>&gt;			&amp;</a:t>
            </a:r>
            <a:r>
              <a:rPr lang="en-US" altLang="zh-TW" sz="2000" dirty="0" err="1">
                <a:latin typeface="Arial Unicode MS" pitchFamily="34" charset="-120"/>
                <a:ea typeface="Arial Unicode MS" pitchFamily="34" charset="-120"/>
                <a:cs typeface="Arial Unicode MS" pitchFamily="34" charset="-120"/>
              </a:rPr>
              <a:t>gt</a:t>
            </a:r>
            <a:r>
              <a:rPr lang="en-US" altLang="zh-TW" sz="2000" dirty="0">
                <a:latin typeface="Arial Unicode MS" pitchFamily="34" charset="-120"/>
                <a:ea typeface="Arial Unicode MS" pitchFamily="34" charset="-120"/>
                <a:cs typeface="Arial Unicode MS" pitchFamily="34" charset="-120"/>
              </a:rPr>
              <a:t>;</a:t>
            </a:r>
          </a:p>
          <a:p>
            <a:r>
              <a:rPr lang="zh-TW" altLang="en-US" sz="2000" dirty="0">
                <a:latin typeface="Arial Unicode MS" pitchFamily="34" charset="-120"/>
                <a:ea typeface="Arial Unicode MS" pitchFamily="34" charset="-120"/>
                <a:cs typeface="Arial Unicode MS" pitchFamily="34" charset="-120"/>
              </a:rPr>
              <a:t>小於</a:t>
            </a:r>
            <a:r>
              <a:rPr lang="en-US" altLang="zh-TW" sz="2000" dirty="0">
                <a:latin typeface="Arial Unicode MS" pitchFamily="34" charset="-120"/>
                <a:ea typeface="Arial Unicode MS" pitchFamily="34" charset="-120"/>
                <a:cs typeface="Arial Unicode MS" pitchFamily="34" charset="-120"/>
              </a:rPr>
              <a:t>&lt; 			&amp;</a:t>
            </a:r>
            <a:r>
              <a:rPr lang="en-US" altLang="zh-TW" sz="2000" dirty="0" err="1">
                <a:latin typeface="Arial Unicode MS" pitchFamily="34" charset="-120"/>
                <a:ea typeface="Arial Unicode MS" pitchFamily="34" charset="-120"/>
                <a:cs typeface="Arial Unicode MS" pitchFamily="34" charset="-120"/>
              </a:rPr>
              <a:t>lt</a:t>
            </a:r>
            <a:r>
              <a:rPr lang="en-US" altLang="zh-TW" sz="2000" dirty="0">
                <a:latin typeface="Arial Unicode MS" pitchFamily="34" charset="-120"/>
                <a:ea typeface="Arial Unicode MS" pitchFamily="34" charset="-120"/>
                <a:cs typeface="Arial Unicode MS" pitchFamily="34" charset="-120"/>
              </a:rPr>
              <a:t>;</a:t>
            </a:r>
          </a:p>
          <a:p>
            <a:r>
              <a:rPr lang="zh-TW" altLang="en-US" sz="2000" dirty="0">
                <a:latin typeface="Arial Unicode MS" pitchFamily="34" charset="-120"/>
                <a:ea typeface="Arial Unicode MS" pitchFamily="34" charset="-120"/>
                <a:cs typeface="Arial Unicode MS" pitchFamily="34" charset="-120"/>
              </a:rPr>
              <a:t>雙引號 “			</a:t>
            </a:r>
            <a:r>
              <a:rPr lang="en-US" altLang="zh-TW" sz="2000" dirty="0">
                <a:latin typeface="Arial Unicode MS" pitchFamily="34" charset="-120"/>
                <a:ea typeface="Arial Unicode MS" pitchFamily="34" charset="-120"/>
                <a:cs typeface="Arial Unicode MS" pitchFamily="34" charset="-120"/>
              </a:rPr>
              <a:t>&amp;</a:t>
            </a:r>
            <a:r>
              <a:rPr lang="en-US" altLang="zh-TW" sz="2000" dirty="0" err="1">
                <a:latin typeface="Arial Unicode MS" pitchFamily="34" charset="-120"/>
                <a:ea typeface="Arial Unicode MS" pitchFamily="34" charset="-120"/>
                <a:cs typeface="Arial Unicode MS" pitchFamily="34" charset="-120"/>
              </a:rPr>
              <a:t>quot</a:t>
            </a:r>
            <a:r>
              <a:rPr lang="en-US" altLang="zh-TW" sz="2000" dirty="0">
                <a:latin typeface="Arial Unicode MS" pitchFamily="34" charset="-120"/>
                <a:ea typeface="Arial Unicode MS" pitchFamily="34" charset="-120"/>
                <a:cs typeface="Arial Unicode MS" pitchFamily="34" charset="-120"/>
              </a:rPr>
              <a:t>;</a:t>
            </a:r>
            <a:endParaRPr lang="en-US" altLang="zh-TW" sz="2000" dirty="0">
              <a:latin typeface="Arial Unicode MS" pitchFamily="34" charset="-120"/>
              <a:ea typeface="Arial Unicode MS" pitchFamily="34" charset="-120"/>
              <a:cs typeface="Arial Unicode MS" pitchFamily="34" charset="-120"/>
              <a:sym typeface="Symbol" panose="05050102010706020507" pitchFamily="18" charset="2"/>
            </a:endParaRPr>
          </a:p>
          <a:p>
            <a:r>
              <a:rPr lang="en-US" altLang="zh-TW" sz="2000" dirty="0">
                <a:latin typeface="Arial Unicode MS" pitchFamily="34" charset="-120"/>
                <a:ea typeface="Arial Unicode MS" pitchFamily="34" charset="-120"/>
                <a:cs typeface="Arial Unicode MS" pitchFamily="34" charset="-120"/>
                <a:sym typeface="Symbol" panose="05050102010706020507" pitchFamily="18" charset="2"/>
              </a:rPr>
              <a:t>Registered trademark®	&amp;reg; </a:t>
            </a:r>
          </a:p>
          <a:p>
            <a:r>
              <a:rPr lang="en-US" altLang="zh-TW" sz="2000" dirty="0">
                <a:latin typeface="Arial Unicode MS" pitchFamily="34" charset="-120"/>
                <a:ea typeface="Arial Unicode MS" pitchFamily="34" charset="-120"/>
                <a:cs typeface="Arial Unicode MS" pitchFamily="34" charset="-120"/>
                <a:sym typeface="Symbol" panose="05050102010706020507" pitchFamily="18" charset="2"/>
              </a:rPr>
              <a:t>Trademark ™ 		&amp;#8482;</a:t>
            </a:r>
          </a:p>
          <a:p>
            <a:endParaRPr lang="en-US" altLang="zh-TW" sz="2000" dirty="0">
              <a:latin typeface="新細明體" panose="02020500000000000000" pitchFamily="18" charset="-120"/>
            </a:endParaRPr>
          </a:p>
        </p:txBody>
      </p:sp>
      <p:sp>
        <p:nvSpPr>
          <p:cNvPr id="8" name="圓角矩形 4">
            <a:extLst>
              <a:ext uri="{FF2B5EF4-FFF2-40B4-BE49-F238E27FC236}">
                <a16:creationId xmlns:a16="http://schemas.microsoft.com/office/drawing/2014/main" id="{3DCD531D-4623-48B5-83C5-8ED16385FAA2}"/>
              </a:ext>
            </a:extLst>
          </p:cNvPr>
          <p:cNvSpPr/>
          <p:nvPr/>
        </p:nvSpPr>
        <p:spPr>
          <a:xfrm>
            <a:off x="971600" y="4083918"/>
            <a:ext cx="7037423" cy="5135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marL="0" lvl="1" algn="ctr">
              <a:lnSpc>
                <a:spcPct val="90000"/>
              </a:lnSpc>
              <a:defRPr/>
            </a:pPr>
            <a:r>
              <a:rPr lang="zh-TW" altLang="en-US" sz="1600" dirty="0">
                <a:solidFill>
                  <a:schemeClr val="tx1"/>
                </a:solidFill>
              </a:rPr>
              <a:t>更多的字符  </a:t>
            </a:r>
            <a:r>
              <a:rPr lang="en-US" altLang="zh-TW" sz="1600" dirty="0">
                <a:solidFill>
                  <a:schemeClr val="tx1"/>
                </a:solidFill>
              </a:rPr>
              <a:t>https://www.w3schools.com/html/html_entities.asp</a:t>
            </a:r>
          </a:p>
        </p:txBody>
      </p:sp>
    </p:spTree>
    <p:extLst>
      <p:ext uri="{BB962C8B-B14F-4D97-AF65-F5344CB8AC3E}">
        <p14:creationId xmlns:p14="http://schemas.microsoft.com/office/powerpoint/2010/main" val="2080384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圖片元素 </a:t>
            </a:r>
            <a:r>
              <a:rPr lang="en-US" altLang="zh-TW" b="1" dirty="0">
                <a:solidFill>
                  <a:schemeClr val="tx1"/>
                </a:solidFill>
                <a:latin typeface="Arial Unicode MS" panose="020B0604020202020204" pitchFamily="34" charset="-120"/>
              </a:rPr>
              <a:t>- image</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22ADC41D-8C09-4A27-8B73-84E9AB923219}"/>
              </a:ext>
            </a:extLst>
          </p:cNvPr>
          <p:cNvSpPr txBox="1">
            <a:spLocks/>
          </p:cNvSpPr>
          <p:nvPr/>
        </p:nvSpPr>
        <p:spPr>
          <a:xfrm>
            <a:off x="628650" y="1059583"/>
            <a:ext cx="7886700" cy="367240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zh-TW" altLang="en-US" sz="2400" dirty="0">
                <a:latin typeface="Arial Unicode MS" panose="020B0604020202020204" pitchFamily="34" charset="-120"/>
                <a:ea typeface="微軟正黑體" panose="020B0604030504040204" pitchFamily="34" charset="-120"/>
              </a:rPr>
              <a:t>插入圖片 </a:t>
            </a:r>
          </a:p>
          <a:p>
            <a:pPr>
              <a:lnSpc>
                <a:spcPct val="80000"/>
              </a:lnSpc>
              <a:buFont typeface="Wingdings" panose="05000000000000000000" pitchFamily="2" charset="2"/>
              <a:buNone/>
            </a:pPr>
            <a:r>
              <a:rPr lang="zh-TW" altLang="en-US" sz="2400" dirty="0">
                <a:latin typeface="Arial Unicode MS" panose="020B0604020202020204" pitchFamily="34" charset="-120"/>
                <a:ea typeface="微軟正黑體" panose="020B0604030504040204" pitchFamily="34" charset="-120"/>
              </a:rPr>
              <a:t>  </a:t>
            </a:r>
            <a:r>
              <a:rPr lang="en-US" altLang="zh-TW" sz="1600" dirty="0">
                <a:latin typeface="Arial Unicode MS" panose="020B0604020202020204" pitchFamily="34" charset="-120"/>
                <a:ea typeface="微軟正黑體" panose="020B0604030504040204" pitchFamily="34" charset="-120"/>
              </a:rPr>
              <a:t>&lt;</a:t>
            </a:r>
            <a:r>
              <a:rPr lang="en-US" altLang="zh-TW" sz="1600" dirty="0" err="1">
                <a:latin typeface="Arial Unicode MS" panose="020B0604020202020204" pitchFamily="34" charset="-120"/>
                <a:ea typeface="微軟正黑體" panose="020B0604030504040204" pitchFamily="34" charset="-120"/>
              </a:rPr>
              <a:t>img</a:t>
            </a:r>
            <a:r>
              <a:rPr lang="en-US" altLang="zh-TW" sz="1600" dirty="0">
                <a:latin typeface="Arial Unicode MS" panose="020B0604020202020204" pitchFamily="34" charset="-120"/>
                <a:ea typeface="微軟正黑體" panose="020B0604030504040204" pitchFamily="34" charset="-120"/>
              </a:rPr>
              <a:t> </a:t>
            </a:r>
            <a:r>
              <a:rPr lang="en-US" altLang="zh-TW" sz="1600" dirty="0" err="1">
                <a:latin typeface="Arial Unicode MS" panose="020B0604020202020204" pitchFamily="34" charset="-120"/>
                <a:ea typeface="微軟正黑體" panose="020B0604030504040204" pitchFamily="34" charset="-120"/>
              </a:rPr>
              <a:t>src</a:t>
            </a:r>
            <a:r>
              <a:rPr lang="en-US" altLang="zh-TW" sz="1600" dirty="0">
                <a:latin typeface="Arial Unicode MS" panose="020B0604020202020204" pitchFamily="34" charset="-120"/>
                <a:ea typeface="微軟正黑體" panose="020B0604030504040204" pitchFamily="34" charset="-120"/>
              </a:rPr>
              <a:t>=“images/sakura.jpg”  alt=“</a:t>
            </a:r>
            <a:r>
              <a:rPr lang="zh-TW" altLang="en-US" sz="1600" dirty="0">
                <a:latin typeface="Arial Unicode MS" panose="020B0604020202020204" pitchFamily="34" charset="-120"/>
                <a:ea typeface="微軟正黑體" panose="020B0604030504040204" pitchFamily="34" charset="-120"/>
              </a:rPr>
              <a:t>櫻花</a:t>
            </a:r>
            <a:r>
              <a:rPr lang="en-US" altLang="zh-TW" sz="1600" dirty="0">
                <a:latin typeface="Arial Unicode MS" panose="020B0604020202020204" pitchFamily="34" charset="-120"/>
                <a:ea typeface="微軟正黑體" panose="020B0604030504040204" pitchFamily="34" charset="-120"/>
              </a:rPr>
              <a:t>" title="…“ width=“600" height=“400"&gt;</a:t>
            </a:r>
          </a:p>
          <a:p>
            <a:pPr lvl="1" algn="just">
              <a:lnSpc>
                <a:spcPct val="80000"/>
              </a:lnSpc>
            </a:pPr>
            <a:r>
              <a:rPr lang="en-US" altLang="zh-TW" sz="1800" dirty="0" err="1">
                <a:latin typeface="Arial Unicode MS" panose="020B0604020202020204" pitchFamily="34" charset="-120"/>
                <a:ea typeface="微軟正黑體" panose="020B0604030504040204" pitchFamily="34" charset="-120"/>
              </a:rPr>
              <a:t>src</a:t>
            </a:r>
            <a:r>
              <a:rPr lang="en-US" altLang="zh-TW" sz="1800" dirty="0">
                <a:latin typeface="Arial Unicode MS" panose="020B0604020202020204" pitchFamily="34" charset="-120"/>
                <a:ea typeface="微軟正黑體" panose="020B0604030504040204" pitchFamily="34" charset="-120"/>
              </a:rPr>
              <a:t> = “ … ” </a:t>
            </a:r>
            <a:r>
              <a:rPr lang="zh-TW" altLang="en-US" sz="1800" dirty="0">
                <a:latin typeface="Arial Unicode MS" panose="020B0604020202020204" pitchFamily="34" charset="-120"/>
                <a:ea typeface="微軟正黑體" panose="020B0604030504040204" pitchFamily="34" charset="-120"/>
              </a:rPr>
              <a:t> 必要屬性，指定圖片來源的</a:t>
            </a:r>
            <a:r>
              <a:rPr lang="en-US" altLang="zh-TW" sz="1800" dirty="0" err="1">
                <a:latin typeface="Arial Unicode MS" panose="020B0604020202020204" pitchFamily="34" charset="-120"/>
                <a:ea typeface="微軟正黑體" panose="020B0604030504040204" pitchFamily="34" charset="-120"/>
              </a:rPr>
              <a:t>url</a:t>
            </a:r>
            <a:endParaRPr lang="zh-TW" altLang="en-US" sz="1800" dirty="0">
              <a:latin typeface="Arial Unicode MS" panose="020B0604020202020204" pitchFamily="34" charset="-120"/>
              <a:ea typeface="微軟正黑體" panose="020B0604030504040204" pitchFamily="34" charset="-120"/>
            </a:endParaRPr>
          </a:p>
          <a:p>
            <a:pPr lvl="1" algn="just">
              <a:lnSpc>
                <a:spcPct val="80000"/>
              </a:lnSpc>
            </a:pPr>
            <a:r>
              <a:rPr lang="en-US" altLang="zh-TW" sz="1800" dirty="0">
                <a:latin typeface="Arial Unicode MS" panose="020B0604020202020204" pitchFamily="34" charset="-120"/>
                <a:ea typeface="微軟正黑體" panose="020B0604030504040204" pitchFamily="34" charset="-120"/>
              </a:rPr>
              <a:t>alt= “ … ”</a:t>
            </a:r>
            <a:r>
              <a:rPr lang="zh-TW" altLang="en-US" sz="1800" dirty="0">
                <a:latin typeface="Arial Unicode MS" panose="020B0604020202020204" pitchFamily="34" charset="-120"/>
                <a:ea typeface="微軟正黑體" panose="020B0604030504040204" pitchFamily="34" charset="-120"/>
              </a:rPr>
              <a:t>   不顯示圖形時以此文字代替</a:t>
            </a:r>
            <a:endParaRPr lang="en-US" altLang="zh-TW" sz="1800" dirty="0">
              <a:latin typeface="Arial Unicode MS" panose="020B0604020202020204" pitchFamily="34" charset="-120"/>
              <a:ea typeface="微軟正黑體" panose="020B0604030504040204" pitchFamily="34" charset="-120"/>
            </a:endParaRPr>
          </a:p>
          <a:p>
            <a:pPr lvl="1" algn="just">
              <a:lnSpc>
                <a:spcPct val="80000"/>
              </a:lnSpc>
            </a:pPr>
            <a:r>
              <a:rPr lang="en-US" altLang="zh-TW" sz="1800" dirty="0">
                <a:latin typeface="Arial Unicode MS" panose="020B0604020202020204" pitchFamily="34" charset="-120"/>
                <a:ea typeface="微軟正黑體" panose="020B0604030504040204" pitchFamily="34" charset="-120"/>
              </a:rPr>
              <a:t>title = “ … ” </a:t>
            </a:r>
            <a:r>
              <a:rPr lang="zh-TW" altLang="en-US" sz="1800" dirty="0">
                <a:latin typeface="Arial Unicode MS" panose="020B0604020202020204" pitchFamily="34" charset="-120"/>
                <a:ea typeface="微軟正黑體" panose="020B0604030504040204" pitchFamily="34" charset="-120"/>
              </a:rPr>
              <a:t> 當滑鼠移到圖片上時出現的說明文字</a:t>
            </a:r>
            <a:r>
              <a:rPr lang="en-US" altLang="zh-TW" sz="1800" dirty="0">
                <a:latin typeface="Arial Unicode MS" panose="020B0604020202020204" pitchFamily="34" charset="-120"/>
                <a:ea typeface="微軟正黑體" panose="020B0604030504040204" pitchFamily="34" charset="-120"/>
              </a:rPr>
              <a:t>(IE7</a:t>
            </a:r>
            <a:r>
              <a:rPr lang="zh-TW" altLang="en-US" sz="1800" dirty="0">
                <a:latin typeface="Arial Unicode MS" panose="020B0604020202020204" pitchFamily="34" charset="-120"/>
                <a:ea typeface="微軟正黑體" panose="020B0604030504040204" pitchFamily="34" charset="-120"/>
              </a:rPr>
              <a:t>之前</a:t>
            </a:r>
            <a:r>
              <a:rPr lang="en-US" altLang="zh-TW" sz="1800" dirty="0">
                <a:latin typeface="Arial Unicode MS" panose="020B0604020202020204" pitchFamily="34" charset="-120"/>
                <a:ea typeface="微軟正黑體" panose="020B0604030504040204" pitchFamily="34" charset="-120"/>
              </a:rPr>
              <a:t>)</a:t>
            </a:r>
          </a:p>
          <a:p>
            <a:pPr lvl="1" algn="just">
              <a:lnSpc>
                <a:spcPct val="80000"/>
              </a:lnSpc>
            </a:pPr>
            <a:r>
              <a:rPr lang="en-US" altLang="zh-TW" sz="1800" dirty="0">
                <a:latin typeface="Arial Unicode MS" panose="020B0604020202020204" pitchFamily="34" charset="-120"/>
                <a:ea typeface="微軟正黑體" panose="020B0604030504040204" pitchFamily="34" charset="-120"/>
              </a:rPr>
              <a:t>height, width</a:t>
            </a:r>
            <a:r>
              <a:rPr lang="zh-TW" altLang="en-US" sz="1800" dirty="0">
                <a:latin typeface="Arial Unicode MS" panose="020B0604020202020204" pitchFamily="34" charset="-120"/>
                <a:ea typeface="微軟正黑體" panose="020B0604030504040204" pitchFamily="34" charset="-120"/>
              </a:rPr>
              <a:t>  圖高與圖寬</a:t>
            </a:r>
            <a:endParaRPr lang="en-US" altLang="zh-TW" sz="1800" dirty="0">
              <a:latin typeface="Arial Unicode MS" panose="020B0604020202020204" pitchFamily="34" charset="-120"/>
              <a:ea typeface="微軟正黑體" panose="020B0604030504040204" pitchFamily="34" charset="-120"/>
            </a:endParaRPr>
          </a:p>
          <a:p>
            <a:pPr lvl="1" algn="just">
              <a:lnSpc>
                <a:spcPct val="80000"/>
              </a:lnSpc>
              <a:buFontTx/>
              <a:buNone/>
            </a:pPr>
            <a:endParaRPr lang="en-US" altLang="zh-TW" sz="22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圖片超連結</a:t>
            </a:r>
            <a:endParaRPr lang="en-US" altLang="zh-TW" sz="2400" dirty="0">
              <a:latin typeface="Arial Unicode MS" panose="020B0604020202020204" pitchFamily="34" charset="-120"/>
              <a:ea typeface="微軟正黑體" panose="020B0604030504040204" pitchFamily="34" charset="-120"/>
            </a:endParaRPr>
          </a:p>
          <a:p>
            <a:pPr lvl="1"/>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=“http://..."&gt;</a:t>
            </a:r>
            <a:r>
              <a:rPr lang="zh-TW" altLang="en-US" sz="1800" dirty="0">
                <a:latin typeface="Arial Unicode MS" panose="020B0604020202020204" pitchFamily="34" charset="-120"/>
                <a:ea typeface="微軟正黑體" panose="020B0604030504040204" pitchFamily="34" charset="-120"/>
              </a:rPr>
              <a:t>＜</a:t>
            </a:r>
            <a:r>
              <a:rPr lang="en-US" altLang="zh-TW" sz="1800" dirty="0" err="1">
                <a:latin typeface="Arial Unicode MS" panose="020B0604020202020204" pitchFamily="34" charset="-120"/>
                <a:ea typeface="微軟正黑體" panose="020B0604030504040204" pitchFamily="34" charset="-120"/>
              </a:rPr>
              <a:t>img</a:t>
            </a:r>
            <a:r>
              <a:rPr lang="en-US" altLang="zh-TW" sz="1800" dirty="0">
                <a:latin typeface="Arial Unicode MS" panose="020B0604020202020204" pitchFamily="34" charset="-120"/>
                <a:ea typeface="微軟正黑體" panose="020B0604030504040204" pitchFamily="34" charset="-120"/>
              </a:rPr>
              <a:t> </a:t>
            </a:r>
            <a:r>
              <a:rPr lang="en-US" altLang="zh-TW" sz="1800" dirty="0" err="1">
                <a:latin typeface="Arial Unicode MS" panose="020B0604020202020204" pitchFamily="34" charset="-120"/>
                <a:ea typeface="微軟正黑體" panose="020B0604030504040204" pitchFamily="34" charset="-120"/>
              </a:rPr>
              <a:t>src</a:t>
            </a:r>
            <a:r>
              <a:rPr lang="en-US" altLang="zh-TW" sz="1800" dirty="0">
                <a:latin typeface="Arial Unicode MS" panose="020B0604020202020204" pitchFamily="34" charset="-120"/>
                <a:ea typeface="微軟正黑體" panose="020B0604030504040204" pitchFamily="34" charset="-120"/>
              </a:rPr>
              <a:t>=“…"&gt;</a:t>
            </a:r>
            <a:r>
              <a:rPr lang="zh-TW" altLang="en-US" sz="1800" dirty="0">
                <a:latin typeface="Arial Unicode MS" panose="020B0604020202020204" pitchFamily="34" charset="-120"/>
                <a:ea typeface="微軟正黑體" panose="020B0604030504040204" pitchFamily="34" charset="-120"/>
              </a:rPr>
              <a:t>圖檔連結</a:t>
            </a:r>
            <a:r>
              <a:rPr lang="en-US" altLang="zh-TW" sz="1800" dirty="0">
                <a:latin typeface="Arial Unicode MS" panose="020B0604020202020204" pitchFamily="34" charset="-120"/>
                <a:ea typeface="微軟正黑體" panose="020B0604030504040204" pitchFamily="34" charset="-120"/>
              </a:rPr>
              <a:t>&lt;/a&gt;</a:t>
            </a:r>
          </a:p>
        </p:txBody>
      </p:sp>
    </p:spTree>
    <p:extLst>
      <p:ext uri="{BB962C8B-B14F-4D97-AF65-F5344CB8AC3E}">
        <p14:creationId xmlns:p14="http://schemas.microsoft.com/office/powerpoint/2010/main" val="293439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網頁基礎內容元素 </a:t>
            </a:r>
            <a:r>
              <a:rPr lang="en-US" altLang="zh-TW" b="1" dirty="0">
                <a:solidFill>
                  <a:schemeClr val="tx1"/>
                </a:solidFill>
                <a:latin typeface="Arial Unicode MS" panose="020B0604020202020204" pitchFamily="34" charset="-120"/>
                <a:ea typeface="微軟正黑體" panose="020B0604030504040204" pitchFamily="34" charset="-120"/>
              </a:rPr>
              <a:t>- div</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924D476A-4463-47E5-970A-3BA4925EE434}"/>
              </a:ext>
            </a:extLst>
          </p:cNvPr>
          <p:cNvSpPr txBox="1">
            <a:spLocks/>
          </p:cNvSpPr>
          <p:nvPr/>
        </p:nvSpPr>
        <p:spPr>
          <a:xfrm>
            <a:off x="628650" y="987575"/>
            <a:ext cx="7886700" cy="208597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微軟正黑體" panose="020B0604030504040204" pitchFamily="34" charset="-120"/>
                <a:ea typeface="微軟正黑體" panose="020B0604030504040204" pitchFamily="34" charset="-120"/>
              </a:rPr>
              <a:t>區塊元素</a:t>
            </a:r>
            <a:endParaRPr lang="en-US" altLang="zh-TW" sz="24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&lt;div&gt;</a:t>
            </a: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區塊元素特性無法併排</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預設無寬高顏色等樣式</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用來將網頁內各種元素分類排列</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endParaRPr lang="en-US" altLang="zh-TW" dirty="0">
              <a:latin typeface="微軟正黑體" panose="020B0604030504040204" pitchFamily="34" charset="-120"/>
              <a:ea typeface="微軟正黑體" panose="020B0604030504040204" pitchFamily="34" charset="-120"/>
            </a:endParaRPr>
          </a:p>
        </p:txBody>
      </p:sp>
      <p:sp>
        <p:nvSpPr>
          <p:cNvPr id="5" name="圓角矩形 3">
            <a:extLst>
              <a:ext uri="{FF2B5EF4-FFF2-40B4-BE49-F238E27FC236}">
                <a16:creationId xmlns:a16="http://schemas.microsoft.com/office/drawing/2014/main" id="{E440FB51-BA3C-4018-96AC-B0072C74907B}"/>
              </a:ext>
            </a:extLst>
          </p:cNvPr>
          <p:cNvSpPr/>
          <p:nvPr/>
        </p:nvSpPr>
        <p:spPr>
          <a:xfrm>
            <a:off x="1169123" y="3219822"/>
            <a:ext cx="6805753" cy="1517321"/>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dirty="0">
                <a:solidFill>
                  <a:schemeClr val="tx1"/>
                </a:solidFill>
              </a:rPr>
              <a:t>&lt;div style="width:300px;height:300px;background-color:#</a:t>
            </a:r>
            <a:r>
              <a:rPr lang="en-US" altLang="zh-TW" dirty="0" err="1">
                <a:solidFill>
                  <a:schemeClr val="tx1"/>
                </a:solidFill>
              </a:rPr>
              <a:t>dda</a:t>
            </a:r>
            <a:r>
              <a:rPr lang="en-US" altLang="zh-TW" dirty="0">
                <a:solidFill>
                  <a:schemeClr val="tx1"/>
                </a:solidFill>
              </a:rPr>
              <a:t>;"&gt;</a:t>
            </a:r>
          </a:p>
          <a:p>
            <a:pPr>
              <a:defRPr/>
            </a:pPr>
            <a:r>
              <a:rPr lang="en-US" altLang="zh-TW" dirty="0">
                <a:solidFill>
                  <a:schemeClr val="tx1"/>
                </a:solidFill>
              </a:rPr>
              <a:t>        &lt;h1 style="color:#0a6;"&gt;</a:t>
            </a:r>
            <a:r>
              <a:rPr lang="zh-TW" altLang="en-US" dirty="0">
                <a:solidFill>
                  <a:schemeClr val="tx1"/>
                </a:solidFill>
              </a:rPr>
              <a:t>我是標題</a:t>
            </a:r>
            <a:r>
              <a:rPr lang="en-US" altLang="zh-TW" dirty="0">
                <a:solidFill>
                  <a:schemeClr val="tx1"/>
                </a:solidFill>
              </a:rPr>
              <a:t>&lt;/h1&gt;</a:t>
            </a:r>
          </a:p>
          <a:p>
            <a:pPr>
              <a:defRPr/>
            </a:pPr>
            <a:r>
              <a:rPr lang="en-US" altLang="zh-TW" dirty="0">
                <a:solidFill>
                  <a:schemeClr val="tx1"/>
                </a:solidFill>
              </a:rPr>
              <a:t>        &lt;p&gt;</a:t>
            </a:r>
            <a:r>
              <a:rPr lang="zh-TW" altLang="en-US" dirty="0">
                <a:solidFill>
                  <a:schemeClr val="tx1"/>
                </a:solidFill>
              </a:rPr>
              <a:t>我是內文</a:t>
            </a:r>
            <a:r>
              <a:rPr lang="en-US" altLang="zh-TW" dirty="0">
                <a:solidFill>
                  <a:schemeClr val="tx1"/>
                </a:solidFill>
              </a:rPr>
              <a:t>&lt;/p&gt;</a:t>
            </a:r>
          </a:p>
          <a:p>
            <a:pPr>
              <a:defRPr/>
            </a:pPr>
            <a:r>
              <a:rPr lang="en-US" altLang="zh-TW" dirty="0">
                <a:solidFill>
                  <a:schemeClr val="tx1"/>
                </a:solidFill>
              </a:rPr>
              <a:t>&lt;/div&gt;</a:t>
            </a:r>
          </a:p>
        </p:txBody>
      </p:sp>
      <p:pic>
        <p:nvPicPr>
          <p:cNvPr id="7" name="圖片 6">
            <a:extLst>
              <a:ext uri="{FF2B5EF4-FFF2-40B4-BE49-F238E27FC236}">
                <a16:creationId xmlns:a16="http://schemas.microsoft.com/office/drawing/2014/main" id="{423C8DFD-8AD3-4A4D-91B5-FF7CEC0C105F}"/>
              </a:ext>
            </a:extLst>
          </p:cNvPr>
          <p:cNvPicPr>
            <a:picLocks noChangeAspect="1"/>
          </p:cNvPicPr>
          <p:nvPr/>
        </p:nvPicPr>
        <p:blipFill>
          <a:blip r:embed="rId2" cstate="print"/>
          <a:stretch>
            <a:fillRect/>
          </a:stretch>
        </p:blipFill>
        <p:spPr>
          <a:xfrm>
            <a:off x="5292080" y="988269"/>
            <a:ext cx="2095500" cy="2085975"/>
          </a:xfrm>
          <a:prstGeom prst="rect">
            <a:avLst/>
          </a:prstGeom>
        </p:spPr>
      </p:pic>
    </p:spTree>
    <p:extLst>
      <p:ext uri="{BB962C8B-B14F-4D97-AF65-F5344CB8AC3E}">
        <p14:creationId xmlns:p14="http://schemas.microsoft.com/office/powerpoint/2010/main" val="1377498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超連結元素 </a:t>
            </a:r>
            <a:r>
              <a:rPr lang="en-US" altLang="zh-TW" b="1" dirty="0">
                <a:solidFill>
                  <a:schemeClr val="tx1"/>
                </a:solidFill>
                <a:latin typeface="Arial Unicode MS" panose="020B0604020202020204" pitchFamily="34" charset="-120"/>
              </a:rPr>
              <a:t>- Hyperlink</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4B23BEE-7789-43B9-87F4-5A0496177AC1}"/>
              </a:ext>
            </a:extLst>
          </p:cNvPr>
          <p:cNvSpPr txBox="1">
            <a:spLocks/>
          </p:cNvSpPr>
          <p:nvPr/>
        </p:nvSpPr>
        <p:spPr>
          <a:xfrm>
            <a:off x="628650" y="915567"/>
            <a:ext cx="7886700" cy="381642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zh-TW" altLang="en-US" sz="2400" dirty="0">
                <a:latin typeface="Arial Unicode MS" panose="020B0604020202020204" pitchFamily="34" charset="-120"/>
                <a:ea typeface="微軟正黑體" panose="020B0604030504040204" pitchFamily="34" charset="-120"/>
              </a:rPr>
              <a:t>連結到其他網站</a:t>
            </a:r>
          </a:p>
          <a:p>
            <a:pPr algn="just">
              <a:buFont typeface="Arial" pitchFamily="34" charset="0"/>
              <a:buNone/>
              <a:defRPr/>
            </a:pPr>
            <a:r>
              <a:rPr lang="zh-TW" altLang="en-US" sz="1800" dirty="0">
                <a:latin typeface="Arial Unicode MS" panose="020B0604020202020204" pitchFamily="34" charset="-120"/>
                <a:ea typeface="微軟正黑體" panose="020B0604030504040204" pitchFamily="34" charset="-120"/>
              </a:rPr>
              <a:t>		 </a:t>
            </a: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"http://www.iiiedu.org.tw"&gt;</a:t>
            </a:r>
            <a:r>
              <a:rPr lang="zh-TW" altLang="en-US" sz="1800" dirty="0">
                <a:latin typeface="Arial Unicode MS" panose="020B0604020202020204" pitchFamily="34" charset="-120"/>
                <a:ea typeface="微軟正黑體" panose="020B0604030504040204" pitchFamily="34" charset="-120"/>
              </a:rPr>
              <a:t>資策會</a:t>
            </a:r>
            <a:r>
              <a:rPr lang="en-US" altLang="zh-TW" sz="1800" dirty="0">
                <a:latin typeface="Arial Unicode MS" panose="020B0604020202020204" pitchFamily="34" charset="-120"/>
                <a:ea typeface="微軟正黑體" panose="020B0604030504040204" pitchFamily="34" charset="-120"/>
              </a:rPr>
              <a:t>&lt;/a&gt;</a:t>
            </a:r>
          </a:p>
          <a:p>
            <a:pPr algn="just">
              <a:defRPr/>
            </a:pPr>
            <a:r>
              <a:rPr lang="zh-TW" altLang="en-US" sz="2400" dirty="0">
                <a:latin typeface="Arial Unicode MS" panose="020B0604020202020204" pitchFamily="34" charset="-120"/>
              </a:rPr>
              <a:t>連結到同一網站內的網頁</a:t>
            </a:r>
            <a:endParaRPr lang="en-US" altLang="zh-TW" sz="2400" dirty="0">
              <a:latin typeface="Arial Unicode MS" panose="020B0604020202020204" pitchFamily="34" charset="-120"/>
            </a:endParaRPr>
          </a:p>
          <a:p>
            <a:pPr marL="457200" lvl="1" indent="0" algn="just">
              <a:buFont typeface="Arial" pitchFamily="34" charset="0"/>
              <a:buNone/>
              <a:defRPr/>
            </a:pPr>
            <a:r>
              <a:rPr lang="zh-TW" altLang="en-US" sz="1800" dirty="0">
                <a:latin typeface="Arial Unicode MS" panose="020B0604020202020204" pitchFamily="34" charset="-120"/>
                <a:ea typeface="微軟正黑體" panose="020B0604030504040204" pitchFamily="34" charset="-120"/>
              </a:rPr>
              <a:t>       </a:t>
            </a:r>
            <a:r>
              <a:rPr lang="en-US" altLang="zh-TW" sz="1800" dirty="0">
                <a:latin typeface="Arial Unicode MS" panose="020B0604020202020204" pitchFamily="34" charset="-120"/>
              </a:rPr>
              <a:t>&lt;a </a:t>
            </a:r>
            <a:r>
              <a:rPr lang="en-US" altLang="zh-TW" sz="1800" dirty="0" err="1">
                <a:latin typeface="Arial Unicode MS" panose="020B0604020202020204" pitchFamily="34" charset="-120"/>
              </a:rPr>
              <a:t>href</a:t>
            </a:r>
            <a:r>
              <a:rPr lang="en-US" altLang="zh-TW" sz="1800" dirty="0">
                <a:latin typeface="Arial Unicode MS" panose="020B0604020202020204" pitchFamily="34" charset="-120"/>
              </a:rPr>
              <a:t>= “product.html"&gt;</a:t>
            </a:r>
            <a:r>
              <a:rPr lang="zh-TW" altLang="en-US" sz="1800" dirty="0">
                <a:latin typeface="Arial Unicode MS" panose="020B0604020202020204" pitchFamily="34" charset="-120"/>
              </a:rPr>
              <a:t>資策會</a:t>
            </a:r>
            <a:r>
              <a:rPr lang="en-US" altLang="zh-TW" sz="1800" dirty="0">
                <a:latin typeface="Arial Unicode MS" panose="020B0604020202020204" pitchFamily="34" charset="-120"/>
              </a:rPr>
              <a:t>&lt;/a&gt;</a:t>
            </a:r>
            <a:endParaRPr lang="en-US" altLang="zh-TW" sz="1800" dirty="0">
              <a:latin typeface="Arial Unicode MS" panose="020B0604020202020204" pitchFamily="34" charset="-120"/>
              <a:ea typeface="微軟正黑體" panose="020B0604030504040204" pitchFamily="34" charset="-120"/>
            </a:endParaRPr>
          </a:p>
          <a:p>
            <a:pPr algn="just">
              <a:defRPr/>
            </a:pPr>
            <a:r>
              <a:rPr lang="zh-TW" altLang="en-US" sz="2400" dirty="0">
                <a:latin typeface="Arial Unicode MS" panose="020B0604020202020204" pitchFamily="34" charset="-120"/>
                <a:ea typeface="微軟正黑體" panose="020B0604030504040204" pitchFamily="34" charset="-120"/>
              </a:rPr>
              <a:t>連結到同一網頁內的特定位置</a:t>
            </a:r>
            <a:r>
              <a:rPr lang="en-US" altLang="zh-TW" sz="2400" dirty="0">
                <a:latin typeface="Arial Unicode MS" panose="020B0604020202020204" pitchFamily="34" charset="-120"/>
                <a:ea typeface="微軟正黑體" panose="020B0604030504040204" pitchFamily="34" charset="-120"/>
              </a:rPr>
              <a:t>(</a:t>
            </a:r>
            <a:r>
              <a:rPr lang="zh-TW" altLang="en-US" sz="2400" dirty="0">
                <a:latin typeface="Arial Unicode MS" panose="020B0604020202020204" pitchFamily="34" charset="-120"/>
                <a:ea typeface="微軟正黑體" panose="020B0604030504040204" pitchFamily="34" charset="-120"/>
              </a:rPr>
              <a:t>書籤</a:t>
            </a:r>
            <a:r>
              <a:rPr lang="en-US" altLang="zh-TW" sz="2400" dirty="0">
                <a:latin typeface="Arial Unicode MS" panose="020B0604020202020204" pitchFamily="34" charset="-120"/>
                <a:ea typeface="微軟正黑體" panose="020B0604030504040204" pitchFamily="34" charset="-120"/>
              </a:rPr>
              <a:t>)</a:t>
            </a:r>
          </a:p>
          <a:p>
            <a:pPr lvl="1" algn="just">
              <a:buFont typeface="Calibri" panose="020F0502020204030204" pitchFamily="34" charset="0"/>
              <a:buChar char="-"/>
              <a:defRPr/>
            </a:pPr>
            <a:r>
              <a:rPr lang="zh-TW" altLang="en-US" sz="1800" dirty="0">
                <a:latin typeface="Arial Unicode MS" panose="020B0604020202020204" pitchFamily="34" charset="-120"/>
                <a:ea typeface="微軟正黑體" panose="020B0604030504040204" pitchFamily="34" charset="-120"/>
              </a:rPr>
              <a:t>使用</a:t>
            </a:r>
            <a:r>
              <a:rPr lang="en-US" altLang="zh-TW" sz="1800" dirty="0">
                <a:latin typeface="Arial Unicode MS" panose="020B0604020202020204" pitchFamily="34" charset="-120"/>
                <a:ea typeface="微軟正黑體" panose="020B0604030504040204" pitchFamily="34" charset="-120"/>
              </a:rPr>
              <a:t>id</a:t>
            </a:r>
            <a:r>
              <a:rPr lang="zh-TW" altLang="en-US" sz="1800" dirty="0">
                <a:latin typeface="Arial Unicode MS" panose="020B0604020202020204" pitchFamily="34" charset="-120"/>
                <a:ea typeface="微軟正黑體" panose="020B0604030504040204" pitchFamily="34" charset="-120"/>
              </a:rPr>
              <a:t>屬性建立書籤 </a:t>
            </a:r>
            <a:r>
              <a:rPr lang="en-US" altLang="zh-TW" sz="1800" dirty="0">
                <a:latin typeface="Arial Unicode MS" panose="020B0604020202020204" pitchFamily="34" charset="-120"/>
                <a:ea typeface="微軟正黑體" panose="020B0604030504040204" pitchFamily="34" charset="-120"/>
              </a:rPr>
              <a:t>&lt;p id="bookmark1"&gt;</a:t>
            </a:r>
            <a:r>
              <a:rPr lang="en-US" altLang="zh-TW" sz="1800" dirty="0" err="1">
                <a:latin typeface="Arial Unicode MS" panose="020B0604020202020204" pitchFamily="34" charset="-120"/>
                <a:ea typeface="微軟正黑體" panose="020B0604030504040204" pitchFamily="34" charset="-120"/>
              </a:rPr>
              <a:t>ooo</a:t>
            </a:r>
            <a:r>
              <a:rPr lang="en-US" altLang="zh-TW" sz="1800" dirty="0">
                <a:latin typeface="Arial Unicode MS" panose="020B0604020202020204" pitchFamily="34" charset="-120"/>
                <a:ea typeface="微軟正黑體" panose="020B0604030504040204" pitchFamily="34" charset="-120"/>
              </a:rPr>
              <a:t>&lt;/p&gt;</a:t>
            </a:r>
          </a:p>
          <a:p>
            <a:pPr lvl="1" algn="just">
              <a:buFont typeface="Calibri" panose="020F0502020204030204" pitchFamily="34" charset="0"/>
              <a:buChar char="-"/>
              <a:defRPr/>
            </a:pPr>
            <a:r>
              <a:rPr lang="zh-TW" altLang="en-US" sz="1800" dirty="0">
                <a:latin typeface="Arial Unicode MS" panose="020B0604020202020204" pitchFamily="34" charset="-120"/>
                <a:ea typeface="微軟正黑體" panose="020B0604030504040204" pitchFamily="34" charset="-120"/>
              </a:rPr>
              <a:t>再做超連結 </a:t>
            </a: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"#bookmark1"&gt;</a:t>
            </a:r>
            <a:r>
              <a:rPr lang="zh-TW" altLang="en-US" sz="1800" dirty="0">
                <a:latin typeface="Arial Unicode MS" panose="020B0604020202020204" pitchFamily="34" charset="-120"/>
                <a:ea typeface="微軟正黑體" panose="020B0604030504040204" pitchFamily="34" charset="-120"/>
              </a:rPr>
              <a:t>標題一 </a:t>
            </a:r>
            <a:r>
              <a:rPr lang="en-US" altLang="zh-TW" sz="1800" dirty="0">
                <a:latin typeface="Arial Unicode MS" panose="020B0604020202020204" pitchFamily="34" charset="-120"/>
                <a:ea typeface="微軟正黑體" panose="020B0604030504040204" pitchFamily="34" charset="-120"/>
              </a:rPr>
              <a:t>&lt;/a&gt;</a:t>
            </a:r>
          </a:p>
          <a:p>
            <a:pPr algn="just">
              <a:defRPr/>
            </a:pPr>
            <a:r>
              <a:rPr lang="zh-TW" altLang="en-US" sz="2400" dirty="0">
                <a:latin typeface="Arial Unicode MS" panose="020B0604020202020204" pitchFamily="34" charset="-120"/>
                <a:ea typeface="微軟正黑體" panose="020B0604030504040204" pitchFamily="34" charset="-120"/>
              </a:rPr>
              <a:t>連結電子郵件位址</a:t>
            </a:r>
          </a:p>
          <a:p>
            <a:pPr lvl="1">
              <a:buFont typeface="Calibri" panose="020F0502020204030204" pitchFamily="34" charset="0"/>
              <a:buChar char="-"/>
              <a:defRPr/>
            </a:pPr>
            <a:r>
              <a:rPr lang="en-US" altLang="zh-TW" sz="1800" dirty="0">
                <a:latin typeface="Arial Unicode MS" panose="020B0604020202020204" pitchFamily="34" charset="-120"/>
                <a:ea typeface="微軟正黑體" panose="020B0604030504040204" pitchFamily="34" charset="-120"/>
              </a:rPr>
              <a:t>&lt;a </a:t>
            </a:r>
            <a:r>
              <a:rPr lang="en-US" altLang="zh-TW" sz="1800" dirty="0" err="1">
                <a:latin typeface="Arial Unicode MS" panose="020B0604020202020204" pitchFamily="34" charset="-120"/>
                <a:ea typeface="微軟正黑體" panose="020B0604030504040204" pitchFamily="34" charset="-120"/>
              </a:rPr>
              <a:t>href</a:t>
            </a:r>
            <a:r>
              <a:rPr lang="en-US" altLang="zh-TW" sz="1800" dirty="0">
                <a:latin typeface="Arial Unicode MS" panose="020B0604020202020204" pitchFamily="34" charset="-120"/>
                <a:ea typeface="微軟正黑體" panose="020B0604030504040204" pitchFamily="34" charset="-120"/>
              </a:rPr>
              <a:t>= "mailto:@iii.org.tw "&gt; </a:t>
            </a:r>
            <a:r>
              <a:rPr lang="zh-TW" altLang="en-US" sz="1800" dirty="0">
                <a:latin typeface="Arial Unicode MS" panose="020B0604020202020204" pitchFamily="34" charset="-120"/>
                <a:ea typeface="微軟正黑體" panose="020B0604030504040204" pitchFamily="34" charset="-120"/>
              </a:rPr>
              <a:t>寄信給我 </a:t>
            </a:r>
            <a:r>
              <a:rPr lang="en-US" altLang="zh-TW" sz="1800" dirty="0">
                <a:latin typeface="Arial Unicode MS" panose="020B0604020202020204" pitchFamily="34" charset="-120"/>
                <a:ea typeface="微軟正黑體" panose="020B0604030504040204" pitchFamily="34" charset="-120"/>
              </a:rPr>
              <a:t>&lt;/a&gt;</a:t>
            </a:r>
          </a:p>
          <a:p>
            <a:pPr lvl="1">
              <a:buFont typeface="Calibri" panose="020F0502020204030204" pitchFamily="34" charset="0"/>
              <a:buChar char="-"/>
              <a:defRPr/>
            </a:pPr>
            <a:r>
              <a:rPr lang="en-US" altLang="zh-TW" sz="1800" dirty="0">
                <a:latin typeface="Arial Unicode MS" panose="020B0604020202020204" pitchFamily="34" charset="-120"/>
              </a:rPr>
              <a:t>&lt;a </a:t>
            </a:r>
            <a:r>
              <a:rPr lang="en-US" altLang="zh-TW" sz="1800" dirty="0" err="1">
                <a:latin typeface="Arial Unicode MS" panose="020B0604020202020204" pitchFamily="34" charset="-120"/>
              </a:rPr>
              <a:t>href</a:t>
            </a:r>
            <a:r>
              <a:rPr lang="en-US" altLang="zh-TW" sz="1800" dirty="0">
                <a:latin typeface="Arial Unicode MS" panose="020B0604020202020204" pitchFamily="34" charset="-120"/>
              </a:rPr>
              <a:t>= “mailto:@iii.org.tw ?subject=test”&gt; </a:t>
            </a:r>
            <a:r>
              <a:rPr lang="zh-TW" altLang="en-US" sz="1800" dirty="0">
                <a:latin typeface="Arial Unicode MS" panose="020B0604020202020204" pitchFamily="34" charset="-120"/>
              </a:rPr>
              <a:t>寄信給我 </a:t>
            </a:r>
            <a:r>
              <a:rPr lang="en-US" altLang="zh-TW" sz="1800" dirty="0">
                <a:latin typeface="Arial Unicode MS" panose="020B0604020202020204" pitchFamily="34" charset="-120"/>
              </a:rPr>
              <a:t>&lt;/a&gt; </a:t>
            </a:r>
            <a:r>
              <a:rPr lang="zh-TW" altLang="en-US" sz="1800" dirty="0">
                <a:latin typeface="Arial Unicode MS" panose="020B0604020202020204" pitchFamily="34" charset="-120"/>
              </a:rPr>
              <a:t>加上主旨</a:t>
            </a:r>
            <a:endParaRPr lang="en-US" altLang="zh-TW" sz="1800" dirty="0">
              <a:latin typeface="Arial Unicode MS" panose="020B0604020202020204" pitchFamily="34" charset="-120"/>
            </a:endParaRPr>
          </a:p>
        </p:txBody>
      </p:sp>
    </p:spTree>
    <p:extLst>
      <p:ext uri="{BB962C8B-B14F-4D97-AF65-F5344CB8AC3E}">
        <p14:creationId xmlns:p14="http://schemas.microsoft.com/office/powerpoint/2010/main" val="272448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清單元素</a:t>
            </a:r>
            <a:r>
              <a:rPr lang="en-US" altLang="zh-TW" b="1" dirty="0">
                <a:solidFill>
                  <a:schemeClr val="tx1"/>
                </a:solidFill>
                <a:latin typeface="Arial Unicode MS" panose="020B0604020202020204" pitchFamily="34" charset="-120"/>
              </a:rPr>
              <a:t>- ul/</a:t>
            </a:r>
            <a:r>
              <a:rPr lang="en-US" altLang="zh-TW" b="1" dirty="0" err="1">
                <a:solidFill>
                  <a:schemeClr val="tx1"/>
                </a:solidFill>
                <a:latin typeface="Arial Unicode MS" panose="020B0604020202020204" pitchFamily="34" charset="-120"/>
              </a:rPr>
              <a:t>ol</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4B23BEE-7789-43B9-87F4-5A0496177AC1}"/>
              </a:ext>
            </a:extLst>
          </p:cNvPr>
          <p:cNvSpPr txBox="1">
            <a:spLocks/>
          </p:cNvSpPr>
          <p:nvPr/>
        </p:nvSpPr>
        <p:spPr>
          <a:xfrm>
            <a:off x="628650" y="915567"/>
            <a:ext cx="7886700" cy="381642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600" dirty="0">
                <a:latin typeface="Arial Unicode MS" panose="020B0604020202020204" pitchFamily="34" charset="-120"/>
                <a:ea typeface="微軟正黑體" panose="020B0604030504040204" pitchFamily="34" charset="-120"/>
              </a:rPr>
              <a:t>項目清單 </a:t>
            </a:r>
            <a:r>
              <a:rPr lang="en-US" altLang="zh-TW" sz="2600" dirty="0">
                <a:latin typeface="Arial Unicode MS" panose="020B0604020202020204" pitchFamily="34" charset="-120"/>
                <a:ea typeface="微軟正黑體" panose="020B0604030504040204" pitchFamily="34" charset="-120"/>
              </a:rPr>
              <a:t>&lt;ul&gt;&lt;/ul&gt;</a:t>
            </a:r>
          </a:p>
          <a:p>
            <a:pPr lvl="1">
              <a:buFont typeface="Calibri" panose="020F0502020204030204" pitchFamily="34" charset="0"/>
              <a:buChar char="-"/>
            </a:pPr>
            <a:r>
              <a:rPr lang="en-US" altLang="zh-TW" sz="2200" dirty="0">
                <a:latin typeface="Arial Unicode MS" panose="020B0604020202020204" pitchFamily="34" charset="-120"/>
                <a:ea typeface="微軟正黑體" panose="020B0604030504040204" pitchFamily="34" charset="-120"/>
              </a:rPr>
              <a:t>type = " disc, circle ,square "</a:t>
            </a:r>
            <a:endParaRPr lang="zh-TW" altLang="en-US" sz="22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單一清單項目</a:t>
            </a:r>
            <a:r>
              <a:rPr lang="en-US" altLang="zh-TW" sz="2200" dirty="0">
                <a:latin typeface="Arial Unicode MS" panose="020B0604020202020204" pitchFamily="34" charset="-120"/>
                <a:ea typeface="微軟正黑體" panose="020B0604030504040204" pitchFamily="34" charset="-120"/>
              </a:rPr>
              <a:t>&lt;li&gt;&lt;/li&gt;</a:t>
            </a:r>
          </a:p>
          <a:p>
            <a:r>
              <a:rPr lang="zh-TW" altLang="en-US" sz="2600" dirty="0">
                <a:latin typeface="Arial Unicode MS" panose="020B0604020202020204" pitchFamily="34" charset="-120"/>
                <a:ea typeface="微軟正黑體" panose="020B0604030504040204" pitchFamily="34" charset="-120"/>
              </a:rPr>
              <a:t>序號清單 </a:t>
            </a:r>
            <a:r>
              <a:rPr lang="en-US" altLang="zh-TW" sz="2600" dirty="0">
                <a:latin typeface="Arial Unicode MS" panose="020B0604020202020204" pitchFamily="34" charset="-120"/>
                <a:ea typeface="微軟正黑體" panose="020B0604030504040204" pitchFamily="34" charset="-120"/>
              </a:rPr>
              <a:t>&lt;</a:t>
            </a:r>
            <a:r>
              <a:rPr lang="en-US" altLang="zh-TW" sz="2600" dirty="0" err="1">
                <a:latin typeface="Arial Unicode MS" panose="020B0604020202020204" pitchFamily="34" charset="-120"/>
                <a:ea typeface="微軟正黑體" panose="020B0604030504040204" pitchFamily="34" charset="-120"/>
              </a:rPr>
              <a:t>ol</a:t>
            </a:r>
            <a:r>
              <a:rPr lang="en-US" altLang="zh-TW" sz="2600" dirty="0">
                <a:latin typeface="Arial Unicode MS" panose="020B0604020202020204" pitchFamily="34" charset="-120"/>
                <a:ea typeface="微軟正黑體" panose="020B0604030504040204" pitchFamily="34" charset="-120"/>
              </a:rPr>
              <a:t>&gt;&lt;/</a:t>
            </a:r>
            <a:r>
              <a:rPr lang="en-US" altLang="zh-TW" sz="2600" dirty="0" err="1">
                <a:latin typeface="Arial Unicode MS" panose="020B0604020202020204" pitchFamily="34" charset="-120"/>
                <a:ea typeface="微軟正黑體" panose="020B0604030504040204" pitchFamily="34" charset="-120"/>
              </a:rPr>
              <a:t>ol</a:t>
            </a:r>
            <a:r>
              <a:rPr lang="en-US" altLang="zh-TW" sz="2600" dirty="0">
                <a:latin typeface="Arial Unicode MS" panose="020B0604020202020204" pitchFamily="34" charset="-120"/>
                <a:ea typeface="微軟正黑體" panose="020B0604030504040204" pitchFamily="34" charset="-120"/>
              </a:rPr>
              <a:t>&gt;</a:t>
            </a:r>
          </a:p>
          <a:p>
            <a:pPr lvl="1">
              <a:buFont typeface="Calibri" panose="020F0502020204030204" pitchFamily="34" charset="0"/>
              <a:buChar char="-"/>
            </a:pPr>
            <a:r>
              <a:rPr lang="en-US" altLang="zh-TW" sz="2200" dirty="0">
                <a:latin typeface="Arial Unicode MS" panose="020B0604020202020204" pitchFamily="34" charset="-120"/>
                <a:ea typeface="微軟正黑體" panose="020B0604030504040204" pitchFamily="34" charset="-120"/>
              </a:rPr>
              <a:t>type = " 1, a, A, i, I "</a:t>
            </a: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單一清單項目 </a:t>
            </a:r>
            <a:r>
              <a:rPr lang="en-US" altLang="zh-TW" sz="2200" dirty="0">
                <a:latin typeface="Arial Unicode MS" panose="020B0604020202020204" pitchFamily="34" charset="-120"/>
                <a:ea typeface="微軟正黑體" panose="020B0604030504040204" pitchFamily="34" charset="-120"/>
              </a:rPr>
              <a:t>&lt;li&gt;&lt;/li&gt;</a:t>
            </a:r>
          </a:p>
        </p:txBody>
      </p:sp>
      <p:sp>
        <p:nvSpPr>
          <p:cNvPr id="7" name="圓角矩形 3">
            <a:extLst>
              <a:ext uri="{FF2B5EF4-FFF2-40B4-BE49-F238E27FC236}">
                <a16:creationId xmlns:a16="http://schemas.microsoft.com/office/drawing/2014/main" id="{2054A9B4-AEBB-4CBB-BD9B-E54D5C8A7B12}"/>
              </a:ext>
            </a:extLst>
          </p:cNvPr>
          <p:cNvSpPr/>
          <p:nvPr/>
        </p:nvSpPr>
        <p:spPr>
          <a:xfrm>
            <a:off x="5292081" y="1075124"/>
            <a:ext cx="2174708" cy="307977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a:p>
            <a:pPr>
              <a:defRPr/>
            </a:pPr>
            <a:r>
              <a:rPr lang="en-US" altLang="zh-TW" sz="1600" dirty="0">
                <a:solidFill>
                  <a:schemeClr val="tx1"/>
                </a:solidFill>
              </a:rPr>
              <a:t>       &lt;li&gt;</a:t>
            </a:r>
            <a:r>
              <a:rPr lang="zh-TW" altLang="en-US" sz="1600" dirty="0">
                <a:solidFill>
                  <a:schemeClr val="tx1"/>
                </a:solidFill>
              </a:rPr>
              <a:t>咖啡</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茶</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果汁</a:t>
            </a:r>
            <a:r>
              <a:rPr lang="en-US" altLang="zh-TW" sz="1600" dirty="0">
                <a:solidFill>
                  <a:schemeClr val="tx1"/>
                </a:solidFill>
              </a:rPr>
              <a:t>&lt;/li&gt;</a:t>
            </a:r>
          </a:p>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a:p>
            <a:pPr>
              <a:defRPr/>
            </a:pPr>
            <a:r>
              <a:rPr lang="en-US" altLang="zh-TW" sz="1600" dirty="0">
                <a:solidFill>
                  <a:schemeClr val="tx1"/>
                </a:solidFill>
              </a:rPr>
              <a:t>&lt;</a:t>
            </a:r>
            <a:r>
              <a:rPr lang="en-US" altLang="zh-TW" sz="1600" dirty="0" err="1">
                <a:solidFill>
                  <a:schemeClr val="tx1"/>
                </a:solidFill>
              </a:rPr>
              <a:t>ol</a:t>
            </a:r>
            <a:r>
              <a:rPr lang="en-US" altLang="zh-TW" sz="1600" dirty="0">
                <a:solidFill>
                  <a:schemeClr val="tx1"/>
                </a:solidFill>
              </a:rPr>
              <a:t>&gt;</a:t>
            </a:r>
          </a:p>
          <a:p>
            <a:pPr>
              <a:defRPr/>
            </a:pPr>
            <a:r>
              <a:rPr lang="en-US" altLang="zh-TW" sz="1600" dirty="0">
                <a:solidFill>
                  <a:schemeClr val="tx1"/>
                </a:solidFill>
              </a:rPr>
              <a:t>       &lt;li&gt;</a:t>
            </a:r>
            <a:r>
              <a:rPr lang="zh-TW" altLang="en-US" sz="1600" dirty="0">
                <a:solidFill>
                  <a:schemeClr val="tx1"/>
                </a:solidFill>
              </a:rPr>
              <a:t>咖啡</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茶</a:t>
            </a:r>
            <a:r>
              <a:rPr lang="en-US" altLang="zh-TW" sz="1600" dirty="0">
                <a:solidFill>
                  <a:schemeClr val="tx1"/>
                </a:solidFill>
              </a:rPr>
              <a:t>&lt;/li&gt;</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果汁</a:t>
            </a:r>
            <a:r>
              <a:rPr lang="en-US" altLang="zh-TW" sz="1600" dirty="0">
                <a:solidFill>
                  <a:schemeClr val="tx1"/>
                </a:solidFill>
              </a:rPr>
              <a:t>&lt;/li&gt;</a:t>
            </a:r>
          </a:p>
          <a:p>
            <a:pPr>
              <a:defRPr/>
            </a:pPr>
            <a:r>
              <a:rPr lang="en-US" altLang="zh-TW" sz="1600" dirty="0">
                <a:solidFill>
                  <a:schemeClr val="tx1"/>
                </a:solidFill>
              </a:rPr>
              <a:t>&lt;/</a:t>
            </a:r>
            <a:r>
              <a:rPr lang="en-US" altLang="zh-TW" sz="1600" dirty="0" err="1">
                <a:solidFill>
                  <a:schemeClr val="tx1"/>
                </a:solidFill>
              </a:rPr>
              <a:t>ol</a:t>
            </a:r>
            <a:r>
              <a:rPr lang="en-US" altLang="zh-TW" sz="1600" dirty="0">
                <a:solidFill>
                  <a:schemeClr val="tx1"/>
                </a:solidFill>
              </a:rPr>
              <a:t>&gt;</a:t>
            </a:r>
          </a:p>
        </p:txBody>
      </p:sp>
      <p:pic>
        <p:nvPicPr>
          <p:cNvPr id="8" name="圖片 7">
            <a:extLst>
              <a:ext uri="{FF2B5EF4-FFF2-40B4-BE49-F238E27FC236}">
                <a16:creationId xmlns:a16="http://schemas.microsoft.com/office/drawing/2014/main" id="{369E363D-8C51-4613-A38E-0EF09C6EDBBC}"/>
              </a:ext>
            </a:extLst>
          </p:cNvPr>
          <p:cNvPicPr>
            <a:picLocks noChangeAspect="1"/>
          </p:cNvPicPr>
          <p:nvPr/>
        </p:nvPicPr>
        <p:blipFill>
          <a:blip r:embed="rId2" cstate="print"/>
          <a:stretch>
            <a:fillRect/>
          </a:stretch>
        </p:blipFill>
        <p:spPr>
          <a:xfrm>
            <a:off x="7667219" y="1635646"/>
            <a:ext cx="647700" cy="1323975"/>
          </a:xfrm>
          <a:prstGeom prst="rect">
            <a:avLst/>
          </a:prstGeom>
        </p:spPr>
      </p:pic>
      <p:sp>
        <p:nvSpPr>
          <p:cNvPr id="9" name="文字方塊 8">
            <a:extLst>
              <a:ext uri="{FF2B5EF4-FFF2-40B4-BE49-F238E27FC236}">
                <a16:creationId xmlns:a16="http://schemas.microsoft.com/office/drawing/2014/main" id="{12960829-29E5-41AB-8330-9CB67CDE7573}"/>
              </a:ext>
            </a:extLst>
          </p:cNvPr>
          <p:cNvSpPr txBox="1"/>
          <p:nvPr/>
        </p:nvSpPr>
        <p:spPr>
          <a:xfrm>
            <a:off x="5350735" y="4274170"/>
            <a:ext cx="2057400" cy="338554"/>
          </a:xfrm>
          <a:prstGeom prst="rect">
            <a:avLst/>
          </a:prstGeom>
          <a:noFill/>
        </p:spPr>
        <p:txBody>
          <a:bodyPr wrap="square">
            <a:spAutoFit/>
          </a:bodyPr>
          <a:lstStyle/>
          <a:p>
            <a:r>
              <a:rPr lang="en-US" altLang="zh-TW" sz="1600" b="0" dirty="0">
                <a:effectLst/>
                <a:latin typeface="Consolas" panose="020B0609020204030204" pitchFamily="49" charset="0"/>
              </a:rPr>
              <a:t>ul&gt;li{ITEM$$}*3</a:t>
            </a:r>
          </a:p>
        </p:txBody>
      </p:sp>
    </p:spTree>
    <p:extLst>
      <p:ext uri="{BB962C8B-B14F-4D97-AF65-F5344CB8AC3E}">
        <p14:creationId xmlns:p14="http://schemas.microsoft.com/office/powerpoint/2010/main" val="3916128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清單元素</a:t>
            </a:r>
            <a:r>
              <a:rPr lang="en-US" altLang="zh-TW" b="1" dirty="0">
                <a:solidFill>
                  <a:schemeClr val="tx1"/>
                </a:solidFill>
                <a:latin typeface="Arial Unicode MS" panose="020B0604020202020204" pitchFamily="34" charset="-120"/>
              </a:rPr>
              <a:t>- dl</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4B23BEE-7789-43B9-87F4-5A0496177AC1}"/>
              </a:ext>
            </a:extLst>
          </p:cNvPr>
          <p:cNvSpPr txBox="1">
            <a:spLocks/>
          </p:cNvSpPr>
          <p:nvPr/>
        </p:nvSpPr>
        <p:spPr>
          <a:xfrm>
            <a:off x="628650" y="915567"/>
            <a:ext cx="7886700" cy="381642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600" dirty="0">
                <a:latin typeface="Arial Unicode MS" panose="020B0604020202020204" pitchFamily="34" charset="-120"/>
                <a:ea typeface="微軟正黑體" panose="020B0604030504040204" pitchFamily="34" charset="-120"/>
              </a:rPr>
              <a:t>定義清單</a:t>
            </a:r>
            <a:endParaRPr lang="en-US" altLang="zh-TW" sz="26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整個清單 </a:t>
            </a:r>
            <a:r>
              <a:rPr lang="en-US" altLang="zh-TW" sz="2200" dirty="0">
                <a:latin typeface="Arial Unicode MS" panose="020B0604020202020204" pitchFamily="34" charset="-120"/>
                <a:ea typeface="微軟正黑體" panose="020B0604030504040204" pitchFamily="34" charset="-120"/>
              </a:rPr>
              <a:t>&lt;dl&gt;&lt;/dl&gt;</a:t>
            </a: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清單項目 </a:t>
            </a:r>
            <a:r>
              <a:rPr lang="en-US" altLang="zh-TW" sz="2200" dirty="0">
                <a:latin typeface="Arial Unicode MS" panose="020B0604020202020204" pitchFamily="34" charset="-120"/>
                <a:ea typeface="微軟正黑體" panose="020B0604030504040204" pitchFamily="34" charset="-120"/>
              </a:rPr>
              <a:t>&lt;dt&gt;&lt;/dt&gt;</a:t>
            </a: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清單項目說明</a:t>
            </a:r>
            <a:r>
              <a:rPr lang="en-US" altLang="zh-TW" sz="2200" dirty="0">
                <a:latin typeface="Arial Unicode MS" panose="020B0604020202020204" pitchFamily="34" charset="-120"/>
              </a:rPr>
              <a:t>&lt;dd&gt;&lt;/dd&gt;</a:t>
            </a:r>
            <a:endParaRPr lang="en-US" altLang="zh-TW" sz="22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2200" dirty="0">
                <a:latin typeface="Arial Unicode MS" panose="020B0604020202020204" pitchFamily="34" charset="-120"/>
                <a:ea typeface="微軟正黑體" panose="020B0604030504040204" pitchFamily="34" charset="-120"/>
              </a:rPr>
              <a:t>可多個 </a:t>
            </a:r>
            <a:r>
              <a:rPr lang="en-US" altLang="zh-TW" sz="2200" dirty="0">
                <a:latin typeface="Arial Unicode MS" panose="020B0604020202020204" pitchFamily="34" charset="-120"/>
                <a:ea typeface="微軟正黑體" panose="020B0604030504040204" pitchFamily="34" charset="-120"/>
              </a:rPr>
              <a:t>&lt;dd&gt;&lt;/dd&gt;</a:t>
            </a:r>
            <a:endParaRPr lang="zh-TW" altLang="en-US" sz="2200" dirty="0">
              <a:latin typeface="Arial Unicode MS" panose="020B0604020202020204" pitchFamily="34" charset="-120"/>
              <a:ea typeface="微軟正黑體" panose="020B0604030504040204" pitchFamily="34" charset="-120"/>
            </a:endParaRPr>
          </a:p>
        </p:txBody>
      </p:sp>
      <p:sp>
        <p:nvSpPr>
          <p:cNvPr id="10" name="圓角矩形 6">
            <a:extLst>
              <a:ext uri="{FF2B5EF4-FFF2-40B4-BE49-F238E27FC236}">
                <a16:creationId xmlns:a16="http://schemas.microsoft.com/office/drawing/2014/main" id="{6E400928-F3DE-47A8-85CB-A77DD739B572}"/>
              </a:ext>
            </a:extLst>
          </p:cNvPr>
          <p:cNvSpPr/>
          <p:nvPr/>
        </p:nvSpPr>
        <p:spPr>
          <a:xfrm>
            <a:off x="4769487" y="929997"/>
            <a:ext cx="2593338" cy="2793879"/>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&lt;dl&gt;</a:t>
            </a:r>
          </a:p>
          <a:p>
            <a:pPr>
              <a:defRPr/>
            </a:pPr>
            <a:r>
              <a:rPr lang="en-US" altLang="zh-TW" sz="1400" dirty="0">
                <a:solidFill>
                  <a:schemeClr val="tx1"/>
                </a:solidFill>
              </a:rPr>
              <a:t>       &lt;</a:t>
            </a:r>
            <a:r>
              <a:rPr lang="en-US" altLang="zh-TW" sz="1400" dirty="0" err="1">
                <a:solidFill>
                  <a:schemeClr val="tx1"/>
                </a:solidFill>
              </a:rPr>
              <a:t>dt</a:t>
            </a:r>
            <a:r>
              <a:rPr lang="en-US" altLang="zh-TW" sz="1400" dirty="0">
                <a:solidFill>
                  <a:schemeClr val="tx1"/>
                </a:solidFill>
              </a:rPr>
              <a:t>&gt;</a:t>
            </a:r>
            <a:r>
              <a:rPr lang="zh-TW" altLang="en-US" sz="1400" dirty="0">
                <a:solidFill>
                  <a:schemeClr val="tx1"/>
                </a:solidFill>
              </a:rPr>
              <a:t>咖啡</a:t>
            </a:r>
            <a:r>
              <a:rPr lang="en-US" altLang="zh-TW" sz="1400" dirty="0">
                <a:solidFill>
                  <a:schemeClr val="tx1"/>
                </a:solidFill>
              </a:rPr>
              <a:t>&lt;/</a:t>
            </a:r>
            <a:r>
              <a:rPr lang="en-US" altLang="zh-TW" sz="1400" dirty="0" err="1">
                <a:solidFill>
                  <a:schemeClr val="tx1"/>
                </a:solidFill>
              </a:rPr>
              <a:t>dt</a:t>
            </a:r>
            <a:r>
              <a:rPr lang="en-US" altLang="zh-TW" sz="1400" dirty="0">
                <a:solidFill>
                  <a:schemeClr val="tx1"/>
                </a:solidFill>
              </a:rPr>
              <a:t>&gt;</a:t>
            </a:r>
          </a:p>
          <a:p>
            <a:pPr>
              <a:defRPr/>
            </a:pPr>
            <a:r>
              <a:rPr lang="en-US" altLang="zh-TW" sz="1400" dirty="0">
                <a:solidFill>
                  <a:schemeClr val="tx1"/>
                </a:solidFill>
              </a:rPr>
              <a:t>      </a:t>
            </a:r>
            <a:r>
              <a:rPr lang="zh-TW" altLang="en-US" sz="1400" dirty="0">
                <a:solidFill>
                  <a:schemeClr val="tx1"/>
                </a:solidFill>
              </a:rPr>
              <a:t>    </a:t>
            </a:r>
            <a:r>
              <a:rPr lang="en-US" altLang="zh-TW" sz="1400" dirty="0">
                <a:solidFill>
                  <a:schemeClr val="tx1"/>
                </a:solidFill>
              </a:rPr>
              <a:t> &lt;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美式咖啡</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拿鐵咖啡</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dt</a:t>
            </a:r>
            <a:r>
              <a:rPr lang="en-US" altLang="zh-TW" sz="1400" dirty="0">
                <a:solidFill>
                  <a:schemeClr val="tx1"/>
                </a:solidFill>
              </a:rPr>
              <a:t>&gt;</a:t>
            </a:r>
            <a:r>
              <a:rPr lang="zh-TW" altLang="en-US" sz="1400" dirty="0">
                <a:solidFill>
                  <a:schemeClr val="tx1"/>
                </a:solidFill>
              </a:rPr>
              <a:t>茶</a:t>
            </a:r>
            <a:r>
              <a:rPr lang="en-US" altLang="zh-TW" sz="1400" dirty="0">
                <a:solidFill>
                  <a:schemeClr val="tx1"/>
                </a:solidFill>
              </a:rPr>
              <a:t>&lt;/</a:t>
            </a:r>
            <a:r>
              <a:rPr lang="en-US" altLang="zh-TW" sz="1400" dirty="0" err="1">
                <a:solidFill>
                  <a:schemeClr val="tx1"/>
                </a:solidFill>
              </a:rPr>
              <a:t>dt</a:t>
            </a:r>
            <a:r>
              <a:rPr lang="en-US" altLang="zh-TW" sz="1400" dirty="0">
                <a:solidFill>
                  <a:schemeClr val="tx1"/>
                </a:solidFill>
              </a:rPr>
              <a:t>&gt;</a:t>
            </a:r>
          </a:p>
          <a:p>
            <a:pPr>
              <a:defRPr/>
            </a:pPr>
            <a:r>
              <a:rPr lang="en-US" altLang="zh-TW" sz="1400" dirty="0">
                <a:solidFill>
                  <a:schemeClr val="tx1"/>
                </a:solidFill>
              </a:rPr>
              <a:t> </a:t>
            </a: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水果茶</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r>
              <a:rPr lang="zh-TW" altLang="en-US" sz="1400" dirty="0">
                <a:solidFill>
                  <a:schemeClr val="tx1"/>
                </a:solidFill>
              </a:rPr>
              <a:t>黑醋栗茶</a:t>
            </a:r>
            <a:r>
              <a:rPr lang="en-US" altLang="zh-TW" sz="1400" dirty="0">
                <a:solidFill>
                  <a:schemeClr val="tx1"/>
                </a:solidFill>
              </a:rPr>
              <a:t>&lt;/</a:t>
            </a:r>
            <a:r>
              <a:rPr lang="en-US" altLang="zh-TW" sz="1400" dirty="0" err="1">
                <a:solidFill>
                  <a:schemeClr val="tx1"/>
                </a:solidFill>
              </a:rPr>
              <a:t>dd</a:t>
            </a:r>
            <a:r>
              <a:rPr lang="en-US" altLang="zh-TW" sz="1400" dirty="0">
                <a:solidFill>
                  <a:schemeClr val="tx1"/>
                </a:solidFill>
              </a:rPr>
              <a:t>&gt;</a:t>
            </a:r>
          </a:p>
          <a:p>
            <a:pPr>
              <a:defRPr/>
            </a:pPr>
            <a:r>
              <a:rPr lang="en-US" altLang="zh-TW" sz="1400" dirty="0">
                <a:solidFill>
                  <a:schemeClr val="tx1"/>
                </a:solidFill>
              </a:rPr>
              <a:t>&lt;/dl&gt;</a:t>
            </a:r>
          </a:p>
        </p:txBody>
      </p:sp>
      <p:pic>
        <p:nvPicPr>
          <p:cNvPr id="11" name="圖片 10">
            <a:extLst>
              <a:ext uri="{FF2B5EF4-FFF2-40B4-BE49-F238E27FC236}">
                <a16:creationId xmlns:a16="http://schemas.microsoft.com/office/drawing/2014/main" id="{3DE662B5-E052-4C23-B042-2FC9C9A2646F}"/>
              </a:ext>
            </a:extLst>
          </p:cNvPr>
          <p:cNvPicPr>
            <a:picLocks noChangeAspect="1"/>
          </p:cNvPicPr>
          <p:nvPr/>
        </p:nvPicPr>
        <p:blipFill>
          <a:blip r:embed="rId2" cstate="print"/>
          <a:stretch>
            <a:fillRect/>
          </a:stretch>
        </p:blipFill>
        <p:spPr>
          <a:xfrm>
            <a:off x="7524328" y="2004262"/>
            <a:ext cx="1152525" cy="1228725"/>
          </a:xfrm>
          <a:prstGeom prst="rect">
            <a:avLst/>
          </a:prstGeom>
        </p:spPr>
      </p:pic>
      <p:sp>
        <p:nvSpPr>
          <p:cNvPr id="12" name="文字方塊 11">
            <a:extLst>
              <a:ext uri="{FF2B5EF4-FFF2-40B4-BE49-F238E27FC236}">
                <a16:creationId xmlns:a16="http://schemas.microsoft.com/office/drawing/2014/main" id="{2E0864B5-146F-4870-B11E-F51416D26BD7}"/>
              </a:ext>
            </a:extLst>
          </p:cNvPr>
          <p:cNvSpPr txBox="1"/>
          <p:nvPr/>
        </p:nvSpPr>
        <p:spPr>
          <a:xfrm>
            <a:off x="4735167" y="3939901"/>
            <a:ext cx="2863048" cy="369332"/>
          </a:xfrm>
          <a:prstGeom prst="rect">
            <a:avLst/>
          </a:prstGeom>
          <a:noFill/>
        </p:spPr>
        <p:txBody>
          <a:bodyPr wrap="square">
            <a:spAutoFit/>
          </a:bodyPr>
          <a:lstStyle/>
          <a:p>
            <a:r>
              <a:rPr lang="en-US" altLang="zh-TW" b="0" dirty="0">
                <a:effectLst/>
                <a:latin typeface="Consolas" panose="020B0609020204030204" pitchFamily="49" charset="0"/>
              </a:rPr>
              <a:t>dl&gt;(</a:t>
            </a:r>
            <a:r>
              <a:rPr lang="en-US" altLang="zh-TW" b="0" dirty="0" err="1">
                <a:effectLst/>
                <a:latin typeface="Consolas" panose="020B0609020204030204" pitchFamily="49" charset="0"/>
              </a:rPr>
              <a:t>dt+dd</a:t>
            </a:r>
            <a:r>
              <a:rPr lang="en-US" altLang="zh-TW" b="0" dirty="0">
                <a:effectLst/>
                <a:latin typeface="Consolas" panose="020B0609020204030204" pitchFamily="49" charset="0"/>
              </a:rPr>
              <a:t>*2)+(</a:t>
            </a:r>
            <a:r>
              <a:rPr lang="en-US" altLang="zh-TW" b="0" dirty="0" err="1">
                <a:effectLst/>
                <a:latin typeface="Consolas" panose="020B0609020204030204" pitchFamily="49" charset="0"/>
              </a:rPr>
              <a:t>dt+dd</a:t>
            </a:r>
            <a:r>
              <a:rPr lang="en-US" altLang="zh-TW" b="0" dirty="0">
                <a:effectLst/>
                <a:latin typeface="Consolas" panose="020B0609020204030204" pitchFamily="49" charset="0"/>
              </a:rPr>
              <a:t>*2)</a:t>
            </a:r>
          </a:p>
        </p:txBody>
      </p:sp>
    </p:spTree>
    <p:extLst>
      <p:ext uri="{BB962C8B-B14F-4D97-AF65-F5344CB8AC3E}">
        <p14:creationId xmlns:p14="http://schemas.microsoft.com/office/powerpoint/2010/main" val="1314820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區塊元素 </a:t>
            </a:r>
            <a:r>
              <a:rPr lang="en-US" altLang="zh-TW" b="1" dirty="0">
                <a:solidFill>
                  <a:schemeClr val="tx1"/>
                </a:solidFill>
                <a:latin typeface="Arial Unicode MS" panose="020B0604020202020204" pitchFamily="34" charset="-120"/>
                <a:ea typeface="微軟正黑體" panose="020B0604030504040204" pitchFamily="34" charset="-120"/>
              </a:rPr>
              <a:t>/</a:t>
            </a:r>
            <a:r>
              <a:rPr lang="zh-TW" altLang="en-US" b="1" dirty="0">
                <a:solidFill>
                  <a:schemeClr val="tx1"/>
                </a:solidFill>
                <a:latin typeface="Arial Unicode MS" panose="020B0604020202020204" pitchFamily="34" charset="-120"/>
                <a:ea typeface="微軟正黑體" panose="020B0604030504040204" pitchFamily="34" charset="-120"/>
              </a:rPr>
              <a:t> 行內元素</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0A323535-0211-4646-A906-212BD8D2B4D8}"/>
              </a:ext>
            </a:extLst>
          </p:cNvPr>
          <p:cNvSpPr txBox="1">
            <a:spLocks/>
          </p:cNvSpPr>
          <p:nvPr/>
        </p:nvSpPr>
        <p:spPr>
          <a:xfrm>
            <a:off x="827585" y="915566"/>
            <a:ext cx="3888432" cy="389159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區塊元素</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&lt;h1&gt; ~</a:t>
            </a:r>
            <a:r>
              <a:rPr lang="zh-TW" altLang="en-US" sz="1800" dirty="0">
                <a:latin typeface="微軟正黑體" panose="020B0604030504040204" pitchFamily="34" charset="-120"/>
                <a:ea typeface="微軟正黑體" panose="020B0604030504040204" pitchFamily="34" charset="-120"/>
              </a:rPr>
              <a:t> </a:t>
            </a:r>
            <a:r>
              <a:rPr lang="en-US" altLang="zh-TW" sz="1800" dirty="0">
                <a:latin typeface="微軟正黑體" panose="020B0604030504040204" pitchFamily="34" charset="-120"/>
                <a:ea typeface="微軟正黑體" panose="020B0604030504040204" pitchFamily="34" charset="-120"/>
              </a:rPr>
              <a:t>&lt;h6&gt;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&lt;p&gt;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&lt;ul&gt;&lt;li&gt;&lt;</a:t>
            </a:r>
            <a:r>
              <a:rPr lang="en-US" altLang="zh-TW" sz="1800" dirty="0" err="1">
                <a:latin typeface="Arial Unicode MS" panose="020B0604020202020204" pitchFamily="34" charset="-120"/>
                <a:ea typeface="微軟正黑體" panose="020B0604030504040204" pitchFamily="34" charset="-120"/>
              </a:rPr>
              <a:t>ol</a:t>
            </a:r>
            <a:r>
              <a:rPr lang="en-US" altLang="zh-TW" sz="1800" dirty="0">
                <a:latin typeface="Arial Unicode MS" panose="020B0604020202020204" pitchFamily="34" charset="-120"/>
                <a:ea typeface="微軟正黑體" panose="020B0604030504040204" pitchFamily="34" charset="-120"/>
              </a:rPr>
              <a:t>&gt;&lt;dl&gt;&lt;dt&gt;&lt;dd&gt;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&lt;div&gt;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a:t>
            </a:r>
          </a:p>
          <a:p>
            <a:pPr lvl="1">
              <a:buFont typeface="Calibri" panose="020F0502020204030204" pitchFamily="34" charset="0"/>
              <a:buChar char="-"/>
            </a:pPr>
            <a:endParaRPr lang="en-US" altLang="zh-TW" sz="20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特性</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無法並排</a:t>
            </a:r>
            <a:endParaRPr lang="en-US" altLang="zh-TW" sz="18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可直接設定寬高</a:t>
            </a:r>
            <a:endParaRPr lang="en-US" altLang="zh-TW" sz="18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endParaRPr lang="en-US" altLang="zh-TW" sz="2600" dirty="0">
              <a:latin typeface="Arial Unicode MS" panose="020B0604020202020204" pitchFamily="34" charset="-120"/>
              <a:ea typeface="微軟正黑體" panose="020B0604030504040204" pitchFamily="34" charset="-120"/>
            </a:endParaRPr>
          </a:p>
        </p:txBody>
      </p:sp>
      <p:sp>
        <p:nvSpPr>
          <p:cNvPr id="8" name="內容版面配置區 2">
            <a:extLst>
              <a:ext uri="{FF2B5EF4-FFF2-40B4-BE49-F238E27FC236}">
                <a16:creationId xmlns:a16="http://schemas.microsoft.com/office/drawing/2014/main" id="{AD8CF9EF-F66B-4CF6-A41D-73435CBE75D8}"/>
              </a:ext>
            </a:extLst>
          </p:cNvPr>
          <p:cNvSpPr txBox="1">
            <a:spLocks/>
          </p:cNvSpPr>
          <p:nvPr/>
        </p:nvSpPr>
        <p:spPr>
          <a:xfrm>
            <a:off x="4860032" y="915566"/>
            <a:ext cx="3711051" cy="3583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latin typeface="Arial Unicode MS" panose="020B0604020202020204" pitchFamily="34" charset="-120"/>
                <a:ea typeface="微軟正黑體" panose="020B0604030504040204" pitchFamily="34" charset="-120"/>
              </a:rPr>
              <a:t>行內元素</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&lt;span&gt; </a:t>
            </a:r>
          </a:p>
          <a:p>
            <a:pPr lvl="1">
              <a:buFont typeface="Calibri" panose="020F0502020204030204" pitchFamily="34" charset="0"/>
              <a:buChar char="-"/>
            </a:pPr>
            <a:r>
              <a:rPr lang="en-US" altLang="zh-TW" sz="1800" dirty="0">
                <a:latin typeface="微軟正黑體" panose="020B0604030504040204" pitchFamily="34" charset="-120"/>
                <a:ea typeface="微軟正黑體" panose="020B0604030504040204" pitchFamily="34" charset="-120"/>
              </a:rPr>
              <a:t>&lt;</a:t>
            </a:r>
            <a:r>
              <a:rPr lang="en-US" altLang="zh-TW" sz="1800" dirty="0" err="1">
                <a:latin typeface="微軟正黑體" panose="020B0604030504040204" pitchFamily="34" charset="-120"/>
                <a:ea typeface="微軟正黑體" panose="020B0604030504040204" pitchFamily="34" charset="-120"/>
              </a:rPr>
              <a:t>img</a:t>
            </a:r>
            <a:r>
              <a:rPr lang="en-US" altLang="zh-TW" sz="1800" dirty="0">
                <a:latin typeface="微軟正黑體" panose="020B0604030504040204" pitchFamily="34" charset="-120"/>
                <a:ea typeface="微軟正黑體" panose="020B0604030504040204" pitchFamily="34" charset="-120"/>
              </a:rPr>
              <a:t>&gt; </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&lt;a&gt;</a:t>
            </a:r>
          </a:p>
          <a:p>
            <a:pPr lvl="1">
              <a:buFont typeface="Calibri" panose="020F0502020204030204" pitchFamily="34" charset="0"/>
              <a:buChar char="-"/>
            </a:pPr>
            <a:r>
              <a:rPr lang="en-US" altLang="zh-TW" sz="1800" dirty="0">
                <a:latin typeface="Arial Unicode MS" panose="020B0604020202020204" pitchFamily="34" charset="-120"/>
                <a:ea typeface="微軟正黑體" panose="020B0604030504040204" pitchFamily="34" charset="-120"/>
              </a:rPr>
              <a:t> ……</a:t>
            </a:r>
          </a:p>
          <a:p>
            <a:pPr lvl="1">
              <a:buFont typeface="Calibri" panose="020F0502020204030204" pitchFamily="34" charset="0"/>
              <a:buChar char="-"/>
            </a:pPr>
            <a:endParaRPr lang="en-US" altLang="zh-TW" sz="20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endParaRPr lang="en-US" altLang="zh-TW" sz="20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特性</a:t>
            </a:r>
            <a:endParaRPr lang="en-US" altLang="zh-TW" sz="24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可以並排</a:t>
            </a:r>
            <a:endParaRPr lang="en-US" altLang="zh-TW" sz="1800" dirty="0">
              <a:latin typeface="Arial Unicode MS" panose="020B060402020202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Arial Unicode MS" panose="020B0604020202020204" pitchFamily="34" charset="-120"/>
                <a:ea typeface="微軟正黑體" panose="020B0604030504040204" pitchFamily="34" charset="-120"/>
              </a:rPr>
              <a:t>無法直接設定寬高</a:t>
            </a:r>
            <a:endParaRPr lang="en-US" altLang="zh-TW" sz="1800" dirty="0">
              <a:latin typeface="Arial Unicode MS" panose="020B0604020202020204" pitchFamily="34" charset="-120"/>
              <a:ea typeface="微軟正黑體" panose="020B0604030504040204" pitchFamily="34" charset="-120"/>
            </a:endParaRPr>
          </a:p>
        </p:txBody>
      </p:sp>
      <p:cxnSp>
        <p:nvCxnSpPr>
          <p:cNvPr id="4" name="直線接點 3">
            <a:extLst>
              <a:ext uri="{FF2B5EF4-FFF2-40B4-BE49-F238E27FC236}">
                <a16:creationId xmlns:a16="http://schemas.microsoft.com/office/drawing/2014/main" id="{A60680BF-FAB9-4195-85E8-40FFB1B5B6BF}"/>
              </a:ext>
            </a:extLst>
          </p:cNvPr>
          <p:cNvCxnSpPr/>
          <p:nvPr/>
        </p:nvCxnSpPr>
        <p:spPr>
          <a:xfrm>
            <a:off x="4499992" y="987574"/>
            <a:ext cx="0" cy="3456384"/>
          </a:xfrm>
          <a:prstGeom prst="line">
            <a:avLst/>
          </a:prstGeom>
          <a:ln w="3810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12664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相對路徑</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絕對路徑</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EDBD32B-93F0-4D78-A503-06B877C3BEF5}"/>
              </a:ext>
            </a:extLst>
          </p:cNvPr>
          <p:cNvSpPr txBox="1">
            <a:spLocks/>
          </p:cNvSpPr>
          <p:nvPr/>
        </p:nvSpPr>
        <p:spPr>
          <a:xfrm>
            <a:off x="628650" y="843559"/>
            <a:ext cx="7886700"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zh-TW" altLang="en-US" sz="2400" dirty="0">
                <a:latin typeface="Arial Unicode MS" panose="020B0604020202020204" pitchFamily="34" charset="-120"/>
                <a:ea typeface="微軟正黑體" panose="020B0604030504040204" pitchFamily="34" charset="-120"/>
              </a:rPr>
              <a:t>檔案命名原則</a:t>
            </a:r>
            <a:endParaRPr lang="en-US" altLang="zh-TW" sz="2400" dirty="0">
              <a:latin typeface="Arial Unicode MS" panose="020B0604020202020204" pitchFamily="34" charset="-120"/>
              <a:ea typeface="微軟正黑體" panose="020B0604030504040204" pitchFamily="34" charset="-120"/>
            </a:endParaRPr>
          </a:p>
          <a:p>
            <a:pPr lvl="1" algn="just">
              <a:defRPr/>
            </a:pPr>
            <a:r>
              <a:rPr lang="zh-TW" altLang="en-US" sz="1800" dirty="0">
                <a:latin typeface="Arial Unicode MS" panose="020B0604020202020204" pitchFamily="34" charset="-120"/>
                <a:ea typeface="微軟正黑體" panose="020B0604030504040204" pitchFamily="34" charset="-120"/>
              </a:rPr>
              <a:t>不用中文</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亂碼</a:t>
            </a:r>
            <a:r>
              <a:rPr lang="en-US" altLang="zh-TW" sz="1800" dirty="0">
                <a:latin typeface="Arial Unicode MS" panose="020B0604020202020204" pitchFamily="34" charset="-120"/>
                <a:ea typeface="微軟正黑體" panose="020B0604030504040204" pitchFamily="34" charset="-120"/>
              </a:rPr>
              <a:t>)</a:t>
            </a:r>
          </a:p>
          <a:p>
            <a:pPr lvl="1" algn="just">
              <a:defRPr/>
            </a:pPr>
            <a:r>
              <a:rPr lang="zh-TW" altLang="en-US" sz="1800" dirty="0">
                <a:latin typeface="Arial Unicode MS" panose="020B0604020202020204" pitchFamily="34" charset="-120"/>
                <a:ea typeface="微軟正黑體" panose="020B0604030504040204" pitchFamily="34" charset="-120"/>
              </a:rPr>
              <a:t>不使用空白鍵</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會產生 </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符號</a:t>
            </a:r>
            <a:r>
              <a:rPr lang="en-US" altLang="zh-TW" sz="1800" dirty="0">
                <a:latin typeface="Arial Unicode MS" panose="020B0604020202020204" pitchFamily="34" charset="-120"/>
                <a:ea typeface="微軟正黑體" panose="020B0604030504040204" pitchFamily="34" charset="-120"/>
              </a:rPr>
              <a:t>)</a:t>
            </a:r>
          </a:p>
          <a:p>
            <a:pPr lvl="1" algn="just">
              <a:defRPr/>
            </a:pPr>
            <a:r>
              <a:rPr lang="zh-TW" altLang="en-US" sz="1800" dirty="0">
                <a:latin typeface="Arial Unicode MS" panose="020B0604020202020204" pitchFamily="34" charset="-120"/>
                <a:ea typeface="微軟正黑體" panose="020B0604030504040204" pitchFamily="34" charset="-120"/>
              </a:rPr>
              <a:t>不用特殊符號</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伺服器設定容易連結不到</a:t>
            </a:r>
            <a:r>
              <a:rPr lang="en-US" altLang="zh-TW" sz="1800" dirty="0">
                <a:latin typeface="Arial Unicode MS" panose="020B0604020202020204" pitchFamily="34" charset="-120"/>
                <a:ea typeface="微軟正黑體" panose="020B0604030504040204" pitchFamily="34" charset="-120"/>
              </a:rPr>
              <a:t>)</a:t>
            </a:r>
          </a:p>
          <a:p>
            <a:pPr lvl="1" algn="just">
              <a:defRPr/>
            </a:pPr>
            <a:r>
              <a:rPr lang="zh-TW" altLang="en-US" sz="1800" dirty="0">
                <a:latin typeface="Arial Unicode MS" panose="020B0604020202020204" pitchFamily="34" charset="-120"/>
                <a:ea typeface="微軟正黑體" panose="020B0604030504040204" pitchFamily="34" charset="-120"/>
              </a:rPr>
              <a:t>建議英文小寫或大小寫</a:t>
            </a:r>
            <a:r>
              <a:rPr lang="en-US" altLang="zh-TW" sz="1800" dirty="0">
                <a:latin typeface="Arial Unicode MS" panose="020B0604020202020204" pitchFamily="34" charset="-120"/>
                <a:ea typeface="微軟正黑體" panose="020B0604030504040204" pitchFamily="34" charset="-120"/>
              </a:rPr>
              <a:t>(</a:t>
            </a:r>
            <a:r>
              <a:rPr lang="zh-TW" altLang="en-US" sz="1800" dirty="0">
                <a:latin typeface="Arial Unicode MS" panose="020B0604020202020204" pitchFamily="34" charset="-120"/>
                <a:ea typeface="微軟正黑體" panose="020B0604030504040204" pitchFamily="34" charset="-120"/>
              </a:rPr>
              <a:t>盡量有意義命名</a:t>
            </a:r>
            <a:r>
              <a:rPr lang="en-US" altLang="zh-TW" sz="1800" dirty="0">
                <a:latin typeface="Arial Unicode MS" panose="020B0604020202020204" pitchFamily="34" charset="-120"/>
                <a:ea typeface="微軟正黑體" panose="020B0604030504040204" pitchFamily="34" charset="-120"/>
              </a:rPr>
              <a:t>)</a:t>
            </a:r>
          </a:p>
          <a:p>
            <a:pPr algn="just">
              <a:defRPr/>
            </a:pPr>
            <a:r>
              <a:rPr lang="zh-TW" altLang="en-US" sz="2400" dirty="0">
                <a:latin typeface="Arial Unicode MS" panose="020B0604020202020204" pitchFamily="34" charset="-120"/>
                <a:ea typeface="微軟正黑體" panose="020B0604030504040204" pitchFamily="34" charset="-120"/>
              </a:rPr>
              <a:t>相對路徑</a:t>
            </a:r>
            <a:endParaRPr lang="en-US" altLang="zh-TW" sz="2400" dirty="0">
              <a:latin typeface="Arial Unicode MS" panose="020B0604020202020204" pitchFamily="34" charset="-120"/>
              <a:ea typeface="微軟正黑體" panose="020B0604030504040204" pitchFamily="34" charset="-120"/>
            </a:endParaRPr>
          </a:p>
          <a:p>
            <a:pPr lvl="1" algn="just">
              <a:defRPr/>
            </a:pPr>
            <a:r>
              <a:rPr lang="en-US" altLang="zh-TW" sz="1800" dirty="0">
                <a:latin typeface="Arial Unicode MS" panose="020B0604020202020204" pitchFamily="34" charset="-120"/>
                <a:ea typeface="微軟正黑體" panose="020B0604030504040204" pitchFamily="34" charset="-120"/>
              </a:rPr>
              <a:t>work.html</a:t>
            </a:r>
            <a:r>
              <a:rPr lang="zh-TW" altLang="en-US" sz="1800" dirty="0">
                <a:latin typeface="Arial Unicode MS" panose="020B0604020202020204" pitchFamily="34" charset="-120"/>
                <a:ea typeface="微軟正黑體" panose="020B0604030504040204" pitchFamily="34" charset="-120"/>
              </a:rPr>
              <a:t> 同一層目錄</a:t>
            </a:r>
            <a:endParaRPr lang="en-US" altLang="zh-TW" sz="1800" dirty="0">
              <a:latin typeface="Arial Unicode MS" panose="020B0604020202020204" pitchFamily="34" charset="-120"/>
              <a:ea typeface="微軟正黑體" panose="020B0604030504040204" pitchFamily="34" charset="-120"/>
            </a:endParaRPr>
          </a:p>
          <a:p>
            <a:pPr lvl="1" algn="just">
              <a:defRPr/>
            </a:pPr>
            <a:r>
              <a:rPr lang="en-US" altLang="zh-TW" sz="1800" dirty="0">
                <a:latin typeface="Arial Unicode MS" panose="020B0604020202020204" pitchFamily="34" charset="-120"/>
                <a:ea typeface="微軟正黑體" panose="020B0604030504040204" pitchFamily="34" charset="-120"/>
              </a:rPr>
              <a:t>../contact.html  </a:t>
            </a:r>
            <a:r>
              <a:rPr lang="zh-TW" altLang="en-US" sz="1800" dirty="0">
                <a:latin typeface="Arial Unicode MS" panose="020B0604020202020204" pitchFamily="34" charset="-120"/>
                <a:ea typeface="微軟正黑體" panose="020B0604030504040204" pitchFamily="34" charset="-120"/>
              </a:rPr>
              <a:t>向上一層目錄</a:t>
            </a:r>
            <a:endParaRPr lang="en-US" altLang="zh-TW" sz="1800" dirty="0">
              <a:latin typeface="Arial Unicode MS" panose="020B0604020202020204" pitchFamily="34" charset="-120"/>
              <a:ea typeface="微軟正黑體" panose="020B0604030504040204" pitchFamily="34" charset="-120"/>
            </a:endParaRPr>
          </a:p>
          <a:p>
            <a:pPr algn="just">
              <a:defRPr/>
            </a:pPr>
            <a:r>
              <a:rPr lang="zh-TW" altLang="en-US" sz="2400" dirty="0">
                <a:latin typeface="Arial Unicode MS" panose="020B0604020202020204" pitchFamily="34" charset="-120"/>
                <a:ea typeface="微軟正黑體" panose="020B0604030504040204" pitchFamily="34" charset="-120"/>
              </a:rPr>
              <a:t>絕對路徑</a:t>
            </a:r>
            <a:endParaRPr lang="en-US" altLang="zh-TW" sz="2400" dirty="0">
              <a:latin typeface="Arial Unicode MS" panose="020B0604020202020204" pitchFamily="34" charset="-120"/>
              <a:ea typeface="微軟正黑體" panose="020B0604030504040204" pitchFamily="34" charset="-120"/>
            </a:endParaRPr>
          </a:p>
          <a:p>
            <a:pPr lvl="1" algn="just">
              <a:defRPr/>
            </a:pPr>
            <a:r>
              <a:rPr lang="en-US" altLang="zh-TW" sz="1200" dirty="0">
                <a:latin typeface="Arial Unicode MS" panose="020B0604020202020204" pitchFamily="34" charset="-120"/>
                <a:ea typeface="微軟正黑體" panose="020B0604030504040204" pitchFamily="34" charset="-120"/>
              </a:rPr>
              <a:t>file:///C|/Users/Andytung/Desktop/my_site/600x400/Blue-Flower-with-Sharp-Thorns-600x400.jpg</a:t>
            </a:r>
          </a:p>
          <a:p>
            <a:pPr lvl="1" algn="just">
              <a:defRPr/>
            </a:pPr>
            <a:endParaRPr lang="en-US" altLang="zh-TW" sz="1800" dirty="0">
              <a:latin typeface="Arial Unicode MS" panose="020B0604020202020204" pitchFamily="34" charset="-120"/>
            </a:endParaRPr>
          </a:p>
        </p:txBody>
      </p:sp>
    </p:spTree>
    <p:extLst>
      <p:ext uri="{BB962C8B-B14F-4D97-AF65-F5344CB8AC3E}">
        <p14:creationId xmlns:p14="http://schemas.microsoft.com/office/powerpoint/2010/main" val="646709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err="1">
                <a:solidFill>
                  <a:schemeClr val="tx1"/>
                </a:solidFill>
                <a:latin typeface="Arial Unicode MS" panose="020B0604020202020204" pitchFamily="34" charset="-120"/>
                <a:ea typeface="微軟正黑體" panose="020B0604030504040204" pitchFamily="34" charset="-120"/>
              </a:rPr>
              <a:t>emmet</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12D336DC-4E50-4EEF-8EF2-9B7CEA063EE2}"/>
              </a:ext>
            </a:extLst>
          </p:cNvPr>
          <p:cNvSpPr txBox="1">
            <a:spLocks/>
          </p:cNvSpPr>
          <p:nvPr/>
        </p:nvSpPr>
        <p:spPr>
          <a:xfrm>
            <a:off x="628650" y="792670"/>
            <a:ext cx="7886700" cy="2139884"/>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altLang="zh-TW" sz="2000" dirty="0">
                <a:hlinkClick r:id="rId2">
                  <a:extLst>
                    <a:ext uri="{A12FA001-AC4F-418D-AE19-62706E023703}">
                      <ahyp:hlinkClr xmlns:ahyp="http://schemas.microsoft.com/office/drawing/2018/hyperlinkcolor" val="tx"/>
                    </a:ext>
                  </a:extLst>
                </a:hlinkClick>
              </a:rPr>
              <a:t>https://emmet.io/</a:t>
            </a:r>
            <a:endParaRPr lang="en-US" altLang="zh-TW" sz="2000" dirty="0"/>
          </a:p>
          <a:p>
            <a:pPr>
              <a:spcBef>
                <a:spcPts val="600"/>
              </a:spcBef>
            </a:pPr>
            <a:r>
              <a:rPr lang="en-US" altLang="zh-TW" sz="2000" dirty="0">
                <a:hlinkClick r:id="rId3">
                  <a:extLst>
                    <a:ext uri="{A12FA001-AC4F-418D-AE19-62706E023703}">
                      <ahyp:hlinkClr xmlns:ahyp="http://schemas.microsoft.com/office/drawing/2018/hyperlinkcolor" val="tx"/>
                    </a:ext>
                  </a:extLst>
                </a:hlinkClick>
              </a:rPr>
              <a:t>https://docs.emmet.io/cheat-sheet/</a:t>
            </a:r>
            <a:endParaRPr lang="en-US" altLang="zh-TW" sz="2000" dirty="0"/>
          </a:p>
          <a:p>
            <a:pPr lvl="1">
              <a:spcBef>
                <a:spcPts val="600"/>
              </a:spcBef>
            </a:pPr>
            <a:r>
              <a:rPr lang="en-US" altLang="zh-TW" sz="1600" dirty="0">
                <a:latin typeface="arial" panose="020B0604020202020204" pitchFamily="34" charset="0"/>
              </a:rPr>
              <a:t>Emmet</a:t>
            </a:r>
            <a:r>
              <a:rPr lang="zh-TW" altLang="en-US" sz="1600" dirty="0">
                <a:latin typeface="arial" panose="020B0604020202020204" pitchFamily="34" charset="0"/>
              </a:rPr>
              <a:t>是一套面向文字編輯器的外掛程式，它允許通過內容輔助高速度的編寫和編輯</a:t>
            </a:r>
            <a:r>
              <a:rPr lang="en-US" altLang="zh-TW" sz="1600" dirty="0">
                <a:latin typeface="arial" panose="020B0604020202020204" pitchFamily="34" charset="0"/>
              </a:rPr>
              <a:t>HTML</a:t>
            </a:r>
            <a:r>
              <a:rPr lang="zh-TW" altLang="en-US" sz="1600" dirty="0">
                <a:latin typeface="arial" panose="020B0604020202020204" pitchFamily="34" charset="0"/>
              </a:rPr>
              <a:t>、</a:t>
            </a:r>
            <a:r>
              <a:rPr lang="en-US" altLang="zh-TW" sz="1600" dirty="0">
                <a:latin typeface="arial" panose="020B0604020202020204" pitchFamily="34" charset="0"/>
              </a:rPr>
              <a:t>XML</a:t>
            </a:r>
            <a:r>
              <a:rPr lang="zh-TW" altLang="en-US" sz="1600" dirty="0">
                <a:latin typeface="arial" panose="020B0604020202020204" pitchFamily="34" charset="0"/>
              </a:rPr>
              <a:t>、</a:t>
            </a:r>
            <a:r>
              <a:rPr lang="en-US" altLang="zh-TW" sz="1600" dirty="0">
                <a:latin typeface="arial" panose="020B0604020202020204" pitchFamily="34" charset="0"/>
              </a:rPr>
              <a:t>XSL</a:t>
            </a:r>
            <a:r>
              <a:rPr lang="zh-TW" altLang="en-US" sz="1600" dirty="0">
                <a:latin typeface="arial" panose="020B0604020202020204" pitchFamily="34" charset="0"/>
              </a:rPr>
              <a:t>和其他結構化的代碼格式。此專案</a:t>
            </a:r>
            <a:r>
              <a:rPr lang="en-US" altLang="zh-TW" sz="1600" dirty="0">
                <a:latin typeface="arial" panose="020B0604020202020204" pitchFamily="34" charset="0"/>
              </a:rPr>
              <a:t>2008</a:t>
            </a:r>
            <a:r>
              <a:rPr lang="zh-TW" altLang="en-US" sz="1600" dirty="0">
                <a:latin typeface="arial" panose="020B0604020202020204" pitchFamily="34" charset="0"/>
              </a:rPr>
              <a:t>年由</a:t>
            </a:r>
            <a:r>
              <a:rPr lang="en-US" altLang="zh-TW" sz="1600" dirty="0">
                <a:latin typeface="arial" panose="020B0604020202020204" pitchFamily="34" charset="0"/>
              </a:rPr>
              <a:t>Vadim </a:t>
            </a:r>
            <a:r>
              <a:rPr lang="en-US" altLang="zh-TW" sz="1600" dirty="0" err="1">
                <a:latin typeface="arial" panose="020B0604020202020204" pitchFamily="34" charset="0"/>
              </a:rPr>
              <a:t>Makeev</a:t>
            </a:r>
            <a:r>
              <a:rPr lang="zh-TW" altLang="en-US" sz="1600" dirty="0">
                <a:latin typeface="arial" panose="020B0604020202020204" pitchFamily="34" charset="0"/>
              </a:rPr>
              <a:t>發起，並由</a:t>
            </a:r>
            <a:r>
              <a:rPr lang="en-US" altLang="zh-TW" sz="1600" dirty="0">
                <a:latin typeface="arial" panose="020B0604020202020204" pitchFamily="34" charset="0"/>
              </a:rPr>
              <a:t>Sergey </a:t>
            </a:r>
            <a:r>
              <a:rPr lang="en-US" altLang="zh-TW" sz="1600" dirty="0" err="1">
                <a:latin typeface="arial" panose="020B0604020202020204" pitchFamily="34" charset="0"/>
              </a:rPr>
              <a:t>Chikuyonok</a:t>
            </a:r>
            <a:r>
              <a:rPr lang="zh-TW" altLang="en-US" sz="1600" dirty="0">
                <a:latin typeface="arial" panose="020B0604020202020204" pitchFamily="34" charset="0"/>
              </a:rPr>
              <a:t>和其他</a:t>
            </a:r>
            <a:r>
              <a:rPr lang="en-US" altLang="zh-TW" sz="1600" dirty="0">
                <a:latin typeface="arial" panose="020B0604020202020204" pitchFamily="34" charset="0"/>
              </a:rPr>
              <a:t>Emmet</a:t>
            </a:r>
            <a:r>
              <a:rPr lang="zh-TW" altLang="en-US" sz="1600" dirty="0">
                <a:latin typeface="arial" panose="020B0604020202020204" pitchFamily="34" charset="0"/>
              </a:rPr>
              <a:t>用戶基於</a:t>
            </a:r>
            <a:r>
              <a:rPr lang="en-US" altLang="zh-TW" sz="1600" dirty="0">
                <a:latin typeface="arial" panose="020B0604020202020204" pitchFamily="34" charset="0"/>
              </a:rPr>
              <a:t>Zen Coding 2.0</a:t>
            </a:r>
            <a:r>
              <a:rPr lang="zh-TW" altLang="en-US" sz="1600" dirty="0">
                <a:latin typeface="arial" panose="020B0604020202020204" pitchFamily="34" charset="0"/>
              </a:rPr>
              <a:t>的概念繼續積極開發。</a:t>
            </a:r>
            <a:endParaRPr lang="en-US" altLang="zh-TW" sz="1600" dirty="0"/>
          </a:p>
        </p:txBody>
      </p:sp>
      <p:pic>
        <p:nvPicPr>
          <p:cNvPr id="5" name="圖片 4">
            <a:extLst>
              <a:ext uri="{FF2B5EF4-FFF2-40B4-BE49-F238E27FC236}">
                <a16:creationId xmlns:a16="http://schemas.microsoft.com/office/drawing/2014/main" id="{1489882D-9CAA-4D8D-818C-0363F4F145EE}"/>
              </a:ext>
            </a:extLst>
          </p:cNvPr>
          <p:cNvPicPr>
            <a:picLocks noChangeAspect="1"/>
          </p:cNvPicPr>
          <p:nvPr/>
        </p:nvPicPr>
        <p:blipFill>
          <a:blip r:embed="rId4"/>
          <a:stretch>
            <a:fillRect/>
          </a:stretch>
        </p:blipFill>
        <p:spPr>
          <a:xfrm>
            <a:off x="2157121" y="2646153"/>
            <a:ext cx="4431103" cy="2158836"/>
          </a:xfrm>
          <a:prstGeom prst="rect">
            <a:avLst/>
          </a:prstGeom>
        </p:spPr>
      </p:pic>
    </p:spTree>
    <p:extLst>
      <p:ext uri="{BB962C8B-B14F-4D97-AF65-F5344CB8AC3E}">
        <p14:creationId xmlns:p14="http://schemas.microsoft.com/office/powerpoint/2010/main" val="394265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sz="3600" b="1" dirty="0">
                <a:latin typeface="Arial Unicode MS" panose="020B0604020202020204" pitchFamily="34" charset="-120"/>
                <a:ea typeface="微軟正黑體" panose="020B0604030504040204" pitchFamily="34" charset="-120"/>
              </a:rPr>
              <a:t>Module 2</a:t>
            </a:r>
            <a:endParaRPr lang="en-US" altLang="ko-KR" sz="3600" b="1" dirty="0">
              <a:cs typeface="Arial" pitchFamily="34" charset="0"/>
            </a:endParaRPr>
          </a:p>
        </p:txBody>
      </p:sp>
      <p:sp>
        <p:nvSpPr>
          <p:cNvPr id="3" name="Text Placeholder 2"/>
          <p:cNvSpPr>
            <a:spLocks noGrp="1"/>
          </p:cNvSpPr>
          <p:nvPr>
            <p:ph type="body" sz="quarter" idx="11"/>
          </p:nvPr>
        </p:nvSpPr>
        <p:spPr/>
        <p:txBody>
          <a:bodyPr/>
          <a:lstStyle/>
          <a:p>
            <a:pPr>
              <a:defRPr/>
            </a:pPr>
            <a:r>
              <a:rPr lang="en-US" altLang="zh-TW" sz="1400" dirty="0">
                <a:latin typeface="Arial Unicode MS" panose="020B0604020202020204" pitchFamily="34" charset="-120"/>
                <a:ea typeface="微軟正黑體" panose="020B0604030504040204" pitchFamily="34" charset="-120"/>
              </a:rPr>
              <a:t>CSS</a:t>
            </a:r>
            <a:r>
              <a:rPr lang="zh-TW" altLang="en-US" sz="1400" dirty="0">
                <a:latin typeface="Arial Unicode MS" panose="020B0604020202020204" pitchFamily="34" charset="-120"/>
                <a:ea typeface="微軟正黑體" panose="020B0604030504040204" pitchFamily="34" charset="-120"/>
              </a:rPr>
              <a:t>的使用和基本語法</a:t>
            </a:r>
            <a:endParaRPr lang="ko-KR" altLang="en-US" sz="1400" dirty="0">
              <a:cs typeface="Arial" pitchFamily="34" charset="0"/>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7031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sz="3600" b="1" dirty="0">
                <a:latin typeface="Arial Unicode MS" panose="020B0604020202020204" pitchFamily="34" charset="-120"/>
                <a:ea typeface="微軟正黑體" panose="020B0604030504040204" pitchFamily="34" charset="-120"/>
              </a:rPr>
              <a:t>Module 1</a:t>
            </a:r>
            <a:endParaRPr lang="en-US" altLang="ko-KR" sz="3600" b="1" dirty="0">
              <a:cs typeface="Arial" pitchFamily="34" charset="0"/>
            </a:endParaRPr>
          </a:p>
        </p:txBody>
      </p:sp>
      <p:sp>
        <p:nvSpPr>
          <p:cNvPr id="3" name="Text Placeholder 2"/>
          <p:cNvSpPr>
            <a:spLocks noGrp="1"/>
          </p:cNvSpPr>
          <p:nvPr>
            <p:ph type="body" sz="quarter" idx="11"/>
          </p:nvPr>
        </p:nvSpPr>
        <p:spPr/>
        <p:txBody>
          <a:bodyPr/>
          <a:lstStyle/>
          <a:p>
            <a:r>
              <a:rPr lang="en-US" altLang="zh-TW" sz="1400">
                <a:latin typeface="Arial Unicode MS" panose="020B0604020202020204" pitchFamily="34" charset="-120"/>
                <a:ea typeface="微軟正黑體" panose="020B0604030504040204" pitchFamily="34" charset="-120"/>
              </a:rPr>
              <a:t>HTML </a:t>
            </a:r>
            <a:r>
              <a:rPr lang="zh-TW" altLang="en-US" sz="1400" dirty="0">
                <a:latin typeface="Arial Unicode MS" panose="020B0604020202020204" pitchFamily="34" charset="-120"/>
                <a:ea typeface="微軟正黑體" panose="020B0604030504040204" pitchFamily="34" charset="-120"/>
              </a:rPr>
              <a:t>語言基礎</a:t>
            </a:r>
            <a:endParaRPr lang="en-US" altLang="zh-TW" sz="1400" dirty="0">
              <a:latin typeface="Arial Unicode MS" panose="020B0604020202020204" pitchFamily="34" charset="-120"/>
              <a:ea typeface="微軟正黑體" panose="020B0604030504040204" pitchFamily="34" charset="-120"/>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123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甚麼是 </a:t>
            </a:r>
            <a:r>
              <a:rPr lang="en-US" altLang="zh-TW" b="1" dirty="0">
                <a:solidFill>
                  <a:schemeClr val="tx1"/>
                </a:solidFill>
                <a:latin typeface="Arial Unicode MS" panose="020B0604020202020204" pitchFamily="34" charset="-120"/>
                <a:ea typeface="微軟正黑體" panose="020B0604030504040204" pitchFamily="34" charset="-120"/>
              </a:rPr>
              <a:t>CSS</a:t>
            </a:r>
            <a:endParaRPr lang="ko-KR" altLang="en-US" dirty="0">
              <a:solidFill>
                <a:schemeClr val="tx1"/>
              </a:solidFill>
            </a:endParaRPr>
          </a:p>
        </p:txBody>
      </p:sp>
      <p:grpSp>
        <p:nvGrpSpPr>
          <p:cNvPr id="50" name="群組 49">
            <a:extLst>
              <a:ext uri="{FF2B5EF4-FFF2-40B4-BE49-F238E27FC236}">
                <a16:creationId xmlns:a16="http://schemas.microsoft.com/office/drawing/2014/main" id="{F7A71C84-E222-4BE7-99E7-C64B751BFD81}"/>
              </a:ext>
            </a:extLst>
          </p:cNvPr>
          <p:cNvGrpSpPr/>
          <p:nvPr/>
        </p:nvGrpSpPr>
        <p:grpSpPr>
          <a:xfrm>
            <a:off x="798205" y="3003798"/>
            <a:ext cx="7547590" cy="1444563"/>
            <a:chOff x="755576" y="3174474"/>
            <a:chExt cx="6444716" cy="1233480"/>
          </a:xfrm>
        </p:grpSpPr>
        <p:cxnSp>
          <p:nvCxnSpPr>
            <p:cNvPr id="6" name="Straight Connector 5">
              <a:extLst>
                <a:ext uri="{FF2B5EF4-FFF2-40B4-BE49-F238E27FC236}">
                  <a16:creationId xmlns:a16="http://schemas.microsoft.com/office/drawing/2014/main" id="{AE641755-3F49-49EF-975E-04B182E28BAA}"/>
                </a:ext>
              </a:extLst>
            </p:cNvPr>
            <p:cNvCxnSpPr>
              <a:cxnSpLocks/>
            </p:cNvCxnSpPr>
            <p:nvPr/>
          </p:nvCxnSpPr>
          <p:spPr>
            <a:xfrm>
              <a:off x="755576" y="4011910"/>
              <a:ext cx="6444716" cy="0"/>
            </a:xfrm>
            <a:prstGeom prst="line">
              <a:avLst/>
            </a:prstGeom>
            <a:ln w="25400">
              <a:solidFill>
                <a:schemeClr val="accent6"/>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7" name="Group 10">
              <a:extLst>
                <a:ext uri="{FF2B5EF4-FFF2-40B4-BE49-F238E27FC236}">
                  <a16:creationId xmlns:a16="http://schemas.microsoft.com/office/drawing/2014/main" id="{1094A431-004D-4331-8AE7-3EC387EC9818}"/>
                </a:ext>
              </a:extLst>
            </p:cNvPr>
            <p:cNvGrpSpPr/>
            <p:nvPr/>
          </p:nvGrpSpPr>
          <p:grpSpPr>
            <a:xfrm>
              <a:off x="1329000" y="3615866"/>
              <a:ext cx="792088" cy="792088"/>
              <a:chOff x="1835696" y="2517293"/>
              <a:chExt cx="792088" cy="792088"/>
            </a:xfrm>
          </p:grpSpPr>
          <p:sp>
            <p:nvSpPr>
              <p:cNvPr id="8" name="Diamond 9">
                <a:extLst>
                  <a:ext uri="{FF2B5EF4-FFF2-40B4-BE49-F238E27FC236}">
                    <a16:creationId xmlns:a16="http://schemas.microsoft.com/office/drawing/2014/main" id="{C63C7EE2-0B32-4606-BF42-8FB95C43C6DF}"/>
                  </a:ext>
                </a:extLst>
              </p:cNvPr>
              <p:cNvSpPr/>
              <p:nvPr/>
            </p:nvSpPr>
            <p:spPr>
              <a:xfrm>
                <a:off x="1835696" y="2517293"/>
                <a:ext cx="792088" cy="792088"/>
              </a:xfrm>
              <a:prstGeom prst="diamond">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Diamond 8">
                <a:extLst>
                  <a:ext uri="{FF2B5EF4-FFF2-40B4-BE49-F238E27FC236}">
                    <a16:creationId xmlns:a16="http://schemas.microsoft.com/office/drawing/2014/main" id="{63079C4F-4ED5-4BAE-9EFF-78E34A32565D}"/>
                  </a:ext>
                </a:extLst>
              </p:cNvPr>
              <p:cNvSpPr/>
              <p:nvPr/>
            </p:nvSpPr>
            <p:spPr>
              <a:xfrm>
                <a:off x="1901658" y="2583255"/>
                <a:ext cx="660164" cy="660164"/>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0" name="Group 11">
              <a:extLst>
                <a:ext uri="{FF2B5EF4-FFF2-40B4-BE49-F238E27FC236}">
                  <a16:creationId xmlns:a16="http://schemas.microsoft.com/office/drawing/2014/main" id="{EF23CA5E-2B03-4D98-83B7-B85E90B99A61}"/>
                </a:ext>
              </a:extLst>
            </p:cNvPr>
            <p:cNvGrpSpPr/>
            <p:nvPr/>
          </p:nvGrpSpPr>
          <p:grpSpPr>
            <a:xfrm>
              <a:off x="2835922" y="3615866"/>
              <a:ext cx="792088" cy="792088"/>
              <a:chOff x="1835696" y="2517293"/>
              <a:chExt cx="792088" cy="792088"/>
            </a:xfrm>
          </p:grpSpPr>
          <p:sp>
            <p:nvSpPr>
              <p:cNvPr id="11" name="Diamond 12">
                <a:extLst>
                  <a:ext uri="{FF2B5EF4-FFF2-40B4-BE49-F238E27FC236}">
                    <a16:creationId xmlns:a16="http://schemas.microsoft.com/office/drawing/2014/main" id="{297ADEFA-403D-44FB-8402-1EDD05219FCB}"/>
                  </a:ext>
                </a:extLst>
              </p:cNvPr>
              <p:cNvSpPr/>
              <p:nvPr/>
            </p:nvSpPr>
            <p:spPr>
              <a:xfrm>
                <a:off x="1835696" y="2517293"/>
                <a:ext cx="792088" cy="792088"/>
              </a:xfrm>
              <a:prstGeom prst="diamond">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Diamond 13">
                <a:extLst>
                  <a:ext uri="{FF2B5EF4-FFF2-40B4-BE49-F238E27FC236}">
                    <a16:creationId xmlns:a16="http://schemas.microsoft.com/office/drawing/2014/main" id="{8356D86E-1326-4DF0-B30A-44E226176C74}"/>
                  </a:ext>
                </a:extLst>
              </p:cNvPr>
              <p:cNvSpPr/>
              <p:nvPr/>
            </p:nvSpPr>
            <p:spPr>
              <a:xfrm>
                <a:off x="1901658" y="2583255"/>
                <a:ext cx="660164" cy="660164"/>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3" name="Group 14">
              <a:extLst>
                <a:ext uri="{FF2B5EF4-FFF2-40B4-BE49-F238E27FC236}">
                  <a16:creationId xmlns:a16="http://schemas.microsoft.com/office/drawing/2014/main" id="{9205C173-92D0-42A1-853E-ACFAD54737D4}"/>
                </a:ext>
              </a:extLst>
            </p:cNvPr>
            <p:cNvGrpSpPr/>
            <p:nvPr/>
          </p:nvGrpSpPr>
          <p:grpSpPr>
            <a:xfrm>
              <a:off x="4348090" y="3615866"/>
              <a:ext cx="792088" cy="792088"/>
              <a:chOff x="1835696" y="2517293"/>
              <a:chExt cx="792088" cy="792088"/>
            </a:xfrm>
          </p:grpSpPr>
          <p:sp>
            <p:nvSpPr>
              <p:cNvPr id="14" name="Diamond 15">
                <a:extLst>
                  <a:ext uri="{FF2B5EF4-FFF2-40B4-BE49-F238E27FC236}">
                    <a16:creationId xmlns:a16="http://schemas.microsoft.com/office/drawing/2014/main" id="{035C7AD8-3278-463F-A1F8-6B629A372A82}"/>
                  </a:ext>
                </a:extLst>
              </p:cNvPr>
              <p:cNvSpPr/>
              <p:nvPr/>
            </p:nvSpPr>
            <p:spPr>
              <a:xfrm>
                <a:off x="1835696" y="2517293"/>
                <a:ext cx="792088" cy="792088"/>
              </a:xfrm>
              <a:prstGeom prst="diamond">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5" name="Diamond 16">
                <a:extLst>
                  <a:ext uri="{FF2B5EF4-FFF2-40B4-BE49-F238E27FC236}">
                    <a16:creationId xmlns:a16="http://schemas.microsoft.com/office/drawing/2014/main" id="{B7F5B4EA-7F2D-4734-A24F-F5E0D72CAE3A}"/>
                  </a:ext>
                </a:extLst>
              </p:cNvPr>
              <p:cNvSpPr/>
              <p:nvPr/>
            </p:nvSpPr>
            <p:spPr>
              <a:xfrm>
                <a:off x="1901658" y="2583255"/>
                <a:ext cx="660164" cy="660164"/>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6" name="Group 17">
              <a:extLst>
                <a:ext uri="{FF2B5EF4-FFF2-40B4-BE49-F238E27FC236}">
                  <a16:creationId xmlns:a16="http://schemas.microsoft.com/office/drawing/2014/main" id="{69622AD2-1147-46B6-9DBA-E23EA2FD38E6}"/>
                </a:ext>
              </a:extLst>
            </p:cNvPr>
            <p:cNvGrpSpPr/>
            <p:nvPr/>
          </p:nvGrpSpPr>
          <p:grpSpPr>
            <a:xfrm>
              <a:off x="5860258" y="3615866"/>
              <a:ext cx="792088" cy="792088"/>
              <a:chOff x="1835696" y="2517293"/>
              <a:chExt cx="792088" cy="792088"/>
            </a:xfrm>
          </p:grpSpPr>
          <p:sp>
            <p:nvSpPr>
              <p:cNvPr id="17" name="Diamond 18">
                <a:extLst>
                  <a:ext uri="{FF2B5EF4-FFF2-40B4-BE49-F238E27FC236}">
                    <a16:creationId xmlns:a16="http://schemas.microsoft.com/office/drawing/2014/main" id="{E941FD28-54D4-436C-8E43-F1232E805C2E}"/>
                  </a:ext>
                </a:extLst>
              </p:cNvPr>
              <p:cNvSpPr/>
              <p:nvPr/>
            </p:nvSpPr>
            <p:spPr>
              <a:xfrm>
                <a:off x="1835696" y="2517293"/>
                <a:ext cx="792088" cy="792088"/>
              </a:xfrm>
              <a:prstGeom prst="diamond">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Diamond 19">
                <a:extLst>
                  <a:ext uri="{FF2B5EF4-FFF2-40B4-BE49-F238E27FC236}">
                    <a16:creationId xmlns:a16="http://schemas.microsoft.com/office/drawing/2014/main" id="{861C5D6D-9296-4C90-A228-5CC3CF01F0F6}"/>
                  </a:ext>
                </a:extLst>
              </p:cNvPr>
              <p:cNvSpPr/>
              <p:nvPr/>
            </p:nvSpPr>
            <p:spPr>
              <a:xfrm>
                <a:off x="1901658" y="2583255"/>
                <a:ext cx="660164" cy="660164"/>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2" name="TextBox 23">
              <a:extLst>
                <a:ext uri="{FF2B5EF4-FFF2-40B4-BE49-F238E27FC236}">
                  <a16:creationId xmlns:a16="http://schemas.microsoft.com/office/drawing/2014/main" id="{11E6A771-DA09-48F1-8554-905859199F94}"/>
                </a:ext>
              </a:extLst>
            </p:cNvPr>
            <p:cNvSpPr txBox="1"/>
            <p:nvPr/>
          </p:nvSpPr>
          <p:spPr>
            <a:xfrm>
              <a:off x="1316439" y="3187615"/>
              <a:ext cx="817211" cy="289084"/>
            </a:xfrm>
            <a:prstGeom prst="rect">
              <a:avLst/>
            </a:prstGeom>
            <a:noFill/>
          </p:spPr>
          <p:txBody>
            <a:bodyPr wrap="square" rtlCol="0" anchor="ctr">
              <a:spAutoFit/>
            </a:bodyPr>
            <a:lstStyle/>
            <a:p>
              <a:pPr algn="ctr"/>
              <a:r>
                <a:rPr lang="en-US" altLang="ko-KR" sz="1600" b="1" dirty="0">
                  <a:solidFill>
                    <a:schemeClr val="accent5"/>
                  </a:solidFill>
                  <a:cs typeface="Arial" pitchFamily="34" charset="0"/>
                </a:rPr>
                <a:t>1996/12</a:t>
              </a:r>
              <a:endParaRPr lang="ko-KR" altLang="en-US" sz="1600" b="1" dirty="0">
                <a:solidFill>
                  <a:schemeClr val="accent5"/>
                </a:solidFill>
                <a:cs typeface="Arial" pitchFamily="34" charset="0"/>
              </a:endParaRPr>
            </a:p>
          </p:txBody>
        </p:sp>
        <p:sp>
          <p:nvSpPr>
            <p:cNvPr id="23" name="TextBox 24">
              <a:extLst>
                <a:ext uri="{FF2B5EF4-FFF2-40B4-BE49-F238E27FC236}">
                  <a16:creationId xmlns:a16="http://schemas.microsoft.com/office/drawing/2014/main" id="{017E1ABA-9F6A-41D4-ADE1-810EAA16D3AA}"/>
                </a:ext>
              </a:extLst>
            </p:cNvPr>
            <p:cNvSpPr txBox="1"/>
            <p:nvPr/>
          </p:nvSpPr>
          <p:spPr>
            <a:xfrm>
              <a:off x="2823360" y="3174474"/>
              <a:ext cx="817211" cy="315364"/>
            </a:xfrm>
            <a:prstGeom prst="rect">
              <a:avLst/>
            </a:prstGeom>
            <a:noFill/>
          </p:spPr>
          <p:txBody>
            <a:bodyPr wrap="square" rtlCol="0" anchor="ctr">
              <a:spAutoFit/>
            </a:bodyPr>
            <a:lstStyle/>
            <a:p>
              <a:pPr algn="ctr"/>
              <a:r>
                <a:rPr lang="en-US" altLang="ko-KR" b="1" dirty="0">
                  <a:solidFill>
                    <a:schemeClr val="accent4"/>
                  </a:solidFill>
                  <a:cs typeface="Arial" pitchFamily="34" charset="0"/>
                </a:rPr>
                <a:t>1998/5</a:t>
              </a:r>
              <a:endParaRPr lang="ko-KR" altLang="en-US" b="1" dirty="0">
                <a:solidFill>
                  <a:schemeClr val="accent4"/>
                </a:solidFill>
                <a:cs typeface="Arial" pitchFamily="34" charset="0"/>
              </a:endParaRPr>
            </a:p>
          </p:txBody>
        </p:sp>
        <p:sp>
          <p:nvSpPr>
            <p:cNvPr id="24" name="TextBox 25">
              <a:extLst>
                <a:ext uri="{FF2B5EF4-FFF2-40B4-BE49-F238E27FC236}">
                  <a16:creationId xmlns:a16="http://schemas.microsoft.com/office/drawing/2014/main" id="{2C99024B-7A83-42AA-9E4E-1211C0AE6B42}"/>
                </a:ext>
              </a:extLst>
            </p:cNvPr>
            <p:cNvSpPr txBox="1"/>
            <p:nvPr/>
          </p:nvSpPr>
          <p:spPr>
            <a:xfrm>
              <a:off x="4330281" y="3174474"/>
              <a:ext cx="817211" cy="315364"/>
            </a:xfrm>
            <a:prstGeom prst="rect">
              <a:avLst/>
            </a:prstGeom>
            <a:noFill/>
          </p:spPr>
          <p:txBody>
            <a:bodyPr wrap="square" rtlCol="0" anchor="ctr">
              <a:spAutoFit/>
            </a:bodyPr>
            <a:lstStyle/>
            <a:p>
              <a:pPr algn="ctr"/>
              <a:r>
                <a:rPr lang="en-US" altLang="ko-KR" b="1" dirty="0">
                  <a:solidFill>
                    <a:schemeClr val="accent3"/>
                  </a:solidFill>
                  <a:cs typeface="Arial" pitchFamily="34" charset="0"/>
                </a:rPr>
                <a:t>2004/2</a:t>
              </a:r>
              <a:endParaRPr lang="ko-KR" altLang="en-US" b="1" dirty="0">
                <a:solidFill>
                  <a:schemeClr val="accent3"/>
                </a:solidFill>
                <a:cs typeface="Arial" pitchFamily="34" charset="0"/>
              </a:endParaRPr>
            </a:p>
          </p:txBody>
        </p:sp>
        <p:sp>
          <p:nvSpPr>
            <p:cNvPr id="25" name="TextBox 26">
              <a:extLst>
                <a:ext uri="{FF2B5EF4-FFF2-40B4-BE49-F238E27FC236}">
                  <a16:creationId xmlns:a16="http://schemas.microsoft.com/office/drawing/2014/main" id="{ACB0C7F4-D483-403D-9BD5-620BEA7D6DBF}"/>
                </a:ext>
              </a:extLst>
            </p:cNvPr>
            <p:cNvSpPr txBox="1"/>
            <p:nvPr/>
          </p:nvSpPr>
          <p:spPr>
            <a:xfrm>
              <a:off x="5837202" y="3174474"/>
              <a:ext cx="817211" cy="315364"/>
            </a:xfrm>
            <a:prstGeom prst="rect">
              <a:avLst/>
            </a:prstGeom>
            <a:noFill/>
          </p:spPr>
          <p:txBody>
            <a:bodyPr wrap="square" rtlCol="0" anchor="ctr">
              <a:spAutoFit/>
            </a:bodyPr>
            <a:lstStyle/>
            <a:p>
              <a:pPr algn="ctr"/>
              <a:r>
                <a:rPr lang="en-US" altLang="ko-KR" b="1" dirty="0">
                  <a:solidFill>
                    <a:schemeClr val="accent2"/>
                  </a:solidFill>
                  <a:cs typeface="Arial" pitchFamily="34" charset="0"/>
                </a:rPr>
                <a:t>2010</a:t>
              </a:r>
              <a:endParaRPr lang="ko-KR" altLang="en-US" b="1" dirty="0">
                <a:solidFill>
                  <a:schemeClr val="accent2"/>
                </a:solidFill>
                <a:cs typeface="Arial" pitchFamily="34" charset="0"/>
              </a:endParaRPr>
            </a:p>
          </p:txBody>
        </p:sp>
      </p:grpSp>
      <p:sp>
        <p:nvSpPr>
          <p:cNvPr id="48" name="內容版面配置區 2">
            <a:extLst>
              <a:ext uri="{FF2B5EF4-FFF2-40B4-BE49-F238E27FC236}">
                <a16:creationId xmlns:a16="http://schemas.microsoft.com/office/drawing/2014/main" id="{0D44C5F8-C6B5-476C-9F4C-55561E68D3C0}"/>
              </a:ext>
            </a:extLst>
          </p:cNvPr>
          <p:cNvSpPr txBox="1">
            <a:spLocks/>
          </p:cNvSpPr>
          <p:nvPr/>
        </p:nvSpPr>
        <p:spPr>
          <a:xfrm>
            <a:off x="628650" y="841139"/>
            <a:ext cx="7886700" cy="1853676"/>
          </a:xfrm>
          <a:prstGeom prst="rect">
            <a:avLst/>
          </a:prstGeom>
        </p:spPr>
        <p:txBody>
          <a:bodyPr>
            <a:normAutofit fontScale="92500"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b="0" i="0" dirty="0">
                <a:solidFill>
                  <a:srgbClr val="000000"/>
                </a:solidFill>
                <a:effectLst/>
                <a:latin typeface="Verdana" panose="020B0604030504040204" pitchFamily="34" charset="0"/>
              </a:rPr>
              <a:t>CSS </a:t>
            </a:r>
            <a:r>
              <a:rPr lang="zh-TW" altLang="en-US" sz="2400" b="0" i="0" dirty="0">
                <a:solidFill>
                  <a:srgbClr val="000000"/>
                </a:solidFill>
                <a:effectLst/>
                <a:latin typeface="Verdana" panose="020B0604030504040204" pitchFamily="34" charset="0"/>
              </a:rPr>
              <a:t>全名</a:t>
            </a:r>
            <a:r>
              <a:rPr lang="en-US" altLang="zh-TW" sz="2400" b="0" i="0" dirty="0">
                <a:solidFill>
                  <a:srgbClr val="000000"/>
                </a:solidFill>
                <a:effectLst/>
                <a:latin typeface="Verdana" panose="020B0604030504040204" pitchFamily="34" charset="0"/>
              </a:rPr>
              <a:t>Cascading Style Sheets</a:t>
            </a:r>
            <a:endParaRPr lang="en-US" altLang="zh-TW" sz="2400" dirty="0"/>
          </a:p>
          <a:p>
            <a:r>
              <a:rPr lang="en-US" altLang="zh-TW" sz="2400" dirty="0"/>
              <a:t>CSS</a:t>
            </a:r>
            <a:r>
              <a:rPr lang="zh-TW" altLang="en-US" sz="2400" dirty="0"/>
              <a:t>用來定義網頁呈現的樣式和版型</a:t>
            </a:r>
            <a:endParaRPr lang="en-US" altLang="zh-TW" sz="2400" dirty="0"/>
          </a:p>
          <a:p>
            <a:r>
              <a:rPr lang="en-US" altLang="zh-TW" sz="2400" dirty="0"/>
              <a:t>CSS</a:t>
            </a:r>
            <a:r>
              <a:rPr lang="zh-TW" altLang="en-US" sz="2400" dirty="0"/>
              <a:t>是用來延伸</a:t>
            </a:r>
            <a:r>
              <a:rPr lang="en-US" altLang="zh-TW" sz="2400" dirty="0"/>
              <a:t>html</a:t>
            </a:r>
            <a:r>
              <a:rPr lang="zh-TW" altLang="en-US" sz="2400" dirty="0"/>
              <a:t>而非取代</a:t>
            </a:r>
            <a:r>
              <a:rPr lang="en-US" altLang="zh-TW" sz="2400" dirty="0"/>
              <a:t>html,</a:t>
            </a:r>
            <a:r>
              <a:rPr lang="zh-TW" altLang="en-US" sz="2400" dirty="0"/>
              <a:t>是用來補</a:t>
            </a:r>
            <a:r>
              <a:rPr lang="en-US" altLang="zh-TW" sz="2400" dirty="0"/>
              <a:t>html</a:t>
            </a:r>
            <a:r>
              <a:rPr lang="zh-TW" altLang="en-US" sz="2400" dirty="0"/>
              <a:t>的不足</a:t>
            </a:r>
            <a:endParaRPr lang="en-US" altLang="zh-TW" sz="2400" dirty="0"/>
          </a:p>
          <a:p>
            <a:r>
              <a:rPr lang="zh-TW" altLang="en-US" sz="2400" dirty="0"/>
              <a:t>每個模組的研發進度不同</a:t>
            </a:r>
            <a:endParaRPr lang="en-US" altLang="zh-TW" sz="2400" dirty="0"/>
          </a:p>
          <a:p>
            <a:pPr lvl="1"/>
            <a:r>
              <a:rPr lang="en-US" altLang="zh-TW" sz="2000" dirty="0">
                <a:hlinkClick r:id="rId2">
                  <a:extLst>
                    <a:ext uri="{A12FA001-AC4F-418D-AE19-62706E023703}">
                      <ahyp:hlinkClr xmlns:ahyp="http://schemas.microsoft.com/office/drawing/2018/hyperlinkcolor" val="tx"/>
                    </a:ext>
                  </a:extLst>
                </a:hlinkClick>
              </a:rPr>
              <a:t>http://www.w3.org/Style/CSS/current-work</a:t>
            </a:r>
            <a:endParaRPr lang="zh-TW" altLang="en-US" sz="2000" dirty="0"/>
          </a:p>
        </p:txBody>
      </p:sp>
      <p:sp>
        <p:nvSpPr>
          <p:cNvPr id="52" name="文字方塊 51">
            <a:extLst>
              <a:ext uri="{FF2B5EF4-FFF2-40B4-BE49-F238E27FC236}">
                <a16:creationId xmlns:a16="http://schemas.microsoft.com/office/drawing/2014/main" id="{51C61EC4-22A6-4BC8-9B4E-5A31141774CB}"/>
              </a:ext>
            </a:extLst>
          </p:cNvPr>
          <p:cNvSpPr txBox="1"/>
          <p:nvPr/>
        </p:nvSpPr>
        <p:spPr>
          <a:xfrm>
            <a:off x="1454566" y="3819285"/>
            <a:ext cx="957059" cy="307777"/>
          </a:xfrm>
          <a:prstGeom prst="rect">
            <a:avLst/>
          </a:prstGeom>
          <a:noFill/>
        </p:spPr>
        <p:txBody>
          <a:bodyPr wrap="square" anchor="ctr">
            <a:spAutoFit/>
          </a:bodyPr>
          <a:lstStyle/>
          <a:p>
            <a:pPr marL="0" lvl="1" algn="ctr"/>
            <a:r>
              <a:rPr lang="en-US" altLang="zh-TW" sz="1400" dirty="0"/>
              <a:t>CSS1</a:t>
            </a:r>
          </a:p>
        </p:txBody>
      </p:sp>
      <p:sp>
        <p:nvSpPr>
          <p:cNvPr id="53" name="文字方塊 52">
            <a:extLst>
              <a:ext uri="{FF2B5EF4-FFF2-40B4-BE49-F238E27FC236}">
                <a16:creationId xmlns:a16="http://schemas.microsoft.com/office/drawing/2014/main" id="{5A8F61DC-79C2-4C34-85B4-C77FCD790FCF}"/>
              </a:ext>
            </a:extLst>
          </p:cNvPr>
          <p:cNvSpPr txBox="1"/>
          <p:nvPr/>
        </p:nvSpPr>
        <p:spPr>
          <a:xfrm>
            <a:off x="3231553" y="3838547"/>
            <a:ext cx="957059" cy="307777"/>
          </a:xfrm>
          <a:prstGeom prst="rect">
            <a:avLst/>
          </a:prstGeom>
          <a:noFill/>
        </p:spPr>
        <p:txBody>
          <a:bodyPr wrap="square" anchor="ctr">
            <a:spAutoFit/>
          </a:bodyPr>
          <a:lstStyle/>
          <a:p>
            <a:pPr marL="0" lvl="1" algn="ctr"/>
            <a:r>
              <a:rPr lang="en-US" altLang="zh-TW" sz="1400" dirty="0"/>
              <a:t>CSS2</a:t>
            </a:r>
          </a:p>
        </p:txBody>
      </p:sp>
      <p:sp>
        <p:nvSpPr>
          <p:cNvPr id="54" name="文字方塊 53">
            <a:extLst>
              <a:ext uri="{FF2B5EF4-FFF2-40B4-BE49-F238E27FC236}">
                <a16:creationId xmlns:a16="http://schemas.microsoft.com/office/drawing/2014/main" id="{D56FD0EF-68B3-4832-B63E-64106D5F2B13}"/>
              </a:ext>
            </a:extLst>
          </p:cNvPr>
          <p:cNvSpPr txBox="1"/>
          <p:nvPr/>
        </p:nvSpPr>
        <p:spPr>
          <a:xfrm>
            <a:off x="4984644" y="3805737"/>
            <a:ext cx="957059" cy="307777"/>
          </a:xfrm>
          <a:prstGeom prst="rect">
            <a:avLst/>
          </a:prstGeom>
          <a:noFill/>
        </p:spPr>
        <p:txBody>
          <a:bodyPr wrap="square" anchor="ctr">
            <a:spAutoFit/>
          </a:bodyPr>
          <a:lstStyle/>
          <a:p>
            <a:pPr marL="0" lvl="1" algn="ctr"/>
            <a:r>
              <a:rPr lang="en-US" altLang="zh-TW" sz="1400" dirty="0"/>
              <a:t>CSS2.1</a:t>
            </a:r>
          </a:p>
        </p:txBody>
      </p:sp>
      <p:sp>
        <p:nvSpPr>
          <p:cNvPr id="55" name="文字方塊 54">
            <a:extLst>
              <a:ext uri="{FF2B5EF4-FFF2-40B4-BE49-F238E27FC236}">
                <a16:creationId xmlns:a16="http://schemas.microsoft.com/office/drawing/2014/main" id="{06F6179F-D1EA-4819-81CD-EDC96C4AEC11}"/>
              </a:ext>
            </a:extLst>
          </p:cNvPr>
          <p:cNvSpPr txBox="1"/>
          <p:nvPr/>
        </p:nvSpPr>
        <p:spPr>
          <a:xfrm>
            <a:off x="6776443" y="3805737"/>
            <a:ext cx="957059" cy="307777"/>
          </a:xfrm>
          <a:prstGeom prst="rect">
            <a:avLst/>
          </a:prstGeom>
          <a:noFill/>
        </p:spPr>
        <p:txBody>
          <a:bodyPr wrap="square" anchor="ctr">
            <a:spAutoFit/>
          </a:bodyPr>
          <a:lstStyle/>
          <a:p>
            <a:pPr marL="0" lvl="1" algn="ctr"/>
            <a:r>
              <a:rPr lang="en-US" altLang="zh-TW" sz="1400" dirty="0"/>
              <a:t>CSS3</a:t>
            </a:r>
          </a:p>
        </p:txBody>
      </p:sp>
    </p:spTree>
    <p:extLst>
      <p:ext uri="{BB962C8B-B14F-4D97-AF65-F5344CB8AC3E}">
        <p14:creationId xmlns:p14="http://schemas.microsoft.com/office/powerpoint/2010/main" val="3476993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solidFill>
                  <a:schemeClr val="tx1"/>
                </a:solidFill>
                <a:latin typeface="+mn-lt"/>
              </a:rPr>
              <a:t>CSS</a:t>
            </a:r>
            <a:r>
              <a:rPr lang="zh-TW" altLang="en-US" dirty="0">
                <a:solidFill>
                  <a:schemeClr val="tx1"/>
                </a:solidFill>
              </a:rPr>
              <a:t>優點</a:t>
            </a:r>
            <a:endParaRPr lang="ko-KR" altLang="en-US" dirty="0">
              <a:solidFill>
                <a:schemeClr val="tx1"/>
              </a:solidFill>
            </a:endParaRPr>
          </a:p>
        </p:txBody>
      </p:sp>
      <p:sp>
        <p:nvSpPr>
          <p:cNvPr id="48" name="內容版面配置區 2">
            <a:extLst>
              <a:ext uri="{FF2B5EF4-FFF2-40B4-BE49-F238E27FC236}">
                <a16:creationId xmlns:a16="http://schemas.microsoft.com/office/drawing/2014/main" id="{0D44C5F8-C6B5-476C-9F4C-55561E68D3C0}"/>
              </a:ext>
            </a:extLst>
          </p:cNvPr>
          <p:cNvSpPr txBox="1">
            <a:spLocks/>
          </p:cNvSpPr>
          <p:nvPr/>
        </p:nvSpPr>
        <p:spPr>
          <a:xfrm>
            <a:off x="628650" y="841139"/>
            <a:ext cx="7886700" cy="1853676"/>
          </a:xfrm>
          <a:prstGeom prst="rect">
            <a:avLst/>
          </a:prstGeom>
        </p:spPr>
        <p:txBody>
          <a:bodyPr>
            <a:normAutofit fontScale="70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r>
              <a:rPr lang="zh-TW" altLang="en-US" dirty="0"/>
              <a:t>網頁內容與顯示樣式分開</a:t>
            </a:r>
          </a:p>
          <a:p>
            <a:pPr marL="914400" lvl="1" indent="-442913"/>
            <a:r>
              <a:rPr lang="zh-TW" altLang="en-US" dirty="0"/>
              <a:t>加快網頁傳輸的速度</a:t>
            </a:r>
          </a:p>
          <a:p>
            <a:pPr marL="914400" lvl="1" indent="-442913"/>
            <a:r>
              <a:rPr lang="zh-TW" altLang="en-US" dirty="0"/>
              <a:t>一致性共享樣式設定</a:t>
            </a:r>
          </a:p>
          <a:p>
            <a:pPr marL="914400" lvl="1" indent="-442913"/>
            <a:r>
              <a:rPr lang="zh-TW" altLang="en-US" dirty="0"/>
              <a:t>修改時只需針對樣式修改即可大幅減低維護網頁的困難度</a:t>
            </a:r>
          </a:p>
          <a:p>
            <a:pPr marL="533400" indent="-533400"/>
            <a:r>
              <a:rPr lang="zh-TW" altLang="en-US" dirty="0"/>
              <a:t>排版的效果</a:t>
            </a:r>
          </a:p>
        </p:txBody>
      </p:sp>
      <p:pic>
        <p:nvPicPr>
          <p:cNvPr id="4" name="圖片 3">
            <a:extLst>
              <a:ext uri="{FF2B5EF4-FFF2-40B4-BE49-F238E27FC236}">
                <a16:creationId xmlns:a16="http://schemas.microsoft.com/office/drawing/2014/main" id="{7A81C59E-2D4E-424D-A01F-028D042C29E6}"/>
              </a:ext>
            </a:extLst>
          </p:cNvPr>
          <p:cNvPicPr>
            <a:picLocks noChangeAspect="1"/>
          </p:cNvPicPr>
          <p:nvPr/>
        </p:nvPicPr>
        <p:blipFill>
          <a:blip r:embed="rId2"/>
          <a:stretch>
            <a:fillRect/>
          </a:stretch>
        </p:blipFill>
        <p:spPr>
          <a:xfrm>
            <a:off x="971600" y="2836412"/>
            <a:ext cx="7092280" cy="1691672"/>
          </a:xfrm>
          <a:prstGeom prst="rect">
            <a:avLst/>
          </a:prstGeom>
        </p:spPr>
      </p:pic>
    </p:spTree>
    <p:extLst>
      <p:ext uri="{BB962C8B-B14F-4D97-AF65-F5344CB8AC3E}">
        <p14:creationId xmlns:p14="http://schemas.microsoft.com/office/powerpoint/2010/main" val="2532214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CSS</a:t>
            </a:r>
            <a:r>
              <a:rPr lang="zh-TW" altLang="en-US" b="1" dirty="0">
                <a:solidFill>
                  <a:schemeClr val="tx1"/>
                </a:solidFill>
                <a:latin typeface="Arial Unicode MS" panose="020B0604020202020204" pitchFamily="34" charset="-120"/>
                <a:ea typeface="微軟正黑體" panose="020B0604030504040204" pitchFamily="34" charset="-120"/>
              </a:rPr>
              <a:t>基本語法</a:t>
            </a:r>
            <a:endParaRPr lang="ko-KR" altLang="en-US" dirty="0">
              <a:solidFill>
                <a:schemeClr val="tx1"/>
              </a:solidFill>
            </a:endParaRPr>
          </a:p>
        </p:txBody>
      </p:sp>
      <p:sp>
        <p:nvSpPr>
          <p:cNvPr id="5" name="矩形 4">
            <a:extLst>
              <a:ext uri="{FF2B5EF4-FFF2-40B4-BE49-F238E27FC236}">
                <a16:creationId xmlns:a16="http://schemas.microsoft.com/office/drawing/2014/main" id="{7813AE27-2FFE-4422-AA45-F37E9EB97E3B}"/>
              </a:ext>
            </a:extLst>
          </p:cNvPr>
          <p:cNvSpPr/>
          <p:nvPr/>
        </p:nvSpPr>
        <p:spPr bwMode="auto">
          <a:xfrm>
            <a:off x="2253551" y="3116237"/>
            <a:ext cx="6208712" cy="461962"/>
          </a:xfrm>
          <a:prstGeom prst="rect">
            <a:avLst/>
          </a:prstGeom>
        </p:spPr>
        <p:txBody>
          <a:bodyPr>
            <a:spAutoFit/>
          </a:bodyPr>
          <a:lstStyle/>
          <a:p>
            <a:pPr eaLnBrk="1" hangingPunct="1">
              <a:defRPr/>
            </a:pPr>
            <a:r>
              <a:rPr lang="zh-TW" altLang="en-US" sz="2400" dirty="0">
                <a:latin typeface="+mn-ea"/>
                <a:ea typeface="+mn-ea"/>
              </a:rPr>
              <a:t>每一組屬性設定之間，必須以分號隔開</a:t>
            </a:r>
          </a:p>
        </p:txBody>
      </p:sp>
      <p:graphicFrame>
        <p:nvGraphicFramePr>
          <p:cNvPr id="6" name="資料庫圖表 5">
            <a:extLst>
              <a:ext uri="{FF2B5EF4-FFF2-40B4-BE49-F238E27FC236}">
                <a16:creationId xmlns:a16="http://schemas.microsoft.com/office/drawing/2014/main" id="{98F5E8FB-D248-4C13-B06E-E26B8928F057}"/>
              </a:ext>
            </a:extLst>
          </p:cNvPr>
          <p:cNvGraphicFramePr/>
          <p:nvPr>
            <p:extLst>
              <p:ext uri="{D42A27DB-BD31-4B8C-83A1-F6EECF244321}">
                <p14:modId xmlns:p14="http://schemas.microsoft.com/office/powerpoint/2010/main" val="3761897"/>
              </p:ext>
            </p:extLst>
          </p:nvPr>
        </p:nvGraphicFramePr>
        <p:xfrm>
          <a:off x="1157538" y="1120215"/>
          <a:ext cx="6828924" cy="85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a:extLst>
              <a:ext uri="{FF2B5EF4-FFF2-40B4-BE49-F238E27FC236}">
                <a16:creationId xmlns:a16="http://schemas.microsoft.com/office/drawing/2014/main" id="{90473F8C-E74A-425C-B7A7-6913ED5BDFCC}"/>
              </a:ext>
            </a:extLst>
          </p:cNvPr>
          <p:cNvSpPr/>
          <p:nvPr/>
        </p:nvSpPr>
        <p:spPr>
          <a:xfrm>
            <a:off x="2827920" y="1302658"/>
            <a:ext cx="2232025" cy="4318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chemeClr val="tx1"/>
              </a:solidFill>
            </a:endParaRPr>
          </a:p>
        </p:txBody>
      </p:sp>
      <p:sp>
        <p:nvSpPr>
          <p:cNvPr id="8" name="矩形 7">
            <a:extLst>
              <a:ext uri="{FF2B5EF4-FFF2-40B4-BE49-F238E27FC236}">
                <a16:creationId xmlns:a16="http://schemas.microsoft.com/office/drawing/2014/main" id="{29258E2D-39E0-4419-ADF2-25FBD2D6A88F}"/>
              </a:ext>
            </a:extLst>
          </p:cNvPr>
          <p:cNvSpPr/>
          <p:nvPr/>
        </p:nvSpPr>
        <p:spPr>
          <a:xfrm>
            <a:off x="5357907" y="1310947"/>
            <a:ext cx="2159000" cy="43180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chemeClr val="tx1"/>
              </a:solidFill>
            </a:endParaRPr>
          </a:p>
        </p:txBody>
      </p:sp>
      <p:grpSp>
        <p:nvGrpSpPr>
          <p:cNvPr id="9" name="群組 21">
            <a:extLst>
              <a:ext uri="{FF2B5EF4-FFF2-40B4-BE49-F238E27FC236}">
                <a16:creationId xmlns:a16="http://schemas.microsoft.com/office/drawing/2014/main" id="{7BF97B98-7E6F-4B43-B8FB-FB6EA085B034}"/>
              </a:ext>
            </a:extLst>
          </p:cNvPr>
          <p:cNvGrpSpPr>
            <a:grpSpLocks/>
          </p:cNvGrpSpPr>
          <p:nvPr/>
        </p:nvGrpSpPr>
        <p:grpSpPr bwMode="auto">
          <a:xfrm>
            <a:off x="1746631" y="1893321"/>
            <a:ext cx="5879714" cy="1222916"/>
            <a:chOff x="1344500" y="1628800"/>
            <a:chExt cx="5880099" cy="1222986"/>
          </a:xfrm>
        </p:grpSpPr>
        <p:sp>
          <p:nvSpPr>
            <p:cNvPr id="10" name="左中括弧 9">
              <a:extLst>
                <a:ext uri="{FF2B5EF4-FFF2-40B4-BE49-F238E27FC236}">
                  <a16:creationId xmlns:a16="http://schemas.microsoft.com/office/drawing/2014/main" id="{14CF8AF0-FE60-433F-B5D8-25575999800A}"/>
                </a:ext>
              </a:extLst>
            </p:cNvPr>
            <p:cNvSpPr/>
            <p:nvPr/>
          </p:nvSpPr>
          <p:spPr>
            <a:xfrm rot="16200000">
              <a:off x="4577271" y="-731175"/>
              <a:ext cx="287354" cy="5007303"/>
            </a:xfrm>
            <a:prstGeom prst="leftBracket">
              <a:avLst/>
            </a:prstGeom>
            <a:noFill/>
            <a:ln w="254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TW" altLang="en-US"/>
            </a:p>
          </p:txBody>
        </p:sp>
        <p:sp>
          <p:nvSpPr>
            <p:cNvPr id="11" name="矩形 10">
              <a:extLst>
                <a:ext uri="{FF2B5EF4-FFF2-40B4-BE49-F238E27FC236}">
                  <a16:creationId xmlns:a16="http://schemas.microsoft.com/office/drawing/2014/main" id="{002C52ED-3A37-412E-A613-61C44CD7145B}"/>
                </a:ext>
              </a:extLst>
            </p:cNvPr>
            <p:cNvSpPr/>
            <p:nvPr/>
          </p:nvSpPr>
          <p:spPr>
            <a:xfrm>
              <a:off x="1344500" y="2143859"/>
              <a:ext cx="3095828" cy="707927"/>
            </a:xfrm>
            <a:prstGeom prst="rect">
              <a:avLst/>
            </a:prstGeom>
          </p:spPr>
          <p:txBody>
            <a:bodyPr>
              <a:spAutoFit/>
            </a:bodyPr>
            <a:lstStyle/>
            <a:p>
              <a:pPr eaLnBrk="1" hangingPunct="1">
                <a:defRPr/>
              </a:pPr>
              <a:r>
                <a:rPr lang="zh-TW" altLang="en-US" sz="2000" dirty="0">
                  <a:latin typeface="+mn-ea"/>
                  <a:ea typeface="+mn-ea"/>
                </a:rPr>
                <a:t>屬性樣式的設定，必須以大括號</a:t>
              </a:r>
              <a:r>
                <a:rPr lang="en-US" altLang="zh-TW" sz="2000" dirty="0">
                  <a:latin typeface="+mn-ea"/>
                  <a:ea typeface="+mn-ea"/>
                </a:rPr>
                <a:t>{</a:t>
              </a:r>
              <a:r>
                <a:rPr lang="zh-TW" altLang="en-US" sz="2000" dirty="0">
                  <a:latin typeface="+mn-ea"/>
                  <a:ea typeface="+mn-ea"/>
                </a:rPr>
                <a:t> </a:t>
              </a:r>
              <a:r>
                <a:rPr lang="en-US" altLang="zh-TW" sz="2000" dirty="0">
                  <a:latin typeface="+mn-ea"/>
                  <a:ea typeface="+mn-ea"/>
                </a:rPr>
                <a:t>}</a:t>
              </a:r>
              <a:r>
                <a:rPr lang="zh-TW" altLang="en-US" sz="2000" dirty="0">
                  <a:latin typeface="+mn-ea"/>
                  <a:ea typeface="+mn-ea"/>
                </a:rPr>
                <a:t>包起來</a:t>
              </a:r>
            </a:p>
          </p:txBody>
        </p:sp>
      </p:grpSp>
      <p:grpSp>
        <p:nvGrpSpPr>
          <p:cNvPr id="12" name="群組 22">
            <a:extLst>
              <a:ext uri="{FF2B5EF4-FFF2-40B4-BE49-F238E27FC236}">
                <a16:creationId xmlns:a16="http://schemas.microsoft.com/office/drawing/2014/main" id="{99AE2878-6027-4EC2-AFE8-2574B867D90E}"/>
              </a:ext>
            </a:extLst>
          </p:cNvPr>
          <p:cNvGrpSpPr>
            <a:grpSpLocks/>
          </p:cNvGrpSpPr>
          <p:nvPr/>
        </p:nvGrpSpPr>
        <p:grpSpPr bwMode="auto">
          <a:xfrm>
            <a:off x="5506960" y="1677448"/>
            <a:ext cx="3095625" cy="1355586"/>
            <a:chOff x="5145802" y="1628800"/>
            <a:chExt cx="3096344" cy="1355145"/>
          </a:xfrm>
        </p:grpSpPr>
        <p:cxnSp>
          <p:nvCxnSpPr>
            <p:cNvPr id="13" name="直線單箭頭接點 12">
              <a:extLst>
                <a:ext uri="{FF2B5EF4-FFF2-40B4-BE49-F238E27FC236}">
                  <a16:creationId xmlns:a16="http://schemas.microsoft.com/office/drawing/2014/main" id="{5157DD2F-BC93-44B8-9AC7-5FF94A4A7220}"/>
                </a:ext>
              </a:extLst>
            </p:cNvPr>
            <p:cNvCxnSpPr/>
            <p:nvPr/>
          </p:nvCxnSpPr>
          <p:spPr>
            <a:xfrm flipV="1">
              <a:off x="5938148" y="1628800"/>
              <a:ext cx="0" cy="504661"/>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673CF770-62DC-4AC6-87EB-ADCA1297919D}"/>
                </a:ext>
              </a:extLst>
            </p:cNvPr>
            <p:cNvSpPr/>
            <p:nvPr/>
          </p:nvSpPr>
          <p:spPr>
            <a:xfrm>
              <a:off x="5145802" y="2276289"/>
              <a:ext cx="3096344" cy="707656"/>
            </a:xfrm>
            <a:prstGeom prst="rect">
              <a:avLst/>
            </a:prstGeom>
          </p:spPr>
          <p:txBody>
            <a:bodyPr>
              <a:spAutoFit/>
            </a:bodyPr>
            <a:lstStyle/>
            <a:p>
              <a:pPr eaLnBrk="1" hangingPunct="1">
                <a:defRPr/>
              </a:pPr>
              <a:r>
                <a:rPr lang="zh-TW" altLang="en-US" sz="2000" dirty="0">
                  <a:latin typeface="+mn-ea"/>
                  <a:ea typeface="+mn-ea"/>
                </a:rPr>
                <a:t>屬性名稱與屬性值之間，必須以冒號隔開</a:t>
              </a:r>
            </a:p>
          </p:txBody>
        </p:sp>
      </p:grpSp>
      <p:cxnSp>
        <p:nvCxnSpPr>
          <p:cNvPr id="15" name="直線單箭頭接點 14">
            <a:extLst>
              <a:ext uri="{FF2B5EF4-FFF2-40B4-BE49-F238E27FC236}">
                <a16:creationId xmlns:a16="http://schemas.microsoft.com/office/drawing/2014/main" id="{4B0C5260-5D66-44DF-B183-E1641EB37B25}"/>
              </a:ext>
            </a:extLst>
          </p:cNvPr>
          <p:cNvCxnSpPr>
            <a:cxnSpLocks/>
          </p:cNvCxnSpPr>
          <p:nvPr/>
        </p:nvCxnSpPr>
        <p:spPr bwMode="auto">
          <a:xfrm flipV="1">
            <a:off x="5194740" y="1832343"/>
            <a:ext cx="0" cy="128389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8D40C37-DEE5-4973-97F6-6F1AF1486E40}"/>
              </a:ext>
            </a:extLst>
          </p:cNvPr>
          <p:cNvSpPr/>
          <p:nvPr/>
        </p:nvSpPr>
        <p:spPr>
          <a:xfrm>
            <a:off x="1331640" y="3859274"/>
            <a:ext cx="6773420" cy="830997"/>
          </a:xfrm>
          <a:prstGeom prst="rect">
            <a:avLst/>
          </a:prstGeom>
        </p:spPr>
        <p:txBody>
          <a:bodyPr wrap="square">
            <a:spAutoFit/>
          </a:bodyPr>
          <a:lstStyle/>
          <a:p>
            <a:pPr>
              <a:buFont typeface="Arial" pitchFamily="34" charset="0"/>
              <a:buChar char="•"/>
              <a:defRPr/>
            </a:pPr>
            <a:r>
              <a:rPr lang="zh-TW" altLang="en-US" sz="1600" dirty="0">
                <a:latin typeface="Arial Unicode MS" panose="020B0604020202020204" pitchFamily="34" charset="-120"/>
              </a:rPr>
              <a:t>最後一組屬性設定的結束，可以不用加分號</a:t>
            </a:r>
            <a:endParaRPr lang="en-US" altLang="zh-TW" sz="1600" dirty="0">
              <a:latin typeface="Arial Unicode MS" panose="020B0604020202020204" pitchFamily="34" charset="-120"/>
            </a:endParaRPr>
          </a:p>
          <a:p>
            <a:pPr>
              <a:buFont typeface="Arial" pitchFamily="34" charset="0"/>
              <a:buChar char="•"/>
              <a:defRPr/>
            </a:pPr>
            <a:r>
              <a:rPr lang="zh-TW" altLang="en-US" sz="1600" dirty="0">
                <a:latin typeface="Arial Unicode MS" panose="020B0604020202020204" pitchFamily="34" charset="-120"/>
              </a:rPr>
              <a:t>在</a:t>
            </a:r>
            <a:r>
              <a:rPr lang="en-US" altLang="zh-TW" sz="1600" dirty="0">
                <a:latin typeface="Arial Unicode MS" panose="020B0604020202020204" pitchFamily="34" charset="-120"/>
              </a:rPr>
              <a:t>CSS</a:t>
            </a:r>
            <a:r>
              <a:rPr lang="zh-TW" altLang="en-US" sz="1600" dirty="0">
                <a:latin typeface="Arial Unicode MS" panose="020B0604020202020204" pitchFamily="34" charset="-120"/>
              </a:rPr>
              <a:t>中註解的表示方式是 </a:t>
            </a:r>
            <a:r>
              <a:rPr lang="en-US" altLang="zh-TW" sz="1600" dirty="0">
                <a:latin typeface="Arial Unicode MS" panose="020B0604020202020204" pitchFamily="34" charset="-120"/>
              </a:rPr>
              <a:t>/* </a:t>
            </a:r>
            <a:r>
              <a:rPr lang="zh-TW" altLang="en-US" sz="1600" dirty="0">
                <a:latin typeface="Arial Unicode MS" panose="020B0604020202020204" pitchFamily="34" charset="-120"/>
              </a:rPr>
              <a:t>*</a:t>
            </a:r>
            <a:r>
              <a:rPr lang="en-US" altLang="zh-TW" sz="1600" dirty="0">
                <a:latin typeface="Arial Unicode MS" panose="020B0604020202020204" pitchFamily="34" charset="-120"/>
              </a:rPr>
              <a:t>/</a:t>
            </a:r>
            <a:r>
              <a:rPr lang="zh-TW" altLang="en-US" sz="1600" dirty="0">
                <a:latin typeface="Arial Unicode MS" panose="020B0604020202020204" pitchFamily="34" charset="-120"/>
              </a:rPr>
              <a:t> ，將註解的內容寫在裡面，</a:t>
            </a:r>
            <a:endParaRPr lang="en-US" altLang="zh-TW" sz="1600" dirty="0">
              <a:latin typeface="Arial Unicode MS" panose="020B0604020202020204" pitchFamily="34" charset="-120"/>
            </a:endParaRPr>
          </a:p>
          <a:p>
            <a:pPr>
              <a:defRPr/>
            </a:pPr>
            <a:r>
              <a:rPr lang="zh-TW" altLang="en-US" sz="1600" dirty="0">
                <a:latin typeface="Arial Unicode MS" panose="020B0604020202020204" pitchFamily="34" charset="-120"/>
              </a:rPr>
              <a:t> 例如： </a:t>
            </a:r>
            <a:r>
              <a:rPr lang="en-US" altLang="zh-TW" sz="1600" dirty="0">
                <a:latin typeface="Arial Unicode MS" panose="020B0604020202020204" pitchFamily="34" charset="-120"/>
              </a:rPr>
              <a:t>/*</a:t>
            </a:r>
            <a:r>
              <a:rPr lang="zh-TW" altLang="en-US" sz="1600" dirty="0">
                <a:latin typeface="Arial Unicode MS" panose="020B0604020202020204" pitchFamily="34" charset="-120"/>
              </a:rPr>
              <a:t> 這裡面是註解 </a:t>
            </a:r>
            <a:r>
              <a:rPr lang="en-US" altLang="zh-TW" sz="1600" dirty="0">
                <a:latin typeface="Arial Unicode MS" panose="020B0604020202020204" pitchFamily="34" charset="-120"/>
              </a:rPr>
              <a:t>*/</a:t>
            </a:r>
            <a:endParaRPr lang="zh-TW" altLang="en-US" sz="1600" dirty="0">
              <a:latin typeface="Arial Unicode MS" panose="020B0604020202020204" pitchFamily="34" charset="-120"/>
            </a:endParaRPr>
          </a:p>
        </p:txBody>
      </p:sp>
    </p:spTree>
    <p:extLst>
      <p:ext uri="{BB962C8B-B14F-4D97-AF65-F5344CB8AC3E}">
        <p14:creationId xmlns:p14="http://schemas.microsoft.com/office/powerpoint/2010/main" val="127503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CSS</a:t>
            </a:r>
            <a:r>
              <a:rPr lang="zh-TW" altLang="en-US" dirty="0">
                <a:solidFill>
                  <a:schemeClr val="tx1"/>
                </a:solidFill>
                <a:latin typeface="Arial Unicode MS" panose="020B0604020202020204" pitchFamily="34" charset="-120"/>
              </a:rPr>
              <a:t>寫法</a:t>
            </a:r>
            <a:endParaRPr lang="ko-KR" altLang="en-US" dirty="0">
              <a:solidFill>
                <a:schemeClr val="tx1"/>
              </a:solidFill>
            </a:endParaRPr>
          </a:p>
        </p:txBody>
      </p:sp>
      <p:sp>
        <p:nvSpPr>
          <p:cNvPr id="17" name="內容版面配置區 2">
            <a:extLst>
              <a:ext uri="{FF2B5EF4-FFF2-40B4-BE49-F238E27FC236}">
                <a16:creationId xmlns:a16="http://schemas.microsoft.com/office/drawing/2014/main" id="{25D869AC-0633-40D7-9746-963D62696A6C}"/>
              </a:ext>
            </a:extLst>
          </p:cNvPr>
          <p:cNvSpPr txBox="1">
            <a:spLocks/>
          </p:cNvSpPr>
          <p:nvPr/>
        </p:nvSpPr>
        <p:spPr>
          <a:xfrm>
            <a:off x="628650" y="843559"/>
            <a:ext cx="7886700"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defRPr/>
            </a:pPr>
            <a:r>
              <a:rPr lang="zh-TW" altLang="en-US" sz="2400" dirty="0">
                <a:latin typeface="Arial Unicode MS" panose="020B0604020202020204" pitchFamily="34" charset="-120"/>
              </a:rPr>
              <a:t>方法一寫在標籤內</a:t>
            </a:r>
            <a:endParaRPr lang="en-US" altLang="zh-TW" sz="2400" dirty="0">
              <a:latin typeface="Arial Unicode MS" panose="020B0604020202020204" pitchFamily="34" charset="-120"/>
            </a:endParaRPr>
          </a:p>
          <a:p>
            <a:pPr marL="457200" lvl="1" indent="0" algn="just">
              <a:buFont typeface="Arial" pitchFamily="34" charset="0"/>
              <a:buNone/>
              <a:defRPr/>
            </a:pPr>
            <a:r>
              <a:rPr lang="en-US" altLang="zh-TW" sz="1800" dirty="0"/>
              <a:t>&lt;h1 style="color:#0a6"&gt;</a:t>
            </a:r>
            <a:r>
              <a:rPr lang="zh-TW" altLang="en-US" sz="1800" dirty="0"/>
              <a:t>我是標題</a:t>
            </a:r>
            <a:r>
              <a:rPr lang="en-US" altLang="zh-TW" sz="1800" dirty="0"/>
              <a:t>&lt;/h1&gt;</a:t>
            </a:r>
          </a:p>
          <a:p>
            <a:pPr algn="just">
              <a:defRPr/>
            </a:pPr>
            <a:r>
              <a:rPr lang="zh-TW" altLang="en-US" sz="2400" dirty="0">
                <a:latin typeface="Arial Unicode MS" panose="020B0604020202020204" pitchFamily="34" charset="-120"/>
              </a:rPr>
              <a:t>方法二寫在檔頭內</a:t>
            </a:r>
            <a:r>
              <a:rPr lang="en-US" altLang="zh-TW" sz="2400" dirty="0">
                <a:latin typeface="Arial Unicode MS" panose="020B0604020202020204" pitchFamily="34" charset="-120"/>
              </a:rPr>
              <a:t>&lt;head&gt;</a:t>
            </a:r>
          </a:p>
          <a:p>
            <a:pPr marL="457200" lvl="1" indent="0">
              <a:buFont typeface="Arial" pitchFamily="34" charset="0"/>
              <a:buNone/>
              <a:defRPr/>
            </a:pPr>
            <a:r>
              <a:rPr lang="en-US" altLang="zh-TW" sz="1800" dirty="0"/>
              <a:t>&lt;head&gt;</a:t>
            </a:r>
          </a:p>
          <a:p>
            <a:pPr marL="457200" lvl="1" indent="0">
              <a:buFont typeface="Arial" pitchFamily="34" charset="0"/>
              <a:buNone/>
              <a:defRPr/>
            </a:pPr>
            <a:r>
              <a:rPr lang="en-US" altLang="zh-TW" sz="1800" dirty="0"/>
              <a:t>  &lt;style&gt;    h1 {color:#f00 ;}  &lt;/style&gt;</a:t>
            </a:r>
          </a:p>
          <a:p>
            <a:pPr marL="457200" lvl="1" indent="0">
              <a:buFont typeface="Arial" pitchFamily="34" charset="0"/>
              <a:buNone/>
              <a:defRPr/>
            </a:pPr>
            <a:r>
              <a:rPr lang="en-US" altLang="zh-TW" sz="1800" dirty="0"/>
              <a:t>&lt;/head&gt;</a:t>
            </a:r>
            <a:endParaRPr lang="en-US" altLang="zh-TW" sz="1800" dirty="0">
              <a:latin typeface="Arial Unicode MS" panose="020B0604020202020204" pitchFamily="34" charset="-120"/>
            </a:endParaRPr>
          </a:p>
          <a:p>
            <a:pPr algn="just">
              <a:defRPr/>
            </a:pPr>
            <a:r>
              <a:rPr lang="zh-TW" altLang="en-US" sz="2400" dirty="0">
                <a:latin typeface="Arial Unicode MS" panose="020B0604020202020204" pitchFamily="34" charset="-120"/>
              </a:rPr>
              <a:t>方法三在檔頭內</a:t>
            </a:r>
            <a:r>
              <a:rPr lang="en-US" altLang="zh-TW" sz="2400" dirty="0">
                <a:latin typeface="Arial Unicode MS" panose="020B0604020202020204" pitchFamily="34" charset="-120"/>
              </a:rPr>
              <a:t>link </a:t>
            </a:r>
            <a:r>
              <a:rPr lang="en-US" altLang="zh-TW" sz="2400" dirty="0" err="1">
                <a:latin typeface="Arial Unicode MS" panose="020B0604020202020204" pitchFamily="34" charset="-120"/>
              </a:rPr>
              <a:t>css</a:t>
            </a:r>
            <a:r>
              <a:rPr lang="zh-TW" altLang="en-US" sz="2400" dirty="0">
                <a:latin typeface="Arial Unicode MS" panose="020B0604020202020204" pitchFamily="34" charset="-120"/>
              </a:rPr>
              <a:t>檔案</a:t>
            </a:r>
            <a:endParaRPr lang="en-US" altLang="zh-TW" sz="2400" dirty="0">
              <a:latin typeface="Arial Unicode MS" panose="020B0604020202020204" pitchFamily="34" charset="-120"/>
            </a:endParaRPr>
          </a:p>
          <a:p>
            <a:pPr marL="457200" lvl="1" indent="0" algn="just">
              <a:buFont typeface="Arial" pitchFamily="34" charset="0"/>
              <a:buNone/>
              <a:defRPr/>
            </a:pPr>
            <a:r>
              <a:rPr lang="en-US" altLang="zh-TW" sz="1800" dirty="0"/>
              <a:t>&lt;head&gt;</a:t>
            </a:r>
          </a:p>
          <a:p>
            <a:pPr marL="457200" lvl="1" indent="0">
              <a:buFont typeface="Arial" pitchFamily="34" charset="0"/>
              <a:buNone/>
              <a:defRPr/>
            </a:pPr>
            <a:r>
              <a:rPr lang="en-US" altLang="zh-TW" sz="1800" dirty="0"/>
              <a:t>    &lt;link</a:t>
            </a:r>
            <a:r>
              <a:rPr lang="zh-TW" altLang="en-US" sz="1800" dirty="0"/>
              <a:t> </a:t>
            </a:r>
            <a:r>
              <a:rPr lang="en-US" altLang="zh-TW" sz="1800" dirty="0" err="1"/>
              <a:t>rel</a:t>
            </a:r>
            <a:r>
              <a:rPr lang="en-US" altLang="zh-TW" sz="1800" dirty="0"/>
              <a:t>=stylesheet type=“text/</a:t>
            </a:r>
            <a:r>
              <a:rPr lang="en-US" altLang="zh-TW" sz="1800" dirty="0" err="1"/>
              <a:t>css</a:t>
            </a:r>
            <a:r>
              <a:rPr lang="en-US" altLang="zh-TW" sz="1800" dirty="0"/>
              <a:t>”</a:t>
            </a:r>
            <a:r>
              <a:rPr lang="zh-TW" altLang="en-US" sz="1800" dirty="0"/>
              <a:t> </a:t>
            </a:r>
            <a:r>
              <a:rPr lang="en-US" altLang="zh-TW" sz="1800" dirty="0" err="1"/>
              <a:t>href</a:t>
            </a:r>
            <a:r>
              <a:rPr lang="en-US" altLang="zh-TW" sz="1800" dirty="0"/>
              <a:t>=“mystyle.css”</a:t>
            </a:r>
            <a:r>
              <a:rPr lang="zh-TW" altLang="en-US" sz="1800" dirty="0"/>
              <a:t> </a:t>
            </a:r>
            <a:r>
              <a:rPr lang="en-US" altLang="zh-TW" sz="1800" dirty="0"/>
              <a:t>&gt;</a:t>
            </a:r>
            <a:endParaRPr lang="zh-TW" altLang="en-US" sz="1800" dirty="0"/>
          </a:p>
          <a:p>
            <a:pPr marL="457200" lvl="1" indent="0" algn="just">
              <a:buFont typeface="Arial" pitchFamily="34" charset="0"/>
              <a:buNone/>
              <a:defRPr/>
            </a:pPr>
            <a:r>
              <a:rPr lang="en-US" altLang="zh-TW" sz="1800" dirty="0"/>
              <a:t>&lt;/head &gt;</a:t>
            </a:r>
            <a:endParaRPr lang="en-US" altLang="zh-TW" sz="2600" dirty="0">
              <a:latin typeface="Arial Unicode MS" panose="020B0604020202020204" pitchFamily="34" charset="-120"/>
            </a:endParaRPr>
          </a:p>
        </p:txBody>
      </p:sp>
      <p:pic>
        <p:nvPicPr>
          <p:cNvPr id="18" name="圖片 17">
            <a:extLst>
              <a:ext uri="{FF2B5EF4-FFF2-40B4-BE49-F238E27FC236}">
                <a16:creationId xmlns:a16="http://schemas.microsoft.com/office/drawing/2014/main" id="{F2D5238D-1499-4A08-B970-9312537D9A6E}"/>
              </a:ext>
            </a:extLst>
          </p:cNvPr>
          <p:cNvPicPr>
            <a:picLocks noChangeAspect="1"/>
          </p:cNvPicPr>
          <p:nvPr/>
        </p:nvPicPr>
        <p:blipFill>
          <a:blip r:embed="rId2"/>
          <a:stretch>
            <a:fillRect/>
          </a:stretch>
        </p:blipFill>
        <p:spPr>
          <a:xfrm>
            <a:off x="5364088" y="1542884"/>
            <a:ext cx="2964904" cy="2057732"/>
          </a:xfrm>
          <a:prstGeom prst="rect">
            <a:avLst/>
          </a:prstGeom>
        </p:spPr>
      </p:pic>
    </p:spTree>
    <p:extLst>
      <p:ext uri="{BB962C8B-B14F-4D97-AF65-F5344CB8AC3E}">
        <p14:creationId xmlns:p14="http://schemas.microsoft.com/office/powerpoint/2010/main" val="2776392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標籤</a:t>
            </a:r>
            <a:r>
              <a:rPr lang="en-US" altLang="zh-TW" b="1" dirty="0">
                <a:solidFill>
                  <a:schemeClr val="tx1"/>
                </a:solidFill>
                <a:latin typeface="Arial Unicode MS" panose="020B0604020202020204" pitchFamily="34" charset="-120"/>
              </a:rPr>
              <a:t>(Type)</a:t>
            </a:r>
            <a:r>
              <a:rPr lang="zh-TW" altLang="en-US" b="1" dirty="0">
                <a:solidFill>
                  <a:schemeClr val="tx1"/>
                </a:solidFill>
                <a:latin typeface="Arial Unicode MS" panose="020B0604020202020204" pitchFamily="34" charset="-120"/>
              </a:rPr>
              <a:t>選取器</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D1E69CFF-4705-4B2B-ACDF-4EC6F2AD62CF}"/>
              </a:ext>
            </a:extLst>
          </p:cNvPr>
          <p:cNvSpPr txBox="1">
            <a:spLocks/>
          </p:cNvSpPr>
          <p:nvPr/>
        </p:nvSpPr>
        <p:spPr>
          <a:xfrm>
            <a:off x="628650" y="915566"/>
            <a:ext cx="7886700" cy="434171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標籤</a:t>
            </a:r>
            <a:r>
              <a:rPr lang="en-US" altLang="zh-TW" sz="2400" dirty="0"/>
              <a:t>(Type)</a:t>
            </a:r>
            <a:r>
              <a:rPr lang="zh-TW" altLang="en-US" sz="2400" dirty="0"/>
              <a:t>選取器</a:t>
            </a:r>
            <a:endParaRPr lang="en-US" altLang="zh-TW" sz="2400" dirty="0"/>
          </a:p>
          <a:p>
            <a:r>
              <a:rPr lang="zh-TW" altLang="en-US" sz="2400" dirty="0"/>
              <a:t>如 </a:t>
            </a:r>
            <a:r>
              <a:rPr lang="en-US" altLang="zh-TW" sz="2400" dirty="0"/>
              <a:t>Body, h1 ~h6, p</a:t>
            </a:r>
            <a:r>
              <a:rPr lang="zh-TW" altLang="en-US" sz="2400" dirty="0"/>
              <a:t> </a:t>
            </a:r>
            <a:r>
              <a:rPr lang="en-US" altLang="zh-TW" sz="2400" dirty="0"/>
              <a:t>……</a:t>
            </a:r>
          </a:p>
          <a:p>
            <a:r>
              <a:rPr lang="zh-TW" altLang="en-US" sz="2400" dirty="0"/>
              <a:t>直接選取要改變的標籤樣式設定</a:t>
            </a:r>
            <a:r>
              <a:rPr lang="en-US" altLang="zh-TW" sz="2400" dirty="0" err="1"/>
              <a:t>css</a:t>
            </a:r>
            <a:r>
              <a:rPr lang="zh-TW" altLang="en-US" sz="2400" dirty="0"/>
              <a:t>屬性</a:t>
            </a:r>
            <a:endParaRPr lang="en-US" altLang="zh-TW" sz="2400" dirty="0"/>
          </a:p>
          <a:p>
            <a:pPr lvl="1"/>
            <a:endParaRPr lang="zh-TW" altLang="en-US" dirty="0"/>
          </a:p>
        </p:txBody>
      </p:sp>
      <p:sp>
        <p:nvSpPr>
          <p:cNvPr id="6" name="圓角矩形 3">
            <a:extLst>
              <a:ext uri="{FF2B5EF4-FFF2-40B4-BE49-F238E27FC236}">
                <a16:creationId xmlns:a16="http://schemas.microsoft.com/office/drawing/2014/main" id="{587211EF-198F-4615-BD44-8891032F43C0}"/>
              </a:ext>
            </a:extLst>
          </p:cNvPr>
          <p:cNvSpPr/>
          <p:nvPr/>
        </p:nvSpPr>
        <p:spPr>
          <a:xfrm>
            <a:off x="965718" y="2355726"/>
            <a:ext cx="7212563" cy="2273221"/>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 h1 { color:#f00 ;  }</a:t>
            </a:r>
          </a:p>
          <a:p>
            <a:pPr>
              <a:defRPr/>
            </a:pPr>
            <a:r>
              <a:rPr lang="en-US" altLang="zh-TW" sz="1600" dirty="0">
                <a:solidFill>
                  <a:schemeClr val="tx1"/>
                </a:solidFill>
              </a:rPr>
              <a:t>  </a:t>
            </a:r>
            <a:r>
              <a:rPr lang="zh-TW" altLang="en-US" sz="1600" dirty="0">
                <a:solidFill>
                  <a:schemeClr val="tx1"/>
                </a:solidFill>
              </a:rPr>
              <a:t> </a:t>
            </a:r>
            <a:r>
              <a:rPr lang="en-US" altLang="zh-TW" sz="1600" dirty="0">
                <a:solidFill>
                  <a:schemeClr val="tx1"/>
                </a:solidFill>
              </a:rPr>
              <a:t>p {  width: 500px;</a:t>
            </a:r>
            <a:r>
              <a:rPr lang="zh-TW" altLang="en-US" sz="1600" dirty="0">
                <a:solidFill>
                  <a:schemeClr val="tx1"/>
                </a:solidFill>
              </a:rPr>
              <a:t> </a:t>
            </a:r>
            <a:r>
              <a:rPr lang="en-US" altLang="zh-TW" sz="1600" dirty="0">
                <a:solidFill>
                  <a:schemeClr val="tx1"/>
                </a:solidFill>
              </a:rPr>
              <a:t>color: #777; }</a:t>
            </a:r>
          </a:p>
          <a:p>
            <a:pPr>
              <a:defRPr/>
            </a:pPr>
            <a:r>
              <a:rPr lang="en-US" altLang="zh-TW" sz="1600" dirty="0">
                <a:solidFill>
                  <a:schemeClr val="tx1"/>
                </a:solidFill>
              </a:rPr>
              <a:t>----------------------------------------------------------------------------------</a:t>
            </a:r>
          </a:p>
          <a:p>
            <a:pPr>
              <a:defRPr/>
            </a:pPr>
            <a:r>
              <a:rPr lang="en-US" altLang="zh-TW" sz="1600" dirty="0">
                <a:solidFill>
                  <a:schemeClr val="tx1"/>
                </a:solidFill>
              </a:rPr>
              <a:t>&lt;h1&gt;</a:t>
            </a:r>
            <a:r>
              <a:rPr lang="zh-TW" altLang="en-US" sz="1600" dirty="0">
                <a:solidFill>
                  <a:schemeClr val="tx1"/>
                </a:solidFill>
              </a:rPr>
              <a:t>我是大標題</a:t>
            </a:r>
            <a:r>
              <a:rPr lang="en-US" altLang="zh-TW" sz="1600" dirty="0">
                <a:solidFill>
                  <a:schemeClr val="tx1"/>
                </a:solidFill>
              </a:rPr>
              <a:t>&lt;/h1&gt;</a:t>
            </a:r>
          </a:p>
          <a:p>
            <a:pPr>
              <a:defRPr/>
            </a:pPr>
            <a:r>
              <a:rPr lang="en-US" altLang="zh-TW" sz="1600" dirty="0">
                <a:solidFill>
                  <a:schemeClr val="tx1"/>
                </a:solidFill>
              </a:rPr>
              <a:t>&lt;p&gt;Lorem ipsum dolor sit </a:t>
            </a:r>
            <a:r>
              <a:rPr lang="en-US" altLang="zh-TW" sz="1600" dirty="0" err="1">
                <a:solidFill>
                  <a:schemeClr val="tx1"/>
                </a:solidFill>
              </a:rPr>
              <a:t>amet</a:t>
            </a:r>
            <a:r>
              <a:rPr lang="en-US" altLang="zh-TW" sz="1600" dirty="0">
                <a:solidFill>
                  <a:schemeClr val="tx1"/>
                </a:solidFill>
              </a:rPr>
              <a:t> </a:t>
            </a:r>
            <a:r>
              <a:rPr lang="en-US" altLang="zh-TW" sz="1600" dirty="0" err="1">
                <a:solidFill>
                  <a:schemeClr val="tx1"/>
                </a:solidFill>
              </a:rPr>
              <a:t>consectetur</a:t>
            </a:r>
            <a:r>
              <a:rPr lang="en-US" altLang="zh-TW" sz="1600" dirty="0">
                <a:solidFill>
                  <a:schemeClr val="tx1"/>
                </a:solidFill>
              </a:rPr>
              <a:t> </a:t>
            </a:r>
            <a:r>
              <a:rPr lang="en-US" altLang="zh-TW" sz="1600" dirty="0" err="1">
                <a:solidFill>
                  <a:schemeClr val="tx1"/>
                </a:solidFill>
              </a:rPr>
              <a:t>adipisicing</a:t>
            </a:r>
            <a:r>
              <a:rPr lang="en-US" altLang="zh-TW" sz="1600" dirty="0">
                <a:solidFill>
                  <a:schemeClr val="tx1"/>
                </a:solidFill>
              </a:rPr>
              <a:t> </a:t>
            </a:r>
            <a:r>
              <a:rPr lang="en-US" altLang="zh-TW" sz="1600" dirty="0" err="1">
                <a:solidFill>
                  <a:schemeClr val="tx1"/>
                </a:solidFill>
              </a:rPr>
              <a:t>elit</a:t>
            </a:r>
            <a:r>
              <a:rPr lang="en-US" altLang="zh-TW" sz="1600" dirty="0">
                <a:solidFill>
                  <a:schemeClr val="tx1"/>
                </a:solidFill>
              </a:rPr>
              <a:t>. Vel </a:t>
            </a:r>
            <a:r>
              <a:rPr lang="en-US" altLang="zh-TW" sz="1600" dirty="0" err="1">
                <a:solidFill>
                  <a:schemeClr val="tx1"/>
                </a:solidFill>
              </a:rPr>
              <a:t>eos</a:t>
            </a:r>
            <a:r>
              <a:rPr lang="en-US" altLang="zh-TW" sz="1600" dirty="0">
                <a:solidFill>
                  <a:schemeClr val="tx1"/>
                </a:solidFill>
              </a:rPr>
              <a:t>, </a:t>
            </a:r>
            <a:r>
              <a:rPr lang="en-US" altLang="zh-TW" sz="1600" dirty="0" err="1">
                <a:solidFill>
                  <a:schemeClr val="tx1"/>
                </a:solidFill>
              </a:rPr>
              <a:t>ullam</a:t>
            </a:r>
            <a:r>
              <a:rPr lang="en-US" altLang="zh-TW" sz="1600" dirty="0">
                <a:solidFill>
                  <a:schemeClr val="tx1"/>
                </a:solidFill>
              </a:rPr>
              <a:t>, </a:t>
            </a:r>
            <a:r>
              <a:rPr lang="en-US" altLang="zh-TW" sz="1600" dirty="0" err="1">
                <a:solidFill>
                  <a:schemeClr val="tx1"/>
                </a:solidFill>
              </a:rPr>
              <a:t>consequatur</a:t>
            </a:r>
            <a:r>
              <a:rPr lang="en-US" altLang="zh-TW" sz="1600" dirty="0">
                <a:solidFill>
                  <a:schemeClr val="tx1"/>
                </a:solidFill>
              </a:rPr>
              <a:t> </a:t>
            </a:r>
            <a:r>
              <a:rPr lang="en-US" altLang="zh-TW" sz="1600" dirty="0" err="1">
                <a:solidFill>
                  <a:schemeClr val="tx1"/>
                </a:solidFill>
              </a:rPr>
              <a:t>nam</a:t>
            </a:r>
            <a:r>
              <a:rPr lang="en-US" altLang="zh-TW" sz="1600" dirty="0">
                <a:solidFill>
                  <a:schemeClr val="tx1"/>
                </a:solidFill>
              </a:rPr>
              <a:t> </a:t>
            </a:r>
            <a:r>
              <a:rPr lang="en-US" altLang="zh-TW" sz="1600" dirty="0" err="1">
                <a:solidFill>
                  <a:schemeClr val="tx1"/>
                </a:solidFill>
              </a:rPr>
              <a:t>deleniti</a:t>
            </a:r>
            <a:r>
              <a:rPr lang="en-US" altLang="zh-TW" sz="1600" dirty="0">
                <a:solidFill>
                  <a:schemeClr val="tx1"/>
                </a:solidFill>
              </a:rPr>
              <a:t> quos at </a:t>
            </a:r>
            <a:r>
              <a:rPr lang="en-US" altLang="zh-TW" sz="1600" dirty="0" err="1">
                <a:solidFill>
                  <a:schemeClr val="tx1"/>
                </a:solidFill>
              </a:rPr>
              <a:t>recusandae</a:t>
            </a:r>
            <a:r>
              <a:rPr lang="en-US" altLang="zh-TW" sz="1600" dirty="0">
                <a:solidFill>
                  <a:schemeClr val="tx1"/>
                </a:solidFill>
              </a:rPr>
              <a:t>, </a:t>
            </a:r>
            <a:r>
              <a:rPr lang="en-US" altLang="zh-TW" sz="1600" dirty="0" err="1">
                <a:solidFill>
                  <a:schemeClr val="tx1"/>
                </a:solidFill>
              </a:rPr>
              <a:t>inventore</a:t>
            </a:r>
            <a:r>
              <a:rPr lang="en-US" altLang="zh-TW" sz="1600" dirty="0">
                <a:solidFill>
                  <a:schemeClr val="tx1"/>
                </a:solidFill>
              </a:rPr>
              <a:t> </a:t>
            </a:r>
            <a:r>
              <a:rPr lang="en-US" altLang="zh-TW" sz="1600" dirty="0" err="1">
                <a:solidFill>
                  <a:schemeClr val="tx1"/>
                </a:solidFill>
              </a:rPr>
              <a:t>amet</a:t>
            </a:r>
            <a:r>
              <a:rPr lang="en-US" altLang="zh-TW" sz="1600" dirty="0">
                <a:solidFill>
                  <a:schemeClr val="tx1"/>
                </a:solidFill>
              </a:rPr>
              <a:t> alias </a:t>
            </a:r>
            <a:r>
              <a:rPr lang="en-US" altLang="zh-TW" sz="1600" dirty="0" err="1">
                <a:solidFill>
                  <a:schemeClr val="tx1"/>
                </a:solidFill>
              </a:rPr>
              <a:t>aut</a:t>
            </a:r>
            <a:r>
              <a:rPr lang="en-US" altLang="zh-TW" sz="1600" dirty="0">
                <a:solidFill>
                  <a:schemeClr val="tx1"/>
                </a:solidFill>
              </a:rPr>
              <a:t>. </a:t>
            </a:r>
            <a:r>
              <a:rPr lang="en-US" altLang="zh-TW" sz="1600" dirty="0" err="1">
                <a:solidFill>
                  <a:schemeClr val="tx1"/>
                </a:solidFill>
              </a:rPr>
              <a:t>Totam</a:t>
            </a:r>
            <a:r>
              <a:rPr lang="en-US" altLang="zh-TW" sz="1600" dirty="0">
                <a:solidFill>
                  <a:schemeClr val="tx1"/>
                </a:solidFill>
              </a:rPr>
              <a:t> </a:t>
            </a:r>
            <a:r>
              <a:rPr lang="en-US" altLang="zh-TW" sz="1600" dirty="0" err="1">
                <a:solidFill>
                  <a:schemeClr val="tx1"/>
                </a:solidFill>
              </a:rPr>
              <a:t>maxime</a:t>
            </a:r>
            <a:r>
              <a:rPr lang="en-US" altLang="zh-TW" sz="1600" dirty="0">
                <a:solidFill>
                  <a:schemeClr val="tx1"/>
                </a:solidFill>
              </a:rPr>
              <a:t> </a:t>
            </a:r>
            <a:r>
              <a:rPr lang="en-US" altLang="zh-TW" sz="1600" dirty="0" err="1">
                <a:solidFill>
                  <a:schemeClr val="tx1"/>
                </a:solidFill>
              </a:rPr>
              <a:t>sint</a:t>
            </a:r>
            <a:r>
              <a:rPr lang="en-US" altLang="zh-TW" sz="1600" dirty="0">
                <a:solidFill>
                  <a:schemeClr val="tx1"/>
                </a:solidFill>
              </a:rPr>
              <a:t> ad tempore </a:t>
            </a:r>
            <a:r>
              <a:rPr lang="en-US" altLang="zh-TW" sz="1600" dirty="0" err="1">
                <a:solidFill>
                  <a:schemeClr val="tx1"/>
                </a:solidFill>
              </a:rPr>
              <a:t>enim</a:t>
            </a:r>
            <a:r>
              <a:rPr lang="en-US" altLang="zh-TW" sz="1600" dirty="0">
                <a:solidFill>
                  <a:schemeClr val="tx1"/>
                </a:solidFill>
              </a:rPr>
              <a:t> </a:t>
            </a:r>
            <a:r>
              <a:rPr lang="en-US" altLang="zh-TW" sz="1600" dirty="0" err="1">
                <a:solidFill>
                  <a:schemeClr val="tx1"/>
                </a:solidFill>
              </a:rPr>
              <a:t>corrupti</a:t>
            </a:r>
            <a:r>
              <a:rPr lang="en-US" altLang="zh-TW" sz="1600" dirty="0">
                <a:solidFill>
                  <a:schemeClr val="tx1"/>
                </a:solidFill>
              </a:rPr>
              <a:t>, </a:t>
            </a:r>
            <a:r>
              <a:rPr lang="en-US" altLang="zh-TW" sz="1600" dirty="0" err="1">
                <a:solidFill>
                  <a:schemeClr val="tx1"/>
                </a:solidFill>
              </a:rPr>
              <a:t>ducimus</a:t>
            </a:r>
            <a:r>
              <a:rPr lang="en-US" altLang="zh-TW" sz="1600" dirty="0">
                <a:solidFill>
                  <a:schemeClr val="tx1"/>
                </a:solidFill>
              </a:rPr>
              <a:t> </a:t>
            </a:r>
            <a:r>
              <a:rPr lang="en-US" altLang="zh-TW" sz="1600" dirty="0" err="1">
                <a:solidFill>
                  <a:schemeClr val="tx1"/>
                </a:solidFill>
              </a:rPr>
              <a:t>eveniet</a:t>
            </a:r>
            <a:r>
              <a:rPr lang="en-US" altLang="zh-TW" sz="1600" dirty="0">
                <a:solidFill>
                  <a:schemeClr val="tx1"/>
                </a:solidFill>
              </a:rPr>
              <a:t>.&lt;/p&gt;</a:t>
            </a:r>
          </a:p>
        </p:txBody>
      </p:sp>
    </p:spTree>
    <p:extLst>
      <p:ext uri="{BB962C8B-B14F-4D97-AF65-F5344CB8AC3E}">
        <p14:creationId xmlns:p14="http://schemas.microsoft.com/office/powerpoint/2010/main" val="312644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類別</a:t>
            </a:r>
            <a:r>
              <a:rPr lang="en-US" altLang="zh-TW" b="1" dirty="0">
                <a:solidFill>
                  <a:schemeClr val="tx1"/>
                </a:solidFill>
                <a:latin typeface="Arial Unicode MS" panose="020B0604020202020204" pitchFamily="34" charset="-120"/>
              </a:rPr>
              <a:t>(class)</a:t>
            </a:r>
            <a:r>
              <a:rPr lang="zh-TW" altLang="en-US" b="1" dirty="0">
                <a:solidFill>
                  <a:schemeClr val="tx1"/>
                </a:solidFill>
                <a:latin typeface="Arial Unicode MS" panose="020B0604020202020204" pitchFamily="34" charset="-120"/>
              </a:rPr>
              <a:t>選取器</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一</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FFDF498-8D2A-428C-BBAF-9895482B2E13}"/>
              </a:ext>
            </a:extLst>
          </p:cNvPr>
          <p:cNvSpPr txBox="1">
            <a:spLocks/>
          </p:cNvSpPr>
          <p:nvPr/>
        </p:nvSpPr>
        <p:spPr>
          <a:xfrm>
            <a:off x="628650" y="843559"/>
            <a:ext cx="7886700" cy="381642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ts val="2600"/>
              </a:lnSpc>
            </a:pPr>
            <a:r>
              <a:rPr lang="zh-TW" altLang="en-US" sz="2400" dirty="0"/>
              <a:t>類別選擇器的用法有二種</a:t>
            </a:r>
            <a:r>
              <a:rPr lang="en-US" altLang="zh-TW" sz="2400" dirty="0"/>
              <a:t>:</a:t>
            </a:r>
          </a:p>
          <a:p>
            <a:pPr>
              <a:lnSpc>
                <a:spcPts val="2600"/>
              </a:lnSpc>
            </a:pPr>
            <a:r>
              <a:rPr lang="en-US" altLang="zh-TW" sz="2400" dirty="0"/>
              <a:t>(</a:t>
            </a:r>
            <a:r>
              <a:rPr lang="zh-TW" altLang="en-US" sz="2400" dirty="0"/>
              <a:t>一</a:t>
            </a:r>
            <a:r>
              <a:rPr lang="en-US" altLang="zh-TW" sz="2400" dirty="0"/>
              <a:t>)</a:t>
            </a:r>
            <a:r>
              <a:rPr lang="zh-TW" altLang="en-US" sz="2400" dirty="0"/>
              <a:t>可套用到不同標籤上</a:t>
            </a:r>
            <a:r>
              <a:rPr lang="en-US" altLang="zh-TW" sz="2400" dirty="0"/>
              <a:t>—</a:t>
            </a:r>
          </a:p>
          <a:p>
            <a:pPr>
              <a:lnSpc>
                <a:spcPts val="2600"/>
              </a:lnSpc>
            </a:pPr>
            <a:r>
              <a:rPr lang="en-US" altLang="zh-TW" sz="2400" dirty="0"/>
              <a:t>CSS </a:t>
            </a:r>
            <a:r>
              <a:rPr lang="zh-TW" altLang="en-US" sz="2400" dirty="0"/>
              <a:t>設定樣式 </a:t>
            </a:r>
            <a:r>
              <a:rPr lang="en-US" altLang="zh-TW" sz="2400" dirty="0"/>
              <a:t>,</a:t>
            </a:r>
            <a:r>
              <a:rPr lang="zh-TW" altLang="en-US" sz="2400" dirty="0"/>
              <a:t>定義類別名稱時要在前面加上” </a:t>
            </a:r>
            <a:r>
              <a:rPr lang="en-US" altLang="zh-TW" sz="2400" dirty="0"/>
              <a:t>. ”  </a:t>
            </a:r>
          </a:p>
          <a:p>
            <a:pPr marL="0" indent="0">
              <a:lnSpc>
                <a:spcPts val="2600"/>
              </a:lnSpc>
              <a:buFont typeface="Arial" pitchFamily="34" charset="0"/>
              <a:buNone/>
            </a:pPr>
            <a:r>
              <a:rPr lang="en-US" altLang="zh-TW" sz="2400" dirty="0"/>
              <a:t>	</a:t>
            </a:r>
            <a:r>
              <a:rPr lang="en-US" altLang="zh-TW" sz="1800" dirty="0"/>
              <a:t>.</a:t>
            </a:r>
            <a:r>
              <a:rPr lang="zh-TW" altLang="en-US" sz="1800" dirty="0"/>
              <a:t>類別名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marL="0" indent="0">
              <a:lnSpc>
                <a:spcPts val="2600"/>
              </a:lnSpc>
              <a:buFont typeface="Arial" pitchFamily="34" charset="0"/>
              <a:buNone/>
            </a:pPr>
            <a:r>
              <a:rPr lang="en-US" altLang="zh-TW" sz="1800" dirty="0"/>
              <a:t>         	</a:t>
            </a:r>
            <a:r>
              <a:rPr lang="zh-TW" altLang="en-US" sz="1800" dirty="0"/>
              <a:t>例如：</a:t>
            </a:r>
            <a:r>
              <a:rPr lang="en-US" altLang="zh-TW" sz="1800" dirty="0"/>
              <a:t>.st1 { </a:t>
            </a:r>
            <a:r>
              <a:rPr lang="en-US" altLang="zh-TW" sz="1800" dirty="0" err="1"/>
              <a:t>color:red;text-transform:uppercase</a:t>
            </a:r>
            <a:r>
              <a:rPr lang="en-US" altLang="zh-TW" sz="1800" dirty="0"/>
              <a:t>}</a:t>
            </a:r>
          </a:p>
          <a:p>
            <a:pPr>
              <a:lnSpc>
                <a:spcPts val="2600"/>
              </a:lnSpc>
            </a:pPr>
            <a:r>
              <a:rPr lang="en-US" altLang="zh-TW" sz="2400" dirty="0"/>
              <a:t>HTML</a:t>
            </a:r>
            <a:r>
              <a:rPr lang="zh-TW" altLang="en-US" sz="2400" dirty="0"/>
              <a:t>套用</a:t>
            </a:r>
          </a:p>
          <a:p>
            <a:pPr marL="0" indent="0">
              <a:lnSpc>
                <a:spcPts val="2600"/>
              </a:lnSpc>
              <a:buFont typeface="Arial" pitchFamily="34" charset="0"/>
              <a:buNone/>
            </a:pPr>
            <a:r>
              <a:rPr lang="zh-TW" altLang="en-US" sz="2400" dirty="0"/>
              <a:t>         </a:t>
            </a:r>
            <a:r>
              <a:rPr lang="en-US" altLang="zh-TW" sz="2400" dirty="0"/>
              <a:t>	</a:t>
            </a:r>
            <a:r>
              <a:rPr lang="en-US" altLang="zh-TW" sz="1800" dirty="0"/>
              <a:t>&lt;h1 class= “st1"&gt;apple&lt;/h1&gt;</a:t>
            </a:r>
          </a:p>
          <a:p>
            <a:pPr marL="0" indent="0">
              <a:lnSpc>
                <a:spcPts val="2600"/>
              </a:lnSpc>
              <a:buFont typeface="Arial" pitchFamily="34" charset="0"/>
              <a:buNone/>
            </a:pPr>
            <a:r>
              <a:rPr lang="en-US" altLang="zh-TW" sz="1800" dirty="0"/>
              <a:t>         	&lt;h2 class=“st1” &gt;lemon&lt;/h2&gt;</a:t>
            </a:r>
          </a:p>
          <a:p>
            <a:pPr marL="0" indent="0">
              <a:lnSpc>
                <a:spcPts val="2600"/>
              </a:lnSpc>
              <a:buFont typeface="Arial" pitchFamily="34" charset="0"/>
              <a:buNone/>
            </a:pPr>
            <a:r>
              <a:rPr lang="zh-TW" altLang="en-US" sz="1800" dirty="0"/>
              <a:t>         </a:t>
            </a:r>
            <a:r>
              <a:rPr lang="en-US" altLang="zh-TW" sz="1800" dirty="0"/>
              <a:t>	</a:t>
            </a:r>
            <a:r>
              <a:rPr lang="zh-TW" altLang="en-US" sz="1800" dirty="0"/>
              <a:t>這樣子表示</a:t>
            </a:r>
            <a:r>
              <a:rPr lang="en-US" altLang="zh-TW" sz="1800" dirty="0"/>
              <a:t>&lt;h1&gt;</a:t>
            </a:r>
            <a:r>
              <a:rPr lang="zh-TW" altLang="en-US" sz="1800" dirty="0"/>
              <a:t>及</a:t>
            </a:r>
            <a:r>
              <a:rPr lang="en-US" altLang="zh-TW" sz="1800" dirty="0"/>
              <a:t>&lt;h2&gt;</a:t>
            </a:r>
            <a:r>
              <a:rPr lang="zh-TW" altLang="en-US" sz="1800" dirty="0"/>
              <a:t>都會套用</a:t>
            </a:r>
            <a:r>
              <a:rPr lang="en-US" altLang="zh-TW" sz="1800" dirty="0"/>
              <a:t>.st1</a:t>
            </a:r>
            <a:r>
              <a:rPr lang="zh-TW" altLang="en-US" sz="1800" dirty="0"/>
              <a:t>的樣式</a:t>
            </a:r>
          </a:p>
        </p:txBody>
      </p:sp>
    </p:spTree>
    <p:extLst>
      <p:ext uri="{BB962C8B-B14F-4D97-AF65-F5344CB8AC3E}">
        <p14:creationId xmlns:p14="http://schemas.microsoft.com/office/powerpoint/2010/main" val="2567797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類別</a:t>
            </a:r>
            <a:r>
              <a:rPr lang="en-US" altLang="zh-TW" b="1" dirty="0">
                <a:solidFill>
                  <a:schemeClr val="tx1"/>
                </a:solidFill>
                <a:latin typeface="Arial Unicode MS" panose="020B0604020202020204" pitchFamily="34" charset="-120"/>
              </a:rPr>
              <a:t>(class)</a:t>
            </a:r>
            <a:r>
              <a:rPr lang="zh-TW" altLang="en-US" b="1" dirty="0">
                <a:solidFill>
                  <a:schemeClr val="tx1"/>
                </a:solidFill>
                <a:latin typeface="Arial Unicode MS" panose="020B0604020202020204" pitchFamily="34" charset="-120"/>
              </a:rPr>
              <a:t>選取器</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二</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FFDF498-8D2A-428C-BBAF-9895482B2E13}"/>
              </a:ext>
            </a:extLst>
          </p:cNvPr>
          <p:cNvSpPr txBox="1">
            <a:spLocks/>
          </p:cNvSpPr>
          <p:nvPr/>
        </p:nvSpPr>
        <p:spPr>
          <a:xfrm>
            <a:off x="628650" y="843559"/>
            <a:ext cx="7886700" cy="381642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ts val="2600"/>
              </a:lnSpc>
            </a:pPr>
            <a:r>
              <a:rPr lang="zh-TW" altLang="en-US" sz="2400" dirty="0"/>
              <a:t>類別選擇器的用法有二種</a:t>
            </a:r>
            <a:r>
              <a:rPr lang="en-US" altLang="zh-TW" sz="2400" dirty="0"/>
              <a:t>:</a:t>
            </a:r>
          </a:p>
          <a:p>
            <a:r>
              <a:rPr lang="en-US" altLang="zh-TW" sz="2400" dirty="0"/>
              <a:t>(</a:t>
            </a:r>
            <a:r>
              <a:rPr lang="zh-TW" altLang="en-US" sz="2400" dirty="0"/>
              <a:t>二</a:t>
            </a:r>
            <a:r>
              <a:rPr lang="en-US" altLang="zh-TW" sz="2400" dirty="0"/>
              <a:t>) </a:t>
            </a:r>
            <a:r>
              <a:rPr lang="zh-TW" altLang="en-US" sz="2400" dirty="0"/>
              <a:t>只讓特定的標籤套用</a:t>
            </a:r>
            <a:r>
              <a:rPr lang="en-US" altLang="zh-TW" sz="2400" dirty="0"/>
              <a:t>—</a:t>
            </a:r>
          </a:p>
          <a:p>
            <a:pPr marL="457200" lvl="1" indent="0">
              <a:buNone/>
            </a:pPr>
            <a:r>
              <a:rPr lang="en-US" altLang="zh-TW" sz="1800" dirty="0"/>
              <a:t>CSS </a:t>
            </a:r>
            <a:r>
              <a:rPr lang="zh-TW" altLang="en-US" sz="1800" dirty="0"/>
              <a:t>設定樣式</a:t>
            </a:r>
          </a:p>
          <a:p>
            <a:pPr marL="457200" lvl="1" indent="0">
              <a:buNone/>
            </a:pPr>
            <a:r>
              <a:rPr lang="en-US" altLang="zh-TW" sz="1800" dirty="0"/>
              <a:t>tag.</a:t>
            </a:r>
            <a:r>
              <a:rPr lang="zh-TW" altLang="en-US" sz="1800" dirty="0"/>
              <a:t>類別名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marL="0" indent="0">
              <a:lnSpc>
                <a:spcPts val="2600"/>
              </a:lnSpc>
              <a:buFont typeface="Arial" pitchFamily="34" charset="0"/>
              <a:buNone/>
            </a:pPr>
            <a:r>
              <a:rPr lang="en-US" altLang="zh-TW" sz="2400" dirty="0"/>
              <a:t>	</a:t>
            </a:r>
            <a:r>
              <a:rPr lang="en-US" altLang="zh-TW" sz="1800" dirty="0"/>
              <a:t>.</a:t>
            </a:r>
            <a:r>
              <a:rPr lang="zh-TW" altLang="en-US" sz="1800" dirty="0"/>
              <a:t>類別名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marL="457200" lvl="1" indent="0">
              <a:buNone/>
            </a:pPr>
            <a:r>
              <a:rPr lang="en-US" altLang="zh-TW" sz="1800" dirty="0"/>
              <a:t>         </a:t>
            </a:r>
            <a:r>
              <a:rPr lang="zh-TW" altLang="en-US" sz="1800" dirty="0"/>
              <a:t>例如：</a:t>
            </a:r>
            <a:r>
              <a:rPr lang="en-US" altLang="zh-TW" sz="1800" dirty="0">
                <a:solidFill>
                  <a:srgbClr val="C00000"/>
                </a:solidFill>
              </a:rPr>
              <a:t>h2.st1 </a:t>
            </a:r>
            <a:r>
              <a:rPr lang="en-US" altLang="zh-TW" sz="1800" dirty="0"/>
              <a:t>{ </a:t>
            </a:r>
            <a:r>
              <a:rPr lang="en-US" altLang="zh-TW" sz="1800" dirty="0" err="1"/>
              <a:t>color:green;text-transform:uppercase</a:t>
            </a:r>
            <a:r>
              <a:rPr lang="en-US" altLang="zh-TW" sz="1800" dirty="0"/>
              <a:t>}</a:t>
            </a:r>
          </a:p>
          <a:p>
            <a:pPr>
              <a:lnSpc>
                <a:spcPts val="2600"/>
              </a:lnSpc>
            </a:pPr>
            <a:r>
              <a:rPr lang="en-US" altLang="zh-TW" sz="2400" dirty="0"/>
              <a:t>HTML</a:t>
            </a:r>
            <a:r>
              <a:rPr lang="zh-TW" altLang="en-US" sz="2400" dirty="0"/>
              <a:t>套用</a:t>
            </a:r>
          </a:p>
          <a:p>
            <a:pPr marL="0" indent="0">
              <a:lnSpc>
                <a:spcPts val="2600"/>
              </a:lnSpc>
              <a:buFont typeface="Arial" pitchFamily="34" charset="0"/>
              <a:buNone/>
            </a:pPr>
            <a:r>
              <a:rPr lang="zh-TW" altLang="en-US" sz="2400" dirty="0"/>
              <a:t>         </a:t>
            </a:r>
            <a:r>
              <a:rPr lang="en-US" altLang="zh-TW" sz="2400" dirty="0"/>
              <a:t>	</a:t>
            </a:r>
            <a:r>
              <a:rPr lang="en-US" altLang="zh-TW" sz="1800" dirty="0"/>
              <a:t>&lt;h1 class= “st1" &gt;apple&lt;/h1&gt;</a:t>
            </a:r>
          </a:p>
          <a:p>
            <a:pPr marL="0" indent="0">
              <a:lnSpc>
                <a:spcPts val="2600"/>
              </a:lnSpc>
              <a:buFont typeface="Arial" pitchFamily="34" charset="0"/>
              <a:buNone/>
            </a:pPr>
            <a:r>
              <a:rPr lang="en-US" altLang="zh-TW" sz="1800" dirty="0"/>
              <a:t>	&lt;h2 class= “st1" &gt;lemon&lt;/h2&gt;</a:t>
            </a:r>
          </a:p>
          <a:p>
            <a:pPr marL="0" indent="0">
              <a:lnSpc>
                <a:spcPts val="2600"/>
              </a:lnSpc>
              <a:buFont typeface="Arial" pitchFamily="34" charset="0"/>
              <a:buNone/>
            </a:pPr>
            <a:r>
              <a:rPr lang="en-US" altLang="zh-TW" sz="1800" dirty="0"/>
              <a:t>	</a:t>
            </a:r>
            <a:r>
              <a:rPr lang="zh-TW" altLang="en-US" sz="1800" dirty="0"/>
              <a:t>因為指定</a:t>
            </a:r>
            <a:r>
              <a:rPr lang="en-US" altLang="zh-TW" sz="1800" dirty="0"/>
              <a:t>&lt;h2&gt;</a:t>
            </a:r>
            <a:r>
              <a:rPr lang="zh-TW" altLang="en-US" sz="1800" dirty="0"/>
              <a:t>才能被</a:t>
            </a:r>
            <a:r>
              <a:rPr lang="en-US" altLang="zh-TW" sz="1800" dirty="0"/>
              <a:t>.st1</a:t>
            </a:r>
            <a:r>
              <a:rPr lang="zh-TW" altLang="en-US" sz="1800" dirty="0"/>
              <a:t>套用</a:t>
            </a:r>
            <a:r>
              <a:rPr lang="en-US" altLang="zh-TW" sz="1800" dirty="0"/>
              <a:t>,</a:t>
            </a:r>
            <a:r>
              <a:rPr lang="zh-TW" altLang="en-US" sz="1800" dirty="0"/>
              <a:t>所以只有</a:t>
            </a:r>
            <a:r>
              <a:rPr lang="en-US" altLang="zh-TW" sz="1800" dirty="0"/>
              <a:t>&lt;h2&gt;</a:t>
            </a:r>
            <a:r>
              <a:rPr lang="zh-TW" altLang="en-US" sz="1800" dirty="0"/>
              <a:t>會有效果</a:t>
            </a:r>
          </a:p>
        </p:txBody>
      </p:sp>
    </p:spTree>
    <p:extLst>
      <p:ext uri="{BB962C8B-B14F-4D97-AF65-F5344CB8AC3E}">
        <p14:creationId xmlns:p14="http://schemas.microsoft.com/office/powerpoint/2010/main" val="2086285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ID</a:t>
            </a:r>
            <a:r>
              <a:rPr lang="zh-TW" altLang="en-US" b="1" dirty="0">
                <a:solidFill>
                  <a:schemeClr val="tx1"/>
                </a:solidFill>
                <a:latin typeface="Arial Unicode MS" panose="020B0604020202020204" pitchFamily="34" charset="-120"/>
              </a:rPr>
              <a:t>物件選取器</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FFDF498-8D2A-428C-BBAF-9895482B2E13}"/>
              </a:ext>
            </a:extLst>
          </p:cNvPr>
          <p:cNvSpPr txBox="1">
            <a:spLocks/>
          </p:cNvSpPr>
          <p:nvPr/>
        </p:nvSpPr>
        <p:spPr>
          <a:xfrm>
            <a:off x="628650" y="843559"/>
            <a:ext cx="7886700" cy="381642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ID</a:t>
            </a:r>
            <a:r>
              <a:rPr lang="zh-TW" altLang="en-US" sz="2400" dirty="0"/>
              <a:t>物件只能套用一次</a:t>
            </a:r>
            <a:r>
              <a:rPr lang="en-US" altLang="zh-TW" sz="2400" dirty="0"/>
              <a:t>,</a:t>
            </a:r>
            <a:r>
              <a:rPr lang="zh-TW" altLang="en-US" sz="2400" dirty="0"/>
              <a:t>不像類別選擇器可同時用在多個標籤上</a:t>
            </a:r>
            <a:r>
              <a:rPr lang="en-US" altLang="zh-TW" sz="2400" dirty="0"/>
              <a:t>,</a:t>
            </a:r>
            <a:r>
              <a:rPr lang="zh-TW" altLang="en-US" sz="2400" dirty="0"/>
              <a:t>定義</a:t>
            </a:r>
            <a:r>
              <a:rPr lang="en-US" altLang="zh-TW" sz="2400" dirty="0"/>
              <a:t>ID</a:t>
            </a:r>
            <a:r>
              <a:rPr lang="zh-TW" altLang="en-US" sz="2400" dirty="0"/>
              <a:t>名稱時要在前面加上</a:t>
            </a:r>
            <a:r>
              <a:rPr lang="en-US" altLang="zh-TW" sz="2400" dirty="0"/>
              <a:t>”</a:t>
            </a:r>
            <a:r>
              <a:rPr lang="zh-TW" altLang="en-US" sz="2400" dirty="0"/>
              <a:t> </a:t>
            </a:r>
            <a:r>
              <a:rPr lang="en-US" altLang="zh-TW" sz="2400" dirty="0"/>
              <a:t>#</a:t>
            </a:r>
            <a:r>
              <a:rPr lang="zh-TW" altLang="en-US" sz="2400" dirty="0"/>
              <a:t> </a:t>
            </a:r>
            <a:r>
              <a:rPr lang="en-US" altLang="zh-TW" sz="2400" dirty="0"/>
              <a:t>”</a:t>
            </a:r>
          </a:p>
          <a:p>
            <a:pPr lvl="1">
              <a:lnSpc>
                <a:spcPct val="80000"/>
              </a:lnSpc>
            </a:pPr>
            <a:r>
              <a:rPr lang="en-US" altLang="zh-TW" sz="1800" dirty="0"/>
              <a:t>CSS</a:t>
            </a:r>
            <a:r>
              <a:rPr lang="zh-TW" altLang="en-US" sz="1800" dirty="0"/>
              <a:t> 設定樣式    </a:t>
            </a:r>
          </a:p>
          <a:p>
            <a:pPr>
              <a:lnSpc>
                <a:spcPct val="80000"/>
              </a:lnSpc>
              <a:buNone/>
            </a:pPr>
            <a:r>
              <a:rPr lang="zh-TW" altLang="en-US" sz="1800" dirty="0"/>
              <a:t>		</a:t>
            </a:r>
            <a:r>
              <a:rPr lang="en-US" altLang="zh-TW" sz="1800" dirty="0"/>
              <a:t>#ID</a:t>
            </a:r>
            <a:r>
              <a:rPr lang="zh-TW" altLang="en-US" sz="1800" dirty="0"/>
              <a:t>名  </a:t>
            </a:r>
            <a:r>
              <a:rPr lang="en-US" altLang="zh-TW" sz="1800" dirty="0"/>
              <a:t>{ </a:t>
            </a:r>
            <a:r>
              <a:rPr lang="zh-TW" altLang="en-US" sz="1800" dirty="0"/>
              <a:t>樣式</a:t>
            </a:r>
            <a:r>
              <a:rPr lang="en-US" altLang="zh-TW" sz="1800" dirty="0"/>
              <a:t>1 ; </a:t>
            </a:r>
            <a:r>
              <a:rPr lang="zh-TW" altLang="en-US" sz="1800" dirty="0"/>
              <a:t>樣式</a:t>
            </a:r>
            <a:r>
              <a:rPr lang="en-US" altLang="zh-TW" sz="1800" dirty="0"/>
              <a:t>2 ; ............}</a:t>
            </a:r>
          </a:p>
          <a:p>
            <a:pPr lvl="1"/>
            <a:r>
              <a:rPr lang="zh-TW" altLang="en-US" sz="1800" dirty="0"/>
              <a:t>例如：</a:t>
            </a:r>
            <a:r>
              <a:rPr lang="en-US" altLang="zh-TW" sz="1800" dirty="0">
                <a:solidFill>
                  <a:srgbClr val="C00000"/>
                </a:solidFill>
              </a:rPr>
              <a:t>#theH1 </a:t>
            </a:r>
            <a:r>
              <a:rPr lang="en-US" altLang="zh-TW" sz="1800" dirty="0"/>
              <a:t>{</a:t>
            </a:r>
            <a:r>
              <a:rPr lang="en-US" altLang="zh-TW" sz="1800" dirty="0" err="1"/>
              <a:t>text-transform:capitalize</a:t>
            </a:r>
            <a:r>
              <a:rPr lang="en-US" altLang="zh-TW" sz="1800" dirty="0"/>
              <a:t>}</a:t>
            </a:r>
          </a:p>
          <a:p>
            <a:pPr lvl="1"/>
            <a:r>
              <a:rPr lang="en-US" altLang="zh-TW" sz="1800" dirty="0"/>
              <a:t>HTML</a:t>
            </a:r>
            <a:r>
              <a:rPr lang="zh-TW" altLang="en-US" sz="1800" dirty="0"/>
              <a:t>套用</a:t>
            </a:r>
            <a:endParaRPr lang="en-US" altLang="zh-TW" sz="1800" dirty="0"/>
          </a:p>
          <a:p>
            <a:pPr lvl="2">
              <a:buNone/>
            </a:pPr>
            <a:r>
              <a:rPr lang="en-US" altLang="zh-TW" sz="1800" dirty="0"/>
              <a:t>&lt;h1 </a:t>
            </a:r>
            <a:r>
              <a:rPr lang="en-US" altLang="zh-TW" sz="1800" dirty="0">
                <a:solidFill>
                  <a:srgbClr val="C00000"/>
                </a:solidFill>
              </a:rPr>
              <a:t>id=“theH1”&gt;</a:t>
            </a:r>
            <a:r>
              <a:rPr lang="en-US" altLang="zh-TW" sz="1800" dirty="0"/>
              <a:t>this is id&lt;/h1&gt;</a:t>
            </a:r>
            <a:endParaRPr lang="en-US" altLang="zh-TW" dirty="0"/>
          </a:p>
          <a:p>
            <a:pPr lvl="1"/>
            <a:r>
              <a:rPr lang="en-US" altLang="zh-TW" sz="1800" dirty="0" err="1"/>
              <a:t>Javascript</a:t>
            </a:r>
            <a:r>
              <a:rPr lang="zh-TW" altLang="en-US" sz="1800" dirty="0"/>
              <a:t>使用時</a:t>
            </a:r>
          </a:p>
          <a:p>
            <a:pPr lvl="2">
              <a:buNone/>
            </a:pPr>
            <a:r>
              <a:rPr lang="en-US" altLang="zh-TW" sz="1800" dirty="0">
                <a:solidFill>
                  <a:srgbClr val="C00000"/>
                </a:solidFill>
              </a:rPr>
              <a:t>theH1.style.color=“blue”;</a:t>
            </a:r>
          </a:p>
          <a:p>
            <a:pPr>
              <a:buNone/>
            </a:pPr>
            <a:r>
              <a:rPr lang="zh-TW" altLang="en-US" sz="1800" dirty="0"/>
              <a:t>* </a:t>
            </a:r>
            <a:r>
              <a:rPr lang="en-US" altLang="zh-TW" sz="1800" dirty="0"/>
              <a:t>class or ID </a:t>
            </a:r>
            <a:r>
              <a:rPr lang="zh-TW" altLang="en-US" sz="1800" dirty="0"/>
              <a:t>命名時不可以使用標準的</a:t>
            </a:r>
            <a:r>
              <a:rPr lang="en-US" altLang="zh-TW" sz="1800" dirty="0"/>
              <a:t>HTML</a:t>
            </a:r>
            <a:r>
              <a:rPr lang="zh-TW" altLang="en-US" sz="1800" dirty="0"/>
              <a:t>標籤名稱</a:t>
            </a:r>
            <a:endParaRPr lang="en-US" altLang="zh-TW" sz="1800" dirty="0"/>
          </a:p>
        </p:txBody>
      </p:sp>
    </p:spTree>
    <p:extLst>
      <p:ext uri="{BB962C8B-B14F-4D97-AF65-F5344CB8AC3E}">
        <p14:creationId xmlns:p14="http://schemas.microsoft.com/office/powerpoint/2010/main" val="190079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CSS</a:t>
            </a:r>
            <a:r>
              <a:rPr lang="zh-TW" altLang="en-US" b="1" dirty="0">
                <a:solidFill>
                  <a:schemeClr val="tx1"/>
                </a:solidFill>
                <a:latin typeface="Arial Unicode MS" panose="020B0604020202020204" pitchFamily="34" charset="-120"/>
              </a:rPr>
              <a:t>執行順序</a:t>
            </a:r>
            <a:endParaRPr lang="ko-KR" altLang="en-US" dirty="0">
              <a:solidFill>
                <a:schemeClr val="tx1"/>
              </a:solidFill>
            </a:endParaRPr>
          </a:p>
        </p:txBody>
      </p:sp>
      <p:sp>
        <p:nvSpPr>
          <p:cNvPr id="4" name="內容版面配置區 2">
            <a:extLst>
              <a:ext uri="{FF2B5EF4-FFF2-40B4-BE49-F238E27FC236}">
                <a16:creationId xmlns:a16="http://schemas.microsoft.com/office/drawing/2014/main" id="{7107CEAB-606F-4907-9809-82C278630053}"/>
              </a:ext>
            </a:extLst>
          </p:cNvPr>
          <p:cNvSpPr txBox="1">
            <a:spLocks/>
          </p:cNvSpPr>
          <p:nvPr/>
        </p:nvSpPr>
        <p:spPr>
          <a:xfrm>
            <a:off x="628650" y="912812"/>
            <a:ext cx="7886700" cy="331787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同一層級中，先定義的會被後定義的覆蓋過去</a:t>
            </a:r>
            <a:endParaRPr lang="en-US" altLang="zh-TW" sz="2400" dirty="0"/>
          </a:p>
          <a:p>
            <a:endParaRPr lang="en-US" altLang="zh-TW" sz="2400" b="1" dirty="0"/>
          </a:p>
          <a:p>
            <a:pPr marL="0" indent="0">
              <a:buFont typeface="Arial" pitchFamily="34" charset="0"/>
              <a:buNone/>
            </a:pPr>
            <a:r>
              <a:rPr lang="en-US" altLang="zh-TW" sz="2400" dirty="0"/>
              <a:t>Ex.</a:t>
            </a:r>
          </a:p>
          <a:p>
            <a:pPr marL="0" indent="0">
              <a:buFont typeface="Arial" pitchFamily="34" charset="0"/>
              <a:buNone/>
            </a:pPr>
            <a:r>
              <a:rPr lang="en-US" altLang="zh-TW" sz="2400" dirty="0"/>
              <a:t>h1 { color:#f00 ; }</a:t>
            </a:r>
            <a:r>
              <a:rPr lang="zh-TW" altLang="en-US" sz="2400" dirty="0"/>
              <a:t> </a:t>
            </a:r>
            <a:endParaRPr lang="en-US" altLang="zh-TW" sz="2400" dirty="0"/>
          </a:p>
          <a:p>
            <a:pPr marL="0" indent="0">
              <a:buFont typeface="Arial" pitchFamily="34" charset="0"/>
              <a:buNone/>
            </a:pPr>
            <a:r>
              <a:rPr lang="en-US" altLang="zh-TW" sz="2400" dirty="0"/>
              <a:t>…</a:t>
            </a:r>
          </a:p>
          <a:p>
            <a:pPr marL="0" indent="0">
              <a:buFont typeface="Arial" pitchFamily="34" charset="0"/>
              <a:buNone/>
            </a:pPr>
            <a:r>
              <a:rPr lang="en-US" altLang="zh-TW" sz="2400" dirty="0"/>
              <a:t>…</a:t>
            </a:r>
          </a:p>
          <a:p>
            <a:pPr marL="0" indent="0">
              <a:buFont typeface="Arial" pitchFamily="34" charset="0"/>
              <a:buNone/>
            </a:pPr>
            <a:r>
              <a:rPr lang="en-US" altLang="zh-TW" sz="2400" dirty="0"/>
              <a:t>h1 { color:#00f ; }</a:t>
            </a:r>
          </a:p>
        </p:txBody>
      </p:sp>
    </p:spTree>
    <p:extLst>
      <p:ext uri="{BB962C8B-B14F-4D97-AF65-F5344CB8AC3E}">
        <p14:creationId xmlns:p14="http://schemas.microsoft.com/office/powerpoint/2010/main" val="4158490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CSS</a:t>
            </a:r>
            <a:r>
              <a:rPr lang="zh-TW" altLang="en-US" b="1" dirty="0">
                <a:solidFill>
                  <a:schemeClr val="tx1"/>
                </a:solidFill>
                <a:latin typeface="Arial Unicode MS" panose="020B0604020202020204" pitchFamily="34" charset="-120"/>
              </a:rPr>
              <a:t>執行順序範例</a:t>
            </a:r>
            <a:endParaRPr lang="ko-KR" altLang="en-US" b="1" dirty="0">
              <a:solidFill>
                <a:schemeClr val="tx1"/>
              </a:solidFill>
            </a:endParaRPr>
          </a:p>
        </p:txBody>
      </p:sp>
      <p:sp>
        <p:nvSpPr>
          <p:cNvPr id="4" name="內容版面配置區 2">
            <a:extLst>
              <a:ext uri="{FF2B5EF4-FFF2-40B4-BE49-F238E27FC236}">
                <a16:creationId xmlns:a16="http://schemas.microsoft.com/office/drawing/2014/main" id="{7107CEAB-606F-4907-9809-82C278630053}"/>
              </a:ext>
            </a:extLst>
          </p:cNvPr>
          <p:cNvSpPr txBox="1">
            <a:spLocks/>
          </p:cNvSpPr>
          <p:nvPr/>
        </p:nvSpPr>
        <p:spPr>
          <a:xfrm>
            <a:off x="764121" y="912812"/>
            <a:ext cx="7615758" cy="331787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同一層級中，先定義的會被後定義的覆蓋過去</a:t>
            </a:r>
            <a:endParaRPr lang="en-US" altLang="zh-TW" sz="2400" dirty="0"/>
          </a:p>
          <a:p>
            <a:endParaRPr lang="en-US" altLang="zh-TW" sz="2400" b="1" dirty="0"/>
          </a:p>
          <a:p>
            <a:pPr marL="0" indent="0">
              <a:buFont typeface="Arial" pitchFamily="34" charset="0"/>
              <a:buNone/>
            </a:pPr>
            <a:r>
              <a:rPr lang="en-US" altLang="zh-TW" sz="2400" dirty="0"/>
              <a:t>Ex.</a:t>
            </a:r>
          </a:p>
          <a:p>
            <a:pPr marL="0" indent="0">
              <a:buFont typeface="Arial" pitchFamily="34" charset="0"/>
              <a:buNone/>
            </a:pPr>
            <a:r>
              <a:rPr lang="en-US" altLang="zh-TW" sz="2400" dirty="0"/>
              <a:t>h1 { color:#f00 ; }</a:t>
            </a:r>
            <a:r>
              <a:rPr lang="zh-TW" altLang="en-US" sz="2400" dirty="0"/>
              <a:t> </a:t>
            </a:r>
            <a:endParaRPr lang="en-US" altLang="zh-TW" sz="2400" dirty="0"/>
          </a:p>
          <a:p>
            <a:pPr marL="0" indent="0">
              <a:buFont typeface="Arial" pitchFamily="34" charset="0"/>
              <a:buNone/>
            </a:pPr>
            <a:r>
              <a:rPr lang="en-US" altLang="zh-TW" sz="2400" dirty="0"/>
              <a:t>…</a:t>
            </a:r>
          </a:p>
          <a:p>
            <a:pPr marL="0" indent="0">
              <a:buFont typeface="Arial" pitchFamily="34" charset="0"/>
              <a:buNone/>
            </a:pPr>
            <a:r>
              <a:rPr lang="en-US" altLang="zh-TW" sz="2400" dirty="0"/>
              <a:t>…</a:t>
            </a:r>
          </a:p>
          <a:p>
            <a:pPr marL="0" indent="0">
              <a:buFont typeface="Arial" pitchFamily="34" charset="0"/>
              <a:buNone/>
            </a:pPr>
            <a:r>
              <a:rPr lang="en-US" altLang="zh-TW" sz="2400" dirty="0"/>
              <a:t>h1 { color:#00f ; }</a:t>
            </a:r>
          </a:p>
        </p:txBody>
      </p:sp>
      <p:pic>
        <p:nvPicPr>
          <p:cNvPr id="5" name="圖片 4">
            <a:extLst>
              <a:ext uri="{FF2B5EF4-FFF2-40B4-BE49-F238E27FC236}">
                <a16:creationId xmlns:a16="http://schemas.microsoft.com/office/drawing/2014/main" id="{1420F1E6-ED38-4A31-8D03-203FC142CBB5}"/>
              </a:ext>
            </a:extLst>
          </p:cNvPr>
          <p:cNvPicPr>
            <a:picLocks noChangeAspect="1"/>
          </p:cNvPicPr>
          <p:nvPr/>
        </p:nvPicPr>
        <p:blipFill>
          <a:blip r:embed="rId2"/>
          <a:stretch>
            <a:fillRect/>
          </a:stretch>
        </p:blipFill>
        <p:spPr>
          <a:xfrm>
            <a:off x="4860032" y="1563638"/>
            <a:ext cx="3065512" cy="3060707"/>
          </a:xfrm>
          <a:prstGeom prst="rect">
            <a:avLst/>
          </a:prstGeom>
        </p:spPr>
      </p:pic>
    </p:spTree>
    <p:extLst>
      <p:ext uri="{BB962C8B-B14F-4D97-AF65-F5344CB8AC3E}">
        <p14:creationId xmlns:p14="http://schemas.microsoft.com/office/powerpoint/2010/main" val="43243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網運作站原理</a:t>
            </a:r>
            <a:endParaRPr lang="ko-KR" altLang="en-US" dirty="0">
              <a:solidFill>
                <a:schemeClr val="tx1"/>
              </a:solidFill>
            </a:endParaRPr>
          </a:p>
        </p:txBody>
      </p:sp>
      <p:sp>
        <p:nvSpPr>
          <p:cNvPr id="35" name="雲朵形 34">
            <a:extLst>
              <a:ext uri="{FF2B5EF4-FFF2-40B4-BE49-F238E27FC236}">
                <a16:creationId xmlns:a16="http://schemas.microsoft.com/office/drawing/2014/main" id="{4740DF8C-A800-41D7-ABFD-07A96190840E}"/>
              </a:ext>
            </a:extLst>
          </p:cNvPr>
          <p:cNvSpPr/>
          <p:nvPr/>
        </p:nvSpPr>
        <p:spPr>
          <a:xfrm>
            <a:off x="3505836" y="768878"/>
            <a:ext cx="2173209" cy="1446172"/>
          </a:xfrm>
          <a:prstGeom prst="cloud">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a:t>WWW</a:t>
            </a:r>
            <a:endParaRPr lang="zh-TW" altLang="en-US" dirty="0"/>
          </a:p>
        </p:txBody>
      </p:sp>
      <p:grpSp>
        <p:nvGrpSpPr>
          <p:cNvPr id="36" name="群組 35">
            <a:extLst>
              <a:ext uri="{FF2B5EF4-FFF2-40B4-BE49-F238E27FC236}">
                <a16:creationId xmlns:a16="http://schemas.microsoft.com/office/drawing/2014/main" id="{8202BA72-B36F-4906-80F9-AA7AC18189F9}"/>
              </a:ext>
            </a:extLst>
          </p:cNvPr>
          <p:cNvGrpSpPr/>
          <p:nvPr/>
        </p:nvGrpSpPr>
        <p:grpSpPr>
          <a:xfrm>
            <a:off x="1331640" y="2608095"/>
            <a:ext cx="1349810" cy="746894"/>
            <a:chOff x="628650" y="3862261"/>
            <a:chExt cx="2235344" cy="1236889"/>
          </a:xfrm>
        </p:grpSpPr>
        <p:sp>
          <p:nvSpPr>
            <p:cNvPr id="37" name="Trapezoid 18">
              <a:extLst>
                <a:ext uri="{FF2B5EF4-FFF2-40B4-BE49-F238E27FC236}">
                  <a16:creationId xmlns:a16="http://schemas.microsoft.com/office/drawing/2014/main" id="{F809C518-0F8F-45C5-AB85-FD542F6EEC34}"/>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solidFill>
              </a:endParaRPr>
            </a:p>
          </p:txBody>
        </p:sp>
        <p:sp>
          <p:nvSpPr>
            <p:cNvPr id="38" name="TextBox 16">
              <a:extLst>
                <a:ext uri="{FF2B5EF4-FFF2-40B4-BE49-F238E27FC236}">
                  <a16:creationId xmlns:a16="http://schemas.microsoft.com/office/drawing/2014/main" id="{F956204E-9804-4581-A446-AB97F5E8A720}"/>
                </a:ext>
              </a:extLst>
            </p:cNvPr>
            <p:cNvSpPr txBox="1"/>
            <p:nvPr/>
          </p:nvSpPr>
          <p:spPr>
            <a:xfrm>
              <a:off x="1091521" y="4250524"/>
              <a:ext cx="1312101" cy="764537"/>
            </a:xfrm>
            <a:prstGeom prst="rect">
              <a:avLst/>
            </a:prstGeom>
            <a:noFill/>
          </p:spPr>
          <p:txBody>
            <a:bodyPr wrap="square" rtlCol="0">
              <a:spAutoFit/>
            </a:bodyPr>
            <a:lstStyle/>
            <a:p>
              <a:pPr algn="ctr"/>
              <a:r>
                <a:rPr lang="en-US" altLang="ko-KR" sz="1200" b="1" dirty="0">
                  <a:ea typeface="FZShuTi" pitchFamily="2" charset="-122"/>
                  <a:cs typeface="Arial" pitchFamily="34" charset="0"/>
                </a:rPr>
                <a:t>Designer</a:t>
              </a:r>
              <a:endParaRPr lang="ko-KR" altLang="en-US" sz="1200" b="1" dirty="0">
                <a:cs typeface="Arial" pitchFamily="34" charset="0"/>
              </a:endParaRPr>
            </a:p>
          </p:txBody>
        </p:sp>
      </p:grpSp>
      <p:grpSp>
        <p:nvGrpSpPr>
          <p:cNvPr id="39" name="群組 38">
            <a:extLst>
              <a:ext uri="{FF2B5EF4-FFF2-40B4-BE49-F238E27FC236}">
                <a16:creationId xmlns:a16="http://schemas.microsoft.com/office/drawing/2014/main" id="{18999E38-6714-4717-8127-1AF2CC11A634}"/>
              </a:ext>
            </a:extLst>
          </p:cNvPr>
          <p:cNvGrpSpPr/>
          <p:nvPr/>
        </p:nvGrpSpPr>
        <p:grpSpPr>
          <a:xfrm>
            <a:off x="6578832" y="2608095"/>
            <a:ext cx="1349810" cy="746894"/>
            <a:chOff x="628650" y="3862261"/>
            <a:chExt cx="2235344" cy="1236889"/>
          </a:xfrm>
          <a:solidFill>
            <a:srgbClr val="F8B2A3"/>
          </a:solidFill>
        </p:grpSpPr>
        <p:sp>
          <p:nvSpPr>
            <p:cNvPr id="40" name="Trapezoid 18">
              <a:extLst>
                <a:ext uri="{FF2B5EF4-FFF2-40B4-BE49-F238E27FC236}">
                  <a16:creationId xmlns:a16="http://schemas.microsoft.com/office/drawing/2014/main" id="{A100456B-1325-4FD3-9BC4-1294FB1A5764}"/>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41" name="TextBox 16">
              <a:extLst>
                <a:ext uri="{FF2B5EF4-FFF2-40B4-BE49-F238E27FC236}">
                  <a16:creationId xmlns:a16="http://schemas.microsoft.com/office/drawing/2014/main" id="{7EF09FB7-7BA0-43A4-B7A4-650307325550}"/>
                </a:ext>
              </a:extLst>
            </p:cNvPr>
            <p:cNvSpPr txBox="1"/>
            <p:nvPr/>
          </p:nvSpPr>
          <p:spPr>
            <a:xfrm>
              <a:off x="1091521" y="4250524"/>
              <a:ext cx="1312101" cy="458722"/>
            </a:xfrm>
            <a:prstGeom prst="rect">
              <a:avLst/>
            </a:prstGeom>
            <a:noFill/>
          </p:spPr>
          <p:txBody>
            <a:bodyPr wrap="square" rtlCol="0">
              <a:spAutoFit/>
            </a:bodyPr>
            <a:lstStyle/>
            <a:p>
              <a:pPr algn="ctr"/>
              <a:r>
                <a:rPr lang="en-US" altLang="zh-TW" sz="1200" b="1" dirty="0">
                  <a:ea typeface="FZShuTi" pitchFamily="2" charset="-122"/>
                  <a:cs typeface="Arial" pitchFamily="34" charset="0"/>
                </a:rPr>
                <a:t>Client</a:t>
              </a:r>
              <a:endParaRPr lang="ko-KR" altLang="en-US" sz="1200" b="1" dirty="0">
                <a:cs typeface="Arial" pitchFamily="34" charset="0"/>
              </a:endParaRPr>
            </a:p>
          </p:txBody>
        </p:sp>
      </p:grpSp>
      <p:grpSp>
        <p:nvGrpSpPr>
          <p:cNvPr id="42" name="群組 41">
            <a:extLst>
              <a:ext uri="{FF2B5EF4-FFF2-40B4-BE49-F238E27FC236}">
                <a16:creationId xmlns:a16="http://schemas.microsoft.com/office/drawing/2014/main" id="{DA58EECE-BC28-491F-A506-BB41B8471CFB}"/>
              </a:ext>
            </a:extLst>
          </p:cNvPr>
          <p:cNvGrpSpPr/>
          <p:nvPr/>
        </p:nvGrpSpPr>
        <p:grpSpPr>
          <a:xfrm>
            <a:off x="3856810" y="2608095"/>
            <a:ext cx="1349810" cy="746894"/>
            <a:chOff x="628650" y="3862261"/>
            <a:chExt cx="2235344" cy="1236889"/>
          </a:xfrm>
          <a:solidFill>
            <a:srgbClr val="98DFBB"/>
          </a:solidFill>
        </p:grpSpPr>
        <p:sp>
          <p:nvSpPr>
            <p:cNvPr id="43" name="Trapezoid 18">
              <a:extLst>
                <a:ext uri="{FF2B5EF4-FFF2-40B4-BE49-F238E27FC236}">
                  <a16:creationId xmlns:a16="http://schemas.microsoft.com/office/drawing/2014/main" id="{0B70060B-7DED-4051-87CE-18C7E180A14F}"/>
                </a:ext>
              </a:extLst>
            </p:cNvPr>
            <p:cNvSpPr/>
            <p:nvPr/>
          </p:nvSpPr>
          <p:spPr>
            <a:xfrm rot="10800000">
              <a:off x="628650" y="3862261"/>
              <a:ext cx="2235344" cy="1236889"/>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44" name="TextBox 16">
              <a:extLst>
                <a:ext uri="{FF2B5EF4-FFF2-40B4-BE49-F238E27FC236}">
                  <a16:creationId xmlns:a16="http://schemas.microsoft.com/office/drawing/2014/main" id="{14425283-1E31-46F8-9A01-31DE73907F54}"/>
                </a:ext>
              </a:extLst>
            </p:cNvPr>
            <p:cNvSpPr txBox="1"/>
            <p:nvPr/>
          </p:nvSpPr>
          <p:spPr>
            <a:xfrm>
              <a:off x="1091521" y="4250524"/>
              <a:ext cx="1312101" cy="458722"/>
            </a:xfrm>
            <a:prstGeom prst="rect">
              <a:avLst/>
            </a:prstGeom>
            <a:noFill/>
          </p:spPr>
          <p:txBody>
            <a:bodyPr wrap="square" rtlCol="0">
              <a:spAutoFit/>
            </a:bodyPr>
            <a:lstStyle/>
            <a:p>
              <a:pPr algn="ctr"/>
              <a:r>
                <a:rPr lang="en-US" altLang="zh-TW" sz="1200" b="1" dirty="0">
                  <a:ea typeface="FZShuTi" pitchFamily="2" charset="-122"/>
                  <a:cs typeface="Arial" pitchFamily="34" charset="0"/>
                </a:rPr>
                <a:t>Server</a:t>
              </a:r>
              <a:endParaRPr lang="ko-KR" altLang="en-US" sz="1200" b="1" dirty="0">
                <a:cs typeface="Arial" pitchFamily="34" charset="0"/>
              </a:endParaRPr>
            </a:p>
          </p:txBody>
        </p:sp>
      </p:grpSp>
      <p:cxnSp>
        <p:nvCxnSpPr>
          <p:cNvPr id="45" name="直線單箭頭接點 44">
            <a:extLst>
              <a:ext uri="{FF2B5EF4-FFF2-40B4-BE49-F238E27FC236}">
                <a16:creationId xmlns:a16="http://schemas.microsoft.com/office/drawing/2014/main" id="{A66CBF36-ECA8-418F-B23F-7445BE2EF46A}"/>
              </a:ext>
            </a:extLst>
          </p:cNvPr>
          <p:cNvCxnSpPr/>
          <p:nvPr/>
        </p:nvCxnSpPr>
        <p:spPr>
          <a:xfrm flipV="1">
            <a:off x="2293442" y="1787861"/>
            <a:ext cx="1102456" cy="692452"/>
          </a:xfrm>
          <a:prstGeom prst="straightConnector1">
            <a:avLst/>
          </a:prstGeom>
          <a:ln w="38100">
            <a:solidFill>
              <a:srgbClr val="A4B4EA"/>
            </a:solidFill>
            <a:tailEnd type="triangle"/>
          </a:ln>
        </p:spPr>
        <p:style>
          <a:lnRef idx="1">
            <a:schemeClr val="accent4"/>
          </a:lnRef>
          <a:fillRef idx="0">
            <a:schemeClr val="accent4"/>
          </a:fillRef>
          <a:effectRef idx="0">
            <a:schemeClr val="accent4"/>
          </a:effectRef>
          <a:fontRef idx="minor">
            <a:schemeClr val="tx1"/>
          </a:fontRef>
        </p:style>
      </p:cxnSp>
      <p:cxnSp>
        <p:nvCxnSpPr>
          <p:cNvPr id="46" name="直線單箭頭接點 45">
            <a:extLst>
              <a:ext uri="{FF2B5EF4-FFF2-40B4-BE49-F238E27FC236}">
                <a16:creationId xmlns:a16="http://schemas.microsoft.com/office/drawing/2014/main" id="{178844A5-151D-4FC0-BE46-31B8E7499A6F}"/>
              </a:ext>
            </a:extLst>
          </p:cNvPr>
          <p:cNvCxnSpPr>
            <a:cxnSpLocks/>
          </p:cNvCxnSpPr>
          <p:nvPr/>
        </p:nvCxnSpPr>
        <p:spPr>
          <a:xfrm flipH="1" flipV="1">
            <a:off x="5729717" y="1736282"/>
            <a:ext cx="1035933" cy="744031"/>
          </a:xfrm>
          <a:prstGeom prst="straightConnector1">
            <a:avLst/>
          </a:prstGeom>
          <a:ln w="38100">
            <a:solidFill>
              <a:srgbClr val="F8B2A3"/>
            </a:solidFill>
            <a:tailEnd type="triangle"/>
          </a:ln>
        </p:spPr>
        <p:style>
          <a:lnRef idx="1">
            <a:schemeClr val="accent4"/>
          </a:lnRef>
          <a:fillRef idx="0">
            <a:schemeClr val="accent4"/>
          </a:fillRef>
          <a:effectRef idx="0">
            <a:schemeClr val="accent4"/>
          </a:effectRef>
          <a:fontRef idx="minor">
            <a:schemeClr val="tx1"/>
          </a:fontRef>
        </p:style>
      </p:cxnSp>
      <p:cxnSp>
        <p:nvCxnSpPr>
          <p:cNvPr id="47" name="直線單箭頭接點 46">
            <a:extLst>
              <a:ext uri="{FF2B5EF4-FFF2-40B4-BE49-F238E27FC236}">
                <a16:creationId xmlns:a16="http://schemas.microsoft.com/office/drawing/2014/main" id="{04133B34-CCA7-431E-8062-A9820FDC5E6B}"/>
              </a:ext>
            </a:extLst>
          </p:cNvPr>
          <p:cNvCxnSpPr>
            <a:cxnSpLocks/>
          </p:cNvCxnSpPr>
          <p:nvPr/>
        </p:nvCxnSpPr>
        <p:spPr>
          <a:xfrm>
            <a:off x="5788984" y="1624596"/>
            <a:ext cx="1142620" cy="855717"/>
          </a:xfrm>
          <a:prstGeom prst="straightConnector1">
            <a:avLst/>
          </a:prstGeom>
          <a:ln w="38100">
            <a:solidFill>
              <a:srgbClr val="F8B2A3"/>
            </a:solidFill>
            <a:tailEnd type="triangle"/>
          </a:ln>
        </p:spPr>
        <p:style>
          <a:lnRef idx="1">
            <a:schemeClr val="accent4"/>
          </a:lnRef>
          <a:fillRef idx="0">
            <a:schemeClr val="accent4"/>
          </a:fillRef>
          <a:effectRef idx="0">
            <a:schemeClr val="accent4"/>
          </a:effectRef>
          <a:fontRef idx="minor">
            <a:schemeClr val="tx1"/>
          </a:fontRef>
        </p:style>
      </p:cxnSp>
      <p:cxnSp>
        <p:nvCxnSpPr>
          <p:cNvPr id="48" name="直線單箭頭接點 47">
            <a:extLst>
              <a:ext uri="{FF2B5EF4-FFF2-40B4-BE49-F238E27FC236}">
                <a16:creationId xmlns:a16="http://schemas.microsoft.com/office/drawing/2014/main" id="{7502AC67-C7AB-41B1-A837-EFE0B4698EAE}"/>
              </a:ext>
            </a:extLst>
          </p:cNvPr>
          <p:cNvCxnSpPr/>
          <p:nvPr/>
        </p:nvCxnSpPr>
        <p:spPr>
          <a:xfrm flipV="1">
            <a:off x="4331656" y="2215050"/>
            <a:ext cx="0" cy="39304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49" name="直線單箭頭接點 48">
            <a:extLst>
              <a:ext uri="{FF2B5EF4-FFF2-40B4-BE49-F238E27FC236}">
                <a16:creationId xmlns:a16="http://schemas.microsoft.com/office/drawing/2014/main" id="{38F74AA3-2959-4948-9AC4-DA3A64D74EA6}"/>
              </a:ext>
            </a:extLst>
          </p:cNvPr>
          <p:cNvCxnSpPr/>
          <p:nvPr/>
        </p:nvCxnSpPr>
        <p:spPr>
          <a:xfrm>
            <a:off x="4790006" y="2215050"/>
            <a:ext cx="0" cy="393045"/>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50" name="文字方塊 49">
            <a:extLst>
              <a:ext uri="{FF2B5EF4-FFF2-40B4-BE49-F238E27FC236}">
                <a16:creationId xmlns:a16="http://schemas.microsoft.com/office/drawing/2014/main" id="{41C419B0-CA83-44D4-B3A8-B51B789B908D}"/>
              </a:ext>
            </a:extLst>
          </p:cNvPr>
          <p:cNvSpPr txBox="1"/>
          <p:nvPr/>
        </p:nvSpPr>
        <p:spPr>
          <a:xfrm>
            <a:off x="1751167" y="3482771"/>
            <a:ext cx="603050" cy="1569660"/>
          </a:xfrm>
          <a:prstGeom prst="rect">
            <a:avLst/>
          </a:prstGeom>
          <a:noFill/>
        </p:spPr>
        <p:txBody>
          <a:bodyPr wrap="none" rtlCol="0">
            <a:spAutoFit/>
          </a:bodyPr>
          <a:lstStyle/>
          <a:p>
            <a:r>
              <a:rPr lang="en-US" altLang="zh-TW" sz="1200" dirty="0"/>
              <a:t>*.html</a:t>
            </a:r>
          </a:p>
          <a:p>
            <a:r>
              <a:rPr lang="en-US" altLang="zh-TW" sz="1200" dirty="0"/>
              <a:t>*.CSS</a:t>
            </a:r>
          </a:p>
          <a:p>
            <a:r>
              <a:rPr lang="en-US" altLang="zh-TW" sz="1200" dirty="0"/>
              <a:t>*.</a:t>
            </a:r>
            <a:r>
              <a:rPr lang="en-US" altLang="zh-TW" sz="1200" dirty="0" err="1"/>
              <a:t>js</a:t>
            </a:r>
            <a:endParaRPr lang="en-US" altLang="zh-TW" sz="1200" dirty="0"/>
          </a:p>
          <a:p>
            <a:r>
              <a:rPr lang="en-US" altLang="zh-TW" sz="1200" dirty="0"/>
              <a:t>--------</a:t>
            </a:r>
          </a:p>
          <a:p>
            <a:r>
              <a:rPr lang="zh-TW" altLang="en-US" sz="1200" dirty="0"/>
              <a:t>*</a:t>
            </a:r>
            <a:r>
              <a:rPr lang="en-US" altLang="zh-TW" sz="1200" dirty="0"/>
              <a:t>.jpg</a:t>
            </a:r>
          </a:p>
          <a:p>
            <a:r>
              <a:rPr lang="en-US" altLang="zh-TW" sz="1200" dirty="0"/>
              <a:t>*.</a:t>
            </a:r>
            <a:r>
              <a:rPr lang="en-US" altLang="zh-TW" sz="1200" dirty="0" err="1"/>
              <a:t>png</a:t>
            </a:r>
            <a:endParaRPr lang="en-US" altLang="zh-TW" sz="1200" dirty="0"/>
          </a:p>
          <a:p>
            <a:r>
              <a:rPr lang="en-US" altLang="zh-TW" sz="1200" dirty="0"/>
              <a:t>*.gif</a:t>
            </a:r>
          </a:p>
          <a:p>
            <a:r>
              <a:rPr lang="en-US" altLang="zh-TW" sz="1200" dirty="0"/>
              <a:t>*.</a:t>
            </a:r>
            <a:r>
              <a:rPr lang="en-US" altLang="zh-TW" sz="1200" dirty="0" err="1"/>
              <a:t>svg</a:t>
            </a:r>
            <a:endParaRPr lang="zh-TW" altLang="en-US" sz="1200" dirty="0"/>
          </a:p>
        </p:txBody>
      </p:sp>
      <p:sp>
        <p:nvSpPr>
          <p:cNvPr id="51" name="文字方塊 50">
            <a:extLst>
              <a:ext uri="{FF2B5EF4-FFF2-40B4-BE49-F238E27FC236}">
                <a16:creationId xmlns:a16="http://schemas.microsoft.com/office/drawing/2014/main" id="{430D6BEE-75FC-4F6F-B057-BBB33BEF3A5E}"/>
              </a:ext>
            </a:extLst>
          </p:cNvPr>
          <p:cNvSpPr txBox="1"/>
          <p:nvPr/>
        </p:nvSpPr>
        <p:spPr>
          <a:xfrm>
            <a:off x="3255302" y="3482771"/>
            <a:ext cx="993029" cy="1569660"/>
          </a:xfrm>
          <a:prstGeom prst="rect">
            <a:avLst/>
          </a:prstGeom>
          <a:noFill/>
        </p:spPr>
        <p:txBody>
          <a:bodyPr wrap="none" rtlCol="0">
            <a:spAutoFit/>
          </a:bodyPr>
          <a:lstStyle/>
          <a:p>
            <a:r>
              <a:rPr lang="en-US" altLang="zh-TW" sz="1200" dirty="0"/>
              <a:t>Web Server</a:t>
            </a:r>
          </a:p>
          <a:p>
            <a:r>
              <a:rPr lang="en-US" altLang="zh-TW" sz="1200" dirty="0"/>
              <a:t>Mail Server</a:t>
            </a:r>
          </a:p>
          <a:p>
            <a:r>
              <a:rPr lang="en-US" altLang="zh-TW" sz="1200" dirty="0" err="1"/>
              <a:t>FireWall</a:t>
            </a:r>
            <a:endParaRPr lang="en-US" altLang="zh-TW" sz="1200" dirty="0"/>
          </a:p>
          <a:p>
            <a:r>
              <a:rPr lang="en-US" altLang="zh-TW" sz="1200" dirty="0"/>
              <a:t>ftp Server</a:t>
            </a:r>
          </a:p>
          <a:p>
            <a:r>
              <a:rPr lang="en-US" altLang="zh-TW" sz="1200" dirty="0"/>
              <a:t>---------------</a:t>
            </a:r>
          </a:p>
          <a:p>
            <a:r>
              <a:rPr lang="en-US" altLang="zh-TW" sz="1200" dirty="0"/>
              <a:t>ISP</a:t>
            </a:r>
          </a:p>
          <a:p>
            <a:r>
              <a:rPr lang="zh-TW" altLang="en-US" sz="1200" dirty="0"/>
              <a:t>中華電信</a:t>
            </a:r>
            <a:endParaRPr lang="en-US" altLang="zh-TW" sz="1200" dirty="0"/>
          </a:p>
          <a:p>
            <a:r>
              <a:rPr lang="zh-TW" altLang="en-US" sz="1200" dirty="0"/>
              <a:t>智邦</a:t>
            </a:r>
            <a:r>
              <a:rPr lang="en-US" altLang="zh-TW" sz="1200" dirty="0"/>
              <a:t>….</a:t>
            </a:r>
          </a:p>
        </p:txBody>
      </p:sp>
      <p:sp>
        <p:nvSpPr>
          <p:cNvPr id="52" name="文字方塊 51">
            <a:extLst>
              <a:ext uri="{FF2B5EF4-FFF2-40B4-BE49-F238E27FC236}">
                <a16:creationId xmlns:a16="http://schemas.microsoft.com/office/drawing/2014/main" id="{9919CE35-2D05-42E4-A113-AA7F5842620F}"/>
              </a:ext>
            </a:extLst>
          </p:cNvPr>
          <p:cNvSpPr txBox="1"/>
          <p:nvPr/>
        </p:nvSpPr>
        <p:spPr>
          <a:xfrm>
            <a:off x="4199774" y="3482771"/>
            <a:ext cx="2377574" cy="830997"/>
          </a:xfrm>
          <a:prstGeom prst="rect">
            <a:avLst/>
          </a:prstGeom>
          <a:noFill/>
        </p:spPr>
        <p:txBody>
          <a:bodyPr wrap="none" rtlCol="0">
            <a:spAutoFit/>
          </a:bodyPr>
          <a:lstStyle/>
          <a:p>
            <a:r>
              <a:rPr lang="zh-TW" altLang="en-US" sz="1200" dirty="0"/>
              <a:t>雲端伺服器平台</a:t>
            </a:r>
            <a:endParaRPr lang="en-US" altLang="zh-TW" sz="1200" dirty="0"/>
          </a:p>
          <a:p>
            <a:r>
              <a:rPr lang="en-US" altLang="zh-TW" sz="1200" dirty="0"/>
              <a:t>Amazon Web Service</a:t>
            </a:r>
            <a:r>
              <a:rPr lang="zh-TW" altLang="en-US" sz="1200" dirty="0"/>
              <a:t>（</a:t>
            </a:r>
            <a:r>
              <a:rPr lang="en-US" altLang="zh-TW" sz="1200" dirty="0"/>
              <a:t>AWS</a:t>
            </a:r>
            <a:r>
              <a:rPr lang="zh-TW" altLang="en-US" sz="1200" dirty="0"/>
              <a:t>）</a:t>
            </a:r>
          </a:p>
          <a:p>
            <a:r>
              <a:rPr lang="en-US" altLang="zh-TW" sz="1200" dirty="0"/>
              <a:t>Microsoft Azure</a:t>
            </a:r>
          </a:p>
          <a:p>
            <a:r>
              <a:rPr lang="en-US" altLang="zh-TW" sz="1200" dirty="0"/>
              <a:t>Google Cloud Platform</a:t>
            </a:r>
            <a:r>
              <a:rPr lang="zh-TW" altLang="en-US" sz="1200" dirty="0"/>
              <a:t>（</a:t>
            </a:r>
            <a:r>
              <a:rPr lang="en-US" altLang="zh-TW" sz="1200" dirty="0"/>
              <a:t>GCP</a:t>
            </a:r>
            <a:r>
              <a:rPr lang="zh-TW" altLang="en-US" sz="1200" dirty="0"/>
              <a:t>）</a:t>
            </a:r>
          </a:p>
        </p:txBody>
      </p:sp>
      <p:sp>
        <p:nvSpPr>
          <p:cNvPr id="53" name="文字方塊 52">
            <a:extLst>
              <a:ext uri="{FF2B5EF4-FFF2-40B4-BE49-F238E27FC236}">
                <a16:creationId xmlns:a16="http://schemas.microsoft.com/office/drawing/2014/main" id="{7E698D3A-5868-4379-9C9A-40CFE190DC3A}"/>
              </a:ext>
            </a:extLst>
          </p:cNvPr>
          <p:cNvSpPr txBox="1"/>
          <p:nvPr/>
        </p:nvSpPr>
        <p:spPr>
          <a:xfrm>
            <a:off x="6622794" y="3483635"/>
            <a:ext cx="1261885" cy="646331"/>
          </a:xfrm>
          <a:prstGeom prst="rect">
            <a:avLst/>
          </a:prstGeom>
          <a:noFill/>
        </p:spPr>
        <p:txBody>
          <a:bodyPr wrap="none" rtlCol="0">
            <a:spAutoFit/>
          </a:bodyPr>
          <a:lstStyle/>
          <a:p>
            <a:pPr algn="ctr"/>
            <a:r>
              <a:rPr lang="zh-TW" altLang="en-US" sz="1200" dirty="0"/>
              <a:t>用戶使用瀏覽器</a:t>
            </a:r>
            <a:endParaRPr lang="en-US" altLang="zh-TW" sz="1200" dirty="0"/>
          </a:p>
          <a:p>
            <a:pPr algn="ctr"/>
            <a:r>
              <a:rPr lang="zh-TW" altLang="en-US" sz="1200" dirty="0"/>
              <a:t>提出請求</a:t>
            </a:r>
            <a:endParaRPr lang="en-US" altLang="zh-TW" sz="1200" dirty="0"/>
          </a:p>
          <a:p>
            <a:pPr algn="ctr"/>
            <a:r>
              <a:rPr lang="en-US" altLang="zh-TW" sz="1200" dirty="0"/>
              <a:t>http request</a:t>
            </a:r>
            <a:endParaRPr lang="zh-TW" altLang="en-US" sz="1200" dirty="0"/>
          </a:p>
        </p:txBody>
      </p:sp>
      <p:sp>
        <p:nvSpPr>
          <p:cNvPr id="54" name="文字方塊 53">
            <a:extLst>
              <a:ext uri="{FF2B5EF4-FFF2-40B4-BE49-F238E27FC236}">
                <a16:creationId xmlns:a16="http://schemas.microsoft.com/office/drawing/2014/main" id="{787D1A1A-2EA8-49BC-9F61-0424D7BA4DBA}"/>
              </a:ext>
            </a:extLst>
          </p:cNvPr>
          <p:cNvSpPr txBox="1"/>
          <p:nvPr/>
        </p:nvSpPr>
        <p:spPr>
          <a:xfrm>
            <a:off x="5170851" y="2153195"/>
            <a:ext cx="1261885" cy="461665"/>
          </a:xfrm>
          <a:prstGeom prst="rect">
            <a:avLst/>
          </a:prstGeom>
          <a:noFill/>
        </p:spPr>
        <p:txBody>
          <a:bodyPr wrap="none" rtlCol="0">
            <a:spAutoFit/>
          </a:bodyPr>
          <a:lstStyle/>
          <a:p>
            <a:pPr algn="ctr"/>
            <a:r>
              <a:rPr lang="zh-TW" altLang="en-US" sz="1200" dirty="0"/>
              <a:t>用戶使用瀏覽器</a:t>
            </a:r>
            <a:endParaRPr lang="en-US" altLang="zh-TW" sz="1200" dirty="0"/>
          </a:p>
          <a:p>
            <a:pPr algn="ctr"/>
            <a:r>
              <a:rPr lang="zh-TW" altLang="en-US" sz="1200" dirty="0"/>
              <a:t>輸入網址 </a:t>
            </a:r>
            <a:r>
              <a:rPr lang="en-US" altLang="zh-TW" sz="1200" dirty="0"/>
              <a:t>URL</a:t>
            </a:r>
            <a:endParaRPr lang="zh-TW" altLang="en-US" sz="1200" dirty="0"/>
          </a:p>
        </p:txBody>
      </p:sp>
      <p:sp>
        <p:nvSpPr>
          <p:cNvPr id="55" name="文字方塊 54">
            <a:extLst>
              <a:ext uri="{FF2B5EF4-FFF2-40B4-BE49-F238E27FC236}">
                <a16:creationId xmlns:a16="http://schemas.microsoft.com/office/drawing/2014/main" id="{1819300F-6D6C-4FCD-8B3E-C995506CCAB2}"/>
              </a:ext>
            </a:extLst>
          </p:cNvPr>
          <p:cNvSpPr txBox="1"/>
          <p:nvPr/>
        </p:nvSpPr>
        <p:spPr>
          <a:xfrm>
            <a:off x="6425942" y="1787861"/>
            <a:ext cx="1261885" cy="461665"/>
          </a:xfrm>
          <a:prstGeom prst="rect">
            <a:avLst/>
          </a:prstGeom>
          <a:noFill/>
        </p:spPr>
        <p:txBody>
          <a:bodyPr wrap="none" rtlCol="0">
            <a:spAutoFit/>
          </a:bodyPr>
          <a:lstStyle/>
          <a:p>
            <a:pPr algn="ctr"/>
            <a:r>
              <a:rPr lang="zh-TW" altLang="en-US" sz="1200" dirty="0"/>
              <a:t>伺服器回應網址</a:t>
            </a:r>
            <a:endParaRPr lang="en-US" altLang="zh-TW" sz="1200" dirty="0"/>
          </a:p>
          <a:p>
            <a:pPr algn="ctr"/>
            <a:r>
              <a:rPr lang="zh-TW" altLang="en-US" sz="1200" dirty="0"/>
              <a:t>傳送首頁資料</a:t>
            </a:r>
          </a:p>
        </p:txBody>
      </p:sp>
      <p:sp>
        <p:nvSpPr>
          <p:cNvPr id="56" name="文字方塊 55">
            <a:extLst>
              <a:ext uri="{FF2B5EF4-FFF2-40B4-BE49-F238E27FC236}">
                <a16:creationId xmlns:a16="http://schemas.microsoft.com/office/drawing/2014/main" id="{EA4013CA-D9E1-462D-83D3-0A40DF7587F8}"/>
              </a:ext>
            </a:extLst>
          </p:cNvPr>
          <p:cNvSpPr txBox="1"/>
          <p:nvPr/>
        </p:nvSpPr>
        <p:spPr>
          <a:xfrm>
            <a:off x="1409881" y="1795915"/>
            <a:ext cx="1592103" cy="461665"/>
          </a:xfrm>
          <a:prstGeom prst="rect">
            <a:avLst/>
          </a:prstGeom>
          <a:noFill/>
        </p:spPr>
        <p:txBody>
          <a:bodyPr wrap="none" rtlCol="0">
            <a:spAutoFit/>
          </a:bodyPr>
          <a:lstStyle/>
          <a:p>
            <a:pPr algn="ctr"/>
            <a:r>
              <a:rPr lang="en-US" altLang="zh-TW" sz="1200" dirty="0"/>
              <a:t>Upload</a:t>
            </a:r>
            <a:r>
              <a:rPr lang="zh-TW" altLang="en-US" sz="1200" dirty="0"/>
              <a:t>上傳網站資料</a:t>
            </a:r>
            <a:endParaRPr lang="en-US" altLang="zh-TW" sz="1200" dirty="0"/>
          </a:p>
          <a:p>
            <a:pPr algn="ctr"/>
            <a:r>
              <a:rPr lang="zh-TW" altLang="en-US" sz="1200" dirty="0"/>
              <a:t>到網頁伺服器</a:t>
            </a:r>
          </a:p>
        </p:txBody>
      </p:sp>
    </p:spTree>
    <p:extLst>
      <p:ext uri="{BB962C8B-B14F-4D97-AF65-F5344CB8AC3E}">
        <p14:creationId xmlns:p14="http://schemas.microsoft.com/office/powerpoint/2010/main" val="3239406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與超連結有關的選取器</a:t>
            </a:r>
            <a:endParaRPr lang="ko-KR" altLang="en-US" b="1"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827584" y="842817"/>
            <a:ext cx="7687766" cy="217244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i="1" dirty="0"/>
              <a:t>a:link</a:t>
            </a:r>
            <a:r>
              <a:rPr lang="en-US" altLang="zh-TW" sz="2400" dirty="0"/>
              <a:t>           </a:t>
            </a:r>
            <a:r>
              <a:rPr lang="zh-TW" altLang="en-US" sz="2400" dirty="0"/>
              <a:t> 定義預設超連結樣式</a:t>
            </a:r>
            <a:endParaRPr lang="en-US" altLang="zh-TW" sz="2400" dirty="0"/>
          </a:p>
          <a:p>
            <a:r>
              <a:rPr lang="en-US" altLang="zh-TW" sz="2400" i="1" dirty="0"/>
              <a:t>a:visited</a:t>
            </a:r>
            <a:r>
              <a:rPr lang="en-US" altLang="zh-TW" sz="2400" dirty="0"/>
              <a:t>       </a:t>
            </a:r>
            <a:r>
              <a:rPr lang="zh-TW" altLang="en-US" sz="2400" dirty="0"/>
              <a:t>定義瀏覽過的超連結樣式</a:t>
            </a:r>
            <a:endParaRPr lang="en-US" altLang="zh-TW" sz="2400" dirty="0"/>
          </a:p>
          <a:p>
            <a:r>
              <a:rPr lang="en-US" altLang="zh-TW" sz="2400" i="1" dirty="0"/>
              <a:t>a:hover</a:t>
            </a:r>
            <a:r>
              <a:rPr lang="en-US" altLang="zh-TW" sz="2400" dirty="0"/>
              <a:t>        </a:t>
            </a:r>
            <a:r>
              <a:rPr lang="zh-TW" altLang="en-US" sz="2400" dirty="0"/>
              <a:t>定義滑鼠移至的超連結樣式</a:t>
            </a:r>
            <a:endParaRPr lang="en-US" altLang="zh-TW" sz="2400" dirty="0"/>
          </a:p>
          <a:p>
            <a:r>
              <a:rPr lang="en-US" altLang="zh-TW" sz="2400" i="1" dirty="0"/>
              <a:t>a:active</a:t>
            </a:r>
            <a:r>
              <a:rPr lang="en-US" altLang="zh-TW" sz="2400" dirty="0"/>
              <a:t>        </a:t>
            </a:r>
            <a:r>
              <a:rPr lang="zh-TW" altLang="en-US" sz="2400" dirty="0"/>
              <a:t>定義選取的超連結樣式</a:t>
            </a:r>
          </a:p>
        </p:txBody>
      </p:sp>
      <p:graphicFrame>
        <p:nvGraphicFramePr>
          <p:cNvPr id="7" name="資料庫圖表 6">
            <a:extLst>
              <a:ext uri="{FF2B5EF4-FFF2-40B4-BE49-F238E27FC236}">
                <a16:creationId xmlns:a16="http://schemas.microsoft.com/office/drawing/2014/main" id="{E6BC1553-57DF-4BBC-874B-0AD351E774E2}"/>
              </a:ext>
            </a:extLst>
          </p:cNvPr>
          <p:cNvGraphicFramePr/>
          <p:nvPr>
            <p:extLst>
              <p:ext uri="{D42A27DB-BD31-4B8C-83A1-F6EECF244321}">
                <p14:modId xmlns:p14="http://schemas.microsoft.com/office/powerpoint/2010/main" val="3215051094"/>
              </p:ext>
            </p:extLst>
          </p:nvPr>
        </p:nvGraphicFramePr>
        <p:xfrm>
          <a:off x="1691680" y="2715766"/>
          <a:ext cx="5354028" cy="2014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6225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多個超連結樣式設定</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827584" y="842817"/>
            <a:ext cx="7687766" cy="1224877"/>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000" dirty="0"/>
              <a:t>使用類別</a:t>
            </a:r>
            <a:r>
              <a:rPr lang="en-US" altLang="zh-TW" sz="2000" dirty="0"/>
              <a:t>class</a:t>
            </a:r>
            <a:r>
              <a:rPr lang="zh-TW" altLang="en-US" sz="2000" dirty="0"/>
              <a:t>制定</a:t>
            </a:r>
            <a:endParaRPr lang="en-US" altLang="zh-TW" sz="2000" dirty="0"/>
          </a:p>
          <a:p>
            <a:r>
              <a:rPr lang="zh-TW" altLang="en-US" sz="2000" dirty="0"/>
              <a:t>兩兩一組</a:t>
            </a:r>
            <a:r>
              <a:rPr lang="en-US" altLang="zh-TW" sz="2000" dirty="0"/>
              <a:t>(</a:t>
            </a:r>
            <a:r>
              <a:rPr lang="zh-TW" altLang="en-US" sz="2000" dirty="0"/>
              <a:t> </a:t>
            </a:r>
            <a:r>
              <a:rPr lang="en-US" altLang="zh-TW" sz="2000" dirty="0"/>
              <a:t>a, a:visited )( a:hover, a:action )</a:t>
            </a:r>
          </a:p>
          <a:p>
            <a:r>
              <a:rPr lang="zh-TW" altLang="en-US" sz="2000" dirty="0"/>
              <a:t>加上類別作變化設定</a:t>
            </a:r>
            <a:endParaRPr lang="en-US" altLang="zh-TW" sz="2000" dirty="0"/>
          </a:p>
        </p:txBody>
      </p:sp>
      <p:graphicFrame>
        <p:nvGraphicFramePr>
          <p:cNvPr id="7" name="資料庫圖表 6">
            <a:extLst>
              <a:ext uri="{FF2B5EF4-FFF2-40B4-BE49-F238E27FC236}">
                <a16:creationId xmlns:a16="http://schemas.microsoft.com/office/drawing/2014/main" id="{E6BC1553-57DF-4BBC-874B-0AD351E774E2}"/>
              </a:ext>
            </a:extLst>
          </p:cNvPr>
          <p:cNvGraphicFramePr/>
          <p:nvPr>
            <p:extLst>
              <p:ext uri="{D42A27DB-BD31-4B8C-83A1-F6EECF244321}">
                <p14:modId xmlns:p14="http://schemas.microsoft.com/office/powerpoint/2010/main" val="3345674256"/>
              </p:ext>
            </p:extLst>
          </p:nvPr>
        </p:nvGraphicFramePr>
        <p:xfrm>
          <a:off x="1691680" y="2067694"/>
          <a:ext cx="5354028" cy="158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圓角矩形 3">
            <a:extLst>
              <a:ext uri="{FF2B5EF4-FFF2-40B4-BE49-F238E27FC236}">
                <a16:creationId xmlns:a16="http://schemas.microsoft.com/office/drawing/2014/main" id="{081653B1-FE3B-4449-8984-084E2E2FBFE1}"/>
              </a:ext>
            </a:extLst>
          </p:cNvPr>
          <p:cNvSpPr/>
          <p:nvPr/>
        </p:nvSpPr>
        <p:spPr>
          <a:xfrm>
            <a:off x="1403648" y="3795886"/>
            <a:ext cx="6043327" cy="79323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&lt;a</a:t>
            </a:r>
            <a:r>
              <a:rPr lang="zh-TW" altLang="en-US" sz="1600" dirty="0">
                <a:solidFill>
                  <a:schemeClr val="tx1"/>
                </a:solidFill>
              </a:rPr>
              <a:t> </a:t>
            </a:r>
            <a:r>
              <a:rPr lang="en-US" altLang="zh-TW" sz="1600" dirty="0" err="1">
                <a:solidFill>
                  <a:schemeClr val="tx1"/>
                </a:solidFill>
              </a:rPr>
              <a:t>href</a:t>
            </a:r>
            <a:r>
              <a:rPr lang="en-US" altLang="zh-TW" sz="1600" dirty="0">
                <a:solidFill>
                  <a:schemeClr val="tx1"/>
                </a:solidFill>
              </a:rPr>
              <a:t>=“’&gt;</a:t>
            </a:r>
            <a:r>
              <a:rPr lang="zh-TW" altLang="en-US" sz="1600" dirty="0">
                <a:solidFill>
                  <a:schemeClr val="tx1"/>
                </a:solidFill>
              </a:rPr>
              <a:t>我是第一種連結樣式</a:t>
            </a:r>
            <a:r>
              <a:rPr lang="en-US" altLang="zh-TW" sz="1600" dirty="0">
                <a:solidFill>
                  <a:schemeClr val="tx1"/>
                </a:solidFill>
              </a:rPr>
              <a:t>&lt;/a&gt;</a:t>
            </a:r>
          </a:p>
          <a:p>
            <a:pPr>
              <a:defRPr/>
            </a:pPr>
            <a:r>
              <a:rPr lang="en-US" altLang="zh-TW" sz="1600" dirty="0">
                <a:solidFill>
                  <a:schemeClr val="tx1"/>
                </a:solidFill>
              </a:rPr>
              <a:t>&lt;a</a:t>
            </a:r>
            <a:r>
              <a:rPr lang="zh-TW" altLang="en-US" sz="1600" dirty="0">
                <a:solidFill>
                  <a:schemeClr val="tx1"/>
                </a:solidFill>
              </a:rPr>
              <a:t> </a:t>
            </a:r>
            <a:r>
              <a:rPr lang="en-US" altLang="zh-TW" sz="1600" dirty="0" err="1">
                <a:solidFill>
                  <a:schemeClr val="tx1"/>
                </a:solidFill>
              </a:rPr>
              <a:t>href</a:t>
            </a:r>
            <a:r>
              <a:rPr lang="en-US" altLang="zh-TW" sz="1600" dirty="0">
                <a:solidFill>
                  <a:schemeClr val="tx1"/>
                </a:solidFill>
              </a:rPr>
              <a:t>=“’</a:t>
            </a:r>
            <a:r>
              <a:rPr lang="zh-TW" altLang="en-US" sz="1600" dirty="0">
                <a:solidFill>
                  <a:schemeClr val="tx1"/>
                </a:solidFill>
              </a:rPr>
              <a:t> </a:t>
            </a:r>
            <a:r>
              <a:rPr lang="en-US" altLang="zh-TW" sz="1600" dirty="0">
                <a:solidFill>
                  <a:schemeClr val="tx1"/>
                </a:solidFill>
              </a:rPr>
              <a:t>class=“box”&gt;</a:t>
            </a:r>
            <a:r>
              <a:rPr lang="zh-TW" altLang="en-US" sz="1600" dirty="0">
                <a:solidFill>
                  <a:schemeClr val="tx1"/>
                </a:solidFill>
              </a:rPr>
              <a:t>我是第二種連結樣式</a:t>
            </a:r>
            <a:r>
              <a:rPr lang="en-US" altLang="zh-TW" sz="1600" dirty="0">
                <a:solidFill>
                  <a:schemeClr val="tx1"/>
                </a:solidFill>
              </a:rPr>
              <a:t>&lt;/a&gt;</a:t>
            </a:r>
          </a:p>
        </p:txBody>
      </p:sp>
    </p:spTree>
    <p:extLst>
      <p:ext uri="{BB962C8B-B14F-4D97-AF65-F5344CB8AC3E}">
        <p14:creationId xmlns:p14="http://schemas.microsoft.com/office/powerpoint/2010/main" val="3053558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sz="3600" b="1" dirty="0">
                <a:latin typeface="Arial Unicode MS" panose="020B0604020202020204" pitchFamily="34" charset="-120"/>
                <a:ea typeface="微軟正黑體" panose="020B0604030504040204" pitchFamily="34" charset="-120"/>
              </a:rPr>
              <a:t>Module 3</a:t>
            </a:r>
            <a:endParaRPr lang="en-US" altLang="ko-KR" sz="3600" b="1" dirty="0">
              <a:cs typeface="Arial" pitchFamily="34" charset="0"/>
            </a:endParaRPr>
          </a:p>
        </p:txBody>
      </p:sp>
      <p:sp>
        <p:nvSpPr>
          <p:cNvPr id="3" name="Text Placeholder 2"/>
          <p:cNvSpPr>
            <a:spLocks noGrp="1"/>
          </p:cNvSpPr>
          <p:nvPr>
            <p:ph type="body" sz="quarter" idx="11"/>
          </p:nvPr>
        </p:nvSpPr>
        <p:spPr/>
        <p:txBody>
          <a:bodyPr/>
          <a:lstStyle/>
          <a:p>
            <a:pPr>
              <a:defRPr/>
            </a:pPr>
            <a:r>
              <a:rPr lang="zh-TW" altLang="en-US" sz="1400" dirty="0">
                <a:latin typeface="Arial Unicode MS" panose="020B0604020202020204" pitchFamily="34" charset="-120"/>
              </a:rPr>
              <a:t>表格、表單</a:t>
            </a:r>
            <a:r>
              <a:rPr lang="en-US" altLang="zh-TW" sz="1400" dirty="0">
                <a:latin typeface="Arial Unicode MS" panose="020B0604020202020204" pitchFamily="34" charset="-120"/>
              </a:rPr>
              <a:t>/CSS</a:t>
            </a:r>
            <a:endParaRPr lang="ko-KR" altLang="en-US" sz="1400" dirty="0">
              <a:cs typeface="Arial" pitchFamily="34" charset="0"/>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849311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表格的基本架構</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827584" y="842817"/>
            <a:ext cx="7687766" cy="276621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000" dirty="0"/>
              <a:t>表格的開始</a:t>
            </a:r>
            <a:r>
              <a:rPr lang="en-US" altLang="zh-TW" sz="2000" dirty="0"/>
              <a:t>&lt;table&gt;</a:t>
            </a:r>
            <a:r>
              <a:rPr lang="zh-TW" altLang="en-US" sz="2000" dirty="0"/>
              <a:t>與結束</a:t>
            </a:r>
            <a:r>
              <a:rPr lang="en-US" altLang="zh-TW" sz="2000" dirty="0"/>
              <a:t>&lt;/table&gt; </a:t>
            </a:r>
          </a:p>
          <a:p>
            <a:r>
              <a:rPr lang="en-US" altLang="zh-TW" sz="2000" dirty="0"/>
              <a:t>tr </a:t>
            </a:r>
            <a:r>
              <a:rPr lang="zh-TW" altLang="en-US" sz="2000" dirty="0"/>
              <a:t>列</a:t>
            </a:r>
            <a:r>
              <a:rPr lang="en-US" altLang="zh-TW" sz="2000" dirty="0"/>
              <a:t>(row)</a:t>
            </a:r>
          </a:p>
          <a:p>
            <a:r>
              <a:rPr lang="en-US" altLang="zh-TW" sz="2000" dirty="0" err="1"/>
              <a:t>th</a:t>
            </a:r>
            <a:r>
              <a:rPr lang="en-US" altLang="zh-TW" sz="2000" dirty="0"/>
              <a:t> </a:t>
            </a:r>
            <a:r>
              <a:rPr lang="zh-TW" altLang="en-US" sz="2000" dirty="0"/>
              <a:t>存放表格標題的儲存格</a:t>
            </a:r>
          </a:p>
          <a:p>
            <a:r>
              <a:rPr lang="en-US" altLang="zh-TW" sz="2000" dirty="0"/>
              <a:t>td </a:t>
            </a:r>
            <a:r>
              <a:rPr lang="zh-TW" altLang="en-US" sz="2000" dirty="0"/>
              <a:t>存放資料的儲存格</a:t>
            </a:r>
            <a:r>
              <a:rPr lang="en-US" altLang="zh-TW" sz="2000" dirty="0"/>
              <a:t>(column)</a:t>
            </a:r>
          </a:p>
          <a:p>
            <a:r>
              <a:rPr lang="en-US" altLang="zh-TW" sz="2000" dirty="0" err="1"/>
              <a:t>thead,tbody,tfoot</a:t>
            </a:r>
            <a:r>
              <a:rPr lang="en-US" altLang="zh-TW" sz="2000" dirty="0"/>
              <a:t> </a:t>
            </a:r>
            <a:r>
              <a:rPr lang="zh-TW" altLang="en-US" sz="2000" dirty="0"/>
              <a:t>群組化儲存格</a:t>
            </a:r>
          </a:p>
          <a:p>
            <a:r>
              <a:rPr lang="en-US" altLang="zh-TW" sz="2000" dirty="0"/>
              <a:t>caption </a:t>
            </a:r>
            <a:r>
              <a:rPr lang="zh-TW" altLang="en-US" sz="2000" dirty="0"/>
              <a:t>表格標題</a:t>
            </a:r>
          </a:p>
          <a:p>
            <a:r>
              <a:rPr lang="en-US" altLang="zh-TW" sz="2000" dirty="0" err="1"/>
              <a:t>colspan</a:t>
            </a:r>
            <a:r>
              <a:rPr lang="zh-TW" altLang="en-US" sz="2000" dirty="0"/>
              <a:t>，</a:t>
            </a:r>
            <a:r>
              <a:rPr lang="en-US" altLang="zh-TW" sz="2000" dirty="0" err="1"/>
              <a:t>rowspan</a:t>
            </a:r>
            <a:r>
              <a:rPr lang="en-US" altLang="zh-TW" sz="2000" dirty="0"/>
              <a:t> </a:t>
            </a:r>
            <a:r>
              <a:rPr lang="zh-TW" altLang="en-US" sz="2000" dirty="0"/>
              <a:t>儲存格的合併</a:t>
            </a:r>
          </a:p>
        </p:txBody>
      </p:sp>
      <p:pic>
        <p:nvPicPr>
          <p:cNvPr id="8" name="Picture 12">
            <a:extLst>
              <a:ext uri="{FF2B5EF4-FFF2-40B4-BE49-F238E27FC236}">
                <a16:creationId xmlns:a16="http://schemas.microsoft.com/office/drawing/2014/main" id="{A8C13684-C151-4615-BC60-C380B56008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3579862"/>
            <a:ext cx="3333564" cy="102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矩形 2">
            <a:extLst>
              <a:ext uri="{FF2B5EF4-FFF2-40B4-BE49-F238E27FC236}">
                <a16:creationId xmlns:a16="http://schemas.microsoft.com/office/drawing/2014/main" id="{3838AD71-1AE6-4BF4-8F4E-D4407B22477A}"/>
              </a:ext>
            </a:extLst>
          </p:cNvPr>
          <p:cNvSpPr/>
          <p:nvPr/>
        </p:nvSpPr>
        <p:spPr>
          <a:xfrm>
            <a:off x="2555776" y="3579862"/>
            <a:ext cx="3456384" cy="360040"/>
          </a:xfrm>
          <a:prstGeom prst="rect">
            <a:avLst/>
          </a:prstGeom>
          <a:noFill/>
          <a:ln>
            <a:solidFill>
              <a:srgbClr val="A4B4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 name="直線單箭頭接點 10">
            <a:extLst>
              <a:ext uri="{FF2B5EF4-FFF2-40B4-BE49-F238E27FC236}">
                <a16:creationId xmlns:a16="http://schemas.microsoft.com/office/drawing/2014/main" id="{BBEED8A3-70F1-46D0-8D4B-571F281B6E5F}"/>
              </a:ext>
            </a:extLst>
          </p:cNvPr>
          <p:cNvCxnSpPr>
            <a:cxnSpLocks/>
          </p:cNvCxnSpPr>
          <p:nvPr/>
        </p:nvCxnSpPr>
        <p:spPr>
          <a:xfrm>
            <a:off x="6012160" y="3759882"/>
            <a:ext cx="216024"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4" name="文字方塊 13">
            <a:extLst>
              <a:ext uri="{FF2B5EF4-FFF2-40B4-BE49-F238E27FC236}">
                <a16:creationId xmlns:a16="http://schemas.microsoft.com/office/drawing/2014/main" id="{156095BD-7652-49CA-A488-ED6B97395374}"/>
              </a:ext>
            </a:extLst>
          </p:cNvPr>
          <p:cNvSpPr txBox="1"/>
          <p:nvPr/>
        </p:nvSpPr>
        <p:spPr>
          <a:xfrm>
            <a:off x="6213739" y="3570570"/>
            <a:ext cx="1224136" cy="369332"/>
          </a:xfrm>
          <a:prstGeom prst="rect">
            <a:avLst/>
          </a:prstGeom>
          <a:noFill/>
        </p:spPr>
        <p:txBody>
          <a:bodyPr wrap="square">
            <a:spAutoFit/>
          </a:bodyPr>
          <a:lstStyle/>
          <a:p>
            <a:r>
              <a:rPr lang="en-US" altLang="zh-TW" sz="1800" dirty="0" err="1"/>
              <a:t>thead</a:t>
            </a:r>
            <a:endParaRPr lang="zh-TW" altLang="en-US" dirty="0"/>
          </a:p>
        </p:txBody>
      </p:sp>
      <p:sp>
        <p:nvSpPr>
          <p:cNvPr id="15" name="矩形 14">
            <a:extLst>
              <a:ext uri="{FF2B5EF4-FFF2-40B4-BE49-F238E27FC236}">
                <a16:creationId xmlns:a16="http://schemas.microsoft.com/office/drawing/2014/main" id="{A84A4B0B-FF65-46FD-9FB3-54BC5318A739}"/>
              </a:ext>
            </a:extLst>
          </p:cNvPr>
          <p:cNvSpPr/>
          <p:nvPr/>
        </p:nvSpPr>
        <p:spPr>
          <a:xfrm>
            <a:off x="2566374" y="3980141"/>
            <a:ext cx="3456384" cy="625619"/>
          </a:xfrm>
          <a:prstGeom prst="rect">
            <a:avLst/>
          </a:prstGeom>
          <a:noFill/>
          <a:ln>
            <a:solidFill>
              <a:srgbClr val="F8B2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單箭頭接點 15">
            <a:extLst>
              <a:ext uri="{FF2B5EF4-FFF2-40B4-BE49-F238E27FC236}">
                <a16:creationId xmlns:a16="http://schemas.microsoft.com/office/drawing/2014/main" id="{D23732C7-31B5-466C-8AC1-34F95CF8C79D}"/>
              </a:ext>
            </a:extLst>
          </p:cNvPr>
          <p:cNvCxnSpPr>
            <a:cxnSpLocks/>
          </p:cNvCxnSpPr>
          <p:nvPr/>
        </p:nvCxnSpPr>
        <p:spPr>
          <a:xfrm>
            <a:off x="6012160" y="4290509"/>
            <a:ext cx="216024" cy="0"/>
          </a:xfrm>
          <a:prstGeom prst="straightConnector1">
            <a:avLst/>
          </a:prstGeom>
          <a:ln w="28575">
            <a:solidFill>
              <a:srgbClr val="F8B2A3"/>
            </a:solidFill>
            <a:tailEnd type="triangle"/>
          </a:ln>
        </p:spPr>
        <p:style>
          <a:lnRef idx="1">
            <a:schemeClr val="accent2"/>
          </a:lnRef>
          <a:fillRef idx="0">
            <a:schemeClr val="accent2"/>
          </a:fillRef>
          <a:effectRef idx="0">
            <a:schemeClr val="accent2"/>
          </a:effectRef>
          <a:fontRef idx="minor">
            <a:schemeClr val="tx1"/>
          </a:fontRef>
        </p:style>
      </p:cxnSp>
      <p:sp>
        <p:nvSpPr>
          <p:cNvPr id="17" name="文字方塊 16">
            <a:extLst>
              <a:ext uri="{FF2B5EF4-FFF2-40B4-BE49-F238E27FC236}">
                <a16:creationId xmlns:a16="http://schemas.microsoft.com/office/drawing/2014/main" id="{87AF8E5E-EDF7-4C9F-B4BB-E8FE396CE924}"/>
              </a:ext>
            </a:extLst>
          </p:cNvPr>
          <p:cNvSpPr txBox="1"/>
          <p:nvPr/>
        </p:nvSpPr>
        <p:spPr>
          <a:xfrm>
            <a:off x="6213739" y="4101197"/>
            <a:ext cx="1224136" cy="369332"/>
          </a:xfrm>
          <a:prstGeom prst="rect">
            <a:avLst/>
          </a:prstGeom>
          <a:noFill/>
        </p:spPr>
        <p:txBody>
          <a:bodyPr wrap="square">
            <a:spAutoFit/>
          </a:bodyPr>
          <a:lstStyle/>
          <a:p>
            <a:r>
              <a:rPr lang="en-US" altLang="zh-TW" sz="1800" dirty="0" err="1"/>
              <a:t>tbody</a:t>
            </a:r>
            <a:endParaRPr lang="zh-TW" altLang="en-US" dirty="0"/>
          </a:p>
        </p:txBody>
      </p:sp>
      <p:sp>
        <p:nvSpPr>
          <p:cNvPr id="18" name="矩形 17">
            <a:extLst>
              <a:ext uri="{FF2B5EF4-FFF2-40B4-BE49-F238E27FC236}">
                <a16:creationId xmlns:a16="http://schemas.microsoft.com/office/drawing/2014/main" id="{55EE355B-7AFA-4652-A581-575C3865816C}"/>
              </a:ext>
            </a:extLst>
          </p:cNvPr>
          <p:cNvSpPr/>
          <p:nvPr/>
        </p:nvSpPr>
        <p:spPr>
          <a:xfrm>
            <a:off x="2648000" y="3649275"/>
            <a:ext cx="987896" cy="232288"/>
          </a:xfrm>
          <a:prstGeom prst="rect">
            <a:avLst/>
          </a:prstGeom>
          <a:solidFill>
            <a:srgbClr val="98DFBB">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a:extLst>
              <a:ext uri="{FF2B5EF4-FFF2-40B4-BE49-F238E27FC236}">
                <a16:creationId xmlns:a16="http://schemas.microsoft.com/office/drawing/2014/main" id="{2CFF4883-C67F-4D50-BD06-149C0F71390D}"/>
              </a:ext>
            </a:extLst>
          </p:cNvPr>
          <p:cNvCxnSpPr>
            <a:cxnSpLocks/>
          </p:cNvCxnSpPr>
          <p:nvPr/>
        </p:nvCxnSpPr>
        <p:spPr>
          <a:xfrm flipH="1">
            <a:off x="2287960" y="3759882"/>
            <a:ext cx="360040" cy="0"/>
          </a:xfrm>
          <a:prstGeom prst="straightConnector1">
            <a:avLst/>
          </a:prstGeom>
          <a:ln w="28575">
            <a:solidFill>
              <a:srgbClr val="98DFBB"/>
            </a:solidFill>
            <a:tailEnd type="triangle"/>
          </a:ln>
        </p:spPr>
        <p:style>
          <a:lnRef idx="1">
            <a:schemeClr val="accent2"/>
          </a:lnRef>
          <a:fillRef idx="0">
            <a:schemeClr val="accent2"/>
          </a:fillRef>
          <a:effectRef idx="0">
            <a:schemeClr val="accent2"/>
          </a:effectRef>
          <a:fontRef idx="minor">
            <a:schemeClr val="tx1"/>
          </a:fontRef>
        </p:style>
      </p:cxnSp>
      <p:sp>
        <p:nvSpPr>
          <p:cNvPr id="20" name="文字方塊 19">
            <a:extLst>
              <a:ext uri="{FF2B5EF4-FFF2-40B4-BE49-F238E27FC236}">
                <a16:creationId xmlns:a16="http://schemas.microsoft.com/office/drawing/2014/main" id="{809345BB-62A1-4D18-B6D7-BF681B4782BB}"/>
              </a:ext>
            </a:extLst>
          </p:cNvPr>
          <p:cNvSpPr txBox="1"/>
          <p:nvPr/>
        </p:nvSpPr>
        <p:spPr>
          <a:xfrm>
            <a:off x="1777347" y="3557037"/>
            <a:ext cx="510613" cy="369332"/>
          </a:xfrm>
          <a:prstGeom prst="rect">
            <a:avLst/>
          </a:prstGeom>
          <a:noFill/>
        </p:spPr>
        <p:txBody>
          <a:bodyPr wrap="square">
            <a:spAutoFit/>
          </a:bodyPr>
          <a:lstStyle/>
          <a:p>
            <a:pPr algn="r"/>
            <a:r>
              <a:rPr lang="en-US" altLang="zh-TW" sz="1800" dirty="0" err="1"/>
              <a:t>th</a:t>
            </a:r>
            <a:endParaRPr lang="zh-TW" altLang="en-US" dirty="0"/>
          </a:p>
        </p:txBody>
      </p:sp>
      <p:sp>
        <p:nvSpPr>
          <p:cNvPr id="22" name="矩形 21">
            <a:extLst>
              <a:ext uri="{FF2B5EF4-FFF2-40B4-BE49-F238E27FC236}">
                <a16:creationId xmlns:a16="http://schemas.microsoft.com/office/drawing/2014/main" id="{19B4D045-117C-4F20-88F8-B9315C7D3AC4}"/>
              </a:ext>
            </a:extLst>
          </p:cNvPr>
          <p:cNvSpPr/>
          <p:nvPr/>
        </p:nvSpPr>
        <p:spPr>
          <a:xfrm>
            <a:off x="2679504" y="3985053"/>
            <a:ext cx="3188640" cy="234000"/>
          </a:xfrm>
          <a:prstGeom prst="rect">
            <a:avLst/>
          </a:prstGeom>
          <a:solidFill>
            <a:srgbClr val="F8B2A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29E576E5-BA56-4089-908E-F5DCCA8D9E93}"/>
              </a:ext>
            </a:extLst>
          </p:cNvPr>
          <p:cNvCxnSpPr>
            <a:cxnSpLocks/>
          </p:cNvCxnSpPr>
          <p:nvPr/>
        </p:nvCxnSpPr>
        <p:spPr>
          <a:xfrm flipH="1">
            <a:off x="2304950" y="4095395"/>
            <a:ext cx="360040" cy="0"/>
          </a:xfrm>
          <a:prstGeom prst="straightConnector1">
            <a:avLst/>
          </a:prstGeom>
          <a:ln w="28575">
            <a:solidFill>
              <a:srgbClr val="F8B2A3"/>
            </a:solidFill>
            <a:tailEnd type="triangle"/>
          </a:ln>
        </p:spPr>
        <p:style>
          <a:lnRef idx="1">
            <a:schemeClr val="accent2"/>
          </a:lnRef>
          <a:fillRef idx="0">
            <a:schemeClr val="accent2"/>
          </a:fillRef>
          <a:effectRef idx="0">
            <a:schemeClr val="accent2"/>
          </a:effectRef>
          <a:fontRef idx="minor">
            <a:schemeClr val="tx1"/>
          </a:fontRef>
        </p:style>
      </p:cxnSp>
      <p:sp>
        <p:nvSpPr>
          <p:cNvPr id="24" name="文字方塊 23">
            <a:extLst>
              <a:ext uri="{FF2B5EF4-FFF2-40B4-BE49-F238E27FC236}">
                <a16:creationId xmlns:a16="http://schemas.microsoft.com/office/drawing/2014/main" id="{92BABA03-3B0E-4CB6-B177-0E618E3D01C6}"/>
              </a:ext>
            </a:extLst>
          </p:cNvPr>
          <p:cNvSpPr txBox="1"/>
          <p:nvPr/>
        </p:nvSpPr>
        <p:spPr>
          <a:xfrm>
            <a:off x="1794337" y="3892550"/>
            <a:ext cx="510613" cy="369332"/>
          </a:xfrm>
          <a:prstGeom prst="rect">
            <a:avLst/>
          </a:prstGeom>
          <a:noFill/>
        </p:spPr>
        <p:txBody>
          <a:bodyPr wrap="square">
            <a:spAutoFit/>
          </a:bodyPr>
          <a:lstStyle/>
          <a:p>
            <a:pPr algn="r"/>
            <a:r>
              <a:rPr lang="en-US" altLang="zh-TW" sz="1800" dirty="0"/>
              <a:t>tr</a:t>
            </a:r>
            <a:endParaRPr lang="zh-TW" altLang="en-US" dirty="0"/>
          </a:p>
        </p:txBody>
      </p:sp>
      <p:sp>
        <p:nvSpPr>
          <p:cNvPr id="25" name="矩形 24">
            <a:extLst>
              <a:ext uri="{FF2B5EF4-FFF2-40B4-BE49-F238E27FC236}">
                <a16:creationId xmlns:a16="http://schemas.microsoft.com/office/drawing/2014/main" id="{0BB4F02D-A277-43B0-AF97-DC0461862B93}"/>
              </a:ext>
            </a:extLst>
          </p:cNvPr>
          <p:cNvSpPr/>
          <p:nvPr/>
        </p:nvSpPr>
        <p:spPr>
          <a:xfrm>
            <a:off x="2679504" y="4277457"/>
            <a:ext cx="987896" cy="232288"/>
          </a:xfrm>
          <a:prstGeom prst="rect">
            <a:avLst/>
          </a:prstGeom>
          <a:solidFill>
            <a:srgbClr val="9AD3E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單箭頭接點 25">
            <a:extLst>
              <a:ext uri="{FF2B5EF4-FFF2-40B4-BE49-F238E27FC236}">
                <a16:creationId xmlns:a16="http://schemas.microsoft.com/office/drawing/2014/main" id="{A719EDFC-56CA-4CF6-A608-E27910D42B24}"/>
              </a:ext>
            </a:extLst>
          </p:cNvPr>
          <p:cNvCxnSpPr>
            <a:cxnSpLocks/>
          </p:cNvCxnSpPr>
          <p:nvPr/>
        </p:nvCxnSpPr>
        <p:spPr>
          <a:xfrm flipH="1">
            <a:off x="2282103" y="4394549"/>
            <a:ext cx="360040" cy="0"/>
          </a:xfrm>
          <a:prstGeom prst="straightConnector1">
            <a:avLst/>
          </a:prstGeom>
          <a:ln w="28575">
            <a:solidFill>
              <a:srgbClr val="9AD3E9"/>
            </a:solidFill>
            <a:tailEnd type="triangle"/>
          </a:ln>
        </p:spPr>
        <p:style>
          <a:lnRef idx="1">
            <a:schemeClr val="accent2"/>
          </a:lnRef>
          <a:fillRef idx="0">
            <a:schemeClr val="accent2"/>
          </a:fillRef>
          <a:effectRef idx="0">
            <a:schemeClr val="accent2"/>
          </a:effectRef>
          <a:fontRef idx="minor">
            <a:schemeClr val="tx1"/>
          </a:fontRef>
        </p:style>
      </p:cxnSp>
      <p:sp>
        <p:nvSpPr>
          <p:cNvPr id="27" name="文字方塊 26">
            <a:extLst>
              <a:ext uri="{FF2B5EF4-FFF2-40B4-BE49-F238E27FC236}">
                <a16:creationId xmlns:a16="http://schemas.microsoft.com/office/drawing/2014/main" id="{D358FD25-7DF0-4D00-9680-A05A3A06E98B}"/>
              </a:ext>
            </a:extLst>
          </p:cNvPr>
          <p:cNvSpPr txBox="1"/>
          <p:nvPr/>
        </p:nvSpPr>
        <p:spPr>
          <a:xfrm>
            <a:off x="1771490" y="4191704"/>
            <a:ext cx="510613" cy="369332"/>
          </a:xfrm>
          <a:prstGeom prst="rect">
            <a:avLst/>
          </a:prstGeom>
          <a:noFill/>
        </p:spPr>
        <p:txBody>
          <a:bodyPr wrap="square">
            <a:spAutoFit/>
          </a:bodyPr>
          <a:lstStyle/>
          <a:p>
            <a:pPr algn="r"/>
            <a:r>
              <a:rPr lang="en-US" altLang="zh-TW" sz="1800" dirty="0"/>
              <a:t>td</a:t>
            </a:r>
            <a:endParaRPr lang="zh-TW" altLang="en-US" dirty="0"/>
          </a:p>
        </p:txBody>
      </p:sp>
    </p:spTree>
    <p:extLst>
      <p:ext uri="{BB962C8B-B14F-4D97-AF65-F5344CB8AC3E}">
        <p14:creationId xmlns:p14="http://schemas.microsoft.com/office/powerpoint/2010/main" val="3301327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表格範例 </a:t>
            </a:r>
            <a:r>
              <a:rPr lang="en-US" altLang="zh-TW" b="1" dirty="0">
                <a:solidFill>
                  <a:schemeClr val="tx1"/>
                </a:solidFill>
                <a:latin typeface="Arial Unicode MS" panose="020B0604020202020204" pitchFamily="34" charset="-120"/>
              </a:rPr>
              <a:t>– </a:t>
            </a:r>
            <a:r>
              <a:rPr lang="en-US" altLang="zh-TW" b="1" dirty="0" err="1">
                <a:solidFill>
                  <a:schemeClr val="tx1"/>
                </a:solidFill>
                <a:latin typeface="Arial Unicode MS" panose="020B0604020202020204" pitchFamily="34" charset="-120"/>
              </a:rPr>
              <a:t>css</a:t>
            </a:r>
            <a:r>
              <a:rPr lang="zh-TW" altLang="en-US" b="1" dirty="0">
                <a:solidFill>
                  <a:schemeClr val="tx1"/>
                </a:solidFill>
                <a:latin typeface="Arial Unicode MS" panose="020B0604020202020204" pitchFamily="34" charset="-120"/>
              </a:rPr>
              <a:t>設定</a:t>
            </a:r>
            <a:endParaRPr lang="ko-KR" altLang="en-US" dirty="0">
              <a:solidFill>
                <a:schemeClr val="tx1"/>
              </a:solidFill>
            </a:endParaRPr>
          </a:p>
        </p:txBody>
      </p:sp>
      <p:sp>
        <p:nvSpPr>
          <p:cNvPr id="21" name="內容版面配置區 2">
            <a:extLst>
              <a:ext uri="{FF2B5EF4-FFF2-40B4-BE49-F238E27FC236}">
                <a16:creationId xmlns:a16="http://schemas.microsoft.com/office/drawing/2014/main" id="{3FD60670-10F0-430A-A306-FBF6A2B94EFF}"/>
              </a:ext>
            </a:extLst>
          </p:cNvPr>
          <p:cNvSpPr txBox="1">
            <a:spLocks/>
          </p:cNvSpPr>
          <p:nvPr/>
        </p:nvSpPr>
        <p:spPr>
          <a:xfrm>
            <a:off x="628650" y="843558"/>
            <a:ext cx="7886700"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zh-TW" altLang="en-US" sz="1600" dirty="0"/>
              <a:t>檔案 </a:t>
            </a:r>
            <a:r>
              <a:rPr lang="en-US" altLang="zh-TW" sz="1600" dirty="0"/>
              <a:t>– table-css.html</a:t>
            </a:r>
          </a:p>
          <a:p>
            <a:pPr marL="0" indent="0">
              <a:buFont typeface="Arial" pitchFamily="34" charset="0"/>
              <a:buNone/>
              <a:defRPr/>
            </a:pPr>
            <a:r>
              <a:rPr lang="en-US" altLang="zh-TW" sz="1600" dirty="0"/>
              <a:t>&lt;table&gt;</a:t>
            </a:r>
          </a:p>
          <a:p>
            <a:pPr marL="0" indent="0">
              <a:buFont typeface="Arial" pitchFamily="34" charset="0"/>
              <a:buNone/>
              <a:defRPr/>
            </a:pPr>
            <a:r>
              <a:rPr lang="zh-TW" altLang="en-US" sz="1600" dirty="0"/>
              <a:t>    </a:t>
            </a:r>
            <a:r>
              <a:rPr lang="en-US" altLang="zh-TW" sz="1600" dirty="0"/>
              <a:t>&lt;caption&gt;&lt;h4&gt;</a:t>
            </a:r>
            <a:r>
              <a:rPr lang="zh-TW" altLang="en-US" sz="1600" dirty="0"/>
              <a:t>表格練習</a:t>
            </a:r>
            <a:r>
              <a:rPr lang="en-US" altLang="zh-TW" sz="1600" dirty="0"/>
              <a:t>&lt;/h4&gt;&lt;/caption&gt;       </a:t>
            </a:r>
          </a:p>
          <a:p>
            <a:pPr marL="0" indent="0">
              <a:buFont typeface="Arial" pitchFamily="34" charset="0"/>
              <a:buNone/>
              <a:defRPr/>
            </a:pPr>
            <a:r>
              <a:rPr lang="en-US" altLang="zh-TW" sz="1600" dirty="0"/>
              <a:t>    &lt;</a:t>
            </a:r>
            <a:r>
              <a:rPr lang="en-US" altLang="zh-TW" sz="1600" dirty="0" err="1"/>
              <a:t>thead</a:t>
            </a:r>
            <a:r>
              <a:rPr lang="en-US" altLang="zh-TW" sz="1600" dirty="0"/>
              <a:t>&gt;        </a:t>
            </a:r>
          </a:p>
          <a:p>
            <a:pPr marL="0" indent="0">
              <a:buFont typeface="Arial" pitchFamily="34" charset="0"/>
              <a:buNone/>
              <a:defRPr/>
            </a:pPr>
            <a:r>
              <a:rPr lang="zh-TW" altLang="en-US" sz="1600" dirty="0"/>
              <a:t>    </a:t>
            </a:r>
            <a:r>
              <a:rPr lang="en-US" altLang="zh-TW" sz="1600" dirty="0"/>
              <a:t>   </a:t>
            </a:r>
            <a:r>
              <a:rPr lang="zh-TW" altLang="en-US" sz="1600" dirty="0"/>
              <a:t> </a:t>
            </a:r>
            <a:r>
              <a:rPr lang="en-US" altLang="zh-TW" sz="1600" dirty="0"/>
              <a:t>&lt;tr&gt;&lt;</a:t>
            </a:r>
            <a:r>
              <a:rPr lang="en-US" altLang="zh-TW" sz="1600" dirty="0" err="1"/>
              <a:t>th</a:t>
            </a:r>
            <a:r>
              <a:rPr lang="en-US" altLang="zh-TW" sz="1600" dirty="0"/>
              <a:t>&gt;a&lt;/</a:t>
            </a:r>
            <a:r>
              <a:rPr lang="en-US" altLang="zh-TW" sz="1600" dirty="0" err="1"/>
              <a:t>th</a:t>
            </a:r>
            <a:r>
              <a:rPr lang="en-US" altLang="zh-TW" sz="1600" dirty="0"/>
              <a:t>&gt;&lt;</a:t>
            </a:r>
            <a:r>
              <a:rPr lang="en-US" altLang="zh-TW" sz="1600" dirty="0" err="1"/>
              <a:t>th</a:t>
            </a:r>
            <a:r>
              <a:rPr lang="en-US" altLang="zh-TW" sz="1600" dirty="0"/>
              <a:t>&gt;b&lt;/</a:t>
            </a:r>
            <a:r>
              <a:rPr lang="en-US" altLang="zh-TW" sz="1600" dirty="0" err="1"/>
              <a:t>th</a:t>
            </a:r>
            <a:r>
              <a:rPr lang="en-US" altLang="zh-TW" sz="1600" dirty="0"/>
              <a:t>&gt;&lt;</a:t>
            </a:r>
            <a:r>
              <a:rPr lang="en-US" altLang="zh-TW" sz="1600" dirty="0" err="1"/>
              <a:t>th</a:t>
            </a:r>
            <a:r>
              <a:rPr lang="en-US" altLang="zh-TW" sz="1600" dirty="0"/>
              <a:t>&gt;c&lt;/</a:t>
            </a:r>
            <a:r>
              <a:rPr lang="en-US" altLang="zh-TW" sz="1600" dirty="0" err="1"/>
              <a:t>th</a:t>
            </a:r>
            <a:r>
              <a:rPr lang="en-US" altLang="zh-TW" sz="1600" dirty="0"/>
              <a:t>&gt;&lt;</a:t>
            </a:r>
            <a:r>
              <a:rPr lang="en-US" altLang="zh-TW" sz="1600" dirty="0" err="1"/>
              <a:t>th</a:t>
            </a:r>
            <a:r>
              <a:rPr lang="en-US" altLang="zh-TW" sz="1600" dirty="0"/>
              <a:t>&gt;d&lt;/</a:t>
            </a:r>
            <a:r>
              <a:rPr lang="en-US" altLang="zh-TW" sz="1600" dirty="0" err="1"/>
              <a:t>th</a:t>
            </a:r>
            <a:r>
              <a:rPr lang="en-US" altLang="zh-TW" sz="1600" dirty="0"/>
              <a:t>&gt;</a:t>
            </a:r>
            <a:r>
              <a:rPr lang="zh-TW" altLang="en-US" sz="1600" dirty="0"/>
              <a:t> </a:t>
            </a:r>
            <a:r>
              <a:rPr lang="en-US" altLang="zh-TW" sz="1600" dirty="0"/>
              <a:t>&lt;/tr&gt;</a:t>
            </a:r>
          </a:p>
          <a:p>
            <a:pPr marL="0" indent="0">
              <a:buFont typeface="Arial" pitchFamily="34" charset="0"/>
              <a:buNone/>
              <a:defRPr/>
            </a:pPr>
            <a:r>
              <a:rPr lang="zh-TW" altLang="en-US" sz="1600" dirty="0"/>
              <a:t>    </a:t>
            </a:r>
            <a:r>
              <a:rPr lang="en-US" altLang="zh-TW" sz="1600" dirty="0"/>
              <a:t>&lt;/</a:t>
            </a:r>
            <a:r>
              <a:rPr lang="en-US" altLang="zh-TW" sz="1600" dirty="0" err="1"/>
              <a:t>thead</a:t>
            </a:r>
            <a:r>
              <a:rPr lang="en-US" altLang="zh-TW" sz="1600" dirty="0"/>
              <a:t>&gt;</a:t>
            </a:r>
          </a:p>
          <a:p>
            <a:pPr marL="0" indent="0">
              <a:buFont typeface="Arial" pitchFamily="34" charset="0"/>
              <a:buNone/>
              <a:defRPr/>
            </a:pPr>
            <a:r>
              <a:rPr lang="en-US" altLang="zh-TW" sz="1600" dirty="0"/>
              <a:t>    &lt;</a:t>
            </a:r>
            <a:r>
              <a:rPr lang="en-US" altLang="zh-TW" sz="1600" dirty="0" err="1"/>
              <a:t>tbody</a:t>
            </a:r>
            <a:r>
              <a:rPr lang="en-US" altLang="zh-TW" sz="1600" dirty="0"/>
              <a:t>&gt;</a:t>
            </a:r>
          </a:p>
          <a:p>
            <a:pPr marL="0" indent="0">
              <a:buFont typeface="Arial" pitchFamily="34" charset="0"/>
              <a:buNone/>
              <a:defRPr/>
            </a:pPr>
            <a:r>
              <a:rPr lang="en-US" altLang="zh-TW" sz="1600" dirty="0"/>
              <a:t>        &lt;tr&gt;&lt;td&gt;1&lt;/td&gt;&lt;td&gt;2&lt;/td&gt;&lt;td&gt;3&lt;/td&gt;&lt;td&gt;4&lt;/td&gt;&lt;/tr&gt;</a:t>
            </a:r>
          </a:p>
          <a:p>
            <a:pPr marL="0" indent="0">
              <a:buFont typeface="Arial" pitchFamily="34" charset="0"/>
              <a:buNone/>
              <a:defRPr/>
            </a:pPr>
            <a:r>
              <a:rPr lang="en-US" altLang="zh-TW" sz="1600" dirty="0"/>
              <a:t>        &lt;tr&gt;&lt;td&gt;5&lt;/td&gt;&lt;td&gt;6&lt;/td&gt;&lt;td&gt;7&lt;/td&gt;&lt;td&gt;8&lt;/td&gt;&lt;/tr&gt;</a:t>
            </a:r>
          </a:p>
          <a:p>
            <a:pPr marL="0" indent="0">
              <a:buFont typeface="Arial" pitchFamily="34" charset="0"/>
              <a:buNone/>
              <a:defRPr/>
            </a:pPr>
            <a:r>
              <a:rPr lang="en-US" altLang="zh-TW" sz="1600" dirty="0"/>
              <a:t>        &lt;tr&gt;&lt;td&gt;9&lt;/td&gt;&lt;td&gt;10&lt;/td&gt;&lt;td&gt;11&lt;/td&gt;&lt;td&gt;12&lt;/td&gt;&lt;/tr&gt;</a:t>
            </a:r>
          </a:p>
          <a:p>
            <a:pPr marL="0" indent="0">
              <a:buFont typeface="Arial" pitchFamily="34" charset="0"/>
              <a:buNone/>
              <a:defRPr/>
            </a:pPr>
            <a:r>
              <a:rPr lang="zh-TW" altLang="en-US" sz="1600" dirty="0"/>
              <a:t>    </a:t>
            </a:r>
            <a:r>
              <a:rPr lang="en-US" altLang="zh-TW" sz="1600" dirty="0"/>
              <a:t>&lt;/</a:t>
            </a:r>
            <a:r>
              <a:rPr lang="en-US" altLang="zh-TW" sz="1600" dirty="0" err="1"/>
              <a:t>tbody</a:t>
            </a:r>
            <a:r>
              <a:rPr lang="en-US" altLang="zh-TW" sz="1600" dirty="0"/>
              <a:t>&gt;</a:t>
            </a:r>
          </a:p>
          <a:p>
            <a:pPr marL="0" indent="0">
              <a:buFont typeface="Arial" pitchFamily="34" charset="0"/>
              <a:buNone/>
              <a:defRPr/>
            </a:pPr>
            <a:r>
              <a:rPr lang="en-US" altLang="zh-TW" sz="1600" dirty="0"/>
              <a:t>&lt;/table&gt;</a:t>
            </a:r>
            <a:endParaRPr lang="zh-TW" altLang="en-US" sz="1600" dirty="0"/>
          </a:p>
        </p:txBody>
      </p:sp>
      <p:pic>
        <p:nvPicPr>
          <p:cNvPr id="28" name="圖片 5">
            <a:extLst>
              <a:ext uri="{FF2B5EF4-FFF2-40B4-BE49-F238E27FC236}">
                <a16:creationId xmlns:a16="http://schemas.microsoft.com/office/drawing/2014/main" id="{594CE93D-A663-49A7-8992-9F21D756DB5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2067694"/>
            <a:ext cx="1085648" cy="161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81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美化表格</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3B47847-FC62-4179-A9F0-A7816DD0A2D3}"/>
              </a:ext>
            </a:extLst>
          </p:cNvPr>
          <p:cNvSpPr txBox="1">
            <a:spLocks/>
          </p:cNvSpPr>
          <p:nvPr/>
        </p:nvSpPr>
        <p:spPr>
          <a:xfrm>
            <a:off x="899592" y="813919"/>
            <a:ext cx="7344816" cy="417646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en-US" altLang="zh-TW" sz="1600" dirty="0"/>
              <a:t>table { </a:t>
            </a:r>
          </a:p>
          <a:p>
            <a:pPr marL="0" indent="0">
              <a:buFont typeface="Arial" pitchFamily="34" charset="0"/>
              <a:buNone/>
              <a:defRPr/>
            </a:pPr>
            <a:r>
              <a:rPr lang="en-US" altLang="zh-TW" sz="1600" dirty="0"/>
              <a:t>       width:400px; </a:t>
            </a:r>
          </a:p>
          <a:p>
            <a:pPr marL="0" indent="0">
              <a:buFont typeface="Arial" pitchFamily="34" charset="0"/>
              <a:buNone/>
              <a:defRPr/>
            </a:pPr>
            <a:r>
              <a:rPr lang="en-US" altLang="zh-TW" sz="1600" dirty="0"/>
              <a:t>       border:3px solid green; </a:t>
            </a:r>
          </a:p>
          <a:p>
            <a:pPr marL="0" indent="0">
              <a:buFont typeface="Arial" pitchFamily="34" charset="0"/>
              <a:buNone/>
              <a:defRPr/>
            </a:pPr>
            <a:r>
              <a:rPr lang="en-US" altLang="zh-TW" sz="1600" dirty="0"/>
              <a:t>       </a:t>
            </a:r>
            <a:r>
              <a:rPr lang="en-US" altLang="zh-TW" sz="1600" dirty="0" err="1"/>
              <a:t>border-collapse:collapse</a:t>
            </a:r>
            <a:r>
              <a:rPr lang="en-US" altLang="zh-TW" sz="1600" dirty="0"/>
              <a:t>; </a:t>
            </a:r>
          </a:p>
          <a:p>
            <a:pPr marL="0" indent="0">
              <a:buFont typeface="Arial" pitchFamily="34" charset="0"/>
              <a:buNone/>
              <a:defRPr/>
            </a:pPr>
            <a:r>
              <a:rPr lang="en-US" altLang="zh-TW" sz="1600" dirty="0"/>
              <a:t>       margin:0 auto; </a:t>
            </a:r>
          </a:p>
          <a:p>
            <a:pPr marL="0" indent="0">
              <a:buFont typeface="Arial" pitchFamily="34" charset="0"/>
              <a:buNone/>
              <a:defRPr/>
            </a:pPr>
            <a:r>
              <a:rPr lang="en-US" altLang="zh-TW" sz="1600" dirty="0"/>
              <a:t>} </a:t>
            </a:r>
          </a:p>
          <a:p>
            <a:pPr marL="0" indent="0">
              <a:buFont typeface="Arial" pitchFamily="34" charset="0"/>
              <a:buNone/>
              <a:defRPr/>
            </a:pPr>
            <a:r>
              <a:rPr lang="en-US" altLang="zh-TW" sz="1600" dirty="0"/>
              <a:t>td,</a:t>
            </a:r>
            <a:r>
              <a:rPr lang="zh-TW" altLang="en-US" sz="1600" dirty="0"/>
              <a:t> </a:t>
            </a:r>
            <a:r>
              <a:rPr lang="en-US" altLang="zh-TW" sz="1600" dirty="0" err="1"/>
              <a:t>th</a:t>
            </a:r>
            <a:r>
              <a:rPr lang="en-US" altLang="zh-TW" sz="1600" dirty="0"/>
              <a:t>{</a:t>
            </a:r>
          </a:p>
          <a:p>
            <a:pPr marL="0" indent="0">
              <a:buFont typeface="Arial" pitchFamily="34" charset="0"/>
              <a:buNone/>
              <a:defRPr/>
            </a:pPr>
            <a:r>
              <a:rPr lang="en-US" altLang="zh-TW" sz="1600" dirty="0"/>
              <a:t>       border:1px solid red; </a:t>
            </a:r>
          </a:p>
          <a:p>
            <a:pPr marL="0" indent="0">
              <a:buFont typeface="Arial" pitchFamily="34" charset="0"/>
              <a:buNone/>
              <a:defRPr/>
            </a:pPr>
            <a:r>
              <a:rPr lang="en-US" altLang="zh-TW" sz="1600" dirty="0"/>
              <a:t>       padding:4px; </a:t>
            </a:r>
          </a:p>
          <a:p>
            <a:pPr marL="0" indent="0">
              <a:buFont typeface="Arial" pitchFamily="34" charset="0"/>
              <a:buNone/>
              <a:defRPr/>
            </a:pPr>
            <a:r>
              <a:rPr lang="en-US" altLang="zh-TW" sz="1600" dirty="0"/>
              <a:t>       </a:t>
            </a:r>
            <a:r>
              <a:rPr lang="en-US" altLang="zh-TW" sz="1600" dirty="0" err="1"/>
              <a:t>text-align:center</a:t>
            </a:r>
            <a:r>
              <a:rPr lang="en-US" altLang="zh-TW" sz="1600" dirty="0"/>
              <a:t>; </a:t>
            </a:r>
          </a:p>
          <a:p>
            <a:pPr marL="0" indent="0">
              <a:buFont typeface="Arial" pitchFamily="34" charset="0"/>
              <a:buNone/>
              <a:defRPr/>
            </a:pPr>
            <a:r>
              <a:rPr lang="en-US" altLang="zh-TW" sz="1600" dirty="0"/>
              <a:t>} </a:t>
            </a:r>
          </a:p>
          <a:p>
            <a:pPr marL="0" indent="0">
              <a:buFont typeface="Arial" pitchFamily="34" charset="0"/>
              <a:buNone/>
              <a:defRPr/>
            </a:pPr>
            <a:r>
              <a:rPr lang="en-US" altLang="zh-TW" sz="1600" dirty="0" err="1"/>
              <a:t>tbody</a:t>
            </a:r>
            <a:r>
              <a:rPr lang="en-US" altLang="zh-TW" sz="1600" dirty="0"/>
              <a:t> </a:t>
            </a:r>
            <a:r>
              <a:rPr lang="en-US" altLang="zh-TW" sz="1600" dirty="0" err="1"/>
              <a:t>tr:nth-child</a:t>
            </a:r>
            <a:r>
              <a:rPr lang="en-US" altLang="zh-TW" sz="1600" dirty="0"/>
              <a:t>(2n){</a:t>
            </a:r>
            <a:r>
              <a:rPr lang="en-US" altLang="zh-TW" sz="1600" dirty="0" err="1"/>
              <a:t>background-color:yellow</a:t>
            </a:r>
            <a:r>
              <a:rPr lang="en-US" altLang="zh-TW" sz="1600" dirty="0"/>
              <a:t>} </a:t>
            </a:r>
            <a:r>
              <a:rPr lang="zh-TW" altLang="en-US" sz="1600" dirty="0"/>
              <a:t>偶數列</a:t>
            </a:r>
          </a:p>
          <a:p>
            <a:pPr marL="0" indent="0">
              <a:buFont typeface="Arial" pitchFamily="34" charset="0"/>
              <a:buNone/>
              <a:defRPr/>
            </a:pPr>
            <a:r>
              <a:rPr lang="en-US" altLang="zh-TW" sz="1600" dirty="0" err="1"/>
              <a:t>tbody</a:t>
            </a:r>
            <a:r>
              <a:rPr lang="en-US" altLang="zh-TW" sz="1600" dirty="0"/>
              <a:t> </a:t>
            </a:r>
            <a:r>
              <a:rPr lang="en-US" altLang="zh-TW" sz="1600" dirty="0" err="1"/>
              <a:t>tr:nth-child</a:t>
            </a:r>
            <a:r>
              <a:rPr lang="en-US" altLang="zh-TW" sz="1600" dirty="0"/>
              <a:t>(2n+1){</a:t>
            </a:r>
            <a:r>
              <a:rPr lang="en-US" altLang="zh-TW" sz="1600" dirty="0" err="1"/>
              <a:t>background-color:silver</a:t>
            </a:r>
            <a:r>
              <a:rPr lang="en-US" altLang="zh-TW" sz="1600" dirty="0"/>
              <a:t>} </a:t>
            </a:r>
            <a:r>
              <a:rPr lang="zh-TW" altLang="en-US" sz="1600" dirty="0"/>
              <a:t>奇數列</a:t>
            </a:r>
          </a:p>
        </p:txBody>
      </p:sp>
      <p:pic>
        <p:nvPicPr>
          <p:cNvPr id="6" name="圖片 5">
            <a:extLst>
              <a:ext uri="{FF2B5EF4-FFF2-40B4-BE49-F238E27FC236}">
                <a16:creationId xmlns:a16="http://schemas.microsoft.com/office/drawing/2014/main" id="{58FBD5E2-2D7E-4D4E-AD33-C8CDD0810161}"/>
              </a:ext>
            </a:extLst>
          </p:cNvPr>
          <p:cNvPicPr>
            <a:picLocks noChangeAspect="1"/>
          </p:cNvPicPr>
          <p:nvPr/>
        </p:nvPicPr>
        <p:blipFill>
          <a:blip r:embed="rId2" cstate="print"/>
          <a:stretch>
            <a:fillRect/>
          </a:stretch>
        </p:blipFill>
        <p:spPr>
          <a:xfrm>
            <a:off x="4211960" y="1923678"/>
            <a:ext cx="4195610" cy="1728192"/>
          </a:xfrm>
          <a:prstGeom prst="rect">
            <a:avLst/>
          </a:prstGeom>
        </p:spPr>
      </p:pic>
    </p:spTree>
    <p:extLst>
      <p:ext uri="{BB962C8B-B14F-4D97-AF65-F5344CB8AC3E}">
        <p14:creationId xmlns:p14="http://schemas.microsoft.com/office/powerpoint/2010/main" val="475763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a:t>
            </a:r>
            <a:endParaRPr lang="ko-KR" altLang="en-US" dirty="0">
              <a:solidFill>
                <a:schemeClr val="tx1"/>
              </a:solidFill>
            </a:endParaRPr>
          </a:p>
        </p:txBody>
      </p:sp>
      <p:pic>
        <p:nvPicPr>
          <p:cNvPr id="4" name="圖片 3">
            <a:extLst>
              <a:ext uri="{FF2B5EF4-FFF2-40B4-BE49-F238E27FC236}">
                <a16:creationId xmlns:a16="http://schemas.microsoft.com/office/drawing/2014/main" id="{8F9631F1-D8AA-4EB4-81D4-8BB96FE88CBA}"/>
              </a:ext>
            </a:extLst>
          </p:cNvPr>
          <p:cNvPicPr>
            <a:picLocks noChangeAspect="1"/>
          </p:cNvPicPr>
          <p:nvPr/>
        </p:nvPicPr>
        <p:blipFill>
          <a:blip r:embed="rId2"/>
          <a:stretch>
            <a:fillRect/>
          </a:stretch>
        </p:blipFill>
        <p:spPr>
          <a:xfrm>
            <a:off x="960659" y="987574"/>
            <a:ext cx="3036385" cy="3579862"/>
          </a:xfrm>
          <a:prstGeom prst="rect">
            <a:avLst/>
          </a:prstGeom>
        </p:spPr>
      </p:pic>
      <p:pic>
        <p:nvPicPr>
          <p:cNvPr id="10" name="圖片 9">
            <a:extLst>
              <a:ext uri="{FF2B5EF4-FFF2-40B4-BE49-F238E27FC236}">
                <a16:creationId xmlns:a16="http://schemas.microsoft.com/office/drawing/2014/main" id="{44C64896-D91D-4E4E-BBA0-59DDEBB66B4C}"/>
              </a:ext>
            </a:extLst>
          </p:cNvPr>
          <p:cNvPicPr>
            <a:picLocks noChangeAspect="1"/>
          </p:cNvPicPr>
          <p:nvPr/>
        </p:nvPicPr>
        <p:blipFill>
          <a:blip r:embed="rId3"/>
          <a:stretch>
            <a:fillRect/>
          </a:stretch>
        </p:blipFill>
        <p:spPr>
          <a:xfrm>
            <a:off x="4355976" y="996922"/>
            <a:ext cx="3855573" cy="3572595"/>
          </a:xfrm>
          <a:prstGeom prst="rect">
            <a:avLst/>
          </a:prstGeom>
        </p:spPr>
      </p:pic>
    </p:spTree>
    <p:extLst>
      <p:ext uri="{BB962C8B-B14F-4D97-AF65-F5344CB8AC3E}">
        <p14:creationId xmlns:p14="http://schemas.microsoft.com/office/powerpoint/2010/main" val="3521310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a:t>
            </a:r>
            <a:endParaRPr lang="ko-KR" altLang="en-US" dirty="0">
              <a:solidFill>
                <a:schemeClr val="tx1"/>
              </a:solidFill>
            </a:endParaRPr>
          </a:p>
        </p:txBody>
      </p:sp>
      <p:pic>
        <p:nvPicPr>
          <p:cNvPr id="5" name="圖片 4">
            <a:extLst>
              <a:ext uri="{FF2B5EF4-FFF2-40B4-BE49-F238E27FC236}">
                <a16:creationId xmlns:a16="http://schemas.microsoft.com/office/drawing/2014/main" id="{C076DFD9-54EB-4E34-89BC-DE7DD327C5E5}"/>
              </a:ext>
            </a:extLst>
          </p:cNvPr>
          <p:cNvPicPr>
            <a:picLocks noChangeAspect="1"/>
          </p:cNvPicPr>
          <p:nvPr/>
        </p:nvPicPr>
        <p:blipFill>
          <a:blip r:embed="rId2"/>
          <a:stretch>
            <a:fillRect/>
          </a:stretch>
        </p:blipFill>
        <p:spPr>
          <a:xfrm>
            <a:off x="755576" y="780641"/>
            <a:ext cx="2655611" cy="4011910"/>
          </a:xfrm>
          <a:prstGeom prst="rect">
            <a:avLst/>
          </a:prstGeom>
        </p:spPr>
      </p:pic>
      <p:pic>
        <p:nvPicPr>
          <p:cNvPr id="9" name="圖片 8">
            <a:extLst>
              <a:ext uri="{FF2B5EF4-FFF2-40B4-BE49-F238E27FC236}">
                <a16:creationId xmlns:a16="http://schemas.microsoft.com/office/drawing/2014/main" id="{24836799-A66F-47F6-AE3D-103FFC57394E}"/>
              </a:ext>
            </a:extLst>
          </p:cNvPr>
          <p:cNvPicPr>
            <a:picLocks noChangeAspect="1"/>
          </p:cNvPicPr>
          <p:nvPr/>
        </p:nvPicPr>
        <p:blipFill>
          <a:blip r:embed="rId3"/>
          <a:stretch>
            <a:fillRect/>
          </a:stretch>
        </p:blipFill>
        <p:spPr>
          <a:xfrm>
            <a:off x="3411187" y="780640"/>
            <a:ext cx="4988115" cy="3951349"/>
          </a:xfrm>
          <a:prstGeom prst="rect">
            <a:avLst/>
          </a:prstGeom>
        </p:spPr>
      </p:pic>
    </p:spTree>
    <p:extLst>
      <p:ext uri="{BB962C8B-B14F-4D97-AF65-F5344CB8AC3E}">
        <p14:creationId xmlns:p14="http://schemas.microsoft.com/office/powerpoint/2010/main" val="3697186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表單結構</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638378" y="699543"/>
            <a:ext cx="7886700" cy="3240360"/>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表單的開始</a:t>
            </a:r>
            <a:r>
              <a:rPr lang="en-US" altLang="zh-TW" sz="2400" dirty="0"/>
              <a:t>&lt;form&gt;</a:t>
            </a:r>
            <a:r>
              <a:rPr lang="zh-TW" altLang="en-US" sz="2400" dirty="0"/>
              <a:t>與結束</a:t>
            </a:r>
            <a:r>
              <a:rPr lang="en-US" altLang="zh-TW" sz="2400" dirty="0"/>
              <a:t>&lt;/form&gt;</a:t>
            </a:r>
          </a:p>
          <a:p>
            <a:r>
              <a:rPr lang="zh-TW" altLang="en-US" sz="2400" dirty="0"/>
              <a:t>重要屬性</a:t>
            </a:r>
          </a:p>
          <a:p>
            <a:pPr lvl="1"/>
            <a:r>
              <a:rPr lang="en-US" altLang="zh-TW" sz="1800" dirty="0"/>
              <a:t>action </a:t>
            </a:r>
            <a:r>
              <a:rPr lang="zh-TW" altLang="en-US" sz="1800" dirty="0"/>
              <a:t>：它的值是伺服器上等待接收資料程式的</a:t>
            </a:r>
            <a:r>
              <a:rPr lang="en-US" altLang="zh-TW" sz="1800" dirty="0"/>
              <a:t>URL</a:t>
            </a:r>
          </a:p>
          <a:p>
            <a:pPr lvl="1"/>
            <a:r>
              <a:rPr lang="en-US" altLang="zh-TW" sz="1800" dirty="0"/>
              <a:t>method </a:t>
            </a:r>
            <a:r>
              <a:rPr lang="zh-TW" altLang="en-US" sz="1800" dirty="0"/>
              <a:t>：傳送表單資料的方式</a:t>
            </a:r>
            <a:r>
              <a:rPr lang="en-US" altLang="zh-TW" sz="1800" dirty="0"/>
              <a:t>, </a:t>
            </a:r>
            <a:r>
              <a:rPr lang="zh-TW" altLang="en-US" sz="1800" dirty="0"/>
              <a:t>它的值有兩種 </a:t>
            </a:r>
            <a:r>
              <a:rPr lang="en-US" altLang="zh-TW" sz="1800" dirty="0"/>
              <a:t>get (</a:t>
            </a:r>
            <a:r>
              <a:rPr lang="zh-TW" altLang="en-US" sz="1800" dirty="0"/>
              <a:t>預設值</a:t>
            </a:r>
            <a:r>
              <a:rPr lang="en-US" altLang="zh-TW" sz="1800" dirty="0"/>
              <a:t>)</a:t>
            </a:r>
            <a:r>
              <a:rPr lang="zh-TW" altLang="en-US" sz="1800" dirty="0"/>
              <a:t>及</a:t>
            </a:r>
            <a:r>
              <a:rPr lang="en-US" altLang="zh-TW" sz="1800" dirty="0"/>
              <a:t>post</a:t>
            </a:r>
          </a:p>
          <a:p>
            <a:pPr lvl="1"/>
            <a:r>
              <a:rPr lang="en-US" altLang="zh-TW" sz="1800" dirty="0" err="1"/>
              <a:t>enctype</a:t>
            </a:r>
            <a:r>
              <a:rPr lang="zh-TW" altLang="en-US" sz="1800" dirty="0"/>
              <a:t>：資料傳送時的編碼設定</a:t>
            </a:r>
          </a:p>
          <a:p>
            <a:pPr lvl="2"/>
            <a:r>
              <a:rPr lang="en-US" altLang="zh-TW" sz="1800" dirty="0"/>
              <a:t>application/x-www-form-</a:t>
            </a:r>
            <a:r>
              <a:rPr lang="en-US" altLang="zh-TW" sz="1800" dirty="0" err="1"/>
              <a:t>urlencoded</a:t>
            </a:r>
            <a:r>
              <a:rPr lang="en-US" altLang="zh-TW" sz="1800" dirty="0"/>
              <a:t>(</a:t>
            </a:r>
            <a:r>
              <a:rPr lang="zh-TW" altLang="en-US" sz="1800" dirty="0"/>
              <a:t>預設值</a:t>
            </a:r>
            <a:r>
              <a:rPr lang="en-US" altLang="zh-TW" sz="1800" dirty="0"/>
              <a:t>)</a:t>
            </a:r>
          </a:p>
          <a:p>
            <a:pPr lvl="2"/>
            <a:r>
              <a:rPr lang="en-US" altLang="zh-TW" sz="1800" dirty="0"/>
              <a:t>multipart/form-data(</a:t>
            </a:r>
            <a:r>
              <a:rPr lang="zh-TW" altLang="en-US" sz="1800" dirty="0"/>
              <a:t>上傳檔案時需要使用</a:t>
            </a:r>
            <a:r>
              <a:rPr lang="en-US" altLang="zh-TW" sz="1800" dirty="0"/>
              <a:t>)</a:t>
            </a:r>
          </a:p>
          <a:p>
            <a:pPr lvl="2"/>
            <a:r>
              <a:rPr lang="en-US" altLang="zh-TW" sz="1800" dirty="0"/>
              <a:t>text/plain</a:t>
            </a:r>
          </a:p>
          <a:p>
            <a:pPr marL="914400" lvl="2" indent="0">
              <a:buFont typeface="Arial" pitchFamily="34" charset="0"/>
              <a:buNone/>
            </a:pPr>
            <a:endParaRPr lang="en-US" altLang="zh-TW" sz="1800" dirty="0"/>
          </a:p>
        </p:txBody>
      </p:sp>
      <p:sp>
        <p:nvSpPr>
          <p:cNvPr id="7" name="圓角矩形 4">
            <a:extLst>
              <a:ext uri="{FF2B5EF4-FFF2-40B4-BE49-F238E27FC236}">
                <a16:creationId xmlns:a16="http://schemas.microsoft.com/office/drawing/2014/main" id="{F96E76B8-0EDF-4B81-B92A-22C095305EBC}"/>
              </a:ext>
            </a:extLst>
          </p:cNvPr>
          <p:cNvSpPr/>
          <p:nvPr/>
        </p:nvSpPr>
        <p:spPr>
          <a:xfrm>
            <a:off x="1115616" y="3723878"/>
            <a:ext cx="6803315" cy="1008112"/>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&lt;form action=“</a:t>
            </a:r>
            <a:r>
              <a:rPr lang="zh-TW" altLang="en-US" sz="1600" dirty="0">
                <a:solidFill>
                  <a:schemeClr val="tx1"/>
                </a:solidFill>
              </a:rPr>
              <a:t>伺服器上的某支程式</a:t>
            </a:r>
            <a:r>
              <a:rPr lang="en-US" altLang="zh-TW" sz="1600" dirty="0">
                <a:solidFill>
                  <a:schemeClr val="tx1"/>
                </a:solidFill>
              </a:rPr>
              <a:t>”</a:t>
            </a:r>
            <a:r>
              <a:rPr lang="zh-TW" altLang="en-US" sz="1600" dirty="0">
                <a:solidFill>
                  <a:schemeClr val="tx1"/>
                </a:solidFill>
              </a:rPr>
              <a:t> </a:t>
            </a:r>
            <a:r>
              <a:rPr lang="en-US" altLang="zh-TW" sz="1600" dirty="0">
                <a:solidFill>
                  <a:schemeClr val="tx1"/>
                </a:solidFill>
              </a:rPr>
              <a:t>method=“post”&gt;</a:t>
            </a:r>
          </a:p>
          <a:p>
            <a:pPr>
              <a:defRPr/>
            </a:pPr>
            <a:r>
              <a:rPr lang="en-US" altLang="zh-TW" sz="1600" dirty="0">
                <a:solidFill>
                  <a:schemeClr val="tx1"/>
                </a:solidFill>
              </a:rPr>
              <a:t>     </a:t>
            </a:r>
            <a:r>
              <a:rPr lang="zh-TW" altLang="en-US" sz="1600" dirty="0">
                <a:solidFill>
                  <a:schemeClr val="tx1"/>
                </a:solidFill>
              </a:rPr>
              <a:t>所有使用者輸入，要傳送到伺服器端的資料都要放在這個裡面</a:t>
            </a:r>
            <a:endParaRPr lang="en-US" altLang="zh-TW" sz="1600" dirty="0">
              <a:solidFill>
                <a:schemeClr val="tx1"/>
              </a:solidFill>
            </a:endParaRPr>
          </a:p>
          <a:p>
            <a:pPr>
              <a:defRPr/>
            </a:pPr>
            <a:r>
              <a:rPr lang="en-US" altLang="zh-TW" sz="1600" dirty="0">
                <a:solidFill>
                  <a:schemeClr val="tx1"/>
                </a:solidFill>
              </a:rPr>
              <a:t>&lt;/form&gt;</a:t>
            </a:r>
            <a:endParaRPr lang="zh-TW" altLang="en-US" sz="1600" dirty="0">
              <a:solidFill>
                <a:schemeClr val="tx1"/>
              </a:solidFill>
            </a:endParaRPr>
          </a:p>
        </p:txBody>
      </p:sp>
    </p:spTree>
    <p:extLst>
      <p:ext uri="{BB962C8B-B14F-4D97-AF65-F5344CB8AC3E}">
        <p14:creationId xmlns:p14="http://schemas.microsoft.com/office/powerpoint/2010/main" val="2658957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文字輸入控制項</a:t>
            </a:r>
            <a:r>
              <a:rPr lang="en-US" altLang="zh-TW" b="1" dirty="0">
                <a:solidFill>
                  <a:schemeClr val="tx1"/>
                </a:solidFill>
                <a:latin typeface="Arial Unicode MS" panose="020B0604020202020204" pitchFamily="34" charset="-120"/>
              </a:rPr>
              <a:t>1</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638378" y="843558"/>
            <a:ext cx="7886700" cy="4032448"/>
          </a:xfrm>
          <a:prstGeom prst="rect">
            <a:avLst/>
          </a:prstGeom>
        </p:spPr>
        <p:txBody>
          <a:bodyPr>
            <a:normAutofit fontScale="8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單行文字輸入</a:t>
            </a:r>
          </a:p>
          <a:p>
            <a:pPr>
              <a:lnSpc>
                <a:spcPct val="110000"/>
              </a:lnSpc>
            </a:pPr>
            <a:r>
              <a:rPr lang="en-US" altLang="zh-TW" sz="2400" dirty="0"/>
              <a:t>Input </a:t>
            </a:r>
            <a:r>
              <a:rPr lang="zh-TW" altLang="en-US" sz="2400" dirty="0"/>
              <a:t>元素中</a:t>
            </a:r>
            <a:r>
              <a:rPr lang="en-US" altLang="zh-TW" sz="2400" dirty="0"/>
              <a:t>type</a:t>
            </a:r>
            <a:r>
              <a:rPr lang="zh-TW" altLang="en-US" sz="2400" dirty="0"/>
              <a:t>屬性的屬性值設定成</a:t>
            </a:r>
            <a:r>
              <a:rPr lang="en-US" altLang="zh-TW" sz="2400" dirty="0"/>
              <a:t>text</a:t>
            </a:r>
          </a:p>
          <a:p>
            <a:pPr>
              <a:lnSpc>
                <a:spcPct val="110000"/>
              </a:lnSpc>
            </a:pPr>
            <a:endParaRPr lang="en-US" altLang="zh-TW" sz="2400" dirty="0"/>
          </a:p>
          <a:p>
            <a:pPr>
              <a:lnSpc>
                <a:spcPct val="110000"/>
              </a:lnSpc>
            </a:pPr>
            <a:endParaRPr lang="en-US" altLang="zh-TW" sz="2400" dirty="0"/>
          </a:p>
          <a:p>
            <a:pPr>
              <a:lnSpc>
                <a:spcPct val="110000"/>
              </a:lnSpc>
            </a:pPr>
            <a:r>
              <a:rPr lang="zh-TW" altLang="en-US" sz="2400" dirty="0"/>
              <a:t>密碼輸入</a:t>
            </a:r>
          </a:p>
          <a:p>
            <a:pPr>
              <a:lnSpc>
                <a:spcPct val="110000"/>
              </a:lnSpc>
            </a:pPr>
            <a:r>
              <a:rPr lang="en-US" altLang="zh-TW" sz="2400" dirty="0"/>
              <a:t>Input </a:t>
            </a:r>
            <a:r>
              <a:rPr lang="zh-TW" altLang="en-US" sz="2400" dirty="0"/>
              <a:t>元素中</a:t>
            </a:r>
            <a:r>
              <a:rPr lang="en-US" altLang="zh-TW" sz="2400" dirty="0"/>
              <a:t>type</a:t>
            </a:r>
            <a:r>
              <a:rPr lang="zh-TW" altLang="en-US" sz="2400" dirty="0"/>
              <a:t>屬性的屬性值設定成</a:t>
            </a:r>
            <a:r>
              <a:rPr lang="en-US" altLang="zh-TW" sz="2400" dirty="0"/>
              <a:t>password</a:t>
            </a:r>
          </a:p>
          <a:p>
            <a:pPr>
              <a:lnSpc>
                <a:spcPct val="110000"/>
              </a:lnSpc>
            </a:pPr>
            <a:endParaRPr lang="en-US" altLang="zh-TW" sz="2400" dirty="0"/>
          </a:p>
          <a:p>
            <a:pPr>
              <a:lnSpc>
                <a:spcPct val="110000"/>
              </a:lnSpc>
            </a:pPr>
            <a:endParaRPr lang="en-US" altLang="zh-TW" sz="2400" dirty="0"/>
          </a:p>
          <a:p>
            <a:pPr>
              <a:lnSpc>
                <a:spcPct val="110000"/>
              </a:lnSpc>
            </a:pPr>
            <a:r>
              <a:rPr lang="zh-TW" altLang="en-US" sz="2400" dirty="0"/>
              <a:t>常用屬性</a:t>
            </a:r>
          </a:p>
          <a:p>
            <a:pPr>
              <a:lnSpc>
                <a:spcPct val="110000"/>
              </a:lnSpc>
            </a:pPr>
            <a:r>
              <a:rPr lang="en-US" altLang="zh-TW" sz="2400" dirty="0"/>
              <a:t>name</a:t>
            </a:r>
            <a:r>
              <a:rPr lang="zh-TW" altLang="en-US" sz="2400" dirty="0"/>
              <a:t>、</a:t>
            </a:r>
            <a:r>
              <a:rPr lang="en-US" altLang="zh-TW" sz="2400" dirty="0"/>
              <a:t>id</a:t>
            </a:r>
            <a:r>
              <a:rPr lang="zh-TW" altLang="en-US" sz="2400" dirty="0"/>
              <a:t>、</a:t>
            </a:r>
            <a:r>
              <a:rPr lang="en-US" altLang="zh-TW" sz="2400" dirty="0"/>
              <a:t>value(</a:t>
            </a:r>
            <a:r>
              <a:rPr lang="zh-TW" altLang="en-US" sz="2400" dirty="0"/>
              <a:t>使用者輸入的資料</a:t>
            </a:r>
            <a:r>
              <a:rPr lang="en-US" altLang="zh-TW" sz="2400" dirty="0"/>
              <a:t>)</a:t>
            </a:r>
          </a:p>
          <a:p>
            <a:pPr>
              <a:lnSpc>
                <a:spcPct val="110000"/>
              </a:lnSpc>
            </a:pPr>
            <a:r>
              <a:rPr lang="en-US" altLang="zh-TW" sz="2400" dirty="0"/>
              <a:t>size(</a:t>
            </a:r>
            <a:r>
              <a:rPr lang="zh-TW" altLang="en-US" sz="2400" dirty="0"/>
              <a:t>寬</a:t>
            </a:r>
            <a:r>
              <a:rPr lang="en-US" altLang="zh-TW" sz="2400" dirty="0"/>
              <a:t>)</a:t>
            </a:r>
            <a:r>
              <a:rPr lang="zh-TW" altLang="en-US" sz="2400" dirty="0"/>
              <a:t>、</a:t>
            </a:r>
            <a:r>
              <a:rPr lang="en-US" altLang="zh-TW" sz="2400" dirty="0" err="1"/>
              <a:t>maxlength</a:t>
            </a:r>
            <a:r>
              <a:rPr lang="en-US" altLang="zh-TW" sz="2400" dirty="0"/>
              <a:t>(</a:t>
            </a:r>
            <a:r>
              <a:rPr lang="zh-TW" altLang="en-US" sz="2400" dirty="0"/>
              <a:t>最多輸入的字元</a:t>
            </a:r>
            <a:r>
              <a:rPr lang="en-US" altLang="zh-TW" sz="2400" dirty="0"/>
              <a:t>)</a:t>
            </a:r>
          </a:p>
        </p:txBody>
      </p:sp>
      <p:sp>
        <p:nvSpPr>
          <p:cNvPr id="5" name="圓角矩形 4">
            <a:extLst>
              <a:ext uri="{FF2B5EF4-FFF2-40B4-BE49-F238E27FC236}">
                <a16:creationId xmlns:a16="http://schemas.microsoft.com/office/drawing/2014/main" id="{379BA7E6-8005-4B1F-9B2B-0114E985A3B8}"/>
              </a:ext>
            </a:extLst>
          </p:cNvPr>
          <p:cNvSpPr/>
          <p:nvPr/>
        </p:nvSpPr>
        <p:spPr>
          <a:xfrm>
            <a:off x="1074907" y="1523425"/>
            <a:ext cx="6766319" cy="61627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&lt;label  for="account"&gt;</a:t>
            </a:r>
            <a:r>
              <a:rPr lang="zh-TW" altLang="en-US" sz="1400" dirty="0">
                <a:solidFill>
                  <a:schemeClr val="tx1"/>
                </a:solidFill>
              </a:rPr>
              <a:t>姓名</a:t>
            </a:r>
            <a:r>
              <a:rPr lang="en-US" altLang="zh-TW" sz="1400" dirty="0">
                <a:solidFill>
                  <a:schemeClr val="tx1"/>
                </a:solidFill>
              </a:rPr>
              <a:t>:&lt;/label&gt;</a:t>
            </a:r>
          </a:p>
          <a:p>
            <a:pPr>
              <a:defRPr/>
            </a:pPr>
            <a:r>
              <a:rPr lang="en-US" altLang="zh-TW" sz="1400" dirty="0">
                <a:solidFill>
                  <a:schemeClr val="tx1"/>
                </a:solidFill>
              </a:rPr>
              <a:t>&lt;input type="text" id="account" name="account" placeholder="guest"&gt;</a:t>
            </a:r>
          </a:p>
        </p:txBody>
      </p:sp>
      <p:sp>
        <p:nvSpPr>
          <p:cNvPr id="8" name="圓角矩形 5">
            <a:extLst>
              <a:ext uri="{FF2B5EF4-FFF2-40B4-BE49-F238E27FC236}">
                <a16:creationId xmlns:a16="http://schemas.microsoft.com/office/drawing/2014/main" id="{AD61BEFF-89EB-4080-9333-6E40B1D2A2F2}"/>
              </a:ext>
            </a:extLst>
          </p:cNvPr>
          <p:cNvSpPr/>
          <p:nvPr/>
        </p:nvSpPr>
        <p:spPr>
          <a:xfrm>
            <a:off x="1074907" y="2933198"/>
            <a:ext cx="6766319" cy="50264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&lt;label  for="account"&gt;</a:t>
            </a:r>
            <a:r>
              <a:rPr lang="zh-TW" altLang="en-US" sz="1400" dirty="0">
                <a:solidFill>
                  <a:schemeClr val="tx1"/>
                </a:solidFill>
              </a:rPr>
              <a:t>姓名</a:t>
            </a:r>
            <a:r>
              <a:rPr lang="en-US" altLang="zh-TW" sz="1400" dirty="0">
                <a:solidFill>
                  <a:schemeClr val="tx1"/>
                </a:solidFill>
              </a:rPr>
              <a:t>:&lt;/label&gt;</a:t>
            </a:r>
          </a:p>
          <a:p>
            <a:pPr>
              <a:defRPr/>
            </a:pPr>
            <a:r>
              <a:rPr lang="en-US" altLang="zh-TW" sz="1400" dirty="0">
                <a:solidFill>
                  <a:schemeClr val="tx1"/>
                </a:solidFill>
              </a:rPr>
              <a:t>&lt;input type="text" id="account" name="account" placeholder=“guest”&gt;</a:t>
            </a:r>
          </a:p>
        </p:txBody>
      </p:sp>
      <p:pic>
        <p:nvPicPr>
          <p:cNvPr id="9" name="圖片 8">
            <a:extLst>
              <a:ext uri="{FF2B5EF4-FFF2-40B4-BE49-F238E27FC236}">
                <a16:creationId xmlns:a16="http://schemas.microsoft.com/office/drawing/2014/main" id="{1B1E43CC-D515-46F2-AAC3-E6C9C15B51B5}"/>
              </a:ext>
            </a:extLst>
          </p:cNvPr>
          <p:cNvPicPr>
            <a:picLocks noChangeAspect="1"/>
          </p:cNvPicPr>
          <p:nvPr/>
        </p:nvPicPr>
        <p:blipFill>
          <a:blip r:embed="rId2" cstate="print"/>
          <a:stretch>
            <a:fillRect/>
          </a:stretch>
        </p:blipFill>
        <p:spPr>
          <a:xfrm>
            <a:off x="5940152" y="3795886"/>
            <a:ext cx="2143125" cy="723900"/>
          </a:xfrm>
          <a:prstGeom prst="rect">
            <a:avLst/>
          </a:prstGeom>
        </p:spPr>
      </p:pic>
    </p:spTree>
    <p:extLst>
      <p:ext uri="{BB962C8B-B14F-4D97-AF65-F5344CB8AC3E}">
        <p14:creationId xmlns:p14="http://schemas.microsoft.com/office/powerpoint/2010/main" val="22751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設定延伸模組</a:t>
            </a:r>
            <a:endParaRPr lang="ko-KR" altLang="en-US" dirty="0">
              <a:solidFill>
                <a:schemeClr val="tx1"/>
              </a:solidFill>
            </a:endParaRPr>
          </a:p>
        </p:txBody>
      </p:sp>
      <p:pic>
        <p:nvPicPr>
          <p:cNvPr id="28" name="圖片 27">
            <a:extLst>
              <a:ext uri="{FF2B5EF4-FFF2-40B4-BE49-F238E27FC236}">
                <a16:creationId xmlns:a16="http://schemas.microsoft.com/office/drawing/2014/main" id="{91545AFB-776F-4603-8960-FC6972595706}"/>
              </a:ext>
            </a:extLst>
          </p:cNvPr>
          <p:cNvPicPr>
            <a:picLocks noChangeAspect="1"/>
          </p:cNvPicPr>
          <p:nvPr/>
        </p:nvPicPr>
        <p:blipFill>
          <a:blip r:embed="rId2"/>
          <a:stretch>
            <a:fillRect/>
          </a:stretch>
        </p:blipFill>
        <p:spPr>
          <a:xfrm>
            <a:off x="2267744" y="1059582"/>
            <a:ext cx="4817389" cy="3744208"/>
          </a:xfrm>
          <a:prstGeom prst="rect">
            <a:avLst/>
          </a:prstGeom>
        </p:spPr>
      </p:pic>
      <p:sp>
        <p:nvSpPr>
          <p:cNvPr id="29" name="矩形 28">
            <a:extLst>
              <a:ext uri="{FF2B5EF4-FFF2-40B4-BE49-F238E27FC236}">
                <a16:creationId xmlns:a16="http://schemas.microsoft.com/office/drawing/2014/main" id="{EC4A7D3B-67F5-4E6E-9EFF-D8E384C6E7C4}"/>
              </a:ext>
            </a:extLst>
          </p:cNvPr>
          <p:cNvSpPr/>
          <p:nvPr/>
        </p:nvSpPr>
        <p:spPr>
          <a:xfrm>
            <a:off x="2267744" y="2757767"/>
            <a:ext cx="326966" cy="3478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048571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文字輸入控制項</a:t>
            </a:r>
            <a:r>
              <a:rPr lang="en-US" altLang="zh-TW" b="1" dirty="0">
                <a:solidFill>
                  <a:schemeClr val="tx1"/>
                </a:solidFill>
                <a:latin typeface="Arial Unicode MS" panose="020B0604020202020204" pitchFamily="34" charset="-120"/>
              </a:rPr>
              <a:t>2</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4032448"/>
          </a:xfrm>
          <a:prstGeom prst="rect">
            <a:avLst/>
          </a:prstGeom>
        </p:spPr>
        <p:txBody>
          <a:bodyPr>
            <a:normAutofit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多行文字輸入</a:t>
            </a:r>
          </a:p>
          <a:p>
            <a:pPr>
              <a:lnSpc>
                <a:spcPct val="110000"/>
              </a:lnSpc>
            </a:pPr>
            <a:r>
              <a:rPr lang="zh-TW" altLang="en-US" sz="2400" dirty="0"/>
              <a:t>使用 </a:t>
            </a:r>
            <a:r>
              <a:rPr lang="en-US" altLang="zh-TW" sz="2400" dirty="0" err="1"/>
              <a:t>textarea</a:t>
            </a:r>
            <a:r>
              <a:rPr lang="zh-TW" altLang="en-US" sz="2400" dirty="0"/>
              <a:t>元素</a:t>
            </a:r>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r>
              <a:rPr lang="zh-TW" altLang="en-US" sz="2400" dirty="0"/>
              <a:t>常用屬性：</a:t>
            </a:r>
          </a:p>
          <a:p>
            <a:pPr>
              <a:lnSpc>
                <a:spcPct val="110000"/>
              </a:lnSpc>
            </a:pPr>
            <a:r>
              <a:rPr lang="en-US" altLang="zh-TW" sz="2400" dirty="0"/>
              <a:t>name</a:t>
            </a:r>
            <a:r>
              <a:rPr lang="zh-TW" altLang="en-US" sz="2400" dirty="0"/>
              <a:t>、</a:t>
            </a:r>
            <a:r>
              <a:rPr lang="en-US" altLang="zh-TW" sz="2400" dirty="0"/>
              <a:t>id</a:t>
            </a:r>
            <a:r>
              <a:rPr lang="zh-TW" altLang="en-US" sz="2400" dirty="0"/>
              <a:t>、</a:t>
            </a:r>
            <a:r>
              <a:rPr lang="en-US" altLang="zh-TW" sz="2400" dirty="0"/>
              <a:t>value</a:t>
            </a:r>
          </a:p>
          <a:p>
            <a:pPr>
              <a:lnSpc>
                <a:spcPct val="110000"/>
              </a:lnSpc>
            </a:pPr>
            <a:r>
              <a:rPr lang="en-US" altLang="zh-TW" sz="2400" dirty="0"/>
              <a:t>rows(</a:t>
            </a:r>
            <a:r>
              <a:rPr lang="zh-TW" altLang="en-US" sz="2400" dirty="0"/>
              <a:t>高</a:t>
            </a:r>
            <a:r>
              <a:rPr lang="en-US" altLang="zh-TW" sz="2400" dirty="0"/>
              <a:t>)</a:t>
            </a:r>
            <a:r>
              <a:rPr lang="zh-TW" altLang="en-US" sz="2400" dirty="0"/>
              <a:t>、</a:t>
            </a:r>
            <a:r>
              <a:rPr lang="en-US" altLang="zh-TW" sz="2400" dirty="0"/>
              <a:t>cols(</a:t>
            </a:r>
            <a:r>
              <a:rPr lang="zh-TW" altLang="en-US" sz="2400" dirty="0"/>
              <a:t>寬</a:t>
            </a:r>
            <a:r>
              <a:rPr lang="en-US" altLang="zh-TW" sz="2400" dirty="0"/>
              <a:t>)</a:t>
            </a:r>
          </a:p>
        </p:txBody>
      </p:sp>
      <p:sp>
        <p:nvSpPr>
          <p:cNvPr id="7" name="圓角矩形 4">
            <a:extLst>
              <a:ext uri="{FF2B5EF4-FFF2-40B4-BE49-F238E27FC236}">
                <a16:creationId xmlns:a16="http://schemas.microsoft.com/office/drawing/2014/main" id="{9E2C5073-0773-4465-90F0-573002044260}"/>
              </a:ext>
            </a:extLst>
          </p:cNvPr>
          <p:cNvSpPr/>
          <p:nvPr/>
        </p:nvSpPr>
        <p:spPr>
          <a:xfrm>
            <a:off x="1269460" y="1881086"/>
            <a:ext cx="6605080" cy="1381328"/>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dirty="0">
                <a:solidFill>
                  <a:schemeClr val="tx1"/>
                </a:solidFill>
              </a:rPr>
              <a:t>&lt;label for="memo"&gt;</a:t>
            </a:r>
            <a:r>
              <a:rPr lang="zh-TW" altLang="en-US" dirty="0">
                <a:solidFill>
                  <a:schemeClr val="tx1"/>
                </a:solidFill>
              </a:rPr>
              <a:t>意見</a:t>
            </a:r>
            <a:r>
              <a:rPr lang="en-US" altLang="zh-TW" dirty="0">
                <a:solidFill>
                  <a:schemeClr val="tx1"/>
                </a:solidFill>
              </a:rPr>
              <a:t>:&lt;/label&gt;</a:t>
            </a:r>
          </a:p>
          <a:p>
            <a:pPr>
              <a:defRPr/>
            </a:pPr>
            <a:r>
              <a:rPr lang="en-US" altLang="zh-TW" dirty="0">
                <a:solidFill>
                  <a:schemeClr val="tx1"/>
                </a:solidFill>
              </a:rPr>
              <a:t>&lt;</a:t>
            </a:r>
            <a:r>
              <a:rPr lang="en-US" altLang="zh-TW" dirty="0" err="1">
                <a:solidFill>
                  <a:schemeClr val="tx1"/>
                </a:solidFill>
              </a:rPr>
              <a:t>textarea</a:t>
            </a:r>
            <a:r>
              <a:rPr lang="en-US" altLang="zh-TW" dirty="0">
                <a:solidFill>
                  <a:schemeClr val="tx1"/>
                </a:solidFill>
              </a:rPr>
              <a:t> cols="40" rows="5" id="memo" name="memo" &gt;</a:t>
            </a:r>
          </a:p>
          <a:p>
            <a:pPr>
              <a:defRPr/>
            </a:pPr>
            <a:r>
              <a:rPr lang="en-US" altLang="zh-TW" dirty="0">
                <a:solidFill>
                  <a:schemeClr val="tx1"/>
                </a:solidFill>
              </a:rPr>
              <a:t>&lt;/</a:t>
            </a:r>
            <a:r>
              <a:rPr lang="en-US" altLang="zh-TW" dirty="0" err="1">
                <a:solidFill>
                  <a:schemeClr val="tx1"/>
                </a:solidFill>
              </a:rPr>
              <a:t>textarea</a:t>
            </a:r>
            <a:r>
              <a:rPr lang="en-US" altLang="zh-TW" dirty="0">
                <a:solidFill>
                  <a:schemeClr val="tx1"/>
                </a:solidFill>
              </a:rPr>
              <a:t>&gt;</a:t>
            </a:r>
          </a:p>
        </p:txBody>
      </p:sp>
      <p:pic>
        <p:nvPicPr>
          <p:cNvPr id="10" name="圖片 9">
            <a:extLst>
              <a:ext uri="{FF2B5EF4-FFF2-40B4-BE49-F238E27FC236}">
                <a16:creationId xmlns:a16="http://schemas.microsoft.com/office/drawing/2014/main" id="{2AA8F6F8-D728-43FF-BAD2-A280D8FC15F9}"/>
              </a:ext>
            </a:extLst>
          </p:cNvPr>
          <p:cNvPicPr>
            <a:picLocks noChangeAspect="1"/>
          </p:cNvPicPr>
          <p:nvPr/>
        </p:nvPicPr>
        <p:blipFill>
          <a:blip r:embed="rId2" cstate="print"/>
          <a:stretch>
            <a:fillRect/>
          </a:stretch>
        </p:blipFill>
        <p:spPr>
          <a:xfrm>
            <a:off x="4765664" y="3507235"/>
            <a:ext cx="2667000" cy="1123950"/>
          </a:xfrm>
          <a:prstGeom prst="rect">
            <a:avLst/>
          </a:prstGeom>
        </p:spPr>
        <p:style>
          <a:lnRef idx="3">
            <a:schemeClr val="lt1"/>
          </a:lnRef>
          <a:fillRef idx="1">
            <a:schemeClr val="accent3"/>
          </a:fillRef>
          <a:effectRef idx="1">
            <a:schemeClr val="accent3"/>
          </a:effectRef>
          <a:fontRef idx="minor">
            <a:schemeClr val="lt1"/>
          </a:fontRef>
        </p:style>
      </p:pic>
    </p:spTree>
    <p:extLst>
      <p:ext uri="{BB962C8B-B14F-4D97-AF65-F5344CB8AC3E}">
        <p14:creationId xmlns:p14="http://schemas.microsoft.com/office/powerpoint/2010/main" val="1256800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選擇控制項</a:t>
            </a:r>
            <a:r>
              <a:rPr lang="en-US" altLang="zh-TW" b="1" dirty="0">
                <a:solidFill>
                  <a:schemeClr val="tx1"/>
                </a:solidFill>
                <a:latin typeface="Arial Unicode MS" panose="020B0604020202020204" pitchFamily="34" charset="-120"/>
              </a:rPr>
              <a:t>1</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403244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單選控制項</a:t>
            </a:r>
          </a:p>
          <a:p>
            <a:pPr lvl="1">
              <a:lnSpc>
                <a:spcPct val="110000"/>
              </a:lnSpc>
            </a:pPr>
            <a:r>
              <a:rPr lang="en-US" altLang="zh-TW" sz="1800" dirty="0"/>
              <a:t>Input </a:t>
            </a:r>
            <a:r>
              <a:rPr lang="zh-TW" altLang="en-US" sz="1800" dirty="0"/>
              <a:t>元素中</a:t>
            </a:r>
            <a:r>
              <a:rPr lang="en-US" altLang="zh-TW" sz="1800" dirty="0"/>
              <a:t>type</a:t>
            </a:r>
            <a:r>
              <a:rPr lang="zh-TW" altLang="en-US" sz="1800" dirty="0"/>
              <a:t>屬性的屬性值設定成</a:t>
            </a:r>
            <a:r>
              <a:rPr lang="en-US" altLang="zh-TW" sz="1800" dirty="0"/>
              <a:t>radio</a:t>
            </a:r>
          </a:p>
          <a:p>
            <a:pPr>
              <a:lnSpc>
                <a:spcPct val="110000"/>
              </a:lnSpc>
            </a:pPr>
            <a:endParaRPr lang="en-US" altLang="zh-TW" sz="2400" dirty="0"/>
          </a:p>
          <a:p>
            <a:pPr>
              <a:lnSpc>
                <a:spcPct val="110000"/>
              </a:lnSpc>
            </a:pPr>
            <a:endParaRPr lang="en-US" altLang="zh-TW" sz="2400" dirty="0"/>
          </a:p>
          <a:p>
            <a:pPr>
              <a:lnSpc>
                <a:spcPct val="110000"/>
              </a:lnSpc>
            </a:pPr>
            <a:r>
              <a:rPr lang="zh-TW" altLang="en-US" sz="2400" dirty="0"/>
              <a:t>複選控制項</a:t>
            </a:r>
          </a:p>
          <a:p>
            <a:pPr lvl="1">
              <a:lnSpc>
                <a:spcPct val="110000"/>
              </a:lnSpc>
            </a:pPr>
            <a:r>
              <a:rPr lang="en-US" altLang="zh-TW" sz="1800" dirty="0"/>
              <a:t>Input </a:t>
            </a:r>
            <a:r>
              <a:rPr lang="zh-TW" altLang="en-US" sz="1800" dirty="0"/>
              <a:t>元素中</a:t>
            </a:r>
            <a:r>
              <a:rPr lang="en-US" altLang="zh-TW" sz="1800" dirty="0"/>
              <a:t>type</a:t>
            </a:r>
            <a:r>
              <a:rPr lang="zh-TW" altLang="en-US" sz="1800" dirty="0"/>
              <a:t>屬性的屬性值設定成</a:t>
            </a:r>
            <a:r>
              <a:rPr lang="en-US" altLang="zh-TW" sz="1800" dirty="0"/>
              <a:t>checkbox </a:t>
            </a:r>
          </a:p>
        </p:txBody>
      </p:sp>
      <p:sp>
        <p:nvSpPr>
          <p:cNvPr id="8" name="圓角矩形 4">
            <a:extLst>
              <a:ext uri="{FF2B5EF4-FFF2-40B4-BE49-F238E27FC236}">
                <a16:creationId xmlns:a16="http://schemas.microsoft.com/office/drawing/2014/main" id="{D1463C46-79E1-4FE2-B1B8-35D08C5D6F52}"/>
              </a:ext>
            </a:extLst>
          </p:cNvPr>
          <p:cNvSpPr/>
          <p:nvPr/>
        </p:nvSpPr>
        <p:spPr>
          <a:xfrm>
            <a:off x="938965" y="1768772"/>
            <a:ext cx="5223755" cy="690665"/>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type="radio" name="gender" value="male"&gt;</a:t>
            </a:r>
            <a:r>
              <a:rPr lang="zh-TW" altLang="en-US" sz="1600" dirty="0">
                <a:solidFill>
                  <a:schemeClr val="tx1"/>
                </a:solidFill>
              </a:rPr>
              <a:t>男</a:t>
            </a:r>
            <a:endParaRPr lang="en-US" altLang="zh-TW" sz="1600" dirty="0">
              <a:solidFill>
                <a:schemeClr val="tx1"/>
              </a:solidFill>
            </a:endParaRPr>
          </a:p>
          <a:p>
            <a:pPr>
              <a:defRPr/>
            </a:pPr>
            <a:r>
              <a:rPr lang="en-US" altLang="zh-TW" sz="1600" dirty="0">
                <a:solidFill>
                  <a:schemeClr val="tx1"/>
                </a:solidFill>
              </a:rPr>
              <a:t>&lt;input type="radio" name="gender" value="female"&gt;</a:t>
            </a:r>
            <a:r>
              <a:rPr lang="zh-TW" altLang="en-US" sz="1600" dirty="0">
                <a:solidFill>
                  <a:schemeClr val="tx1"/>
                </a:solidFill>
              </a:rPr>
              <a:t>女</a:t>
            </a:r>
            <a:endParaRPr lang="en-US" altLang="zh-TW" sz="1600" dirty="0">
              <a:solidFill>
                <a:schemeClr val="tx1"/>
              </a:solidFill>
            </a:endParaRPr>
          </a:p>
        </p:txBody>
      </p:sp>
      <p:sp>
        <p:nvSpPr>
          <p:cNvPr id="9" name="圓角矩形 5">
            <a:extLst>
              <a:ext uri="{FF2B5EF4-FFF2-40B4-BE49-F238E27FC236}">
                <a16:creationId xmlns:a16="http://schemas.microsoft.com/office/drawing/2014/main" id="{D5E5C24B-31DF-4BC7-B295-78D21BB78994}"/>
              </a:ext>
            </a:extLst>
          </p:cNvPr>
          <p:cNvSpPr/>
          <p:nvPr/>
        </p:nvSpPr>
        <p:spPr>
          <a:xfrm>
            <a:off x="938965" y="3527246"/>
            <a:ext cx="5846324" cy="129050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type="checkbox" name="hobby" value="music"&gt;</a:t>
            </a:r>
            <a:r>
              <a:rPr lang="zh-TW" altLang="en-US" sz="1600" dirty="0">
                <a:solidFill>
                  <a:schemeClr val="tx1"/>
                </a:solidFill>
              </a:rPr>
              <a:t>音樂</a:t>
            </a:r>
          </a:p>
          <a:p>
            <a:pPr>
              <a:defRPr/>
            </a:pPr>
            <a:r>
              <a:rPr lang="en-US" altLang="zh-TW" sz="1600" dirty="0">
                <a:solidFill>
                  <a:schemeClr val="tx1"/>
                </a:solidFill>
              </a:rPr>
              <a:t>&lt;input type="checkbox" name="hobby" value="sport"&gt;</a:t>
            </a:r>
            <a:r>
              <a:rPr lang="zh-TW" altLang="en-US" sz="1600" dirty="0">
                <a:solidFill>
                  <a:schemeClr val="tx1"/>
                </a:solidFill>
              </a:rPr>
              <a:t>運動</a:t>
            </a:r>
          </a:p>
          <a:p>
            <a:pPr>
              <a:defRPr/>
            </a:pPr>
            <a:r>
              <a:rPr lang="en-US" altLang="zh-TW" sz="1600" dirty="0">
                <a:solidFill>
                  <a:schemeClr val="tx1"/>
                </a:solidFill>
              </a:rPr>
              <a:t>&lt;input type="checkbox" name="hobby" value="reading"&gt;</a:t>
            </a:r>
            <a:r>
              <a:rPr lang="zh-TW" altLang="en-US" sz="1600" dirty="0">
                <a:solidFill>
                  <a:schemeClr val="tx1"/>
                </a:solidFill>
              </a:rPr>
              <a:t>閱讀</a:t>
            </a:r>
          </a:p>
          <a:p>
            <a:pPr>
              <a:defRPr/>
            </a:pPr>
            <a:r>
              <a:rPr lang="en-US" altLang="zh-TW" sz="1600" dirty="0">
                <a:solidFill>
                  <a:schemeClr val="tx1"/>
                </a:solidFill>
              </a:rPr>
              <a:t>&lt;input type="checkbox" name="hobby" value="movie"&gt;</a:t>
            </a:r>
            <a:r>
              <a:rPr lang="zh-TW" altLang="en-US" sz="1600" dirty="0">
                <a:solidFill>
                  <a:schemeClr val="tx1"/>
                </a:solidFill>
              </a:rPr>
              <a:t>電影</a:t>
            </a:r>
            <a:endParaRPr lang="en-US" altLang="zh-TW" sz="1600" dirty="0">
              <a:solidFill>
                <a:schemeClr val="tx1"/>
              </a:solidFill>
            </a:endParaRPr>
          </a:p>
        </p:txBody>
      </p:sp>
      <p:pic>
        <p:nvPicPr>
          <p:cNvPr id="11" name="圖片 10">
            <a:extLst>
              <a:ext uri="{FF2B5EF4-FFF2-40B4-BE49-F238E27FC236}">
                <a16:creationId xmlns:a16="http://schemas.microsoft.com/office/drawing/2014/main" id="{F362BAD2-E0E3-4197-A0D0-3126F77D74A3}"/>
              </a:ext>
            </a:extLst>
          </p:cNvPr>
          <p:cNvPicPr>
            <a:picLocks noChangeAspect="1"/>
          </p:cNvPicPr>
          <p:nvPr/>
        </p:nvPicPr>
        <p:blipFill>
          <a:blip r:embed="rId2" cstate="print"/>
          <a:stretch>
            <a:fillRect/>
          </a:stretch>
        </p:blipFill>
        <p:spPr>
          <a:xfrm>
            <a:off x="6274101" y="1983413"/>
            <a:ext cx="699581" cy="261382"/>
          </a:xfrm>
          <a:prstGeom prst="rect">
            <a:avLst/>
          </a:prstGeom>
        </p:spPr>
      </p:pic>
      <p:pic>
        <p:nvPicPr>
          <p:cNvPr id="12" name="圖片 11">
            <a:extLst>
              <a:ext uri="{FF2B5EF4-FFF2-40B4-BE49-F238E27FC236}">
                <a16:creationId xmlns:a16="http://schemas.microsoft.com/office/drawing/2014/main" id="{BF9EBFB3-F413-45D3-BF45-98FEEFC9A9F6}"/>
              </a:ext>
            </a:extLst>
          </p:cNvPr>
          <p:cNvPicPr>
            <a:picLocks noChangeAspect="1"/>
          </p:cNvPicPr>
          <p:nvPr/>
        </p:nvPicPr>
        <p:blipFill>
          <a:blip r:embed="rId3" cstate="print"/>
          <a:stretch>
            <a:fillRect/>
          </a:stretch>
        </p:blipFill>
        <p:spPr>
          <a:xfrm>
            <a:off x="6882236" y="4045054"/>
            <a:ext cx="1754223" cy="254887"/>
          </a:xfrm>
          <a:prstGeom prst="rect">
            <a:avLst/>
          </a:prstGeom>
        </p:spPr>
      </p:pic>
    </p:spTree>
    <p:extLst>
      <p:ext uri="{BB962C8B-B14F-4D97-AF65-F5344CB8AC3E}">
        <p14:creationId xmlns:p14="http://schemas.microsoft.com/office/powerpoint/2010/main" val="3857366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選擇控制項</a:t>
            </a:r>
            <a:r>
              <a:rPr lang="en-US" altLang="zh-TW" b="1" dirty="0">
                <a:solidFill>
                  <a:schemeClr val="tx1"/>
                </a:solidFill>
                <a:latin typeface="Arial Unicode MS" panose="020B0604020202020204" pitchFamily="34" charset="-120"/>
              </a:rPr>
              <a:t>2</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4032448"/>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下拉式選單控制項，可單選或者是複選</a:t>
            </a:r>
          </a:p>
          <a:p>
            <a:pPr lvl="1">
              <a:lnSpc>
                <a:spcPct val="110000"/>
              </a:lnSpc>
            </a:pPr>
            <a:r>
              <a:rPr lang="zh-TW" altLang="en-US" sz="2000" dirty="0"/>
              <a:t>使用</a:t>
            </a:r>
            <a:r>
              <a:rPr lang="en-US" altLang="zh-TW" sz="2000" dirty="0"/>
              <a:t>select</a:t>
            </a:r>
            <a:r>
              <a:rPr lang="zh-TW" altLang="en-US" sz="2000" dirty="0"/>
              <a:t>元素，在</a:t>
            </a:r>
            <a:r>
              <a:rPr lang="en-US" altLang="zh-TW" sz="2000" dirty="0"/>
              <a:t>select</a:t>
            </a:r>
            <a:r>
              <a:rPr lang="zh-TW" altLang="en-US" sz="2000" dirty="0"/>
              <a:t>元素內加上</a:t>
            </a:r>
            <a:r>
              <a:rPr lang="en-US" altLang="zh-TW" sz="2000" dirty="0"/>
              <a:t>option</a:t>
            </a:r>
            <a:r>
              <a:rPr lang="zh-TW" altLang="en-US" sz="2000" dirty="0"/>
              <a:t>元素</a:t>
            </a:r>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lvl="1">
              <a:lnSpc>
                <a:spcPct val="110000"/>
              </a:lnSpc>
            </a:pPr>
            <a:r>
              <a:rPr lang="en-US" altLang="zh-TW" sz="2000" dirty="0"/>
              <a:t>select</a:t>
            </a:r>
            <a:r>
              <a:rPr lang="zh-TW" altLang="en-US" sz="2000" dirty="0"/>
              <a:t>元素常用屬性</a:t>
            </a:r>
          </a:p>
          <a:p>
            <a:pPr lvl="1">
              <a:lnSpc>
                <a:spcPct val="110000"/>
              </a:lnSpc>
            </a:pPr>
            <a:r>
              <a:rPr lang="en-US" altLang="zh-TW" sz="2000" dirty="0"/>
              <a:t>name</a:t>
            </a:r>
            <a:r>
              <a:rPr lang="zh-TW" altLang="en-US" sz="2000" dirty="0"/>
              <a:t>、</a:t>
            </a:r>
            <a:r>
              <a:rPr lang="en-US" altLang="zh-TW" sz="2000" dirty="0"/>
              <a:t>id</a:t>
            </a:r>
            <a:r>
              <a:rPr lang="zh-TW" altLang="en-US" sz="2000" dirty="0"/>
              <a:t>、</a:t>
            </a:r>
            <a:r>
              <a:rPr lang="en-US" altLang="zh-TW" sz="2000" dirty="0"/>
              <a:t>multiple(</a:t>
            </a:r>
            <a:r>
              <a:rPr lang="zh-TW" altLang="en-US" sz="2000" dirty="0"/>
              <a:t>複選，沒有加上此屬性為單選</a:t>
            </a:r>
            <a:r>
              <a:rPr lang="en-US" altLang="zh-TW" sz="2000" dirty="0"/>
              <a:t>)</a:t>
            </a:r>
          </a:p>
          <a:p>
            <a:pPr lvl="1">
              <a:lnSpc>
                <a:spcPct val="110000"/>
              </a:lnSpc>
            </a:pPr>
            <a:r>
              <a:rPr lang="en-US" altLang="zh-TW" sz="2000" dirty="0"/>
              <a:t>option</a:t>
            </a:r>
            <a:r>
              <a:rPr lang="zh-TW" altLang="en-US" sz="2000" dirty="0"/>
              <a:t>元素常用屬性</a:t>
            </a:r>
          </a:p>
          <a:p>
            <a:pPr lvl="1">
              <a:lnSpc>
                <a:spcPct val="110000"/>
              </a:lnSpc>
            </a:pPr>
            <a:r>
              <a:rPr lang="en-US" altLang="zh-TW" sz="2000" dirty="0"/>
              <a:t>value</a:t>
            </a:r>
            <a:r>
              <a:rPr lang="zh-TW" altLang="en-US" sz="2000" dirty="0"/>
              <a:t>、</a:t>
            </a:r>
            <a:r>
              <a:rPr lang="en-US" altLang="zh-TW" sz="2000" dirty="0"/>
              <a:t>selected(</a:t>
            </a:r>
            <a:r>
              <a:rPr lang="zh-TW" altLang="en-US" sz="2000" dirty="0"/>
              <a:t>預設被選擇的項目</a:t>
            </a:r>
            <a:r>
              <a:rPr lang="en-US" altLang="zh-TW" sz="2000" dirty="0"/>
              <a:t>)</a:t>
            </a:r>
          </a:p>
          <a:p>
            <a:pPr>
              <a:lnSpc>
                <a:spcPct val="110000"/>
              </a:lnSpc>
            </a:pPr>
            <a:endParaRPr lang="en-US" altLang="zh-TW" sz="2400" dirty="0"/>
          </a:p>
        </p:txBody>
      </p:sp>
      <p:sp>
        <p:nvSpPr>
          <p:cNvPr id="10" name="圓角矩形 5">
            <a:extLst>
              <a:ext uri="{FF2B5EF4-FFF2-40B4-BE49-F238E27FC236}">
                <a16:creationId xmlns:a16="http://schemas.microsoft.com/office/drawing/2014/main" id="{DBF39EB6-4AD2-4EC1-8A9D-3EA2B2148F95}"/>
              </a:ext>
            </a:extLst>
          </p:cNvPr>
          <p:cNvSpPr/>
          <p:nvPr/>
        </p:nvSpPr>
        <p:spPr>
          <a:xfrm>
            <a:off x="1331640" y="1563638"/>
            <a:ext cx="4795736" cy="165618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&lt;select name="</a:t>
            </a:r>
            <a:r>
              <a:rPr lang="en-US" altLang="zh-TW" sz="1400" dirty="0" err="1">
                <a:solidFill>
                  <a:schemeClr val="tx1"/>
                </a:solidFill>
              </a:rPr>
              <a:t>LivingIn</a:t>
            </a:r>
            <a:r>
              <a:rPr lang="en-US" altLang="zh-TW" sz="1400" dirty="0">
                <a:solidFill>
                  <a:schemeClr val="tx1"/>
                </a:solidFill>
              </a:rPr>
              <a:t>"&gt;</a:t>
            </a:r>
          </a:p>
          <a:p>
            <a:pPr>
              <a:defRPr/>
            </a:pPr>
            <a:r>
              <a:rPr lang="zh-TW" altLang="en-US" sz="1400" dirty="0">
                <a:solidFill>
                  <a:schemeClr val="tx1"/>
                </a:solidFill>
              </a:rPr>
              <a:t>    </a:t>
            </a:r>
            <a:r>
              <a:rPr lang="en-US" altLang="zh-TW" sz="1400" dirty="0">
                <a:solidFill>
                  <a:schemeClr val="tx1"/>
                </a:solidFill>
              </a:rPr>
              <a:t>&lt;option value="TPE"&gt;</a:t>
            </a:r>
            <a:r>
              <a:rPr lang="zh-TW" altLang="en-US" sz="1400" dirty="0">
                <a:solidFill>
                  <a:schemeClr val="tx1"/>
                </a:solidFill>
              </a:rPr>
              <a:t>台北市</a:t>
            </a:r>
            <a:r>
              <a:rPr lang="en-US" altLang="zh-TW" sz="1400" dirty="0">
                <a:solidFill>
                  <a:schemeClr val="tx1"/>
                </a:solidFill>
              </a:rPr>
              <a:t>&lt;/option&gt;</a:t>
            </a:r>
          </a:p>
          <a:p>
            <a:pPr>
              <a:defRPr/>
            </a:pPr>
            <a:r>
              <a:rPr lang="zh-TW" altLang="en-US" sz="1400" dirty="0">
                <a:solidFill>
                  <a:schemeClr val="tx1"/>
                </a:solidFill>
              </a:rPr>
              <a:t>    </a:t>
            </a:r>
            <a:r>
              <a:rPr lang="en-US" altLang="zh-TW" sz="1400" dirty="0">
                <a:solidFill>
                  <a:schemeClr val="tx1"/>
                </a:solidFill>
              </a:rPr>
              <a:t>&lt;option value="TPH"&gt;</a:t>
            </a:r>
            <a:r>
              <a:rPr lang="zh-TW" altLang="en-US" sz="1400" dirty="0">
                <a:solidFill>
                  <a:schemeClr val="tx1"/>
                </a:solidFill>
              </a:rPr>
              <a:t>新北市</a:t>
            </a:r>
            <a:r>
              <a:rPr lang="en-US" altLang="zh-TW" sz="1400" dirty="0">
                <a:solidFill>
                  <a:schemeClr val="tx1"/>
                </a:solidFill>
              </a:rPr>
              <a:t>&lt;/option&gt;</a:t>
            </a:r>
          </a:p>
          <a:p>
            <a:pPr>
              <a:defRPr/>
            </a:pPr>
            <a:r>
              <a:rPr lang="zh-TW" altLang="en-US" sz="1400" dirty="0">
                <a:solidFill>
                  <a:schemeClr val="tx1"/>
                </a:solidFill>
              </a:rPr>
              <a:t>    </a:t>
            </a:r>
            <a:r>
              <a:rPr lang="en-US" altLang="zh-TW" sz="1400" dirty="0">
                <a:solidFill>
                  <a:schemeClr val="tx1"/>
                </a:solidFill>
              </a:rPr>
              <a:t>&lt;option value="TYC"&gt;</a:t>
            </a:r>
            <a:r>
              <a:rPr lang="zh-TW" altLang="en-US" sz="1400" dirty="0">
                <a:solidFill>
                  <a:schemeClr val="tx1"/>
                </a:solidFill>
              </a:rPr>
              <a:t>桃園市</a:t>
            </a:r>
            <a:r>
              <a:rPr lang="en-US" altLang="zh-TW" sz="1400" dirty="0">
                <a:solidFill>
                  <a:schemeClr val="tx1"/>
                </a:solidFill>
              </a:rPr>
              <a:t>&lt;/option&gt;</a:t>
            </a:r>
          </a:p>
          <a:p>
            <a:pPr>
              <a:defRPr/>
            </a:pPr>
            <a:r>
              <a:rPr lang="zh-TW" altLang="en-US" sz="1400" dirty="0">
                <a:solidFill>
                  <a:schemeClr val="tx1"/>
                </a:solidFill>
              </a:rPr>
              <a:t>    </a:t>
            </a:r>
            <a:r>
              <a:rPr lang="en-US" altLang="zh-TW" sz="1400" dirty="0">
                <a:solidFill>
                  <a:schemeClr val="tx1"/>
                </a:solidFill>
              </a:rPr>
              <a:t>&lt;option value="HSC"&gt;</a:t>
            </a:r>
            <a:r>
              <a:rPr lang="zh-TW" altLang="en-US" sz="1400" dirty="0">
                <a:solidFill>
                  <a:schemeClr val="tx1"/>
                </a:solidFill>
              </a:rPr>
              <a:t>新竹市</a:t>
            </a:r>
            <a:r>
              <a:rPr lang="en-US" altLang="zh-TW" sz="1400" dirty="0">
                <a:solidFill>
                  <a:schemeClr val="tx1"/>
                </a:solidFill>
              </a:rPr>
              <a:t>&lt;/option&gt;</a:t>
            </a:r>
          </a:p>
          <a:p>
            <a:pPr>
              <a:defRPr/>
            </a:pPr>
            <a:r>
              <a:rPr lang="en-US" altLang="zh-TW" sz="1400" dirty="0">
                <a:solidFill>
                  <a:schemeClr val="tx1"/>
                </a:solidFill>
              </a:rPr>
              <a:t>&lt;/select&gt;</a:t>
            </a:r>
          </a:p>
        </p:txBody>
      </p:sp>
      <p:graphicFrame>
        <p:nvGraphicFramePr>
          <p:cNvPr id="13" name="物件 12">
            <a:extLst>
              <a:ext uri="{FF2B5EF4-FFF2-40B4-BE49-F238E27FC236}">
                <a16:creationId xmlns:a16="http://schemas.microsoft.com/office/drawing/2014/main" id="{80B89DCE-46FF-47D2-923D-189EC84E9B37}"/>
              </a:ext>
            </a:extLst>
          </p:cNvPr>
          <p:cNvGraphicFramePr>
            <a:graphicFrameLocks noChangeAspect="1"/>
          </p:cNvGraphicFramePr>
          <p:nvPr>
            <p:extLst>
              <p:ext uri="{D42A27DB-BD31-4B8C-83A1-F6EECF244321}">
                <p14:modId xmlns:p14="http://schemas.microsoft.com/office/powerpoint/2010/main" val="3402769872"/>
              </p:ext>
            </p:extLst>
          </p:nvPr>
        </p:nvGraphicFramePr>
        <p:xfrm>
          <a:off x="6300192" y="1833141"/>
          <a:ext cx="820297" cy="1034041"/>
        </p:xfrm>
        <a:graphic>
          <a:graphicData uri="http://schemas.openxmlformats.org/presentationml/2006/ole">
            <mc:AlternateContent xmlns:mc="http://schemas.openxmlformats.org/markup-compatibility/2006">
              <mc:Choice xmlns:v="urn:schemas-microsoft-com:vml" Requires="v">
                <p:oleObj name="Image" r:id="rId2" imgW="939683" imgH="1282540" progId="">
                  <p:embed/>
                </p:oleObj>
              </mc:Choice>
              <mc:Fallback>
                <p:oleObj name="Image" r:id="rId2" imgW="939683" imgH="1282540" progId="">
                  <p:embed/>
                  <p:pic>
                    <p:nvPicPr>
                      <p:cNvPr id="13" name="物件 12">
                        <a:extLst>
                          <a:ext uri="{FF2B5EF4-FFF2-40B4-BE49-F238E27FC236}">
                            <a16:creationId xmlns:a16="http://schemas.microsoft.com/office/drawing/2014/main" id="{80B89DCE-46FF-47D2-923D-189EC84E9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833141"/>
                        <a:ext cx="820297" cy="1034041"/>
                      </a:xfrm>
                      <a:prstGeom prst="rect">
                        <a:avLst/>
                      </a:prstGeom>
                      <a:noFill/>
                    </p:spPr>
                  </p:pic>
                </p:oleObj>
              </mc:Fallback>
            </mc:AlternateContent>
          </a:graphicData>
        </a:graphic>
      </p:graphicFrame>
    </p:spTree>
    <p:extLst>
      <p:ext uri="{BB962C8B-B14F-4D97-AF65-F5344CB8AC3E}">
        <p14:creationId xmlns:p14="http://schemas.microsoft.com/office/powerpoint/2010/main" val="564649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按鈕控制項</a:t>
            </a:r>
            <a:r>
              <a:rPr lang="en-US" altLang="zh-TW" b="1" dirty="0">
                <a:solidFill>
                  <a:schemeClr val="tx1"/>
                </a:solidFill>
                <a:latin typeface="Arial Unicode MS" panose="020B0604020202020204" pitchFamily="34" charset="-120"/>
              </a:rPr>
              <a:t>1</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259228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送出按鈕</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submit</a:t>
            </a:r>
          </a:p>
          <a:p>
            <a:pPr lvl="1">
              <a:lnSpc>
                <a:spcPct val="110000"/>
              </a:lnSpc>
            </a:pPr>
            <a:r>
              <a:rPr lang="zh-TW" altLang="en-US" sz="2000" dirty="0"/>
              <a:t>會將表單中使用者輸入的資料送到伺服器端</a:t>
            </a:r>
          </a:p>
          <a:p>
            <a:pPr>
              <a:lnSpc>
                <a:spcPct val="110000"/>
              </a:lnSpc>
            </a:pPr>
            <a:r>
              <a:rPr lang="zh-TW" altLang="en-US" sz="2400" dirty="0"/>
              <a:t>清除資料</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reset</a:t>
            </a:r>
          </a:p>
          <a:p>
            <a:pPr lvl="1">
              <a:lnSpc>
                <a:spcPct val="110000"/>
              </a:lnSpc>
            </a:pPr>
            <a:r>
              <a:rPr lang="zh-TW" altLang="en-US" sz="2000" dirty="0"/>
              <a:t>會清除表單中使用者輸入的資料   </a:t>
            </a:r>
          </a:p>
          <a:p>
            <a:pPr>
              <a:lnSpc>
                <a:spcPct val="110000"/>
              </a:lnSpc>
            </a:pPr>
            <a:endParaRPr lang="zh-TW" altLang="en-US" sz="2400" dirty="0"/>
          </a:p>
        </p:txBody>
      </p:sp>
      <p:sp>
        <p:nvSpPr>
          <p:cNvPr id="14" name="圓角矩形 5">
            <a:extLst>
              <a:ext uri="{FF2B5EF4-FFF2-40B4-BE49-F238E27FC236}">
                <a16:creationId xmlns:a16="http://schemas.microsoft.com/office/drawing/2014/main" id="{E87DE373-3C28-47DE-B9B4-677EE67B76B5}"/>
              </a:ext>
            </a:extLst>
          </p:cNvPr>
          <p:cNvSpPr/>
          <p:nvPr/>
        </p:nvSpPr>
        <p:spPr>
          <a:xfrm>
            <a:off x="1331640" y="3579862"/>
            <a:ext cx="6147881" cy="89812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type="submit" value="</a:t>
            </a:r>
            <a:r>
              <a:rPr lang="zh-TW" altLang="en-US" sz="1600" dirty="0">
                <a:solidFill>
                  <a:schemeClr val="tx1"/>
                </a:solidFill>
              </a:rPr>
              <a:t>送出</a:t>
            </a:r>
            <a:r>
              <a:rPr lang="en-US" altLang="zh-TW" sz="1600" dirty="0">
                <a:solidFill>
                  <a:schemeClr val="tx1"/>
                </a:solidFill>
              </a:rPr>
              <a:t>"&gt;</a:t>
            </a:r>
          </a:p>
          <a:p>
            <a:pPr>
              <a:defRPr/>
            </a:pPr>
            <a:r>
              <a:rPr lang="en-US" altLang="zh-TW" sz="1600" dirty="0">
                <a:solidFill>
                  <a:schemeClr val="tx1"/>
                </a:solidFill>
              </a:rPr>
              <a:t>&lt;input type="reset" value="</a:t>
            </a:r>
            <a:r>
              <a:rPr lang="zh-TW" altLang="en-US" sz="1600" dirty="0">
                <a:solidFill>
                  <a:schemeClr val="tx1"/>
                </a:solidFill>
              </a:rPr>
              <a:t>清除</a:t>
            </a:r>
            <a:r>
              <a:rPr lang="en-US" altLang="zh-TW" sz="1600" dirty="0">
                <a:solidFill>
                  <a:schemeClr val="tx1"/>
                </a:solidFill>
              </a:rPr>
              <a:t>"&gt;</a:t>
            </a:r>
          </a:p>
        </p:txBody>
      </p:sp>
      <p:pic>
        <p:nvPicPr>
          <p:cNvPr id="15" name="Picture 7">
            <a:extLst>
              <a:ext uri="{FF2B5EF4-FFF2-40B4-BE49-F238E27FC236}">
                <a16:creationId xmlns:a16="http://schemas.microsoft.com/office/drawing/2014/main" id="{474489C7-B6DE-4DF7-8146-7B935CC491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9707" y="2574172"/>
            <a:ext cx="691339" cy="42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a:extLst>
              <a:ext uri="{FF2B5EF4-FFF2-40B4-BE49-F238E27FC236}">
                <a16:creationId xmlns:a16="http://schemas.microsoft.com/office/drawing/2014/main" id="{CA9DBB13-2763-4A88-B863-62FB5F65CF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9708" y="1488972"/>
            <a:ext cx="691339" cy="41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5386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 按鈕控制項</a:t>
            </a:r>
            <a:r>
              <a:rPr lang="en-US" altLang="zh-TW" b="1" dirty="0">
                <a:solidFill>
                  <a:schemeClr val="tx1"/>
                </a:solidFill>
                <a:latin typeface="Arial Unicode MS" panose="020B0604020202020204" pitchFamily="34" charset="-120"/>
              </a:rPr>
              <a:t>2</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一般按鈕</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button</a:t>
            </a:r>
          </a:p>
          <a:p>
            <a:pPr lvl="1">
              <a:lnSpc>
                <a:spcPct val="110000"/>
              </a:lnSpc>
            </a:pPr>
            <a:r>
              <a:rPr lang="zh-TW" altLang="en-US" sz="2000" dirty="0"/>
              <a:t>使用</a:t>
            </a:r>
            <a:r>
              <a:rPr lang="en-US" altLang="zh-TW" sz="2000" dirty="0"/>
              <a:t>button</a:t>
            </a:r>
            <a:r>
              <a:rPr lang="zh-TW" altLang="en-US" sz="2000" dirty="0"/>
              <a:t>元素</a:t>
            </a:r>
          </a:p>
          <a:p>
            <a:pPr lvl="1">
              <a:lnSpc>
                <a:spcPct val="110000"/>
              </a:lnSpc>
            </a:pPr>
            <a:r>
              <a:rPr lang="zh-TW" altLang="en-US" sz="2000" dirty="0"/>
              <a:t>沒有任何預設功能，用來讓開發人員透過</a:t>
            </a:r>
            <a:r>
              <a:rPr lang="en-US" altLang="zh-TW" sz="2000" dirty="0"/>
              <a:t>JavaScript</a:t>
            </a:r>
            <a:r>
              <a:rPr lang="zh-TW" altLang="en-US" sz="2000" dirty="0"/>
              <a:t>程式去自訂一些功能。</a:t>
            </a:r>
          </a:p>
          <a:p>
            <a:pPr>
              <a:lnSpc>
                <a:spcPct val="110000"/>
              </a:lnSpc>
            </a:pPr>
            <a:endParaRPr lang="zh-TW" altLang="en-US" sz="2400" dirty="0"/>
          </a:p>
          <a:p>
            <a:pPr>
              <a:lnSpc>
                <a:spcPct val="110000"/>
              </a:lnSpc>
            </a:pPr>
            <a:endParaRPr lang="zh-TW" altLang="en-US" sz="2400" dirty="0"/>
          </a:p>
          <a:p>
            <a:pPr>
              <a:lnSpc>
                <a:spcPct val="110000"/>
              </a:lnSpc>
            </a:pPr>
            <a:endParaRPr lang="zh-TW" altLang="en-US" sz="2400" dirty="0"/>
          </a:p>
          <a:p>
            <a:pPr lvl="1">
              <a:lnSpc>
                <a:spcPct val="110000"/>
              </a:lnSpc>
            </a:pPr>
            <a:r>
              <a:rPr lang="zh-TW" altLang="en-US" sz="2000" dirty="0"/>
              <a:t>常用屬性</a:t>
            </a:r>
          </a:p>
          <a:p>
            <a:pPr lvl="1">
              <a:lnSpc>
                <a:spcPct val="110000"/>
              </a:lnSpc>
            </a:pPr>
            <a:r>
              <a:rPr lang="en-US" altLang="zh-TW" sz="2000" dirty="0"/>
              <a:t>name</a:t>
            </a:r>
            <a:r>
              <a:rPr lang="zh-TW" altLang="en-US" sz="2000" dirty="0"/>
              <a:t>、</a:t>
            </a:r>
            <a:r>
              <a:rPr lang="en-US" altLang="zh-TW" sz="2000" dirty="0"/>
              <a:t>id</a:t>
            </a:r>
            <a:r>
              <a:rPr lang="zh-TW" altLang="en-US" sz="2000" dirty="0"/>
              <a:t>、</a:t>
            </a:r>
            <a:r>
              <a:rPr lang="en-US" altLang="zh-TW" sz="2000" dirty="0"/>
              <a:t>value</a:t>
            </a:r>
          </a:p>
          <a:p>
            <a:pPr lvl="1">
              <a:lnSpc>
                <a:spcPct val="110000"/>
              </a:lnSpc>
            </a:pPr>
            <a:r>
              <a:rPr lang="en-US" altLang="zh-TW" sz="2000" dirty="0"/>
              <a:t>disabled(</a:t>
            </a:r>
            <a:r>
              <a:rPr lang="zh-TW" altLang="en-US" sz="2000" dirty="0"/>
              <a:t>取消按鈕功能</a:t>
            </a:r>
            <a:r>
              <a:rPr lang="en-US" altLang="zh-TW" sz="2000" dirty="0"/>
              <a:t>)</a:t>
            </a:r>
          </a:p>
        </p:txBody>
      </p:sp>
      <p:sp>
        <p:nvSpPr>
          <p:cNvPr id="7" name="圓角矩形 5">
            <a:extLst>
              <a:ext uri="{FF2B5EF4-FFF2-40B4-BE49-F238E27FC236}">
                <a16:creationId xmlns:a16="http://schemas.microsoft.com/office/drawing/2014/main" id="{B91E4485-2EE4-4ADE-B139-48FF63DA07B2}"/>
              </a:ext>
            </a:extLst>
          </p:cNvPr>
          <p:cNvSpPr/>
          <p:nvPr/>
        </p:nvSpPr>
        <p:spPr>
          <a:xfrm>
            <a:off x="1403648" y="2421702"/>
            <a:ext cx="7037423" cy="898123"/>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&lt;input type=“button” name=“button1” id=“button1”</a:t>
            </a:r>
            <a:r>
              <a:rPr lang="zh-TW" altLang="en-US" sz="1600" dirty="0">
                <a:solidFill>
                  <a:schemeClr val="tx1"/>
                </a:solidFill>
              </a:rPr>
              <a:t> </a:t>
            </a:r>
            <a:r>
              <a:rPr lang="en-US" altLang="zh-TW" sz="1600" dirty="0">
                <a:solidFill>
                  <a:schemeClr val="tx1"/>
                </a:solidFill>
              </a:rPr>
              <a:t>value=“</a:t>
            </a:r>
            <a:r>
              <a:rPr lang="zh-TW" altLang="en-US" sz="1600" dirty="0">
                <a:solidFill>
                  <a:schemeClr val="tx1"/>
                </a:solidFill>
              </a:rPr>
              <a:t>一般按鈕</a:t>
            </a:r>
            <a:r>
              <a:rPr lang="en-US" altLang="zh-TW" sz="1600" dirty="0">
                <a:solidFill>
                  <a:schemeClr val="tx1"/>
                </a:solidFill>
              </a:rPr>
              <a:t>"&gt;</a:t>
            </a:r>
            <a:endParaRPr lang="zh-TW" altLang="en-US" sz="1600" dirty="0">
              <a:solidFill>
                <a:schemeClr val="tx1"/>
              </a:solidFill>
            </a:endParaRPr>
          </a:p>
          <a:p>
            <a:pPr>
              <a:defRPr/>
            </a:pPr>
            <a:r>
              <a:rPr lang="en-US" altLang="zh-TW" sz="1600" dirty="0">
                <a:solidFill>
                  <a:schemeClr val="tx1"/>
                </a:solidFill>
              </a:rPr>
              <a:t>&lt;button type=“button” name=“button1” id=“button1” &gt;</a:t>
            </a:r>
            <a:r>
              <a:rPr lang="zh-TW" altLang="en-US" sz="1600" dirty="0">
                <a:solidFill>
                  <a:schemeClr val="tx1"/>
                </a:solidFill>
              </a:rPr>
              <a:t>一般按鈕</a:t>
            </a:r>
            <a:r>
              <a:rPr lang="en-US" altLang="zh-TW" sz="1600" dirty="0">
                <a:solidFill>
                  <a:schemeClr val="tx1"/>
                </a:solidFill>
              </a:rPr>
              <a:t>&lt;/button&gt;</a:t>
            </a:r>
          </a:p>
        </p:txBody>
      </p:sp>
      <p:pic>
        <p:nvPicPr>
          <p:cNvPr id="8" name="圖片 1">
            <a:extLst>
              <a:ext uri="{FF2B5EF4-FFF2-40B4-BE49-F238E27FC236}">
                <a16:creationId xmlns:a16="http://schemas.microsoft.com/office/drawing/2014/main" id="{1493D66C-59F8-4950-8635-7E60F9A63B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1414" y="3904770"/>
            <a:ext cx="1769657" cy="387752"/>
          </a:xfrm>
          <a:prstGeom prst="rect">
            <a:avLst/>
          </a:prstGeom>
          <a:ln/>
        </p:spPr>
        <p:style>
          <a:lnRef idx="3">
            <a:schemeClr val="lt1"/>
          </a:lnRef>
          <a:fillRef idx="1">
            <a:schemeClr val="accent3"/>
          </a:fillRef>
          <a:effectRef idx="1">
            <a:schemeClr val="accent3"/>
          </a:effectRef>
          <a:fontRef idx="minor">
            <a:schemeClr val="lt1"/>
          </a:fontRef>
        </p:style>
      </p:pic>
    </p:spTree>
    <p:extLst>
      <p:ext uri="{BB962C8B-B14F-4D97-AF65-F5344CB8AC3E}">
        <p14:creationId xmlns:p14="http://schemas.microsoft.com/office/powerpoint/2010/main" val="776088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檔案上傳控制項</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zh-TW" altLang="en-US" sz="2400" dirty="0"/>
              <a:t>上傳檔案</a:t>
            </a:r>
          </a:p>
          <a:p>
            <a:pPr lvl="1">
              <a:lnSpc>
                <a:spcPct val="110000"/>
              </a:lnSpc>
            </a:pPr>
            <a:r>
              <a:rPr lang="en-US" altLang="zh-TW" sz="2000" dirty="0"/>
              <a:t>Input </a:t>
            </a:r>
            <a:r>
              <a:rPr lang="zh-TW" altLang="en-US" sz="2000" dirty="0"/>
              <a:t>元素中</a:t>
            </a:r>
            <a:r>
              <a:rPr lang="en-US" altLang="zh-TW" sz="2000" dirty="0"/>
              <a:t>type</a:t>
            </a:r>
            <a:r>
              <a:rPr lang="zh-TW" altLang="en-US" sz="2000" dirty="0"/>
              <a:t>屬性的屬性值設定成</a:t>
            </a:r>
            <a:r>
              <a:rPr lang="en-US" altLang="zh-TW" sz="2000" dirty="0"/>
              <a:t>file</a:t>
            </a:r>
          </a:p>
          <a:p>
            <a:pPr>
              <a:lnSpc>
                <a:spcPct val="110000"/>
              </a:lnSpc>
            </a:pPr>
            <a:endParaRPr lang="en-US" altLang="zh-TW" sz="2400" dirty="0"/>
          </a:p>
          <a:p>
            <a:pPr>
              <a:lnSpc>
                <a:spcPct val="110000"/>
              </a:lnSpc>
            </a:pPr>
            <a:endParaRPr lang="en-US" altLang="zh-TW" sz="2400" dirty="0"/>
          </a:p>
          <a:p>
            <a:pPr>
              <a:lnSpc>
                <a:spcPct val="110000"/>
              </a:lnSpc>
            </a:pPr>
            <a:endParaRPr lang="en-US" altLang="zh-TW" sz="2400" dirty="0"/>
          </a:p>
          <a:p>
            <a:pPr>
              <a:lnSpc>
                <a:spcPct val="110000"/>
              </a:lnSpc>
            </a:pPr>
            <a:endParaRPr lang="en-US" altLang="zh-TW" sz="2400" dirty="0"/>
          </a:p>
          <a:p>
            <a:pPr marL="0" indent="0">
              <a:lnSpc>
                <a:spcPct val="110000"/>
              </a:lnSpc>
              <a:buNone/>
            </a:pPr>
            <a:endParaRPr lang="en-US" altLang="zh-TW" sz="2400" dirty="0"/>
          </a:p>
          <a:p>
            <a:pPr>
              <a:lnSpc>
                <a:spcPct val="110000"/>
              </a:lnSpc>
            </a:pPr>
            <a:endParaRPr lang="en-US" altLang="zh-TW" sz="2400" dirty="0"/>
          </a:p>
          <a:p>
            <a:pPr>
              <a:lnSpc>
                <a:spcPct val="110000"/>
              </a:lnSpc>
            </a:pPr>
            <a:endParaRPr lang="en-US" altLang="zh-TW" sz="2400" dirty="0"/>
          </a:p>
          <a:p>
            <a:pPr marL="0" indent="0">
              <a:lnSpc>
                <a:spcPct val="110000"/>
              </a:lnSpc>
              <a:buNone/>
            </a:pPr>
            <a:endParaRPr lang="en-US" altLang="zh-TW" sz="2400" dirty="0"/>
          </a:p>
        </p:txBody>
      </p:sp>
      <p:sp>
        <p:nvSpPr>
          <p:cNvPr id="9" name="圓角矩形 5">
            <a:extLst>
              <a:ext uri="{FF2B5EF4-FFF2-40B4-BE49-F238E27FC236}">
                <a16:creationId xmlns:a16="http://schemas.microsoft.com/office/drawing/2014/main" id="{ED6C4A41-4CEE-4A0E-ABD3-0DB109563BC3}"/>
              </a:ext>
            </a:extLst>
          </p:cNvPr>
          <p:cNvSpPr/>
          <p:nvPr/>
        </p:nvSpPr>
        <p:spPr>
          <a:xfrm>
            <a:off x="1296019" y="1826748"/>
            <a:ext cx="6444334" cy="549147"/>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&lt;label class="title"&gt;</a:t>
            </a:r>
            <a:r>
              <a:rPr lang="zh-TW" altLang="en-US" sz="1600" dirty="0">
                <a:solidFill>
                  <a:schemeClr val="tx1"/>
                </a:solidFill>
              </a:rPr>
              <a:t>照片</a:t>
            </a:r>
            <a:r>
              <a:rPr lang="en-US" altLang="zh-TW" sz="1600" dirty="0">
                <a:solidFill>
                  <a:schemeClr val="tx1"/>
                </a:solidFill>
              </a:rPr>
              <a:t>:&lt;/label&gt;&lt;input type="file" name="file1"&gt;</a:t>
            </a:r>
          </a:p>
        </p:txBody>
      </p:sp>
      <p:pic>
        <p:nvPicPr>
          <p:cNvPr id="10" name="圖片 4">
            <a:extLst>
              <a:ext uri="{FF2B5EF4-FFF2-40B4-BE49-F238E27FC236}">
                <a16:creationId xmlns:a16="http://schemas.microsoft.com/office/drawing/2014/main" id="{69479734-5115-4F6B-85DA-612186C27AF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6018" y="2667004"/>
            <a:ext cx="2319508" cy="37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圓角矩形 7">
            <a:extLst>
              <a:ext uri="{FF2B5EF4-FFF2-40B4-BE49-F238E27FC236}">
                <a16:creationId xmlns:a16="http://schemas.microsoft.com/office/drawing/2014/main" id="{6C4477E0-FFA8-4199-BF4C-545FC5180FBC}"/>
              </a:ext>
            </a:extLst>
          </p:cNvPr>
          <p:cNvSpPr/>
          <p:nvPr/>
        </p:nvSpPr>
        <p:spPr>
          <a:xfrm>
            <a:off x="1326174" y="3297849"/>
            <a:ext cx="6414180" cy="549147"/>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marL="0" lvl="1">
              <a:lnSpc>
                <a:spcPct val="90000"/>
              </a:lnSpc>
              <a:defRPr/>
            </a:pPr>
            <a:r>
              <a:rPr lang="en-US" altLang="zh-TW" sz="2000" dirty="0">
                <a:solidFill>
                  <a:schemeClr val="tx1"/>
                </a:solidFill>
              </a:rPr>
              <a:t>HTML5</a:t>
            </a:r>
            <a:r>
              <a:rPr lang="zh-TW" altLang="en-US" sz="2000" dirty="0">
                <a:solidFill>
                  <a:schemeClr val="tx1"/>
                </a:solidFill>
              </a:rPr>
              <a:t>提供更多的表單輸入類型及屬性</a:t>
            </a:r>
            <a:endParaRPr lang="en-US" altLang="zh-TW" sz="2000" dirty="0">
              <a:solidFill>
                <a:schemeClr val="tx1"/>
              </a:solidFill>
            </a:endParaRPr>
          </a:p>
        </p:txBody>
      </p:sp>
    </p:spTree>
    <p:extLst>
      <p:ext uri="{BB962C8B-B14F-4D97-AF65-F5344CB8AC3E}">
        <p14:creationId xmlns:p14="http://schemas.microsoft.com/office/powerpoint/2010/main" val="3592999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表單標籤</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fontScale="6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defRPr/>
            </a:pPr>
            <a:r>
              <a:rPr lang="en-US" altLang="zh-TW" sz="2000" dirty="0"/>
              <a:t>&lt;form action="#" method="post"&gt;</a:t>
            </a:r>
          </a:p>
          <a:p>
            <a:pPr marL="0" indent="0">
              <a:spcBef>
                <a:spcPts val="600"/>
              </a:spcBef>
              <a:buNone/>
              <a:defRPr/>
            </a:pPr>
            <a:r>
              <a:rPr lang="en-US" altLang="zh-TW" sz="2000" dirty="0"/>
              <a:t>&lt;</a:t>
            </a:r>
            <a:r>
              <a:rPr lang="en-US" altLang="zh-TW" sz="2000" dirty="0" err="1"/>
              <a:t>fieldset</a:t>
            </a:r>
            <a:r>
              <a:rPr lang="en-US" altLang="zh-TW" sz="2000" dirty="0"/>
              <a:t>&gt;</a:t>
            </a:r>
          </a:p>
          <a:p>
            <a:pPr>
              <a:spcBef>
                <a:spcPts val="600"/>
              </a:spcBef>
              <a:buNone/>
              <a:defRPr/>
            </a:pPr>
            <a:r>
              <a:rPr lang="en-US" altLang="zh-TW" sz="2000" dirty="0"/>
              <a:t>&lt;legend&gt;</a:t>
            </a:r>
            <a:r>
              <a:rPr lang="zh-TW" altLang="en-US" sz="2000" dirty="0"/>
              <a:t>個人資料一</a:t>
            </a:r>
            <a:r>
              <a:rPr lang="en-US" altLang="zh-TW" sz="2000" dirty="0"/>
              <a:t>&lt;</a:t>
            </a:r>
            <a:r>
              <a:rPr lang="en-US" altLang="zh-TW" sz="2000" dirty="0" err="1"/>
              <a:t>em</a:t>
            </a:r>
            <a:r>
              <a:rPr lang="en-US" altLang="zh-TW" sz="2000" dirty="0"/>
              <a:t>&gt;(</a:t>
            </a:r>
            <a:r>
              <a:rPr lang="zh-TW" altLang="en-US" sz="2000" dirty="0"/>
              <a:t>必填</a:t>
            </a:r>
            <a:r>
              <a:rPr lang="en-US" altLang="zh-TW" sz="2000" dirty="0"/>
              <a:t>)&lt;/</a:t>
            </a:r>
            <a:r>
              <a:rPr lang="en-US" altLang="zh-TW" sz="2000" dirty="0" err="1"/>
              <a:t>em</a:t>
            </a:r>
            <a:r>
              <a:rPr lang="en-US" altLang="zh-TW" sz="2000" dirty="0"/>
              <a:t>&gt;&lt;/legend&gt;</a:t>
            </a:r>
          </a:p>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class="title"&gt;</a:t>
            </a:r>
            <a:r>
              <a:rPr lang="zh-TW" altLang="en-US" sz="2000" dirty="0"/>
              <a:t>姓名</a:t>
            </a:r>
            <a:r>
              <a:rPr lang="en-US" altLang="zh-TW" sz="2000" dirty="0"/>
              <a:t>:&lt;/label&gt;</a:t>
            </a:r>
          </a:p>
          <a:p>
            <a:pPr>
              <a:spcBef>
                <a:spcPts val="600"/>
              </a:spcBef>
              <a:buNone/>
              <a:defRPr/>
            </a:pPr>
            <a:r>
              <a:rPr lang="en-US" altLang="zh-TW" sz="2000" dirty="0"/>
              <a:t>		&lt;input type="text" name="account” placeholder="guest“ size="10"&gt; </a:t>
            </a:r>
          </a:p>
          <a:p>
            <a:pPr>
              <a:spcBef>
                <a:spcPts val="600"/>
              </a:spcBef>
              <a:buNone/>
              <a:defRPr/>
            </a:pPr>
            <a:r>
              <a:rPr lang="en-US" altLang="zh-TW" sz="2000" dirty="0"/>
              <a:t>      &lt;/div&gt;</a:t>
            </a:r>
          </a:p>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class="title"&gt;</a:t>
            </a:r>
            <a:r>
              <a:rPr lang="zh-TW" altLang="en-US" sz="2000" dirty="0"/>
              <a:t>密碼</a:t>
            </a:r>
            <a:r>
              <a:rPr lang="en-US" altLang="zh-TW" sz="2000" dirty="0"/>
              <a:t>:&lt;/label&gt;</a:t>
            </a:r>
          </a:p>
          <a:p>
            <a:pPr marL="0" indent="0">
              <a:spcBef>
                <a:spcPts val="600"/>
              </a:spcBef>
              <a:buNone/>
              <a:defRPr/>
            </a:pPr>
            <a:r>
              <a:rPr lang="en-US" altLang="zh-TW" sz="2000" dirty="0"/>
              <a:t>              	&lt;input type= " password" name="</a:t>
            </a:r>
            <a:r>
              <a:rPr lang="en-US" altLang="zh-TW" sz="2000" dirty="0" err="1"/>
              <a:t>pwd</a:t>
            </a:r>
            <a:r>
              <a:rPr lang="en-US" altLang="zh-TW" sz="2000" dirty="0"/>
              <a:t>“ placeholder="guest“ size="10"&gt;</a:t>
            </a:r>
          </a:p>
          <a:p>
            <a:pPr>
              <a:spcBef>
                <a:spcPts val="600"/>
              </a:spcBef>
              <a:buNone/>
              <a:defRPr/>
            </a:pPr>
            <a:r>
              <a:rPr lang="en-US" altLang="zh-TW" sz="2000" dirty="0"/>
              <a:t>      &lt;/div&gt;</a:t>
            </a:r>
          </a:p>
          <a:p>
            <a:pPr>
              <a:spcBef>
                <a:spcPts val="600"/>
              </a:spcBef>
              <a:buNone/>
              <a:defRPr/>
            </a:pPr>
            <a:r>
              <a:rPr lang="en-US" altLang="zh-TW" sz="2000" dirty="0"/>
              <a:t>	</a:t>
            </a:r>
            <a:r>
              <a:rPr lang="zh-TW" altLang="en-US" sz="2000" dirty="0"/>
              <a:t> </a:t>
            </a:r>
            <a:r>
              <a:rPr lang="en-US" altLang="zh-TW" sz="2000" dirty="0"/>
              <a:t>&lt;div class="</a:t>
            </a:r>
            <a:r>
              <a:rPr lang="en-US" altLang="zh-TW" sz="2000" dirty="0" err="1"/>
              <a:t>st</a:t>
            </a:r>
            <a:r>
              <a:rPr lang="en-US" altLang="zh-TW" sz="2000" dirty="0"/>
              <a:t>"&gt;</a:t>
            </a:r>
          </a:p>
          <a:p>
            <a:pPr>
              <a:spcBef>
                <a:spcPts val="600"/>
              </a:spcBef>
              <a:buNone/>
              <a:defRPr/>
            </a:pPr>
            <a:r>
              <a:rPr lang="zh-TW" altLang="en-US" sz="2000" dirty="0"/>
              <a:t>               </a:t>
            </a:r>
            <a:r>
              <a:rPr lang="en-US" altLang="zh-TW" sz="2000" dirty="0"/>
              <a:t>	&lt;label class="title"&gt;</a:t>
            </a:r>
            <a:r>
              <a:rPr lang="zh-TW" altLang="en-US" sz="2000" dirty="0"/>
              <a:t>性別</a:t>
            </a:r>
            <a:r>
              <a:rPr lang="en-US" altLang="zh-TW" sz="2000" dirty="0"/>
              <a:t>:&lt;/label&gt;</a:t>
            </a:r>
          </a:p>
          <a:p>
            <a:pPr>
              <a:spcBef>
                <a:spcPts val="600"/>
              </a:spcBef>
              <a:buNone/>
              <a:defRPr/>
            </a:pPr>
            <a:r>
              <a:rPr lang="zh-TW" altLang="en-US" sz="2000" dirty="0"/>
              <a:t>               </a:t>
            </a:r>
            <a:r>
              <a:rPr lang="en-US" altLang="zh-TW" sz="2000" dirty="0"/>
              <a:t>	&lt;input type="radio" name="gender" value="male"&gt;</a:t>
            </a:r>
            <a:r>
              <a:rPr lang="zh-TW" altLang="en-US" sz="2000" dirty="0"/>
              <a:t>男</a:t>
            </a:r>
            <a:endParaRPr lang="en-US" altLang="zh-TW" sz="2000" dirty="0"/>
          </a:p>
          <a:p>
            <a:pPr>
              <a:spcBef>
                <a:spcPts val="600"/>
              </a:spcBef>
              <a:buNone/>
              <a:defRPr/>
            </a:pPr>
            <a:r>
              <a:rPr lang="zh-TW" altLang="en-US" sz="2000" dirty="0"/>
              <a:t>               </a:t>
            </a:r>
            <a:r>
              <a:rPr lang="en-US" altLang="zh-TW" sz="2000" dirty="0"/>
              <a:t>	&lt;input type="radio" name="gender" value="female"&gt;</a:t>
            </a:r>
            <a:r>
              <a:rPr lang="zh-TW" altLang="en-US" sz="2000" dirty="0"/>
              <a:t>女</a:t>
            </a:r>
          </a:p>
          <a:p>
            <a:pPr>
              <a:spcBef>
                <a:spcPts val="600"/>
              </a:spcBef>
              <a:buNone/>
              <a:defRPr/>
            </a:pPr>
            <a:r>
              <a:rPr lang="zh-TW" altLang="en-US" sz="2000" dirty="0"/>
              <a:t>      </a:t>
            </a:r>
            <a:r>
              <a:rPr lang="en-US" altLang="zh-TW" sz="2000" dirty="0"/>
              <a:t>&lt;/div&gt;</a:t>
            </a:r>
          </a:p>
        </p:txBody>
      </p:sp>
    </p:spTree>
    <p:extLst>
      <p:ext uri="{BB962C8B-B14F-4D97-AF65-F5344CB8AC3E}">
        <p14:creationId xmlns:p14="http://schemas.microsoft.com/office/powerpoint/2010/main" val="3047740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表單標籤</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sp>
        <p:nvSpPr>
          <p:cNvPr id="6" name="內容版面配置區 2">
            <a:extLst>
              <a:ext uri="{FF2B5EF4-FFF2-40B4-BE49-F238E27FC236}">
                <a16:creationId xmlns:a16="http://schemas.microsoft.com/office/drawing/2014/main" id="{FD39F603-63B5-42EA-B9BF-7A374EADB198}"/>
              </a:ext>
            </a:extLst>
          </p:cNvPr>
          <p:cNvSpPr txBox="1">
            <a:spLocks/>
          </p:cNvSpPr>
          <p:nvPr/>
        </p:nvSpPr>
        <p:spPr>
          <a:xfrm>
            <a:off x="827584" y="843558"/>
            <a:ext cx="7697494" cy="3888432"/>
          </a:xfrm>
          <a:prstGeom prst="rect">
            <a:avLst/>
          </a:prstGeom>
        </p:spPr>
        <p:txBody>
          <a:bodyPr>
            <a:normAutofit fontScale="5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class=“title”&gt;</a:t>
            </a:r>
            <a:r>
              <a:rPr lang="zh-TW" altLang="en-US" sz="2000" dirty="0"/>
              <a:t>興趣</a:t>
            </a:r>
            <a:r>
              <a:rPr lang="en-US" altLang="zh-TW" sz="2000" dirty="0"/>
              <a:t>:&lt;/label&gt;</a:t>
            </a:r>
          </a:p>
          <a:p>
            <a:pPr marL="0" indent="0">
              <a:buNone/>
              <a:defRPr/>
            </a:pPr>
            <a:r>
              <a:rPr lang="en-US" altLang="zh-TW" sz="2000" dirty="0"/>
              <a:t>	</a:t>
            </a:r>
            <a:r>
              <a:rPr lang="en-US" altLang="zh-TW" sz="2000" dirty="0">
                <a:solidFill>
                  <a:schemeClr val="tx1"/>
                </a:solidFill>
              </a:rPr>
              <a:t>&lt;input type="checkbox" name="hobby" value="music"&gt;</a:t>
            </a:r>
            <a:r>
              <a:rPr lang="zh-TW" altLang="en-US" sz="2000" dirty="0">
                <a:solidFill>
                  <a:schemeClr val="tx1"/>
                </a:solidFill>
              </a:rPr>
              <a:t>音樂</a:t>
            </a:r>
          </a:p>
          <a:p>
            <a:pPr marL="0" indent="0">
              <a:buNone/>
              <a:defRPr/>
            </a:pPr>
            <a:r>
              <a:rPr lang="en-US" altLang="zh-TW" sz="2000" dirty="0">
                <a:solidFill>
                  <a:schemeClr val="tx1"/>
                </a:solidFill>
              </a:rPr>
              <a:t>	&lt;input type="checkbox" name="hobby" value="sport"&gt;</a:t>
            </a:r>
            <a:r>
              <a:rPr lang="zh-TW" altLang="en-US" sz="2000" dirty="0">
                <a:solidFill>
                  <a:schemeClr val="tx1"/>
                </a:solidFill>
              </a:rPr>
              <a:t>運動</a:t>
            </a:r>
          </a:p>
          <a:p>
            <a:pPr marL="0" indent="0">
              <a:buNone/>
              <a:defRPr/>
            </a:pPr>
            <a:r>
              <a:rPr lang="en-US" altLang="zh-TW" sz="2000" dirty="0">
                <a:solidFill>
                  <a:schemeClr val="tx1"/>
                </a:solidFill>
              </a:rPr>
              <a:t>	&lt;input type="checkbox" name="hobby" value="reading"&gt;</a:t>
            </a:r>
            <a:r>
              <a:rPr lang="zh-TW" altLang="en-US" sz="2000" dirty="0">
                <a:solidFill>
                  <a:schemeClr val="tx1"/>
                </a:solidFill>
              </a:rPr>
              <a:t>閱讀</a:t>
            </a:r>
          </a:p>
          <a:p>
            <a:pPr marL="0" indent="0">
              <a:buNone/>
              <a:defRPr/>
            </a:pPr>
            <a:r>
              <a:rPr lang="en-US" altLang="zh-TW" sz="2000" dirty="0">
                <a:solidFill>
                  <a:schemeClr val="tx1"/>
                </a:solidFill>
              </a:rPr>
              <a:t>	&lt;input type="checkbox" name="hobby" value="movie"&gt;</a:t>
            </a:r>
            <a:r>
              <a:rPr lang="zh-TW" altLang="en-US" sz="2000" dirty="0">
                <a:solidFill>
                  <a:schemeClr val="tx1"/>
                </a:solidFill>
              </a:rPr>
              <a:t>電影</a:t>
            </a:r>
            <a:endParaRPr lang="en-US" altLang="zh-TW" sz="2000" dirty="0"/>
          </a:p>
          <a:p>
            <a:pPr>
              <a:spcBef>
                <a:spcPts val="600"/>
              </a:spcBef>
              <a:buNone/>
              <a:defRPr/>
            </a:pPr>
            <a:r>
              <a:rPr lang="en-US" altLang="zh-TW" sz="2000" dirty="0"/>
              <a:t>      &lt;/div&gt;</a:t>
            </a:r>
          </a:p>
          <a:p>
            <a:pPr>
              <a:spcBef>
                <a:spcPts val="600"/>
              </a:spcBef>
              <a:buNone/>
              <a:defRPr/>
            </a:pPr>
            <a:r>
              <a:rPr lang="en-US" altLang="zh-TW" sz="2000" dirty="0"/>
              <a:t>      &lt;div class="</a:t>
            </a:r>
            <a:r>
              <a:rPr lang="en-US" altLang="zh-TW" sz="2000" dirty="0" err="1"/>
              <a:t>st</a:t>
            </a:r>
            <a:r>
              <a:rPr lang="en-US" altLang="zh-TW" sz="2000" dirty="0"/>
              <a:t>"&gt;</a:t>
            </a:r>
          </a:p>
          <a:p>
            <a:pPr>
              <a:spcBef>
                <a:spcPts val="600"/>
              </a:spcBef>
              <a:buNone/>
              <a:defRPr/>
            </a:pPr>
            <a:r>
              <a:rPr lang="en-US" altLang="zh-TW" sz="2000" dirty="0"/>
              <a:t>		&lt;label for="memo"&gt;</a:t>
            </a:r>
            <a:r>
              <a:rPr lang="zh-TW" altLang="en-US" sz="2000" dirty="0"/>
              <a:t>意見</a:t>
            </a:r>
            <a:r>
              <a:rPr lang="en-US" altLang="zh-TW" sz="2000" dirty="0"/>
              <a:t>:&lt;/label&gt;</a:t>
            </a:r>
          </a:p>
          <a:p>
            <a:pPr>
              <a:spcBef>
                <a:spcPts val="600"/>
              </a:spcBef>
              <a:buNone/>
              <a:defRPr/>
            </a:pPr>
            <a:r>
              <a:rPr lang="en-US" altLang="zh-TW" sz="2000" dirty="0"/>
              <a:t>		&lt;</a:t>
            </a:r>
            <a:r>
              <a:rPr lang="en-US" altLang="zh-TW" sz="2000" dirty="0" err="1"/>
              <a:t>textarea</a:t>
            </a:r>
            <a:r>
              <a:rPr lang="en-US" altLang="zh-TW" sz="2000" dirty="0"/>
              <a:t> cols="40" rows="5" id="memo" name="memo" &gt;</a:t>
            </a:r>
          </a:p>
          <a:p>
            <a:pPr>
              <a:spcBef>
                <a:spcPts val="600"/>
              </a:spcBef>
              <a:buNone/>
              <a:defRPr/>
            </a:pPr>
            <a:r>
              <a:rPr lang="en-US" altLang="zh-TW" sz="2000" dirty="0"/>
              <a:t>		&lt;/</a:t>
            </a:r>
            <a:r>
              <a:rPr lang="en-US" altLang="zh-TW" sz="2000" dirty="0" err="1"/>
              <a:t>textarea</a:t>
            </a:r>
            <a:r>
              <a:rPr lang="en-US" altLang="zh-TW" sz="2000" dirty="0"/>
              <a:t>&gt;</a:t>
            </a:r>
          </a:p>
          <a:p>
            <a:pPr>
              <a:spcBef>
                <a:spcPts val="600"/>
              </a:spcBef>
              <a:buNone/>
              <a:defRPr/>
            </a:pPr>
            <a:r>
              <a:rPr lang="en-US" altLang="zh-TW" sz="2000" dirty="0"/>
              <a:t>      &lt;/div&gt;</a:t>
            </a:r>
          </a:p>
          <a:p>
            <a:pPr>
              <a:spcBef>
                <a:spcPts val="600"/>
              </a:spcBef>
              <a:buNone/>
              <a:defRPr/>
            </a:pPr>
            <a:r>
              <a:rPr lang="zh-TW" altLang="en-US" sz="2000" dirty="0"/>
              <a:t>      </a:t>
            </a:r>
            <a:r>
              <a:rPr lang="en-US" altLang="zh-TW" sz="2000" dirty="0"/>
              <a:t>&lt;div class="</a:t>
            </a:r>
            <a:r>
              <a:rPr lang="en-US" altLang="zh-TW" sz="2000" dirty="0" err="1"/>
              <a:t>st</a:t>
            </a:r>
            <a:r>
              <a:rPr lang="en-US" altLang="zh-TW" sz="2000" dirty="0"/>
              <a:t> </a:t>
            </a:r>
            <a:r>
              <a:rPr lang="en-US" altLang="zh-TW" sz="2000" dirty="0" err="1"/>
              <a:t>btn</a:t>
            </a:r>
            <a:r>
              <a:rPr lang="en-US" altLang="zh-TW" sz="2000" dirty="0"/>
              <a:t>"&gt;</a:t>
            </a:r>
          </a:p>
          <a:p>
            <a:pPr marL="0" indent="0">
              <a:buNone/>
              <a:defRPr/>
            </a:pPr>
            <a:r>
              <a:rPr lang="en-US" altLang="zh-TW" sz="2000" dirty="0"/>
              <a:t>	&lt;input type="submit" value="</a:t>
            </a:r>
            <a:r>
              <a:rPr lang="zh-TW" altLang="en-US" sz="2000" dirty="0"/>
              <a:t>送出</a:t>
            </a:r>
            <a:r>
              <a:rPr lang="en-US" altLang="zh-TW" sz="2000" dirty="0"/>
              <a:t>"&gt;</a:t>
            </a:r>
          </a:p>
          <a:p>
            <a:pPr marL="0" indent="0">
              <a:buNone/>
              <a:defRPr/>
            </a:pPr>
            <a:r>
              <a:rPr lang="en-US" altLang="zh-TW" sz="2000" dirty="0"/>
              <a:t>	&lt;input type="reset" value="</a:t>
            </a:r>
            <a:r>
              <a:rPr lang="zh-TW" altLang="en-US" sz="2000" dirty="0"/>
              <a:t>清除</a:t>
            </a:r>
            <a:r>
              <a:rPr lang="en-US" altLang="zh-TW" sz="2000" dirty="0"/>
              <a:t>"&gt;</a:t>
            </a:r>
          </a:p>
          <a:p>
            <a:pPr>
              <a:spcBef>
                <a:spcPts val="600"/>
              </a:spcBef>
              <a:buNone/>
              <a:defRPr/>
            </a:pPr>
            <a:r>
              <a:rPr lang="zh-TW" altLang="en-US" sz="2000" dirty="0"/>
              <a:t>      </a:t>
            </a:r>
            <a:r>
              <a:rPr lang="en-US" altLang="zh-TW" sz="2000" dirty="0"/>
              <a:t>&lt;/div&gt;</a:t>
            </a:r>
          </a:p>
          <a:p>
            <a:pPr>
              <a:spcBef>
                <a:spcPts val="600"/>
              </a:spcBef>
              <a:buNone/>
              <a:defRPr/>
            </a:pPr>
            <a:r>
              <a:rPr lang="en-US" altLang="zh-TW" sz="2000" dirty="0"/>
              <a:t>&lt;/</a:t>
            </a:r>
            <a:r>
              <a:rPr lang="en-US" altLang="zh-TW" sz="2000" dirty="0" err="1"/>
              <a:t>fieldset</a:t>
            </a:r>
            <a:r>
              <a:rPr lang="en-US" altLang="zh-TW" sz="2000" dirty="0"/>
              <a:t>&gt;   </a:t>
            </a:r>
          </a:p>
          <a:p>
            <a:pPr>
              <a:spcBef>
                <a:spcPts val="600"/>
              </a:spcBef>
              <a:buNone/>
              <a:defRPr/>
            </a:pPr>
            <a:r>
              <a:rPr lang="en-US" altLang="zh-TW" sz="2000" dirty="0"/>
              <a:t>&lt;/form&gt;</a:t>
            </a:r>
          </a:p>
        </p:txBody>
      </p:sp>
    </p:spTree>
    <p:extLst>
      <p:ext uri="{BB962C8B-B14F-4D97-AF65-F5344CB8AC3E}">
        <p14:creationId xmlns:p14="http://schemas.microsoft.com/office/powerpoint/2010/main" val="4226490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a:t>
            </a:r>
            <a:r>
              <a:rPr lang="en-US" altLang="zh-TW" b="1" dirty="0">
                <a:solidFill>
                  <a:schemeClr val="tx1"/>
                </a:solidFill>
                <a:latin typeface="Arial Unicode MS" panose="020B0604020202020204" pitchFamily="34" charset="-120"/>
              </a:rPr>
              <a:t>CSS)</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2B8BE1A8-2ED9-47BB-BE17-520F0FF96170}"/>
              </a:ext>
            </a:extLst>
          </p:cNvPr>
          <p:cNvSpPr txBox="1">
            <a:spLocks/>
          </p:cNvSpPr>
          <p:nvPr/>
        </p:nvSpPr>
        <p:spPr>
          <a:xfrm>
            <a:off x="1187624" y="915566"/>
            <a:ext cx="3213542" cy="4104456"/>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defRPr/>
            </a:pPr>
            <a:r>
              <a:rPr lang="en-US" altLang="zh-TW" sz="1500" dirty="0" err="1"/>
              <a:t>fieldset</a:t>
            </a:r>
            <a:r>
              <a:rPr lang="en-US" altLang="zh-TW" sz="1500" dirty="0"/>
              <a:t> {</a:t>
            </a:r>
          </a:p>
          <a:p>
            <a:pPr marL="0" indent="0">
              <a:buFont typeface="Arial" pitchFamily="34" charset="0"/>
              <a:buNone/>
              <a:defRPr/>
            </a:pPr>
            <a:r>
              <a:rPr lang="zh-TW" altLang="en-US" sz="1500" dirty="0"/>
              <a:t>    </a:t>
            </a:r>
            <a:r>
              <a:rPr lang="en-US" altLang="zh-TW" sz="1500" dirty="0"/>
              <a:t>width:500px;</a:t>
            </a:r>
          </a:p>
          <a:p>
            <a:pPr marL="0" indent="0">
              <a:buFont typeface="Arial" pitchFamily="34" charset="0"/>
              <a:buNone/>
              <a:defRPr/>
            </a:pPr>
            <a:r>
              <a:rPr lang="en-US" altLang="zh-TW" sz="1500" dirty="0"/>
              <a:t>  </a:t>
            </a:r>
            <a:r>
              <a:rPr lang="zh-TW" altLang="en-US" sz="1500" dirty="0"/>
              <a:t>  </a:t>
            </a:r>
            <a:r>
              <a:rPr lang="en-US" altLang="zh-TW" sz="1500" dirty="0"/>
              <a:t>margin:15px</a:t>
            </a:r>
            <a:r>
              <a:rPr lang="zh-TW" altLang="en-US" sz="1500" dirty="0"/>
              <a:t> </a:t>
            </a:r>
            <a:r>
              <a:rPr lang="en-US" altLang="zh-TW" sz="1500" dirty="0"/>
              <a:t>auto;</a:t>
            </a:r>
          </a:p>
          <a:p>
            <a:pPr marL="0" indent="0">
              <a:buFont typeface="Arial" pitchFamily="34" charset="0"/>
              <a:buNone/>
              <a:defRPr/>
            </a:pPr>
            <a:r>
              <a:rPr lang="en-US" altLang="zh-TW" sz="1500" dirty="0"/>
              <a:t>  </a:t>
            </a:r>
            <a:r>
              <a:rPr lang="zh-TW" altLang="en-US" sz="1500" dirty="0"/>
              <a:t>  </a:t>
            </a:r>
            <a:r>
              <a:rPr lang="en-US" altLang="zh-TW" sz="1500" dirty="0"/>
              <a:t>border:1px solid #ACD6FF;</a:t>
            </a:r>
          </a:p>
          <a:p>
            <a:pPr marL="0" indent="0">
              <a:buFont typeface="Arial" pitchFamily="34" charset="0"/>
              <a:buNone/>
              <a:defRPr/>
            </a:pPr>
            <a:r>
              <a:rPr lang="en-US" altLang="zh-TW" sz="1500" dirty="0"/>
              <a:t>  </a:t>
            </a:r>
            <a:r>
              <a:rPr lang="zh-TW" altLang="en-US" sz="1500" dirty="0"/>
              <a:t>  </a:t>
            </a:r>
            <a:r>
              <a:rPr lang="en-US" altLang="zh-TW" sz="1500" dirty="0"/>
              <a:t>border-radius:10px;</a:t>
            </a:r>
            <a:r>
              <a:rPr lang="zh-TW" altLang="en-US" sz="1500" dirty="0"/>
              <a:t>  </a:t>
            </a:r>
          </a:p>
          <a:p>
            <a:pPr marL="0" indent="0">
              <a:buFont typeface="Arial" pitchFamily="34" charset="0"/>
              <a:buNone/>
              <a:defRPr/>
            </a:pPr>
            <a:r>
              <a:rPr lang="en-US" altLang="zh-TW" sz="1500" dirty="0"/>
              <a:t>}</a:t>
            </a:r>
          </a:p>
          <a:p>
            <a:pPr marL="0" indent="0">
              <a:buFont typeface="Arial" pitchFamily="34" charset="0"/>
              <a:buNone/>
              <a:defRPr/>
            </a:pPr>
            <a:r>
              <a:rPr lang="en-US" altLang="zh-TW" sz="1500" dirty="0"/>
              <a:t>legend {</a:t>
            </a:r>
          </a:p>
          <a:p>
            <a:pPr marL="0" indent="0">
              <a:buFont typeface="Arial" pitchFamily="34" charset="0"/>
              <a:buNone/>
              <a:defRPr/>
            </a:pPr>
            <a:r>
              <a:rPr lang="en-US" altLang="zh-TW" sz="1500" dirty="0"/>
              <a:t>     border:1px solid #ACD6FF;</a:t>
            </a:r>
          </a:p>
          <a:p>
            <a:pPr marL="0" indent="0">
              <a:buFont typeface="Arial" pitchFamily="34" charset="0"/>
              <a:buNone/>
              <a:defRPr/>
            </a:pPr>
            <a:r>
              <a:rPr lang="en-US" altLang="zh-TW" sz="1500" dirty="0"/>
              <a:t>     border-radius:5px;</a:t>
            </a:r>
          </a:p>
          <a:p>
            <a:pPr marL="0" indent="0">
              <a:buFont typeface="Arial" pitchFamily="34" charset="0"/>
              <a:buNone/>
              <a:defRPr/>
            </a:pPr>
            <a:r>
              <a:rPr lang="en-US" altLang="zh-TW" sz="1500" dirty="0"/>
              <a:t>     padding: 5px 15px ;</a:t>
            </a:r>
          </a:p>
          <a:p>
            <a:pPr marL="0" indent="0">
              <a:buFont typeface="Arial" pitchFamily="34" charset="0"/>
              <a:buNone/>
              <a:defRPr/>
            </a:pPr>
            <a:r>
              <a:rPr lang="en-US" altLang="zh-TW" sz="1500" dirty="0"/>
              <a:t>}</a:t>
            </a:r>
          </a:p>
          <a:p>
            <a:pPr marL="0" indent="0">
              <a:buFont typeface="Arial" pitchFamily="34" charset="0"/>
              <a:buNone/>
              <a:defRPr/>
            </a:pPr>
            <a:r>
              <a:rPr lang="en-US" altLang="zh-TW" sz="1500" dirty="0" err="1"/>
              <a:t>em</a:t>
            </a:r>
            <a:r>
              <a:rPr lang="en-US" altLang="zh-TW" sz="1500" dirty="0"/>
              <a:t> {</a:t>
            </a:r>
            <a:r>
              <a:rPr lang="en-US" altLang="zh-TW" sz="1500" dirty="0" err="1"/>
              <a:t>color:red</a:t>
            </a:r>
            <a:r>
              <a:rPr lang="en-US" altLang="zh-TW" sz="1500" dirty="0"/>
              <a:t>;}</a:t>
            </a:r>
          </a:p>
          <a:p>
            <a:pPr marL="0" indent="0">
              <a:buFont typeface="Arial" pitchFamily="34" charset="0"/>
              <a:buNone/>
              <a:defRPr/>
            </a:pPr>
            <a:r>
              <a:rPr lang="en-US" altLang="zh-TW" sz="1500" dirty="0"/>
              <a:t>.</a:t>
            </a:r>
            <a:r>
              <a:rPr lang="en-US" altLang="zh-TW" sz="1500" dirty="0" err="1"/>
              <a:t>st</a:t>
            </a:r>
            <a:r>
              <a:rPr lang="en-US" altLang="zh-TW" sz="1500" dirty="0"/>
              <a:t> {</a:t>
            </a:r>
          </a:p>
          <a:p>
            <a:pPr marL="0" indent="0">
              <a:buFont typeface="Arial" pitchFamily="34" charset="0"/>
              <a:buNone/>
              <a:defRPr/>
            </a:pPr>
            <a:r>
              <a:rPr lang="zh-TW" altLang="en-US" sz="1500" dirty="0"/>
              <a:t>    </a:t>
            </a:r>
            <a:r>
              <a:rPr lang="en-US" altLang="zh-TW" sz="1500" dirty="0"/>
              <a:t>width:450px;</a:t>
            </a:r>
          </a:p>
          <a:p>
            <a:pPr marL="0" indent="0">
              <a:buFont typeface="Arial" pitchFamily="34" charset="0"/>
              <a:buNone/>
              <a:defRPr/>
            </a:pPr>
            <a:r>
              <a:rPr lang="zh-TW" altLang="en-US" sz="1500" dirty="0"/>
              <a:t>    </a:t>
            </a:r>
            <a:r>
              <a:rPr lang="en-US" altLang="zh-TW" sz="1500" dirty="0"/>
              <a:t>margin:20px;</a:t>
            </a:r>
          </a:p>
          <a:p>
            <a:pPr marL="0" indent="0">
              <a:buFont typeface="Arial" pitchFamily="34" charset="0"/>
              <a:buNone/>
              <a:defRPr/>
            </a:pPr>
            <a:r>
              <a:rPr lang="zh-TW" altLang="en-US" sz="1500" dirty="0"/>
              <a:t>    </a:t>
            </a:r>
            <a:r>
              <a:rPr lang="en-US" altLang="zh-TW" sz="1500" dirty="0"/>
              <a:t>border-bottom:1px solid #F0F0F0;</a:t>
            </a:r>
          </a:p>
          <a:p>
            <a:pPr marL="0" indent="0">
              <a:buFont typeface="Arial" pitchFamily="34" charset="0"/>
              <a:buNone/>
              <a:defRPr/>
            </a:pPr>
            <a:r>
              <a:rPr lang="zh-TW" altLang="en-US" sz="1500" dirty="0"/>
              <a:t>    </a:t>
            </a:r>
            <a:r>
              <a:rPr lang="en-US" altLang="zh-TW" sz="1500" dirty="0"/>
              <a:t>padding-bottom:10px;</a:t>
            </a:r>
          </a:p>
          <a:p>
            <a:pPr marL="0" indent="0">
              <a:buFont typeface="Arial" pitchFamily="34" charset="0"/>
              <a:buNone/>
              <a:defRPr/>
            </a:pPr>
            <a:r>
              <a:rPr lang="en-US" altLang="zh-TW" sz="1500" dirty="0"/>
              <a:t>}</a:t>
            </a:r>
          </a:p>
          <a:p>
            <a:pPr marL="0" indent="0">
              <a:buFont typeface="Arial" pitchFamily="34" charset="0"/>
              <a:buNone/>
              <a:defRPr/>
            </a:pPr>
            <a:endParaRPr lang="en-US" altLang="zh-TW" sz="1400" dirty="0"/>
          </a:p>
        </p:txBody>
      </p:sp>
      <p:sp>
        <p:nvSpPr>
          <p:cNvPr id="8" name="內容版面配置區 2">
            <a:extLst>
              <a:ext uri="{FF2B5EF4-FFF2-40B4-BE49-F238E27FC236}">
                <a16:creationId xmlns:a16="http://schemas.microsoft.com/office/drawing/2014/main" id="{DD7B4201-CA82-48B0-BA51-BA6B7EC03C1E}"/>
              </a:ext>
            </a:extLst>
          </p:cNvPr>
          <p:cNvSpPr txBox="1">
            <a:spLocks/>
          </p:cNvSpPr>
          <p:nvPr/>
        </p:nvSpPr>
        <p:spPr>
          <a:xfrm>
            <a:off x="4742836" y="915566"/>
            <a:ext cx="4012707" cy="3456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altLang="zh-TW" sz="1400" dirty="0"/>
              <a:t>.title {</a:t>
            </a:r>
          </a:p>
          <a:p>
            <a:pPr marL="0" indent="0">
              <a:buFont typeface="Arial" panose="020B0604020202020204" pitchFamily="34" charset="0"/>
              <a:buNone/>
              <a:defRPr/>
            </a:pPr>
            <a:r>
              <a:rPr lang="zh-TW" altLang="en-US" sz="1400" dirty="0"/>
              <a:t>    </a:t>
            </a:r>
            <a:r>
              <a:rPr lang="en-US" altLang="zh-TW" sz="1400" dirty="0"/>
              <a:t>width:100px;</a:t>
            </a:r>
          </a:p>
          <a:p>
            <a:pPr marL="0" indent="0">
              <a:buFont typeface="Arial" panose="020B0604020202020204" pitchFamily="34" charset="0"/>
              <a:buNone/>
              <a:defRPr/>
            </a:pPr>
            <a:r>
              <a:rPr lang="zh-TW" altLang="en-US" sz="1400" dirty="0"/>
              <a:t>    </a:t>
            </a:r>
            <a:r>
              <a:rPr lang="en-US" altLang="zh-TW" sz="1400" dirty="0" err="1"/>
              <a:t>float:left</a:t>
            </a:r>
            <a:r>
              <a:rPr lang="en-US" altLang="zh-TW" sz="1400" dirty="0"/>
              <a:t>;</a:t>
            </a:r>
          </a:p>
          <a:p>
            <a:pPr marL="0" indent="0">
              <a:buFont typeface="Arial" panose="020B0604020202020204" pitchFamily="34" charset="0"/>
              <a:buNone/>
              <a:defRPr/>
            </a:pPr>
            <a:r>
              <a:rPr lang="zh-TW" altLang="en-US" sz="1400" dirty="0"/>
              <a:t>    </a:t>
            </a:r>
            <a:r>
              <a:rPr lang="en-US" altLang="zh-TW" sz="1400" dirty="0" err="1"/>
              <a:t>text-align:right</a:t>
            </a:r>
            <a:r>
              <a:rPr lang="en-US" altLang="zh-TW" sz="1400" dirty="0"/>
              <a:t>;</a:t>
            </a:r>
          </a:p>
          <a:p>
            <a:pPr marL="0" indent="0">
              <a:buFont typeface="Arial" panose="020B0604020202020204" pitchFamily="34" charset="0"/>
              <a:buNone/>
              <a:defRPr/>
            </a:pPr>
            <a:r>
              <a:rPr lang="zh-TW" altLang="en-US" sz="1400" dirty="0"/>
              <a:t>    </a:t>
            </a:r>
            <a:r>
              <a:rPr lang="en-US" altLang="zh-TW" sz="1400" dirty="0"/>
              <a:t>padding-right:3px;</a:t>
            </a:r>
          </a:p>
          <a:p>
            <a:pPr marL="0" indent="0">
              <a:buFont typeface="Arial" panose="020B0604020202020204" pitchFamily="34" charset="0"/>
              <a:buNone/>
              <a:defRPr/>
            </a:pPr>
            <a:r>
              <a:rPr lang="en-US" altLang="zh-TW" sz="1400" dirty="0"/>
              <a:t>}</a:t>
            </a:r>
          </a:p>
          <a:p>
            <a:pPr marL="0" indent="0">
              <a:buFont typeface="Arial" panose="020B0604020202020204" pitchFamily="34" charset="0"/>
              <a:buNone/>
              <a:defRPr/>
            </a:pPr>
            <a:r>
              <a:rPr lang="en-US" altLang="zh-TW" sz="1400" dirty="0"/>
              <a:t>.</a:t>
            </a:r>
            <a:r>
              <a:rPr lang="en-US" altLang="zh-TW" sz="1400" dirty="0" err="1"/>
              <a:t>btn</a:t>
            </a:r>
            <a:r>
              <a:rPr lang="en-US" altLang="zh-TW" sz="1400" dirty="0"/>
              <a:t> {</a:t>
            </a:r>
          </a:p>
          <a:p>
            <a:pPr marL="0" indent="0">
              <a:buFont typeface="Arial" panose="020B0604020202020204" pitchFamily="34" charset="0"/>
              <a:buNone/>
              <a:defRPr/>
            </a:pPr>
            <a:r>
              <a:rPr lang="en-US" altLang="zh-TW" sz="1400" dirty="0"/>
              <a:t>    text-align: center;</a:t>
            </a:r>
          </a:p>
          <a:p>
            <a:pPr marL="0" indent="0">
              <a:buFont typeface="Arial" panose="020B0604020202020204" pitchFamily="34" charset="0"/>
              <a:buNone/>
              <a:defRPr/>
            </a:pPr>
            <a:r>
              <a:rPr lang="en-US" altLang="zh-TW" sz="1400" dirty="0"/>
              <a:t>}</a:t>
            </a:r>
          </a:p>
          <a:p>
            <a:pPr marL="0" indent="0">
              <a:buFont typeface="Arial" panose="020B0604020202020204" pitchFamily="34" charset="0"/>
              <a:buNone/>
              <a:defRPr/>
            </a:pPr>
            <a:endParaRPr lang="en-US" altLang="zh-TW" sz="1400" dirty="0"/>
          </a:p>
        </p:txBody>
      </p:sp>
    </p:spTree>
    <p:extLst>
      <p:ext uri="{BB962C8B-B14F-4D97-AF65-F5344CB8AC3E}">
        <p14:creationId xmlns:p14="http://schemas.microsoft.com/office/powerpoint/2010/main" val="24794927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表單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範例</a:t>
            </a:r>
            <a:r>
              <a:rPr lang="en-US" altLang="zh-TW" b="1" dirty="0">
                <a:solidFill>
                  <a:schemeClr val="tx1"/>
                </a:solidFill>
                <a:latin typeface="Arial Unicode MS" panose="020B0604020202020204" pitchFamily="34" charset="-120"/>
              </a:rPr>
              <a:t>(</a:t>
            </a:r>
            <a:r>
              <a:rPr lang="zh-TW" altLang="en-US" b="1" dirty="0">
                <a:solidFill>
                  <a:schemeClr val="tx1"/>
                </a:solidFill>
                <a:latin typeface="Arial Unicode MS" panose="020B0604020202020204" pitchFamily="34" charset="-120"/>
              </a:rPr>
              <a:t>表單</a:t>
            </a:r>
            <a:r>
              <a:rPr lang="en-US" altLang="zh-TW" b="1" dirty="0">
                <a:solidFill>
                  <a:schemeClr val="tx1"/>
                </a:solidFill>
                <a:latin typeface="Arial Unicode MS" panose="020B0604020202020204" pitchFamily="34" charset="-120"/>
              </a:rPr>
              <a:t>)</a:t>
            </a:r>
            <a:endParaRPr lang="ko-KR" altLang="en-US" dirty="0">
              <a:solidFill>
                <a:schemeClr val="tx1"/>
              </a:solidFill>
            </a:endParaRPr>
          </a:p>
        </p:txBody>
      </p:sp>
      <p:pic>
        <p:nvPicPr>
          <p:cNvPr id="4" name="圖片 3">
            <a:extLst>
              <a:ext uri="{FF2B5EF4-FFF2-40B4-BE49-F238E27FC236}">
                <a16:creationId xmlns:a16="http://schemas.microsoft.com/office/drawing/2014/main" id="{7EAFA8E5-E07C-4471-8AF2-D6C17F583C7F}"/>
              </a:ext>
            </a:extLst>
          </p:cNvPr>
          <p:cNvPicPr>
            <a:picLocks noChangeAspect="1"/>
          </p:cNvPicPr>
          <p:nvPr/>
        </p:nvPicPr>
        <p:blipFill>
          <a:blip r:embed="rId2"/>
          <a:stretch>
            <a:fillRect/>
          </a:stretch>
        </p:blipFill>
        <p:spPr>
          <a:xfrm>
            <a:off x="2411760" y="843558"/>
            <a:ext cx="4505185" cy="3952980"/>
          </a:xfrm>
          <a:prstGeom prst="rect">
            <a:avLst/>
          </a:prstGeom>
        </p:spPr>
      </p:pic>
    </p:spTree>
    <p:extLst>
      <p:ext uri="{BB962C8B-B14F-4D97-AF65-F5344CB8AC3E}">
        <p14:creationId xmlns:p14="http://schemas.microsoft.com/office/powerpoint/2010/main" val="41797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設定本機站台</a:t>
            </a:r>
            <a:endParaRPr lang="ko-KR" altLang="en-US" dirty="0">
              <a:solidFill>
                <a:schemeClr val="tx1"/>
              </a:solidFill>
            </a:endParaRPr>
          </a:p>
        </p:txBody>
      </p:sp>
      <p:sp>
        <p:nvSpPr>
          <p:cNvPr id="26" name="文字方塊 25">
            <a:extLst>
              <a:ext uri="{FF2B5EF4-FFF2-40B4-BE49-F238E27FC236}">
                <a16:creationId xmlns:a16="http://schemas.microsoft.com/office/drawing/2014/main" id="{18EBA4F8-D7D1-4D59-A6D2-5F5C853B277D}"/>
              </a:ext>
            </a:extLst>
          </p:cNvPr>
          <p:cNvSpPr txBox="1"/>
          <p:nvPr/>
        </p:nvSpPr>
        <p:spPr>
          <a:xfrm>
            <a:off x="1113990" y="845707"/>
            <a:ext cx="5955798" cy="338554"/>
          </a:xfrm>
          <a:prstGeom prst="rect">
            <a:avLst/>
          </a:prstGeom>
          <a:noFill/>
        </p:spPr>
        <p:txBody>
          <a:bodyPr wrap="square" rtlCol="0">
            <a:spAutoFit/>
          </a:bodyPr>
          <a:lstStyle/>
          <a:p>
            <a:r>
              <a:rPr lang="zh-TW" altLang="en-US" sz="1600" dirty="0"/>
              <a:t>選單→檔案→開啟資料夾</a:t>
            </a:r>
          </a:p>
        </p:txBody>
      </p:sp>
      <p:pic>
        <p:nvPicPr>
          <p:cNvPr id="27" name="圖片 26">
            <a:extLst>
              <a:ext uri="{FF2B5EF4-FFF2-40B4-BE49-F238E27FC236}">
                <a16:creationId xmlns:a16="http://schemas.microsoft.com/office/drawing/2014/main" id="{9A3F0DC4-F149-4DB6-BCAE-9C51A5E678BC}"/>
              </a:ext>
            </a:extLst>
          </p:cNvPr>
          <p:cNvPicPr>
            <a:picLocks noChangeAspect="1"/>
          </p:cNvPicPr>
          <p:nvPr/>
        </p:nvPicPr>
        <p:blipFill>
          <a:blip r:embed="rId2"/>
          <a:stretch>
            <a:fillRect/>
          </a:stretch>
        </p:blipFill>
        <p:spPr>
          <a:xfrm>
            <a:off x="2638089" y="1239854"/>
            <a:ext cx="4431699" cy="3780168"/>
          </a:xfrm>
          <a:prstGeom prst="rect">
            <a:avLst/>
          </a:prstGeom>
        </p:spPr>
      </p:pic>
    </p:spTree>
    <p:extLst>
      <p:ext uri="{BB962C8B-B14F-4D97-AF65-F5344CB8AC3E}">
        <p14:creationId xmlns:p14="http://schemas.microsoft.com/office/powerpoint/2010/main" val="244999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en-US" altLang="zh-TW" sz="3600" b="1" dirty="0">
                <a:latin typeface="Arial Unicode MS" panose="020B0604020202020204" pitchFamily="34" charset="-120"/>
                <a:ea typeface="微軟正黑體" panose="020B0604030504040204" pitchFamily="34" charset="-120"/>
              </a:rPr>
              <a:t>Module 4</a:t>
            </a:r>
            <a:endParaRPr lang="en-US" altLang="ko-KR" sz="3600" b="1" dirty="0">
              <a:cs typeface="Arial" pitchFamily="34" charset="0"/>
            </a:endParaRPr>
          </a:p>
        </p:txBody>
      </p:sp>
      <p:sp>
        <p:nvSpPr>
          <p:cNvPr id="3" name="Text Placeholder 2"/>
          <p:cNvSpPr>
            <a:spLocks noGrp="1"/>
          </p:cNvSpPr>
          <p:nvPr>
            <p:ph type="body" sz="quarter" idx="11"/>
          </p:nvPr>
        </p:nvSpPr>
        <p:spPr/>
        <p:txBody>
          <a:bodyPr/>
          <a:lstStyle/>
          <a:p>
            <a:pPr>
              <a:defRPr/>
            </a:pPr>
            <a:r>
              <a:rPr lang="en-US" altLang="zh-TW" sz="1400" dirty="0">
                <a:latin typeface="Arial Unicode MS" panose="020B0604020202020204" pitchFamily="34" charset="-120"/>
                <a:ea typeface="微軟正黑體" panose="020B0604030504040204" pitchFamily="34" charset="-120"/>
              </a:rPr>
              <a:t>HTML5 </a:t>
            </a:r>
            <a:r>
              <a:rPr lang="en-US" altLang="zh-TW" sz="1400" dirty="0"/>
              <a:t>Structural Semantics Elements</a:t>
            </a:r>
            <a:endParaRPr lang="ko-KR" altLang="en-US" sz="1400" dirty="0">
              <a:cs typeface="Arial" pitchFamily="34" charset="0"/>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594758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a:t>
            </a:r>
            <a:r>
              <a:rPr lang="zh-TW" altLang="en-US" b="1" dirty="0">
                <a:solidFill>
                  <a:schemeClr val="tx1"/>
                </a:solidFill>
                <a:latin typeface="Arial Unicode MS" panose="020B0604020202020204" pitchFamily="34" charset="-120"/>
              </a:rPr>
              <a:t>的歷史</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63"/>
            <a:ext cx="7451388" cy="3456987"/>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a:latin typeface="Arial Unicode MS" panose="020B0604020202020204" pitchFamily="34" charset="-120"/>
                <a:ea typeface="微軟正黑體" panose="020B0604030504040204" pitchFamily="34" charset="-120"/>
              </a:rPr>
              <a:t>最初由</a:t>
            </a:r>
            <a:r>
              <a:rPr lang="en-US" altLang="zh-TW" sz="2400"/>
              <a:t>Tim Berners-Le</a:t>
            </a:r>
            <a:r>
              <a:rPr lang="zh-TW" altLang="en-US" sz="2400">
                <a:latin typeface="Arial Unicode MS" panose="020B0604020202020204" pitchFamily="34" charset="-120"/>
                <a:ea typeface="微軟正黑體" panose="020B0604030504040204" pitchFamily="34" charset="-120"/>
              </a:rPr>
              <a:t>於</a:t>
            </a:r>
            <a:r>
              <a:rPr lang="en-US" altLang="zh-TW" sz="2400">
                <a:latin typeface="Arial Unicode MS" panose="020B0604020202020204" pitchFamily="34" charset="-120"/>
                <a:ea typeface="微軟正黑體" panose="020B0604030504040204" pitchFamily="34" charset="-120"/>
              </a:rPr>
              <a:t>1991</a:t>
            </a:r>
            <a:r>
              <a:rPr lang="zh-TW" altLang="en-US" sz="2400">
                <a:latin typeface="Arial Unicode MS" panose="020B0604020202020204" pitchFamily="34" charset="-120"/>
                <a:ea typeface="微軟正黑體" panose="020B0604030504040204" pitchFamily="34" charset="-120"/>
              </a:rPr>
              <a:t>年所發明</a:t>
            </a:r>
          </a:p>
          <a:p>
            <a:r>
              <a:rPr lang="zh-TW" altLang="en-US" sz="2400">
                <a:latin typeface="Arial Unicode MS" panose="020B0604020202020204" pitchFamily="34" charset="-120"/>
                <a:ea typeface="微軟正黑體" panose="020B0604030504040204" pitchFamily="34" charset="-120"/>
              </a:rPr>
              <a:t>它是由</a:t>
            </a:r>
            <a:r>
              <a:rPr lang="en-US" altLang="zh-TW" sz="2400">
                <a:latin typeface="Arial Unicode MS" panose="020B0604020202020204" pitchFamily="34" charset="-120"/>
                <a:ea typeface="微軟正黑體" panose="020B0604030504040204" pitchFamily="34" charset="-120"/>
              </a:rPr>
              <a:t>W3C</a:t>
            </a:r>
            <a:r>
              <a:rPr lang="zh-TW" altLang="en-US" sz="2400">
                <a:latin typeface="Arial Unicode MS" panose="020B0604020202020204" pitchFamily="34" charset="-120"/>
                <a:ea typeface="微軟正黑體" panose="020B0604030504040204" pitchFamily="34" charset="-120"/>
              </a:rPr>
              <a:t>組織推薦使用的國際標準</a:t>
            </a:r>
          </a:p>
          <a:p>
            <a:r>
              <a:rPr lang="en-US" altLang="zh-TW" sz="2400">
                <a:latin typeface="Arial Unicode MS" panose="020B0604020202020204" pitchFamily="34" charset="-120"/>
                <a:ea typeface="微軟正黑體" panose="020B0604030504040204" pitchFamily="34" charset="-120"/>
              </a:rPr>
              <a:t>HTML = HyperText Markup Language</a:t>
            </a:r>
            <a:br>
              <a:rPr lang="en-US" altLang="zh-TW" sz="2400">
                <a:latin typeface="Arial Unicode MS" panose="020B0604020202020204" pitchFamily="34" charset="-120"/>
                <a:ea typeface="微軟正黑體" panose="020B0604030504040204" pitchFamily="34" charset="-120"/>
              </a:rPr>
            </a:br>
            <a:r>
              <a:rPr lang="en-US" altLang="zh-TW" sz="2400">
                <a:latin typeface="Arial Unicode MS" panose="020B0604020202020204" pitchFamily="34" charset="-120"/>
                <a:ea typeface="微軟正黑體" panose="020B0604030504040204" pitchFamily="34" charset="-120"/>
              </a:rPr>
              <a:t>	      = </a:t>
            </a:r>
            <a:r>
              <a:rPr lang="zh-TW" altLang="en-US" sz="2400">
                <a:latin typeface="Arial Unicode MS" panose="020B0604020202020204" pitchFamily="34" charset="-120"/>
                <a:ea typeface="微軟正黑體" panose="020B0604030504040204" pitchFamily="34" charset="-120"/>
              </a:rPr>
              <a:t>超文字標記</a:t>
            </a:r>
            <a:r>
              <a:rPr lang="en-US" altLang="zh-TW" sz="2400">
                <a:latin typeface="Arial Unicode MS" panose="020B0604020202020204" pitchFamily="34" charset="-120"/>
                <a:ea typeface="微軟正黑體" panose="020B0604030504040204" pitchFamily="34" charset="-120"/>
              </a:rPr>
              <a:t>(</a:t>
            </a:r>
            <a:r>
              <a:rPr lang="zh-TW" altLang="en-US" sz="2400">
                <a:latin typeface="Arial Unicode MS" panose="020B0604020202020204" pitchFamily="34" charset="-120"/>
                <a:ea typeface="微軟正黑體" panose="020B0604030504040204" pitchFamily="34" charset="-120"/>
              </a:rPr>
              <a:t>標籤</a:t>
            </a:r>
            <a:r>
              <a:rPr lang="en-US" altLang="zh-TW" sz="2400">
                <a:latin typeface="Arial Unicode MS" panose="020B0604020202020204" pitchFamily="34" charset="-120"/>
                <a:ea typeface="微軟正黑體" panose="020B0604030504040204" pitchFamily="34" charset="-120"/>
              </a:rPr>
              <a:t>)</a:t>
            </a:r>
            <a:r>
              <a:rPr lang="zh-TW" altLang="en-US" sz="2400">
                <a:latin typeface="Arial Unicode MS" panose="020B0604020202020204" pitchFamily="34" charset="-120"/>
                <a:ea typeface="微軟正黑體" panose="020B0604030504040204" pitchFamily="34" charset="-120"/>
              </a:rPr>
              <a:t>語言	</a:t>
            </a:r>
          </a:p>
          <a:p>
            <a:endParaRPr lang="zh-TW" altLang="en-US" sz="2400">
              <a:latin typeface="Arial Unicode MS" panose="020B0604020202020204" pitchFamily="34" charset="-120"/>
              <a:ea typeface="微軟正黑體" panose="020B0604030504040204" pitchFamily="34" charset="-120"/>
            </a:endParaRPr>
          </a:p>
          <a:p>
            <a:r>
              <a:rPr lang="zh-TW" altLang="en-US" sz="2400">
                <a:latin typeface="Arial Unicode MS" panose="020B0604020202020204" pitchFamily="34" charset="-120"/>
                <a:ea typeface="微軟正黑體" panose="020B0604030504040204" pitchFamily="34" charset="-120"/>
              </a:rPr>
              <a:t>最初設計的目的，是要將電腦中文字與圖片用一種固定的方式來呈現，並透過超連結的方式， 將這些資料整合在一起。       </a:t>
            </a:r>
          </a:p>
          <a:p>
            <a:endParaRPr lang="zh-TW" altLang="en-US" sz="2400" dirty="0">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30768961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a:t>
            </a:r>
            <a:r>
              <a:rPr lang="zh-TW" altLang="en-US" b="1" dirty="0">
                <a:solidFill>
                  <a:schemeClr val="tx1"/>
                </a:solidFill>
                <a:latin typeface="Arial Unicode MS" panose="020B0604020202020204" pitchFamily="34" charset="-120"/>
              </a:rPr>
              <a:t>的演進</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63"/>
            <a:ext cx="7451388" cy="2304859"/>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Arial Unicode MS" panose="020B0604020202020204" pitchFamily="34" charset="-120"/>
                <a:ea typeface="微軟正黑體" panose="020B0604030504040204" pitchFamily="34" charset="-120"/>
              </a:rPr>
              <a:t>HTML 4.0 published on 18 December 1997</a:t>
            </a:r>
          </a:p>
          <a:p>
            <a:r>
              <a:rPr lang="en-US" altLang="zh-TW" sz="2400" dirty="0">
                <a:latin typeface="Arial Unicode MS" panose="020B0604020202020204" pitchFamily="34" charset="-120"/>
                <a:ea typeface="微軟正黑體" panose="020B0604030504040204" pitchFamily="34" charset="-120"/>
              </a:rPr>
              <a:t>Revised 24 April 1998</a:t>
            </a:r>
          </a:p>
          <a:p>
            <a:r>
              <a:rPr lang="en-US" altLang="zh-TW" sz="2400" dirty="0">
                <a:latin typeface="Arial Unicode MS" panose="020B0604020202020204" pitchFamily="34" charset="-120"/>
                <a:ea typeface="微軟正黑體" panose="020B0604030504040204" pitchFamily="34" charset="-120"/>
              </a:rPr>
              <a:t>HTML 4.01 24 December 1999(Subversion of HTML 4)</a:t>
            </a:r>
          </a:p>
          <a:p>
            <a:r>
              <a:rPr lang="en-US" altLang="zh-TW" sz="2400" dirty="0">
                <a:latin typeface="Arial Unicode MS" panose="020B0604020202020204" pitchFamily="34" charset="-120"/>
                <a:ea typeface="微軟正黑體" panose="020B0604030504040204" pitchFamily="34" charset="-120"/>
              </a:rPr>
              <a:t>HTML 5</a:t>
            </a:r>
          </a:p>
        </p:txBody>
      </p:sp>
      <p:pic>
        <p:nvPicPr>
          <p:cNvPr id="4" name="圖片 3">
            <a:extLst>
              <a:ext uri="{FF2B5EF4-FFF2-40B4-BE49-F238E27FC236}">
                <a16:creationId xmlns:a16="http://schemas.microsoft.com/office/drawing/2014/main" id="{177A01BD-7184-4270-9F64-CAD4A9F4CF12}"/>
              </a:ext>
            </a:extLst>
          </p:cNvPr>
          <p:cNvPicPr>
            <a:picLocks noChangeAspect="1"/>
          </p:cNvPicPr>
          <p:nvPr/>
        </p:nvPicPr>
        <p:blipFill>
          <a:blip r:embed="rId2" cstate="print"/>
          <a:stretch>
            <a:fillRect/>
          </a:stretch>
        </p:blipFill>
        <p:spPr>
          <a:xfrm>
            <a:off x="1734159" y="3196932"/>
            <a:ext cx="5734050" cy="1409700"/>
          </a:xfrm>
          <a:prstGeom prst="rect">
            <a:avLst/>
          </a:prstGeom>
        </p:spPr>
      </p:pic>
    </p:spTree>
    <p:extLst>
      <p:ext uri="{BB962C8B-B14F-4D97-AF65-F5344CB8AC3E}">
        <p14:creationId xmlns:p14="http://schemas.microsoft.com/office/powerpoint/2010/main" val="37404001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關於 </a:t>
            </a:r>
            <a:r>
              <a:rPr lang="en-US" altLang="zh-TW" b="1" dirty="0">
                <a:solidFill>
                  <a:schemeClr val="tx1"/>
                </a:solidFill>
                <a:latin typeface="Arial Unicode MS" panose="020B0604020202020204" pitchFamily="34" charset="-120"/>
              </a:rPr>
              <a:t>HTML5</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63"/>
            <a:ext cx="7451388" cy="367301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Arial Unicode MS" panose="020B0604020202020204" pitchFamily="34" charset="-120"/>
                <a:ea typeface="微軟正黑體" panose="020B0604030504040204" pitchFamily="34" charset="-120"/>
              </a:rPr>
              <a:t>2014/10/28 HTML5</a:t>
            </a:r>
            <a:r>
              <a:rPr lang="zh-TW" altLang="en-US" sz="2400" dirty="0">
                <a:latin typeface="Arial Unicode MS" panose="020B0604020202020204" pitchFamily="34" charset="-120"/>
                <a:ea typeface="微軟正黑體" panose="020B0604030504040204" pitchFamily="34" charset="-120"/>
              </a:rPr>
              <a:t>已經成為標準</a:t>
            </a:r>
          </a:p>
          <a:p>
            <a:r>
              <a:rPr lang="en-US" altLang="zh-TW" sz="2400" dirty="0">
                <a:latin typeface="Arial Unicode MS" panose="020B0604020202020204" pitchFamily="34" charset="-120"/>
                <a:ea typeface="微軟正黑體" panose="020B0604030504040204" pitchFamily="34" charset="-120"/>
              </a:rPr>
              <a:t>http://www.w3.org/TR/html5/</a:t>
            </a:r>
          </a:p>
          <a:p>
            <a:r>
              <a:rPr lang="en-US" altLang="zh-TW" sz="2400" dirty="0">
                <a:latin typeface="Arial Unicode MS" panose="020B0604020202020204" pitchFamily="34" charset="-120"/>
                <a:ea typeface="微軟正黑體" panose="020B0604030504040204" pitchFamily="34" charset="-120"/>
              </a:rPr>
              <a:t>HTML5 = HTML + CSS + JS APIs</a:t>
            </a:r>
          </a:p>
          <a:p>
            <a:r>
              <a:rPr lang="zh-TW" altLang="en-US" sz="2400" dirty="0">
                <a:latin typeface="Arial Unicode MS" panose="020B0604020202020204" pitchFamily="34" charset="-120"/>
                <a:ea typeface="微軟正黑體" panose="020B0604030504040204" pitchFamily="34" charset="-120"/>
              </a:rPr>
              <a:t>不是網頁文件了，是網頁應用程式平台</a:t>
            </a:r>
          </a:p>
          <a:p>
            <a:r>
              <a:rPr lang="zh-TW" altLang="en-US" sz="2400" dirty="0">
                <a:latin typeface="Arial Unicode MS" panose="020B0604020202020204" pitchFamily="34" charset="-120"/>
                <a:ea typeface="微軟正黑體" panose="020B0604030504040204" pitchFamily="34" charset="-120"/>
              </a:rPr>
              <a:t>瀏覽器支援狀態</a:t>
            </a:r>
          </a:p>
          <a:p>
            <a:r>
              <a:rPr lang="en-US" altLang="zh-TW" sz="2400" dirty="0">
                <a:latin typeface="Arial Unicode MS" panose="020B0604020202020204" pitchFamily="34" charset="-120"/>
                <a:ea typeface="微軟正黑體" panose="020B0604030504040204" pitchFamily="34" charset="-120"/>
              </a:rPr>
              <a:t>http://html5test.com/</a:t>
            </a:r>
          </a:p>
          <a:p>
            <a:r>
              <a:rPr lang="en-US" altLang="zh-TW" sz="2400" dirty="0">
                <a:latin typeface="Arial Unicode MS" panose="020B0604020202020204" pitchFamily="34" charset="-120"/>
                <a:ea typeface="微軟正黑體" panose="020B0604030504040204" pitchFamily="34" charset="-120"/>
              </a:rPr>
              <a:t>http://caniuse.com</a:t>
            </a:r>
          </a:p>
        </p:txBody>
      </p:sp>
    </p:spTree>
    <p:extLst>
      <p:ext uri="{BB962C8B-B14F-4D97-AF65-F5344CB8AC3E}">
        <p14:creationId xmlns:p14="http://schemas.microsoft.com/office/powerpoint/2010/main" val="24226298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HTML5</a:t>
            </a:r>
            <a:r>
              <a:rPr lang="zh-TW" altLang="en-US" b="1" dirty="0">
                <a:solidFill>
                  <a:schemeClr val="tx1"/>
                </a:solidFill>
                <a:latin typeface="Arial Unicode MS" panose="020B0604020202020204" pitchFamily="34" charset="-120"/>
              </a:rPr>
              <a:t> 新元素</a:t>
            </a:r>
            <a:endParaRPr lang="ko-KR" altLang="en-US" dirty="0">
              <a:solidFill>
                <a:schemeClr val="tx1"/>
              </a:solidFill>
            </a:endParaRPr>
          </a:p>
        </p:txBody>
      </p:sp>
      <p:sp>
        <p:nvSpPr>
          <p:cNvPr id="5" name="內容版面配置區 2">
            <a:extLst>
              <a:ext uri="{FF2B5EF4-FFF2-40B4-BE49-F238E27FC236}">
                <a16:creationId xmlns:a16="http://schemas.microsoft.com/office/drawing/2014/main" id="{C58A1F5F-9F8E-423C-BD86-52A1FAAD0555}"/>
              </a:ext>
            </a:extLst>
          </p:cNvPr>
          <p:cNvSpPr txBox="1">
            <a:spLocks/>
          </p:cNvSpPr>
          <p:nvPr/>
        </p:nvSpPr>
        <p:spPr>
          <a:xfrm>
            <a:off x="875490" y="914963"/>
            <a:ext cx="7451388" cy="367301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Arial Unicode MS" panose="020B0604020202020204" pitchFamily="34" charset="-120"/>
                <a:ea typeface="微軟正黑體" panose="020B0604030504040204" pitchFamily="34" charset="-120"/>
              </a:rPr>
              <a:t>Structural Semantic Elements</a:t>
            </a: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endParaRPr lang="en-US" altLang="zh-TW" sz="2400" dirty="0">
              <a:latin typeface="Arial Unicode MS" panose="020B0604020202020204" pitchFamily="34" charset="-120"/>
              <a:ea typeface="微軟正黑體" panose="020B0604030504040204" pitchFamily="34" charset="-120"/>
            </a:endParaRPr>
          </a:p>
          <a:p>
            <a:r>
              <a:rPr lang="zh-TW" altLang="en-US" sz="2400" dirty="0">
                <a:latin typeface="Arial Unicode MS" panose="020B0604020202020204" pitchFamily="34" charset="-120"/>
                <a:ea typeface="微軟正黑體" panose="020B0604030504040204" pitchFamily="34" charset="-120"/>
              </a:rPr>
              <a:t>這些新元素沒有預設樣式，要自行用</a:t>
            </a:r>
            <a:r>
              <a:rPr lang="en-US" altLang="zh-TW" sz="2400" dirty="0">
                <a:latin typeface="Arial Unicode MS" panose="020B0604020202020204" pitchFamily="34" charset="-120"/>
                <a:ea typeface="微軟正黑體" panose="020B0604030504040204" pitchFamily="34" charset="-120"/>
              </a:rPr>
              <a:t>CSS</a:t>
            </a:r>
            <a:r>
              <a:rPr lang="zh-TW" altLang="en-US" sz="2400" dirty="0">
                <a:latin typeface="Arial Unicode MS" panose="020B0604020202020204" pitchFamily="34" charset="-120"/>
                <a:ea typeface="微軟正黑體" panose="020B0604030504040204" pitchFamily="34" charset="-120"/>
              </a:rPr>
              <a:t>來設定</a:t>
            </a:r>
          </a:p>
          <a:p>
            <a:endParaRPr lang="zh-TW" altLang="en-US" sz="2400" dirty="0">
              <a:latin typeface="Arial Unicode MS" panose="020B0604020202020204" pitchFamily="34" charset="-120"/>
              <a:ea typeface="微軟正黑體" panose="020B0604030504040204" pitchFamily="34" charset="-120"/>
            </a:endParaRPr>
          </a:p>
        </p:txBody>
      </p:sp>
      <p:sp>
        <p:nvSpPr>
          <p:cNvPr id="4" name="內容版面配置區 2">
            <a:extLst>
              <a:ext uri="{FF2B5EF4-FFF2-40B4-BE49-F238E27FC236}">
                <a16:creationId xmlns:a16="http://schemas.microsoft.com/office/drawing/2014/main" id="{99CF43F5-5A55-4E08-A382-FEEF5D0075F5}"/>
              </a:ext>
            </a:extLst>
          </p:cNvPr>
          <p:cNvSpPr txBox="1">
            <a:spLocks/>
          </p:cNvSpPr>
          <p:nvPr/>
        </p:nvSpPr>
        <p:spPr bwMode="auto">
          <a:xfrm>
            <a:off x="875490" y="1347614"/>
            <a:ext cx="4248150" cy="2159000"/>
          </a:xfrm>
          <a:prstGeom prst="rect">
            <a:avLst/>
          </a:prstGeom>
          <a:noFill/>
          <a:ln w="9525">
            <a:noFill/>
            <a:miter lim="800000"/>
            <a:headEnd/>
            <a:tailEnd/>
          </a:ln>
        </p:spPr>
        <p:txBody>
          <a:bodyPr/>
          <a:lstStyle/>
          <a:p>
            <a:pPr marL="742950" lvl="1" indent="-285750">
              <a:spcBef>
                <a:spcPct val="20000"/>
              </a:spcBef>
              <a:buFontTx/>
              <a:buChar char="–"/>
              <a:defRPr/>
            </a:pPr>
            <a:r>
              <a:rPr lang="en-US" altLang="zh-TW" sz="2400" kern="0" dirty="0">
                <a:latin typeface="+mn-lt"/>
                <a:ea typeface="+mn-ea"/>
              </a:rPr>
              <a:t>section</a:t>
            </a:r>
          </a:p>
          <a:p>
            <a:pPr marL="742950" lvl="1" indent="-285750">
              <a:spcBef>
                <a:spcPct val="20000"/>
              </a:spcBef>
              <a:buFontTx/>
              <a:buChar char="–"/>
              <a:defRPr/>
            </a:pPr>
            <a:r>
              <a:rPr lang="en-US" altLang="zh-TW" sz="2400" kern="0" dirty="0">
                <a:latin typeface="+mn-lt"/>
                <a:ea typeface="+mn-ea"/>
              </a:rPr>
              <a:t>header</a:t>
            </a:r>
          </a:p>
          <a:p>
            <a:pPr marL="742950" lvl="1" indent="-285750">
              <a:spcBef>
                <a:spcPct val="20000"/>
              </a:spcBef>
              <a:buFontTx/>
              <a:buChar char="–"/>
              <a:defRPr/>
            </a:pPr>
            <a:r>
              <a:rPr lang="en-US" altLang="zh-TW" sz="2400" kern="0" dirty="0">
                <a:latin typeface="+mn-lt"/>
                <a:ea typeface="+mn-ea"/>
              </a:rPr>
              <a:t>footer</a:t>
            </a:r>
          </a:p>
          <a:p>
            <a:pPr marL="742950" lvl="1" indent="-285750">
              <a:spcBef>
                <a:spcPct val="20000"/>
              </a:spcBef>
              <a:buFontTx/>
              <a:buChar char="–"/>
              <a:defRPr/>
            </a:pPr>
            <a:r>
              <a:rPr lang="en-US" altLang="zh-TW" sz="2400" kern="0" dirty="0">
                <a:latin typeface="+mn-lt"/>
                <a:ea typeface="+mn-ea"/>
              </a:rPr>
              <a:t>aside</a:t>
            </a:r>
          </a:p>
          <a:p>
            <a:pPr marL="742950" lvl="1" indent="-285750">
              <a:spcBef>
                <a:spcPct val="20000"/>
              </a:spcBef>
              <a:buFontTx/>
              <a:buChar char="–"/>
              <a:defRPr/>
            </a:pPr>
            <a:endParaRPr lang="zh-TW" altLang="en-US" sz="2400" kern="0" dirty="0">
              <a:latin typeface="+mn-lt"/>
              <a:ea typeface="+mn-ea"/>
            </a:endParaRPr>
          </a:p>
        </p:txBody>
      </p:sp>
      <p:sp>
        <p:nvSpPr>
          <p:cNvPr id="6" name="內容版面配置區 2">
            <a:extLst>
              <a:ext uri="{FF2B5EF4-FFF2-40B4-BE49-F238E27FC236}">
                <a16:creationId xmlns:a16="http://schemas.microsoft.com/office/drawing/2014/main" id="{714778AC-978C-43A8-846C-EC35352B7D13}"/>
              </a:ext>
            </a:extLst>
          </p:cNvPr>
          <p:cNvSpPr txBox="1">
            <a:spLocks/>
          </p:cNvSpPr>
          <p:nvPr/>
        </p:nvSpPr>
        <p:spPr bwMode="auto">
          <a:xfrm>
            <a:off x="4427984" y="1347614"/>
            <a:ext cx="4321175" cy="2087562"/>
          </a:xfrm>
          <a:prstGeom prst="rect">
            <a:avLst/>
          </a:prstGeom>
          <a:noFill/>
          <a:ln w="9525">
            <a:noFill/>
            <a:miter lim="800000"/>
            <a:headEnd/>
            <a:tailEnd/>
          </a:ln>
        </p:spPr>
        <p:txBody>
          <a:bodyPr/>
          <a:lstStyle/>
          <a:p>
            <a:pPr marL="742950" lvl="1" indent="-285750">
              <a:spcBef>
                <a:spcPct val="20000"/>
              </a:spcBef>
              <a:buFontTx/>
              <a:buChar char="–"/>
              <a:defRPr/>
            </a:pPr>
            <a:r>
              <a:rPr lang="en-US" altLang="zh-TW" sz="2400" kern="0" dirty="0" err="1">
                <a:latin typeface="+mn-lt"/>
                <a:ea typeface="+mn-ea"/>
              </a:rPr>
              <a:t>nav</a:t>
            </a:r>
            <a:endParaRPr lang="en-US" altLang="zh-TW" sz="2400" kern="0" dirty="0">
              <a:latin typeface="+mn-lt"/>
              <a:ea typeface="+mn-ea"/>
            </a:endParaRPr>
          </a:p>
          <a:p>
            <a:pPr marL="742950" lvl="1" indent="-285750">
              <a:spcBef>
                <a:spcPct val="20000"/>
              </a:spcBef>
              <a:buFontTx/>
              <a:buChar char="–"/>
              <a:defRPr/>
            </a:pPr>
            <a:r>
              <a:rPr lang="en-US" altLang="zh-TW" sz="2400" kern="0" dirty="0">
                <a:latin typeface="+mn-lt"/>
                <a:ea typeface="+mn-ea"/>
              </a:rPr>
              <a:t>article</a:t>
            </a:r>
          </a:p>
          <a:p>
            <a:pPr marL="742950" lvl="1" indent="-285750">
              <a:spcBef>
                <a:spcPct val="20000"/>
              </a:spcBef>
              <a:buFontTx/>
              <a:buChar char="–"/>
              <a:defRPr/>
            </a:pPr>
            <a:endParaRPr lang="en-US" altLang="zh-TW" sz="2400" kern="0" dirty="0">
              <a:latin typeface="+mn-lt"/>
              <a:ea typeface="+mn-ea"/>
            </a:endParaRPr>
          </a:p>
          <a:p>
            <a:pPr marL="342900" indent="-342900">
              <a:spcBef>
                <a:spcPct val="20000"/>
              </a:spcBef>
              <a:buFontTx/>
              <a:buChar char="•"/>
              <a:defRPr/>
            </a:pPr>
            <a:endParaRPr lang="en-US" altLang="zh-TW" sz="2400" kern="0" dirty="0">
              <a:latin typeface="+mn-lt"/>
              <a:ea typeface="+mn-ea"/>
            </a:endParaRPr>
          </a:p>
          <a:p>
            <a:pPr marL="742950" lvl="1" indent="-285750">
              <a:spcBef>
                <a:spcPct val="20000"/>
              </a:spcBef>
              <a:buFontTx/>
              <a:buChar char="–"/>
              <a:defRPr/>
            </a:pPr>
            <a:endParaRPr lang="zh-TW" altLang="en-US" sz="2400" kern="0" dirty="0">
              <a:latin typeface="+mn-lt"/>
              <a:ea typeface="+mn-ea"/>
            </a:endParaRPr>
          </a:p>
        </p:txBody>
      </p:sp>
    </p:spTree>
    <p:extLst>
      <p:ext uri="{BB962C8B-B14F-4D97-AF65-F5344CB8AC3E}">
        <p14:creationId xmlns:p14="http://schemas.microsoft.com/office/powerpoint/2010/main" val="1257145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rPr>
              <a:t>HTML5</a:t>
            </a:r>
            <a:r>
              <a:rPr lang="zh-TW" altLang="en-US" b="1" dirty="0">
                <a:solidFill>
                  <a:schemeClr val="tx1"/>
                </a:solidFill>
                <a:latin typeface="Arial Unicode MS" panose="020B0604020202020204" pitchFamily="34" charset="-120"/>
              </a:rPr>
              <a:t> 新元素</a:t>
            </a:r>
            <a:endParaRPr lang="ko-KR" altLang="en-US" dirty="0">
              <a:solidFill>
                <a:schemeClr val="tx1"/>
              </a:solidFill>
            </a:endParaRPr>
          </a:p>
        </p:txBody>
      </p:sp>
      <p:pic>
        <p:nvPicPr>
          <p:cNvPr id="7" name="圖片 6">
            <a:extLst>
              <a:ext uri="{FF2B5EF4-FFF2-40B4-BE49-F238E27FC236}">
                <a16:creationId xmlns:a16="http://schemas.microsoft.com/office/drawing/2014/main" id="{26853388-7AF0-4A31-BBCB-869513721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843558"/>
            <a:ext cx="6124964" cy="3903238"/>
          </a:xfrm>
          <a:prstGeom prst="rect">
            <a:avLst/>
          </a:prstGeom>
        </p:spPr>
      </p:pic>
    </p:spTree>
    <p:extLst>
      <p:ext uri="{BB962C8B-B14F-4D97-AF65-F5344CB8AC3E}">
        <p14:creationId xmlns:p14="http://schemas.microsoft.com/office/powerpoint/2010/main" val="89422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方塊模型</a:t>
            </a:r>
            <a:r>
              <a:rPr lang="en-US" altLang="zh-TW" b="1" dirty="0">
                <a:solidFill>
                  <a:schemeClr val="tx1"/>
                </a:solidFill>
              </a:rPr>
              <a:t>(box model)</a:t>
            </a:r>
            <a:endParaRPr lang="ko-KR" altLang="en-US" dirty="0">
              <a:solidFill>
                <a:schemeClr val="tx1"/>
              </a:solidFill>
            </a:endParaRPr>
          </a:p>
        </p:txBody>
      </p:sp>
      <p:sp>
        <p:nvSpPr>
          <p:cNvPr id="4" name="內容版面配置區 3">
            <a:extLst>
              <a:ext uri="{FF2B5EF4-FFF2-40B4-BE49-F238E27FC236}">
                <a16:creationId xmlns:a16="http://schemas.microsoft.com/office/drawing/2014/main" id="{78248293-51C3-49D0-80D4-D9F0662742FB}"/>
              </a:ext>
            </a:extLst>
          </p:cNvPr>
          <p:cNvSpPr txBox="1">
            <a:spLocks/>
          </p:cNvSpPr>
          <p:nvPr/>
        </p:nvSpPr>
        <p:spPr>
          <a:xfrm>
            <a:off x="754433" y="915566"/>
            <a:ext cx="7635133" cy="1235985"/>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defRPr/>
            </a:pPr>
            <a:r>
              <a:rPr lang="zh-TW" altLang="en-US" sz="2400" dirty="0"/>
              <a:t> 什麼是方塊模型</a:t>
            </a:r>
            <a:endParaRPr lang="en-US" altLang="zh-TW" sz="2400" dirty="0"/>
          </a:p>
          <a:p>
            <a:pPr marL="0" indent="0">
              <a:defRPr/>
            </a:pPr>
            <a:r>
              <a:rPr lang="zh-TW" altLang="en-US" sz="2400" dirty="0"/>
              <a:t> 方塊模型樣式</a:t>
            </a:r>
            <a:endParaRPr lang="en-US" altLang="zh-TW" sz="2400" dirty="0"/>
          </a:p>
        </p:txBody>
      </p:sp>
      <p:pic>
        <p:nvPicPr>
          <p:cNvPr id="5" name="圖片 4">
            <a:extLst>
              <a:ext uri="{FF2B5EF4-FFF2-40B4-BE49-F238E27FC236}">
                <a16:creationId xmlns:a16="http://schemas.microsoft.com/office/drawing/2014/main" id="{BCC2B2E2-747B-4BD7-AC19-3647BC5AEB82}"/>
              </a:ext>
            </a:extLst>
          </p:cNvPr>
          <p:cNvPicPr>
            <a:picLocks noChangeAspect="1"/>
          </p:cNvPicPr>
          <p:nvPr/>
        </p:nvPicPr>
        <p:blipFill>
          <a:blip r:embed="rId2" cstate="print"/>
          <a:stretch>
            <a:fillRect/>
          </a:stretch>
        </p:blipFill>
        <p:spPr>
          <a:xfrm>
            <a:off x="899592" y="2212274"/>
            <a:ext cx="1918818" cy="1907597"/>
          </a:xfrm>
          <a:prstGeom prst="rect">
            <a:avLst/>
          </a:prstGeom>
        </p:spPr>
      </p:pic>
      <p:sp>
        <p:nvSpPr>
          <p:cNvPr id="6" name="內容版面配置區 3">
            <a:extLst>
              <a:ext uri="{FF2B5EF4-FFF2-40B4-BE49-F238E27FC236}">
                <a16:creationId xmlns:a16="http://schemas.microsoft.com/office/drawing/2014/main" id="{7935C1E7-99B6-4D22-9ABD-FEBC55F42CC9}"/>
              </a:ext>
            </a:extLst>
          </p:cNvPr>
          <p:cNvSpPr txBox="1">
            <a:spLocks/>
          </p:cNvSpPr>
          <p:nvPr/>
        </p:nvSpPr>
        <p:spPr>
          <a:xfrm>
            <a:off x="3059832" y="2015628"/>
            <a:ext cx="5329734" cy="230088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1600" dirty="0"/>
              <a:t>行內元素能設定邊界參數</a:t>
            </a:r>
            <a:r>
              <a:rPr lang="en-US" altLang="zh-TW" sz="1600" dirty="0"/>
              <a:t>(margin, padding,  border)</a:t>
            </a:r>
          </a:p>
          <a:p>
            <a:pPr lvl="1">
              <a:defRPr/>
            </a:pPr>
            <a:r>
              <a:rPr lang="zh-TW" altLang="en-US" sz="1600" dirty="0"/>
              <a:t>行內元素天生可以並排</a:t>
            </a:r>
            <a:endParaRPr lang="en-US" altLang="zh-TW" sz="1600" dirty="0"/>
          </a:p>
          <a:p>
            <a:pPr lvl="1">
              <a:defRPr/>
            </a:pPr>
            <a:r>
              <a:rPr lang="zh-TW" altLang="en-US" sz="1600" dirty="0"/>
              <a:t>但行內元素無法直接使用</a:t>
            </a:r>
            <a:r>
              <a:rPr lang="en-US" altLang="zh-TW" sz="1600" dirty="0"/>
              <a:t>CSS</a:t>
            </a:r>
            <a:r>
              <a:rPr lang="zh-TW" altLang="en-US" sz="1600" dirty="0"/>
              <a:t>設定寬高</a:t>
            </a:r>
            <a:endParaRPr lang="en-US" altLang="zh-TW" sz="1600" dirty="0"/>
          </a:p>
          <a:p>
            <a:pPr>
              <a:defRPr/>
            </a:pPr>
            <a:r>
              <a:rPr lang="zh-TW" altLang="en-US" sz="1600" dirty="0"/>
              <a:t>區塊元素</a:t>
            </a:r>
            <a:endParaRPr lang="en-US" altLang="zh-TW" sz="1600" dirty="0"/>
          </a:p>
          <a:p>
            <a:pPr lvl="1">
              <a:defRPr/>
            </a:pPr>
            <a:r>
              <a:rPr lang="en-US" altLang="zh-TW" sz="1600" dirty="0"/>
              <a:t>h1, p, li, table, td…..</a:t>
            </a:r>
          </a:p>
          <a:p>
            <a:pPr lvl="1">
              <a:defRPr/>
            </a:pPr>
            <a:r>
              <a:rPr lang="zh-TW" altLang="en-US" sz="1600" dirty="0"/>
              <a:t>區塊元素天生無法並排</a:t>
            </a:r>
            <a:endParaRPr lang="en-US" altLang="zh-TW" sz="1600" dirty="0"/>
          </a:p>
          <a:p>
            <a:pPr lvl="1">
              <a:defRPr/>
            </a:pPr>
            <a:r>
              <a:rPr lang="zh-TW" altLang="en-US" sz="1600" dirty="0"/>
              <a:t>區塊元素可以直接使用</a:t>
            </a:r>
            <a:r>
              <a:rPr lang="en-US" altLang="zh-TW" sz="1600" dirty="0"/>
              <a:t>CSS</a:t>
            </a:r>
            <a:r>
              <a:rPr lang="zh-TW" altLang="en-US" sz="1600" dirty="0"/>
              <a:t>設定寬高</a:t>
            </a:r>
            <a:endParaRPr lang="en-US" altLang="zh-TW" sz="1600" dirty="0"/>
          </a:p>
          <a:p>
            <a:pPr marL="457200" lvl="1" indent="0">
              <a:defRPr/>
            </a:pPr>
            <a:endParaRPr lang="en-US" altLang="zh-TW" sz="1600" dirty="0"/>
          </a:p>
          <a:p>
            <a:pPr marL="0" indent="0">
              <a:defRPr/>
            </a:pPr>
            <a:endParaRPr lang="en-US" altLang="zh-TW" sz="1600" dirty="0"/>
          </a:p>
        </p:txBody>
      </p:sp>
    </p:spTree>
    <p:extLst>
      <p:ext uri="{BB962C8B-B14F-4D97-AF65-F5344CB8AC3E}">
        <p14:creationId xmlns:p14="http://schemas.microsoft.com/office/powerpoint/2010/main" val="41547262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tag</a:t>
            </a:r>
            <a:r>
              <a:rPr lang="en-US" altLang="zh-TW" b="1" dirty="0">
                <a:solidFill>
                  <a:schemeClr val="tx1"/>
                </a:solidFill>
                <a:latin typeface="Arial Unicode MS" panose="020B0604020202020204" pitchFamily="34" charset="-120"/>
              </a:rPr>
              <a:t> - iframe</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7326BE7-EDCA-41CD-B0EE-872D46D2A904}"/>
              </a:ext>
            </a:extLst>
          </p:cNvPr>
          <p:cNvSpPr txBox="1">
            <a:spLocks/>
          </p:cNvSpPr>
          <p:nvPr/>
        </p:nvSpPr>
        <p:spPr>
          <a:xfrm>
            <a:off x="683568" y="868152"/>
            <a:ext cx="6453086" cy="2639702"/>
          </a:xfrm>
          <a:prstGeom prst="rect">
            <a:avLst/>
          </a:prstGeom>
        </p:spPr>
        <p:txBody>
          <a:bodyPr>
            <a:normAutofit fontScale="8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800" dirty="0"/>
              <a:t>可將別人的網頁嵌入到我們的網頁中</a:t>
            </a:r>
            <a:endParaRPr lang="en-US" altLang="zh-TW" sz="2800" dirty="0"/>
          </a:p>
          <a:p>
            <a:pPr lvl="1"/>
            <a:r>
              <a:rPr lang="en-US" altLang="zh-TW" sz="2100" dirty="0"/>
              <a:t>Ex. Google Map</a:t>
            </a:r>
          </a:p>
          <a:p>
            <a:endParaRPr lang="en-US" altLang="zh-TW" dirty="0"/>
          </a:p>
          <a:p>
            <a:r>
              <a:rPr lang="zh-TW" altLang="en-US" sz="2800" dirty="0"/>
              <a:t>常用屬性</a:t>
            </a:r>
            <a:endParaRPr lang="en-US" altLang="zh-TW" sz="2800" dirty="0"/>
          </a:p>
          <a:p>
            <a:pPr lvl="1"/>
            <a:r>
              <a:rPr lang="en-US" altLang="zh-TW" sz="2100" dirty="0" err="1"/>
              <a:t>src</a:t>
            </a:r>
            <a:r>
              <a:rPr lang="zh-TW" altLang="en-US" sz="2100" dirty="0"/>
              <a:t>、</a:t>
            </a:r>
            <a:r>
              <a:rPr lang="en-US" altLang="zh-TW" sz="2100" dirty="0"/>
              <a:t>width</a:t>
            </a:r>
            <a:r>
              <a:rPr lang="zh-TW" altLang="en-US" sz="2100" dirty="0"/>
              <a:t>、</a:t>
            </a:r>
            <a:r>
              <a:rPr lang="en-US" altLang="zh-TW" sz="2100" dirty="0"/>
              <a:t>height</a:t>
            </a:r>
          </a:p>
          <a:p>
            <a:pPr lvl="1"/>
            <a:r>
              <a:rPr lang="zh-TW" altLang="en-US" sz="2100" dirty="0"/>
              <a:t>捲軸 </a:t>
            </a:r>
            <a:r>
              <a:rPr lang="en-US" altLang="zh-TW" sz="2100" dirty="0"/>
              <a:t>scrolling</a:t>
            </a:r>
            <a:r>
              <a:rPr lang="zh-TW" altLang="en-US" sz="2100" dirty="0"/>
              <a:t>，可以設定值</a:t>
            </a:r>
            <a:br>
              <a:rPr lang="en-US" altLang="zh-TW" sz="2100" dirty="0"/>
            </a:br>
            <a:r>
              <a:rPr lang="zh-TW" altLang="en-US" sz="2100" dirty="0"/>
              <a:t>為</a:t>
            </a:r>
            <a:r>
              <a:rPr lang="en-US" altLang="zh-TW" sz="2100" dirty="0"/>
              <a:t>yes</a:t>
            </a:r>
            <a:r>
              <a:rPr lang="zh-TW" altLang="en-US" sz="2100" dirty="0"/>
              <a:t>、</a:t>
            </a:r>
            <a:r>
              <a:rPr lang="en-US" altLang="zh-TW" sz="2100" dirty="0"/>
              <a:t>no</a:t>
            </a:r>
            <a:r>
              <a:rPr lang="zh-TW" altLang="en-US" sz="2100" dirty="0"/>
              <a:t>及</a:t>
            </a:r>
            <a:r>
              <a:rPr lang="en-US" altLang="zh-TW" sz="2100" dirty="0"/>
              <a:t>auto</a:t>
            </a:r>
          </a:p>
          <a:p>
            <a:pPr lvl="1"/>
            <a:r>
              <a:rPr lang="zh-TW" altLang="en-US" sz="2100" dirty="0"/>
              <a:t>隱藏框線 </a:t>
            </a:r>
            <a:r>
              <a:rPr lang="en-US" altLang="zh-TW" sz="2100" dirty="0"/>
              <a:t>frameborder=0</a:t>
            </a:r>
            <a:endParaRPr lang="zh-TW" altLang="en-US" sz="2100" dirty="0"/>
          </a:p>
        </p:txBody>
      </p:sp>
      <p:pic>
        <p:nvPicPr>
          <p:cNvPr id="8" name="圖片 1">
            <a:extLst>
              <a:ext uri="{FF2B5EF4-FFF2-40B4-BE49-F238E27FC236}">
                <a16:creationId xmlns:a16="http://schemas.microsoft.com/office/drawing/2014/main" id="{A88BC79A-AF07-46C6-BD4E-1C3F740557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347614"/>
            <a:ext cx="3600400" cy="3444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50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tag</a:t>
            </a:r>
            <a:r>
              <a:rPr lang="en-US" altLang="zh-TW" b="1" dirty="0">
                <a:solidFill>
                  <a:schemeClr val="tx1"/>
                </a:solidFill>
                <a:latin typeface="Arial Unicode MS" panose="020B0604020202020204" pitchFamily="34" charset="-120"/>
              </a:rPr>
              <a:t> - </a:t>
            </a:r>
            <a:r>
              <a:rPr lang="en-US" altLang="zh-TW" b="1" dirty="0">
                <a:solidFill>
                  <a:schemeClr val="tx1"/>
                </a:solidFill>
                <a:latin typeface="Arial Unicode MS" panose="020B0604020202020204" pitchFamily="34" charset="-120"/>
                <a:ea typeface="Arial Unicode MS" panose="020B0604020202020204" pitchFamily="34" charset="-120"/>
                <a:cs typeface="Arial Unicode MS" panose="020B0604020202020204" pitchFamily="34" charset="-120"/>
              </a:rPr>
              <a:t>Audio</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7326BE7-EDCA-41CD-B0EE-872D46D2A904}"/>
              </a:ext>
            </a:extLst>
          </p:cNvPr>
          <p:cNvSpPr txBox="1">
            <a:spLocks/>
          </p:cNvSpPr>
          <p:nvPr/>
        </p:nvSpPr>
        <p:spPr>
          <a:xfrm>
            <a:off x="683568" y="868152"/>
            <a:ext cx="7488832" cy="1631590"/>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HTML5 &lt;audio&gt;</a:t>
            </a:r>
            <a:r>
              <a:rPr lang="zh-TW" altLang="en-US" sz="2400" dirty="0"/>
              <a:t>元素指定了在網頁中嵌入音頻的標準方法 </a:t>
            </a:r>
          </a:p>
          <a:p>
            <a:pPr lvl="1"/>
            <a:r>
              <a:rPr lang="en-US" altLang="zh-TW" sz="1800" dirty="0"/>
              <a:t>&lt;source&gt;</a:t>
            </a:r>
            <a:r>
              <a:rPr lang="zh-TW" altLang="en-US" sz="1800" dirty="0"/>
              <a:t>元素允許您指定瀏覽器可以選擇的備用音頻檔案。 </a:t>
            </a:r>
          </a:p>
          <a:p>
            <a:pPr lvl="1"/>
            <a:r>
              <a:rPr lang="en-US" altLang="zh-TW" sz="1800" dirty="0"/>
              <a:t>&lt;controls&gt;</a:t>
            </a:r>
            <a:r>
              <a:rPr lang="zh-TW" altLang="en-US" sz="1800" dirty="0"/>
              <a:t>屬性添加了播放</a:t>
            </a:r>
            <a:r>
              <a:rPr lang="en-US" altLang="zh-TW" sz="1800" dirty="0"/>
              <a:t>bar</a:t>
            </a:r>
            <a:r>
              <a:rPr lang="zh-TW" altLang="en-US" sz="1800" dirty="0"/>
              <a:t>，會有播放、暫停和音量控制</a:t>
            </a:r>
          </a:p>
        </p:txBody>
      </p:sp>
      <p:sp>
        <p:nvSpPr>
          <p:cNvPr id="5" name="圓角矩形 18">
            <a:extLst>
              <a:ext uri="{FF2B5EF4-FFF2-40B4-BE49-F238E27FC236}">
                <a16:creationId xmlns:a16="http://schemas.microsoft.com/office/drawing/2014/main" id="{88D0F6BC-8CF4-4F58-B8E5-4346CC504D77}"/>
              </a:ext>
            </a:extLst>
          </p:cNvPr>
          <p:cNvSpPr/>
          <p:nvPr/>
        </p:nvSpPr>
        <p:spPr>
          <a:xfrm>
            <a:off x="1221721" y="2571750"/>
            <a:ext cx="6700557" cy="1891075"/>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600" dirty="0">
                <a:solidFill>
                  <a:schemeClr val="tx1"/>
                </a:solidFill>
              </a:rPr>
              <a:t>&lt;audio controls&gt;</a:t>
            </a:r>
            <a:br>
              <a:rPr lang="en-US" altLang="zh-TW" sz="1600" dirty="0">
                <a:solidFill>
                  <a:schemeClr val="tx1"/>
                </a:solidFill>
              </a:rPr>
            </a:br>
            <a:r>
              <a:rPr lang="en-US" altLang="zh-TW" sz="1600" dirty="0">
                <a:solidFill>
                  <a:schemeClr val="tx1"/>
                </a:solidFill>
              </a:rPr>
              <a:t>  &lt;source </a:t>
            </a:r>
            <a:r>
              <a:rPr lang="en-US" altLang="zh-TW" sz="1600" dirty="0" err="1">
                <a:solidFill>
                  <a:schemeClr val="tx1"/>
                </a:solidFill>
              </a:rPr>
              <a:t>src</a:t>
            </a:r>
            <a:r>
              <a:rPr lang="en-US" altLang="zh-TW" sz="1600" dirty="0">
                <a:solidFill>
                  <a:schemeClr val="tx1"/>
                </a:solidFill>
              </a:rPr>
              <a:t>="horse.mp3" type="audio/mpeg"&gt;</a:t>
            </a:r>
            <a:br>
              <a:rPr lang="en-US" altLang="zh-TW" sz="1600" dirty="0">
                <a:solidFill>
                  <a:schemeClr val="tx1"/>
                </a:solidFill>
              </a:rPr>
            </a:br>
            <a:r>
              <a:rPr lang="en-US" altLang="zh-TW" sz="1600" dirty="0">
                <a:solidFill>
                  <a:schemeClr val="tx1"/>
                </a:solidFill>
              </a:rPr>
              <a:t>Your browser does not support the audio element.</a:t>
            </a:r>
            <a:br>
              <a:rPr lang="en-US" altLang="zh-TW" sz="1600" dirty="0">
                <a:solidFill>
                  <a:schemeClr val="tx1"/>
                </a:solidFill>
              </a:rPr>
            </a:br>
            <a:r>
              <a:rPr lang="en-US" altLang="zh-TW" sz="1600" dirty="0">
                <a:solidFill>
                  <a:schemeClr val="tx1"/>
                </a:solidFill>
              </a:rPr>
              <a:t>&lt;/audio&gt;</a:t>
            </a:r>
            <a:br>
              <a:rPr lang="en-US" altLang="zh-TW" sz="1600" dirty="0">
                <a:solidFill>
                  <a:schemeClr val="tx1"/>
                </a:solidFill>
              </a:rPr>
            </a:br>
            <a:endParaRPr lang="en-US" altLang="zh-TW" sz="1600" dirty="0">
              <a:solidFill>
                <a:schemeClr val="tx1"/>
              </a:solidFill>
            </a:endParaRPr>
          </a:p>
          <a:p>
            <a:r>
              <a:rPr lang="en-US" altLang="zh-TW" sz="1600" b="0" dirty="0">
                <a:solidFill>
                  <a:schemeClr val="tx1"/>
                </a:solidFill>
                <a:effectLst/>
              </a:rPr>
              <a:t>&lt;audio </a:t>
            </a:r>
            <a:r>
              <a:rPr lang="en-US" altLang="zh-TW" sz="1600" b="0" dirty="0" err="1">
                <a:solidFill>
                  <a:schemeClr val="tx1"/>
                </a:solidFill>
                <a:effectLst/>
              </a:rPr>
              <a:t>src</a:t>
            </a:r>
            <a:r>
              <a:rPr lang="en-US" altLang="zh-TW" sz="1600" b="0" dirty="0">
                <a:solidFill>
                  <a:schemeClr val="tx1"/>
                </a:solidFill>
                <a:effectLst/>
              </a:rPr>
              <a:t>="UGLYBEAUTY.mp3" controls&gt;&lt;/audio&gt;</a:t>
            </a:r>
          </a:p>
          <a:p>
            <a:endParaRPr lang="en-US" altLang="zh-TW" sz="1600" dirty="0">
              <a:solidFill>
                <a:schemeClr val="tx1"/>
              </a:solidFill>
            </a:endParaRPr>
          </a:p>
        </p:txBody>
      </p:sp>
    </p:spTree>
    <p:extLst>
      <p:ext uri="{BB962C8B-B14F-4D97-AF65-F5344CB8AC3E}">
        <p14:creationId xmlns:p14="http://schemas.microsoft.com/office/powerpoint/2010/main" val="10795308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tag</a:t>
            </a:r>
            <a:r>
              <a:rPr lang="en-US" altLang="zh-TW" b="1" dirty="0">
                <a:solidFill>
                  <a:schemeClr val="tx1"/>
                </a:solidFill>
                <a:latin typeface="Arial Unicode MS" panose="020B0604020202020204" pitchFamily="34" charset="-120"/>
              </a:rPr>
              <a:t> - </a:t>
            </a:r>
            <a:r>
              <a:rPr lang="en-US" altLang="zh-TW" b="1" dirty="0">
                <a:solidFill>
                  <a:schemeClr val="tx1"/>
                </a:solidFill>
              </a:rPr>
              <a:t>Video</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57326BE7-EDCA-41CD-B0EE-872D46D2A904}"/>
              </a:ext>
            </a:extLst>
          </p:cNvPr>
          <p:cNvSpPr txBox="1">
            <a:spLocks/>
          </p:cNvSpPr>
          <p:nvPr/>
        </p:nvSpPr>
        <p:spPr>
          <a:xfrm>
            <a:off x="683568" y="868152"/>
            <a:ext cx="7488832" cy="1703598"/>
          </a:xfrm>
          <a:prstGeom prst="rect">
            <a:avLst/>
          </a:prstGeom>
        </p:spPr>
        <p:txBody>
          <a:bodyPr>
            <a:normAutofit fontScale="92500" lnSpcReduction="1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600" dirty="0"/>
              <a:t>HTML5 &lt;video&gt;</a:t>
            </a:r>
            <a:r>
              <a:rPr lang="zh-TW" altLang="en-US" sz="2600" dirty="0"/>
              <a:t>元素指定了在網頁中嵌入視訊檔案的標準方法 </a:t>
            </a:r>
          </a:p>
          <a:p>
            <a:pPr lvl="1"/>
            <a:r>
              <a:rPr lang="en-US" altLang="zh-TW" sz="1900" dirty="0"/>
              <a:t>&lt;source&gt;</a:t>
            </a:r>
            <a:r>
              <a:rPr lang="zh-TW" altLang="en-US" sz="1900" dirty="0"/>
              <a:t>元素允許您指定瀏覽器可以選擇的備用音頻檔案。 </a:t>
            </a:r>
          </a:p>
          <a:p>
            <a:pPr lvl="1"/>
            <a:r>
              <a:rPr lang="zh-TW" altLang="en-US" sz="1900" dirty="0"/>
              <a:t> </a:t>
            </a:r>
            <a:r>
              <a:rPr lang="en-US" altLang="zh-TW" sz="1900" dirty="0"/>
              <a:t>&lt;controls&gt;</a:t>
            </a:r>
            <a:r>
              <a:rPr lang="zh-TW" altLang="en-US" sz="1900" dirty="0"/>
              <a:t>屬性添加了播放</a:t>
            </a:r>
            <a:r>
              <a:rPr lang="en-US" altLang="zh-TW" sz="1900" dirty="0"/>
              <a:t>bar</a:t>
            </a:r>
            <a:r>
              <a:rPr lang="zh-TW" altLang="en-US" sz="1900" dirty="0"/>
              <a:t>，會有播放、暫停和音量控制</a:t>
            </a:r>
          </a:p>
          <a:p>
            <a:pPr lvl="1"/>
            <a:r>
              <a:rPr lang="en-US" altLang="zh-TW" sz="1900" dirty="0"/>
              <a:t>&lt;</a:t>
            </a:r>
            <a:r>
              <a:rPr lang="en-US" altLang="zh-TW" sz="1900" dirty="0" err="1"/>
              <a:t>autoplay</a:t>
            </a:r>
            <a:r>
              <a:rPr lang="en-US" altLang="zh-TW" sz="1900" dirty="0"/>
              <a:t>&gt;</a:t>
            </a:r>
            <a:r>
              <a:rPr lang="zh-TW" altLang="en-US" sz="1900" dirty="0"/>
              <a:t>屬性會自動播放，不顯示播放</a:t>
            </a:r>
            <a:r>
              <a:rPr lang="en-US" altLang="zh-TW" sz="1900" dirty="0"/>
              <a:t>bar</a:t>
            </a:r>
          </a:p>
          <a:p>
            <a:endParaRPr lang="en-US" altLang="zh-TW" sz="2400" dirty="0"/>
          </a:p>
        </p:txBody>
      </p:sp>
      <p:sp>
        <p:nvSpPr>
          <p:cNvPr id="5" name="圓角矩形 18">
            <a:extLst>
              <a:ext uri="{FF2B5EF4-FFF2-40B4-BE49-F238E27FC236}">
                <a16:creationId xmlns:a16="http://schemas.microsoft.com/office/drawing/2014/main" id="{88D0F6BC-8CF4-4F58-B8E5-4346CC504D77}"/>
              </a:ext>
            </a:extLst>
          </p:cNvPr>
          <p:cNvSpPr/>
          <p:nvPr/>
        </p:nvSpPr>
        <p:spPr>
          <a:xfrm>
            <a:off x="1221721" y="2571750"/>
            <a:ext cx="6700557" cy="2135646"/>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&lt;video width="320" height="240" </a:t>
            </a:r>
            <a:r>
              <a:rPr lang="en-US" altLang="zh-TW" sz="1400" dirty="0" err="1">
                <a:solidFill>
                  <a:schemeClr val="tx1"/>
                </a:solidFill>
              </a:rPr>
              <a:t>autoplay</a:t>
            </a:r>
            <a:r>
              <a:rPr lang="en-US" altLang="zh-TW" sz="1400" dirty="0">
                <a:solidFill>
                  <a:schemeClr val="tx1"/>
                </a:solidFill>
              </a:rPr>
              <a:t>&gt;</a:t>
            </a:r>
          </a:p>
          <a:p>
            <a:r>
              <a:rPr lang="en-US" altLang="zh-TW" sz="1400" dirty="0">
                <a:solidFill>
                  <a:schemeClr val="tx1"/>
                </a:solidFill>
              </a:rPr>
              <a:t>  &lt;source </a:t>
            </a:r>
            <a:r>
              <a:rPr lang="en-US" altLang="zh-TW" sz="1400" dirty="0" err="1">
                <a:solidFill>
                  <a:schemeClr val="tx1"/>
                </a:solidFill>
              </a:rPr>
              <a:t>src</a:t>
            </a:r>
            <a:r>
              <a:rPr lang="en-US" altLang="zh-TW" sz="1400" dirty="0">
                <a:solidFill>
                  <a:schemeClr val="tx1"/>
                </a:solidFill>
              </a:rPr>
              <a:t>="movie.mp4" type="video/mp4"&gt;</a:t>
            </a:r>
          </a:p>
          <a:p>
            <a:r>
              <a:rPr lang="en-US" altLang="zh-TW" sz="1400" dirty="0">
                <a:solidFill>
                  <a:schemeClr val="tx1"/>
                </a:solidFill>
              </a:rPr>
              <a:t>&lt;/video&gt;</a:t>
            </a:r>
          </a:p>
          <a:p>
            <a:r>
              <a:rPr lang="en-US" altLang="zh-TW" sz="1400" b="0" dirty="0">
                <a:solidFill>
                  <a:schemeClr val="tx1"/>
                </a:solidFill>
                <a:effectLst/>
              </a:rPr>
              <a:t>&lt;video </a:t>
            </a:r>
            <a:r>
              <a:rPr lang="en-US" altLang="zh-TW" sz="1400" b="0" dirty="0" err="1">
                <a:solidFill>
                  <a:schemeClr val="tx1"/>
                </a:solidFill>
                <a:effectLst/>
              </a:rPr>
              <a:t>src</a:t>
            </a:r>
            <a:r>
              <a:rPr lang="en-US" altLang="zh-TW" sz="1400" b="0" dirty="0">
                <a:solidFill>
                  <a:schemeClr val="tx1"/>
                </a:solidFill>
                <a:effectLst/>
              </a:rPr>
              <a:t>="UGLYBEAUTY.mp4" </a:t>
            </a:r>
            <a:r>
              <a:rPr lang="en-US" altLang="zh-TW" sz="1400" b="0" dirty="0" err="1">
                <a:solidFill>
                  <a:schemeClr val="tx1"/>
                </a:solidFill>
                <a:effectLst/>
              </a:rPr>
              <a:t>autoplay</a:t>
            </a:r>
            <a:r>
              <a:rPr lang="en-US" altLang="zh-TW" sz="1400" b="0" dirty="0">
                <a:solidFill>
                  <a:schemeClr val="tx1"/>
                </a:solidFill>
                <a:effectLst/>
              </a:rPr>
              <a:t> controls&gt;&lt;/video&gt;</a:t>
            </a:r>
          </a:p>
          <a:p>
            <a:r>
              <a:rPr lang="en-US" altLang="zh-TW" sz="1400" b="0" dirty="0">
                <a:solidFill>
                  <a:srgbClr val="C00000"/>
                </a:solidFill>
                <a:effectLst/>
              </a:rPr>
              <a:t>※Chrome </a:t>
            </a:r>
            <a:r>
              <a:rPr lang="zh-TW" altLang="en-US" sz="1400" b="0" dirty="0">
                <a:solidFill>
                  <a:srgbClr val="C00000"/>
                </a:solidFill>
                <a:effectLst/>
              </a:rPr>
              <a:t>在 </a:t>
            </a:r>
            <a:r>
              <a:rPr lang="en-US" altLang="zh-TW" sz="1400" b="0" dirty="0">
                <a:solidFill>
                  <a:srgbClr val="C00000"/>
                </a:solidFill>
                <a:effectLst/>
              </a:rPr>
              <a:t>Win10 </a:t>
            </a:r>
            <a:r>
              <a:rPr lang="zh-TW" altLang="en-US" sz="1400" b="0" dirty="0">
                <a:solidFill>
                  <a:srgbClr val="C00000"/>
                </a:solidFill>
                <a:effectLst/>
              </a:rPr>
              <a:t>之後的版本</a:t>
            </a:r>
            <a:r>
              <a:rPr lang="en-US" altLang="zh-TW" sz="1400" b="0" dirty="0">
                <a:solidFill>
                  <a:srgbClr val="C00000"/>
                </a:solidFill>
                <a:effectLst/>
              </a:rPr>
              <a:t>Video</a:t>
            </a:r>
            <a:r>
              <a:rPr lang="zh-TW" altLang="en-US" sz="1400" b="0" dirty="0">
                <a:solidFill>
                  <a:srgbClr val="C00000"/>
                </a:solidFill>
                <a:effectLst/>
              </a:rPr>
              <a:t>屬性 </a:t>
            </a:r>
            <a:r>
              <a:rPr lang="en-US" altLang="zh-TW" sz="1400" b="0" dirty="0" err="1">
                <a:solidFill>
                  <a:srgbClr val="C00000"/>
                </a:solidFill>
                <a:effectLst/>
              </a:rPr>
              <a:t>autoplay</a:t>
            </a:r>
            <a:r>
              <a:rPr lang="zh-TW" altLang="en-US" sz="1400" b="0" dirty="0">
                <a:solidFill>
                  <a:srgbClr val="C00000"/>
                </a:solidFill>
                <a:effectLst/>
              </a:rPr>
              <a:t>需多加 </a:t>
            </a:r>
            <a:r>
              <a:rPr lang="en-US" altLang="zh-TW" sz="1400" b="0" dirty="0">
                <a:solidFill>
                  <a:srgbClr val="C00000"/>
                </a:solidFill>
                <a:effectLst/>
              </a:rPr>
              <a:t>muted</a:t>
            </a:r>
            <a:r>
              <a:rPr lang="zh-TW" altLang="en-US" sz="1400" b="0" dirty="0">
                <a:solidFill>
                  <a:srgbClr val="C00000"/>
                </a:solidFill>
                <a:effectLst/>
              </a:rPr>
              <a:t>但不一定可解決</a:t>
            </a:r>
            <a:endParaRPr lang="en-US" altLang="zh-TW" sz="1400" b="0" dirty="0">
              <a:solidFill>
                <a:srgbClr val="C00000"/>
              </a:solidFill>
              <a:effectLst/>
            </a:endParaRPr>
          </a:p>
          <a:p>
            <a:r>
              <a:rPr lang="en-US" altLang="zh-TW" sz="1400" dirty="0">
                <a:solidFill>
                  <a:schemeClr val="tx1"/>
                </a:solidFill>
              </a:rPr>
              <a:t>&lt;video </a:t>
            </a:r>
            <a:r>
              <a:rPr lang="en-US" altLang="zh-TW" sz="1400" dirty="0" err="1">
                <a:solidFill>
                  <a:schemeClr val="tx1"/>
                </a:solidFill>
              </a:rPr>
              <a:t>autoplay</a:t>
            </a:r>
            <a:r>
              <a:rPr lang="en-US" altLang="zh-TW" sz="1400" dirty="0">
                <a:solidFill>
                  <a:schemeClr val="tx1"/>
                </a:solidFill>
              </a:rPr>
              <a:t> muted&gt;</a:t>
            </a:r>
            <a:r>
              <a:rPr lang="zh-TW" altLang="en-US" sz="1400" dirty="0">
                <a:solidFill>
                  <a:schemeClr val="tx1"/>
                </a:solidFill>
              </a:rPr>
              <a:t>  </a:t>
            </a:r>
            <a:endParaRPr lang="en-US" altLang="zh-TW" sz="1400" dirty="0">
              <a:solidFill>
                <a:schemeClr val="tx1"/>
              </a:solidFill>
            </a:endParaRPr>
          </a:p>
          <a:p>
            <a:r>
              <a:rPr lang="zh-TW" altLang="en-US" sz="1400" dirty="0">
                <a:solidFill>
                  <a:schemeClr val="tx1"/>
                </a:solidFill>
              </a:rPr>
              <a:t>         </a:t>
            </a:r>
            <a:r>
              <a:rPr lang="en-US" altLang="zh-TW" sz="1400" dirty="0">
                <a:solidFill>
                  <a:schemeClr val="tx1"/>
                </a:solidFill>
              </a:rPr>
              <a:t>&lt;source </a:t>
            </a:r>
            <a:r>
              <a:rPr lang="en-US" altLang="zh-TW" sz="1400" dirty="0" err="1">
                <a:solidFill>
                  <a:schemeClr val="tx1"/>
                </a:solidFill>
              </a:rPr>
              <a:t>src</a:t>
            </a:r>
            <a:r>
              <a:rPr lang="en-US" altLang="zh-TW" sz="1400" dirty="0">
                <a:solidFill>
                  <a:schemeClr val="tx1"/>
                </a:solidFill>
              </a:rPr>
              <a:t>="video.mp4" type="video/mp4"&gt;&lt;/source&gt;</a:t>
            </a:r>
          </a:p>
          <a:p>
            <a:r>
              <a:rPr lang="en-US" altLang="zh-TW" sz="1400" dirty="0">
                <a:solidFill>
                  <a:schemeClr val="tx1"/>
                </a:solidFill>
              </a:rPr>
              <a:t> &lt;/video&gt;</a:t>
            </a:r>
          </a:p>
        </p:txBody>
      </p:sp>
    </p:spTree>
    <p:extLst>
      <p:ext uri="{BB962C8B-B14F-4D97-AF65-F5344CB8AC3E}">
        <p14:creationId xmlns:p14="http://schemas.microsoft.com/office/powerpoint/2010/main" val="335652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新增空白檔案</a:t>
            </a:r>
            <a:endParaRPr lang="ko-KR" altLang="en-US" dirty="0">
              <a:solidFill>
                <a:schemeClr val="tx1"/>
              </a:solidFill>
            </a:endParaRPr>
          </a:p>
        </p:txBody>
      </p:sp>
      <p:sp>
        <p:nvSpPr>
          <p:cNvPr id="6" name="文字方塊 5">
            <a:extLst>
              <a:ext uri="{FF2B5EF4-FFF2-40B4-BE49-F238E27FC236}">
                <a16:creationId xmlns:a16="http://schemas.microsoft.com/office/drawing/2014/main" id="{BA42E0C4-C837-492F-8FD3-36F0AB6723E9}"/>
              </a:ext>
            </a:extLst>
          </p:cNvPr>
          <p:cNvSpPr txBox="1"/>
          <p:nvPr/>
        </p:nvSpPr>
        <p:spPr>
          <a:xfrm>
            <a:off x="1409315" y="904066"/>
            <a:ext cx="2225960" cy="338554"/>
          </a:xfrm>
          <a:prstGeom prst="rect">
            <a:avLst/>
          </a:prstGeom>
          <a:noFill/>
        </p:spPr>
        <p:txBody>
          <a:bodyPr wrap="square" rtlCol="0">
            <a:spAutoFit/>
          </a:bodyPr>
          <a:lstStyle/>
          <a:p>
            <a:r>
              <a:rPr lang="zh-TW" altLang="en-US" sz="1600" dirty="0"/>
              <a:t>選單→檔案→開新檔案</a:t>
            </a:r>
          </a:p>
        </p:txBody>
      </p:sp>
      <p:sp>
        <p:nvSpPr>
          <p:cNvPr id="7" name="箭號: 向右 6">
            <a:extLst>
              <a:ext uri="{FF2B5EF4-FFF2-40B4-BE49-F238E27FC236}">
                <a16:creationId xmlns:a16="http://schemas.microsoft.com/office/drawing/2014/main" id="{2A123CB8-A8E1-40BD-9B0E-55FCCF43BE78}"/>
              </a:ext>
            </a:extLst>
          </p:cNvPr>
          <p:cNvSpPr/>
          <p:nvPr/>
        </p:nvSpPr>
        <p:spPr>
          <a:xfrm>
            <a:off x="4312799" y="1952271"/>
            <a:ext cx="521250" cy="29551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0F002267-837D-4DFA-BE3B-4B57FB27E05D}"/>
              </a:ext>
            </a:extLst>
          </p:cNvPr>
          <p:cNvSpPr txBox="1"/>
          <p:nvPr/>
        </p:nvSpPr>
        <p:spPr>
          <a:xfrm>
            <a:off x="5010336" y="1943844"/>
            <a:ext cx="2225960" cy="338554"/>
          </a:xfrm>
          <a:prstGeom prst="rect">
            <a:avLst/>
          </a:prstGeom>
          <a:noFill/>
        </p:spPr>
        <p:txBody>
          <a:bodyPr wrap="square" rtlCol="0">
            <a:spAutoFit/>
          </a:bodyPr>
          <a:lstStyle/>
          <a:p>
            <a:r>
              <a:rPr lang="zh-TW" altLang="en-US" sz="1600" dirty="0"/>
              <a:t>點選新增檔案</a:t>
            </a:r>
          </a:p>
        </p:txBody>
      </p:sp>
      <p:sp>
        <p:nvSpPr>
          <p:cNvPr id="9" name="箭號: 向右 8">
            <a:extLst>
              <a:ext uri="{FF2B5EF4-FFF2-40B4-BE49-F238E27FC236}">
                <a16:creationId xmlns:a16="http://schemas.microsoft.com/office/drawing/2014/main" id="{DBB723F7-A201-406C-A9FA-9C7DC4B0047C}"/>
              </a:ext>
            </a:extLst>
          </p:cNvPr>
          <p:cNvSpPr/>
          <p:nvPr/>
        </p:nvSpPr>
        <p:spPr>
          <a:xfrm>
            <a:off x="4312799" y="3716392"/>
            <a:ext cx="521250" cy="29551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3805E563-EFA1-4066-8676-440316BDE2D1}"/>
              </a:ext>
            </a:extLst>
          </p:cNvPr>
          <p:cNvSpPr txBox="1"/>
          <p:nvPr/>
        </p:nvSpPr>
        <p:spPr>
          <a:xfrm>
            <a:off x="5009471" y="3673356"/>
            <a:ext cx="2225960" cy="338554"/>
          </a:xfrm>
          <a:prstGeom prst="rect">
            <a:avLst/>
          </a:prstGeom>
          <a:noFill/>
        </p:spPr>
        <p:txBody>
          <a:bodyPr wrap="square" rtlCol="0">
            <a:spAutoFit/>
          </a:bodyPr>
          <a:lstStyle/>
          <a:p>
            <a:r>
              <a:rPr lang="zh-TW" altLang="en-US" sz="1600" dirty="0"/>
              <a:t>輸入 </a:t>
            </a:r>
            <a:r>
              <a:rPr lang="en-US" altLang="zh-TW" sz="1600" dirty="0"/>
              <a:t>*.html </a:t>
            </a:r>
            <a:r>
              <a:rPr lang="zh-TW" altLang="en-US" sz="1600" dirty="0"/>
              <a:t>檔名</a:t>
            </a:r>
          </a:p>
        </p:txBody>
      </p:sp>
      <p:pic>
        <p:nvPicPr>
          <p:cNvPr id="11" name="圖片 10">
            <a:extLst>
              <a:ext uri="{FF2B5EF4-FFF2-40B4-BE49-F238E27FC236}">
                <a16:creationId xmlns:a16="http://schemas.microsoft.com/office/drawing/2014/main" id="{10A256A5-259B-4D32-B192-B044BA51BC83}"/>
              </a:ext>
            </a:extLst>
          </p:cNvPr>
          <p:cNvPicPr>
            <a:picLocks noChangeAspect="1"/>
          </p:cNvPicPr>
          <p:nvPr/>
        </p:nvPicPr>
        <p:blipFill>
          <a:blip r:embed="rId2"/>
          <a:stretch>
            <a:fillRect/>
          </a:stretch>
        </p:blipFill>
        <p:spPr>
          <a:xfrm>
            <a:off x="1376054" y="1323155"/>
            <a:ext cx="2840381" cy="1729506"/>
          </a:xfrm>
          <a:prstGeom prst="rect">
            <a:avLst/>
          </a:prstGeom>
        </p:spPr>
      </p:pic>
      <p:sp>
        <p:nvSpPr>
          <p:cNvPr id="12" name="矩形 11">
            <a:extLst>
              <a:ext uri="{FF2B5EF4-FFF2-40B4-BE49-F238E27FC236}">
                <a16:creationId xmlns:a16="http://schemas.microsoft.com/office/drawing/2014/main" id="{8188E1E7-9573-42D8-A645-56BDCA119CE8}"/>
              </a:ext>
            </a:extLst>
          </p:cNvPr>
          <p:cNvSpPr/>
          <p:nvPr/>
        </p:nvSpPr>
        <p:spPr>
          <a:xfrm>
            <a:off x="2198199" y="2021460"/>
            <a:ext cx="261758" cy="3723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a:extLst>
              <a:ext uri="{FF2B5EF4-FFF2-40B4-BE49-F238E27FC236}">
                <a16:creationId xmlns:a16="http://schemas.microsoft.com/office/drawing/2014/main" id="{BDB413BE-FE7F-4A10-822A-AA93A60C8A5F}"/>
              </a:ext>
            </a:extLst>
          </p:cNvPr>
          <p:cNvPicPr>
            <a:picLocks noChangeAspect="1"/>
          </p:cNvPicPr>
          <p:nvPr/>
        </p:nvPicPr>
        <p:blipFill>
          <a:blip r:embed="rId3"/>
          <a:stretch>
            <a:fillRect/>
          </a:stretch>
        </p:blipFill>
        <p:spPr>
          <a:xfrm>
            <a:off x="1409315" y="3133196"/>
            <a:ext cx="2807121" cy="1742810"/>
          </a:xfrm>
          <a:prstGeom prst="rect">
            <a:avLst/>
          </a:prstGeom>
        </p:spPr>
      </p:pic>
    </p:spTree>
    <p:extLst>
      <p:ext uri="{BB962C8B-B14F-4D97-AF65-F5344CB8AC3E}">
        <p14:creationId xmlns:p14="http://schemas.microsoft.com/office/powerpoint/2010/main" val="8253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Media </a:t>
            </a:r>
            <a:r>
              <a:rPr lang="en-US" altLang="zh-TW" b="1" dirty="0">
                <a:solidFill>
                  <a:schemeClr val="tx1"/>
                </a:solidFill>
                <a:latin typeface="Arial Unicode MS" panose="020B0604020202020204" pitchFamily="34" charset="-120"/>
              </a:rPr>
              <a:t>- </a:t>
            </a:r>
            <a:r>
              <a:rPr lang="en-US" altLang="zh-TW" b="1" dirty="0" err="1">
                <a:solidFill>
                  <a:schemeClr val="tx1"/>
                </a:solidFill>
              </a:rPr>
              <a:t>Youtube</a:t>
            </a:r>
            <a:endParaRPr lang="ko-KR" altLang="en-US" dirty="0">
              <a:solidFill>
                <a:schemeClr val="tx1"/>
              </a:solidFill>
            </a:endParaRPr>
          </a:p>
        </p:txBody>
      </p:sp>
      <p:sp>
        <p:nvSpPr>
          <p:cNvPr id="6" name="內容版面配置區 3">
            <a:extLst>
              <a:ext uri="{FF2B5EF4-FFF2-40B4-BE49-F238E27FC236}">
                <a16:creationId xmlns:a16="http://schemas.microsoft.com/office/drawing/2014/main" id="{29CD4D1F-9802-4B0F-8DDD-4AD558DF56E6}"/>
              </a:ext>
            </a:extLst>
          </p:cNvPr>
          <p:cNvSpPr txBox="1">
            <a:spLocks/>
          </p:cNvSpPr>
          <p:nvPr/>
        </p:nvSpPr>
        <p:spPr>
          <a:xfrm>
            <a:off x="754433" y="771404"/>
            <a:ext cx="7201943" cy="410460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找到合法授權影片</a:t>
            </a:r>
            <a:endParaRPr lang="en-US" altLang="zh-TW" sz="2400" dirty="0"/>
          </a:p>
          <a:p>
            <a:r>
              <a:rPr lang="en-US" altLang="zh-TW" sz="2400" dirty="0"/>
              <a:t>1.</a:t>
            </a:r>
          </a:p>
          <a:p>
            <a:endParaRPr lang="en-US" altLang="zh-TW" sz="2400" dirty="0"/>
          </a:p>
          <a:p>
            <a:r>
              <a:rPr lang="en-US" altLang="zh-TW" sz="2400" dirty="0"/>
              <a:t>2.</a:t>
            </a:r>
          </a:p>
          <a:p>
            <a:endParaRPr lang="en-US" altLang="zh-TW" sz="2400" dirty="0"/>
          </a:p>
          <a:p>
            <a:r>
              <a:rPr lang="en-US" altLang="zh-TW" sz="2400" dirty="0"/>
              <a:t>3.</a:t>
            </a:r>
            <a:r>
              <a:rPr lang="zh-TW" altLang="en-US" sz="2400" dirty="0"/>
              <a:t> </a:t>
            </a:r>
            <a:endParaRPr lang="en-US" altLang="zh-TW" sz="2400" dirty="0"/>
          </a:p>
        </p:txBody>
      </p:sp>
      <p:pic>
        <p:nvPicPr>
          <p:cNvPr id="8" name="圖片 7">
            <a:extLst>
              <a:ext uri="{FF2B5EF4-FFF2-40B4-BE49-F238E27FC236}">
                <a16:creationId xmlns:a16="http://schemas.microsoft.com/office/drawing/2014/main" id="{C4C73C0E-BD64-4B31-B67C-EFD9D8D635C9}"/>
              </a:ext>
            </a:extLst>
          </p:cNvPr>
          <p:cNvPicPr>
            <a:picLocks noChangeAspect="1"/>
          </p:cNvPicPr>
          <p:nvPr/>
        </p:nvPicPr>
        <p:blipFill>
          <a:blip r:embed="rId2" cstate="print"/>
          <a:stretch>
            <a:fillRect/>
          </a:stretch>
        </p:blipFill>
        <p:spPr>
          <a:xfrm>
            <a:off x="1463244" y="1197419"/>
            <a:ext cx="2738883" cy="604281"/>
          </a:xfrm>
          <a:prstGeom prst="rect">
            <a:avLst/>
          </a:prstGeom>
        </p:spPr>
      </p:pic>
      <p:sp>
        <p:nvSpPr>
          <p:cNvPr id="9" name="矩形 8">
            <a:extLst>
              <a:ext uri="{FF2B5EF4-FFF2-40B4-BE49-F238E27FC236}">
                <a16:creationId xmlns:a16="http://schemas.microsoft.com/office/drawing/2014/main" id="{75F25242-890C-4A86-9CA3-C6E9050456EA}"/>
              </a:ext>
            </a:extLst>
          </p:cNvPr>
          <p:cNvSpPr/>
          <p:nvPr/>
        </p:nvSpPr>
        <p:spPr>
          <a:xfrm>
            <a:off x="2928802" y="1342784"/>
            <a:ext cx="487111" cy="2905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0" name="圖片 9">
            <a:extLst>
              <a:ext uri="{FF2B5EF4-FFF2-40B4-BE49-F238E27FC236}">
                <a16:creationId xmlns:a16="http://schemas.microsoft.com/office/drawing/2014/main" id="{E9C47771-AAA1-4427-8EA3-C5B1CE6F4F0E}"/>
              </a:ext>
            </a:extLst>
          </p:cNvPr>
          <p:cNvPicPr>
            <a:picLocks noChangeAspect="1"/>
          </p:cNvPicPr>
          <p:nvPr/>
        </p:nvPicPr>
        <p:blipFill>
          <a:blip r:embed="rId3" cstate="print"/>
          <a:stretch>
            <a:fillRect/>
          </a:stretch>
        </p:blipFill>
        <p:spPr>
          <a:xfrm>
            <a:off x="1463244" y="1964918"/>
            <a:ext cx="2365361" cy="936415"/>
          </a:xfrm>
          <a:prstGeom prst="rect">
            <a:avLst/>
          </a:prstGeom>
        </p:spPr>
      </p:pic>
      <p:sp>
        <p:nvSpPr>
          <p:cNvPr id="11" name="矩形 10">
            <a:extLst>
              <a:ext uri="{FF2B5EF4-FFF2-40B4-BE49-F238E27FC236}">
                <a16:creationId xmlns:a16="http://schemas.microsoft.com/office/drawing/2014/main" id="{03A6217D-7409-40D7-BF4D-80D1ADD99C9F}"/>
              </a:ext>
            </a:extLst>
          </p:cNvPr>
          <p:cNvSpPr/>
          <p:nvPr/>
        </p:nvSpPr>
        <p:spPr>
          <a:xfrm>
            <a:off x="1500230" y="2238043"/>
            <a:ext cx="418744" cy="578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2" name="圖片 11">
            <a:extLst>
              <a:ext uri="{FF2B5EF4-FFF2-40B4-BE49-F238E27FC236}">
                <a16:creationId xmlns:a16="http://schemas.microsoft.com/office/drawing/2014/main" id="{5EB3010A-0CD3-4E7A-A4C1-55A0A3B3D99C}"/>
              </a:ext>
            </a:extLst>
          </p:cNvPr>
          <p:cNvPicPr>
            <a:picLocks noChangeAspect="1"/>
          </p:cNvPicPr>
          <p:nvPr/>
        </p:nvPicPr>
        <p:blipFill>
          <a:blip r:embed="rId4" cstate="print"/>
          <a:stretch>
            <a:fillRect/>
          </a:stretch>
        </p:blipFill>
        <p:spPr>
          <a:xfrm>
            <a:off x="1463244" y="2943291"/>
            <a:ext cx="2140677" cy="2112731"/>
          </a:xfrm>
          <a:prstGeom prst="rect">
            <a:avLst/>
          </a:prstGeom>
        </p:spPr>
      </p:pic>
      <p:sp>
        <p:nvSpPr>
          <p:cNvPr id="13" name="矩形 12">
            <a:extLst>
              <a:ext uri="{FF2B5EF4-FFF2-40B4-BE49-F238E27FC236}">
                <a16:creationId xmlns:a16="http://schemas.microsoft.com/office/drawing/2014/main" id="{5EE606B5-A330-4CE9-9B06-C58E0B2598F1}"/>
              </a:ext>
            </a:extLst>
          </p:cNvPr>
          <p:cNvSpPr/>
          <p:nvPr/>
        </p:nvSpPr>
        <p:spPr>
          <a:xfrm>
            <a:off x="1484514" y="3270659"/>
            <a:ext cx="1837395" cy="8709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3035653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defRPr/>
            </a:pPr>
            <a:r>
              <a:rPr lang="zh-TW" altLang="en-US" dirty="0">
                <a:ea typeface="微軟正黑體" panose="020B0604030504040204" pitchFamily="34" charset="-120"/>
                <a:cs typeface="Arial" pitchFamily="34" charset="0"/>
              </a:rPr>
              <a:t>附錄</a:t>
            </a:r>
            <a:endParaRPr lang="en-US" altLang="ko-KR" sz="3600" b="1" dirty="0">
              <a:cs typeface="Arial" pitchFamily="34" charset="0"/>
            </a:endParaRPr>
          </a:p>
        </p:txBody>
      </p:sp>
      <p:sp>
        <p:nvSpPr>
          <p:cNvPr id="3" name="Text Placeholder 2"/>
          <p:cNvSpPr>
            <a:spLocks noGrp="1"/>
          </p:cNvSpPr>
          <p:nvPr>
            <p:ph type="body" sz="quarter" idx="11"/>
          </p:nvPr>
        </p:nvSpPr>
        <p:spPr/>
        <p:txBody>
          <a:bodyPr/>
          <a:lstStyle/>
          <a:p>
            <a:pPr>
              <a:defRPr/>
            </a:pPr>
            <a:r>
              <a:rPr lang="en-US" altLang="zh-TW" dirty="0">
                <a:ea typeface="微軟正黑體" panose="020B0604030504040204" pitchFamily="34" charset="-120"/>
                <a:cs typeface="Arial" pitchFamily="34" charset="0"/>
              </a:rPr>
              <a:t>CSS </a:t>
            </a:r>
            <a:r>
              <a:rPr lang="zh-TW" altLang="en-US" dirty="0">
                <a:ea typeface="微軟正黑體" panose="020B0604030504040204" pitchFamily="34" charset="-120"/>
                <a:cs typeface="Arial" pitchFamily="34" charset="0"/>
              </a:rPr>
              <a:t>常用屬性</a:t>
            </a:r>
            <a:endParaRPr lang="ko-KR" altLang="en-US" sz="1400" dirty="0">
              <a:cs typeface="Arial" pitchFamily="34" charset="0"/>
            </a:endParaRP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4535920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rPr>
              <a:t>CSS</a:t>
            </a:r>
            <a:r>
              <a:rPr lang="zh-TW" altLang="en-US" b="1" dirty="0">
                <a:solidFill>
                  <a:schemeClr val="tx1"/>
                </a:solidFill>
              </a:rPr>
              <a:t>常用屬性</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0" y="843558"/>
            <a:ext cx="7402649" cy="399658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背景</a:t>
            </a:r>
            <a:r>
              <a:rPr lang="en-US" altLang="zh-TW" sz="2400" dirty="0"/>
              <a:t> - background</a:t>
            </a:r>
          </a:p>
          <a:p>
            <a:r>
              <a:rPr lang="zh-TW" altLang="en-US" sz="2400" dirty="0"/>
              <a:t>邊界 </a:t>
            </a:r>
            <a:r>
              <a:rPr lang="en-US" altLang="zh-TW" sz="2400" dirty="0"/>
              <a:t>- margin, padding</a:t>
            </a:r>
          </a:p>
          <a:p>
            <a:r>
              <a:rPr lang="zh-TW" altLang="en-US" sz="2400" dirty="0"/>
              <a:t>邊框 </a:t>
            </a:r>
            <a:r>
              <a:rPr lang="en-US" altLang="zh-TW" sz="2400" dirty="0"/>
              <a:t>- border</a:t>
            </a:r>
          </a:p>
          <a:p>
            <a:r>
              <a:rPr lang="zh-TW" altLang="en-US" sz="2400" dirty="0"/>
              <a:t>文字 </a:t>
            </a:r>
            <a:r>
              <a:rPr lang="en-US" altLang="zh-TW" sz="2400" dirty="0"/>
              <a:t>- font, text, line-height, letter-</a:t>
            </a:r>
            <a:r>
              <a:rPr lang="en-US" altLang="zh-TW" sz="2400" dirty="0" err="1"/>
              <a:t>sapcing</a:t>
            </a:r>
            <a:r>
              <a:rPr lang="en-US" altLang="zh-TW" sz="2400" dirty="0"/>
              <a:t>…</a:t>
            </a:r>
          </a:p>
          <a:p>
            <a:r>
              <a:rPr lang="zh-TW" altLang="en-US" sz="2400" dirty="0"/>
              <a:t>清單 </a:t>
            </a:r>
            <a:r>
              <a:rPr lang="en-US" altLang="zh-TW" sz="2400" dirty="0"/>
              <a:t>- list-style</a:t>
            </a:r>
          </a:p>
          <a:p>
            <a:r>
              <a:rPr lang="zh-TW" altLang="en-US" sz="2400" dirty="0"/>
              <a:t>並排 </a:t>
            </a:r>
            <a:r>
              <a:rPr lang="en-US" altLang="zh-TW" sz="2400" dirty="0"/>
              <a:t>- float, display</a:t>
            </a:r>
          </a:p>
          <a:p>
            <a:r>
              <a:rPr lang="zh-TW" altLang="en-US" sz="2400" dirty="0"/>
              <a:t>定位 </a:t>
            </a:r>
            <a:r>
              <a:rPr lang="en-US" altLang="zh-TW" sz="2400" dirty="0"/>
              <a:t>- position</a:t>
            </a:r>
          </a:p>
          <a:p>
            <a:r>
              <a:rPr lang="zh-TW" altLang="en-US" sz="2400" dirty="0"/>
              <a:t>溢位 </a:t>
            </a:r>
            <a:r>
              <a:rPr lang="en-US" altLang="zh-TW" sz="2400" dirty="0"/>
              <a:t>- overflow</a:t>
            </a:r>
          </a:p>
        </p:txBody>
      </p:sp>
    </p:spTree>
    <p:extLst>
      <p:ext uri="{BB962C8B-B14F-4D97-AF65-F5344CB8AC3E}">
        <p14:creationId xmlns:p14="http://schemas.microsoft.com/office/powerpoint/2010/main" val="2366021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a:t>
            </a:r>
            <a:r>
              <a:rPr lang="en-US" altLang="zh-TW" b="1" dirty="0">
                <a:solidFill>
                  <a:schemeClr val="tx1"/>
                </a:solidFill>
              </a:rPr>
              <a:t> - background</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0" y="843558"/>
            <a:ext cx="7402649" cy="399658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背景顏色</a:t>
            </a:r>
          </a:p>
          <a:p>
            <a:r>
              <a:rPr lang="zh-TW" altLang="en-US" sz="2400" dirty="0"/>
              <a:t>背景圖片</a:t>
            </a:r>
          </a:p>
          <a:p>
            <a:r>
              <a:rPr lang="zh-TW" altLang="en-US" sz="2400" dirty="0"/>
              <a:t>背景呈現方式</a:t>
            </a:r>
          </a:p>
          <a:p>
            <a:r>
              <a:rPr lang="zh-TW" altLang="en-US" sz="2400" dirty="0"/>
              <a:t>背景位置及尺寸</a:t>
            </a:r>
          </a:p>
          <a:p>
            <a:r>
              <a:rPr lang="zh-TW" altLang="en-US" sz="2400" dirty="0"/>
              <a:t>背景漸層</a:t>
            </a:r>
            <a:r>
              <a:rPr lang="en-US" altLang="zh-TW" sz="2400" dirty="0"/>
              <a:t>(CSS3</a:t>
            </a:r>
            <a:r>
              <a:rPr lang="zh-TW" altLang="en-US" sz="2400" dirty="0"/>
              <a:t>課程會講解</a:t>
            </a:r>
            <a:r>
              <a:rPr lang="en-US" altLang="zh-TW" sz="2400" dirty="0"/>
              <a:t>)</a:t>
            </a:r>
            <a:endParaRPr lang="zh-TW" altLang="en-US" sz="2400" dirty="0"/>
          </a:p>
        </p:txBody>
      </p:sp>
    </p:spTree>
    <p:extLst>
      <p:ext uri="{BB962C8B-B14F-4D97-AF65-F5344CB8AC3E}">
        <p14:creationId xmlns:p14="http://schemas.microsoft.com/office/powerpoint/2010/main" val="23232918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背景顏色</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0" y="843558"/>
            <a:ext cx="7402649" cy="2952328"/>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background-color(</a:t>
            </a:r>
            <a:r>
              <a:rPr lang="zh-TW" altLang="en-US" sz="2400" dirty="0"/>
              <a:t>設定背景顏色</a:t>
            </a:r>
            <a:r>
              <a:rPr lang="en-US" altLang="zh-TW" sz="2400" dirty="0"/>
              <a:t>)</a:t>
            </a:r>
          </a:p>
          <a:p>
            <a:pPr lvl="1"/>
            <a:r>
              <a:rPr lang="zh-TW" altLang="en-US" sz="1800" dirty="0"/>
              <a:t>語法：</a:t>
            </a:r>
            <a:r>
              <a:rPr lang="en-US" altLang="zh-TW" sz="1800" dirty="0"/>
              <a:t>{background-color : transparent︱( color ) } </a:t>
            </a:r>
          </a:p>
          <a:p>
            <a:pPr lvl="1"/>
            <a:r>
              <a:rPr lang="en-US" altLang="zh-TW" sz="1800" dirty="0"/>
              <a:t>background-color:#000000 </a:t>
            </a:r>
            <a:r>
              <a:rPr lang="zh-TW" altLang="en-US" sz="1800" dirty="0"/>
              <a:t>使用十六進制位。</a:t>
            </a:r>
            <a:endParaRPr lang="en-US" altLang="zh-TW" sz="1800" dirty="0"/>
          </a:p>
          <a:p>
            <a:pPr lvl="1"/>
            <a:r>
              <a:rPr lang="en-US" altLang="zh-TW" sz="1800" dirty="0" err="1"/>
              <a:t>background-color:black</a:t>
            </a:r>
            <a:r>
              <a:rPr lang="en-US" altLang="zh-TW" sz="1800" dirty="0"/>
              <a:t> </a:t>
            </a:r>
            <a:r>
              <a:rPr lang="zh-TW" altLang="en-US" sz="1800" dirty="0"/>
              <a:t>直接指定顏色的名稱。</a:t>
            </a:r>
            <a:endParaRPr lang="en-US" altLang="zh-TW" sz="1800" dirty="0"/>
          </a:p>
          <a:p>
            <a:pPr lvl="1"/>
            <a:r>
              <a:rPr lang="en-US" altLang="zh-TW" sz="1800" dirty="0" err="1"/>
              <a:t>background-color:rgb</a:t>
            </a:r>
            <a:r>
              <a:rPr lang="en-US" altLang="zh-TW" sz="1800" dirty="0"/>
              <a:t>(128,128,255) </a:t>
            </a:r>
            <a:r>
              <a:rPr lang="zh-TW" altLang="en-US" sz="1800" dirty="0"/>
              <a:t>利用</a:t>
            </a:r>
            <a:r>
              <a:rPr lang="en-US" altLang="zh-TW" sz="1800" dirty="0"/>
              <a:t>RGB</a:t>
            </a:r>
            <a:r>
              <a:rPr lang="zh-TW" altLang="en-US" sz="1800" dirty="0"/>
              <a:t>的顏色設定法。 </a:t>
            </a:r>
          </a:p>
          <a:p>
            <a:r>
              <a:rPr lang="zh-TW" altLang="en-US" sz="2400" dirty="0"/>
              <a:t>超連結、 文字、表格等，也可以有自己的背景顏色，例如： </a:t>
            </a:r>
          </a:p>
          <a:p>
            <a:pPr lvl="1"/>
            <a:r>
              <a:rPr lang="en-US" altLang="zh-TW" sz="1800" dirty="0"/>
              <a:t>&lt;font style="</a:t>
            </a:r>
            <a:r>
              <a:rPr lang="en-US" altLang="zh-TW" sz="1800" dirty="0" err="1"/>
              <a:t>background-color:rgb</a:t>
            </a:r>
            <a:r>
              <a:rPr lang="en-US" altLang="zh-TW" sz="1800" dirty="0"/>
              <a:t>(128,128,255)"&gt;</a:t>
            </a:r>
            <a:r>
              <a:rPr lang="zh-TW" altLang="en-US" sz="1800" dirty="0"/>
              <a:t>資策會</a:t>
            </a:r>
            <a:r>
              <a:rPr lang="en-US" altLang="zh-TW" sz="1800" dirty="0"/>
              <a:t>&lt;/font&gt;</a:t>
            </a:r>
          </a:p>
        </p:txBody>
      </p:sp>
    </p:spTree>
    <p:extLst>
      <p:ext uri="{BB962C8B-B14F-4D97-AF65-F5344CB8AC3E}">
        <p14:creationId xmlns:p14="http://schemas.microsoft.com/office/powerpoint/2010/main" val="41381918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背景圖片</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971600" y="843558"/>
            <a:ext cx="7402649" cy="3240360"/>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background-image</a:t>
            </a:r>
            <a:r>
              <a:rPr lang="zh-TW" altLang="en-US" sz="2400" dirty="0"/>
              <a:t>背景圖片</a:t>
            </a:r>
            <a:r>
              <a:rPr lang="en-US" altLang="zh-TW" sz="2400" dirty="0"/>
              <a:t>,</a:t>
            </a:r>
            <a:r>
              <a:rPr lang="zh-TW" altLang="en-US" sz="2400" dirty="0"/>
              <a:t>是指定 </a:t>
            </a:r>
            <a:r>
              <a:rPr lang="en-US" altLang="zh-TW" sz="2400" dirty="0"/>
              <a:t>HTML </a:t>
            </a:r>
            <a:r>
              <a:rPr lang="zh-TW" altLang="en-US" sz="2400" dirty="0"/>
              <a:t>中任何元件的背景圖片。在 </a:t>
            </a:r>
            <a:r>
              <a:rPr lang="en-US" altLang="zh-TW" sz="2400" dirty="0"/>
              <a:t>CSS </a:t>
            </a:r>
            <a:r>
              <a:rPr lang="zh-TW" altLang="en-US" sz="2400" dirty="0"/>
              <a:t>還未出現時只有整頁 可以指定背景圖片，現在有了 </a:t>
            </a:r>
            <a:r>
              <a:rPr lang="en-US" altLang="zh-TW" sz="2400" dirty="0"/>
              <a:t>CSS </a:t>
            </a:r>
            <a:r>
              <a:rPr lang="zh-TW" altLang="en-US" sz="2400" dirty="0"/>
              <a:t>任何元件皆有自己的背景圖片了！</a:t>
            </a:r>
          </a:p>
          <a:p>
            <a:r>
              <a:rPr lang="zh-TW" altLang="en-US" sz="2400" dirty="0"/>
              <a:t>語法 </a:t>
            </a:r>
            <a:r>
              <a:rPr lang="en-US" altLang="zh-TW" sz="2400" dirty="0"/>
              <a:t>:{background-image : </a:t>
            </a:r>
            <a:r>
              <a:rPr lang="en-US" altLang="zh-TW" sz="2400" dirty="0" err="1"/>
              <a:t>none︱URL</a:t>
            </a:r>
            <a:r>
              <a:rPr lang="en-US" altLang="zh-TW" sz="2400" dirty="0"/>
              <a:t> ( </a:t>
            </a:r>
            <a:r>
              <a:rPr lang="en-US" altLang="zh-TW" sz="2400" dirty="0" err="1"/>
              <a:t>url</a:t>
            </a:r>
            <a:r>
              <a:rPr lang="en-US" altLang="zh-TW" sz="2400" dirty="0"/>
              <a:t> ) } </a:t>
            </a:r>
          </a:p>
          <a:p>
            <a:r>
              <a:rPr lang="zh-TW" altLang="en-US" sz="2400" dirty="0"/>
              <a:t>範例 </a:t>
            </a:r>
            <a:r>
              <a:rPr lang="en-US" altLang="zh-TW" sz="2400" dirty="0"/>
              <a:t>:{</a:t>
            </a:r>
            <a:r>
              <a:rPr lang="en-US" altLang="zh-TW" sz="2400" dirty="0" err="1"/>
              <a:t>background-image:URL</a:t>
            </a:r>
            <a:r>
              <a:rPr lang="en-US" altLang="zh-TW" sz="2400" dirty="0"/>
              <a:t>(1.JPG)}</a:t>
            </a:r>
          </a:p>
          <a:p>
            <a:r>
              <a:rPr lang="zh-TW" altLang="en-US" sz="2400" dirty="0"/>
              <a:t>多重背景</a:t>
            </a:r>
            <a:r>
              <a:rPr lang="en-US" altLang="zh-TW" sz="2400" dirty="0"/>
              <a:t>(Multiple Background)</a:t>
            </a:r>
          </a:p>
          <a:p>
            <a:r>
              <a:rPr lang="zh-TW" altLang="en-US" sz="2400" dirty="0"/>
              <a:t>先指定的背景，會在最上面</a:t>
            </a:r>
          </a:p>
          <a:p>
            <a:r>
              <a:rPr lang="zh-TW" altLang="en-US" sz="2400" dirty="0"/>
              <a:t>盡量使用背景為透明的圖片</a:t>
            </a:r>
          </a:p>
        </p:txBody>
      </p:sp>
    </p:spTree>
    <p:extLst>
      <p:ext uri="{BB962C8B-B14F-4D97-AF65-F5344CB8AC3E}">
        <p14:creationId xmlns:p14="http://schemas.microsoft.com/office/powerpoint/2010/main" val="39472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背景呈現方式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546665"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1800" dirty="0"/>
              <a:t>背景附著</a:t>
            </a:r>
            <a:r>
              <a:rPr lang="en-US" altLang="zh-TW" sz="1800" dirty="0"/>
              <a:t>(background-attachment)</a:t>
            </a:r>
          </a:p>
          <a:p>
            <a:r>
              <a:rPr lang="zh-TW" altLang="en-US" sz="1800" dirty="0"/>
              <a:t>語法 </a:t>
            </a:r>
            <a:r>
              <a:rPr lang="en-US" altLang="zh-TW" sz="1800" dirty="0"/>
              <a:t>: {background-attachment : </a:t>
            </a:r>
            <a:r>
              <a:rPr lang="en-US" altLang="zh-TW" sz="1800" dirty="0" err="1"/>
              <a:t>scroll︱fixed</a:t>
            </a:r>
            <a:r>
              <a:rPr lang="en-US" altLang="zh-TW" sz="1800" dirty="0"/>
              <a:t> } </a:t>
            </a:r>
          </a:p>
          <a:p>
            <a:r>
              <a:rPr lang="en-US" altLang="zh-TW" sz="1800" dirty="0" err="1"/>
              <a:t>background-attachment:scroll</a:t>
            </a:r>
            <a:br>
              <a:rPr lang="en-US" altLang="zh-TW" sz="1800" dirty="0"/>
            </a:br>
            <a:r>
              <a:rPr lang="en-US" altLang="zh-TW" sz="1800" dirty="0" err="1"/>
              <a:t>background-attachment:fixed</a:t>
            </a:r>
            <a:endParaRPr lang="en-US" altLang="zh-TW" sz="1800" dirty="0"/>
          </a:p>
          <a:p>
            <a:endParaRPr lang="en-US" altLang="zh-TW" sz="1800" dirty="0"/>
          </a:p>
          <a:p>
            <a:r>
              <a:rPr lang="zh-TW" altLang="en-US" sz="1800" dirty="0"/>
              <a:t>背景重複</a:t>
            </a:r>
            <a:r>
              <a:rPr lang="en-US" altLang="zh-TW" sz="1800" dirty="0"/>
              <a:t>(background-repeat)</a:t>
            </a:r>
          </a:p>
          <a:p>
            <a:r>
              <a:rPr lang="zh-TW" altLang="en-US" sz="1800" dirty="0"/>
              <a:t>語法 </a:t>
            </a:r>
            <a:r>
              <a:rPr lang="en-US" altLang="zh-TW" sz="1800" dirty="0"/>
              <a:t>: {background-repeat- : </a:t>
            </a:r>
            <a:r>
              <a:rPr lang="en-US" altLang="zh-TW" sz="1800" dirty="0" err="1"/>
              <a:t>repeat︱repeat-x︱repeat-y︱no-repeat</a:t>
            </a:r>
            <a:r>
              <a:rPr lang="en-US" altLang="zh-TW" sz="1800" dirty="0"/>
              <a:t> } </a:t>
            </a:r>
          </a:p>
          <a:p>
            <a:r>
              <a:rPr lang="en-US" altLang="zh-TW" sz="1800" dirty="0" err="1"/>
              <a:t>background-repeat:repeat</a:t>
            </a:r>
            <a:r>
              <a:rPr lang="en-US" altLang="zh-TW" sz="1800" dirty="0"/>
              <a:t> (</a:t>
            </a:r>
            <a:r>
              <a:rPr lang="zh-TW" altLang="en-US" sz="1800" dirty="0"/>
              <a:t>一般貼的滿滿的狀況</a:t>
            </a:r>
            <a:r>
              <a:rPr lang="en-US" altLang="zh-TW" sz="1800" dirty="0"/>
              <a:t>)</a:t>
            </a:r>
            <a:br>
              <a:rPr lang="en-US" altLang="zh-TW" sz="1800" dirty="0"/>
            </a:br>
            <a:r>
              <a:rPr lang="en-US" altLang="zh-TW" sz="1800" dirty="0" err="1"/>
              <a:t>background-repeat:repeat-x</a:t>
            </a:r>
            <a:r>
              <a:rPr lang="en-US" altLang="zh-TW" sz="1800" dirty="0"/>
              <a:t> (</a:t>
            </a:r>
            <a:r>
              <a:rPr lang="zh-TW" altLang="en-US" sz="1800" dirty="0"/>
              <a:t>只往</a:t>
            </a:r>
            <a:r>
              <a:rPr lang="en-US" altLang="zh-TW" sz="1800" dirty="0"/>
              <a:t>x</a:t>
            </a:r>
            <a:r>
              <a:rPr lang="zh-TW" altLang="en-US" sz="1800" dirty="0"/>
              <a:t>方向貼滿</a:t>
            </a:r>
            <a:r>
              <a:rPr lang="en-US" altLang="zh-TW" sz="1800" dirty="0"/>
              <a:t>) </a:t>
            </a:r>
            <a:br>
              <a:rPr lang="en-US" altLang="zh-TW" sz="1800" dirty="0"/>
            </a:br>
            <a:r>
              <a:rPr lang="en-US" altLang="zh-TW" sz="1800" dirty="0" err="1"/>
              <a:t>background-repeat:repeat-y</a:t>
            </a:r>
            <a:r>
              <a:rPr lang="en-US" altLang="zh-TW" sz="1800" dirty="0"/>
              <a:t> (</a:t>
            </a:r>
            <a:r>
              <a:rPr lang="zh-TW" altLang="en-US" sz="1800" dirty="0"/>
              <a:t>往</a:t>
            </a:r>
            <a:r>
              <a:rPr lang="en-US" altLang="zh-TW" sz="1800" dirty="0"/>
              <a:t>Y</a:t>
            </a:r>
            <a:r>
              <a:rPr lang="zh-TW" altLang="en-US" sz="1800" dirty="0"/>
              <a:t>方向貼滿</a:t>
            </a:r>
            <a:r>
              <a:rPr lang="en-US" altLang="zh-TW" sz="1800" dirty="0"/>
              <a:t>)</a:t>
            </a:r>
            <a:br>
              <a:rPr lang="en-US" altLang="zh-TW" sz="1800" dirty="0"/>
            </a:br>
            <a:r>
              <a:rPr lang="en-US" altLang="zh-TW" sz="1800" dirty="0" err="1"/>
              <a:t>background-repeat:no-repeat</a:t>
            </a:r>
            <a:r>
              <a:rPr lang="en-US" altLang="zh-TW" sz="1800" dirty="0"/>
              <a:t> (</a:t>
            </a:r>
            <a:r>
              <a:rPr lang="zh-TW" altLang="en-US" sz="1800" dirty="0"/>
              <a:t>不重複貼，也就是只有一張小圖</a:t>
            </a:r>
            <a:r>
              <a:rPr lang="en-US" altLang="zh-TW" sz="1800" dirty="0"/>
              <a:t>) </a:t>
            </a:r>
          </a:p>
        </p:txBody>
      </p:sp>
    </p:spTree>
    <p:extLst>
      <p:ext uri="{BB962C8B-B14F-4D97-AF65-F5344CB8AC3E}">
        <p14:creationId xmlns:p14="http://schemas.microsoft.com/office/powerpoint/2010/main" val="2314963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背景位置</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546665"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語法 </a:t>
            </a:r>
            <a:r>
              <a:rPr lang="en-US" altLang="zh-TW" sz="2400" dirty="0"/>
              <a:t>: </a:t>
            </a:r>
            <a:r>
              <a:rPr lang="en-US" altLang="zh-TW" sz="2400" dirty="0" err="1"/>
              <a:t>background-position:top︱bottom︱left︱center︱right</a:t>
            </a:r>
            <a:r>
              <a:rPr lang="en-US" altLang="zh-TW" sz="2400" dirty="0"/>
              <a:t>︱( length )︱( position ) } </a:t>
            </a:r>
          </a:p>
          <a:p>
            <a:r>
              <a:rPr lang="zh-TW" altLang="en-US" sz="2400" dirty="0"/>
              <a:t>設定背景位置 </a:t>
            </a:r>
            <a:r>
              <a:rPr lang="en-US" altLang="zh-TW" sz="2400" dirty="0"/>
              <a:t>( </a:t>
            </a:r>
            <a:r>
              <a:rPr lang="zh-TW" altLang="en-US" sz="2400" dirty="0"/>
              <a:t>可設單位屬性 </a:t>
            </a:r>
            <a:r>
              <a:rPr lang="en-US" altLang="zh-TW" sz="2400" dirty="0"/>
              <a:t>: </a:t>
            </a:r>
            <a:r>
              <a:rPr lang="zh-TW" altLang="en-US" sz="2400" dirty="0"/>
              <a:t>點</a:t>
            </a:r>
            <a:r>
              <a:rPr lang="en-US" altLang="zh-TW" sz="2400" dirty="0" err="1"/>
              <a:t>pt</a:t>
            </a:r>
            <a:r>
              <a:rPr lang="zh-TW" altLang="en-US" sz="2400" dirty="0"/>
              <a:t>、英寸</a:t>
            </a:r>
            <a:r>
              <a:rPr lang="en-US" altLang="zh-TW" sz="2400" dirty="0"/>
              <a:t>in</a:t>
            </a:r>
            <a:r>
              <a:rPr lang="zh-TW" altLang="en-US" sz="2400" dirty="0"/>
              <a:t>、公分</a:t>
            </a:r>
            <a:r>
              <a:rPr lang="en-US" altLang="zh-TW" sz="2400" dirty="0"/>
              <a:t>cm</a:t>
            </a:r>
            <a:r>
              <a:rPr lang="zh-TW" altLang="en-US" sz="2400" dirty="0"/>
              <a:t>、像素</a:t>
            </a:r>
            <a:r>
              <a:rPr lang="en-US" altLang="zh-TW" sz="2400" dirty="0"/>
              <a:t>px</a:t>
            </a:r>
            <a:r>
              <a:rPr lang="zh-TW" altLang="en-US" sz="2400" dirty="0"/>
              <a:t>、百分比</a:t>
            </a:r>
            <a:r>
              <a:rPr lang="en-US" altLang="zh-TW" sz="2400" dirty="0"/>
              <a:t>% ) </a:t>
            </a:r>
          </a:p>
          <a:p>
            <a:r>
              <a:rPr lang="zh-TW" altLang="en-US" sz="2400" dirty="0"/>
              <a:t>範例</a:t>
            </a:r>
          </a:p>
          <a:p>
            <a:pPr marL="457200" lvl="1" indent="0">
              <a:buNone/>
            </a:pPr>
            <a:r>
              <a:rPr lang="en-US" altLang="zh-TW" sz="2400" dirty="0"/>
              <a:t>{ background-position : 5% 20% ; }</a:t>
            </a:r>
          </a:p>
          <a:p>
            <a:r>
              <a:rPr lang="zh-TW" altLang="en-US" sz="2400" dirty="0"/>
              <a:t>背景尺寸</a:t>
            </a:r>
            <a:endParaRPr lang="en-US" altLang="zh-TW" sz="2400" dirty="0"/>
          </a:p>
          <a:p>
            <a:pPr marL="457200" lvl="1" indent="0">
              <a:buNone/>
            </a:pPr>
            <a:r>
              <a:rPr lang="en-US" altLang="zh-TW" sz="2400" dirty="0"/>
              <a:t>{ background-size: 110%  90%; }</a:t>
            </a:r>
            <a:endParaRPr lang="zh-TW" altLang="en-US" sz="2400" dirty="0"/>
          </a:p>
          <a:p>
            <a:endParaRPr lang="zh-TW" altLang="en-US" sz="2400" dirty="0"/>
          </a:p>
        </p:txBody>
      </p:sp>
    </p:spTree>
    <p:extLst>
      <p:ext uri="{BB962C8B-B14F-4D97-AF65-F5344CB8AC3E}">
        <p14:creationId xmlns:p14="http://schemas.microsoft.com/office/powerpoint/2010/main" val="849193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背景位置</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546665"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語法 </a:t>
            </a:r>
            <a:r>
              <a:rPr lang="en-US" altLang="zh-TW" sz="2400" dirty="0"/>
              <a:t>: </a:t>
            </a:r>
            <a:r>
              <a:rPr lang="en-US" altLang="zh-TW" sz="2400" dirty="0" err="1"/>
              <a:t>background-position:top︱bottom︱left︱center︱right</a:t>
            </a:r>
            <a:r>
              <a:rPr lang="en-US" altLang="zh-TW" sz="2400" dirty="0"/>
              <a:t>︱( length )︱( position ) } </a:t>
            </a:r>
          </a:p>
          <a:p>
            <a:r>
              <a:rPr lang="zh-TW" altLang="en-US" sz="2400" dirty="0"/>
              <a:t>設定背景位置 </a:t>
            </a:r>
            <a:r>
              <a:rPr lang="en-US" altLang="zh-TW" sz="2400" dirty="0"/>
              <a:t>( </a:t>
            </a:r>
            <a:r>
              <a:rPr lang="zh-TW" altLang="en-US" sz="2400" dirty="0"/>
              <a:t>可設單位屬性 </a:t>
            </a:r>
            <a:r>
              <a:rPr lang="en-US" altLang="zh-TW" sz="2400" dirty="0"/>
              <a:t>: </a:t>
            </a:r>
            <a:r>
              <a:rPr lang="zh-TW" altLang="en-US" sz="2400" dirty="0"/>
              <a:t>點</a:t>
            </a:r>
            <a:r>
              <a:rPr lang="en-US" altLang="zh-TW" sz="2400" dirty="0" err="1"/>
              <a:t>pt</a:t>
            </a:r>
            <a:r>
              <a:rPr lang="zh-TW" altLang="en-US" sz="2400" dirty="0"/>
              <a:t>、英寸</a:t>
            </a:r>
            <a:r>
              <a:rPr lang="en-US" altLang="zh-TW" sz="2400" dirty="0"/>
              <a:t>in</a:t>
            </a:r>
            <a:r>
              <a:rPr lang="zh-TW" altLang="en-US" sz="2400" dirty="0"/>
              <a:t>、公分</a:t>
            </a:r>
            <a:r>
              <a:rPr lang="en-US" altLang="zh-TW" sz="2400" dirty="0"/>
              <a:t>cm</a:t>
            </a:r>
            <a:r>
              <a:rPr lang="zh-TW" altLang="en-US" sz="2400" dirty="0"/>
              <a:t>、像素</a:t>
            </a:r>
            <a:r>
              <a:rPr lang="en-US" altLang="zh-TW" sz="2400" dirty="0"/>
              <a:t>px</a:t>
            </a:r>
            <a:r>
              <a:rPr lang="zh-TW" altLang="en-US" sz="2400" dirty="0"/>
              <a:t>、百分比</a:t>
            </a:r>
            <a:r>
              <a:rPr lang="en-US" altLang="zh-TW" sz="2400" dirty="0"/>
              <a:t>% ) </a:t>
            </a:r>
          </a:p>
          <a:p>
            <a:r>
              <a:rPr lang="zh-TW" altLang="en-US" sz="2400" dirty="0"/>
              <a:t>範例</a:t>
            </a:r>
          </a:p>
          <a:p>
            <a:pPr marL="457200" lvl="1" indent="0">
              <a:buNone/>
            </a:pPr>
            <a:r>
              <a:rPr lang="en-US" altLang="zh-TW" sz="2400" dirty="0"/>
              <a:t>{ background-position : 5% 20% ; }</a:t>
            </a:r>
          </a:p>
          <a:p>
            <a:r>
              <a:rPr lang="zh-TW" altLang="en-US" sz="2400" dirty="0"/>
              <a:t>背景尺寸</a:t>
            </a:r>
            <a:endParaRPr lang="en-US" altLang="zh-TW" sz="2400" dirty="0"/>
          </a:p>
          <a:p>
            <a:pPr marL="457200" lvl="1" indent="0">
              <a:buNone/>
            </a:pPr>
            <a:r>
              <a:rPr lang="en-US" altLang="zh-TW" sz="2400" dirty="0"/>
              <a:t>{ background-size: 110%  90%; }</a:t>
            </a:r>
            <a:endParaRPr lang="zh-TW" altLang="en-US" sz="2400" dirty="0"/>
          </a:p>
          <a:p>
            <a:endParaRPr lang="zh-TW" altLang="en-US" sz="2400" dirty="0"/>
          </a:p>
        </p:txBody>
      </p:sp>
    </p:spTree>
    <p:extLst>
      <p:ext uri="{BB962C8B-B14F-4D97-AF65-F5344CB8AC3E}">
        <p14:creationId xmlns:p14="http://schemas.microsoft.com/office/powerpoint/2010/main" val="22539719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邊界</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546665"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b="1" dirty="0"/>
              <a:t>方塊模型</a:t>
            </a:r>
            <a:r>
              <a:rPr lang="en-US" altLang="zh-TW" sz="2400" b="1" dirty="0"/>
              <a:t>(box model)</a:t>
            </a:r>
          </a:p>
          <a:p>
            <a:r>
              <a:rPr lang="en-US" altLang="zh-TW" sz="2400" dirty="0"/>
              <a:t>margin</a:t>
            </a:r>
          </a:p>
          <a:p>
            <a:r>
              <a:rPr lang="en-US" altLang="zh-TW" sz="2400" dirty="0"/>
              <a:t>padding</a:t>
            </a:r>
          </a:p>
          <a:p>
            <a:endParaRPr lang="en-US" altLang="zh-TW" sz="2400" dirty="0"/>
          </a:p>
          <a:p>
            <a:r>
              <a:rPr lang="zh-TW" altLang="en-US" sz="2400" dirty="0"/>
              <a:t>語法參數設定</a:t>
            </a:r>
            <a:endParaRPr lang="en-US" altLang="zh-TW" sz="2400" dirty="0"/>
          </a:p>
          <a:p>
            <a:endParaRPr lang="en-US" altLang="zh-TW" sz="2400" dirty="0"/>
          </a:p>
        </p:txBody>
      </p:sp>
      <p:pic>
        <p:nvPicPr>
          <p:cNvPr id="4" name="圖片 3">
            <a:extLst>
              <a:ext uri="{FF2B5EF4-FFF2-40B4-BE49-F238E27FC236}">
                <a16:creationId xmlns:a16="http://schemas.microsoft.com/office/drawing/2014/main" id="{767B00F9-CB60-443A-A52F-AAFE02AD7455}"/>
              </a:ext>
            </a:extLst>
          </p:cNvPr>
          <p:cNvPicPr>
            <a:picLocks noChangeAspect="1"/>
          </p:cNvPicPr>
          <p:nvPr/>
        </p:nvPicPr>
        <p:blipFill>
          <a:blip r:embed="rId2" cstate="print"/>
          <a:stretch>
            <a:fillRect/>
          </a:stretch>
        </p:blipFill>
        <p:spPr>
          <a:xfrm>
            <a:off x="5638213" y="1563638"/>
            <a:ext cx="2461911" cy="2447514"/>
          </a:xfrm>
          <a:prstGeom prst="rect">
            <a:avLst/>
          </a:prstGeom>
        </p:spPr>
      </p:pic>
      <p:sp>
        <p:nvSpPr>
          <p:cNvPr id="5" name="圓角矩形 18">
            <a:extLst>
              <a:ext uri="{FF2B5EF4-FFF2-40B4-BE49-F238E27FC236}">
                <a16:creationId xmlns:a16="http://schemas.microsoft.com/office/drawing/2014/main" id="{E9251DB1-D9AD-417A-8083-9EB329C94DD1}"/>
              </a:ext>
            </a:extLst>
          </p:cNvPr>
          <p:cNvSpPr/>
          <p:nvPr/>
        </p:nvSpPr>
        <p:spPr>
          <a:xfrm>
            <a:off x="944621" y="2283718"/>
            <a:ext cx="4059428" cy="244751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div {</a:t>
            </a:r>
          </a:p>
          <a:p>
            <a:r>
              <a:rPr lang="en-US" altLang="zh-TW" sz="1400" dirty="0">
                <a:solidFill>
                  <a:schemeClr val="tx1"/>
                </a:solidFill>
              </a:rPr>
              <a:t>      margin:10px ;</a:t>
            </a:r>
          </a:p>
          <a:p>
            <a:r>
              <a:rPr lang="en-US" altLang="zh-TW" sz="1400" dirty="0">
                <a:solidFill>
                  <a:schemeClr val="tx1"/>
                </a:solidFill>
              </a:rPr>
              <a:t>      </a:t>
            </a:r>
            <a:r>
              <a:rPr lang="en-US" altLang="zh-TW" sz="1400" b="0" dirty="0">
                <a:solidFill>
                  <a:schemeClr val="tx1"/>
                </a:solidFill>
                <a:effectLst/>
                <a:latin typeface="Consolas" panose="020B0609020204030204" pitchFamily="49" charset="0"/>
              </a:rPr>
              <a:t>/* </a:t>
            </a:r>
            <a:r>
              <a:rPr lang="zh-TW" altLang="en-US" sz="1400" b="0" dirty="0">
                <a:solidFill>
                  <a:schemeClr val="tx1"/>
                </a:solidFill>
                <a:effectLst/>
                <a:latin typeface="Consolas" panose="020B0609020204030204" pitchFamily="49" charset="0"/>
              </a:rPr>
              <a:t>上下左右四邊相同</a:t>
            </a:r>
            <a:r>
              <a:rPr lang="en-US" altLang="zh-TW" sz="1400" b="0" dirty="0">
                <a:solidFill>
                  <a:schemeClr val="tx1"/>
                </a:solidFill>
                <a:effectLst/>
                <a:latin typeface="Consolas" panose="020B0609020204030204" pitchFamily="49" charset="0"/>
              </a:rPr>
              <a:t> */</a:t>
            </a:r>
            <a:endParaRPr lang="en-US" altLang="zh-TW" sz="1400" dirty="0">
              <a:solidFill>
                <a:schemeClr val="tx1"/>
              </a:solidFill>
            </a:endParaRPr>
          </a:p>
          <a:p>
            <a:r>
              <a:rPr lang="en-US" altLang="zh-TW" sz="1400" dirty="0">
                <a:solidFill>
                  <a:schemeClr val="tx1"/>
                </a:solidFill>
              </a:rPr>
              <a:t>      margin:10px </a:t>
            </a:r>
            <a:r>
              <a:rPr lang="zh-TW" altLang="en-US" sz="1400" dirty="0">
                <a:solidFill>
                  <a:schemeClr val="tx1"/>
                </a:solidFill>
              </a:rPr>
              <a:t> </a:t>
            </a:r>
            <a:r>
              <a:rPr lang="en-US" altLang="zh-TW" sz="1400" dirty="0">
                <a:solidFill>
                  <a:schemeClr val="tx1"/>
                </a:solidFill>
              </a:rPr>
              <a:t>20px;</a:t>
            </a:r>
            <a:r>
              <a:rPr lang="zh-TW" altLang="en-US" sz="1400" dirty="0">
                <a:solidFill>
                  <a:schemeClr val="tx1"/>
                </a:solidFill>
                <a:latin typeface="Consolas" panose="020B0609020204030204" pitchFamily="49" charset="0"/>
              </a:rPr>
              <a:t> </a:t>
            </a:r>
            <a:endParaRPr lang="en-US" altLang="zh-TW" sz="1400" dirty="0">
              <a:solidFill>
                <a:schemeClr val="tx1"/>
              </a:solidFill>
              <a:latin typeface="Consolas" panose="020B0609020204030204" pitchFamily="49" charset="0"/>
            </a:endParaRPr>
          </a:p>
          <a:p>
            <a:r>
              <a:rPr lang="en-US" altLang="zh-TW" sz="1400" b="0" dirty="0">
                <a:solidFill>
                  <a:schemeClr val="tx1"/>
                </a:solidFill>
                <a:effectLst/>
                <a:latin typeface="Consolas" panose="020B0609020204030204" pitchFamily="49" charset="0"/>
              </a:rPr>
              <a:t>   /* 10px</a:t>
            </a:r>
            <a:r>
              <a:rPr lang="zh-TW" altLang="en-US" sz="1400" b="0" dirty="0">
                <a:solidFill>
                  <a:schemeClr val="tx1"/>
                </a:solidFill>
                <a:effectLst/>
                <a:latin typeface="Consolas" panose="020B0609020204030204" pitchFamily="49" charset="0"/>
              </a:rPr>
              <a:t>上下 </a:t>
            </a:r>
            <a:r>
              <a:rPr lang="en-US" altLang="zh-TW" sz="1400" b="0" dirty="0">
                <a:solidFill>
                  <a:schemeClr val="tx1"/>
                </a:solidFill>
                <a:effectLst/>
                <a:latin typeface="Consolas" panose="020B0609020204030204" pitchFamily="49" charset="0"/>
              </a:rPr>
              <a:t>20px</a:t>
            </a:r>
            <a:r>
              <a:rPr lang="zh-TW" altLang="en-US" sz="1400" b="0" dirty="0">
                <a:solidFill>
                  <a:schemeClr val="tx1"/>
                </a:solidFill>
                <a:effectLst/>
                <a:latin typeface="Consolas" panose="020B0609020204030204" pitchFamily="49" charset="0"/>
              </a:rPr>
              <a:t>左右</a:t>
            </a:r>
            <a:r>
              <a:rPr lang="en-US" altLang="zh-TW" sz="1400" b="0" dirty="0">
                <a:solidFill>
                  <a:schemeClr val="tx1"/>
                </a:solidFill>
                <a:effectLst/>
                <a:latin typeface="Consolas" panose="020B0609020204030204" pitchFamily="49" charset="0"/>
              </a:rPr>
              <a:t> */</a:t>
            </a:r>
            <a:endParaRPr lang="en-US" altLang="zh-TW" sz="1400" dirty="0">
              <a:solidFill>
                <a:schemeClr val="tx1"/>
              </a:solidFill>
            </a:endParaRPr>
          </a:p>
          <a:p>
            <a:r>
              <a:rPr lang="en-US" altLang="zh-TW" sz="1400" dirty="0">
                <a:solidFill>
                  <a:schemeClr val="tx1"/>
                </a:solidFill>
              </a:rPr>
              <a:t>      margin:10px 20px 15px;</a:t>
            </a:r>
            <a:r>
              <a:rPr lang="en-US" altLang="zh-TW" sz="1400" b="0" dirty="0">
                <a:solidFill>
                  <a:schemeClr val="tx1"/>
                </a:solidFill>
                <a:effectLst/>
                <a:latin typeface="Consolas" panose="020B0609020204030204" pitchFamily="49" charset="0"/>
              </a:rPr>
              <a:t> </a:t>
            </a:r>
          </a:p>
          <a:p>
            <a:r>
              <a:rPr lang="en-US" altLang="zh-TW" sz="1400" dirty="0">
                <a:solidFill>
                  <a:schemeClr val="tx1"/>
                </a:solidFill>
                <a:latin typeface="Consolas" panose="020B0609020204030204" pitchFamily="49" charset="0"/>
              </a:rPr>
              <a:t>   </a:t>
            </a:r>
            <a:r>
              <a:rPr lang="en-US" altLang="zh-TW" sz="1400" b="0" dirty="0">
                <a:solidFill>
                  <a:schemeClr val="tx1"/>
                </a:solidFill>
                <a:effectLst/>
                <a:latin typeface="Consolas" panose="020B0609020204030204" pitchFamily="49" charset="0"/>
              </a:rPr>
              <a:t>/* 10px</a:t>
            </a:r>
            <a:r>
              <a:rPr lang="zh-TW" altLang="en-US" sz="1400" b="0" dirty="0">
                <a:solidFill>
                  <a:schemeClr val="tx1"/>
                </a:solidFill>
                <a:effectLst/>
                <a:latin typeface="Consolas" panose="020B0609020204030204" pitchFamily="49" charset="0"/>
              </a:rPr>
              <a:t>上 </a:t>
            </a:r>
            <a:r>
              <a:rPr lang="en-US" altLang="zh-TW" sz="1400" b="0" dirty="0">
                <a:solidFill>
                  <a:schemeClr val="tx1"/>
                </a:solidFill>
                <a:effectLst/>
                <a:latin typeface="Consolas" panose="020B0609020204030204" pitchFamily="49" charset="0"/>
              </a:rPr>
              <a:t>20px</a:t>
            </a:r>
            <a:r>
              <a:rPr lang="zh-TW" altLang="en-US" sz="1400" b="0" dirty="0">
                <a:solidFill>
                  <a:schemeClr val="tx1"/>
                </a:solidFill>
                <a:effectLst/>
                <a:latin typeface="Consolas" panose="020B0609020204030204" pitchFamily="49" charset="0"/>
              </a:rPr>
              <a:t>左右 </a:t>
            </a:r>
            <a:r>
              <a:rPr lang="en-US" altLang="zh-TW" sz="1400" b="0" dirty="0">
                <a:solidFill>
                  <a:schemeClr val="tx1"/>
                </a:solidFill>
                <a:effectLst/>
                <a:latin typeface="Consolas" panose="020B0609020204030204" pitchFamily="49" charset="0"/>
              </a:rPr>
              <a:t>15px</a:t>
            </a:r>
            <a:r>
              <a:rPr lang="zh-TW" altLang="en-US" sz="1400" b="0" dirty="0">
                <a:solidFill>
                  <a:schemeClr val="tx1"/>
                </a:solidFill>
                <a:effectLst/>
                <a:latin typeface="Consolas" panose="020B0609020204030204" pitchFamily="49" charset="0"/>
              </a:rPr>
              <a:t>下</a:t>
            </a:r>
            <a:r>
              <a:rPr lang="en-US" altLang="zh-TW" sz="1400" b="0" dirty="0">
                <a:solidFill>
                  <a:schemeClr val="tx1"/>
                </a:solidFill>
                <a:effectLst/>
                <a:latin typeface="Consolas" panose="020B0609020204030204" pitchFamily="49" charset="0"/>
              </a:rPr>
              <a:t>*/</a:t>
            </a:r>
            <a:endParaRPr lang="en-US" altLang="zh-TW" sz="1400" dirty="0">
              <a:solidFill>
                <a:schemeClr val="tx1"/>
              </a:solidFill>
            </a:endParaRPr>
          </a:p>
          <a:p>
            <a:r>
              <a:rPr lang="en-US" altLang="zh-TW" sz="1400" dirty="0">
                <a:solidFill>
                  <a:schemeClr val="tx1"/>
                </a:solidFill>
              </a:rPr>
              <a:t>      margin:10px 15px 20px 5px ;</a:t>
            </a:r>
            <a:r>
              <a:rPr lang="en-US" altLang="zh-TW" sz="1400" b="0" dirty="0">
                <a:solidFill>
                  <a:schemeClr val="tx1"/>
                </a:solidFill>
                <a:effectLst/>
                <a:latin typeface="Consolas" panose="020B0609020204030204" pitchFamily="49" charset="0"/>
              </a:rPr>
              <a:t> </a:t>
            </a:r>
          </a:p>
          <a:p>
            <a:r>
              <a:rPr lang="en-US" altLang="zh-TW" sz="1400" dirty="0">
                <a:solidFill>
                  <a:schemeClr val="tx1"/>
                </a:solidFill>
                <a:latin typeface="Consolas" panose="020B0609020204030204" pitchFamily="49" charset="0"/>
              </a:rPr>
              <a:t>   </a:t>
            </a:r>
            <a:r>
              <a:rPr lang="en-US" altLang="zh-TW" sz="1400" b="0" dirty="0">
                <a:solidFill>
                  <a:schemeClr val="tx1"/>
                </a:solidFill>
                <a:effectLst/>
                <a:latin typeface="Consolas" panose="020B0609020204030204" pitchFamily="49" charset="0"/>
              </a:rPr>
              <a:t>/* </a:t>
            </a:r>
            <a:r>
              <a:rPr lang="zh-TW" altLang="en-US" sz="1400" b="0" dirty="0">
                <a:solidFill>
                  <a:schemeClr val="tx1"/>
                </a:solidFill>
                <a:effectLst/>
                <a:latin typeface="Consolas" panose="020B0609020204030204" pitchFamily="49" charset="0"/>
              </a:rPr>
              <a:t>上</a:t>
            </a:r>
            <a:r>
              <a:rPr lang="en-US" altLang="zh-TW" sz="1400" b="0" dirty="0">
                <a:solidFill>
                  <a:schemeClr val="tx1"/>
                </a:solidFill>
                <a:effectLst/>
                <a:latin typeface="Consolas" panose="020B0609020204030204" pitchFamily="49" charset="0"/>
              </a:rPr>
              <a:t>10px </a:t>
            </a:r>
            <a:r>
              <a:rPr lang="zh-TW" altLang="en-US" sz="1400" b="0" dirty="0">
                <a:solidFill>
                  <a:schemeClr val="tx1"/>
                </a:solidFill>
                <a:effectLst/>
                <a:latin typeface="Consolas" panose="020B0609020204030204" pitchFamily="49" charset="0"/>
              </a:rPr>
              <a:t>右</a:t>
            </a:r>
            <a:r>
              <a:rPr lang="en-US" altLang="zh-TW" sz="1400" b="0" dirty="0">
                <a:solidFill>
                  <a:schemeClr val="tx1"/>
                </a:solidFill>
                <a:effectLst/>
                <a:latin typeface="Consolas" panose="020B0609020204030204" pitchFamily="49" charset="0"/>
              </a:rPr>
              <a:t>15px </a:t>
            </a:r>
            <a:r>
              <a:rPr lang="zh-TW" altLang="en-US" sz="1400" b="0" dirty="0">
                <a:solidFill>
                  <a:schemeClr val="tx1"/>
                </a:solidFill>
                <a:effectLst/>
                <a:latin typeface="Consolas" panose="020B0609020204030204" pitchFamily="49" charset="0"/>
              </a:rPr>
              <a:t>下</a:t>
            </a:r>
            <a:r>
              <a:rPr lang="en-US" altLang="zh-TW" sz="1400" b="0" dirty="0">
                <a:solidFill>
                  <a:schemeClr val="tx1"/>
                </a:solidFill>
                <a:effectLst/>
                <a:latin typeface="Consolas" panose="020B0609020204030204" pitchFamily="49" charset="0"/>
              </a:rPr>
              <a:t>20px </a:t>
            </a:r>
            <a:r>
              <a:rPr lang="zh-TW" altLang="en-US" sz="1400" b="0" dirty="0">
                <a:solidFill>
                  <a:schemeClr val="tx1"/>
                </a:solidFill>
                <a:effectLst/>
                <a:latin typeface="Consolas" panose="020B0609020204030204" pitchFamily="49" charset="0"/>
              </a:rPr>
              <a:t>左</a:t>
            </a:r>
            <a:r>
              <a:rPr lang="en-US" altLang="zh-TW" sz="1400" b="0" dirty="0">
                <a:solidFill>
                  <a:schemeClr val="tx1"/>
                </a:solidFill>
                <a:effectLst/>
                <a:latin typeface="Consolas" panose="020B0609020204030204" pitchFamily="49" charset="0"/>
              </a:rPr>
              <a:t>5px */</a:t>
            </a:r>
            <a:r>
              <a:rPr lang="en-US" altLang="zh-TW" sz="1400" dirty="0">
                <a:solidFill>
                  <a:schemeClr val="tx1"/>
                </a:solidFill>
              </a:rPr>
              <a:t>	</a:t>
            </a:r>
          </a:p>
          <a:p>
            <a:r>
              <a:rPr lang="en-US" altLang="zh-TW" sz="1400" dirty="0">
                <a:solidFill>
                  <a:schemeClr val="tx1"/>
                </a:solidFill>
              </a:rPr>
              <a:t>}</a:t>
            </a:r>
          </a:p>
        </p:txBody>
      </p:sp>
    </p:spTree>
    <p:extLst>
      <p:ext uri="{BB962C8B-B14F-4D97-AF65-F5344CB8AC3E}">
        <p14:creationId xmlns:p14="http://schemas.microsoft.com/office/powerpoint/2010/main" val="79901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其他</a:t>
            </a:r>
            <a:endParaRPr lang="ko-KR" altLang="en-US" dirty="0">
              <a:solidFill>
                <a:schemeClr val="tx1"/>
              </a:solidFill>
            </a:endParaRPr>
          </a:p>
        </p:txBody>
      </p:sp>
      <p:pic>
        <p:nvPicPr>
          <p:cNvPr id="14" name="圖片 13">
            <a:extLst>
              <a:ext uri="{FF2B5EF4-FFF2-40B4-BE49-F238E27FC236}">
                <a16:creationId xmlns:a16="http://schemas.microsoft.com/office/drawing/2014/main" id="{1CA9BBAA-9A02-4D3B-A233-0A0B21BADA40}"/>
              </a:ext>
            </a:extLst>
          </p:cNvPr>
          <p:cNvPicPr>
            <a:picLocks noChangeAspect="1"/>
          </p:cNvPicPr>
          <p:nvPr/>
        </p:nvPicPr>
        <p:blipFill>
          <a:blip r:embed="rId2"/>
          <a:stretch>
            <a:fillRect/>
          </a:stretch>
        </p:blipFill>
        <p:spPr>
          <a:xfrm>
            <a:off x="1835696" y="945232"/>
            <a:ext cx="2221347" cy="2958406"/>
          </a:xfrm>
          <a:prstGeom prst="rect">
            <a:avLst/>
          </a:prstGeom>
        </p:spPr>
      </p:pic>
      <p:sp>
        <p:nvSpPr>
          <p:cNvPr id="15" name="矩形 14">
            <a:extLst>
              <a:ext uri="{FF2B5EF4-FFF2-40B4-BE49-F238E27FC236}">
                <a16:creationId xmlns:a16="http://schemas.microsoft.com/office/drawing/2014/main" id="{E2C5BCDB-CF93-4045-9CD7-37CE800F0E4A}"/>
              </a:ext>
            </a:extLst>
          </p:cNvPr>
          <p:cNvSpPr/>
          <p:nvPr/>
        </p:nvSpPr>
        <p:spPr>
          <a:xfrm>
            <a:off x="2051720" y="3507854"/>
            <a:ext cx="787476" cy="228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a:extLst>
              <a:ext uri="{FF2B5EF4-FFF2-40B4-BE49-F238E27FC236}">
                <a16:creationId xmlns:a16="http://schemas.microsoft.com/office/drawing/2014/main" id="{27E96F07-7187-4EB8-91EC-C9D6C173587B}"/>
              </a:ext>
            </a:extLst>
          </p:cNvPr>
          <p:cNvPicPr>
            <a:picLocks noChangeAspect="1"/>
          </p:cNvPicPr>
          <p:nvPr/>
        </p:nvPicPr>
        <p:blipFill>
          <a:blip r:embed="rId3"/>
          <a:stretch>
            <a:fillRect/>
          </a:stretch>
        </p:blipFill>
        <p:spPr>
          <a:xfrm>
            <a:off x="4436690" y="945232"/>
            <a:ext cx="3470860" cy="3685422"/>
          </a:xfrm>
          <a:prstGeom prst="rect">
            <a:avLst/>
          </a:prstGeom>
        </p:spPr>
      </p:pic>
      <p:sp>
        <p:nvSpPr>
          <p:cNvPr id="17" name="矩形 16">
            <a:extLst>
              <a:ext uri="{FF2B5EF4-FFF2-40B4-BE49-F238E27FC236}">
                <a16:creationId xmlns:a16="http://schemas.microsoft.com/office/drawing/2014/main" id="{D176162C-F59D-4735-8C68-059866D05F69}"/>
              </a:ext>
            </a:extLst>
          </p:cNvPr>
          <p:cNvSpPr/>
          <p:nvPr/>
        </p:nvSpPr>
        <p:spPr>
          <a:xfrm>
            <a:off x="6300192" y="4227934"/>
            <a:ext cx="787476" cy="2283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52251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邊框</a:t>
            </a:r>
            <a:r>
              <a:rPr lang="en-US" altLang="zh-TW" b="1" dirty="0">
                <a:solidFill>
                  <a:schemeClr val="tx1"/>
                </a:solidFill>
              </a:rPr>
              <a:t>- border</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邊框樣式 </a:t>
            </a:r>
            <a:r>
              <a:rPr lang="en-US" altLang="zh-TW" sz="2400" dirty="0"/>
              <a:t>- border : ( border-width )︱( border-style )</a:t>
            </a:r>
            <a:br>
              <a:rPr lang="en-US" altLang="zh-TW" sz="2400" dirty="0"/>
            </a:br>
            <a:r>
              <a:rPr lang="en-US" altLang="zh-TW" sz="2400" dirty="0"/>
              <a:t>︱( color ) </a:t>
            </a:r>
            <a:endParaRPr lang="zh-TW" altLang="en-US" sz="2400" dirty="0"/>
          </a:p>
          <a:p>
            <a:r>
              <a:rPr lang="zh-TW" altLang="en-US" sz="2400" dirty="0"/>
              <a:t>邊框圓角 </a:t>
            </a:r>
            <a:r>
              <a:rPr lang="en-US" altLang="zh-TW" sz="2400" dirty="0"/>
              <a:t>- border-radius</a:t>
            </a:r>
            <a:endParaRPr lang="zh-TW" altLang="en-US" sz="2400" dirty="0"/>
          </a:p>
          <a:p>
            <a:r>
              <a:rPr lang="zh-TW" altLang="en-US" sz="2400" dirty="0"/>
              <a:t>邊框圖片 </a:t>
            </a:r>
            <a:r>
              <a:rPr lang="en-US" altLang="zh-TW" sz="2400" dirty="0"/>
              <a:t>– border-image (CSS3</a:t>
            </a:r>
            <a:r>
              <a:rPr lang="zh-TW" altLang="en-US" sz="2400" dirty="0"/>
              <a:t>課程會講解</a:t>
            </a:r>
            <a:r>
              <a:rPr lang="en-US" altLang="zh-TW" sz="2400" dirty="0"/>
              <a:t>)</a:t>
            </a:r>
            <a:endParaRPr lang="zh-TW" altLang="en-US" sz="2400" dirty="0"/>
          </a:p>
          <a:p>
            <a:r>
              <a:rPr lang="zh-TW" altLang="en-US" sz="2400" dirty="0"/>
              <a:t>陰影 </a:t>
            </a:r>
            <a:r>
              <a:rPr lang="en-US" altLang="zh-TW" sz="2400" dirty="0"/>
              <a:t>- Box Shadow</a:t>
            </a:r>
            <a:r>
              <a:rPr lang="zh-TW" altLang="en-US" sz="2400" dirty="0"/>
              <a:t> </a:t>
            </a:r>
          </a:p>
        </p:txBody>
      </p:sp>
    </p:spTree>
    <p:extLst>
      <p:ext uri="{BB962C8B-B14F-4D97-AF65-F5344CB8AC3E}">
        <p14:creationId xmlns:p14="http://schemas.microsoft.com/office/powerpoint/2010/main" val="21125714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邊框</a:t>
            </a:r>
            <a:r>
              <a:rPr lang="en-US" altLang="zh-TW" b="1" dirty="0">
                <a:solidFill>
                  <a:schemeClr val="tx1"/>
                </a:solidFill>
              </a:rPr>
              <a:t>- border</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{border : ( border-width )︱( border-style )︱( color ) } </a:t>
            </a:r>
          </a:p>
          <a:p>
            <a:r>
              <a:rPr lang="en-US" altLang="zh-TW" sz="2000" dirty="0"/>
              <a:t>( border-width ) - </a:t>
            </a:r>
            <a:r>
              <a:rPr lang="zh-TW" altLang="en-US" sz="2000" dirty="0"/>
              <a:t>可設薄、普通、厚、長度</a:t>
            </a:r>
            <a:endParaRPr lang="en-US" altLang="zh-TW" sz="2000" dirty="0"/>
          </a:p>
          <a:p>
            <a:pPr lvl="1"/>
            <a:r>
              <a:rPr lang="zh-TW" altLang="en-US" sz="1800" dirty="0"/>
              <a:t>單位屬性 </a:t>
            </a:r>
            <a:r>
              <a:rPr lang="en-US" altLang="zh-TW" sz="1800" dirty="0"/>
              <a:t>: </a:t>
            </a:r>
            <a:r>
              <a:rPr lang="zh-TW" altLang="en-US" sz="1800" dirty="0"/>
              <a:t>點</a:t>
            </a:r>
            <a:r>
              <a:rPr lang="en-US" altLang="zh-TW" sz="1800" dirty="0" err="1"/>
              <a:t>pt</a:t>
            </a:r>
            <a:r>
              <a:rPr lang="zh-TW" altLang="en-US" sz="1800" dirty="0"/>
              <a:t>、英寸</a:t>
            </a:r>
            <a:r>
              <a:rPr lang="en-US" altLang="zh-TW" sz="1800" dirty="0"/>
              <a:t>in</a:t>
            </a:r>
            <a:r>
              <a:rPr lang="zh-TW" altLang="en-US" sz="1800" dirty="0"/>
              <a:t>、公分</a:t>
            </a:r>
            <a:r>
              <a:rPr lang="en-US" altLang="zh-TW" sz="1800" dirty="0"/>
              <a:t>cm</a:t>
            </a:r>
            <a:r>
              <a:rPr lang="zh-TW" altLang="en-US" sz="1800" dirty="0"/>
              <a:t>、像素</a:t>
            </a:r>
            <a:r>
              <a:rPr lang="en-US" altLang="zh-TW" sz="1800" dirty="0"/>
              <a:t>px</a:t>
            </a:r>
            <a:br>
              <a:rPr lang="en-US" altLang="zh-TW" sz="2000" dirty="0"/>
            </a:br>
            <a:endParaRPr lang="en-US" altLang="zh-TW" sz="2000" dirty="0"/>
          </a:p>
          <a:p>
            <a:r>
              <a:rPr lang="en-US" altLang="zh-TW" sz="2000" dirty="0"/>
              <a:t>( border-style ) - </a:t>
            </a:r>
            <a:r>
              <a:rPr lang="zh-TW" altLang="en-US" sz="2000" dirty="0"/>
              <a:t>可設無</a:t>
            </a:r>
            <a:r>
              <a:rPr lang="en-US" altLang="zh-TW" sz="2000" dirty="0"/>
              <a:t>(none)</a:t>
            </a:r>
            <a:r>
              <a:rPr lang="zh-TW" altLang="en-US" sz="2000" dirty="0"/>
              <a:t>、實線</a:t>
            </a:r>
            <a:r>
              <a:rPr lang="en-US" altLang="zh-TW" sz="2000" dirty="0"/>
              <a:t>(solid)</a:t>
            </a:r>
            <a:r>
              <a:rPr lang="zh-TW" altLang="en-US" sz="2000" dirty="0"/>
              <a:t>、雙線</a:t>
            </a:r>
            <a:r>
              <a:rPr lang="en-US" altLang="zh-TW" sz="2000" dirty="0"/>
              <a:t>(double)</a:t>
            </a:r>
            <a:r>
              <a:rPr lang="zh-TW" altLang="en-US" sz="2000" dirty="0"/>
              <a:t>、點線</a:t>
            </a:r>
            <a:r>
              <a:rPr lang="en-US" altLang="zh-TW" sz="2000" dirty="0"/>
              <a:t>(dotted) </a:t>
            </a:r>
            <a:r>
              <a:rPr lang="zh-TW" altLang="en-US" sz="2000" dirty="0"/>
              <a:t>、虛線</a:t>
            </a:r>
            <a:r>
              <a:rPr lang="en-US" altLang="zh-TW" sz="2000" dirty="0"/>
              <a:t>(dashed) </a:t>
            </a:r>
            <a:r>
              <a:rPr lang="zh-TW" altLang="en-US" sz="2000" dirty="0"/>
              <a:t>、溝線</a:t>
            </a:r>
            <a:r>
              <a:rPr lang="en-US" altLang="zh-TW" sz="2000" dirty="0"/>
              <a:t>(groove)</a:t>
            </a:r>
            <a:r>
              <a:rPr lang="zh-TW" altLang="en-US" sz="2000" dirty="0"/>
              <a:t>、脊線</a:t>
            </a:r>
            <a:r>
              <a:rPr lang="en-US" altLang="zh-TW" sz="2000" dirty="0"/>
              <a:t>(ridge)</a:t>
            </a:r>
            <a:r>
              <a:rPr lang="zh-TW" altLang="en-US" sz="2000" dirty="0"/>
              <a:t>、嵌入線</a:t>
            </a:r>
            <a:r>
              <a:rPr lang="en-US" altLang="zh-TW" sz="2000" dirty="0"/>
              <a:t>(inset)</a:t>
            </a:r>
            <a:r>
              <a:rPr lang="zh-TW" altLang="en-US" sz="2000" dirty="0"/>
              <a:t>、浮出線</a:t>
            </a:r>
            <a:r>
              <a:rPr lang="en-US" altLang="zh-TW" sz="2000" dirty="0"/>
              <a:t>(outset)</a:t>
            </a:r>
          </a:p>
          <a:p>
            <a:pPr marL="0" indent="0">
              <a:buNone/>
            </a:pPr>
            <a:endParaRPr lang="en-US" altLang="zh-TW" sz="2000" dirty="0"/>
          </a:p>
          <a:p>
            <a:r>
              <a:rPr lang="en-US" altLang="zh-TW" sz="2000" dirty="0"/>
              <a:t>(border- color ) - </a:t>
            </a:r>
            <a:r>
              <a:rPr lang="zh-TW" altLang="en-US" sz="2000" dirty="0"/>
              <a:t>可設為顏色名稱 </a:t>
            </a:r>
            <a:r>
              <a:rPr lang="en-US" altLang="zh-TW" sz="2000" dirty="0"/>
              <a:t>( 16</a:t>
            </a:r>
            <a:r>
              <a:rPr lang="zh-TW" altLang="en-US" sz="2000" dirty="0"/>
              <a:t>種 </a:t>
            </a:r>
            <a:r>
              <a:rPr lang="en-US" altLang="zh-TW" sz="2000" dirty="0"/>
              <a:t>) </a:t>
            </a:r>
            <a:r>
              <a:rPr lang="zh-TW" altLang="en-US" sz="2000" dirty="0"/>
              <a:t>或</a:t>
            </a:r>
            <a:r>
              <a:rPr lang="en-US" altLang="zh-TW" sz="2000" dirty="0"/>
              <a:t>16</a:t>
            </a:r>
            <a:r>
              <a:rPr lang="zh-TW" altLang="en-US" sz="2000" dirty="0"/>
              <a:t>進制表示法 </a:t>
            </a:r>
            <a:r>
              <a:rPr lang="en-US" altLang="zh-TW" sz="2000" dirty="0"/>
              <a:t>- #RRGGBB ( 00</a:t>
            </a:r>
            <a:r>
              <a:rPr lang="zh-TW" altLang="en-US" sz="2000" dirty="0"/>
              <a:t>暗</a:t>
            </a:r>
            <a:r>
              <a:rPr lang="en-US" altLang="zh-TW" sz="2000" dirty="0"/>
              <a:t>~FF</a:t>
            </a:r>
            <a:r>
              <a:rPr lang="zh-TW" altLang="en-US" sz="2000" dirty="0"/>
              <a:t>亮 </a:t>
            </a:r>
            <a:r>
              <a:rPr lang="en-US" altLang="zh-TW" sz="2000" dirty="0"/>
              <a:t>) </a:t>
            </a:r>
            <a:r>
              <a:rPr lang="zh-TW" altLang="en-US" sz="2000" dirty="0"/>
              <a:t>、</a:t>
            </a:r>
            <a:r>
              <a:rPr lang="en-US" altLang="zh-TW" sz="2000" dirty="0"/>
              <a:t>#RGB ( 0</a:t>
            </a:r>
            <a:r>
              <a:rPr lang="zh-TW" altLang="en-US" sz="2000" dirty="0"/>
              <a:t>暗</a:t>
            </a:r>
            <a:r>
              <a:rPr lang="en-US" altLang="zh-TW" sz="2000" dirty="0"/>
              <a:t>~F</a:t>
            </a:r>
            <a:r>
              <a:rPr lang="zh-TW" altLang="en-US" sz="2000" dirty="0"/>
              <a:t>亮 </a:t>
            </a:r>
            <a:r>
              <a:rPr lang="en-US" altLang="zh-TW" sz="2000" dirty="0"/>
              <a:t>) </a:t>
            </a:r>
            <a:r>
              <a:rPr lang="zh-TW" altLang="en-US" sz="2000" dirty="0"/>
              <a:t>表紅綠藍強度 </a:t>
            </a:r>
          </a:p>
        </p:txBody>
      </p:sp>
    </p:spTree>
    <p:extLst>
      <p:ext uri="{BB962C8B-B14F-4D97-AF65-F5344CB8AC3E}">
        <p14:creationId xmlns:p14="http://schemas.microsoft.com/office/powerpoint/2010/main" val="1762130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rPr>
              <a:t>邊框</a:t>
            </a:r>
            <a:r>
              <a:rPr lang="en-US" altLang="zh-TW" b="1" dirty="0">
                <a:solidFill>
                  <a:schemeClr val="tx1"/>
                </a:solidFill>
              </a:rPr>
              <a:t>- border</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指定四個邊角都呈現圓角</a:t>
            </a:r>
          </a:p>
          <a:p>
            <a:pPr marL="457200" lvl="1" indent="0">
              <a:buNone/>
              <a:defRPr/>
            </a:pPr>
            <a:r>
              <a:rPr lang="en-US" altLang="zh-TW" sz="1800" dirty="0"/>
              <a:t>{ border-radius: 20px; }</a:t>
            </a:r>
          </a:p>
          <a:p>
            <a:pPr marL="457200" lvl="1" indent="0">
              <a:buNone/>
              <a:defRPr/>
            </a:pPr>
            <a:endParaRPr lang="en-US" altLang="zh-TW" sz="2000" dirty="0"/>
          </a:p>
          <a:p>
            <a:pPr marL="457200" lvl="1" indent="0">
              <a:buNone/>
              <a:defRPr/>
            </a:pPr>
            <a:r>
              <a:rPr lang="en-US" altLang="zh-TW" sz="1800" dirty="0"/>
              <a:t>{ border-radius: 5px 10px 15px 20px;  }    /*</a:t>
            </a:r>
            <a:r>
              <a:rPr lang="zh-TW" altLang="en-US" sz="1800" dirty="0"/>
              <a:t>左上 右上 右下 左下*</a:t>
            </a:r>
            <a:r>
              <a:rPr lang="en-US" altLang="zh-TW" sz="1800" dirty="0"/>
              <a:t>/</a:t>
            </a:r>
          </a:p>
          <a:p>
            <a:pPr marL="457200" lvl="1" indent="0">
              <a:buNone/>
            </a:pPr>
            <a:endParaRPr lang="en-US" altLang="zh-TW" sz="1600" dirty="0"/>
          </a:p>
          <a:p>
            <a:pPr marL="0" indent="0">
              <a:buNone/>
              <a:defRPr/>
            </a:pPr>
            <a:r>
              <a:rPr lang="en-US" altLang="zh-TW" sz="2000" dirty="0"/>
              <a:t>{ border-top-left-radius: 55pt 25pt;</a:t>
            </a:r>
          </a:p>
          <a:p>
            <a:pPr marL="0" indent="0">
              <a:buNone/>
              <a:defRPr/>
            </a:pPr>
            <a:r>
              <a:rPr lang="en-US" altLang="zh-TW" sz="2000" dirty="0"/>
              <a:t>border-top-right-radius: 55pt 25pt;      </a:t>
            </a:r>
          </a:p>
          <a:p>
            <a:pPr marL="0" indent="0">
              <a:buNone/>
              <a:defRPr/>
            </a:pPr>
            <a:r>
              <a:rPr lang="en-US" altLang="zh-TW" sz="2000" dirty="0"/>
              <a:t>border-bottom-right-radius: 55pt 25pt;      </a:t>
            </a:r>
          </a:p>
          <a:p>
            <a:pPr marL="0" indent="0">
              <a:buNone/>
              <a:defRPr/>
            </a:pPr>
            <a:r>
              <a:rPr lang="en-US" altLang="zh-TW" sz="2000" dirty="0"/>
              <a:t>border-bottom-left-radius: 55pt 25pt;   } </a:t>
            </a:r>
          </a:p>
          <a:p>
            <a:pPr marL="457200" lvl="1" indent="0">
              <a:buNone/>
            </a:pPr>
            <a:endParaRPr lang="en-US" altLang="zh-TW" sz="1600" dirty="0"/>
          </a:p>
        </p:txBody>
      </p:sp>
      <p:pic>
        <p:nvPicPr>
          <p:cNvPr id="6" name="Picture 2" descr="Diagram of the inscribed ellipse">
            <a:extLst>
              <a:ext uri="{FF2B5EF4-FFF2-40B4-BE49-F238E27FC236}">
                <a16:creationId xmlns:a16="http://schemas.microsoft.com/office/drawing/2014/main" id="{81BE69BC-4DC8-4486-A7AB-F9B54F4F46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2571750"/>
            <a:ext cx="2326476" cy="14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5232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2000" dirty="0"/>
              <a:t>字型樣式 </a:t>
            </a:r>
            <a:r>
              <a:rPr lang="en-US" altLang="zh-TW" sz="2000" dirty="0"/>
              <a:t>– font</a:t>
            </a:r>
          </a:p>
          <a:p>
            <a:pPr>
              <a:defRPr/>
            </a:pPr>
            <a:r>
              <a:rPr lang="zh-TW" altLang="en-US" sz="2000" dirty="0"/>
              <a:t>字型樣式 </a:t>
            </a:r>
            <a:r>
              <a:rPr lang="en-US" altLang="zh-TW" sz="2000" dirty="0"/>
              <a:t>– </a:t>
            </a:r>
            <a:r>
              <a:rPr lang="en-US" altLang="zh-TW" sz="2000" dirty="0" err="1"/>
              <a:t>webfont</a:t>
            </a:r>
            <a:endParaRPr lang="zh-TW" altLang="en-US" sz="2000" dirty="0"/>
          </a:p>
          <a:p>
            <a:pPr>
              <a:defRPr/>
            </a:pPr>
            <a:r>
              <a:rPr lang="zh-TW" altLang="en-US" sz="2000" dirty="0"/>
              <a:t>文字樣式 </a:t>
            </a:r>
            <a:r>
              <a:rPr lang="en-US" altLang="zh-TW" sz="2000" dirty="0"/>
              <a:t>– text…</a:t>
            </a:r>
            <a:endParaRPr lang="zh-TW" altLang="en-US" sz="2000" dirty="0"/>
          </a:p>
          <a:p>
            <a:pPr marL="457200" lvl="1" indent="0">
              <a:buNone/>
            </a:pPr>
            <a:endParaRPr lang="en-US" altLang="zh-TW" sz="1600" dirty="0"/>
          </a:p>
        </p:txBody>
      </p:sp>
    </p:spTree>
    <p:extLst>
      <p:ext uri="{BB962C8B-B14F-4D97-AF65-F5344CB8AC3E}">
        <p14:creationId xmlns:p14="http://schemas.microsoft.com/office/powerpoint/2010/main" val="2022915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font</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2400" dirty="0"/>
              <a:t>字型</a:t>
            </a:r>
          </a:p>
          <a:p>
            <a:pPr lvl="1">
              <a:defRPr/>
            </a:pPr>
            <a:r>
              <a:rPr lang="en-US" altLang="zh-TW" sz="1800" dirty="0"/>
              <a:t>font-family</a:t>
            </a:r>
            <a:r>
              <a:rPr lang="zh-TW" altLang="en-US" sz="1800" dirty="0"/>
              <a:t>：新細明體</a:t>
            </a:r>
            <a:r>
              <a:rPr lang="en-US" altLang="zh-TW" sz="1800" dirty="0"/>
              <a:t>,</a:t>
            </a:r>
            <a:r>
              <a:rPr lang="zh-TW" altLang="en-US" sz="1800" dirty="0"/>
              <a:t>標楷體</a:t>
            </a:r>
            <a:r>
              <a:rPr lang="en-US" altLang="zh-TW" sz="1800" dirty="0"/>
              <a:t>,</a:t>
            </a:r>
            <a:r>
              <a:rPr lang="zh-TW" altLang="en-US" sz="1800" dirty="0"/>
              <a:t>細明體</a:t>
            </a:r>
            <a:r>
              <a:rPr lang="en-US" altLang="zh-TW" sz="1800" dirty="0"/>
              <a:t>.....</a:t>
            </a:r>
          </a:p>
          <a:p>
            <a:pPr lvl="1">
              <a:defRPr/>
            </a:pPr>
            <a:r>
              <a:rPr lang="en-US" altLang="zh-TW" sz="1800" dirty="0" err="1"/>
              <a:t>webfont</a:t>
            </a:r>
            <a:endParaRPr lang="en-US" altLang="zh-TW" sz="1800" dirty="0"/>
          </a:p>
          <a:p>
            <a:pPr>
              <a:defRPr/>
            </a:pPr>
            <a:endParaRPr lang="en-US" altLang="zh-TW" sz="2400" dirty="0"/>
          </a:p>
          <a:p>
            <a:pPr>
              <a:defRPr/>
            </a:pPr>
            <a:r>
              <a:rPr lang="zh-TW" altLang="en-US" sz="2400" dirty="0"/>
              <a:t>字型粗細</a:t>
            </a:r>
          </a:p>
          <a:p>
            <a:pPr lvl="1">
              <a:defRPr/>
            </a:pPr>
            <a:r>
              <a:rPr lang="en-US" altLang="zh-TW" sz="1800" dirty="0"/>
              <a:t>font-weight</a:t>
            </a:r>
            <a:r>
              <a:rPr lang="zh-TW" altLang="en-US" sz="1800" dirty="0"/>
              <a:t>：</a:t>
            </a:r>
            <a:r>
              <a:rPr lang="en-US" altLang="zh-TW" sz="1800" dirty="0"/>
              <a:t>100(</a:t>
            </a:r>
            <a:r>
              <a:rPr lang="zh-TW" altLang="en-US" sz="1800" dirty="0"/>
              <a:t>細</a:t>
            </a:r>
            <a:r>
              <a:rPr lang="en-US" altLang="zh-TW" sz="1800" dirty="0"/>
              <a:t>)~900(</a:t>
            </a:r>
            <a:r>
              <a:rPr lang="zh-TW" altLang="en-US" sz="1800" dirty="0"/>
              <a:t>粗</a:t>
            </a:r>
            <a:r>
              <a:rPr lang="en-US" altLang="zh-TW" sz="1800" dirty="0"/>
              <a:t>) | normal(400) | </a:t>
            </a:r>
            <a:br>
              <a:rPr lang="en-US" altLang="zh-TW" sz="1800" dirty="0"/>
            </a:br>
            <a:r>
              <a:rPr lang="en-US" altLang="zh-TW" sz="1800" dirty="0"/>
              <a:t>                    bold(700) | bolder | lighter</a:t>
            </a:r>
          </a:p>
          <a:p>
            <a:pPr>
              <a:defRPr/>
            </a:pPr>
            <a:endParaRPr lang="en-US" altLang="zh-TW" sz="1800" dirty="0"/>
          </a:p>
          <a:p>
            <a:pPr>
              <a:defRPr/>
            </a:pPr>
            <a:r>
              <a:rPr lang="zh-TW" altLang="en-US" sz="2400" dirty="0"/>
              <a:t>字型類型</a:t>
            </a:r>
          </a:p>
          <a:p>
            <a:pPr lvl="1">
              <a:defRPr/>
            </a:pPr>
            <a:r>
              <a:rPr lang="en-US" altLang="zh-TW" sz="1800" dirty="0"/>
              <a:t>font-style</a:t>
            </a:r>
            <a:r>
              <a:rPr lang="zh-TW" altLang="en-US" sz="1800" dirty="0"/>
              <a:t>：</a:t>
            </a:r>
            <a:r>
              <a:rPr lang="en-US" altLang="zh-TW" sz="1800" dirty="0"/>
              <a:t>normal | italic | oblique</a:t>
            </a:r>
          </a:p>
        </p:txBody>
      </p:sp>
    </p:spTree>
    <p:extLst>
      <p:ext uri="{BB962C8B-B14F-4D97-AF65-F5344CB8AC3E}">
        <p14:creationId xmlns:p14="http://schemas.microsoft.com/office/powerpoint/2010/main" val="37125399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font-size</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TW" altLang="en-US" sz="2000" dirty="0"/>
              <a:t>字型大小</a:t>
            </a:r>
          </a:p>
          <a:p>
            <a:pPr>
              <a:defRPr/>
            </a:pPr>
            <a:r>
              <a:rPr lang="en-US" altLang="zh-TW" sz="2000" dirty="0"/>
              <a:t>font-size</a:t>
            </a:r>
            <a:r>
              <a:rPr lang="zh-TW" altLang="en-US" sz="2000" dirty="0"/>
              <a:t>：</a:t>
            </a:r>
            <a:r>
              <a:rPr lang="en-US" altLang="zh-TW" sz="2000" dirty="0"/>
              <a:t>&lt;</a:t>
            </a:r>
            <a:r>
              <a:rPr lang="zh-TW" altLang="en-US" sz="2000" dirty="0"/>
              <a:t>絕對大小</a:t>
            </a:r>
            <a:r>
              <a:rPr lang="en-US" altLang="zh-TW" sz="2000" dirty="0"/>
              <a:t>&gt; | &lt;</a:t>
            </a:r>
            <a:r>
              <a:rPr lang="zh-TW" altLang="en-US" sz="2000" dirty="0"/>
              <a:t>相對大小</a:t>
            </a:r>
            <a:r>
              <a:rPr lang="en-US" altLang="zh-TW" sz="2000" dirty="0"/>
              <a:t>&gt; | &lt;</a:t>
            </a:r>
            <a:r>
              <a:rPr lang="zh-TW" altLang="en-US" sz="2000" dirty="0"/>
              <a:t>長度值</a:t>
            </a:r>
            <a:r>
              <a:rPr lang="en-US" altLang="zh-TW" sz="2000" dirty="0"/>
              <a:t>&gt; |</a:t>
            </a:r>
            <a:br>
              <a:rPr lang="en-US" altLang="zh-TW" sz="2000" dirty="0"/>
            </a:br>
            <a:r>
              <a:rPr lang="en-US" altLang="zh-TW" sz="2000" dirty="0"/>
              <a:t>                    &lt;</a:t>
            </a:r>
            <a:r>
              <a:rPr lang="zh-TW" altLang="en-US" sz="2000" dirty="0"/>
              <a:t>比例值</a:t>
            </a:r>
            <a:r>
              <a:rPr lang="en-US" altLang="zh-TW" sz="2000" dirty="0"/>
              <a:t>&gt; </a:t>
            </a:r>
          </a:p>
          <a:p>
            <a:pPr>
              <a:defRPr/>
            </a:pPr>
            <a:r>
              <a:rPr lang="zh-TW" altLang="en-US" sz="2000" dirty="0"/>
              <a:t>絕對大小：</a:t>
            </a:r>
            <a:r>
              <a:rPr lang="en-US" altLang="zh-TW" sz="2000" dirty="0"/>
              <a:t>xx-small</a:t>
            </a:r>
            <a:r>
              <a:rPr lang="zh-TW" altLang="en-US" sz="2000" dirty="0"/>
              <a:t>、</a:t>
            </a:r>
            <a:r>
              <a:rPr lang="en-US" altLang="zh-TW" sz="2000" dirty="0"/>
              <a:t>x-small</a:t>
            </a:r>
            <a:r>
              <a:rPr lang="zh-TW" altLang="en-US" sz="2000" dirty="0"/>
              <a:t>、</a:t>
            </a:r>
            <a:r>
              <a:rPr lang="en-US" altLang="zh-TW" sz="2000" dirty="0"/>
              <a:t>small</a:t>
            </a:r>
            <a:r>
              <a:rPr lang="zh-TW" altLang="en-US" sz="2000" dirty="0"/>
              <a:t>、</a:t>
            </a:r>
            <a:r>
              <a:rPr lang="en-US" altLang="zh-TW" sz="2000" dirty="0"/>
              <a:t>medium </a:t>
            </a:r>
            <a:r>
              <a:rPr lang="zh-TW" altLang="en-US" sz="2000" dirty="0"/>
              <a:t>、</a:t>
            </a:r>
            <a:br>
              <a:rPr lang="zh-TW" altLang="en-US" sz="2000" dirty="0"/>
            </a:br>
            <a:r>
              <a:rPr lang="zh-TW" altLang="en-US" sz="2000" dirty="0"/>
              <a:t>　　　　　</a:t>
            </a:r>
            <a:r>
              <a:rPr lang="en-US" altLang="zh-TW" sz="2000" dirty="0"/>
              <a:t>large </a:t>
            </a:r>
            <a:r>
              <a:rPr lang="zh-TW" altLang="en-US" sz="2000" dirty="0"/>
              <a:t>、</a:t>
            </a:r>
            <a:r>
              <a:rPr lang="en-US" altLang="zh-TW" sz="2000" dirty="0"/>
              <a:t>x-large </a:t>
            </a:r>
            <a:r>
              <a:rPr lang="zh-TW" altLang="en-US" sz="2000" dirty="0"/>
              <a:t>、</a:t>
            </a:r>
            <a:r>
              <a:rPr lang="en-US" altLang="zh-TW" sz="2000" dirty="0"/>
              <a:t>xx-large,</a:t>
            </a:r>
            <a:r>
              <a:rPr lang="zh-TW" altLang="en-US" sz="2000" dirty="0"/>
              <a:t>每個間隔</a:t>
            </a:r>
            <a:r>
              <a:rPr lang="en-US" altLang="zh-TW" sz="2000" dirty="0"/>
              <a:t>1.2</a:t>
            </a:r>
            <a:r>
              <a:rPr lang="zh-TW" altLang="en-US" sz="2000" dirty="0"/>
              <a:t>倍 </a:t>
            </a:r>
          </a:p>
          <a:p>
            <a:pPr>
              <a:defRPr/>
            </a:pPr>
            <a:r>
              <a:rPr lang="zh-TW" altLang="en-US" sz="2000" dirty="0"/>
              <a:t>相對大小：</a:t>
            </a:r>
            <a:r>
              <a:rPr lang="en-US" altLang="zh-TW" sz="2000" dirty="0"/>
              <a:t>larger </a:t>
            </a:r>
            <a:r>
              <a:rPr lang="zh-TW" altLang="en-US" sz="2000" dirty="0"/>
              <a:t>、 </a:t>
            </a:r>
            <a:r>
              <a:rPr lang="en-US" altLang="zh-TW" sz="2000" dirty="0"/>
              <a:t>smaller</a:t>
            </a:r>
          </a:p>
          <a:p>
            <a:pPr>
              <a:defRPr/>
            </a:pPr>
            <a:r>
              <a:rPr lang="zh-TW" altLang="en-US" sz="2000" dirty="0"/>
              <a:t>長度值：</a:t>
            </a:r>
            <a:r>
              <a:rPr lang="en-US" altLang="zh-TW" sz="2000" dirty="0"/>
              <a:t>in</a:t>
            </a:r>
            <a:r>
              <a:rPr lang="zh-TW" altLang="en-US" sz="2000" dirty="0"/>
              <a:t>、</a:t>
            </a:r>
            <a:r>
              <a:rPr lang="en-US" altLang="zh-TW" sz="2000" dirty="0"/>
              <a:t>cm</a:t>
            </a:r>
            <a:r>
              <a:rPr lang="zh-TW" altLang="en-US" sz="2000" dirty="0"/>
              <a:t>、</a:t>
            </a:r>
            <a:r>
              <a:rPr lang="en-US" altLang="zh-TW" sz="2000" dirty="0"/>
              <a:t>mm</a:t>
            </a:r>
            <a:r>
              <a:rPr lang="zh-TW" altLang="en-US" sz="2000" dirty="0"/>
              <a:t>、</a:t>
            </a:r>
            <a:r>
              <a:rPr lang="en-US" altLang="zh-TW" sz="2000" dirty="0" err="1"/>
              <a:t>pt</a:t>
            </a:r>
            <a:r>
              <a:rPr lang="zh-TW" altLang="en-US" sz="2000" dirty="0"/>
              <a:t>、</a:t>
            </a:r>
            <a:r>
              <a:rPr lang="en-US" altLang="zh-TW" sz="2000" dirty="0"/>
              <a:t>pc</a:t>
            </a:r>
            <a:r>
              <a:rPr lang="zh-TW" altLang="en-US" sz="2000" dirty="0"/>
              <a:t>、</a:t>
            </a:r>
            <a:r>
              <a:rPr lang="en-US" altLang="zh-TW" sz="2000" dirty="0" err="1"/>
              <a:t>em</a:t>
            </a:r>
            <a:r>
              <a:rPr lang="zh-TW" altLang="en-US" sz="2000" dirty="0"/>
              <a:t>、</a:t>
            </a:r>
            <a:r>
              <a:rPr lang="en-US" altLang="zh-TW" sz="2000" dirty="0"/>
              <a:t>ex</a:t>
            </a:r>
            <a:r>
              <a:rPr lang="zh-TW" altLang="en-US" sz="2000" dirty="0"/>
              <a:t>、</a:t>
            </a:r>
            <a:r>
              <a:rPr lang="en-US" altLang="zh-TW" sz="2000" dirty="0"/>
              <a:t>px</a:t>
            </a:r>
          </a:p>
          <a:p>
            <a:pPr>
              <a:defRPr/>
            </a:pPr>
            <a:r>
              <a:rPr lang="zh-TW" altLang="en-US" sz="2000" dirty="0"/>
              <a:t>比例值：</a:t>
            </a:r>
            <a:r>
              <a:rPr lang="en-US" altLang="zh-TW" sz="2000" dirty="0" err="1"/>
              <a:t>em</a:t>
            </a:r>
            <a:r>
              <a:rPr lang="en-US" altLang="zh-TW" sz="2000" dirty="0"/>
              <a:t> </a:t>
            </a:r>
            <a:r>
              <a:rPr lang="zh-TW" altLang="en-US" sz="2000" dirty="0"/>
              <a:t>、</a:t>
            </a:r>
            <a:r>
              <a:rPr lang="en-US" altLang="zh-TW" sz="2000" dirty="0"/>
              <a:t>%</a:t>
            </a:r>
          </a:p>
          <a:p>
            <a:pPr>
              <a:defRPr/>
            </a:pPr>
            <a:r>
              <a:rPr lang="zh-TW" altLang="en-US" sz="2000" dirty="0"/>
              <a:t>下載字型</a:t>
            </a:r>
            <a:br>
              <a:rPr lang="zh-TW" altLang="en-US" sz="2000" dirty="0"/>
            </a:br>
            <a:endParaRPr lang="en-US" altLang="zh-TW" sz="2000" dirty="0"/>
          </a:p>
          <a:p>
            <a:pPr>
              <a:defRPr/>
            </a:pPr>
            <a:endParaRPr lang="en-US" altLang="zh-TW" sz="2000" dirty="0"/>
          </a:p>
          <a:p>
            <a:pPr>
              <a:defRPr/>
            </a:pPr>
            <a:endParaRPr lang="zh-TW" altLang="en-US" sz="2000" dirty="0"/>
          </a:p>
        </p:txBody>
      </p:sp>
      <p:sp>
        <p:nvSpPr>
          <p:cNvPr id="4" name="圓角矩形 5">
            <a:extLst>
              <a:ext uri="{FF2B5EF4-FFF2-40B4-BE49-F238E27FC236}">
                <a16:creationId xmlns:a16="http://schemas.microsoft.com/office/drawing/2014/main" id="{759ADC1B-4C34-489C-AF8B-6BDCA13331A0}"/>
              </a:ext>
            </a:extLst>
          </p:cNvPr>
          <p:cNvSpPr/>
          <p:nvPr/>
        </p:nvSpPr>
        <p:spPr>
          <a:xfrm>
            <a:off x="2411760" y="3712364"/>
            <a:ext cx="3816324" cy="953585"/>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400" dirty="0">
                <a:solidFill>
                  <a:schemeClr val="tx1"/>
                </a:solidFill>
              </a:rPr>
              <a:t>@font-face {</a:t>
            </a:r>
          </a:p>
          <a:p>
            <a:pPr>
              <a:defRPr/>
            </a:pPr>
            <a:r>
              <a:rPr lang="en-US" altLang="zh-TW" sz="1400" dirty="0">
                <a:solidFill>
                  <a:schemeClr val="tx1"/>
                </a:solidFill>
              </a:rPr>
              <a:t>            font-family: </a:t>
            </a:r>
            <a:r>
              <a:rPr lang="en-US" altLang="zh-TW" sz="1400" dirty="0" err="1">
                <a:solidFill>
                  <a:schemeClr val="tx1"/>
                </a:solidFill>
              </a:rPr>
              <a:t>JustOldFashion</a:t>
            </a:r>
            <a:r>
              <a:rPr lang="en-US" altLang="zh-TW" sz="1400" dirty="0">
                <a:solidFill>
                  <a:schemeClr val="tx1"/>
                </a:solidFill>
              </a:rPr>
              <a:t>;</a:t>
            </a:r>
          </a:p>
          <a:p>
            <a:pPr>
              <a:defRPr/>
            </a:pPr>
            <a:r>
              <a:rPr lang="en-US" altLang="zh-TW" sz="1400" dirty="0">
                <a:solidFill>
                  <a:schemeClr val="tx1"/>
                </a:solidFill>
              </a:rPr>
              <a:t>           </a:t>
            </a:r>
            <a:r>
              <a:rPr lang="zh-TW" altLang="en-US" sz="1400" dirty="0">
                <a:solidFill>
                  <a:schemeClr val="tx1"/>
                </a:solidFill>
              </a:rPr>
              <a:t> </a:t>
            </a:r>
            <a:r>
              <a:rPr lang="en-US" altLang="zh-TW" sz="1400" dirty="0" err="1">
                <a:solidFill>
                  <a:schemeClr val="tx1"/>
                </a:solidFill>
              </a:rPr>
              <a:t>src</a:t>
            </a:r>
            <a:r>
              <a:rPr lang="en-US" altLang="zh-TW" sz="1400" dirty="0">
                <a:solidFill>
                  <a:schemeClr val="tx1"/>
                </a:solidFill>
              </a:rPr>
              <a:t>: </a:t>
            </a:r>
            <a:r>
              <a:rPr lang="en-US" altLang="zh-TW" sz="1400" dirty="0" err="1">
                <a:solidFill>
                  <a:schemeClr val="tx1"/>
                </a:solidFill>
              </a:rPr>
              <a:t>url</a:t>
            </a:r>
            <a:r>
              <a:rPr lang="en-US" altLang="zh-TW" sz="1400" dirty="0">
                <a:solidFill>
                  <a:schemeClr val="tx1"/>
                </a:solidFill>
              </a:rPr>
              <a:t>(fonts/JustOldFashion.ttf);</a:t>
            </a:r>
          </a:p>
          <a:p>
            <a:pPr>
              <a:defRPr/>
            </a:pPr>
            <a:r>
              <a:rPr lang="en-US" altLang="zh-TW" sz="1400" dirty="0">
                <a:solidFill>
                  <a:schemeClr val="tx1"/>
                </a:solidFill>
              </a:rPr>
              <a:t>}</a:t>
            </a:r>
          </a:p>
        </p:txBody>
      </p:sp>
    </p:spTree>
    <p:extLst>
      <p:ext uri="{BB962C8B-B14F-4D97-AF65-F5344CB8AC3E}">
        <p14:creationId xmlns:p14="http://schemas.microsoft.com/office/powerpoint/2010/main" val="40029022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文字字距：</a:t>
            </a:r>
            <a:r>
              <a:rPr lang="en-US" altLang="zh-TW" sz="2400" dirty="0"/>
              <a:t> letter-spacing</a:t>
            </a:r>
          </a:p>
          <a:p>
            <a:pPr lvl="1">
              <a:lnSpc>
                <a:spcPct val="80000"/>
              </a:lnSpc>
            </a:pPr>
            <a:r>
              <a:rPr lang="zh-TW" altLang="en-US" sz="1800" dirty="0"/>
              <a:t>設定文字字距，可調整文字與文字之間的距離</a:t>
            </a:r>
            <a:endParaRPr lang="en-US" altLang="zh-TW" sz="1800" dirty="0"/>
          </a:p>
          <a:p>
            <a:pPr marL="457200" lvl="1" indent="0">
              <a:lnSpc>
                <a:spcPct val="80000"/>
              </a:lnSpc>
              <a:buNone/>
            </a:pPr>
            <a:r>
              <a:rPr lang="en-US" altLang="zh-TW" sz="1800" dirty="0"/>
              <a:t>   </a:t>
            </a:r>
            <a:r>
              <a:rPr lang="zh-TW" altLang="en-US" sz="1800" dirty="0"/>
              <a:t>例如： </a:t>
            </a:r>
            <a:r>
              <a:rPr lang="en-US" altLang="zh-TW" sz="1800" dirty="0"/>
              <a:t>letter-spacing</a:t>
            </a:r>
            <a:r>
              <a:rPr lang="zh-TW" altLang="en-US" sz="1800" dirty="0"/>
              <a:t>：</a:t>
            </a:r>
            <a:r>
              <a:rPr lang="en-US" altLang="zh-TW" sz="1800" dirty="0"/>
              <a:t>2px</a:t>
            </a:r>
          </a:p>
          <a:p>
            <a:pPr>
              <a:lnSpc>
                <a:spcPct val="80000"/>
              </a:lnSpc>
              <a:buNone/>
            </a:pPr>
            <a:endParaRPr lang="en-US" altLang="zh-TW" sz="2400" dirty="0"/>
          </a:p>
          <a:p>
            <a:pPr>
              <a:lnSpc>
                <a:spcPct val="80000"/>
              </a:lnSpc>
            </a:pPr>
            <a:r>
              <a:rPr lang="zh-TW" altLang="en-US" sz="2400" dirty="0"/>
              <a:t>行高：</a:t>
            </a:r>
            <a:r>
              <a:rPr lang="en-US" altLang="zh-TW" sz="2400" dirty="0"/>
              <a:t> line-height</a:t>
            </a:r>
          </a:p>
          <a:p>
            <a:pPr lvl="1">
              <a:lnSpc>
                <a:spcPct val="80000"/>
              </a:lnSpc>
            </a:pPr>
            <a:r>
              <a:rPr lang="zh-TW" altLang="en-US" sz="1800" dirty="0"/>
              <a:t>行高設定也就是行距的設定，行距設定的單位和字級大小設定一樣</a:t>
            </a:r>
            <a:endParaRPr lang="en-US" altLang="zh-TW" sz="1800" dirty="0"/>
          </a:p>
          <a:p>
            <a:pPr marL="457200" lvl="1" indent="0">
              <a:lnSpc>
                <a:spcPct val="80000"/>
              </a:lnSpc>
              <a:buNone/>
            </a:pPr>
            <a:r>
              <a:rPr lang="en-US" altLang="zh-TW" sz="1800" dirty="0"/>
              <a:t>   </a:t>
            </a:r>
            <a:r>
              <a:rPr lang="zh-TW" altLang="en-US" sz="1800" dirty="0"/>
              <a:t>例如： </a:t>
            </a:r>
            <a:r>
              <a:rPr lang="en-US" altLang="zh-TW" sz="1800" dirty="0"/>
              <a:t>line-height</a:t>
            </a:r>
            <a:r>
              <a:rPr lang="zh-TW" altLang="en-US" sz="1800" dirty="0"/>
              <a:t>：</a:t>
            </a:r>
            <a:r>
              <a:rPr lang="en-US" altLang="zh-TW" sz="1800" dirty="0"/>
              <a:t>20px</a:t>
            </a:r>
          </a:p>
          <a:p>
            <a:pPr>
              <a:lnSpc>
                <a:spcPct val="80000"/>
              </a:lnSpc>
              <a:buNone/>
            </a:pPr>
            <a:endParaRPr lang="en-US" altLang="zh-TW" sz="2400" dirty="0"/>
          </a:p>
          <a:p>
            <a:pPr>
              <a:lnSpc>
                <a:spcPct val="80000"/>
              </a:lnSpc>
              <a:buNone/>
            </a:pPr>
            <a:br>
              <a:rPr lang="zh-TW" altLang="en-US" sz="2400" dirty="0"/>
            </a:br>
            <a:endParaRPr lang="en-US" altLang="zh-TW" sz="2400" dirty="0"/>
          </a:p>
          <a:p>
            <a:pPr>
              <a:defRPr/>
            </a:pPr>
            <a:endParaRPr lang="en-US" altLang="zh-TW" sz="2400" dirty="0"/>
          </a:p>
          <a:p>
            <a:pPr>
              <a:defRPr/>
            </a:pPr>
            <a:endParaRPr lang="zh-TW" altLang="en-US" sz="2400" dirty="0"/>
          </a:p>
        </p:txBody>
      </p:sp>
      <p:sp>
        <p:nvSpPr>
          <p:cNvPr id="5" name="圓角矩形 5">
            <a:extLst>
              <a:ext uri="{FF2B5EF4-FFF2-40B4-BE49-F238E27FC236}">
                <a16:creationId xmlns:a16="http://schemas.microsoft.com/office/drawing/2014/main" id="{D64ED543-16F6-4C6E-B3B5-708EE39FF655}"/>
              </a:ext>
            </a:extLst>
          </p:cNvPr>
          <p:cNvSpPr/>
          <p:nvPr/>
        </p:nvSpPr>
        <p:spPr>
          <a:xfrm>
            <a:off x="1019369" y="3230192"/>
            <a:ext cx="2910297" cy="142979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&lt;p class="</a:t>
            </a:r>
            <a:r>
              <a:rPr lang="en-US" altLang="zh-TW" sz="1400" dirty="0" err="1">
                <a:solidFill>
                  <a:schemeClr val="tx1"/>
                </a:solidFill>
              </a:rPr>
              <a:t>st</a:t>
            </a:r>
            <a:r>
              <a:rPr lang="en-US" altLang="zh-TW" sz="1400" dirty="0">
                <a:solidFill>
                  <a:schemeClr val="tx1"/>
                </a:solidFill>
              </a:rPr>
              <a:t>"&gt;</a:t>
            </a:r>
            <a:r>
              <a:rPr lang="zh-TW" altLang="en-US" sz="1400" dirty="0">
                <a:solidFill>
                  <a:schemeClr val="tx1"/>
                </a:solidFill>
              </a:rPr>
              <a:t>文字間距行高練習</a:t>
            </a:r>
            <a:endParaRPr lang="en-US" altLang="zh-TW" sz="1400" dirty="0">
              <a:solidFill>
                <a:schemeClr val="tx1"/>
              </a:solidFill>
            </a:endParaRPr>
          </a:p>
          <a:p>
            <a:r>
              <a:rPr lang="en-US" altLang="zh-TW" sz="1400" dirty="0">
                <a:solidFill>
                  <a:schemeClr val="tx1"/>
                </a:solidFill>
              </a:rPr>
              <a:t>      &lt;</a:t>
            </a:r>
            <a:r>
              <a:rPr lang="en-US" altLang="zh-TW" sz="1400" dirty="0" err="1">
                <a:solidFill>
                  <a:schemeClr val="tx1"/>
                </a:solidFill>
              </a:rPr>
              <a:t>br</a:t>
            </a:r>
            <a:r>
              <a:rPr lang="en-US" altLang="zh-TW" sz="1400" dirty="0">
                <a:solidFill>
                  <a:schemeClr val="tx1"/>
                </a:solidFill>
              </a:rPr>
              <a:t>&gt;</a:t>
            </a:r>
            <a:r>
              <a:rPr lang="zh-TW" altLang="en-US" sz="1400" dirty="0">
                <a:solidFill>
                  <a:schemeClr val="tx1"/>
                </a:solidFill>
              </a:rPr>
              <a:t>有無字間行高差距</a:t>
            </a:r>
            <a:endParaRPr lang="en-US" altLang="zh-TW" sz="1400" dirty="0">
              <a:solidFill>
                <a:schemeClr val="tx1"/>
              </a:solidFill>
            </a:endParaRPr>
          </a:p>
          <a:p>
            <a:r>
              <a:rPr lang="en-US" altLang="zh-TW" sz="1400" dirty="0">
                <a:solidFill>
                  <a:schemeClr val="tx1"/>
                </a:solidFill>
              </a:rPr>
              <a:t>&lt;/p&gt;</a:t>
            </a:r>
          </a:p>
          <a:p>
            <a:r>
              <a:rPr lang="en-US" altLang="zh-TW" sz="1400" dirty="0">
                <a:solidFill>
                  <a:schemeClr val="tx1"/>
                </a:solidFill>
              </a:rPr>
              <a:t>&lt;p&gt;</a:t>
            </a:r>
            <a:r>
              <a:rPr lang="zh-TW" altLang="en-US" sz="1400" dirty="0">
                <a:solidFill>
                  <a:schemeClr val="tx1"/>
                </a:solidFill>
              </a:rPr>
              <a:t>文字間距行高練習</a:t>
            </a:r>
            <a:endParaRPr lang="en-US" altLang="zh-TW" sz="1400" dirty="0">
              <a:solidFill>
                <a:schemeClr val="tx1"/>
              </a:solidFill>
            </a:endParaRPr>
          </a:p>
          <a:p>
            <a:r>
              <a:rPr lang="en-US" altLang="zh-TW" sz="1400" dirty="0">
                <a:solidFill>
                  <a:schemeClr val="tx1"/>
                </a:solidFill>
              </a:rPr>
              <a:t>      &lt;</a:t>
            </a:r>
            <a:r>
              <a:rPr lang="en-US" altLang="zh-TW" sz="1400" dirty="0" err="1">
                <a:solidFill>
                  <a:schemeClr val="tx1"/>
                </a:solidFill>
              </a:rPr>
              <a:t>br</a:t>
            </a:r>
            <a:r>
              <a:rPr lang="en-US" altLang="zh-TW" sz="1400" dirty="0">
                <a:solidFill>
                  <a:schemeClr val="tx1"/>
                </a:solidFill>
              </a:rPr>
              <a:t>&gt;</a:t>
            </a:r>
            <a:r>
              <a:rPr lang="zh-TW" altLang="en-US" sz="1400" dirty="0">
                <a:solidFill>
                  <a:schemeClr val="tx1"/>
                </a:solidFill>
              </a:rPr>
              <a:t>有無字間行高差距</a:t>
            </a:r>
            <a:endParaRPr lang="en-US" altLang="zh-TW" sz="1400" dirty="0">
              <a:solidFill>
                <a:schemeClr val="tx1"/>
              </a:solidFill>
            </a:endParaRPr>
          </a:p>
          <a:p>
            <a:r>
              <a:rPr lang="en-US" altLang="zh-TW" sz="1400" dirty="0">
                <a:solidFill>
                  <a:schemeClr val="tx1"/>
                </a:solidFill>
              </a:rPr>
              <a:t>&lt;/p&gt;</a:t>
            </a:r>
          </a:p>
        </p:txBody>
      </p:sp>
      <p:pic>
        <p:nvPicPr>
          <p:cNvPr id="6" name="圖片 5">
            <a:extLst>
              <a:ext uri="{FF2B5EF4-FFF2-40B4-BE49-F238E27FC236}">
                <a16:creationId xmlns:a16="http://schemas.microsoft.com/office/drawing/2014/main" id="{AA65D152-AFCB-48A4-9825-04A59BC2FE3F}"/>
              </a:ext>
            </a:extLst>
          </p:cNvPr>
          <p:cNvPicPr>
            <a:picLocks noChangeAspect="1"/>
          </p:cNvPicPr>
          <p:nvPr/>
        </p:nvPicPr>
        <p:blipFill>
          <a:blip r:embed="rId2" cstate="print"/>
          <a:stretch>
            <a:fillRect/>
          </a:stretch>
        </p:blipFill>
        <p:spPr>
          <a:xfrm>
            <a:off x="6123211" y="3296013"/>
            <a:ext cx="2210622" cy="959772"/>
          </a:xfrm>
          <a:prstGeom prst="rect">
            <a:avLst/>
          </a:prstGeom>
        </p:spPr>
        <p:style>
          <a:lnRef idx="3">
            <a:schemeClr val="lt1"/>
          </a:lnRef>
          <a:fillRef idx="1">
            <a:schemeClr val="accent3"/>
          </a:fillRef>
          <a:effectRef idx="1">
            <a:schemeClr val="accent3"/>
          </a:effectRef>
          <a:fontRef idx="minor">
            <a:schemeClr val="lt1"/>
          </a:fontRef>
        </p:style>
      </p:pic>
      <p:sp>
        <p:nvSpPr>
          <p:cNvPr id="7" name="圓角矩形 6">
            <a:extLst>
              <a:ext uri="{FF2B5EF4-FFF2-40B4-BE49-F238E27FC236}">
                <a16:creationId xmlns:a16="http://schemas.microsoft.com/office/drawing/2014/main" id="{AEDA875B-7FE6-42CB-AA9E-F56120B3D267}"/>
              </a:ext>
            </a:extLst>
          </p:cNvPr>
          <p:cNvSpPr/>
          <p:nvPr/>
        </p:nvSpPr>
        <p:spPr>
          <a:xfrm>
            <a:off x="4060247" y="3230192"/>
            <a:ext cx="1932383" cy="142979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a:t>
            </a:r>
            <a:r>
              <a:rPr lang="en-US" altLang="zh-TW" sz="1400" dirty="0" err="1">
                <a:solidFill>
                  <a:schemeClr val="tx1"/>
                </a:solidFill>
              </a:rPr>
              <a:t>st</a:t>
            </a:r>
            <a:r>
              <a:rPr lang="en-US" altLang="zh-TW" sz="1400" dirty="0">
                <a:solidFill>
                  <a:schemeClr val="tx1"/>
                </a:solidFill>
              </a:rPr>
              <a:t> {</a:t>
            </a:r>
          </a:p>
          <a:p>
            <a:r>
              <a:rPr lang="en-US" altLang="zh-TW" sz="1400" i="1" dirty="0">
                <a:solidFill>
                  <a:schemeClr val="tx1"/>
                </a:solidFill>
              </a:rPr>
              <a:t>color </a:t>
            </a:r>
            <a:r>
              <a:rPr lang="en-US" altLang="zh-TW" sz="1400" dirty="0">
                <a:solidFill>
                  <a:schemeClr val="tx1"/>
                </a:solidFill>
              </a:rPr>
              <a:t>: #f00 ;</a:t>
            </a:r>
          </a:p>
          <a:p>
            <a:r>
              <a:rPr lang="en-US" altLang="zh-TW" sz="1400" i="1" dirty="0">
                <a:solidFill>
                  <a:schemeClr val="tx1"/>
                </a:solidFill>
              </a:rPr>
              <a:t>letter-spacing</a:t>
            </a:r>
            <a:r>
              <a:rPr lang="en-US" altLang="zh-TW" sz="1400" dirty="0">
                <a:solidFill>
                  <a:schemeClr val="tx1"/>
                </a:solidFill>
              </a:rPr>
              <a:t>: 20px ;</a:t>
            </a:r>
          </a:p>
          <a:p>
            <a:r>
              <a:rPr lang="en-US" altLang="zh-TW" sz="1400" i="1" dirty="0">
                <a:solidFill>
                  <a:schemeClr val="tx1"/>
                </a:solidFill>
              </a:rPr>
              <a:t>line-height</a:t>
            </a:r>
            <a:r>
              <a:rPr lang="en-US" altLang="zh-TW" sz="1400" dirty="0">
                <a:solidFill>
                  <a:schemeClr val="tx1"/>
                </a:solidFill>
              </a:rPr>
              <a:t>: 30px ;</a:t>
            </a:r>
          </a:p>
          <a:p>
            <a:r>
              <a:rPr lang="en-US" altLang="zh-TW" sz="1400" dirty="0">
                <a:solidFill>
                  <a:schemeClr val="tx1"/>
                </a:solidFill>
              </a:rPr>
              <a:t>}</a:t>
            </a:r>
          </a:p>
        </p:txBody>
      </p:sp>
    </p:spTree>
    <p:extLst>
      <p:ext uri="{BB962C8B-B14F-4D97-AF65-F5344CB8AC3E}">
        <p14:creationId xmlns:p14="http://schemas.microsoft.com/office/powerpoint/2010/main" val="6746609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文字縮排： </a:t>
            </a:r>
            <a:r>
              <a:rPr lang="en-US" altLang="zh-TW" sz="2400" dirty="0"/>
              <a:t>text-indent</a:t>
            </a:r>
          </a:p>
          <a:p>
            <a:pPr lvl="1">
              <a:lnSpc>
                <a:spcPct val="80000"/>
              </a:lnSpc>
            </a:pPr>
            <a:r>
              <a:rPr lang="zh-TW" altLang="en-US" sz="2000" dirty="0"/>
              <a:t>可以設定文字作縮排的效果</a:t>
            </a:r>
          </a:p>
          <a:p>
            <a:pPr lvl="1">
              <a:lnSpc>
                <a:spcPct val="80000"/>
              </a:lnSpc>
            </a:pPr>
            <a:r>
              <a:rPr lang="zh-TW" altLang="en-US" sz="2000" dirty="0"/>
              <a:t>例如： </a:t>
            </a:r>
            <a:r>
              <a:rPr lang="en-US" altLang="zh-TW" sz="2000" dirty="0"/>
              <a:t>text-indent</a:t>
            </a:r>
            <a:r>
              <a:rPr lang="zh-TW" altLang="en-US" sz="2000" dirty="0"/>
              <a:t>：</a:t>
            </a:r>
            <a:r>
              <a:rPr lang="en-US" altLang="zh-TW" sz="2000" dirty="0"/>
              <a:t>15px</a:t>
            </a:r>
          </a:p>
          <a:p>
            <a:pPr>
              <a:lnSpc>
                <a:spcPct val="80000"/>
              </a:lnSpc>
            </a:pPr>
            <a:endParaRPr lang="en-US" altLang="zh-TW" sz="2400" dirty="0"/>
          </a:p>
          <a:p>
            <a:pPr>
              <a:lnSpc>
                <a:spcPct val="80000"/>
              </a:lnSpc>
            </a:pPr>
            <a:r>
              <a:rPr lang="zh-TW" altLang="en-US" sz="2400" dirty="0"/>
              <a:t>文字水平對齊</a:t>
            </a:r>
          </a:p>
          <a:p>
            <a:pPr lvl="1">
              <a:lnSpc>
                <a:spcPct val="80000"/>
              </a:lnSpc>
            </a:pPr>
            <a:r>
              <a:rPr lang="zh-TW" altLang="en-US" sz="2000" dirty="0"/>
              <a:t>例如： </a:t>
            </a:r>
            <a:r>
              <a:rPr lang="en-US" altLang="zh-TW" sz="2000" dirty="0"/>
              <a:t>text-align</a:t>
            </a:r>
            <a:r>
              <a:rPr lang="zh-TW" altLang="en-US" sz="2000" dirty="0"/>
              <a:t>：</a:t>
            </a:r>
            <a:r>
              <a:rPr lang="en-US" altLang="zh-TW" sz="2000" dirty="0"/>
              <a:t>center | right | left | justify</a:t>
            </a:r>
          </a:p>
          <a:p>
            <a:pPr>
              <a:lnSpc>
                <a:spcPct val="80000"/>
              </a:lnSpc>
            </a:pPr>
            <a:endParaRPr lang="en-US" altLang="zh-TW" sz="2400" dirty="0"/>
          </a:p>
          <a:p>
            <a:pPr>
              <a:lnSpc>
                <a:spcPct val="80000"/>
              </a:lnSpc>
            </a:pPr>
            <a:r>
              <a:rPr lang="zh-TW" altLang="en-US" sz="2400" dirty="0"/>
              <a:t>文字垂直對齊：在</a:t>
            </a:r>
            <a:r>
              <a:rPr lang="en-US" altLang="zh-TW" sz="2400" dirty="0"/>
              <a:t>DIV</a:t>
            </a:r>
            <a:r>
              <a:rPr lang="zh-TW" altLang="en-US" sz="2400" dirty="0"/>
              <a:t>區塊沒有作用，只能作用於儲存格</a:t>
            </a:r>
            <a:r>
              <a:rPr lang="en-US" altLang="zh-TW" sz="2400" dirty="0"/>
              <a:t>(td)</a:t>
            </a:r>
          </a:p>
          <a:p>
            <a:pPr lvl="1">
              <a:lnSpc>
                <a:spcPct val="80000"/>
              </a:lnSpc>
            </a:pPr>
            <a:r>
              <a:rPr lang="zh-TW" altLang="en-US" sz="2000" dirty="0"/>
              <a:t>例如： </a:t>
            </a:r>
            <a:r>
              <a:rPr lang="en-US" altLang="zh-TW" sz="2000" dirty="0"/>
              <a:t>vertical-align</a:t>
            </a:r>
            <a:r>
              <a:rPr lang="zh-TW" altLang="en-US" sz="2000" dirty="0"/>
              <a:t>：</a:t>
            </a:r>
            <a:r>
              <a:rPr lang="en-US" altLang="zh-TW" sz="2000" dirty="0"/>
              <a:t>bottom | middle | top</a:t>
            </a:r>
          </a:p>
        </p:txBody>
      </p:sp>
    </p:spTree>
    <p:extLst>
      <p:ext uri="{BB962C8B-B14F-4D97-AF65-F5344CB8AC3E}">
        <p14:creationId xmlns:p14="http://schemas.microsoft.com/office/powerpoint/2010/main" val="24624251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文字 </a:t>
            </a:r>
            <a:r>
              <a:rPr lang="en-US" altLang="zh-TW" b="1" dirty="0">
                <a:solidFill>
                  <a:schemeClr val="tx1"/>
                </a:solidFill>
                <a:latin typeface="Arial Unicode MS" panose="020B0604020202020204" pitchFamily="34" charset="-120"/>
              </a:rPr>
              <a:t>– </a:t>
            </a:r>
            <a:r>
              <a:rPr lang="zh-TW" altLang="en-US" b="1" dirty="0">
                <a:solidFill>
                  <a:schemeClr val="tx1"/>
                </a:solidFill>
                <a:latin typeface="Arial Unicode MS" panose="020B0604020202020204" pitchFamily="34" charset="-120"/>
              </a:rPr>
              <a:t>文字樣式</a:t>
            </a:r>
            <a:endParaRPr lang="ko-KR" altLang="en-US" dirty="0">
              <a:solidFill>
                <a:schemeClr val="tx1"/>
              </a:solidFill>
            </a:endParaRPr>
          </a:p>
        </p:txBody>
      </p:sp>
      <p:sp>
        <p:nvSpPr>
          <p:cNvPr id="14" name="內容版面配置區 3">
            <a:extLst>
              <a:ext uri="{FF2B5EF4-FFF2-40B4-BE49-F238E27FC236}">
                <a16:creationId xmlns:a16="http://schemas.microsoft.com/office/drawing/2014/main" id="{9CD2B363-BA0B-439E-A35A-156F82775EEA}"/>
              </a:ext>
            </a:extLst>
          </p:cNvPr>
          <p:cNvSpPr txBox="1">
            <a:spLocks/>
          </p:cNvSpPr>
          <p:nvPr/>
        </p:nvSpPr>
        <p:spPr>
          <a:xfrm>
            <a:off x="827584" y="843558"/>
            <a:ext cx="7632848" cy="367240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400" dirty="0"/>
              <a:t>文字修飾</a:t>
            </a:r>
            <a:endParaRPr lang="en-US" altLang="zh-TW" sz="2400" dirty="0"/>
          </a:p>
          <a:p>
            <a:pPr lvl="1">
              <a:lnSpc>
                <a:spcPct val="80000"/>
              </a:lnSpc>
            </a:pPr>
            <a:r>
              <a:rPr lang="en-US" altLang="zh-TW" sz="2000" dirty="0"/>
              <a:t>text-decoration</a:t>
            </a:r>
            <a:r>
              <a:rPr lang="zh-TW" altLang="en-US" sz="2000" dirty="0"/>
              <a:t>：</a:t>
            </a:r>
            <a:r>
              <a:rPr lang="en-US" altLang="zh-TW" sz="2000" dirty="0"/>
              <a:t>none | underline | overline |                   </a:t>
            </a:r>
            <a:br>
              <a:rPr lang="en-US" altLang="zh-TW" sz="2000" dirty="0"/>
            </a:br>
            <a:r>
              <a:rPr lang="en-US" altLang="zh-TW" sz="2000" dirty="0"/>
              <a:t>                            line-through</a:t>
            </a:r>
            <a:br>
              <a:rPr lang="en-US" altLang="zh-TW" sz="1600" dirty="0"/>
            </a:br>
            <a:r>
              <a:rPr lang="en-US" altLang="zh-TW" sz="1600" dirty="0"/>
              <a:t>  </a:t>
            </a:r>
          </a:p>
          <a:p>
            <a:pPr>
              <a:lnSpc>
                <a:spcPct val="80000"/>
              </a:lnSpc>
            </a:pPr>
            <a:r>
              <a:rPr lang="zh-TW" altLang="en-US" sz="2400" dirty="0"/>
              <a:t>文字大小轉換</a:t>
            </a:r>
          </a:p>
          <a:p>
            <a:pPr lvl="1">
              <a:lnSpc>
                <a:spcPct val="80000"/>
              </a:lnSpc>
            </a:pPr>
            <a:r>
              <a:rPr lang="en-US" altLang="zh-TW" sz="2000" dirty="0"/>
              <a:t>text-transform</a:t>
            </a:r>
            <a:r>
              <a:rPr lang="zh-TW" altLang="en-US" sz="2000" dirty="0"/>
              <a:t>：</a:t>
            </a:r>
            <a:r>
              <a:rPr lang="en-US" altLang="zh-TW" sz="2000" dirty="0"/>
              <a:t>none | capitalize | uppercase | </a:t>
            </a:r>
            <a:br>
              <a:rPr lang="en-US" altLang="zh-TW" sz="2000" dirty="0"/>
            </a:br>
            <a:r>
              <a:rPr lang="en-US" altLang="zh-TW" sz="2000" dirty="0"/>
              <a:t>                           lowercase</a:t>
            </a:r>
          </a:p>
          <a:p>
            <a:pPr>
              <a:lnSpc>
                <a:spcPct val="80000"/>
              </a:lnSpc>
            </a:pPr>
            <a:r>
              <a:rPr lang="zh-TW" altLang="en-US" sz="2400" dirty="0"/>
              <a:t>文字色彩</a:t>
            </a:r>
          </a:p>
          <a:p>
            <a:pPr lvl="1">
              <a:lnSpc>
                <a:spcPct val="80000"/>
              </a:lnSpc>
            </a:pPr>
            <a:r>
              <a:rPr lang="en-US" altLang="zh-TW" sz="2000" dirty="0"/>
              <a:t>color</a:t>
            </a:r>
            <a:r>
              <a:rPr lang="zh-TW" altLang="en-US" sz="2000" dirty="0"/>
              <a:t>：</a:t>
            </a:r>
            <a:r>
              <a:rPr lang="en-US" altLang="zh-TW" sz="2000" dirty="0"/>
              <a:t>green</a:t>
            </a:r>
          </a:p>
          <a:p>
            <a:pPr>
              <a:lnSpc>
                <a:spcPct val="80000"/>
              </a:lnSpc>
            </a:pPr>
            <a:endParaRPr lang="en-US" altLang="zh-TW" sz="2400" dirty="0"/>
          </a:p>
        </p:txBody>
      </p:sp>
    </p:spTree>
    <p:extLst>
      <p:ext uri="{BB962C8B-B14F-4D97-AF65-F5344CB8AC3E}">
        <p14:creationId xmlns:p14="http://schemas.microsoft.com/office/powerpoint/2010/main" val="22444514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清單 </a:t>
            </a:r>
            <a:r>
              <a:rPr lang="en-US" altLang="zh-TW" sz="3600" dirty="0"/>
              <a:t>- list-style</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842817"/>
            <a:ext cx="7567479" cy="360114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清單前使用的符號</a:t>
            </a:r>
          </a:p>
          <a:p>
            <a:pPr lvl="1"/>
            <a:r>
              <a:rPr lang="en-US" altLang="zh-TW" sz="1600" dirty="0"/>
              <a:t>list-style-type </a:t>
            </a:r>
          </a:p>
          <a:p>
            <a:pPr lvl="1"/>
            <a:r>
              <a:rPr lang="en-US" altLang="zh-TW" sz="1600" dirty="0"/>
              <a:t>none (</a:t>
            </a:r>
            <a:r>
              <a:rPr lang="zh-TW" altLang="en-US" sz="1600" dirty="0"/>
              <a:t>無</a:t>
            </a:r>
            <a:r>
              <a:rPr lang="en-US" altLang="zh-TW" sz="1600" dirty="0"/>
              <a:t>) | disc (</a:t>
            </a:r>
            <a:r>
              <a:rPr lang="zh-TW" altLang="en-US" sz="1600" dirty="0"/>
              <a:t>實心圓</a:t>
            </a:r>
            <a:r>
              <a:rPr lang="en-US" altLang="zh-TW" sz="1600" dirty="0"/>
              <a:t>) | circle (</a:t>
            </a:r>
            <a:r>
              <a:rPr lang="zh-TW" altLang="en-US" sz="1600" dirty="0"/>
              <a:t>空心圓</a:t>
            </a:r>
            <a:r>
              <a:rPr lang="en-US" altLang="zh-TW" sz="1600" dirty="0"/>
              <a:t>) | </a:t>
            </a:r>
            <a:br>
              <a:rPr lang="en-US" altLang="zh-TW" sz="1600" dirty="0"/>
            </a:br>
            <a:r>
              <a:rPr lang="en-US" altLang="zh-TW" sz="1600" dirty="0"/>
              <a:t>square (</a:t>
            </a:r>
            <a:r>
              <a:rPr lang="zh-TW" altLang="en-US" sz="1600" dirty="0"/>
              <a:t>實心方形</a:t>
            </a:r>
            <a:r>
              <a:rPr lang="en-US" altLang="zh-TW" sz="1600" dirty="0"/>
              <a:t>) | decimal (</a:t>
            </a:r>
            <a:r>
              <a:rPr lang="zh-TW" altLang="en-US" sz="1600" dirty="0"/>
              <a:t>阿拉伯數字</a:t>
            </a:r>
            <a:r>
              <a:rPr lang="en-US" altLang="zh-TW" sz="1600" dirty="0"/>
              <a:t>) | </a:t>
            </a:r>
            <a:br>
              <a:rPr lang="en-US" altLang="zh-TW" sz="1600" dirty="0"/>
            </a:br>
            <a:r>
              <a:rPr lang="en-US" altLang="zh-TW" sz="1600" dirty="0"/>
              <a:t>decimal-leading-zero (</a:t>
            </a:r>
            <a:r>
              <a:rPr lang="zh-TW" altLang="en-US" sz="1600" dirty="0"/>
              <a:t>以 </a:t>
            </a:r>
            <a:r>
              <a:rPr lang="en-US" altLang="zh-TW" sz="1600" dirty="0"/>
              <a:t>0 </a:t>
            </a:r>
            <a:r>
              <a:rPr lang="zh-TW" altLang="en-US" sz="1600" dirty="0"/>
              <a:t>開頭的 </a:t>
            </a:r>
            <a:r>
              <a:rPr lang="en-US" altLang="zh-TW" sz="1600" dirty="0"/>
              <a:t>10 </a:t>
            </a:r>
            <a:r>
              <a:rPr lang="zh-TW" altLang="en-US" sz="1600" dirty="0"/>
              <a:t>進位數字</a:t>
            </a:r>
            <a:r>
              <a:rPr lang="en-US" altLang="zh-TW" sz="1600" dirty="0"/>
              <a:t>) | </a:t>
            </a:r>
            <a:br>
              <a:rPr lang="en-US" altLang="zh-TW" sz="1600" dirty="0"/>
            </a:br>
            <a:r>
              <a:rPr lang="en-US" altLang="zh-TW" sz="1600" dirty="0"/>
              <a:t>lower-alpha (</a:t>
            </a:r>
            <a:r>
              <a:rPr lang="zh-TW" altLang="en-US" sz="1600" dirty="0"/>
              <a:t>小寫英文字母</a:t>
            </a:r>
            <a:r>
              <a:rPr lang="en-US" altLang="zh-TW" sz="1600" dirty="0"/>
              <a:t>) | upper-alpha (</a:t>
            </a:r>
            <a:r>
              <a:rPr lang="zh-TW" altLang="en-US" sz="1600" dirty="0"/>
              <a:t>大寫英文字母</a:t>
            </a:r>
            <a:r>
              <a:rPr lang="en-US" altLang="zh-TW" sz="1600" dirty="0"/>
              <a:t>) | lower-roman (</a:t>
            </a:r>
            <a:r>
              <a:rPr lang="zh-TW" altLang="en-US" sz="1600" dirty="0"/>
              <a:t>小寫羅馬字母</a:t>
            </a:r>
            <a:r>
              <a:rPr lang="en-US" altLang="zh-TW" sz="1600" dirty="0"/>
              <a:t>) | upper-roman (</a:t>
            </a:r>
            <a:r>
              <a:rPr lang="zh-TW" altLang="en-US" sz="1600" dirty="0"/>
              <a:t>大寫羅馬字母</a:t>
            </a:r>
            <a:r>
              <a:rPr lang="en-US" altLang="zh-TW" sz="1600" dirty="0"/>
              <a:t>)</a:t>
            </a:r>
          </a:p>
          <a:p>
            <a:r>
              <a:rPr lang="zh-TW" altLang="en-US" sz="2400" dirty="0"/>
              <a:t>清單前使用圖片</a:t>
            </a:r>
          </a:p>
          <a:p>
            <a:pPr lvl="1"/>
            <a:r>
              <a:rPr lang="en-US" altLang="zh-TW" sz="1600" dirty="0"/>
              <a:t>list-style-image</a:t>
            </a:r>
            <a:r>
              <a:rPr lang="zh-TW" altLang="en-US" sz="1600" dirty="0"/>
              <a:t>：</a:t>
            </a:r>
            <a:r>
              <a:rPr lang="en-US" altLang="zh-TW" sz="1600" dirty="0" err="1"/>
              <a:t>url</a:t>
            </a:r>
            <a:r>
              <a:rPr lang="en-US" altLang="zh-TW" sz="1600" dirty="0"/>
              <a:t> ('</a:t>
            </a:r>
            <a:r>
              <a:rPr lang="zh-TW" altLang="en-US" sz="1600" dirty="0"/>
              <a:t>圖片路徑與檔名</a:t>
            </a:r>
            <a:r>
              <a:rPr lang="en-US" altLang="zh-TW" sz="1600" dirty="0"/>
              <a:t>') </a:t>
            </a:r>
          </a:p>
          <a:p>
            <a:r>
              <a:rPr lang="zh-TW" altLang="en-US" sz="2400" dirty="0"/>
              <a:t>清單前使用符號的位置</a:t>
            </a:r>
          </a:p>
          <a:p>
            <a:pPr lvl="1"/>
            <a:r>
              <a:rPr lang="en-US" altLang="zh-TW" sz="1600" dirty="0"/>
              <a:t>list-style-position</a:t>
            </a:r>
            <a:r>
              <a:rPr lang="zh-TW" altLang="en-US" sz="1600" dirty="0"/>
              <a:t>：</a:t>
            </a:r>
            <a:r>
              <a:rPr lang="en-US" altLang="zh-TW" sz="1600" dirty="0"/>
              <a:t>inside | outside</a:t>
            </a:r>
          </a:p>
        </p:txBody>
      </p:sp>
    </p:spTree>
    <p:extLst>
      <p:ext uri="{BB962C8B-B14F-4D97-AF65-F5344CB8AC3E}">
        <p14:creationId xmlns:p14="http://schemas.microsoft.com/office/powerpoint/2010/main" val="160792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b="1" dirty="0">
                <a:solidFill>
                  <a:schemeClr val="tx1"/>
                </a:solidFill>
                <a:latin typeface="Arial Unicode MS" panose="020B0604020202020204" pitchFamily="34" charset="-120"/>
                <a:ea typeface="微軟正黑體" panose="020B0604030504040204" pitchFamily="34" charset="-120"/>
              </a:rPr>
              <a:t>HTML</a:t>
            </a:r>
            <a:r>
              <a:rPr lang="zh-TW" altLang="en-US" b="1" dirty="0">
                <a:solidFill>
                  <a:schemeClr val="tx1"/>
                </a:solidFill>
                <a:latin typeface="Arial Unicode MS" panose="020B0604020202020204" pitchFamily="34" charset="-120"/>
                <a:ea typeface="微軟正黑體" panose="020B0604030504040204" pitchFamily="34" charset="-120"/>
              </a:rPr>
              <a:t>與</a:t>
            </a:r>
            <a:r>
              <a:rPr lang="en-US" altLang="zh-TW" b="1" dirty="0">
                <a:solidFill>
                  <a:schemeClr val="tx1"/>
                </a:solidFill>
                <a:latin typeface="Arial Unicode MS" panose="020B0604020202020204" pitchFamily="34" charset="-120"/>
                <a:ea typeface="微軟正黑體" panose="020B0604030504040204" pitchFamily="34" charset="-120"/>
              </a:rPr>
              <a:t>CSS</a:t>
            </a:r>
            <a:endParaRPr lang="ko-KR" altLang="en-US" dirty="0">
              <a:solidFill>
                <a:schemeClr val="tx1"/>
              </a:solidFill>
            </a:endParaRPr>
          </a:p>
        </p:txBody>
      </p:sp>
      <p:sp>
        <p:nvSpPr>
          <p:cNvPr id="7" name="內容版面配置區 2">
            <a:extLst>
              <a:ext uri="{FF2B5EF4-FFF2-40B4-BE49-F238E27FC236}">
                <a16:creationId xmlns:a16="http://schemas.microsoft.com/office/drawing/2014/main" id="{01F23E46-CF83-4C87-B067-3E7ECE601651}"/>
              </a:ext>
            </a:extLst>
          </p:cNvPr>
          <p:cNvSpPr txBox="1">
            <a:spLocks/>
          </p:cNvSpPr>
          <p:nvPr/>
        </p:nvSpPr>
        <p:spPr>
          <a:xfrm>
            <a:off x="628650" y="843558"/>
            <a:ext cx="7886700" cy="2618188"/>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latin typeface="微軟正黑體" panose="020B0604030504040204" pitchFamily="34" charset="-120"/>
                <a:ea typeface="微軟正黑體" panose="020B0604030504040204" pitchFamily="34" charset="-120"/>
              </a:rPr>
              <a:t>HTML(</a:t>
            </a:r>
            <a:r>
              <a:rPr lang="en-US" altLang="zh-TW" sz="2400" dirty="0" err="1">
                <a:latin typeface="微軟正黑體" panose="020B0604030504040204" pitchFamily="34" charset="-120"/>
                <a:ea typeface="微軟正黑體" panose="020B0604030504040204" pitchFamily="34" charset="-120"/>
              </a:rPr>
              <a:t>HyperText</a:t>
            </a:r>
            <a:r>
              <a:rPr lang="en-US" altLang="zh-TW" sz="2400" dirty="0">
                <a:latin typeface="微軟正黑體" panose="020B0604030504040204" pitchFamily="34" charset="-120"/>
                <a:ea typeface="微軟正黑體" panose="020B0604030504040204" pitchFamily="34" charset="-120"/>
              </a:rPr>
              <a:t> Markup Language)</a:t>
            </a: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網頁上的文字、圖片、超連結、表格、表單都是由</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標籤所製作出來的</a:t>
            </a:r>
            <a:endParaRPr lang="en-US" altLang="zh-TW" sz="1800" dirty="0">
              <a:latin typeface="微軟正黑體" panose="020B0604030504040204" pitchFamily="34" charset="-120"/>
              <a:ea typeface="微軟正黑體" panose="020B0604030504040204" pitchFamily="34" charset="-120"/>
            </a:endParaRP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每一個</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標籤都有一個預設的樣式</a:t>
            </a:r>
            <a:endParaRPr lang="en-US" altLang="zh-TW" sz="1800" dirty="0">
              <a:latin typeface="微軟正黑體" panose="020B0604030504040204" pitchFamily="34" charset="-120"/>
              <a:ea typeface="微軟正黑體" panose="020B0604030504040204" pitchFamily="34" charset="-120"/>
            </a:endParaRPr>
          </a:p>
          <a:p>
            <a:r>
              <a:rPr lang="en-US" altLang="zh-TW" sz="2400" dirty="0">
                <a:latin typeface="微軟正黑體" panose="020B0604030504040204" pitchFamily="34" charset="-120"/>
                <a:ea typeface="微軟正黑體" panose="020B0604030504040204" pitchFamily="34" charset="-120"/>
              </a:rPr>
              <a:t>CSS(Cascading Style Sheet)</a:t>
            </a:r>
          </a:p>
          <a:p>
            <a:pPr lvl="1">
              <a:buFont typeface="Calibri" panose="020F0502020204030204" pitchFamily="34" charset="0"/>
              <a:buChar char="-"/>
            </a:pPr>
            <a:r>
              <a:rPr lang="zh-TW" altLang="en-US" sz="1800" dirty="0">
                <a:latin typeface="微軟正黑體" panose="020B0604030504040204" pitchFamily="34" charset="-120"/>
                <a:ea typeface="微軟正黑體" panose="020B0604030504040204" pitchFamily="34" charset="-120"/>
              </a:rPr>
              <a:t>用來修改</a:t>
            </a:r>
            <a:r>
              <a:rPr lang="en-US" altLang="zh-TW" sz="1800" dirty="0">
                <a:latin typeface="微軟正黑體" panose="020B0604030504040204" pitchFamily="34" charset="-120"/>
                <a:ea typeface="微軟正黑體" panose="020B0604030504040204" pitchFamily="34" charset="-120"/>
              </a:rPr>
              <a:t>HTML</a:t>
            </a:r>
            <a:r>
              <a:rPr lang="zh-TW" altLang="en-US" sz="1800" dirty="0">
                <a:latin typeface="微軟正黑體" panose="020B0604030504040204" pitchFamily="34" charset="-120"/>
                <a:ea typeface="微軟正黑體" panose="020B0604030504040204" pitchFamily="34" charset="-120"/>
              </a:rPr>
              <a:t>標籤的預設樣式</a:t>
            </a:r>
          </a:p>
        </p:txBody>
      </p:sp>
      <p:grpSp>
        <p:nvGrpSpPr>
          <p:cNvPr id="8" name="群組 7">
            <a:extLst>
              <a:ext uri="{FF2B5EF4-FFF2-40B4-BE49-F238E27FC236}">
                <a16:creationId xmlns:a16="http://schemas.microsoft.com/office/drawing/2014/main" id="{49F0A881-41F0-4DBD-9B1E-A6FA7D44FD79}"/>
              </a:ext>
            </a:extLst>
          </p:cNvPr>
          <p:cNvGrpSpPr/>
          <p:nvPr/>
        </p:nvGrpSpPr>
        <p:grpSpPr>
          <a:xfrm>
            <a:off x="599236" y="3565163"/>
            <a:ext cx="7886700" cy="576064"/>
            <a:chOff x="0" y="14334"/>
            <a:chExt cx="7886700" cy="837135"/>
          </a:xfrm>
        </p:grpSpPr>
        <p:sp>
          <p:nvSpPr>
            <p:cNvPr id="12" name="矩形: 圓角 11">
              <a:extLst>
                <a:ext uri="{FF2B5EF4-FFF2-40B4-BE49-F238E27FC236}">
                  <a16:creationId xmlns:a16="http://schemas.microsoft.com/office/drawing/2014/main" id="{342D7019-0146-4D7D-AA9B-90C4C42F14D6}"/>
                </a:ext>
              </a:extLst>
            </p:cNvPr>
            <p:cNvSpPr/>
            <p:nvPr/>
          </p:nvSpPr>
          <p:spPr>
            <a:xfrm>
              <a:off x="0" y="14334"/>
              <a:ext cx="7886700" cy="837135"/>
            </a:xfrm>
            <a:prstGeom prst="roundRect">
              <a:avLst/>
            </a:prstGeom>
          </p:spPr>
          <p:style>
            <a:lnRef idx="3">
              <a:schemeClr val="lt1"/>
            </a:lnRef>
            <a:fillRef idx="1">
              <a:schemeClr val="accent3"/>
            </a:fillRef>
            <a:effectRef idx="1">
              <a:schemeClr val="accent3"/>
            </a:effectRef>
            <a:fontRef idx="minor">
              <a:schemeClr val="lt1"/>
            </a:fontRef>
          </p:style>
        </p:sp>
        <p:sp>
          <p:nvSpPr>
            <p:cNvPr id="13" name="矩形: 圓角 4">
              <a:extLst>
                <a:ext uri="{FF2B5EF4-FFF2-40B4-BE49-F238E27FC236}">
                  <a16:creationId xmlns:a16="http://schemas.microsoft.com/office/drawing/2014/main" id="{D68335A0-7B54-4DD6-BFA1-12A0F8F2F7BF}"/>
                </a:ext>
              </a:extLst>
            </p:cNvPr>
            <p:cNvSpPr txBox="1"/>
            <p:nvPr/>
          </p:nvSpPr>
          <p:spPr>
            <a:xfrm>
              <a:off x="40866" y="55200"/>
              <a:ext cx="7804968" cy="755403"/>
            </a:xfrm>
            <a:prstGeom prst="rect">
              <a:avLst/>
            </a:prstGeom>
            <a:noFill/>
            <a:ln>
              <a:noFill/>
            </a:ln>
          </p:spPr>
          <p:style>
            <a:lnRef idx="3">
              <a:schemeClr val="lt1"/>
            </a:lnRef>
            <a:fillRef idx="1">
              <a:schemeClr val="accent3"/>
            </a:fillRef>
            <a:effectRef idx="1">
              <a:schemeClr val="accent3"/>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000" kern="1200" dirty="0">
                  <a:solidFill>
                    <a:schemeClr val="tx1"/>
                  </a:solidFill>
                  <a:latin typeface="微軟正黑體" panose="020B0604030504040204" pitchFamily="34" charset="-120"/>
                  <a:ea typeface="微軟正黑體" panose="020B0604030504040204" pitchFamily="34" charset="-120"/>
                </a:rPr>
                <a:t>HTML</a:t>
              </a:r>
              <a:r>
                <a:rPr lang="zh-TW" sz="2000" kern="1200" dirty="0">
                  <a:solidFill>
                    <a:schemeClr val="tx1"/>
                  </a:solidFill>
                  <a:latin typeface="微軟正黑體" panose="020B0604030504040204" pitchFamily="34" charset="-120"/>
                  <a:ea typeface="微軟正黑體" panose="020B0604030504040204" pitchFamily="34" charset="-120"/>
                </a:rPr>
                <a:t>標籤完成網頁資料結構</a:t>
              </a:r>
            </a:p>
          </p:txBody>
        </p:sp>
      </p:grpSp>
      <p:grpSp>
        <p:nvGrpSpPr>
          <p:cNvPr id="9" name="群組 8">
            <a:extLst>
              <a:ext uri="{FF2B5EF4-FFF2-40B4-BE49-F238E27FC236}">
                <a16:creationId xmlns:a16="http://schemas.microsoft.com/office/drawing/2014/main" id="{0EB8AF74-03E8-48A1-816A-1C46CF978C88}"/>
              </a:ext>
            </a:extLst>
          </p:cNvPr>
          <p:cNvGrpSpPr/>
          <p:nvPr/>
        </p:nvGrpSpPr>
        <p:grpSpPr>
          <a:xfrm>
            <a:off x="599236" y="4227934"/>
            <a:ext cx="7886700" cy="576064"/>
            <a:chOff x="0" y="929230"/>
            <a:chExt cx="7886700" cy="837135"/>
          </a:xfrm>
        </p:grpSpPr>
        <p:sp>
          <p:nvSpPr>
            <p:cNvPr id="10" name="矩形: 圓角 9">
              <a:extLst>
                <a:ext uri="{FF2B5EF4-FFF2-40B4-BE49-F238E27FC236}">
                  <a16:creationId xmlns:a16="http://schemas.microsoft.com/office/drawing/2014/main" id="{30232AFB-2D69-4D97-8B76-E81910A06643}"/>
                </a:ext>
              </a:extLst>
            </p:cNvPr>
            <p:cNvSpPr/>
            <p:nvPr/>
          </p:nvSpPr>
          <p:spPr>
            <a:xfrm>
              <a:off x="0" y="929230"/>
              <a:ext cx="7886700" cy="837135"/>
            </a:xfrm>
            <a:prstGeom prst="roundRect">
              <a:avLst/>
            </a:prstGeom>
          </p:spPr>
          <p:style>
            <a:lnRef idx="3">
              <a:schemeClr val="lt1"/>
            </a:lnRef>
            <a:fillRef idx="1">
              <a:schemeClr val="accent3"/>
            </a:fillRef>
            <a:effectRef idx="1">
              <a:schemeClr val="accent3"/>
            </a:effectRef>
            <a:fontRef idx="minor">
              <a:schemeClr val="lt1"/>
            </a:fontRef>
          </p:style>
        </p:sp>
        <p:sp>
          <p:nvSpPr>
            <p:cNvPr id="11" name="矩形: 圓角 6">
              <a:extLst>
                <a:ext uri="{FF2B5EF4-FFF2-40B4-BE49-F238E27FC236}">
                  <a16:creationId xmlns:a16="http://schemas.microsoft.com/office/drawing/2014/main" id="{F8C4A0F0-3775-44A1-BAEB-014D56F8D7C0}"/>
                </a:ext>
              </a:extLst>
            </p:cNvPr>
            <p:cNvSpPr txBox="1"/>
            <p:nvPr/>
          </p:nvSpPr>
          <p:spPr>
            <a:xfrm>
              <a:off x="40866" y="970096"/>
              <a:ext cx="7804968" cy="755403"/>
            </a:xfrm>
            <a:prstGeom prst="rect">
              <a:avLst/>
            </a:prstGeom>
            <a:noFill/>
            <a:ln>
              <a:noFill/>
            </a:ln>
          </p:spPr>
          <p:style>
            <a:lnRef idx="3">
              <a:schemeClr val="lt1"/>
            </a:lnRef>
            <a:fillRef idx="1">
              <a:schemeClr val="accent3"/>
            </a:fillRef>
            <a:effectRef idx="1">
              <a:schemeClr val="accent3"/>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000" kern="1200" dirty="0">
                  <a:solidFill>
                    <a:schemeClr val="tx1"/>
                  </a:solidFill>
                  <a:latin typeface="微軟正黑體" panose="020B0604030504040204" pitchFamily="34" charset="-120"/>
                  <a:ea typeface="微軟正黑體" panose="020B0604030504040204" pitchFamily="34" charset="-120"/>
                </a:rPr>
                <a:t>CSS</a:t>
              </a:r>
              <a:r>
                <a:rPr lang="zh-TW" sz="2000" kern="1200" dirty="0">
                  <a:solidFill>
                    <a:schemeClr val="tx1"/>
                  </a:solidFill>
                  <a:latin typeface="微軟正黑體" panose="020B0604030504040204" pitchFamily="34" charset="-120"/>
                  <a:ea typeface="微軟正黑體" panose="020B0604030504040204" pitchFamily="34" charset="-120"/>
                </a:rPr>
                <a:t>視覺化標籤樣式</a:t>
              </a:r>
            </a:p>
          </p:txBody>
        </p:sp>
      </p:grpSp>
    </p:spTree>
    <p:extLst>
      <p:ext uri="{BB962C8B-B14F-4D97-AF65-F5344CB8AC3E}">
        <p14:creationId xmlns:p14="http://schemas.microsoft.com/office/powerpoint/2010/main" val="31026970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清單 </a:t>
            </a:r>
            <a:r>
              <a:rPr lang="en-US" altLang="zh-TW" sz="3600" dirty="0"/>
              <a:t>- list-style</a:t>
            </a:r>
            <a:r>
              <a:rPr lang="zh-TW" altLang="en-US" sz="3600" dirty="0"/>
              <a:t> </a:t>
            </a:r>
            <a:r>
              <a:rPr lang="en-US" altLang="zh-TW" sz="3600" dirty="0"/>
              <a:t>- sample</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3601141"/>
          </a:xfrm>
          <a:prstGeom prst="rect">
            <a:avLst/>
          </a:prstGeom>
        </p:spPr>
        <p:txBody>
          <a:bodyPr>
            <a:normAutofit fontScale="8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800" dirty="0"/>
              <a:t>將清單符號改符號</a:t>
            </a:r>
          </a:p>
          <a:p>
            <a:pPr marL="400050" lvl="1" indent="0">
              <a:buNone/>
            </a:pPr>
            <a:r>
              <a:rPr lang="en-US" altLang="zh-TW" sz="2100" dirty="0"/>
              <a:t>&lt;style&gt;</a:t>
            </a:r>
          </a:p>
          <a:p>
            <a:pPr marL="400050" lvl="1" indent="0">
              <a:buNone/>
            </a:pPr>
            <a:r>
              <a:rPr lang="en-US" altLang="zh-TW" sz="2100" dirty="0"/>
              <a:t>	li { </a:t>
            </a:r>
          </a:p>
          <a:p>
            <a:pPr marL="400050" lvl="1" indent="0">
              <a:buNone/>
            </a:pPr>
            <a:r>
              <a:rPr lang="en-US" altLang="zh-TW" sz="2100" dirty="0"/>
              <a:t>                list-style-type: square; </a:t>
            </a:r>
          </a:p>
          <a:p>
            <a:pPr marL="400050" lvl="1" indent="0">
              <a:buNone/>
            </a:pPr>
            <a:r>
              <a:rPr lang="en-US" altLang="zh-TW" sz="2100" dirty="0"/>
              <a:t> 		} </a:t>
            </a:r>
          </a:p>
          <a:p>
            <a:pPr marL="400050" lvl="1" indent="0">
              <a:buNone/>
            </a:pPr>
            <a:r>
              <a:rPr lang="en-US" altLang="zh-TW" sz="2100" dirty="0"/>
              <a:t>&lt;/style&gt;</a:t>
            </a:r>
          </a:p>
          <a:p>
            <a:pPr marL="0" indent="0">
              <a:buNone/>
            </a:pPr>
            <a:r>
              <a:rPr lang="en-US" altLang="zh-TW" sz="2400" dirty="0"/>
              <a:t>------------------------------------------------------------------</a:t>
            </a:r>
          </a:p>
          <a:p>
            <a:pPr marL="400050" lvl="1" indent="0">
              <a:buNone/>
            </a:pPr>
            <a:r>
              <a:rPr lang="en-US" altLang="zh-TW" sz="2100" dirty="0"/>
              <a:t>&lt;ul&gt;</a:t>
            </a:r>
          </a:p>
          <a:p>
            <a:pPr marL="400050" lvl="1" indent="0">
              <a:buNone/>
            </a:pPr>
            <a:r>
              <a:rPr lang="en-US" altLang="zh-TW" sz="2100" dirty="0"/>
              <a:t>    &lt;li&gt;</a:t>
            </a:r>
            <a:r>
              <a:rPr lang="zh-TW" altLang="en-US" sz="2100" dirty="0"/>
              <a:t>新聞</a:t>
            </a:r>
            <a:r>
              <a:rPr lang="en-US" altLang="zh-TW" sz="2100" dirty="0"/>
              <a:t>&lt;/li&gt;</a:t>
            </a:r>
          </a:p>
          <a:p>
            <a:pPr marL="400050" lvl="1" indent="0">
              <a:buNone/>
            </a:pPr>
            <a:r>
              <a:rPr lang="en-US" altLang="zh-TW" sz="2100" dirty="0"/>
              <a:t>    &lt;li&gt;</a:t>
            </a:r>
            <a:r>
              <a:rPr lang="zh-TW" altLang="en-US" sz="2100" dirty="0"/>
              <a:t>汽車</a:t>
            </a:r>
            <a:r>
              <a:rPr lang="en-US" altLang="zh-TW" sz="2100" dirty="0"/>
              <a:t>&lt;/li&gt;</a:t>
            </a:r>
          </a:p>
          <a:p>
            <a:pPr marL="400050" lvl="1" indent="0">
              <a:buNone/>
            </a:pPr>
            <a:r>
              <a:rPr lang="en-US" altLang="zh-TW" sz="2100" dirty="0"/>
              <a:t>    &lt;li&gt;</a:t>
            </a:r>
            <a:r>
              <a:rPr lang="zh-TW" altLang="en-US" sz="2100" dirty="0"/>
              <a:t>娛樂</a:t>
            </a:r>
            <a:r>
              <a:rPr lang="en-US" altLang="zh-TW" sz="2100" dirty="0"/>
              <a:t>&lt;/li&gt;</a:t>
            </a:r>
          </a:p>
          <a:p>
            <a:pPr marL="400050" lvl="1" indent="0">
              <a:buNone/>
            </a:pPr>
            <a:r>
              <a:rPr lang="en-US" altLang="zh-TW" sz="2100" dirty="0"/>
              <a:t>&lt;/ul&gt;</a:t>
            </a:r>
          </a:p>
        </p:txBody>
      </p:sp>
    </p:spTree>
    <p:extLst>
      <p:ext uri="{BB962C8B-B14F-4D97-AF65-F5344CB8AC3E}">
        <p14:creationId xmlns:p14="http://schemas.microsoft.com/office/powerpoint/2010/main" val="10898841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清單 </a:t>
            </a:r>
            <a:r>
              <a:rPr lang="en-US" altLang="zh-TW" sz="3600" dirty="0"/>
              <a:t>- list-style</a:t>
            </a:r>
            <a:r>
              <a:rPr lang="zh-TW" altLang="en-US" sz="3600" dirty="0"/>
              <a:t> </a:t>
            </a:r>
            <a:r>
              <a:rPr lang="en-US" altLang="zh-TW" sz="3600" dirty="0"/>
              <a:t>- sample</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5"/>
            <a:ext cx="7567479" cy="64807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將清單符號改圖片</a:t>
            </a:r>
          </a:p>
        </p:txBody>
      </p:sp>
      <p:sp>
        <p:nvSpPr>
          <p:cNvPr id="4" name="圓角矩形 5">
            <a:extLst>
              <a:ext uri="{FF2B5EF4-FFF2-40B4-BE49-F238E27FC236}">
                <a16:creationId xmlns:a16="http://schemas.microsoft.com/office/drawing/2014/main" id="{181DDE86-A97F-48CD-A69D-DEF64E72C996}"/>
              </a:ext>
            </a:extLst>
          </p:cNvPr>
          <p:cNvSpPr/>
          <p:nvPr/>
        </p:nvSpPr>
        <p:spPr>
          <a:xfrm>
            <a:off x="987410" y="1563473"/>
            <a:ext cx="3711818" cy="3096509"/>
          </a:xfrm>
          <a:prstGeom prst="roundRect">
            <a:avLst>
              <a:gd name="adj" fmla="val 6517"/>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&lt;style&gt;</a:t>
            </a:r>
          </a:p>
          <a:p>
            <a:pPr>
              <a:defRPr/>
            </a:pPr>
            <a:r>
              <a:rPr lang="en-US" altLang="zh-TW" sz="1600" dirty="0">
                <a:solidFill>
                  <a:schemeClr val="tx1"/>
                </a:solidFill>
              </a:rPr>
              <a:t>.s1 { </a:t>
            </a:r>
          </a:p>
          <a:p>
            <a:pPr>
              <a:defRPr/>
            </a:pPr>
            <a:r>
              <a:rPr lang="en-US" altLang="zh-TW" sz="1600" dirty="0">
                <a:solidFill>
                  <a:schemeClr val="tx1"/>
                </a:solidFill>
              </a:rPr>
              <a:t>      </a:t>
            </a:r>
            <a:r>
              <a:rPr lang="en-US" altLang="zh-TW" sz="1600" dirty="0" err="1">
                <a:solidFill>
                  <a:schemeClr val="tx1"/>
                </a:solidFill>
              </a:rPr>
              <a:t>list-style-type:none</a:t>
            </a:r>
            <a:r>
              <a:rPr lang="en-US" altLang="zh-TW" sz="1600" dirty="0">
                <a:solidFill>
                  <a:schemeClr val="tx1"/>
                </a:solidFill>
              </a:rPr>
              <a:t>; </a:t>
            </a:r>
          </a:p>
          <a:p>
            <a:pPr>
              <a:defRPr/>
            </a:pPr>
            <a:r>
              <a:rPr lang="en-US" altLang="zh-TW" sz="1600" dirty="0">
                <a:solidFill>
                  <a:schemeClr val="tx1"/>
                </a:solidFill>
              </a:rPr>
              <a:t>      </a:t>
            </a:r>
            <a:r>
              <a:rPr lang="en-US" altLang="zh-TW" sz="1600" dirty="0" err="1">
                <a:solidFill>
                  <a:schemeClr val="tx1"/>
                </a:solidFill>
              </a:rPr>
              <a:t>list-style-image:url</a:t>
            </a:r>
            <a:r>
              <a:rPr lang="en-US" altLang="zh-TW" sz="1600" dirty="0">
                <a:solidFill>
                  <a:schemeClr val="tx1"/>
                </a:solidFill>
              </a:rPr>
              <a:t>(‘xxx.jpg');</a:t>
            </a:r>
          </a:p>
          <a:p>
            <a:pPr>
              <a:defRPr/>
            </a:pPr>
            <a:r>
              <a:rPr lang="en-US" altLang="zh-TW" sz="1600" dirty="0">
                <a:solidFill>
                  <a:schemeClr val="tx1"/>
                </a:solidFill>
              </a:rPr>
              <a:t>    } </a:t>
            </a:r>
          </a:p>
          <a:p>
            <a:pPr>
              <a:defRPr/>
            </a:pPr>
            <a:endParaRPr lang="en-US" altLang="zh-TW" sz="1600" dirty="0">
              <a:solidFill>
                <a:schemeClr val="tx1"/>
              </a:solidFill>
            </a:endParaRPr>
          </a:p>
          <a:p>
            <a:pPr>
              <a:defRPr/>
            </a:pPr>
            <a:r>
              <a:rPr lang="en-US" altLang="zh-TW" sz="1600" dirty="0">
                <a:solidFill>
                  <a:schemeClr val="tx1"/>
                </a:solidFill>
              </a:rPr>
              <a:t>.s2 { </a:t>
            </a:r>
          </a:p>
          <a:p>
            <a:pPr>
              <a:defRPr/>
            </a:pPr>
            <a:r>
              <a:rPr lang="en-US" altLang="zh-TW" sz="1600" dirty="0">
                <a:solidFill>
                  <a:schemeClr val="tx1"/>
                </a:solidFill>
              </a:rPr>
              <a:t>      </a:t>
            </a:r>
            <a:r>
              <a:rPr lang="en-US" altLang="zh-TW" sz="1600" dirty="0" err="1">
                <a:solidFill>
                  <a:schemeClr val="tx1"/>
                </a:solidFill>
              </a:rPr>
              <a:t>list-style-type:none</a:t>
            </a:r>
            <a:r>
              <a:rPr lang="en-US" altLang="zh-TW" sz="1600" dirty="0">
                <a:solidFill>
                  <a:schemeClr val="tx1"/>
                </a:solidFill>
              </a:rPr>
              <a:t>; </a:t>
            </a:r>
          </a:p>
          <a:p>
            <a:pPr>
              <a:defRPr/>
            </a:pPr>
            <a:r>
              <a:rPr lang="en-US" altLang="zh-TW" sz="1600" dirty="0">
                <a:solidFill>
                  <a:schemeClr val="tx1"/>
                </a:solidFill>
              </a:rPr>
              <a:t>      </a:t>
            </a:r>
            <a:r>
              <a:rPr lang="en-US" altLang="zh-TW" sz="1600" dirty="0" err="1">
                <a:solidFill>
                  <a:schemeClr val="tx1"/>
                </a:solidFill>
              </a:rPr>
              <a:t>list-style-image:url</a:t>
            </a:r>
            <a:r>
              <a:rPr lang="en-US" altLang="zh-TW" sz="1600" dirty="0">
                <a:solidFill>
                  <a:schemeClr val="tx1"/>
                </a:solidFill>
              </a:rPr>
              <a:t>(‘xxx.jpg');</a:t>
            </a:r>
          </a:p>
          <a:p>
            <a:pPr>
              <a:defRPr/>
            </a:pPr>
            <a:r>
              <a:rPr lang="en-US" altLang="zh-TW" sz="1600" dirty="0">
                <a:solidFill>
                  <a:schemeClr val="tx1"/>
                </a:solidFill>
              </a:rPr>
              <a:t>    } </a:t>
            </a:r>
          </a:p>
          <a:p>
            <a:pPr>
              <a:defRPr/>
            </a:pPr>
            <a:r>
              <a:rPr lang="en-US" altLang="zh-TW" sz="1600" dirty="0">
                <a:solidFill>
                  <a:schemeClr val="tx1"/>
                </a:solidFill>
              </a:rPr>
              <a:t>&lt;/style&gt;</a:t>
            </a:r>
          </a:p>
        </p:txBody>
      </p:sp>
      <p:sp>
        <p:nvSpPr>
          <p:cNvPr id="5" name="圓角矩形 6">
            <a:extLst>
              <a:ext uri="{FF2B5EF4-FFF2-40B4-BE49-F238E27FC236}">
                <a16:creationId xmlns:a16="http://schemas.microsoft.com/office/drawing/2014/main" id="{10CBE03A-906E-4B8A-A512-7EBD921C07BC}"/>
              </a:ext>
            </a:extLst>
          </p:cNvPr>
          <p:cNvSpPr/>
          <p:nvPr/>
        </p:nvSpPr>
        <p:spPr>
          <a:xfrm>
            <a:off x="4860032" y="1563475"/>
            <a:ext cx="3258766" cy="3096508"/>
          </a:xfrm>
          <a:prstGeom prst="roundRect">
            <a:avLst>
              <a:gd name="adj" fmla="val 6517"/>
            </a:avLst>
          </a:prstGeom>
        </p:spPr>
        <p:style>
          <a:lnRef idx="3">
            <a:schemeClr val="lt1"/>
          </a:lnRef>
          <a:fillRef idx="1">
            <a:schemeClr val="accent3"/>
          </a:fillRef>
          <a:effectRef idx="1">
            <a:schemeClr val="accent3"/>
          </a:effectRef>
          <a:fontRef idx="minor">
            <a:schemeClr val="lt1"/>
          </a:fontRef>
        </p:style>
        <p:txBody>
          <a:bodyPr rtlCol="0" anchor="ctr"/>
          <a:lstStyle/>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 class=“s1”&gt;    </a:t>
            </a:r>
          </a:p>
          <a:p>
            <a:pPr>
              <a:defRPr/>
            </a:pPr>
            <a:r>
              <a:rPr lang="zh-TW" altLang="en-US" sz="1600" dirty="0">
                <a:solidFill>
                  <a:schemeClr val="tx1"/>
                </a:solidFill>
              </a:rPr>
              <a:t>    </a:t>
            </a:r>
            <a:r>
              <a:rPr lang="en-US" altLang="zh-TW" sz="1600" dirty="0">
                <a:solidFill>
                  <a:schemeClr val="tx1"/>
                </a:solidFill>
              </a:rPr>
              <a:t>&lt;li&gt;</a:t>
            </a:r>
            <a:r>
              <a:rPr lang="zh-TW" altLang="en-US" sz="1600" dirty="0">
                <a:solidFill>
                  <a:schemeClr val="tx1"/>
                </a:solidFill>
              </a:rPr>
              <a:t>咖啡</a:t>
            </a:r>
            <a:endParaRPr lang="en-US" altLang="zh-TW" sz="1600" dirty="0">
              <a:solidFill>
                <a:schemeClr val="tx1"/>
              </a:solidFill>
            </a:endParaRPr>
          </a:p>
          <a:p>
            <a:pPr>
              <a:defRPr/>
            </a:pPr>
            <a:r>
              <a:rPr lang="en-US" altLang="zh-TW" sz="1600" dirty="0">
                <a:solidFill>
                  <a:schemeClr val="tx1"/>
                </a:solidFill>
              </a:rPr>
              <a:t>          &lt;</a:t>
            </a:r>
            <a:r>
              <a:rPr lang="en-US" altLang="zh-TW" sz="1600" dirty="0" err="1">
                <a:solidFill>
                  <a:schemeClr val="tx1"/>
                </a:solidFill>
              </a:rPr>
              <a:t>ul</a:t>
            </a:r>
            <a:r>
              <a:rPr lang="zh-TW" altLang="en-US" sz="1600" dirty="0">
                <a:solidFill>
                  <a:schemeClr val="tx1"/>
                </a:solidFill>
              </a:rPr>
              <a:t> </a:t>
            </a:r>
            <a:r>
              <a:rPr lang="en-US" altLang="zh-TW" sz="1600" dirty="0">
                <a:solidFill>
                  <a:schemeClr val="tx1"/>
                </a:solidFill>
              </a:rPr>
              <a:t>class=“s2”&gt;</a:t>
            </a:r>
          </a:p>
          <a:p>
            <a:pPr>
              <a:defRPr/>
            </a:pPr>
            <a:r>
              <a:rPr lang="en-US" altLang="zh-TW" sz="1600" dirty="0">
                <a:solidFill>
                  <a:schemeClr val="tx1"/>
                </a:solidFill>
              </a:rPr>
              <a:t>               &lt;li&gt;</a:t>
            </a:r>
            <a:r>
              <a:rPr lang="zh-TW" altLang="en-US" sz="1600" dirty="0">
                <a:solidFill>
                  <a:schemeClr val="tx1"/>
                </a:solidFill>
              </a:rPr>
              <a:t>美式</a:t>
            </a:r>
            <a:r>
              <a:rPr lang="en-US" altLang="zh-TW" sz="1600" dirty="0">
                <a:solidFill>
                  <a:schemeClr val="tx1"/>
                </a:solidFill>
              </a:rPr>
              <a:t>&lt;/li&gt;</a:t>
            </a:r>
          </a:p>
          <a:p>
            <a:pPr>
              <a:defRPr/>
            </a:pPr>
            <a:r>
              <a:rPr lang="en-US" altLang="zh-TW" sz="1600" dirty="0">
                <a:solidFill>
                  <a:schemeClr val="tx1"/>
                </a:solidFill>
              </a:rPr>
              <a:t>               &lt;li&gt;</a:t>
            </a:r>
            <a:r>
              <a:rPr lang="zh-TW" altLang="en-US" sz="1600" dirty="0">
                <a:solidFill>
                  <a:schemeClr val="tx1"/>
                </a:solidFill>
              </a:rPr>
              <a:t>拿鐵</a:t>
            </a:r>
            <a:r>
              <a:rPr lang="en-US" altLang="zh-TW" sz="1600" dirty="0">
                <a:solidFill>
                  <a:schemeClr val="tx1"/>
                </a:solidFill>
              </a:rPr>
              <a:t>&lt;/li&gt;</a:t>
            </a:r>
          </a:p>
          <a:p>
            <a:pPr>
              <a:defRPr/>
            </a:pPr>
            <a:r>
              <a:rPr lang="en-US" altLang="zh-TW" sz="1600" dirty="0">
                <a:solidFill>
                  <a:schemeClr val="tx1"/>
                </a:solidFill>
              </a:rPr>
              <a:t>               &lt;li&gt;</a:t>
            </a:r>
            <a:r>
              <a:rPr lang="zh-TW" altLang="en-US" sz="1600" dirty="0">
                <a:solidFill>
                  <a:schemeClr val="tx1"/>
                </a:solidFill>
              </a:rPr>
              <a:t>卡布奇諾</a:t>
            </a:r>
            <a:r>
              <a:rPr lang="en-US" altLang="zh-TW" sz="1600" dirty="0">
                <a:solidFill>
                  <a:schemeClr val="tx1"/>
                </a:solidFill>
              </a:rPr>
              <a:t>&lt;/li&gt;</a:t>
            </a:r>
          </a:p>
          <a:p>
            <a:pPr>
              <a:defRPr/>
            </a:pPr>
            <a:r>
              <a:rPr lang="en-US" altLang="zh-TW" sz="1600" dirty="0">
                <a:solidFill>
                  <a:schemeClr val="tx1"/>
                </a:solidFill>
              </a:rPr>
              <a:t>        </a:t>
            </a:r>
            <a:r>
              <a:rPr lang="zh-TW" altLang="en-US" sz="1600" dirty="0">
                <a:solidFill>
                  <a:schemeClr val="tx1"/>
                </a:solidFill>
              </a:rPr>
              <a:t> </a:t>
            </a: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a:p>
            <a:pPr>
              <a:defRPr/>
            </a:pPr>
            <a:r>
              <a:rPr lang="en-US" altLang="zh-TW" sz="1600" dirty="0">
                <a:solidFill>
                  <a:schemeClr val="tx1"/>
                </a:solidFill>
              </a:rPr>
              <a:t>    &lt;/li&gt;</a:t>
            </a:r>
          </a:p>
          <a:p>
            <a:pPr>
              <a:defRPr/>
            </a:pPr>
            <a:r>
              <a:rPr lang="en-US" altLang="zh-TW" sz="1600" dirty="0">
                <a:solidFill>
                  <a:schemeClr val="tx1"/>
                </a:solidFill>
              </a:rPr>
              <a:t>    &lt;li&gt;</a:t>
            </a:r>
            <a:r>
              <a:rPr lang="zh-TW" altLang="en-US" sz="1600" dirty="0">
                <a:solidFill>
                  <a:schemeClr val="tx1"/>
                </a:solidFill>
              </a:rPr>
              <a:t>紅茶</a:t>
            </a:r>
            <a:r>
              <a:rPr lang="en-US" altLang="zh-TW" sz="1600" dirty="0">
                <a:solidFill>
                  <a:schemeClr val="tx1"/>
                </a:solidFill>
              </a:rPr>
              <a:t>&lt;/li&gt;</a:t>
            </a:r>
          </a:p>
          <a:p>
            <a:pPr>
              <a:defRPr/>
            </a:pPr>
            <a:r>
              <a:rPr lang="en-US" altLang="zh-TW" sz="1600" dirty="0">
                <a:solidFill>
                  <a:schemeClr val="tx1"/>
                </a:solidFill>
              </a:rPr>
              <a:t>    &lt;li&gt;</a:t>
            </a:r>
            <a:r>
              <a:rPr lang="zh-TW" altLang="en-US" sz="1600" dirty="0">
                <a:solidFill>
                  <a:schemeClr val="tx1"/>
                </a:solidFill>
              </a:rPr>
              <a:t>果汁</a:t>
            </a:r>
            <a:r>
              <a:rPr lang="en-US" altLang="zh-TW" sz="1600" dirty="0">
                <a:solidFill>
                  <a:schemeClr val="tx1"/>
                </a:solidFill>
              </a:rPr>
              <a:t>&lt;/li&gt;</a:t>
            </a:r>
          </a:p>
          <a:p>
            <a:pPr>
              <a:defRPr/>
            </a:pPr>
            <a:r>
              <a:rPr lang="en-US" altLang="zh-TW" sz="1600" dirty="0">
                <a:solidFill>
                  <a:schemeClr val="tx1"/>
                </a:solidFill>
              </a:rPr>
              <a:t>&lt;/</a:t>
            </a:r>
            <a:r>
              <a:rPr lang="en-US" altLang="zh-TW" sz="1600" dirty="0" err="1">
                <a:solidFill>
                  <a:schemeClr val="tx1"/>
                </a:solidFill>
              </a:rPr>
              <a:t>ul</a:t>
            </a:r>
            <a:r>
              <a:rPr lang="en-US" altLang="zh-TW" sz="1600" dirty="0">
                <a:solidFill>
                  <a:schemeClr val="tx1"/>
                </a:solidFill>
              </a:rPr>
              <a:t>&gt;</a:t>
            </a:r>
          </a:p>
        </p:txBody>
      </p:sp>
    </p:spTree>
    <p:extLst>
      <p:ext uri="{BB962C8B-B14F-4D97-AF65-F5344CB8AC3E}">
        <p14:creationId xmlns:p14="http://schemas.microsoft.com/office/powerpoint/2010/main" val="11124477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並排 </a:t>
            </a:r>
            <a:r>
              <a:rPr lang="en-US" altLang="zh-TW" sz="3600" dirty="0"/>
              <a:t>- float</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244827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行內元素不需要 </a:t>
            </a:r>
            <a:r>
              <a:rPr lang="en-US" altLang="zh-TW" sz="2400" dirty="0"/>
              <a:t>float</a:t>
            </a:r>
            <a:r>
              <a:rPr lang="zh-TW" altLang="en-US" sz="2400" dirty="0"/>
              <a:t>，使用</a:t>
            </a:r>
            <a:r>
              <a:rPr lang="en-US" altLang="zh-TW" sz="2400" dirty="0"/>
              <a:t>&lt;span&gt;</a:t>
            </a:r>
            <a:r>
              <a:rPr lang="zh-TW" altLang="en-US" sz="2400" dirty="0"/>
              <a:t>測試</a:t>
            </a:r>
          </a:p>
          <a:p>
            <a:r>
              <a:rPr lang="en-US" altLang="zh-TW" sz="2400" dirty="0"/>
              <a:t>float </a:t>
            </a:r>
            <a:r>
              <a:rPr lang="zh-TW" altLang="en-US" sz="2400" dirty="0"/>
              <a:t>浮動 與 </a:t>
            </a:r>
            <a:r>
              <a:rPr lang="en-US" altLang="zh-TW" sz="2400" dirty="0"/>
              <a:t>clear </a:t>
            </a:r>
            <a:r>
              <a:rPr lang="zh-TW" altLang="en-US" sz="2400" dirty="0"/>
              <a:t>清除</a:t>
            </a:r>
          </a:p>
          <a:p>
            <a:pPr lvl="1"/>
            <a:r>
              <a:rPr lang="zh-TW" altLang="en-US" sz="1800" dirty="0"/>
              <a:t>區塊元素</a:t>
            </a:r>
            <a:r>
              <a:rPr lang="en-US" altLang="zh-TW" sz="1800" dirty="0"/>
              <a:t>, </a:t>
            </a:r>
            <a:r>
              <a:rPr lang="zh-TW" altLang="en-US" sz="1800" dirty="0"/>
              <a:t>行內元素特性</a:t>
            </a:r>
          </a:p>
          <a:p>
            <a:pPr lvl="1"/>
            <a:r>
              <a:rPr lang="zh-TW" altLang="en-US" sz="1800" dirty="0"/>
              <a:t>何時使用</a:t>
            </a:r>
            <a:r>
              <a:rPr lang="en-US" altLang="zh-TW" sz="1800" dirty="0"/>
              <a:t>?</a:t>
            </a:r>
          </a:p>
        </p:txBody>
      </p:sp>
      <p:sp>
        <p:nvSpPr>
          <p:cNvPr id="7" name="圓角矩形 5">
            <a:extLst>
              <a:ext uri="{FF2B5EF4-FFF2-40B4-BE49-F238E27FC236}">
                <a16:creationId xmlns:a16="http://schemas.microsoft.com/office/drawing/2014/main" id="{47910532-8074-473E-9ADA-D66B37D88C57}"/>
              </a:ext>
            </a:extLst>
          </p:cNvPr>
          <p:cNvSpPr/>
          <p:nvPr/>
        </p:nvSpPr>
        <p:spPr>
          <a:xfrm>
            <a:off x="1283876" y="2643758"/>
            <a:ext cx="2587733"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600" dirty="0">
                <a:solidFill>
                  <a:schemeClr val="tx1"/>
                </a:solidFill>
              </a:rPr>
              <a:t>&lt;div</a:t>
            </a:r>
            <a:r>
              <a:rPr lang="zh-TW" altLang="en-US" sz="1600" dirty="0">
                <a:solidFill>
                  <a:schemeClr val="tx1"/>
                </a:solidFill>
              </a:rPr>
              <a:t> </a:t>
            </a:r>
            <a:r>
              <a:rPr lang="en-US" altLang="zh-TW" sz="1600" dirty="0">
                <a:solidFill>
                  <a:schemeClr val="tx1"/>
                </a:solidFill>
              </a:rPr>
              <a:t>class=“red”&gt;</a:t>
            </a:r>
          </a:p>
          <a:p>
            <a:r>
              <a:rPr lang="en-US" altLang="zh-TW" sz="1600" dirty="0">
                <a:solidFill>
                  <a:schemeClr val="tx1"/>
                </a:solidFill>
              </a:rPr>
              <a:t>      </a:t>
            </a:r>
            <a:r>
              <a:rPr lang="zh-TW" altLang="en-US" sz="1600" dirty="0">
                <a:solidFill>
                  <a:schemeClr val="tx1"/>
                </a:solidFill>
              </a:rPr>
              <a:t>我是紅盒子</a:t>
            </a:r>
            <a:endParaRPr lang="en-US" altLang="zh-TW" sz="1600" dirty="0">
              <a:solidFill>
                <a:schemeClr val="tx1"/>
              </a:solidFill>
            </a:endParaRPr>
          </a:p>
          <a:p>
            <a:r>
              <a:rPr lang="en-US" altLang="zh-TW" sz="1600" dirty="0">
                <a:solidFill>
                  <a:schemeClr val="tx1"/>
                </a:solidFill>
              </a:rPr>
              <a:t>&lt;/div&gt;</a:t>
            </a:r>
          </a:p>
          <a:p>
            <a:r>
              <a:rPr lang="en-US" altLang="zh-TW" sz="1600" dirty="0">
                <a:solidFill>
                  <a:schemeClr val="tx1"/>
                </a:solidFill>
              </a:rPr>
              <a:t>&lt;div</a:t>
            </a:r>
            <a:r>
              <a:rPr lang="zh-TW" altLang="en-US" sz="1600" dirty="0">
                <a:solidFill>
                  <a:schemeClr val="tx1"/>
                </a:solidFill>
              </a:rPr>
              <a:t> </a:t>
            </a:r>
            <a:r>
              <a:rPr lang="en-US" altLang="zh-TW" sz="1600" dirty="0">
                <a:solidFill>
                  <a:schemeClr val="tx1"/>
                </a:solidFill>
              </a:rPr>
              <a:t>class=“blue”&gt;</a:t>
            </a:r>
          </a:p>
          <a:p>
            <a:r>
              <a:rPr lang="en-US" altLang="zh-TW" sz="1600" dirty="0">
                <a:solidFill>
                  <a:schemeClr val="tx1"/>
                </a:solidFill>
              </a:rPr>
              <a:t>      </a:t>
            </a:r>
            <a:r>
              <a:rPr lang="zh-TW" altLang="en-US" sz="1600" dirty="0">
                <a:solidFill>
                  <a:schemeClr val="tx1"/>
                </a:solidFill>
              </a:rPr>
              <a:t>我是藍盒子</a:t>
            </a:r>
            <a:endParaRPr lang="en-US" altLang="zh-TW" sz="1600" dirty="0">
              <a:solidFill>
                <a:schemeClr val="tx1"/>
              </a:solidFill>
            </a:endParaRPr>
          </a:p>
          <a:p>
            <a:r>
              <a:rPr lang="en-US" altLang="zh-TW" sz="1600" dirty="0">
                <a:solidFill>
                  <a:schemeClr val="tx1"/>
                </a:solidFill>
              </a:rPr>
              <a:t>&lt;/div&gt;</a:t>
            </a:r>
          </a:p>
          <a:p>
            <a:r>
              <a:rPr lang="en-US" altLang="zh-TW" sz="1600" dirty="0">
                <a:solidFill>
                  <a:schemeClr val="tx1"/>
                </a:solidFill>
              </a:rPr>
              <a:t>&lt;p&gt;</a:t>
            </a:r>
            <a:r>
              <a:rPr lang="zh-TW" altLang="en-US" sz="1600" dirty="0">
                <a:solidFill>
                  <a:schemeClr val="tx1"/>
                </a:solidFill>
              </a:rPr>
              <a:t>我跟在後面喔</a:t>
            </a:r>
            <a:r>
              <a:rPr lang="en-US" altLang="zh-TW" sz="1600" dirty="0">
                <a:solidFill>
                  <a:schemeClr val="tx1"/>
                </a:solidFill>
              </a:rPr>
              <a:t>!&lt;/p&gt;</a:t>
            </a:r>
          </a:p>
        </p:txBody>
      </p:sp>
      <p:sp>
        <p:nvSpPr>
          <p:cNvPr id="8" name="圓角矩形 6">
            <a:extLst>
              <a:ext uri="{FF2B5EF4-FFF2-40B4-BE49-F238E27FC236}">
                <a16:creationId xmlns:a16="http://schemas.microsoft.com/office/drawing/2014/main" id="{D4E39560-3D48-4E3E-B680-73A203D53794}"/>
              </a:ext>
            </a:extLst>
          </p:cNvPr>
          <p:cNvSpPr/>
          <p:nvPr/>
        </p:nvSpPr>
        <p:spPr>
          <a:xfrm>
            <a:off x="4139952" y="2643758"/>
            <a:ext cx="3610288"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600" dirty="0">
                <a:solidFill>
                  <a:schemeClr val="tx1"/>
                </a:solidFill>
              </a:rPr>
              <a:t>.red {  color:#f00 ;  }</a:t>
            </a:r>
          </a:p>
          <a:p>
            <a:r>
              <a:rPr lang="en-US" altLang="zh-TW" sz="1600" dirty="0">
                <a:solidFill>
                  <a:schemeClr val="tx1"/>
                </a:solidFill>
              </a:rPr>
              <a:t>.blue {  color:#00F ; }</a:t>
            </a:r>
          </a:p>
          <a:p>
            <a:r>
              <a:rPr lang="en-US" altLang="zh-TW" sz="1600" dirty="0">
                <a:solidFill>
                  <a:schemeClr val="tx1"/>
                </a:solidFill>
              </a:rPr>
              <a:t>div {  float: left; }</a:t>
            </a:r>
          </a:p>
          <a:p>
            <a:r>
              <a:rPr lang="en-US" altLang="zh-TW" sz="1600" dirty="0">
                <a:solidFill>
                  <a:schemeClr val="tx1"/>
                </a:solidFill>
              </a:rPr>
              <a:t>p { </a:t>
            </a:r>
            <a:r>
              <a:rPr lang="en-US" altLang="zh-TW" sz="1600" dirty="0" err="1">
                <a:solidFill>
                  <a:schemeClr val="tx1"/>
                </a:solidFill>
              </a:rPr>
              <a:t>clear:left</a:t>
            </a:r>
            <a:r>
              <a:rPr lang="en-US" altLang="zh-TW" sz="1600" dirty="0">
                <a:solidFill>
                  <a:schemeClr val="tx1"/>
                </a:solidFill>
              </a:rPr>
              <a:t> ;}</a:t>
            </a:r>
          </a:p>
          <a:p>
            <a:endParaRPr lang="en-US" altLang="zh-TW" sz="1600" dirty="0">
              <a:solidFill>
                <a:schemeClr val="tx1"/>
              </a:solidFill>
            </a:endParaRPr>
          </a:p>
          <a:p>
            <a:endParaRPr lang="en-US" altLang="zh-TW" sz="1600" dirty="0">
              <a:solidFill>
                <a:schemeClr val="tx1"/>
              </a:solidFill>
            </a:endParaRPr>
          </a:p>
          <a:p>
            <a:endParaRPr lang="en-US" altLang="zh-TW" sz="1600" dirty="0">
              <a:solidFill>
                <a:schemeClr val="tx1"/>
              </a:solidFill>
            </a:endParaRPr>
          </a:p>
        </p:txBody>
      </p:sp>
    </p:spTree>
    <p:extLst>
      <p:ext uri="{BB962C8B-B14F-4D97-AF65-F5344CB8AC3E}">
        <p14:creationId xmlns:p14="http://schemas.microsoft.com/office/powerpoint/2010/main" val="33947325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並排 </a:t>
            </a:r>
            <a:r>
              <a:rPr lang="en-US" altLang="zh-TW" sz="3600" dirty="0"/>
              <a:t>- float</a:t>
            </a: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244827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2400" dirty="0"/>
              <a:t>加上邊界參數， </a:t>
            </a:r>
            <a:r>
              <a:rPr lang="en-US" altLang="zh-TW" sz="2400" dirty="0"/>
              <a:t>margin, padding, border</a:t>
            </a:r>
          </a:p>
          <a:p>
            <a:r>
              <a:rPr lang="zh-TW" altLang="en-US" sz="2400" dirty="0"/>
              <a:t>到瀏覽器查看邊界</a:t>
            </a:r>
          </a:p>
          <a:p>
            <a:endParaRPr lang="zh-TW" altLang="en-US" sz="2400" dirty="0"/>
          </a:p>
        </p:txBody>
      </p:sp>
      <p:sp>
        <p:nvSpPr>
          <p:cNvPr id="9" name="圓角矩形 5">
            <a:extLst>
              <a:ext uri="{FF2B5EF4-FFF2-40B4-BE49-F238E27FC236}">
                <a16:creationId xmlns:a16="http://schemas.microsoft.com/office/drawing/2014/main" id="{D08D148E-1BD4-432A-91EB-ABF0DAC9CFE7}"/>
              </a:ext>
            </a:extLst>
          </p:cNvPr>
          <p:cNvSpPr/>
          <p:nvPr/>
        </p:nvSpPr>
        <p:spPr>
          <a:xfrm>
            <a:off x="1058978" y="2926838"/>
            <a:ext cx="2587733" cy="1807977"/>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&lt;div</a:t>
            </a:r>
            <a:r>
              <a:rPr lang="zh-TW" altLang="en-US" sz="1400" dirty="0">
                <a:solidFill>
                  <a:schemeClr val="tx1"/>
                </a:solidFill>
              </a:rPr>
              <a:t> </a:t>
            </a:r>
            <a:r>
              <a:rPr lang="en-US" altLang="zh-TW" sz="1400" dirty="0">
                <a:solidFill>
                  <a:schemeClr val="tx1"/>
                </a:solidFill>
              </a:rPr>
              <a:t>class=“red”&gt;</a:t>
            </a:r>
          </a:p>
          <a:p>
            <a:r>
              <a:rPr lang="en-US" altLang="zh-TW" sz="1400" dirty="0">
                <a:solidFill>
                  <a:schemeClr val="tx1"/>
                </a:solidFill>
              </a:rPr>
              <a:t>      </a:t>
            </a:r>
            <a:r>
              <a:rPr lang="zh-TW" altLang="en-US" sz="1400" dirty="0">
                <a:solidFill>
                  <a:schemeClr val="tx1"/>
                </a:solidFill>
              </a:rPr>
              <a:t>我是紅盒子</a:t>
            </a:r>
            <a:endParaRPr lang="en-US" altLang="zh-TW" sz="1400" dirty="0">
              <a:solidFill>
                <a:schemeClr val="tx1"/>
              </a:solidFill>
            </a:endParaRPr>
          </a:p>
          <a:p>
            <a:r>
              <a:rPr lang="en-US" altLang="zh-TW" sz="1400" dirty="0">
                <a:solidFill>
                  <a:schemeClr val="tx1"/>
                </a:solidFill>
              </a:rPr>
              <a:t>&lt;/div&gt;</a:t>
            </a:r>
          </a:p>
          <a:p>
            <a:r>
              <a:rPr lang="en-US" altLang="zh-TW" sz="1400" dirty="0">
                <a:solidFill>
                  <a:schemeClr val="tx1"/>
                </a:solidFill>
              </a:rPr>
              <a:t>&lt;div</a:t>
            </a:r>
            <a:r>
              <a:rPr lang="zh-TW" altLang="en-US" sz="1400" dirty="0">
                <a:solidFill>
                  <a:schemeClr val="tx1"/>
                </a:solidFill>
              </a:rPr>
              <a:t> </a:t>
            </a:r>
            <a:r>
              <a:rPr lang="en-US" altLang="zh-TW" sz="1400" dirty="0">
                <a:solidFill>
                  <a:schemeClr val="tx1"/>
                </a:solidFill>
              </a:rPr>
              <a:t>class=“blue”&gt;</a:t>
            </a:r>
          </a:p>
          <a:p>
            <a:r>
              <a:rPr lang="en-US" altLang="zh-TW" sz="1400" dirty="0">
                <a:solidFill>
                  <a:schemeClr val="tx1"/>
                </a:solidFill>
              </a:rPr>
              <a:t>      </a:t>
            </a:r>
            <a:r>
              <a:rPr lang="zh-TW" altLang="en-US" sz="1400" dirty="0">
                <a:solidFill>
                  <a:schemeClr val="tx1"/>
                </a:solidFill>
              </a:rPr>
              <a:t>我是藍盒子</a:t>
            </a:r>
            <a:endParaRPr lang="en-US" altLang="zh-TW" sz="1400" dirty="0">
              <a:solidFill>
                <a:schemeClr val="tx1"/>
              </a:solidFill>
            </a:endParaRPr>
          </a:p>
          <a:p>
            <a:r>
              <a:rPr lang="en-US" altLang="zh-TW" sz="1400" dirty="0">
                <a:solidFill>
                  <a:schemeClr val="tx1"/>
                </a:solidFill>
              </a:rPr>
              <a:t>&lt;/div&gt;</a:t>
            </a:r>
          </a:p>
          <a:p>
            <a:r>
              <a:rPr lang="en-US" altLang="zh-TW" sz="1400" dirty="0">
                <a:solidFill>
                  <a:schemeClr val="tx1"/>
                </a:solidFill>
              </a:rPr>
              <a:t>&lt;p&gt;</a:t>
            </a:r>
            <a:r>
              <a:rPr lang="zh-TW" altLang="en-US" sz="1400" dirty="0">
                <a:solidFill>
                  <a:schemeClr val="tx1"/>
                </a:solidFill>
              </a:rPr>
              <a:t>我跟在後面喔</a:t>
            </a:r>
            <a:r>
              <a:rPr lang="en-US" altLang="zh-TW" sz="1400" dirty="0">
                <a:solidFill>
                  <a:schemeClr val="tx1"/>
                </a:solidFill>
              </a:rPr>
              <a:t>!&lt;/p&gt;</a:t>
            </a:r>
          </a:p>
        </p:txBody>
      </p:sp>
      <p:sp>
        <p:nvSpPr>
          <p:cNvPr id="10" name="圓角矩形 6">
            <a:extLst>
              <a:ext uri="{FF2B5EF4-FFF2-40B4-BE49-F238E27FC236}">
                <a16:creationId xmlns:a16="http://schemas.microsoft.com/office/drawing/2014/main" id="{359FC0D4-7C3F-4231-BE7E-670856E5CCE1}"/>
              </a:ext>
            </a:extLst>
          </p:cNvPr>
          <p:cNvSpPr/>
          <p:nvPr/>
        </p:nvSpPr>
        <p:spPr>
          <a:xfrm>
            <a:off x="3773986" y="2931790"/>
            <a:ext cx="4205432" cy="1850384"/>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.red {  color:#f00 ; margin:10px ; border:5px solid #aaa ;}</a:t>
            </a:r>
          </a:p>
          <a:p>
            <a:r>
              <a:rPr lang="en-US" altLang="zh-TW" sz="1400" dirty="0">
                <a:solidFill>
                  <a:schemeClr val="tx1"/>
                </a:solidFill>
              </a:rPr>
              <a:t>.blue {  color:#00F ; padding:10px ; border:5px solid #fa6 ;}</a:t>
            </a:r>
          </a:p>
          <a:p>
            <a:r>
              <a:rPr lang="en-US" altLang="zh-TW" sz="1400" dirty="0">
                <a:solidFill>
                  <a:schemeClr val="tx1"/>
                </a:solidFill>
              </a:rPr>
              <a:t>div {  float: left; }</a:t>
            </a:r>
          </a:p>
          <a:p>
            <a:r>
              <a:rPr lang="en-US" altLang="zh-TW" sz="1400" dirty="0">
                <a:solidFill>
                  <a:schemeClr val="tx1"/>
                </a:solidFill>
              </a:rPr>
              <a:t>p { </a:t>
            </a:r>
            <a:r>
              <a:rPr lang="en-US" altLang="zh-TW" sz="1400" dirty="0" err="1">
                <a:solidFill>
                  <a:schemeClr val="tx1"/>
                </a:solidFill>
              </a:rPr>
              <a:t>clear:left</a:t>
            </a:r>
            <a:r>
              <a:rPr lang="en-US" altLang="zh-TW" sz="1400" dirty="0">
                <a:solidFill>
                  <a:schemeClr val="tx1"/>
                </a:solidFill>
              </a:rPr>
              <a:t> ;}</a:t>
            </a:r>
          </a:p>
          <a:p>
            <a:endParaRPr lang="en-US" altLang="zh-TW" sz="1400" dirty="0">
              <a:solidFill>
                <a:schemeClr val="tx1"/>
              </a:solidFill>
            </a:endParaRPr>
          </a:p>
        </p:txBody>
      </p:sp>
      <p:pic>
        <p:nvPicPr>
          <p:cNvPr id="11" name="圖片 10">
            <a:extLst>
              <a:ext uri="{FF2B5EF4-FFF2-40B4-BE49-F238E27FC236}">
                <a16:creationId xmlns:a16="http://schemas.microsoft.com/office/drawing/2014/main" id="{89C6CAFD-EE20-4DAE-A76E-93D2513A2F84}"/>
              </a:ext>
            </a:extLst>
          </p:cNvPr>
          <p:cNvPicPr>
            <a:picLocks noChangeAspect="1"/>
          </p:cNvPicPr>
          <p:nvPr/>
        </p:nvPicPr>
        <p:blipFill>
          <a:blip r:embed="rId2"/>
          <a:stretch>
            <a:fillRect/>
          </a:stretch>
        </p:blipFill>
        <p:spPr>
          <a:xfrm>
            <a:off x="1165510" y="2058915"/>
            <a:ext cx="2057400" cy="809625"/>
          </a:xfrm>
          <a:prstGeom prst="rect">
            <a:avLst/>
          </a:prstGeom>
        </p:spPr>
      </p:pic>
      <p:pic>
        <p:nvPicPr>
          <p:cNvPr id="12" name="圖片 11">
            <a:extLst>
              <a:ext uri="{FF2B5EF4-FFF2-40B4-BE49-F238E27FC236}">
                <a16:creationId xmlns:a16="http://schemas.microsoft.com/office/drawing/2014/main" id="{A3A286C2-21F9-4A2C-8841-A4DAA63A3593}"/>
              </a:ext>
            </a:extLst>
          </p:cNvPr>
          <p:cNvPicPr>
            <a:picLocks noChangeAspect="1"/>
          </p:cNvPicPr>
          <p:nvPr/>
        </p:nvPicPr>
        <p:blipFill>
          <a:blip r:embed="rId3"/>
          <a:stretch>
            <a:fillRect/>
          </a:stretch>
        </p:blipFill>
        <p:spPr>
          <a:xfrm>
            <a:off x="4283968" y="1502978"/>
            <a:ext cx="1592734" cy="1360595"/>
          </a:xfrm>
          <a:prstGeom prst="rect">
            <a:avLst/>
          </a:prstGeom>
        </p:spPr>
      </p:pic>
      <p:pic>
        <p:nvPicPr>
          <p:cNvPr id="13" name="圖片 12">
            <a:extLst>
              <a:ext uri="{FF2B5EF4-FFF2-40B4-BE49-F238E27FC236}">
                <a16:creationId xmlns:a16="http://schemas.microsoft.com/office/drawing/2014/main" id="{6585C47A-7A18-4E4F-9D96-71CF12E19C3D}"/>
              </a:ext>
            </a:extLst>
          </p:cNvPr>
          <p:cNvPicPr>
            <a:picLocks noChangeAspect="1"/>
          </p:cNvPicPr>
          <p:nvPr/>
        </p:nvPicPr>
        <p:blipFill>
          <a:blip r:embed="rId4"/>
          <a:stretch>
            <a:fillRect/>
          </a:stretch>
        </p:blipFill>
        <p:spPr>
          <a:xfrm>
            <a:off x="6098867" y="1498012"/>
            <a:ext cx="1618528" cy="1370528"/>
          </a:xfrm>
          <a:prstGeom prst="rect">
            <a:avLst/>
          </a:prstGeom>
        </p:spPr>
      </p:pic>
    </p:spTree>
    <p:extLst>
      <p:ext uri="{BB962C8B-B14F-4D97-AF65-F5344CB8AC3E}">
        <p14:creationId xmlns:p14="http://schemas.microsoft.com/office/powerpoint/2010/main" val="2737350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sz="3600" dirty="0"/>
              <a:t>並排 </a:t>
            </a:r>
            <a:r>
              <a:rPr lang="en-US" altLang="zh-TW" sz="3600" dirty="0"/>
              <a:t>- </a:t>
            </a:r>
            <a:r>
              <a:rPr lang="en-US" altLang="zh-TW" dirty="0"/>
              <a:t>display</a:t>
            </a:r>
            <a:endParaRPr lang="en-US" altLang="zh-TW" sz="3600" dirty="0"/>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2448271"/>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err="1"/>
              <a:t>display:inline-block</a:t>
            </a:r>
            <a:r>
              <a:rPr lang="en-US" altLang="zh-TW" sz="2000" dirty="0"/>
              <a:t> </a:t>
            </a:r>
            <a:r>
              <a:rPr lang="zh-TW" altLang="en-US" sz="2000" dirty="0"/>
              <a:t>可同時帶有行內與區塊元素特性，可以並排並使用</a:t>
            </a:r>
            <a:r>
              <a:rPr lang="en-US" altLang="zh-TW" sz="2000" dirty="0"/>
              <a:t>CSS</a:t>
            </a:r>
            <a:r>
              <a:rPr lang="zh-TW" altLang="en-US" sz="2000" dirty="0"/>
              <a:t>設定寬高</a:t>
            </a:r>
            <a:endParaRPr lang="en-US" altLang="zh-TW" sz="2000" dirty="0"/>
          </a:p>
          <a:p>
            <a:r>
              <a:rPr lang="zh-TW" altLang="en-US" sz="2000" dirty="0"/>
              <a:t>缺點：</a:t>
            </a:r>
            <a:r>
              <a:rPr lang="en-US" altLang="zh-TW" sz="2000" dirty="0"/>
              <a:t> margin-right, margin-bottom</a:t>
            </a:r>
            <a:r>
              <a:rPr lang="zh-TW" altLang="en-US" sz="2000" dirty="0"/>
              <a:t>會產生 </a:t>
            </a:r>
            <a:r>
              <a:rPr lang="en-US" altLang="zh-TW" sz="2000" dirty="0"/>
              <a:t>4px</a:t>
            </a:r>
            <a:r>
              <a:rPr lang="zh-TW" altLang="en-US" sz="2000" dirty="0"/>
              <a:t> 間距，必須額外處理</a:t>
            </a:r>
            <a:r>
              <a:rPr lang="en-US" altLang="zh-TW" sz="2000" dirty="0"/>
              <a:t> </a:t>
            </a:r>
          </a:p>
        </p:txBody>
      </p:sp>
      <p:sp>
        <p:nvSpPr>
          <p:cNvPr id="7" name="圓角矩形 5">
            <a:extLst>
              <a:ext uri="{FF2B5EF4-FFF2-40B4-BE49-F238E27FC236}">
                <a16:creationId xmlns:a16="http://schemas.microsoft.com/office/drawing/2014/main" id="{47910532-8074-473E-9ADA-D66B37D88C57}"/>
              </a:ext>
            </a:extLst>
          </p:cNvPr>
          <p:cNvSpPr/>
          <p:nvPr/>
        </p:nvSpPr>
        <p:spPr>
          <a:xfrm>
            <a:off x="1283876" y="2499742"/>
            <a:ext cx="2587733"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&lt;div&gt;&lt;/div&gt;</a:t>
            </a:r>
          </a:p>
          <a:p>
            <a:r>
              <a:rPr lang="en-US" altLang="zh-TW" sz="1400" dirty="0">
                <a:solidFill>
                  <a:schemeClr val="tx1"/>
                </a:solidFill>
              </a:rPr>
              <a:t>&lt;div&gt;&lt;/div&gt;</a:t>
            </a:r>
          </a:p>
          <a:p>
            <a:r>
              <a:rPr lang="en-US" altLang="zh-TW" sz="1400" dirty="0">
                <a:solidFill>
                  <a:schemeClr val="tx1"/>
                </a:solidFill>
              </a:rPr>
              <a:t>&lt;div&gt;&lt;/div&gt;</a:t>
            </a:r>
          </a:p>
          <a:p>
            <a:r>
              <a:rPr lang="en-US" altLang="zh-TW" sz="1400" dirty="0">
                <a:solidFill>
                  <a:schemeClr val="tx1"/>
                </a:solidFill>
              </a:rPr>
              <a:t>&lt;div&gt;&lt;/div&gt;</a:t>
            </a:r>
          </a:p>
        </p:txBody>
      </p:sp>
      <p:sp>
        <p:nvSpPr>
          <p:cNvPr id="8" name="圓角矩形 6">
            <a:extLst>
              <a:ext uri="{FF2B5EF4-FFF2-40B4-BE49-F238E27FC236}">
                <a16:creationId xmlns:a16="http://schemas.microsoft.com/office/drawing/2014/main" id="{D4E39560-3D48-4E3E-B680-73A203D53794}"/>
              </a:ext>
            </a:extLst>
          </p:cNvPr>
          <p:cNvSpPr/>
          <p:nvPr/>
        </p:nvSpPr>
        <p:spPr>
          <a:xfrm>
            <a:off x="4139952" y="2499742"/>
            <a:ext cx="3610288" cy="2019050"/>
          </a:xfrm>
          <a:prstGeom prst="roundRect">
            <a:avLst>
              <a:gd name="adj" fmla="val 7911"/>
            </a:avLst>
          </a:prstGeom>
        </p:spPr>
        <p:style>
          <a:lnRef idx="3">
            <a:schemeClr val="lt1"/>
          </a:lnRef>
          <a:fillRef idx="1">
            <a:schemeClr val="accent3"/>
          </a:fillRef>
          <a:effectRef idx="1">
            <a:schemeClr val="accent3"/>
          </a:effectRef>
          <a:fontRef idx="minor">
            <a:schemeClr val="lt1"/>
          </a:fontRef>
        </p:style>
        <p:txBody>
          <a:bodyPr rtlCol="0" anchor="ctr"/>
          <a:lstStyle/>
          <a:p>
            <a:r>
              <a:rPr lang="en-US" altLang="zh-TW" sz="1400" dirty="0">
                <a:solidFill>
                  <a:schemeClr val="tx1"/>
                </a:solidFill>
              </a:rPr>
              <a:t>div</a:t>
            </a:r>
            <a:r>
              <a:rPr lang="zh-TW" altLang="en-US" sz="1400" dirty="0">
                <a:solidFill>
                  <a:schemeClr val="tx1"/>
                </a:solidFill>
              </a:rPr>
              <a:t> </a:t>
            </a:r>
            <a:r>
              <a:rPr lang="en-US" altLang="zh-TW" sz="1400" dirty="0">
                <a:solidFill>
                  <a:schemeClr val="tx1"/>
                </a:solidFill>
              </a:rPr>
              <a:t>{</a:t>
            </a:r>
          </a:p>
          <a:p>
            <a:r>
              <a:rPr lang="en-US" altLang="zh-TW" sz="1400" dirty="0">
                <a:solidFill>
                  <a:schemeClr val="tx1"/>
                </a:solidFill>
              </a:rPr>
              <a:t>	width: 100px;</a:t>
            </a:r>
          </a:p>
          <a:p>
            <a:r>
              <a:rPr lang="en-US" altLang="zh-TW" sz="1400" dirty="0">
                <a:solidFill>
                  <a:schemeClr val="tx1"/>
                </a:solidFill>
              </a:rPr>
              <a:t>	height: 100px;</a:t>
            </a:r>
          </a:p>
          <a:p>
            <a:r>
              <a:rPr lang="en-US" altLang="zh-TW" sz="1400" dirty="0">
                <a:solidFill>
                  <a:schemeClr val="tx1"/>
                </a:solidFill>
              </a:rPr>
              <a:t>	display: inline-block ;</a:t>
            </a:r>
          </a:p>
          <a:p>
            <a:r>
              <a:rPr lang="en-US" altLang="zh-TW" sz="1400" dirty="0">
                <a:solidFill>
                  <a:schemeClr val="tx1"/>
                </a:solidFill>
              </a:rPr>
              <a:t>	background-color: #ccc ;</a:t>
            </a:r>
          </a:p>
          <a:p>
            <a:r>
              <a:rPr lang="en-US" altLang="zh-TW" sz="1400" dirty="0">
                <a:solidFill>
                  <a:schemeClr val="tx1"/>
                </a:solidFill>
              </a:rPr>
              <a:t>	margin-right: -4px ;</a:t>
            </a:r>
          </a:p>
          <a:p>
            <a:r>
              <a:rPr lang="en-US" altLang="zh-TW" sz="1400" dirty="0">
                <a:solidFill>
                  <a:schemeClr val="tx1"/>
                </a:solidFill>
              </a:rPr>
              <a:t>	margin-bottom: -4px ;</a:t>
            </a:r>
          </a:p>
          <a:p>
            <a:r>
              <a:rPr lang="en-US" altLang="zh-TW" sz="1400" dirty="0">
                <a:solidFill>
                  <a:schemeClr val="tx1"/>
                </a:solidFill>
              </a:rPr>
              <a:t>}</a:t>
            </a:r>
          </a:p>
        </p:txBody>
      </p:sp>
    </p:spTree>
    <p:extLst>
      <p:ext uri="{BB962C8B-B14F-4D97-AF65-F5344CB8AC3E}">
        <p14:creationId xmlns:p14="http://schemas.microsoft.com/office/powerpoint/2010/main" val="31213229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TW" dirty="0"/>
              <a:t>display</a:t>
            </a:r>
            <a:endParaRPr lang="en-US" altLang="zh-TW" sz="3600" dirty="0"/>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3744416"/>
          </a:xfrm>
          <a:prstGeom prst="rect">
            <a:avLst/>
          </a:prstGeom>
        </p:spPr>
        <p:txBody>
          <a:bodyPr>
            <a:normAutofit fontScale="925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a:t>inline: </a:t>
            </a:r>
            <a:r>
              <a:rPr lang="zh-TW" altLang="en-US" sz="2000" dirty="0"/>
              <a:t>將元素顯示為內聯元素（如</a:t>
            </a:r>
            <a:r>
              <a:rPr lang="en-US" altLang="zh-TW" sz="2000" dirty="0"/>
              <a:t>&lt;span&gt;</a:t>
            </a:r>
            <a:r>
              <a:rPr lang="zh-TW" altLang="en-US" sz="2000" dirty="0"/>
              <a:t>）。任何高度和寬度屬性將不起作用播放</a:t>
            </a:r>
            <a:r>
              <a:rPr lang="en-US" altLang="zh-TW" sz="2000" dirty="0"/>
              <a:t>»</a:t>
            </a:r>
          </a:p>
          <a:p>
            <a:r>
              <a:rPr lang="en-US" altLang="zh-TW" sz="2000" dirty="0"/>
              <a:t>block: </a:t>
            </a:r>
            <a:r>
              <a:rPr lang="zh-TW" altLang="en-US" sz="2000" dirty="0"/>
              <a:t>塊將元素顯示為塊元素（如</a:t>
            </a:r>
            <a:r>
              <a:rPr lang="en-US" altLang="zh-TW" sz="2000" dirty="0"/>
              <a:t>&lt;p&gt;</a:t>
            </a:r>
            <a:r>
              <a:rPr lang="zh-TW" altLang="en-US" sz="2000" dirty="0"/>
              <a:t>）。它開始一個新的行，佔據了整個寬度播放它</a:t>
            </a:r>
            <a:r>
              <a:rPr lang="en-US" altLang="zh-TW" sz="2000" dirty="0"/>
              <a:t>»</a:t>
            </a:r>
          </a:p>
          <a:p>
            <a:r>
              <a:rPr lang="en-US" altLang="zh-TW" sz="2000" dirty="0"/>
              <a:t>flex: </a:t>
            </a:r>
            <a:r>
              <a:rPr lang="zh-TW" altLang="en-US" sz="2000" dirty="0"/>
              <a:t>將一個元素顯示為塊級</a:t>
            </a:r>
            <a:r>
              <a:rPr lang="en-US" altLang="zh-TW" sz="2000" dirty="0"/>
              <a:t>Flex</a:t>
            </a:r>
            <a:r>
              <a:rPr lang="zh-TW" altLang="en-US" sz="2000" dirty="0"/>
              <a:t>容器播放</a:t>
            </a:r>
            <a:r>
              <a:rPr lang="en-US" altLang="zh-TW" sz="2000" dirty="0"/>
              <a:t>»</a:t>
            </a:r>
          </a:p>
          <a:p>
            <a:r>
              <a:rPr lang="en-US" altLang="zh-TW" sz="2000" dirty="0"/>
              <a:t>Inline-block: </a:t>
            </a:r>
            <a:r>
              <a:rPr lang="zh-TW" altLang="en-US" sz="2000" dirty="0"/>
              <a:t>將內容顯示為內嵌級塊容器。元素本身被格式化為內聯元素，但是您可以應用高度和寬度值播放</a:t>
            </a:r>
            <a:r>
              <a:rPr lang="en-US" altLang="zh-TW" sz="2000" dirty="0"/>
              <a:t>»</a:t>
            </a:r>
          </a:p>
          <a:p>
            <a:r>
              <a:rPr lang="en-US" altLang="zh-TW" sz="2000" dirty="0"/>
              <a:t>inline-flex: </a:t>
            </a:r>
            <a:r>
              <a:rPr lang="zh-TW" altLang="en-US" sz="2000" dirty="0"/>
              <a:t>顯示一個元素作為內聯級</a:t>
            </a:r>
            <a:r>
              <a:rPr lang="en-US" altLang="zh-TW" sz="2000" dirty="0"/>
              <a:t>Flex</a:t>
            </a:r>
            <a:r>
              <a:rPr lang="zh-TW" altLang="en-US" sz="2000" dirty="0"/>
              <a:t>容器播放</a:t>
            </a:r>
            <a:r>
              <a:rPr lang="en-US" altLang="zh-TW" sz="2000" dirty="0"/>
              <a:t>»</a:t>
            </a:r>
          </a:p>
          <a:p>
            <a:r>
              <a:rPr lang="en-US" altLang="zh-TW" sz="2000" dirty="0"/>
              <a:t>inline-table: </a:t>
            </a:r>
            <a:r>
              <a:rPr lang="zh-TW" altLang="en-US" sz="2000" dirty="0"/>
              <a:t>顯示為內嵌級表播放</a:t>
            </a:r>
            <a:r>
              <a:rPr lang="en-US" altLang="zh-TW" sz="2000" dirty="0"/>
              <a:t>»</a:t>
            </a:r>
          </a:p>
          <a:p>
            <a:r>
              <a:rPr lang="en-US" altLang="zh-TW" sz="2000" dirty="0"/>
              <a:t>list-item: </a:t>
            </a:r>
            <a:r>
              <a:rPr lang="zh-TW" altLang="en-US" sz="2000" dirty="0"/>
              <a:t>讓元素的行為像一個</a:t>
            </a:r>
            <a:r>
              <a:rPr lang="en-US" altLang="zh-TW" sz="2000" dirty="0"/>
              <a:t>&lt;li&gt;</a:t>
            </a:r>
            <a:r>
              <a:rPr lang="zh-TW" altLang="en-US" sz="2000" dirty="0"/>
              <a:t>元素播放它</a:t>
            </a:r>
            <a:r>
              <a:rPr lang="en-US" altLang="zh-TW" sz="2000" dirty="0"/>
              <a:t>»</a:t>
            </a:r>
          </a:p>
          <a:p>
            <a:r>
              <a:rPr lang="en-US" altLang="zh-TW" sz="2000" dirty="0"/>
              <a:t>run-in: </a:t>
            </a:r>
            <a:r>
              <a:rPr lang="zh-TW" altLang="en-US" sz="2000" dirty="0"/>
              <a:t>根據上下文以塊或內聯方式顯示元素播放</a:t>
            </a:r>
            <a:r>
              <a:rPr lang="en-US" altLang="zh-TW" sz="2000" dirty="0"/>
              <a:t>»</a:t>
            </a:r>
          </a:p>
          <a:p>
            <a:r>
              <a:rPr lang="en-US" altLang="zh-TW" sz="2000" dirty="0"/>
              <a:t>table: </a:t>
            </a:r>
            <a:r>
              <a:rPr lang="zh-TW" altLang="en-US" sz="2000" dirty="0"/>
              <a:t>讓元素的行為像一個</a:t>
            </a:r>
            <a:r>
              <a:rPr lang="en-US" altLang="zh-TW" sz="2000" dirty="0"/>
              <a:t>&lt;table&gt;</a:t>
            </a:r>
            <a:r>
              <a:rPr lang="zh-TW" altLang="en-US" sz="2000" dirty="0"/>
              <a:t>元素播放</a:t>
            </a:r>
            <a:r>
              <a:rPr lang="en-US" altLang="zh-TW" sz="2000" dirty="0"/>
              <a:t>»</a:t>
            </a:r>
          </a:p>
          <a:p>
            <a:r>
              <a:rPr lang="en-US" altLang="zh-TW" sz="2000" dirty="0"/>
              <a:t>……</a:t>
            </a:r>
          </a:p>
        </p:txBody>
      </p:sp>
    </p:spTree>
    <p:extLst>
      <p:ext uri="{BB962C8B-B14F-4D97-AF65-F5344CB8AC3E}">
        <p14:creationId xmlns:p14="http://schemas.microsoft.com/office/powerpoint/2010/main" val="28189463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dirty="0"/>
              <a:t>定位 </a:t>
            </a:r>
            <a:r>
              <a:rPr lang="en-US" altLang="zh-TW" dirty="0"/>
              <a:t>- position</a:t>
            </a:r>
            <a:endParaRPr lang="en-US" altLang="zh-TW" sz="3600" dirty="0"/>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3744416"/>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000" dirty="0"/>
              <a:t>position</a:t>
            </a:r>
            <a:r>
              <a:rPr lang="zh-TW" altLang="en-US" sz="2000" dirty="0"/>
              <a:t>：</a:t>
            </a:r>
            <a:r>
              <a:rPr lang="en-US" altLang="zh-TW" sz="2000" dirty="0" err="1"/>
              <a:t>absolute|relative|static</a:t>
            </a:r>
            <a:r>
              <a:rPr lang="en-US" altLang="zh-TW" sz="2000" dirty="0"/>
              <a:t>(</a:t>
            </a:r>
            <a:r>
              <a:rPr lang="zh-TW" altLang="en-US" sz="2000" dirty="0"/>
              <a:t>預設值</a:t>
            </a:r>
            <a:r>
              <a:rPr lang="en-US" altLang="zh-TW" sz="2000" dirty="0"/>
              <a:t>)|fixed</a:t>
            </a:r>
          </a:p>
          <a:p>
            <a:r>
              <a:rPr lang="en-US" altLang="zh-TW" sz="2000" dirty="0"/>
              <a:t>absolute(</a:t>
            </a:r>
            <a:r>
              <a:rPr lang="zh-TW" altLang="en-US" sz="2000" dirty="0"/>
              <a:t>絕對位置</a:t>
            </a:r>
            <a:r>
              <a:rPr lang="en-US" altLang="zh-TW" sz="2000" dirty="0"/>
              <a:t>)-- </a:t>
            </a:r>
            <a:r>
              <a:rPr lang="zh-TW" altLang="en-US" sz="2000" dirty="0"/>
              <a:t>父元素內容區邊界</a:t>
            </a:r>
          </a:p>
          <a:p>
            <a:r>
              <a:rPr lang="en-US" altLang="zh-TW" sz="2000" dirty="0"/>
              <a:t>relative(</a:t>
            </a:r>
            <a:r>
              <a:rPr lang="zh-TW" altLang="en-US" sz="2000" dirty="0"/>
              <a:t>相對位置</a:t>
            </a:r>
            <a:r>
              <a:rPr lang="en-US" altLang="zh-TW" sz="2000" dirty="0"/>
              <a:t>)--</a:t>
            </a:r>
            <a:r>
              <a:rPr lang="zh-TW" altLang="en-US" sz="2000" dirty="0"/>
              <a:t>原本應該在的位置</a:t>
            </a:r>
          </a:p>
          <a:p>
            <a:r>
              <a:rPr lang="en-US" altLang="zh-TW" sz="2000" dirty="0"/>
              <a:t>static(</a:t>
            </a:r>
            <a:r>
              <a:rPr lang="zh-TW" altLang="en-US" sz="2000" dirty="0"/>
              <a:t>靜態位置</a:t>
            </a:r>
            <a:r>
              <a:rPr lang="en-US" altLang="zh-TW" sz="2000" dirty="0"/>
              <a:t>)--</a:t>
            </a:r>
            <a:r>
              <a:rPr lang="zh-TW" altLang="en-US" sz="2000" dirty="0"/>
              <a:t>依照原始碼的排列順序來定位</a:t>
            </a:r>
          </a:p>
          <a:p>
            <a:r>
              <a:rPr lang="en-US" altLang="zh-TW" sz="2000" dirty="0"/>
              <a:t>fixed(</a:t>
            </a:r>
            <a:r>
              <a:rPr lang="zh-TW" altLang="en-US" sz="2000" dirty="0"/>
              <a:t>固定位置</a:t>
            </a:r>
            <a:r>
              <a:rPr lang="en-US" altLang="zh-TW" sz="2000" dirty="0"/>
              <a:t>)--</a:t>
            </a:r>
            <a:r>
              <a:rPr lang="zh-TW" altLang="en-US" sz="2000" dirty="0"/>
              <a:t>捲動捲軸時不會移動</a:t>
            </a:r>
          </a:p>
          <a:p>
            <a:r>
              <a:rPr lang="en-US" altLang="zh-TW" sz="2000" dirty="0"/>
              <a:t>bottom</a:t>
            </a:r>
            <a:r>
              <a:rPr lang="zh-TW" altLang="en-US" sz="2000" dirty="0"/>
              <a:t>、</a:t>
            </a:r>
            <a:r>
              <a:rPr lang="en-US" altLang="zh-TW" sz="2000" dirty="0"/>
              <a:t>left</a:t>
            </a:r>
            <a:r>
              <a:rPr lang="zh-TW" altLang="en-US" sz="2000" dirty="0"/>
              <a:t>、</a:t>
            </a:r>
            <a:r>
              <a:rPr lang="en-US" altLang="zh-TW" sz="2000" dirty="0"/>
              <a:t>right</a:t>
            </a:r>
            <a:r>
              <a:rPr lang="zh-TW" altLang="en-US" sz="2000" dirty="0"/>
              <a:t>、</a:t>
            </a:r>
            <a:r>
              <a:rPr lang="en-US" altLang="zh-TW" sz="2000" dirty="0"/>
              <a:t>top</a:t>
            </a:r>
            <a:r>
              <a:rPr lang="zh-TW" altLang="en-US" sz="2000" dirty="0"/>
              <a:t>：</a:t>
            </a:r>
            <a:r>
              <a:rPr lang="en-US" altLang="zh-TW" sz="2000" dirty="0"/>
              <a:t>auto|&lt;length&gt;|&lt;percentage&gt;</a:t>
            </a:r>
          </a:p>
          <a:p>
            <a:endParaRPr lang="en-US" altLang="zh-TW" sz="2000" dirty="0"/>
          </a:p>
          <a:p>
            <a:r>
              <a:rPr lang="zh-TW" altLang="en-US" sz="2000" dirty="0"/>
              <a:t>目標元素與邊界的距離</a:t>
            </a:r>
          </a:p>
          <a:p>
            <a:r>
              <a:rPr lang="en-US" altLang="zh-TW" sz="2000" dirty="0"/>
              <a:t>z-index</a:t>
            </a:r>
            <a:r>
              <a:rPr lang="zh-TW" altLang="en-US" sz="2000" dirty="0"/>
              <a:t>：</a:t>
            </a:r>
            <a:r>
              <a:rPr lang="en-US" altLang="zh-TW" sz="2000" dirty="0"/>
              <a:t>auto|&lt;integer&gt;</a:t>
            </a:r>
          </a:p>
          <a:p>
            <a:r>
              <a:rPr lang="zh-TW" altLang="en-US" sz="2000" dirty="0"/>
              <a:t>值大表示越上層</a:t>
            </a:r>
          </a:p>
        </p:txBody>
      </p:sp>
    </p:spTree>
    <p:extLst>
      <p:ext uri="{BB962C8B-B14F-4D97-AF65-F5344CB8AC3E}">
        <p14:creationId xmlns:p14="http://schemas.microsoft.com/office/powerpoint/2010/main" val="30495375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rPr>
              <a:t>溢位 </a:t>
            </a:r>
            <a:r>
              <a:rPr lang="en-US" altLang="zh-TW" b="1" dirty="0">
                <a:solidFill>
                  <a:schemeClr val="tx1"/>
                </a:solidFill>
                <a:latin typeface="Arial Unicode MS" panose="020B0604020202020204" pitchFamily="34" charset="-120"/>
              </a:rPr>
              <a:t>- overflow</a:t>
            </a:r>
            <a:endParaRPr lang="en-US" altLang="zh-TW" sz="3600" dirty="0">
              <a:solidFill>
                <a:schemeClr val="tx1"/>
              </a:solidFill>
            </a:endParaRPr>
          </a:p>
        </p:txBody>
      </p:sp>
      <p:sp>
        <p:nvSpPr>
          <p:cNvPr id="6" name="內容版面配置區 2">
            <a:extLst>
              <a:ext uri="{FF2B5EF4-FFF2-40B4-BE49-F238E27FC236}">
                <a16:creationId xmlns:a16="http://schemas.microsoft.com/office/drawing/2014/main" id="{4DDF0207-A97D-4899-BC57-43D7A3A13699}"/>
              </a:ext>
            </a:extLst>
          </p:cNvPr>
          <p:cNvSpPr txBox="1">
            <a:spLocks/>
          </p:cNvSpPr>
          <p:nvPr/>
        </p:nvSpPr>
        <p:spPr>
          <a:xfrm>
            <a:off x="748937" y="987574"/>
            <a:ext cx="7567479" cy="3744416"/>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2400" dirty="0"/>
              <a:t>overflow</a:t>
            </a:r>
            <a:r>
              <a:rPr lang="zh-TW" altLang="en-US" sz="2400" dirty="0"/>
              <a:t>：屬性指定在元素的內容太大而無法放入指定區域時是剪輯內容還是添加滾動條。</a:t>
            </a:r>
            <a:endParaRPr lang="en-US" altLang="zh-TW" sz="2400" dirty="0"/>
          </a:p>
          <a:p>
            <a:endParaRPr lang="en-US" altLang="zh-TW" sz="2400" dirty="0"/>
          </a:p>
          <a:p>
            <a:pPr lvl="1"/>
            <a:r>
              <a:rPr lang="en-US" altLang="zh-TW" sz="2000" dirty="0"/>
              <a:t>visible</a:t>
            </a:r>
            <a:r>
              <a:rPr lang="zh-TW" altLang="en-US" sz="2000" dirty="0"/>
              <a:t>：默認。溢出不會被裁剪。內容在元素框外渲染</a:t>
            </a:r>
          </a:p>
          <a:p>
            <a:pPr lvl="1"/>
            <a:r>
              <a:rPr lang="en-US" altLang="zh-TW" sz="2000" dirty="0"/>
              <a:t>hidden </a:t>
            </a:r>
            <a:r>
              <a:rPr lang="zh-TW" altLang="en-US" sz="2000" dirty="0"/>
              <a:t>：溢出被裁剪，其餘內容將不可見</a:t>
            </a:r>
          </a:p>
          <a:p>
            <a:pPr lvl="1"/>
            <a:r>
              <a:rPr lang="en-US" altLang="zh-TW" sz="2000" dirty="0"/>
              <a:t>scroll </a:t>
            </a:r>
            <a:r>
              <a:rPr lang="zh-TW" altLang="en-US" sz="2000" dirty="0"/>
              <a:t>：剪輯了溢出，並添加了滾動條以查看其餘內容</a:t>
            </a:r>
          </a:p>
          <a:p>
            <a:pPr lvl="1"/>
            <a:r>
              <a:rPr lang="en-US" altLang="zh-TW" sz="2000" dirty="0"/>
              <a:t>auto</a:t>
            </a:r>
            <a:r>
              <a:rPr lang="zh-TW" altLang="en-US" sz="2000" dirty="0"/>
              <a:t>：與相似</a:t>
            </a:r>
            <a:r>
              <a:rPr lang="en-US" altLang="zh-TW" sz="2000" dirty="0"/>
              <a:t>scroll</a:t>
            </a:r>
            <a:r>
              <a:rPr lang="zh-TW" altLang="en-US" sz="2000" dirty="0"/>
              <a:t>，但僅在必要時添加滾動條</a:t>
            </a:r>
            <a:br>
              <a:rPr lang="zh-TW" altLang="en-US" sz="2400" dirty="0"/>
            </a:br>
            <a:endParaRPr lang="zh-TW" altLang="en-US" sz="2400" dirty="0"/>
          </a:p>
          <a:p>
            <a:pPr marL="0" indent="0">
              <a:buNone/>
            </a:pPr>
            <a:endParaRPr lang="zh-TW" altLang="en-US" sz="2400" dirty="0"/>
          </a:p>
        </p:txBody>
      </p:sp>
    </p:spTree>
    <p:extLst>
      <p:ext uri="{BB962C8B-B14F-4D97-AF65-F5344CB8AC3E}">
        <p14:creationId xmlns:p14="http://schemas.microsoft.com/office/powerpoint/2010/main" val="40616627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zh-TW" altLang="en-US" b="1" dirty="0">
                <a:solidFill>
                  <a:schemeClr val="tx1"/>
                </a:solidFill>
                <a:latin typeface="Arial Unicode MS" panose="020B0604020202020204" pitchFamily="34" charset="-120"/>
                <a:ea typeface="微軟正黑體" panose="020B0604030504040204" pitchFamily="34" charset="-120"/>
              </a:rPr>
              <a:t>範例</a:t>
            </a:r>
            <a:endParaRPr lang="en-US" altLang="zh-TW" sz="3600" dirty="0">
              <a:solidFill>
                <a:schemeClr val="tx1"/>
              </a:solidFill>
            </a:endParaRPr>
          </a:p>
        </p:txBody>
      </p:sp>
      <p:pic>
        <p:nvPicPr>
          <p:cNvPr id="4" name="圖片 3">
            <a:extLst>
              <a:ext uri="{FF2B5EF4-FFF2-40B4-BE49-F238E27FC236}">
                <a16:creationId xmlns:a16="http://schemas.microsoft.com/office/drawing/2014/main" id="{2A0D4BE4-0890-4559-AF7E-B2ABE7097E89}"/>
              </a:ext>
            </a:extLst>
          </p:cNvPr>
          <p:cNvPicPr>
            <a:picLocks noChangeAspect="1"/>
          </p:cNvPicPr>
          <p:nvPr/>
        </p:nvPicPr>
        <p:blipFill>
          <a:blip r:embed="rId2"/>
          <a:stretch>
            <a:fillRect/>
          </a:stretch>
        </p:blipFill>
        <p:spPr>
          <a:xfrm>
            <a:off x="683568" y="915566"/>
            <a:ext cx="4536503" cy="3745789"/>
          </a:xfrm>
          <a:prstGeom prst="rect">
            <a:avLst/>
          </a:prstGeom>
        </p:spPr>
      </p:pic>
      <p:sp>
        <p:nvSpPr>
          <p:cNvPr id="7" name="內容版面配置區 2">
            <a:extLst>
              <a:ext uri="{FF2B5EF4-FFF2-40B4-BE49-F238E27FC236}">
                <a16:creationId xmlns:a16="http://schemas.microsoft.com/office/drawing/2014/main" id="{B7018F12-E364-4882-A083-EB6CD3315723}"/>
              </a:ext>
            </a:extLst>
          </p:cNvPr>
          <p:cNvSpPr txBox="1">
            <a:spLocks/>
          </p:cNvSpPr>
          <p:nvPr/>
        </p:nvSpPr>
        <p:spPr>
          <a:xfrm>
            <a:off x="5231633" y="915566"/>
            <a:ext cx="3312368" cy="2448272"/>
          </a:xfrm>
          <a:prstGeom prst="rect">
            <a:avLst/>
          </a:prstGeom>
        </p:spPr>
        <p:txBody>
          <a:bodyPr>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TW" sz="1800" dirty="0">
                <a:latin typeface="Arial Unicode MS" panose="020B0604020202020204" pitchFamily="34" charset="-120"/>
                <a:ea typeface="微軟正黑體" panose="020B0604030504040204" pitchFamily="34" charset="-120"/>
              </a:rPr>
              <a:t>Structural Semantic Elements</a:t>
            </a:r>
          </a:p>
          <a:p>
            <a:pPr lvl="1">
              <a:defRPr/>
            </a:pPr>
            <a:r>
              <a:rPr lang="en-US" altLang="zh-TW" sz="1400" kern="0" dirty="0">
                <a:latin typeface="+mn-lt"/>
                <a:ea typeface="+mn-ea"/>
              </a:rPr>
              <a:t>section</a:t>
            </a:r>
          </a:p>
          <a:p>
            <a:pPr lvl="1">
              <a:defRPr/>
            </a:pPr>
            <a:r>
              <a:rPr lang="en-US" altLang="zh-TW" sz="1400" kern="0" dirty="0">
                <a:latin typeface="+mn-lt"/>
                <a:ea typeface="+mn-ea"/>
              </a:rPr>
              <a:t>header</a:t>
            </a:r>
          </a:p>
          <a:p>
            <a:pPr lvl="1">
              <a:defRPr/>
            </a:pPr>
            <a:r>
              <a:rPr lang="en-US" altLang="zh-TW" sz="1400" kern="0" dirty="0">
                <a:latin typeface="+mn-lt"/>
                <a:ea typeface="+mn-ea"/>
              </a:rPr>
              <a:t>footer</a:t>
            </a:r>
          </a:p>
          <a:p>
            <a:pPr lvl="1">
              <a:defRPr/>
            </a:pPr>
            <a:r>
              <a:rPr lang="en-US" altLang="zh-TW" sz="1400" kern="0" dirty="0">
                <a:latin typeface="+mn-lt"/>
                <a:ea typeface="+mn-ea"/>
              </a:rPr>
              <a:t>Aside</a:t>
            </a:r>
          </a:p>
          <a:p>
            <a:pPr lvl="1">
              <a:defRPr/>
            </a:pPr>
            <a:r>
              <a:rPr lang="en-US" altLang="zh-TW" sz="1400" kern="0" dirty="0">
                <a:latin typeface="+mn-lt"/>
                <a:ea typeface="+mn-ea"/>
              </a:rPr>
              <a:t>nav</a:t>
            </a:r>
          </a:p>
          <a:p>
            <a:pPr lvl="1">
              <a:defRPr/>
            </a:pPr>
            <a:r>
              <a:rPr lang="en-US" altLang="zh-TW" sz="1400" kern="0" dirty="0">
                <a:latin typeface="+mn-lt"/>
                <a:ea typeface="+mn-ea"/>
              </a:rPr>
              <a:t>article</a:t>
            </a:r>
          </a:p>
          <a:p>
            <a:pPr marL="457200" lvl="1" indent="0">
              <a:spcBef>
                <a:spcPct val="20000"/>
              </a:spcBef>
              <a:buNone/>
              <a:defRPr/>
            </a:pPr>
            <a:endParaRPr lang="en-US" altLang="zh-TW" sz="2000" kern="0" dirty="0">
              <a:latin typeface="+mn-lt"/>
              <a:ea typeface="+mn-ea"/>
            </a:endParaRPr>
          </a:p>
          <a:p>
            <a:pPr marL="0" indent="0">
              <a:buNone/>
            </a:pPr>
            <a:endParaRPr lang="en-US" altLang="zh-TW" sz="2000" dirty="0">
              <a:latin typeface="Arial Unicode MS" panose="020B0604020202020204" pitchFamily="34" charset="-120"/>
              <a:ea typeface="微軟正黑體" panose="020B0604030504040204" pitchFamily="34" charset="-120"/>
            </a:endParaRPr>
          </a:p>
          <a:p>
            <a:pPr marL="0" indent="0">
              <a:buNone/>
            </a:pPr>
            <a:endParaRPr lang="en-US" altLang="zh-TW" sz="2000" dirty="0">
              <a:latin typeface="Arial Unicode MS" panose="020B0604020202020204" pitchFamily="34" charset="-120"/>
              <a:ea typeface="微軟正黑體" panose="020B0604030504040204" pitchFamily="34" charset="-120"/>
            </a:endParaRPr>
          </a:p>
        </p:txBody>
      </p:sp>
    </p:spTree>
    <p:extLst>
      <p:ext uri="{BB962C8B-B14F-4D97-AF65-F5344CB8AC3E}">
        <p14:creationId xmlns:p14="http://schemas.microsoft.com/office/powerpoint/2010/main" val="4166427964"/>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2398</TotalTime>
  <Words>7046</Words>
  <Application>Microsoft Macintosh PowerPoint</Application>
  <PresentationFormat>如螢幕大小 (16:9)</PresentationFormat>
  <Paragraphs>983</Paragraphs>
  <Slides>98</Slides>
  <Notes>1</Notes>
  <HiddenSlides>0</HiddenSlides>
  <MMClips>0</MMClips>
  <ScaleCrop>false</ScaleCrop>
  <HeadingPairs>
    <vt:vector size="8" baseType="variant">
      <vt:variant>
        <vt:lpstr>使用字型</vt:lpstr>
      </vt:variant>
      <vt:variant>
        <vt:i4>10</vt:i4>
      </vt:variant>
      <vt:variant>
        <vt:lpstr>佈景主題</vt:lpstr>
      </vt:variant>
      <vt:variant>
        <vt:i4>3</vt:i4>
      </vt:variant>
      <vt:variant>
        <vt:lpstr>內嵌 OLE 伺服程式</vt:lpstr>
      </vt:variant>
      <vt:variant>
        <vt:i4>1</vt:i4>
      </vt:variant>
      <vt:variant>
        <vt:lpstr>投影片標題</vt:lpstr>
      </vt:variant>
      <vt:variant>
        <vt:i4>98</vt:i4>
      </vt:variant>
    </vt:vector>
  </HeadingPairs>
  <TitlesOfParts>
    <vt:vector size="112" baseType="lpstr">
      <vt:lpstr>微軟正黑體</vt:lpstr>
      <vt:lpstr>新細明體</vt:lpstr>
      <vt:lpstr>Arial Unicode MS</vt:lpstr>
      <vt:lpstr>맑은 고딕</vt:lpstr>
      <vt:lpstr>Arial</vt:lpstr>
      <vt:lpstr>Arial</vt:lpstr>
      <vt:lpstr>Calibri</vt:lpstr>
      <vt:lpstr>Consolas</vt:lpstr>
      <vt:lpstr>Verdana</vt:lpstr>
      <vt:lpstr>Wingdings</vt:lpstr>
      <vt:lpstr>Cover and End Slide Master</vt:lpstr>
      <vt:lpstr>Contents Slide Master</vt:lpstr>
      <vt:lpstr>Section Break Slide Master</vt:lpstr>
      <vt:lpstr>Image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資展國際 童莉雯</cp:lastModifiedBy>
  <cp:revision>349</cp:revision>
  <dcterms:created xsi:type="dcterms:W3CDTF">2016-12-05T23:26:54Z</dcterms:created>
  <dcterms:modified xsi:type="dcterms:W3CDTF">2022-07-28T08:47:53Z</dcterms:modified>
</cp:coreProperties>
</file>