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07"/>
  </p:notesMasterIdLst>
  <p:handoutMasterIdLst>
    <p:handoutMasterId r:id="rId108"/>
  </p:handoutMasterIdLst>
  <p:sldIdLst>
    <p:sldId id="256" r:id="rId3"/>
    <p:sldId id="257" r:id="rId4"/>
    <p:sldId id="258" r:id="rId5"/>
    <p:sldId id="259" r:id="rId6"/>
    <p:sldId id="369" r:id="rId7"/>
    <p:sldId id="371" r:id="rId8"/>
    <p:sldId id="391" r:id="rId9"/>
    <p:sldId id="392" r:id="rId10"/>
    <p:sldId id="367" r:id="rId11"/>
    <p:sldId id="260" r:id="rId12"/>
    <p:sldId id="261" r:id="rId13"/>
    <p:sldId id="262" r:id="rId14"/>
    <p:sldId id="263" r:id="rId15"/>
    <p:sldId id="264" r:id="rId16"/>
    <p:sldId id="265" r:id="rId17"/>
    <p:sldId id="317" r:id="rId18"/>
    <p:sldId id="318" r:id="rId19"/>
    <p:sldId id="266" r:id="rId20"/>
    <p:sldId id="268" r:id="rId21"/>
    <p:sldId id="274" r:id="rId22"/>
    <p:sldId id="378" r:id="rId23"/>
    <p:sldId id="311" r:id="rId24"/>
    <p:sldId id="272" r:id="rId25"/>
    <p:sldId id="273" r:id="rId26"/>
    <p:sldId id="271" r:id="rId27"/>
    <p:sldId id="270" r:id="rId28"/>
    <p:sldId id="393" r:id="rId29"/>
    <p:sldId id="366" r:id="rId30"/>
    <p:sldId id="373" r:id="rId31"/>
    <p:sldId id="275" r:id="rId32"/>
    <p:sldId id="356" r:id="rId33"/>
    <p:sldId id="357" r:id="rId34"/>
    <p:sldId id="358" r:id="rId35"/>
    <p:sldId id="276" r:id="rId36"/>
    <p:sldId id="279" r:id="rId37"/>
    <p:sldId id="374" r:id="rId38"/>
    <p:sldId id="281" r:id="rId39"/>
    <p:sldId id="282" r:id="rId40"/>
    <p:sldId id="280" r:id="rId41"/>
    <p:sldId id="380" r:id="rId42"/>
    <p:sldId id="283" r:id="rId43"/>
    <p:sldId id="284" r:id="rId44"/>
    <p:sldId id="285" r:id="rId45"/>
    <p:sldId id="286" r:id="rId46"/>
    <p:sldId id="379" r:id="rId47"/>
    <p:sldId id="287" r:id="rId48"/>
    <p:sldId id="381"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83" r:id="rId66"/>
    <p:sldId id="308" r:id="rId67"/>
    <p:sldId id="309" r:id="rId68"/>
    <p:sldId id="312" r:id="rId69"/>
    <p:sldId id="314" r:id="rId70"/>
    <p:sldId id="315" r:id="rId71"/>
    <p:sldId id="316" r:id="rId72"/>
    <p:sldId id="320" r:id="rId73"/>
    <p:sldId id="321" r:id="rId74"/>
    <p:sldId id="387" r:id="rId75"/>
    <p:sldId id="388" r:id="rId76"/>
    <p:sldId id="310" r:id="rId77"/>
    <p:sldId id="362" r:id="rId78"/>
    <p:sldId id="363" r:id="rId79"/>
    <p:sldId id="365" r:id="rId80"/>
    <p:sldId id="364" r:id="rId81"/>
    <p:sldId id="398" r:id="rId82"/>
    <p:sldId id="345" r:id="rId83"/>
    <p:sldId id="334" r:id="rId84"/>
    <p:sldId id="335" r:id="rId85"/>
    <p:sldId id="336" r:id="rId86"/>
    <p:sldId id="337" r:id="rId87"/>
    <p:sldId id="338" r:id="rId88"/>
    <p:sldId id="395" r:id="rId89"/>
    <p:sldId id="341" r:id="rId90"/>
    <p:sldId id="325" r:id="rId91"/>
    <p:sldId id="326" r:id="rId92"/>
    <p:sldId id="327" r:id="rId93"/>
    <p:sldId id="328" r:id="rId94"/>
    <p:sldId id="329" r:id="rId95"/>
    <p:sldId id="330" r:id="rId96"/>
    <p:sldId id="394" r:id="rId97"/>
    <p:sldId id="389" r:id="rId98"/>
    <p:sldId id="390" r:id="rId99"/>
    <p:sldId id="346" r:id="rId100"/>
    <p:sldId id="347" r:id="rId101"/>
    <p:sldId id="339" r:id="rId102"/>
    <p:sldId id="340" r:id="rId103"/>
    <p:sldId id="349" r:id="rId104"/>
    <p:sldId id="397" r:id="rId105"/>
    <p:sldId id="399" r:id="rId106"/>
  </p:sldIdLst>
  <p:sldSz cx="9144000" cy="6858000" type="screen4x3"/>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6429" autoAdjust="0"/>
  </p:normalViewPr>
  <p:slideViewPr>
    <p:cSldViewPr snapToGrid="0">
      <p:cViewPr varScale="1">
        <p:scale>
          <a:sx n="75" d="100"/>
          <a:sy n="75" d="100"/>
        </p:scale>
        <p:origin x="106" y="67"/>
      </p:cViewPr>
      <p:guideLst>
        <p:guide orient="horz" pos="2160"/>
        <p:guide pos="2880"/>
      </p:guideLst>
    </p:cSldViewPr>
  </p:slideViewPr>
  <p:outlineViewPr>
    <p:cViewPr>
      <p:scale>
        <a:sx n="33" d="100"/>
        <a:sy n="33" d="100"/>
      </p:scale>
      <p:origin x="0" y="-122436"/>
    </p:cViewPr>
  </p:outlineViewPr>
  <p:notesTextViewPr>
    <p:cViewPr>
      <p:scale>
        <a:sx n="1" d="1"/>
        <a:sy n="1" d="1"/>
      </p:scale>
      <p:origin x="0" y="0"/>
    </p:cViewPr>
  </p:notesTextViewPr>
  <p:sorterViewPr>
    <p:cViewPr>
      <p:scale>
        <a:sx n="51" d="100"/>
        <a:sy n="51" d="100"/>
      </p:scale>
      <p:origin x="0" y="-3437"/>
    </p:cViewPr>
  </p:sorterViewPr>
  <p:notesViewPr>
    <p:cSldViewPr snapToGrid="0">
      <p:cViewPr varScale="1">
        <p:scale>
          <a:sx n="88" d="100"/>
          <a:sy n="88" d="100"/>
        </p:scale>
        <p:origin x="265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D3AF7A-9B4D-4746-8998-B2F2C2ECEFC6}"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zh-TW" altLang="en-US"/>
        </a:p>
      </dgm:t>
    </dgm:pt>
    <dgm:pt modelId="{1B11301B-1819-43C8-8F0C-BA5736B21F08}">
      <dgm:prSet/>
      <dgm:spPr/>
      <dgm:t>
        <a:bodyPr/>
        <a:lstStyle/>
        <a:p>
          <a:pPr algn="ctr" rtl="0"/>
          <a:r>
            <a:rPr lang="en-US" dirty="0">
              <a:latin typeface="微軟正黑體" panose="020B0604030504040204" pitchFamily="34" charset="-120"/>
              <a:ea typeface="微軟正黑體" panose="020B0604030504040204" pitchFamily="34" charset="-120"/>
            </a:rPr>
            <a:t>HTML</a:t>
          </a:r>
          <a:r>
            <a:rPr lang="zh-TW" dirty="0">
              <a:latin typeface="微軟正黑體" panose="020B0604030504040204" pitchFamily="34" charset="-120"/>
              <a:ea typeface="微軟正黑體" panose="020B0604030504040204" pitchFamily="34" charset="-120"/>
            </a:rPr>
            <a:t>標籤完成網頁資料結構</a:t>
          </a:r>
        </a:p>
      </dgm:t>
    </dgm:pt>
    <dgm:pt modelId="{5C43B6A4-6AEC-4D92-AAAF-60DEC7BEEC7B}" type="parTrans" cxnId="{2C1178E1-5987-4197-A08D-533CF10C83AC}">
      <dgm:prSet/>
      <dgm:spPr/>
      <dgm:t>
        <a:bodyPr/>
        <a:lstStyle/>
        <a:p>
          <a:endParaRPr lang="zh-TW" altLang="en-US"/>
        </a:p>
      </dgm:t>
    </dgm:pt>
    <dgm:pt modelId="{A9AB5C0F-1096-4C45-B201-FD3DF54B18B0}" type="sibTrans" cxnId="{2C1178E1-5987-4197-A08D-533CF10C83AC}">
      <dgm:prSet/>
      <dgm:spPr/>
      <dgm:t>
        <a:bodyPr/>
        <a:lstStyle/>
        <a:p>
          <a:endParaRPr lang="zh-TW" altLang="en-US"/>
        </a:p>
      </dgm:t>
    </dgm:pt>
    <dgm:pt modelId="{7D00BE69-53DD-4B84-83AF-EFA7C582E45D}">
      <dgm:prSet/>
      <dgm:spPr/>
      <dgm:t>
        <a:bodyPr/>
        <a:lstStyle/>
        <a:p>
          <a:pPr algn="ctr" rtl="0"/>
          <a:r>
            <a:rPr lang="en-US" dirty="0">
              <a:latin typeface="微軟正黑體" panose="020B0604030504040204" pitchFamily="34" charset="-120"/>
              <a:ea typeface="微軟正黑體" panose="020B0604030504040204" pitchFamily="34" charset="-120"/>
            </a:rPr>
            <a:t>CSS</a:t>
          </a:r>
          <a:r>
            <a:rPr lang="zh-TW" dirty="0">
              <a:latin typeface="微軟正黑體" panose="020B0604030504040204" pitchFamily="34" charset="-120"/>
              <a:ea typeface="微軟正黑體" panose="020B0604030504040204" pitchFamily="34" charset="-120"/>
            </a:rPr>
            <a:t>視覺化標籤樣式</a:t>
          </a:r>
        </a:p>
      </dgm:t>
    </dgm:pt>
    <dgm:pt modelId="{E2517BC5-DAC4-49FF-8DCB-750E32F0ECB2}" type="parTrans" cxnId="{CC96D228-6628-434A-B49D-9774E317A545}">
      <dgm:prSet/>
      <dgm:spPr/>
      <dgm:t>
        <a:bodyPr/>
        <a:lstStyle/>
        <a:p>
          <a:endParaRPr lang="zh-TW" altLang="en-US"/>
        </a:p>
      </dgm:t>
    </dgm:pt>
    <dgm:pt modelId="{88D4D762-BC33-4633-98B5-F44E656F15FE}" type="sibTrans" cxnId="{CC96D228-6628-434A-B49D-9774E317A545}">
      <dgm:prSet/>
      <dgm:spPr/>
      <dgm:t>
        <a:bodyPr/>
        <a:lstStyle/>
        <a:p>
          <a:endParaRPr lang="zh-TW" altLang="en-US"/>
        </a:p>
      </dgm:t>
    </dgm:pt>
    <dgm:pt modelId="{080138DB-25C2-439A-B668-D090D99C2E68}" type="pres">
      <dgm:prSet presAssocID="{F7D3AF7A-9B4D-4746-8998-B2F2C2ECEFC6}" presName="linear" presStyleCnt="0">
        <dgm:presLayoutVars>
          <dgm:animLvl val="lvl"/>
          <dgm:resizeHandles val="exact"/>
        </dgm:presLayoutVars>
      </dgm:prSet>
      <dgm:spPr/>
    </dgm:pt>
    <dgm:pt modelId="{D4D0F155-82CC-4156-9529-9CB211F14B9F}" type="pres">
      <dgm:prSet presAssocID="{1B11301B-1819-43C8-8F0C-BA5736B21F08}" presName="parentText" presStyleLbl="node1" presStyleIdx="0" presStyleCnt="2">
        <dgm:presLayoutVars>
          <dgm:chMax val="0"/>
          <dgm:bulletEnabled val="1"/>
        </dgm:presLayoutVars>
      </dgm:prSet>
      <dgm:spPr/>
    </dgm:pt>
    <dgm:pt modelId="{52F5EE07-62EE-4C65-A474-3261C86712A7}" type="pres">
      <dgm:prSet presAssocID="{A9AB5C0F-1096-4C45-B201-FD3DF54B18B0}" presName="spacer" presStyleCnt="0"/>
      <dgm:spPr/>
    </dgm:pt>
    <dgm:pt modelId="{02251CD0-3F48-42F5-AA3A-FEC9C42FCE8F}" type="pres">
      <dgm:prSet presAssocID="{7D00BE69-53DD-4B84-83AF-EFA7C582E45D}" presName="parentText" presStyleLbl="node1" presStyleIdx="1" presStyleCnt="2">
        <dgm:presLayoutVars>
          <dgm:chMax val="0"/>
          <dgm:bulletEnabled val="1"/>
        </dgm:presLayoutVars>
      </dgm:prSet>
      <dgm:spPr/>
    </dgm:pt>
  </dgm:ptLst>
  <dgm:cxnLst>
    <dgm:cxn modelId="{136E0302-A524-4E55-97A3-A7CB9E98174D}" type="presOf" srcId="{7D00BE69-53DD-4B84-83AF-EFA7C582E45D}" destId="{02251CD0-3F48-42F5-AA3A-FEC9C42FCE8F}" srcOrd="0" destOrd="0" presId="urn:microsoft.com/office/officeart/2005/8/layout/vList2"/>
    <dgm:cxn modelId="{CC96D228-6628-434A-B49D-9774E317A545}" srcId="{F7D3AF7A-9B4D-4746-8998-B2F2C2ECEFC6}" destId="{7D00BE69-53DD-4B84-83AF-EFA7C582E45D}" srcOrd="1" destOrd="0" parTransId="{E2517BC5-DAC4-49FF-8DCB-750E32F0ECB2}" sibTransId="{88D4D762-BC33-4633-98B5-F44E656F15FE}"/>
    <dgm:cxn modelId="{FE85712D-92F4-4BF8-8B69-B22EC1A85738}" type="presOf" srcId="{1B11301B-1819-43C8-8F0C-BA5736B21F08}" destId="{D4D0F155-82CC-4156-9529-9CB211F14B9F}" srcOrd="0" destOrd="0" presId="urn:microsoft.com/office/officeart/2005/8/layout/vList2"/>
    <dgm:cxn modelId="{23045C5B-FE6A-443D-B1BF-FA23132C713F}" type="presOf" srcId="{F7D3AF7A-9B4D-4746-8998-B2F2C2ECEFC6}" destId="{080138DB-25C2-439A-B668-D090D99C2E68}" srcOrd="0" destOrd="0" presId="urn:microsoft.com/office/officeart/2005/8/layout/vList2"/>
    <dgm:cxn modelId="{2C1178E1-5987-4197-A08D-533CF10C83AC}" srcId="{F7D3AF7A-9B4D-4746-8998-B2F2C2ECEFC6}" destId="{1B11301B-1819-43C8-8F0C-BA5736B21F08}" srcOrd="0" destOrd="0" parTransId="{5C43B6A4-6AEC-4D92-AAAF-60DEC7BEEC7B}" sibTransId="{A9AB5C0F-1096-4C45-B201-FD3DF54B18B0}"/>
    <dgm:cxn modelId="{D191F9A4-85D1-4728-BA76-B1C23182B2C6}" type="presParOf" srcId="{080138DB-25C2-439A-B668-D090D99C2E68}" destId="{D4D0F155-82CC-4156-9529-9CB211F14B9F}" srcOrd="0" destOrd="0" presId="urn:microsoft.com/office/officeart/2005/8/layout/vList2"/>
    <dgm:cxn modelId="{3BA33F35-F0F9-4C43-A954-82A418F6B123}" type="presParOf" srcId="{080138DB-25C2-439A-B668-D090D99C2E68}" destId="{52F5EE07-62EE-4C65-A474-3261C86712A7}" srcOrd="1" destOrd="0" presId="urn:microsoft.com/office/officeart/2005/8/layout/vList2"/>
    <dgm:cxn modelId="{634795B2-6344-4ECD-86AA-97128FFC1E1D}" type="presParOf" srcId="{080138DB-25C2-439A-B668-D090D99C2E68}" destId="{02251CD0-3F48-42F5-AA3A-FEC9C42FCE8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6465CC3E-16B3-42D8-9850-624C6D130D15}">
      <dgm:prSet/>
      <dgm:spPr/>
      <dgm:t>
        <a:bodyPr/>
        <a:lstStyle/>
        <a:p>
          <a:pPr rtl="0"/>
          <a:r>
            <a:rPr lang="en-US" dirty="0"/>
            <a:t>Selector {</a:t>
          </a:r>
          <a:r>
            <a:rPr lang="zh-TW" dirty="0"/>
            <a:t>  屬性 </a:t>
          </a:r>
          <a:r>
            <a:rPr lang="en-US" dirty="0"/>
            <a:t>: </a:t>
          </a:r>
          <a:r>
            <a:rPr lang="zh-TW" dirty="0"/>
            <a:t>屬性值  </a:t>
          </a:r>
          <a:r>
            <a:rPr lang="en-US" dirty="0"/>
            <a:t>;  </a:t>
          </a:r>
          <a:r>
            <a:rPr lang="zh-TW" dirty="0"/>
            <a:t>屬性 </a:t>
          </a:r>
          <a:r>
            <a:rPr lang="en-US" dirty="0"/>
            <a:t>: </a:t>
          </a:r>
          <a:r>
            <a:rPr lang="zh-TW" dirty="0"/>
            <a:t>屬性值 </a:t>
          </a:r>
          <a:r>
            <a:rPr lang="en-US" dirty="0"/>
            <a:t>}</a:t>
          </a:r>
          <a:endParaRPr lang="zh-TW" dirty="0"/>
        </a:p>
      </dgm:t>
    </dgm:pt>
    <dgm:pt modelId="{9B0CE528-332E-4238-AEB7-90CAEF9F8137}" type="parTrans" cxnId="{B3259262-D330-467D-84A7-BDDBD420BBE2}">
      <dgm:prSet/>
      <dgm:spPr/>
      <dgm:t>
        <a:bodyPr/>
        <a:lstStyle/>
        <a:p>
          <a:endParaRPr lang="zh-TW" altLang="en-US"/>
        </a:p>
      </dgm:t>
    </dgm:pt>
    <dgm:pt modelId="{9BE202FB-A121-44C5-BA96-8EBDE5082E3B}" type="sibTrans" cxnId="{B3259262-D330-467D-84A7-BDDBD420BBE2}">
      <dgm:prSet/>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 modelId="{AF8F8A69-69BF-4D6F-8959-B048530C70E7}" type="pres">
      <dgm:prSet presAssocID="{6465CC3E-16B3-42D8-9850-624C6D130D15}" presName="parentText" presStyleLbl="node1" presStyleIdx="0" presStyleCnt="1" custLinFactNeighborY="-1089">
        <dgm:presLayoutVars>
          <dgm:chMax val="0"/>
          <dgm:bulletEnabled val="1"/>
        </dgm:presLayoutVars>
      </dgm:prSet>
      <dgm:spPr/>
    </dgm:pt>
  </dgm:ptLst>
  <dgm:cxnLst>
    <dgm:cxn modelId="{734CC134-0032-4C7F-AB59-D314C64E9BBD}" type="presOf" srcId="{6465CC3E-16B3-42D8-9850-624C6D130D15}" destId="{AF8F8A69-69BF-4D6F-8959-B048530C70E7}" srcOrd="0" destOrd="0" presId="urn:microsoft.com/office/officeart/2005/8/layout/vList2"/>
    <dgm:cxn modelId="{B3259262-D330-467D-84A7-BDDBD420BBE2}" srcId="{8256AABD-4C78-47DB-AF01-E648ACEA23AB}" destId="{6465CC3E-16B3-42D8-9850-624C6D130D15}" srcOrd="0" destOrd="0" parTransId="{9B0CE528-332E-4238-AEB7-90CAEF9F8137}" sibTransId="{9BE202FB-A121-44C5-BA96-8EBDE5082E3B}"/>
    <dgm:cxn modelId="{A0B2C643-68F6-496C-8F07-A95BA46EF71A}" type="presOf" srcId="{8256AABD-4C78-47DB-AF01-E648ACEA23AB}" destId="{28D541E1-0309-456B-B924-E982EC56FF6B}" srcOrd="0" destOrd="0" presId="urn:microsoft.com/office/officeart/2005/8/layout/vList2"/>
    <dgm:cxn modelId="{2D21F3F5-CE75-4FE3-B6A6-4F7B9665CAA5}" type="presParOf" srcId="{28D541E1-0309-456B-B924-E982EC56FF6B}" destId="{AF8F8A69-69BF-4D6F-8959-B048530C70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pPr/>
      <dgm:t>
        <a:bodyPr/>
        <a:lstStyle/>
        <a:p>
          <a:pPr rtl="0"/>
          <a:r>
            <a:rPr lang="en-US" dirty="0"/>
            <a:t>a:link{text-decoration:none;}</a:t>
          </a:r>
          <a:endParaRPr lang="zh-TW" dirty="0"/>
        </a:p>
      </dgm:t>
    </dgm:pt>
    <dgm:pt modelId="{10B47C67-E696-4BC0-AA40-F6433E0EF12F}" type="parTrans" cxnId="{81ADDFBB-C745-42C5-A1C3-43E4C2D577B8}">
      <dgm:prSet/>
      <dgm:spPr/>
      <dgm:t>
        <a:bodyPr/>
        <a:lstStyle/>
        <a:p>
          <a:endParaRPr lang="zh-TW" altLang="en-US"/>
        </a:p>
      </dgm:t>
    </dgm:pt>
    <dgm:pt modelId="{7A9512FF-EC0A-4C3F-8831-E3D7F518DED8}" type="sibTrans" cxnId="{81ADDFBB-C745-42C5-A1C3-43E4C2D577B8}">
      <dgm:prSet/>
      <dgm:spPr/>
      <dgm:t>
        <a:bodyPr/>
        <a:lstStyle/>
        <a:p>
          <a:endParaRPr lang="zh-TW" altLang="en-US"/>
        </a:p>
      </dgm:t>
    </dgm:pt>
    <dgm:pt modelId="{6F45C902-A9B2-4728-821D-9A86967B72D3}">
      <dgm:prSet/>
      <dgm:spPr/>
      <dgm:t>
        <a:bodyPr/>
        <a:lstStyle/>
        <a:p>
          <a:pPr rtl="0"/>
          <a:r>
            <a:rPr lang="en-US" dirty="0"/>
            <a:t>a:visited{color:red;}</a:t>
          </a:r>
          <a:endParaRPr lang="zh-TW" dirty="0"/>
        </a:p>
      </dgm:t>
    </dgm:pt>
    <dgm:pt modelId="{A4F6E3AF-9E38-44E7-AEB3-FC21A80AD2EA}" type="parTrans" cxnId="{ED06A551-673D-498D-B427-E4B4B00CEE25}">
      <dgm:prSet/>
      <dgm:spPr/>
      <dgm:t>
        <a:bodyPr/>
        <a:lstStyle/>
        <a:p>
          <a:endParaRPr lang="zh-TW" altLang="en-US"/>
        </a:p>
      </dgm:t>
    </dgm:pt>
    <dgm:pt modelId="{9811F5C1-9F4A-482E-9FA0-9923148875EB}" type="sibTrans" cxnId="{ED06A551-673D-498D-B427-E4B4B00CEE25}">
      <dgm:prSet/>
      <dgm:spPr/>
      <dgm:t>
        <a:bodyPr/>
        <a:lstStyle/>
        <a:p>
          <a:endParaRPr lang="zh-TW" altLang="en-US"/>
        </a:p>
      </dgm:t>
    </dgm:pt>
    <dgm:pt modelId="{6762080A-BF3B-4D24-80F9-E66E136668BB}">
      <dgm:prSet/>
      <dgm:spPr/>
      <dgm:t>
        <a:bodyPr/>
        <a:lstStyle/>
        <a:p>
          <a:pPr rtl="0"/>
          <a:r>
            <a:rPr lang="en-US" dirty="0"/>
            <a:t>a:hover{text-decoration:underline;color:green;}</a:t>
          </a:r>
          <a:endParaRPr lang="zh-TW" dirty="0"/>
        </a:p>
      </dgm:t>
    </dgm:pt>
    <dgm:pt modelId="{65B8E214-7F63-44E7-AADD-8916554F6F21}" type="parTrans" cxnId="{484B2712-2092-4F90-8F22-F9F58593A3C7}">
      <dgm:prSet/>
      <dgm:spPr/>
      <dgm:t>
        <a:bodyPr/>
        <a:lstStyle/>
        <a:p>
          <a:endParaRPr lang="zh-TW" altLang="en-US"/>
        </a:p>
      </dgm:t>
    </dgm:pt>
    <dgm:pt modelId="{9C7C3294-7BC3-4E2A-BA9B-9A32FC03F049}" type="sibTrans" cxnId="{484B2712-2092-4F90-8F22-F9F58593A3C7}">
      <dgm:prSet/>
      <dgm:spPr/>
      <dgm:t>
        <a:bodyPr/>
        <a:lstStyle/>
        <a:p>
          <a:endParaRPr lang="zh-TW" altLang="en-US"/>
        </a:p>
      </dgm:t>
    </dgm:pt>
    <dgm:pt modelId="{FEC43842-E51F-477E-A2B5-3C1C0B25E8D1}">
      <dgm:prSet/>
      <dgm:spPr/>
      <dgm:t>
        <a:bodyPr/>
        <a:lstStyle/>
        <a:p>
          <a:pPr rtl="0"/>
          <a:r>
            <a:rPr lang="en-US" dirty="0"/>
            <a:t>a:active{color:yellow;}</a:t>
          </a:r>
          <a:endParaRPr lang="zh-TW" dirty="0"/>
        </a:p>
      </dgm:t>
    </dgm:pt>
    <dgm:pt modelId="{AC2E2EAD-9ACB-4BEB-BA28-56B2FFA506ED}" type="parTrans" cxnId="{EE4CD320-1BA2-4976-9178-DEB3753AA05B}">
      <dgm:prSet/>
      <dgm:spPr/>
      <dgm:t>
        <a:bodyPr/>
        <a:lstStyle/>
        <a:p>
          <a:endParaRPr lang="zh-TW" altLang="en-US"/>
        </a:p>
      </dgm:t>
    </dgm:pt>
    <dgm:pt modelId="{BD73FB55-900E-459F-89F4-938DDF595837}" type="sibTrans" cxnId="{EE4CD320-1BA2-4976-9178-DEB3753AA05B}">
      <dgm:prSet/>
      <dgm:spPr/>
      <dgm:t>
        <a:bodyPr/>
        <a:lstStyle/>
        <a:p>
          <a:endParaRPr lang="zh-TW" altLang="en-US"/>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pPr/>
      <dgm:t>
        <a:bodyPr/>
        <a:lstStyle/>
        <a:p>
          <a:pPr rtl="0"/>
          <a:r>
            <a:rPr lang="en-US" dirty="0"/>
            <a:t>a:link, a:visited{text-decoration:none;}</a:t>
          </a:r>
          <a:endParaRPr lang="zh-TW" dirty="0"/>
        </a:p>
      </dgm:t>
    </dgm:pt>
    <dgm:pt modelId="{10B47C67-E696-4BC0-AA40-F6433E0EF12F}" type="parTrans" cxnId="{81ADDFBB-C745-42C5-A1C3-43E4C2D577B8}">
      <dgm:prSet/>
      <dgm:spPr/>
      <dgm:t>
        <a:bodyPr/>
        <a:lstStyle/>
        <a:p>
          <a:endParaRPr lang="zh-TW" altLang="en-US"/>
        </a:p>
      </dgm:t>
    </dgm:pt>
    <dgm:pt modelId="{7A9512FF-EC0A-4C3F-8831-E3D7F518DED8}" type="sibTrans" cxnId="{81ADDFBB-C745-42C5-A1C3-43E4C2D577B8}">
      <dgm:prSet/>
      <dgm:spPr/>
      <dgm:t>
        <a:bodyPr/>
        <a:lstStyle/>
        <a:p>
          <a:endParaRPr lang="zh-TW" altLang="en-US"/>
        </a:p>
      </dgm:t>
    </dgm:pt>
    <dgm:pt modelId="{6F45C902-A9B2-4728-821D-9A86967B72D3}">
      <dgm:prSet/>
      <dgm:spPr/>
      <dgm:t>
        <a:bodyPr/>
        <a:lstStyle/>
        <a:p>
          <a:pPr rtl="0"/>
          <a:r>
            <a:rPr lang="en-US" dirty="0"/>
            <a:t>a:hover, a:active{text-decoration:underline;color:green;}</a:t>
          </a:r>
          <a:endParaRPr lang="zh-TW" dirty="0"/>
        </a:p>
      </dgm:t>
    </dgm:pt>
    <dgm:pt modelId="{A4F6E3AF-9E38-44E7-AEB3-FC21A80AD2EA}" type="parTrans" cxnId="{ED06A551-673D-498D-B427-E4B4B00CEE25}">
      <dgm:prSet/>
      <dgm:spPr/>
      <dgm:t>
        <a:bodyPr/>
        <a:lstStyle/>
        <a:p>
          <a:endParaRPr lang="zh-TW" altLang="en-US"/>
        </a:p>
      </dgm:t>
    </dgm:pt>
    <dgm:pt modelId="{9811F5C1-9F4A-482E-9FA0-9923148875EB}" type="sibTrans" cxnId="{ED06A551-673D-498D-B427-E4B4B00CEE25}">
      <dgm:prSet/>
      <dgm:spPr/>
      <dgm:t>
        <a:bodyPr/>
        <a:lstStyle/>
        <a:p>
          <a:endParaRPr lang="zh-TW" altLang="en-US"/>
        </a:p>
      </dgm:t>
    </dgm:pt>
    <dgm:pt modelId="{6762080A-BF3B-4D24-80F9-E66E136668BB}">
      <dgm:prSet/>
      <dgm:spPr/>
      <dgm:t>
        <a:bodyPr/>
        <a:lstStyle/>
        <a:p>
          <a:pPr rtl="0"/>
          <a:r>
            <a:rPr lang="en-US" dirty="0"/>
            <a:t>.box a:link, .box a:visited{text-decoration:none;}</a:t>
          </a:r>
          <a:endParaRPr lang="zh-TW" dirty="0"/>
        </a:p>
      </dgm:t>
    </dgm:pt>
    <dgm:pt modelId="{65B8E214-7F63-44E7-AADD-8916554F6F21}" type="parTrans" cxnId="{484B2712-2092-4F90-8F22-F9F58593A3C7}">
      <dgm:prSet/>
      <dgm:spPr/>
      <dgm:t>
        <a:bodyPr/>
        <a:lstStyle/>
        <a:p>
          <a:endParaRPr lang="zh-TW" altLang="en-US"/>
        </a:p>
      </dgm:t>
    </dgm:pt>
    <dgm:pt modelId="{9C7C3294-7BC3-4E2A-BA9B-9A32FC03F049}" type="sibTrans" cxnId="{484B2712-2092-4F90-8F22-F9F58593A3C7}">
      <dgm:prSet/>
      <dgm:spPr/>
      <dgm:t>
        <a:bodyPr/>
        <a:lstStyle/>
        <a:p>
          <a:endParaRPr lang="zh-TW" altLang="en-US"/>
        </a:p>
      </dgm:t>
    </dgm:pt>
    <dgm:pt modelId="{FEC43842-E51F-477E-A2B5-3C1C0B25E8D1}">
      <dgm:prSet/>
      <dgm:spPr/>
      <dgm:t>
        <a:bodyPr/>
        <a:lstStyle/>
        <a:p>
          <a:pPr rtl="0"/>
          <a:r>
            <a:rPr lang="en-US" dirty="0"/>
            <a:t>.box a:hover, .box a:active{text-decoration:underline;color:#0cf;}</a:t>
          </a:r>
          <a:endParaRPr lang="zh-TW" dirty="0"/>
        </a:p>
      </dgm:t>
    </dgm:pt>
    <dgm:pt modelId="{AC2E2EAD-9ACB-4BEB-BA28-56B2FFA506ED}" type="parTrans" cxnId="{EE4CD320-1BA2-4976-9178-DEB3753AA05B}">
      <dgm:prSet/>
      <dgm:spPr/>
      <dgm:t>
        <a:bodyPr/>
        <a:lstStyle/>
        <a:p>
          <a:endParaRPr lang="zh-TW" altLang="en-US"/>
        </a:p>
      </dgm:t>
    </dgm:pt>
    <dgm:pt modelId="{BD73FB55-900E-459F-89F4-938DDF595837}" type="sibTrans" cxnId="{EE4CD320-1BA2-4976-9178-DEB3753AA05B}">
      <dgm:prSet/>
      <dgm:spPr/>
      <dgm:t>
        <a:bodyPr/>
        <a:lstStyle/>
        <a:p>
          <a:endParaRPr lang="zh-TW" altLang="en-US"/>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custLinFactNeighborX="6465" custLinFactNeighborY="-78377">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055DE1-EFB7-4BD3-B3C8-2829FF47B976}"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TW" altLang="en-US"/>
        </a:p>
      </dgm:t>
    </dgm:pt>
    <dgm:pt modelId="{3491256B-F3EF-4CE7-996A-7C44AF1A9097}">
      <dgm:prSet/>
      <dgm:spPr/>
      <dgm:t>
        <a:bodyPr/>
        <a:lstStyle/>
        <a:p>
          <a:pPr rtl="0"/>
          <a:r>
            <a:rPr lang="en-US" altLang="zh-TW" dirty="0"/>
            <a:t>&lt;body&gt;</a:t>
          </a:r>
          <a:endParaRPr lang="zh-TW" dirty="0"/>
        </a:p>
      </dgm:t>
    </dgm:pt>
    <dgm:pt modelId="{625AECDB-1319-40EB-B24C-8110CA5BDB13}" type="parTrans" cxnId="{7B997776-EC03-407A-8EF0-6DBA1F638ED4}">
      <dgm:prSet/>
      <dgm:spPr/>
      <dgm:t>
        <a:bodyPr/>
        <a:lstStyle/>
        <a:p>
          <a:endParaRPr lang="zh-TW" altLang="en-US"/>
        </a:p>
      </dgm:t>
    </dgm:pt>
    <dgm:pt modelId="{661C7451-137E-4FB9-89FD-C9A38014B3C7}" type="sibTrans" cxnId="{7B997776-EC03-407A-8EF0-6DBA1F638ED4}">
      <dgm:prSet/>
      <dgm:spPr/>
      <dgm:t>
        <a:bodyPr/>
        <a:lstStyle/>
        <a:p>
          <a:endParaRPr lang="zh-TW" altLang="en-US"/>
        </a:p>
      </dgm:t>
    </dgm:pt>
    <dgm:pt modelId="{D0618923-6EC3-47A0-8F26-E47E8AF5802F}">
      <dgm:prSet/>
      <dgm:spPr/>
      <dgm:t>
        <a:bodyPr/>
        <a:lstStyle/>
        <a:p>
          <a:pPr rtl="0"/>
          <a:r>
            <a:rPr lang="en-US" altLang="zh-TW" dirty="0"/>
            <a:t>&lt;!DOCTYPE html&gt;</a:t>
          </a:r>
          <a:endParaRPr lang="zh-TW" dirty="0"/>
        </a:p>
      </dgm:t>
    </dgm:pt>
    <dgm:pt modelId="{C78B00EA-6180-48F8-942E-3D5547C40E8E}" type="parTrans" cxnId="{4FC2A63F-0FDD-449B-9B2B-040A33F318FA}">
      <dgm:prSet/>
      <dgm:spPr/>
      <dgm:t>
        <a:bodyPr/>
        <a:lstStyle/>
        <a:p>
          <a:endParaRPr lang="zh-TW" altLang="en-US"/>
        </a:p>
      </dgm:t>
    </dgm:pt>
    <dgm:pt modelId="{AFB642A3-66CF-4D86-AC97-6A862B38761F}" type="sibTrans" cxnId="{4FC2A63F-0FDD-449B-9B2B-040A33F318FA}">
      <dgm:prSet/>
      <dgm:spPr/>
      <dgm:t>
        <a:bodyPr/>
        <a:lstStyle/>
        <a:p>
          <a:endParaRPr lang="zh-TW" altLang="en-US"/>
        </a:p>
      </dgm:t>
    </dgm:pt>
    <dgm:pt modelId="{66976B7A-AAA1-431F-A161-D578509D758C}">
      <dgm:prSet/>
      <dgm:spPr/>
      <dgm:t>
        <a:bodyPr/>
        <a:lstStyle/>
        <a:p>
          <a:pPr rtl="0"/>
          <a:r>
            <a:rPr lang="en-US" altLang="zh-TW" dirty="0"/>
            <a:t>&lt;head&gt;</a:t>
          </a:r>
          <a:endParaRPr lang="zh-TW" dirty="0"/>
        </a:p>
      </dgm:t>
    </dgm:pt>
    <dgm:pt modelId="{BA8243F3-9CA2-4F92-B77E-0E60119CF4EE}" type="parTrans" cxnId="{AC0A3911-0FBE-4116-9536-9CA38E36859F}">
      <dgm:prSet/>
      <dgm:spPr/>
      <dgm:t>
        <a:bodyPr/>
        <a:lstStyle/>
        <a:p>
          <a:endParaRPr lang="zh-TW" altLang="en-US"/>
        </a:p>
      </dgm:t>
    </dgm:pt>
    <dgm:pt modelId="{FFEF4CD3-F470-4A19-8E7E-EE949F05A2F4}" type="sibTrans" cxnId="{AC0A3911-0FBE-4116-9536-9CA38E36859F}">
      <dgm:prSet/>
      <dgm:spPr/>
      <dgm:t>
        <a:bodyPr/>
        <a:lstStyle/>
        <a:p>
          <a:endParaRPr lang="zh-TW" altLang="en-US"/>
        </a:p>
      </dgm:t>
    </dgm:pt>
    <dgm:pt modelId="{80F60490-7F8C-4190-BE67-795CFCE0514A}" type="pres">
      <dgm:prSet presAssocID="{04055DE1-EFB7-4BD3-B3C8-2829FF47B976}" presName="linearFlow" presStyleCnt="0">
        <dgm:presLayoutVars>
          <dgm:resizeHandles val="exact"/>
        </dgm:presLayoutVars>
      </dgm:prSet>
      <dgm:spPr/>
    </dgm:pt>
    <dgm:pt modelId="{3332D17F-843A-428D-AB1D-EADC5E347027}" type="pres">
      <dgm:prSet presAssocID="{D0618923-6EC3-47A0-8F26-E47E8AF5802F}" presName="node" presStyleLbl="node1" presStyleIdx="0" presStyleCnt="3" custLinFactNeighborX="-988" custLinFactNeighborY="8277">
        <dgm:presLayoutVars>
          <dgm:bulletEnabled val="1"/>
        </dgm:presLayoutVars>
      </dgm:prSet>
      <dgm:spPr/>
    </dgm:pt>
    <dgm:pt modelId="{9FE4072D-57B6-475A-A7A3-4716BDE380DD}" type="pres">
      <dgm:prSet presAssocID="{AFB642A3-66CF-4D86-AC97-6A862B38761F}" presName="sibTrans" presStyleLbl="sibTrans2D1" presStyleIdx="0" presStyleCnt="2"/>
      <dgm:spPr/>
    </dgm:pt>
    <dgm:pt modelId="{90938754-874A-4E98-905A-4107DD88305D}" type="pres">
      <dgm:prSet presAssocID="{AFB642A3-66CF-4D86-AC97-6A862B38761F}" presName="connectorText" presStyleLbl="sibTrans2D1" presStyleIdx="0" presStyleCnt="2"/>
      <dgm:spPr/>
    </dgm:pt>
    <dgm:pt modelId="{9CFB3915-ED26-4C56-8370-0FDE77CBD8D2}" type="pres">
      <dgm:prSet presAssocID="{66976B7A-AAA1-431F-A161-D578509D758C}" presName="node" presStyleLbl="node1" presStyleIdx="1" presStyleCnt="3">
        <dgm:presLayoutVars>
          <dgm:bulletEnabled val="1"/>
        </dgm:presLayoutVars>
      </dgm:prSet>
      <dgm:spPr/>
    </dgm:pt>
    <dgm:pt modelId="{111D8C5B-2F39-4046-B25D-28EDB833F283}" type="pres">
      <dgm:prSet presAssocID="{FFEF4CD3-F470-4A19-8E7E-EE949F05A2F4}" presName="sibTrans" presStyleLbl="sibTrans2D1" presStyleIdx="1" presStyleCnt="2"/>
      <dgm:spPr/>
    </dgm:pt>
    <dgm:pt modelId="{266D04C2-18DF-469B-8F11-0106A9E12B49}" type="pres">
      <dgm:prSet presAssocID="{FFEF4CD3-F470-4A19-8E7E-EE949F05A2F4}" presName="connectorText" presStyleLbl="sibTrans2D1" presStyleIdx="1" presStyleCnt="2"/>
      <dgm:spPr/>
    </dgm:pt>
    <dgm:pt modelId="{0CB3D7EF-0240-4165-A48E-5CE70AE6529D}" type="pres">
      <dgm:prSet presAssocID="{3491256B-F3EF-4CE7-996A-7C44AF1A9097}" presName="node" presStyleLbl="node1" presStyleIdx="2" presStyleCnt="3">
        <dgm:presLayoutVars>
          <dgm:bulletEnabled val="1"/>
        </dgm:presLayoutVars>
      </dgm:prSet>
      <dgm:spPr/>
    </dgm:pt>
  </dgm:ptLst>
  <dgm:cxnLst>
    <dgm:cxn modelId="{AC0A3911-0FBE-4116-9536-9CA38E36859F}" srcId="{04055DE1-EFB7-4BD3-B3C8-2829FF47B976}" destId="{66976B7A-AAA1-431F-A161-D578509D758C}" srcOrd="1" destOrd="0" parTransId="{BA8243F3-9CA2-4F92-B77E-0E60119CF4EE}" sibTransId="{FFEF4CD3-F470-4A19-8E7E-EE949F05A2F4}"/>
    <dgm:cxn modelId="{9D436626-1836-4E56-951E-EEDD8812F2FF}" type="presOf" srcId="{AFB642A3-66CF-4D86-AC97-6A862B38761F}" destId="{9FE4072D-57B6-475A-A7A3-4716BDE380DD}" srcOrd="0" destOrd="0" presId="urn:microsoft.com/office/officeart/2005/8/layout/process2"/>
    <dgm:cxn modelId="{33ED5339-96CD-4C7D-A227-63A1E3519B05}" type="presOf" srcId="{FFEF4CD3-F470-4A19-8E7E-EE949F05A2F4}" destId="{266D04C2-18DF-469B-8F11-0106A9E12B49}" srcOrd="1" destOrd="0" presId="urn:microsoft.com/office/officeart/2005/8/layout/process2"/>
    <dgm:cxn modelId="{4FC2A63F-0FDD-449B-9B2B-040A33F318FA}" srcId="{04055DE1-EFB7-4BD3-B3C8-2829FF47B976}" destId="{D0618923-6EC3-47A0-8F26-E47E8AF5802F}" srcOrd="0" destOrd="0" parTransId="{C78B00EA-6180-48F8-942E-3D5547C40E8E}" sibTransId="{AFB642A3-66CF-4D86-AC97-6A862B38761F}"/>
    <dgm:cxn modelId="{31BA6868-DA50-4D2B-9FC9-52276A87803A}" type="presOf" srcId="{04055DE1-EFB7-4BD3-B3C8-2829FF47B976}" destId="{80F60490-7F8C-4190-BE67-795CFCE0514A}" srcOrd="0" destOrd="0" presId="urn:microsoft.com/office/officeart/2005/8/layout/process2"/>
    <dgm:cxn modelId="{A6968449-C5B2-421C-8770-44CE70B21E98}" type="presOf" srcId="{66976B7A-AAA1-431F-A161-D578509D758C}" destId="{9CFB3915-ED26-4C56-8370-0FDE77CBD8D2}" srcOrd="0" destOrd="0" presId="urn:microsoft.com/office/officeart/2005/8/layout/process2"/>
    <dgm:cxn modelId="{90EA0E4A-2063-45C1-A7FA-ECF0B1CE3FE7}" type="presOf" srcId="{FFEF4CD3-F470-4A19-8E7E-EE949F05A2F4}" destId="{111D8C5B-2F39-4046-B25D-28EDB833F283}" srcOrd="0" destOrd="0" presId="urn:microsoft.com/office/officeart/2005/8/layout/process2"/>
    <dgm:cxn modelId="{7B997776-EC03-407A-8EF0-6DBA1F638ED4}" srcId="{04055DE1-EFB7-4BD3-B3C8-2829FF47B976}" destId="{3491256B-F3EF-4CE7-996A-7C44AF1A9097}" srcOrd="2" destOrd="0" parTransId="{625AECDB-1319-40EB-B24C-8110CA5BDB13}" sibTransId="{661C7451-137E-4FB9-89FD-C9A38014B3C7}"/>
    <dgm:cxn modelId="{320464A1-824C-4BEE-9D90-3E4C1BF6F9C2}" type="presOf" srcId="{AFB642A3-66CF-4D86-AC97-6A862B38761F}" destId="{90938754-874A-4E98-905A-4107DD88305D}" srcOrd="1" destOrd="0" presId="urn:microsoft.com/office/officeart/2005/8/layout/process2"/>
    <dgm:cxn modelId="{78BACAB2-3A9E-4419-BDD2-93AACDF2E396}" type="presOf" srcId="{3491256B-F3EF-4CE7-996A-7C44AF1A9097}" destId="{0CB3D7EF-0240-4165-A48E-5CE70AE6529D}" srcOrd="0" destOrd="0" presId="urn:microsoft.com/office/officeart/2005/8/layout/process2"/>
    <dgm:cxn modelId="{E0EBD1E6-EE14-4B5F-8913-B324AC8DD06F}" type="presOf" srcId="{D0618923-6EC3-47A0-8F26-E47E8AF5802F}" destId="{3332D17F-843A-428D-AB1D-EADC5E347027}" srcOrd="0" destOrd="0" presId="urn:microsoft.com/office/officeart/2005/8/layout/process2"/>
    <dgm:cxn modelId="{F5332A57-8043-4710-B999-C3A1EE29F6B6}" type="presParOf" srcId="{80F60490-7F8C-4190-BE67-795CFCE0514A}" destId="{3332D17F-843A-428D-AB1D-EADC5E347027}" srcOrd="0" destOrd="0" presId="urn:microsoft.com/office/officeart/2005/8/layout/process2"/>
    <dgm:cxn modelId="{D25F711D-5DE3-4DE7-BA92-E8F68501DF24}" type="presParOf" srcId="{80F60490-7F8C-4190-BE67-795CFCE0514A}" destId="{9FE4072D-57B6-475A-A7A3-4716BDE380DD}" srcOrd="1" destOrd="0" presId="urn:microsoft.com/office/officeart/2005/8/layout/process2"/>
    <dgm:cxn modelId="{B94D8B60-B779-43C7-9098-537D3DDA9804}" type="presParOf" srcId="{9FE4072D-57B6-475A-A7A3-4716BDE380DD}" destId="{90938754-874A-4E98-905A-4107DD88305D}" srcOrd="0" destOrd="0" presId="urn:microsoft.com/office/officeart/2005/8/layout/process2"/>
    <dgm:cxn modelId="{C071ABDF-E3C2-442E-9152-680AAA396C90}" type="presParOf" srcId="{80F60490-7F8C-4190-BE67-795CFCE0514A}" destId="{9CFB3915-ED26-4C56-8370-0FDE77CBD8D2}" srcOrd="2" destOrd="0" presId="urn:microsoft.com/office/officeart/2005/8/layout/process2"/>
    <dgm:cxn modelId="{F18F3DC6-CA80-41E4-8826-2868609735C1}" type="presParOf" srcId="{80F60490-7F8C-4190-BE67-795CFCE0514A}" destId="{111D8C5B-2F39-4046-B25D-28EDB833F283}" srcOrd="3" destOrd="0" presId="urn:microsoft.com/office/officeart/2005/8/layout/process2"/>
    <dgm:cxn modelId="{FC3D18B8-D581-415A-B5E0-9F6584D89C3F}" type="presParOf" srcId="{111D8C5B-2F39-4046-B25D-28EDB833F283}" destId="{266D04C2-18DF-469B-8F11-0106A9E12B49}" srcOrd="0" destOrd="0" presId="urn:microsoft.com/office/officeart/2005/8/layout/process2"/>
    <dgm:cxn modelId="{ED15C857-F674-40C6-86EC-FDCCC81D40AE}" type="presParOf" srcId="{80F60490-7F8C-4190-BE67-795CFCE0514A}" destId="{0CB3D7EF-0240-4165-A48E-5CE70AE6529D}"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EFBA73-61ED-457F-91D9-CD2C710B40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158E9BDA-C747-43EB-8300-BD6F04A880D0}">
      <dgm:prSet custT="1"/>
      <dgm:spPr/>
      <dgm:t>
        <a:bodyPr/>
        <a:lstStyle/>
        <a:p>
          <a:pPr algn="ctr" rtl="0"/>
          <a:r>
            <a:rPr lang="en-US" sz="1800" dirty="0">
              <a:latin typeface="Arial Unicode MS" panose="020B0604020202020204" pitchFamily="34" charset="-120"/>
              <a:ea typeface="Arial Unicode MS" panose="020B0604020202020204" pitchFamily="34" charset="-120"/>
              <a:cs typeface="Arial Unicode MS" panose="020B0604020202020204" pitchFamily="34" charset="-120"/>
            </a:rPr>
            <a:t>HTML4</a:t>
          </a:r>
          <a:endParaRPr lang="zh-TW" sz="1800" dirty="0">
            <a:latin typeface="Arial Unicode MS" panose="020B0604020202020204" pitchFamily="34" charset="-120"/>
            <a:ea typeface="Arial Unicode MS" panose="020B0604020202020204" pitchFamily="34" charset="-120"/>
            <a:cs typeface="Arial Unicode MS" panose="020B0604020202020204" pitchFamily="34" charset="-120"/>
          </a:endParaRPr>
        </a:p>
      </dgm:t>
    </dgm:pt>
    <dgm:pt modelId="{A1757440-4A49-42B3-B07D-114CAC7E792D}" type="parTrans" cxnId="{F733E7B7-5E4D-4FCA-9F5E-82311BBD6138}">
      <dgm:prSet/>
      <dgm:spPr/>
      <dgm:t>
        <a:bodyPr/>
        <a:lstStyle/>
        <a:p>
          <a:endParaRPr lang="zh-TW" altLang="en-US"/>
        </a:p>
      </dgm:t>
    </dgm:pt>
    <dgm:pt modelId="{56E5DF1E-65F4-49ED-9B85-783189201357}" type="sibTrans" cxnId="{F733E7B7-5E4D-4FCA-9F5E-82311BBD6138}">
      <dgm:prSet/>
      <dgm:spPr/>
      <dgm:t>
        <a:bodyPr/>
        <a:lstStyle/>
        <a:p>
          <a:endParaRPr lang="zh-TW" altLang="en-US"/>
        </a:p>
      </dgm:t>
    </dgm:pt>
    <dgm:pt modelId="{453BBD93-437B-45D4-8326-903079E04018}">
      <dgm:prSet custT="1"/>
      <dgm:spPr/>
      <dgm:t>
        <a:bodyPr/>
        <a:lstStyle/>
        <a:p>
          <a:pPr rtl="0"/>
          <a:r>
            <a:rPr lang="en-US" sz="1200" dirty="0"/>
            <a:t>&lt;!DOCTYPE HTML PUBLIC "-//W3C//DTD HTML 4.01//EN" " http://www.w3.org/TR/html4/strict.dtd"&gt;</a:t>
          </a:r>
          <a:endParaRPr lang="zh-TW" sz="1200" dirty="0"/>
        </a:p>
      </dgm:t>
    </dgm:pt>
    <dgm:pt modelId="{F6603870-CBA8-4C68-AF78-FE17614DD8C7}" type="parTrans" cxnId="{11975C8D-B2AC-4E54-B017-63A5AC1A0DB1}">
      <dgm:prSet/>
      <dgm:spPr/>
      <dgm:t>
        <a:bodyPr/>
        <a:lstStyle/>
        <a:p>
          <a:endParaRPr lang="zh-TW" altLang="en-US"/>
        </a:p>
      </dgm:t>
    </dgm:pt>
    <dgm:pt modelId="{20D279B7-39B4-4E52-8497-0E782A5A804B}" type="sibTrans" cxnId="{11975C8D-B2AC-4E54-B017-63A5AC1A0DB1}">
      <dgm:prSet/>
      <dgm:spPr/>
      <dgm:t>
        <a:bodyPr/>
        <a:lstStyle/>
        <a:p>
          <a:endParaRPr lang="zh-TW" altLang="en-US"/>
        </a:p>
      </dgm:t>
    </dgm:pt>
    <dgm:pt modelId="{9199EF25-0F64-43E0-8F22-94D8008F9280}">
      <dgm:prSet custT="1"/>
      <dgm:spPr/>
      <dgm:t>
        <a:bodyPr/>
        <a:lstStyle/>
        <a:p>
          <a:pPr rtl="0"/>
          <a:r>
            <a:rPr lang="en-US" sz="1200" dirty="0"/>
            <a:t>&lt;!DOCTYPE HTML PUBLIC "-//W3C//DTD HTML 4.01 Transitional//EN" " http://www.w3.org/TR/html4/loose.dtd"&gt;</a:t>
          </a:r>
          <a:endParaRPr lang="zh-TW" sz="1200" dirty="0"/>
        </a:p>
      </dgm:t>
    </dgm:pt>
    <dgm:pt modelId="{7B1ED1B7-6B33-46AB-9F3E-F6BB50F52CC2}" type="parTrans" cxnId="{49CD598E-F1CF-4225-A0B2-23EAD410093E}">
      <dgm:prSet/>
      <dgm:spPr/>
      <dgm:t>
        <a:bodyPr/>
        <a:lstStyle/>
        <a:p>
          <a:endParaRPr lang="zh-TW" altLang="en-US"/>
        </a:p>
      </dgm:t>
    </dgm:pt>
    <dgm:pt modelId="{3E6F0FCE-E0EB-4B1C-A53E-ECF4F490E40F}" type="sibTrans" cxnId="{49CD598E-F1CF-4225-A0B2-23EAD410093E}">
      <dgm:prSet/>
      <dgm:spPr/>
      <dgm:t>
        <a:bodyPr/>
        <a:lstStyle/>
        <a:p>
          <a:endParaRPr lang="zh-TW" altLang="en-US"/>
        </a:p>
      </dgm:t>
    </dgm:pt>
    <dgm:pt modelId="{D6D24396-320E-4C07-AA58-289C3FDB454C}">
      <dgm:prSet custT="1"/>
      <dgm:spPr/>
      <dgm:t>
        <a:bodyPr/>
        <a:lstStyle/>
        <a:p>
          <a:pPr rtl="0"/>
          <a:r>
            <a:rPr lang="en-US" sz="1200" dirty="0"/>
            <a:t>&lt;!DOCTYPE HTML PUBLIC "-//W3C//DTD HTML 4.01 Frameset//EN" " http://www.w3.org/TR/html4/frameset.dtd"&gt;</a:t>
          </a:r>
          <a:endParaRPr lang="zh-TW" sz="1200" dirty="0"/>
        </a:p>
      </dgm:t>
    </dgm:pt>
    <dgm:pt modelId="{BE3AEB36-CC59-4456-9325-70D07C378A20}" type="parTrans" cxnId="{E369FCAE-B9EA-41AA-8C57-A28AACCE3EA9}">
      <dgm:prSet/>
      <dgm:spPr/>
      <dgm:t>
        <a:bodyPr/>
        <a:lstStyle/>
        <a:p>
          <a:endParaRPr lang="zh-TW" altLang="en-US"/>
        </a:p>
      </dgm:t>
    </dgm:pt>
    <dgm:pt modelId="{B8B0A95F-65BB-4F64-9225-8C1E3387C198}" type="sibTrans" cxnId="{E369FCAE-B9EA-41AA-8C57-A28AACCE3EA9}">
      <dgm:prSet/>
      <dgm:spPr/>
      <dgm:t>
        <a:bodyPr/>
        <a:lstStyle/>
        <a:p>
          <a:endParaRPr lang="zh-TW" altLang="en-US"/>
        </a:p>
      </dgm:t>
    </dgm:pt>
    <dgm:pt modelId="{C4008BB9-96BD-4995-AB4D-0CB614CA50F2}" type="pres">
      <dgm:prSet presAssocID="{5BEFBA73-61ED-457F-91D9-CD2C710B401F}" presName="linear" presStyleCnt="0">
        <dgm:presLayoutVars>
          <dgm:animLvl val="lvl"/>
          <dgm:resizeHandles val="exact"/>
        </dgm:presLayoutVars>
      </dgm:prSet>
      <dgm:spPr/>
    </dgm:pt>
    <dgm:pt modelId="{8D4816F4-D32B-40E4-AE48-3393FDE1F616}" type="pres">
      <dgm:prSet presAssocID="{158E9BDA-C747-43EB-8300-BD6F04A880D0}" presName="parentText" presStyleLbl="node1" presStyleIdx="0" presStyleCnt="4" custScaleX="28390" custScaleY="109782">
        <dgm:presLayoutVars>
          <dgm:chMax val="0"/>
          <dgm:bulletEnabled val="1"/>
        </dgm:presLayoutVars>
      </dgm:prSet>
      <dgm:spPr/>
    </dgm:pt>
    <dgm:pt modelId="{3ED2B861-EA8B-4337-8162-F84F27D6441B}" type="pres">
      <dgm:prSet presAssocID="{56E5DF1E-65F4-49ED-9B85-783189201357}" presName="spacer" presStyleCnt="0"/>
      <dgm:spPr/>
    </dgm:pt>
    <dgm:pt modelId="{63E187E9-0EC7-4613-BDDB-5987F5865E39}" type="pres">
      <dgm:prSet presAssocID="{453BBD93-437B-45D4-8326-903079E04018}" presName="parentText" presStyleLbl="node1" presStyleIdx="1" presStyleCnt="4" custScaleY="70189">
        <dgm:presLayoutVars>
          <dgm:chMax val="0"/>
          <dgm:bulletEnabled val="1"/>
        </dgm:presLayoutVars>
      </dgm:prSet>
      <dgm:spPr/>
    </dgm:pt>
    <dgm:pt modelId="{4DE88FC6-4879-44C4-8CEA-497AA3946D7C}" type="pres">
      <dgm:prSet presAssocID="{20D279B7-39B4-4E52-8497-0E782A5A804B}" presName="spacer" presStyleCnt="0"/>
      <dgm:spPr/>
    </dgm:pt>
    <dgm:pt modelId="{3C3E51FD-F1D6-4B9C-928D-C2807ECDFBCA}" type="pres">
      <dgm:prSet presAssocID="{9199EF25-0F64-43E0-8F22-94D8008F9280}" presName="parentText" presStyleLbl="node1" presStyleIdx="2" presStyleCnt="4" custScaleY="81268">
        <dgm:presLayoutVars>
          <dgm:chMax val="0"/>
          <dgm:bulletEnabled val="1"/>
        </dgm:presLayoutVars>
      </dgm:prSet>
      <dgm:spPr/>
    </dgm:pt>
    <dgm:pt modelId="{3DDF9EAA-9575-4528-9671-F2F489A848D0}" type="pres">
      <dgm:prSet presAssocID="{3E6F0FCE-E0EB-4B1C-A53E-ECF4F490E40F}" presName="spacer" presStyleCnt="0"/>
      <dgm:spPr/>
    </dgm:pt>
    <dgm:pt modelId="{BD519774-E776-4F3A-B4D3-EC160A552CCA}" type="pres">
      <dgm:prSet presAssocID="{D6D24396-320E-4C07-AA58-289C3FDB454C}" presName="parentText" presStyleLbl="node1" presStyleIdx="3" presStyleCnt="4" custScaleY="83804">
        <dgm:presLayoutVars>
          <dgm:chMax val="0"/>
          <dgm:bulletEnabled val="1"/>
        </dgm:presLayoutVars>
      </dgm:prSet>
      <dgm:spPr/>
    </dgm:pt>
  </dgm:ptLst>
  <dgm:cxnLst>
    <dgm:cxn modelId="{9EA6A505-2F2E-428B-A61B-D85F5BAE9081}" type="presOf" srcId="{9199EF25-0F64-43E0-8F22-94D8008F9280}" destId="{3C3E51FD-F1D6-4B9C-928D-C2807ECDFBCA}" srcOrd="0" destOrd="0" presId="urn:microsoft.com/office/officeart/2005/8/layout/vList2"/>
    <dgm:cxn modelId="{34CF0424-9CE8-473D-8516-DBF037E41D7D}" type="presOf" srcId="{453BBD93-437B-45D4-8326-903079E04018}" destId="{63E187E9-0EC7-4613-BDDB-5987F5865E39}" srcOrd="0" destOrd="0" presId="urn:microsoft.com/office/officeart/2005/8/layout/vList2"/>
    <dgm:cxn modelId="{06479A8B-58B1-484C-9E2C-C6D3105CDD95}" type="presOf" srcId="{5BEFBA73-61ED-457F-91D9-CD2C710B401F}" destId="{C4008BB9-96BD-4995-AB4D-0CB614CA50F2}" srcOrd="0" destOrd="0" presId="urn:microsoft.com/office/officeart/2005/8/layout/vList2"/>
    <dgm:cxn modelId="{11975C8D-B2AC-4E54-B017-63A5AC1A0DB1}" srcId="{5BEFBA73-61ED-457F-91D9-CD2C710B401F}" destId="{453BBD93-437B-45D4-8326-903079E04018}" srcOrd="1" destOrd="0" parTransId="{F6603870-CBA8-4C68-AF78-FE17614DD8C7}" sibTransId="{20D279B7-39B4-4E52-8497-0E782A5A804B}"/>
    <dgm:cxn modelId="{49CD598E-F1CF-4225-A0B2-23EAD410093E}" srcId="{5BEFBA73-61ED-457F-91D9-CD2C710B401F}" destId="{9199EF25-0F64-43E0-8F22-94D8008F9280}" srcOrd="2" destOrd="0" parTransId="{7B1ED1B7-6B33-46AB-9F3E-F6BB50F52CC2}" sibTransId="{3E6F0FCE-E0EB-4B1C-A53E-ECF4F490E40F}"/>
    <dgm:cxn modelId="{E369FCAE-B9EA-41AA-8C57-A28AACCE3EA9}" srcId="{5BEFBA73-61ED-457F-91D9-CD2C710B401F}" destId="{D6D24396-320E-4C07-AA58-289C3FDB454C}" srcOrd="3" destOrd="0" parTransId="{BE3AEB36-CC59-4456-9325-70D07C378A20}" sibTransId="{B8B0A95F-65BB-4F64-9225-8C1E3387C198}"/>
    <dgm:cxn modelId="{1A7D98B3-8D76-41F1-9C2A-C672FCF51607}" type="presOf" srcId="{158E9BDA-C747-43EB-8300-BD6F04A880D0}" destId="{8D4816F4-D32B-40E4-AE48-3393FDE1F616}" srcOrd="0" destOrd="0" presId="urn:microsoft.com/office/officeart/2005/8/layout/vList2"/>
    <dgm:cxn modelId="{F733E7B7-5E4D-4FCA-9F5E-82311BBD6138}" srcId="{5BEFBA73-61ED-457F-91D9-CD2C710B401F}" destId="{158E9BDA-C747-43EB-8300-BD6F04A880D0}" srcOrd="0" destOrd="0" parTransId="{A1757440-4A49-42B3-B07D-114CAC7E792D}" sibTransId="{56E5DF1E-65F4-49ED-9B85-783189201357}"/>
    <dgm:cxn modelId="{9409C2CE-A04D-43A5-BA22-F5F360EBBC0F}" type="presOf" srcId="{D6D24396-320E-4C07-AA58-289C3FDB454C}" destId="{BD519774-E776-4F3A-B4D3-EC160A552CCA}" srcOrd="0" destOrd="0" presId="urn:microsoft.com/office/officeart/2005/8/layout/vList2"/>
    <dgm:cxn modelId="{C11F5E75-373B-4CDB-A91E-D97CE42C66FA}" type="presParOf" srcId="{C4008BB9-96BD-4995-AB4D-0CB614CA50F2}" destId="{8D4816F4-D32B-40E4-AE48-3393FDE1F616}" srcOrd="0" destOrd="0" presId="urn:microsoft.com/office/officeart/2005/8/layout/vList2"/>
    <dgm:cxn modelId="{F1664F7D-D4FF-4F37-9D2D-666D0111ED88}" type="presParOf" srcId="{C4008BB9-96BD-4995-AB4D-0CB614CA50F2}" destId="{3ED2B861-EA8B-4337-8162-F84F27D6441B}" srcOrd="1" destOrd="0" presId="urn:microsoft.com/office/officeart/2005/8/layout/vList2"/>
    <dgm:cxn modelId="{4B269CA7-4393-46A1-B4D1-DE9CE2E3B462}" type="presParOf" srcId="{C4008BB9-96BD-4995-AB4D-0CB614CA50F2}" destId="{63E187E9-0EC7-4613-BDDB-5987F5865E39}" srcOrd="2" destOrd="0" presId="urn:microsoft.com/office/officeart/2005/8/layout/vList2"/>
    <dgm:cxn modelId="{70151943-2486-463E-9249-1073062C2129}" type="presParOf" srcId="{C4008BB9-96BD-4995-AB4D-0CB614CA50F2}" destId="{4DE88FC6-4879-44C4-8CEA-497AA3946D7C}" srcOrd="3" destOrd="0" presId="urn:microsoft.com/office/officeart/2005/8/layout/vList2"/>
    <dgm:cxn modelId="{58096821-4F04-4701-8993-5A2412CD90F9}" type="presParOf" srcId="{C4008BB9-96BD-4995-AB4D-0CB614CA50F2}" destId="{3C3E51FD-F1D6-4B9C-928D-C2807ECDFBCA}" srcOrd="4" destOrd="0" presId="urn:microsoft.com/office/officeart/2005/8/layout/vList2"/>
    <dgm:cxn modelId="{6C5C3FB0-42B0-4750-8E5C-CC16A06F5749}" type="presParOf" srcId="{C4008BB9-96BD-4995-AB4D-0CB614CA50F2}" destId="{3DDF9EAA-9575-4528-9671-F2F489A848D0}" srcOrd="5" destOrd="0" presId="urn:microsoft.com/office/officeart/2005/8/layout/vList2"/>
    <dgm:cxn modelId="{E2E4AA13-FF9F-4AE9-8E16-E82A9C90AC2E}" type="presParOf" srcId="{C4008BB9-96BD-4995-AB4D-0CB614CA50F2}" destId="{BD519774-E776-4F3A-B4D3-EC160A552CC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EFBA73-61ED-457F-91D9-CD2C710B40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158E9BDA-C747-43EB-8300-BD6F04A880D0}">
      <dgm:prSet custT="1"/>
      <dgm:spPr/>
      <dgm:t>
        <a:bodyPr/>
        <a:lstStyle/>
        <a:p>
          <a:pPr algn="ctr" rtl="0"/>
          <a:r>
            <a:rPr lang="en-US" altLang="zh-TW" sz="1800" dirty="0">
              <a:latin typeface="Arial Unicode MS" panose="020B0604020202020204" pitchFamily="34" charset="-120"/>
              <a:ea typeface="Arial Unicode MS" panose="020B0604020202020204" pitchFamily="34" charset="-120"/>
              <a:cs typeface="Arial Unicode MS" panose="020B0604020202020204" pitchFamily="34" charset="-120"/>
            </a:rPr>
            <a:t>XHTML1.0</a:t>
          </a:r>
          <a:endParaRPr lang="zh-TW" sz="1800" dirty="0">
            <a:latin typeface="Arial Unicode MS" panose="020B0604020202020204" pitchFamily="34" charset="-120"/>
            <a:ea typeface="Arial Unicode MS" panose="020B0604020202020204" pitchFamily="34" charset="-120"/>
            <a:cs typeface="Arial Unicode MS" panose="020B0604020202020204" pitchFamily="34" charset="-120"/>
          </a:endParaRPr>
        </a:p>
      </dgm:t>
    </dgm:pt>
    <dgm:pt modelId="{A1757440-4A49-42B3-B07D-114CAC7E792D}" type="parTrans" cxnId="{F733E7B7-5E4D-4FCA-9F5E-82311BBD6138}">
      <dgm:prSet/>
      <dgm:spPr/>
      <dgm:t>
        <a:bodyPr/>
        <a:lstStyle/>
        <a:p>
          <a:endParaRPr lang="zh-TW" altLang="en-US"/>
        </a:p>
      </dgm:t>
    </dgm:pt>
    <dgm:pt modelId="{56E5DF1E-65F4-49ED-9B85-783189201357}" type="sibTrans" cxnId="{F733E7B7-5E4D-4FCA-9F5E-82311BBD6138}">
      <dgm:prSet/>
      <dgm:spPr/>
      <dgm:t>
        <a:bodyPr/>
        <a:lstStyle/>
        <a:p>
          <a:endParaRPr lang="zh-TW" altLang="en-US"/>
        </a:p>
      </dgm:t>
    </dgm:pt>
    <dgm:pt modelId="{453BBD93-437B-45D4-8326-903079E04018}">
      <dgm:prSet/>
      <dgm:spPr/>
      <dgm:t>
        <a:bodyPr/>
        <a:lstStyle/>
        <a:p>
          <a:pPr rtl="0"/>
          <a:r>
            <a:rPr lang="en-US" altLang="zh-TW" dirty="0"/>
            <a:t>&lt;!DOCTYPE html PUBLIC "-//W3C//DTD XHTML 1.0 Strict//EN" </a:t>
          </a:r>
          <a:br>
            <a:rPr lang="en-US" altLang="zh-TW" dirty="0"/>
          </a:br>
          <a:r>
            <a:rPr lang="en-US" altLang="zh-TW" dirty="0"/>
            <a:t>"http://www.w3.org/TR/xhtml1/DTD/xhtml1-strict.dtd"&gt;</a:t>
          </a:r>
          <a:endParaRPr lang="zh-TW" dirty="0"/>
        </a:p>
      </dgm:t>
    </dgm:pt>
    <dgm:pt modelId="{F6603870-CBA8-4C68-AF78-FE17614DD8C7}" type="parTrans" cxnId="{11975C8D-B2AC-4E54-B017-63A5AC1A0DB1}">
      <dgm:prSet/>
      <dgm:spPr/>
      <dgm:t>
        <a:bodyPr/>
        <a:lstStyle/>
        <a:p>
          <a:endParaRPr lang="zh-TW" altLang="en-US"/>
        </a:p>
      </dgm:t>
    </dgm:pt>
    <dgm:pt modelId="{20D279B7-39B4-4E52-8497-0E782A5A804B}" type="sibTrans" cxnId="{11975C8D-B2AC-4E54-B017-63A5AC1A0DB1}">
      <dgm:prSet/>
      <dgm:spPr/>
      <dgm:t>
        <a:bodyPr/>
        <a:lstStyle/>
        <a:p>
          <a:endParaRPr lang="zh-TW" altLang="en-US"/>
        </a:p>
      </dgm:t>
    </dgm:pt>
    <dgm:pt modelId="{9199EF25-0F64-43E0-8F22-94D8008F9280}">
      <dgm:prSet/>
      <dgm:spPr/>
      <dgm:t>
        <a:bodyPr/>
        <a:lstStyle/>
        <a:p>
          <a:pPr rtl="0"/>
          <a:r>
            <a:rPr lang="en-US" altLang="zh-TW" dirty="0"/>
            <a:t>&lt;!DOCTYPE html PUBLIC "-//W3C//DTD XHTML 1.0 Transitional//EN"</a:t>
          </a:r>
          <a:br>
            <a:rPr lang="en-US" altLang="zh-TW" dirty="0"/>
          </a:br>
          <a:r>
            <a:rPr lang="en-US" altLang="zh-TW" dirty="0"/>
            <a:t>"http://www.w3.org/TR/xhtml1/DTD/xhtml1-transitional.dtd"&gt;</a:t>
          </a:r>
          <a:endParaRPr lang="zh-TW" dirty="0"/>
        </a:p>
      </dgm:t>
    </dgm:pt>
    <dgm:pt modelId="{7B1ED1B7-6B33-46AB-9F3E-F6BB50F52CC2}" type="parTrans" cxnId="{49CD598E-F1CF-4225-A0B2-23EAD410093E}">
      <dgm:prSet/>
      <dgm:spPr/>
      <dgm:t>
        <a:bodyPr/>
        <a:lstStyle/>
        <a:p>
          <a:endParaRPr lang="zh-TW" altLang="en-US"/>
        </a:p>
      </dgm:t>
    </dgm:pt>
    <dgm:pt modelId="{3E6F0FCE-E0EB-4B1C-A53E-ECF4F490E40F}" type="sibTrans" cxnId="{49CD598E-F1CF-4225-A0B2-23EAD410093E}">
      <dgm:prSet/>
      <dgm:spPr/>
      <dgm:t>
        <a:bodyPr/>
        <a:lstStyle/>
        <a:p>
          <a:endParaRPr lang="zh-TW" altLang="en-US"/>
        </a:p>
      </dgm:t>
    </dgm:pt>
    <dgm:pt modelId="{D6D24396-320E-4C07-AA58-289C3FDB454C}">
      <dgm:prSet/>
      <dgm:spPr/>
      <dgm:t>
        <a:bodyPr/>
        <a:lstStyle/>
        <a:p>
          <a:pPr rtl="0"/>
          <a:r>
            <a:rPr lang="en-US" altLang="zh-TW" dirty="0"/>
            <a:t>&lt;!DOCTYPE html PUBLIC "-//W3C//DTD XHTML 1.0 Frameset//EN" </a:t>
          </a:r>
          <a:br>
            <a:rPr lang="en-US" altLang="zh-TW" dirty="0"/>
          </a:br>
          <a:r>
            <a:rPr lang="en-US" altLang="zh-TW" dirty="0"/>
            <a:t>"http://www.w3.org/TR/xhtml1/DTD/xhtml1-frameset.dtd"&gt;</a:t>
          </a:r>
          <a:endParaRPr lang="zh-TW" dirty="0"/>
        </a:p>
      </dgm:t>
    </dgm:pt>
    <dgm:pt modelId="{BE3AEB36-CC59-4456-9325-70D07C378A20}" type="parTrans" cxnId="{E369FCAE-B9EA-41AA-8C57-A28AACCE3EA9}">
      <dgm:prSet/>
      <dgm:spPr/>
      <dgm:t>
        <a:bodyPr/>
        <a:lstStyle/>
        <a:p>
          <a:endParaRPr lang="zh-TW" altLang="en-US"/>
        </a:p>
      </dgm:t>
    </dgm:pt>
    <dgm:pt modelId="{B8B0A95F-65BB-4F64-9225-8C1E3387C198}" type="sibTrans" cxnId="{E369FCAE-B9EA-41AA-8C57-A28AACCE3EA9}">
      <dgm:prSet/>
      <dgm:spPr/>
      <dgm:t>
        <a:bodyPr/>
        <a:lstStyle/>
        <a:p>
          <a:endParaRPr lang="zh-TW" altLang="en-US"/>
        </a:p>
      </dgm:t>
    </dgm:pt>
    <dgm:pt modelId="{C4008BB9-96BD-4995-AB4D-0CB614CA50F2}" type="pres">
      <dgm:prSet presAssocID="{5BEFBA73-61ED-457F-91D9-CD2C710B401F}" presName="linear" presStyleCnt="0">
        <dgm:presLayoutVars>
          <dgm:animLvl val="lvl"/>
          <dgm:resizeHandles val="exact"/>
        </dgm:presLayoutVars>
      </dgm:prSet>
      <dgm:spPr/>
    </dgm:pt>
    <dgm:pt modelId="{8D4816F4-D32B-40E4-AE48-3393FDE1F616}" type="pres">
      <dgm:prSet presAssocID="{158E9BDA-C747-43EB-8300-BD6F04A880D0}" presName="parentText" presStyleLbl="node1" presStyleIdx="0" presStyleCnt="4" custScaleX="27306">
        <dgm:presLayoutVars>
          <dgm:chMax val="0"/>
          <dgm:bulletEnabled val="1"/>
        </dgm:presLayoutVars>
      </dgm:prSet>
      <dgm:spPr/>
    </dgm:pt>
    <dgm:pt modelId="{3ED2B861-EA8B-4337-8162-F84F27D6441B}" type="pres">
      <dgm:prSet presAssocID="{56E5DF1E-65F4-49ED-9B85-783189201357}" presName="spacer" presStyleCnt="0"/>
      <dgm:spPr/>
    </dgm:pt>
    <dgm:pt modelId="{63E187E9-0EC7-4613-BDDB-5987F5865E39}" type="pres">
      <dgm:prSet presAssocID="{453BBD93-437B-45D4-8326-903079E04018}" presName="parentText" presStyleLbl="node1" presStyleIdx="1" presStyleCnt="4">
        <dgm:presLayoutVars>
          <dgm:chMax val="0"/>
          <dgm:bulletEnabled val="1"/>
        </dgm:presLayoutVars>
      </dgm:prSet>
      <dgm:spPr/>
    </dgm:pt>
    <dgm:pt modelId="{4DE88FC6-4879-44C4-8CEA-497AA3946D7C}" type="pres">
      <dgm:prSet presAssocID="{20D279B7-39B4-4E52-8497-0E782A5A804B}" presName="spacer" presStyleCnt="0"/>
      <dgm:spPr/>
    </dgm:pt>
    <dgm:pt modelId="{3C3E51FD-F1D6-4B9C-928D-C2807ECDFBCA}" type="pres">
      <dgm:prSet presAssocID="{9199EF25-0F64-43E0-8F22-94D8008F9280}" presName="parentText" presStyleLbl="node1" presStyleIdx="2" presStyleCnt="4">
        <dgm:presLayoutVars>
          <dgm:chMax val="0"/>
          <dgm:bulletEnabled val="1"/>
        </dgm:presLayoutVars>
      </dgm:prSet>
      <dgm:spPr/>
    </dgm:pt>
    <dgm:pt modelId="{3DDF9EAA-9575-4528-9671-F2F489A848D0}" type="pres">
      <dgm:prSet presAssocID="{3E6F0FCE-E0EB-4B1C-A53E-ECF4F490E40F}" presName="spacer" presStyleCnt="0"/>
      <dgm:spPr/>
    </dgm:pt>
    <dgm:pt modelId="{BD519774-E776-4F3A-B4D3-EC160A552CCA}" type="pres">
      <dgm:prSet presAssocID="{D6D24396-320E-4C07-AA58-289C3FDB454C}" presName="parentText" presStyleLbl="node1" presStyleIdx="3" presStyleCnt="4">
        <dgm:presLayoutVars>
          <dgm:chMax val="0"/>
          <dgm:bulletEnabled val="1"/>
        </dgm:presLayoutVars>
      </dgm:prSet>
      <dgm:spPr/>
    </dgm:pt>
  </dgm:ptLst>
  <dgm:cxnLst>
    <dgm:cxn modelId="{1CEC3988-425B-4B0E-9CC4-C69B978417FC}" type="presOf" srcId="{453BBD93-437B-45D4-8326-903079E04018}" destId="{63E187E9-0EC7-4613-BDDB-5987F5865E39}" srcOrd="0" destOrd="0" presId="urn:microsoft.com/office/officeart/2005/8/layout/vList2"/>
    <dgm:cxn modelId="{11975C8D-B2AC-4E54-B017-63A5AC1A0DB1}" srcId="{5BEFBA73-61ED-457F-91D9-CD2C710B401F}" destId="{453BBD93-437B-45D4-8326-903079E04018}" srcOrd="1" destOrd="0" parTransId="{F6603870-CBA8-4C68-AF78-FE17614DD8C7}" sibTransId="{20D279B7-39B4-4E52-8497-0E782A5A804B}"/>
    <dgm:cxn modelId="{49CD598E-F1CF-4225-A0B2-23EAD410093E}" srcId="{5BEFBA73-61ED-457F-91D9-CD2C710B401F}" destId="{9199EF25-0F64-43E0-8F22-94D8008F9280}" srcOrd="2" destOrd="0" parTransId="{7B1ED1B7-6B33-46AB-9F3E-F6BB50F52CC2}" sibTransId="{3E6F0FCE-E0EB-4B1C-A53E-ECF4F490E40F}"/>
    <dgm:cxn modelId="{FAB22E91-A35E-4C65-8A57-17D44870303E}" type="presOf" srcId="{158E9BDA-C747-43EB-8300-BD6F04A880D0}" destId="{8D4816F4-D32B-40E4-AE48-3393FDE1F616}" srcOrd="0" destOrd="0" presId="urn:microsoft.com/office/officeart/2005/8/layout/vList2"/>
    <dgm:cxn modelId="{E369FCAE-B9EA-41AA-8C57-A28AACCE3EA9}" srcId="{5BEFBA73-61ED-457F-91D9-CD2C710B401F}" destId="{D6D24396-320E-4C07-AA58-289C3FDB454C}" srcOrd="3" destOrd="0" parTransId="{BE3AEB36-CC59-4456-9325-70D07C378A20}" sibTransId="{B8B0A95F-65BB-4F64-9225-8C1E3387C198}"/>
    <dgm:cxn modelId="{FD77EFAF-E52D-44F7-A467-380A9D7CB2B3}" type="presOf" srcId="{D6D24396-320E-4C07-AA58-289C3FDB454C}" destId="{BD519774-E776-4F3A-B4D3-EC160A552CCA}" srcOrd="0" destOrd="0" presId="urn:microsoft.com/office/officeart/2005/8/layout/vList2"/>
    <dgm:cxn modelId="{EDCCC1B7-37BE-42DB-90AD-85C1BBD4BCF1}" type="presOf" srcId="{5BEFBA73-61ED-457F-91D9-CD2C710B401F}" destId="{C4008BB9-96BD-4995-AB4D-0CB614CA50F2}" srcOrd="0" destOrd="0" presId="urn:microsoft.com/office/officeart/2005/8/layout/vList2"/>
    <dgm:cxn modelId="{F733E7B7-5E4D-4FCA-9F5E-82311BBD6138}" srcId="{5BEFBA73-61ED-457F-91D9-CD2C710B401F}" destId="{158E9BDA-C747-43EB-8300-BD6F04A880D0}" srcOrd="0" destOrd="0" parTransId="{A1757440-4A49-42B3-B07D-114CAC7E792D}" sibTransId="{56E5DF1E-65F4-49ED-9B85-783189201357}"/>
    <dgm:cxn modelId="{C5B41CB9-C273-4BFA-90CF-FE86F35BB95F}" type="presOf" srcId="{9199EF25-0F64-43E0-8F22-94D8008F9280}" destId="{3C3E51FD-F1D6-4B9C-928D-C2807ECDFBCA}" srcOrd="0" destOrd="0" presId="urn:microsoft.com/office/officeart/2005/8/layout/vList2"/>
    <dgm:cxn modelId="{3DD902A6-19CE-429C-92CF-95BDD3F1F7D1}" type="presParOf" srcId="{C4008BB9-96BD-4995-AB4D-0CB614CA50F2}" destId="{8D4816F4-D32B-40E4-AE48-3393FDE1F616}" srcOrd="0" destOrd="0" presId="urn:microsoft.com/office/officeart/2005/8/layout/vList2"/>
    <dgm:cxn modelId="{5FD1631C-F6D9-490D-9E82-2203AEAE3AB2}" type="presParOf" srcId="{C4008BB9-96BD-4995-AB4D-0CB614CA50F2}" destId="{3ED2B861-EA8B-4337-8162-F84F27D6441B}" srcOrd="1" destOrd="0" presId="urn:microsoft.com/office/officeart/2005/8/layout/vList2"/>
    <dgm:cxn modelId="{9831AE64-7DCA-4B51-9661-1CE9A02890E2}" type="presParOf" srcId="{C4008BB9-96BD-4995-AB4D-0CB614CA50F2}" destId="{63E187E9-0EC7-4613-BDDB-5987F5865E39}" srcOrd="2" destOrd="0" presId="urn:microsoft.com/office/officeart/2005/8/layout/vList2"/>
    <dgm:cxn modelId="{79D26F5D-290B-4320-9A74-2196E32F127C}" type="presParOf" srcId="{C4008BB9-96BD-4995-AB4D-0CB614CA50F2}" destId="{4DE88FC6-4879-44C4-8CEA-497AA3946D7C}" srcOrd="3" destOrd="0" presId="urn:microsoft.com/office/officeart/2005/8/layout/vList2"/>
    <dgm:cxn modelId="{1E7625D7-C72C-4384-92C0-1B00068E29D9}" type="presParOf" srcId="{C4008BB9-96BD-4995-AB4D-0CB614CA50F2}" destId="{3C3E51FD-F1D6-4B9C-928D-C2807ECDFBCA}" srcOrd="4" destOrd="0" presId="urn:microsoft.com/office/officeart/2005/8/layout/vList2"/>
    <dgm:cxn modelId="{B00CA638-8CEA-4E2E-BDC0-7E34AFD96289}" type="presParOf" srcId="{C4008BB9-96BD-4995-AB4D-0CB614CA50F2}" destId="{3DDF9EAA-9575-4528-9671-F2F489A848D0}" srcOrd="5" destOrd="0" presId="urn:microsoft.com/office/officeart/2005/8/layout/vList2"/>
    <dgm:cxn modelId="{469ABB74-9893-4CD5-86A6-3965450B4F53}" type="presParOf" srcId="{C4008BB9-96BD-4995-AB4D-0CB614CA50F2}" destId="{BD519774-E776-4F3A-B4D3-EC160A552CCA}"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FC3840-EADC-4A21-B7E7-BE3304A7BC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AD833843-F6E6-48BB-86E6-FA4DE5AABC6A}">
      <dgm:prSet/>
      <dgm:spPr/>
      <dgm:t>
        <a:bodyPr/>
        <a:lstStyle/>
        <a:p>
          <a:pPr rtl="0"/>
          <a:r>
            <a:rPr lang="en-US" dirty="0"/>
            <a:t>&lt;h2&gt;</a:t>
          </a:r>
          <a:r>
            <a:rPr lang="zh-TW" altLang="en-US" dirty="0"/>
            <a:t> </a:t>
          </a:r>
          <a:r>
            <a:rPr lang="en-US" dirty="0"/>
            <a:t>APPLE</a:t>
          </a:r>
          <a:r>
            <a:rPr lang="zh-TW" altLang="en-US" dirty="0"/>
            <a:t> </a:t>
          </a:r>
          <a:r>
            <a:rPr lang="en-US" dirty="0"/>
            <a:t>&lt;/h2&gt;</a:t>
          </a:r>
          <a:endParaRPr lang="zh-TW" dirty="0"/>
        </a:p>
      </dgm:t>
    </dgm:pt>
    <dgm:pt modelId="{E49BF7BA-75CC-4C4D-9E13-C22BEAC3C212}" type="parTrans" cxnId="{11A8ACC4-8FEF-4887-8068-399B9A4FD653}">
      <dgm:prSet/>
      <dgm:spPr/>
      <dgm:t>
        <a:bodyPr/>
        <a:lstStyle/>
        <a:p>
          <a:endParaRPr lang="zh-TW" altLang="en-US"/>
        </a:p>
      </dgm:t>
    </dgm:pt>
    <dgm:pt modelId="{CC20C022-30E5-499D-90E2-4D9ABB919AE7}" type="sibTrans" cxnId="{11A8ACC4-8FEF-4887-8068-399B9A4FD653}">
      <dgm:prSet/>
      <dgm:spPr/>
      <dgm:t>
        <a:bodyPr/>
        <a:lstStyle/>
        <a:p>
          <a:endParaRPr lang="zh-TW" altLang="en-US"/>
        </a:p>
      </dgm:t>
    </dgm:pt>
    <dgm:pt modelId="{097528A5-3552-4340-AB0D-BA8D10ECB311}" type="pres">
      <dgm:prSet presAssocID="{2CFC3840-EADC-4A21-B7E7-BE3304A7BC7B}" presName="linear" presStyleCnt="0">
        <dgm:presLayoutVars>
          <dgm:animLvl val="lvl"/>
          <dgm:resizeHandles val="exact"/>
        </dgm:presLayoutVars>
      </dgm:prSet>
      <dgm:spPr/>
    </dgm:pt>
    <dgm:pt modelId="{0B17F626-BD84-4388-ABE0-6D09879F376E}" type="pres">
      <dgm:prSet presAssocID="{AD833843-F6E6-48BB-86E6-FA4DE5AABC6A}" presName="parentText" presStyleLbl="node1" presStyleIdx="0" presStyleCnt="1" custLinFactY="64312" custLinFactNeighborX="-5206" custLinFactNeighborY="100000">
        <dgm:presLayoutVars>
          <dgm:chMax val="0"/>
          <dgm:bulletEnabled val="1"/>
        </dgm:presLayoutVars>
      </dgm:prSet>
      <dgm:spPr/>
    </dgm:pt>
  </dgm:ptLst>
  <dgm:cxnLst>
    <dgm:cxn modelId="{B113CA2E-A0E7-45C2-AB09-8A26C4C2DE93}" type="presOf" srcId="{AD833843-F6E6-48BB-86E6-FA4DE5AABC6A}" destId="{0B17F626-BD84-4388-ABE0-6D09879F376E}" srcOrd="0" destOrd="0" presId="urn:microsoft.com/office/officeart/2005/8/layout/vList2"/>
    <dgm:cxn modelId="{90FED591-1FC6-4B09-9147-6BD779958EEE}" type="presOf" srcId="{2CFC3840-EADC-4A21-B7E7-BE3304A7BC7B}" destId="{097528A5-3552-4340-AB0D-BA8D10ECB311}" srcOrd="0" destOrd="0" presId="urn:microsoft.com/office/officeart/2005/8/layout/vList2"/>
    <dgm:cxn modelId="{11A8ACC4-8FEF-4887-8068-399B9A4FD653}" srcId="{2CFC3840-EADC-4A21-B7E7-BE3304A7BC7B}" destId="{AD833843-F6E6-48BB-86E6-FA4DE5AABC6A}" srcOrd="0" destOrd="0" parTransId="{E49BF7BA-75CC-4C4D-9E13-C22BEAC3C212}" sibTransId="{CC20C022-30E5-499D-90E2-4D9ABB919AE7}"/>
    <dgm:cxn modelId="{D95B86C2-DFD5-47F8-86F5-0B337FB41515}" type="presParOf" srcId="{097528A5-3552-4340-AB0D-BA8D10ECB311}" destId="{0B17F626-BD84-4388-ABE0-6D09879F376E}"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124DF4-E84C-45B7-8EB0-D5D31B2146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217DD694-26AB-4E09-A9AA-42544619133E}">
      <dgm:prSet/>
      <dgm:spPr/>
      <dgm:t>
        <a:bodyPr/>
        <a:lstStyle/>
        <a:p>
          <a:pPr rtl="0"/>
          <a:r>
            <a:rPr lang="en-US" dirty="0"/>
            <a:t>&lt;h2 title=“apple!"&gt;APPLE&lt;/h2&gt;</a:t>
          </a:r>
          <a:endParaRPr lang="zh-TW" dirty="0"/>
        </a:p>
      </dgm:t>
    </dgm:pt>
    <dgm:pt modelId="{B518E7E8-14F8-49DD-9025-CD9EB381004F}" type="parTrans" cxnId="{EB89E94F-CC05-4934-8407-7F96F951865E}">
      <dgm:prSet/>
      <dgm:spPr/>
      <dgm:t>
        <a:bodyPr/>
        <a:lstStyle/>
        <a:p>
          <a:endParaRPr lang="zh-TW" altLang="en-US"/>
        </a:p>
      </dgm:t>
    </dgm:pt>
    <dgm:pt modelId="{09F2B42D-12E2-48BE-8FBC-774791578593}" type="sibTrans" cxnId="{EB89E94F-CC05-4934-8407-7F96F951865E}">
      <dgm:prSet/>
      <dgm:spPr/>
      <dgm:t>
        <a:bodyPr/>
        <a:lstStyle/>
        <a:p>
          <a:endParaRPr lang="zh-TW" altLang="en-US"/>
        </a:p>
      </dgm:t>
    </dgm:pt>
    <dgm:pt modelId="{B3C5256D-B1F8-4B21-9188-DCFD3976FEE9}" type="pres">
      <dgm:prSet presAssocID="{B5124DF4-E84C-45B7-8EB0-D5D31B214675}" presName="linear" presStyleCnt="0">
        <dgm:presLayoutVars>
          <dgm:animLvl val="lvl"/>
          <dgm:resizeHandles val="exact"/>
        </dgm:presLayoutVars>
      </dgm:prSet>
      <dgm:spPr/>
    </dgm:pt>
    <dgm:pt modelId="{219B5784-EA6E-45FC-98CE-4097DF6183A4}" type="pres">
      <dgm:prSet presAssocID="{217DD694-26AB-4E09-A9AA-42544619133E}" presName="parentText" presStyleLbl="node1" presStyleIdx="0" presStyleCnt="1">
        <dgm:presLayoutVars>
          <dgm:chMax val="0"/>
          <dgm:bulletEnabled val="1"/>
        </dgm:presLayoutVars>
      </dgm:prSet>
      <dgm:spPr/>
    </dgm:pt>
  </dgm:ptLst>
  <dgm:cxnLst>
    <dgm:cxn modelId="{8D8F282A-BA25-4515-A339-2794C04E4789}" type="presOf" srcId="{B5124DF4-E84C-45B7-8EB0-D5D31B214675}" destId="{B3C5256D-B1F8-4B21-9188-DCFD3976FEE9}" srcOrd="0" destOrd="0" presId="urn:microsoft.com/office/officeart/2005/8/layout/vList2"/>
    <dgm:cxn modelId="{EB89E94F-CC05-4934-8407-7F96F951865E}" srcId="{B5124DF4-E84C-45B7-8EB0-D5D31B214675}" destId="{217DD694-26AB-4E09-A9AA-42544619133E}" srcOrd="0" destOrd="0" parTransId="{B518E7E8-14F8-49DD-9025-CD9EB381004F}" sibTransId="{09F2B42D-12E2-48BE-8FBC-774791578593}"/>
    <dgm:cxn modelId="{7E91C7A3-9C69-4E93-BAB0-F405D9E009E3}" type="presOf" srcId="{217DD694-26AB-4E09-A9AA-42544619133E}" destId="{219B5784-EA6E-45FC-98CE-4097DF6183A4}" srcOrd="0" destOrd="0" presId="urn:microsoft.com/office/officeart/2005/8/layout/vList2"/>
    <dgm:cxn modelId="{022F569B-CF4A-4CEE-B931-DA3D7141B5DF}" type="presParOf" srcId="{B3C5256D-B1F8-4B21-9188-DCFD3976FEE9}" destId="{219B5784-EA6E-45FC-98CE-4097DF6183A4}"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Lst>
  <dgm:cxnLst>
    <dgm:cxn modelId="{5287C8A8-1BD2-486E-8D89-95EE25D21C56}" type="presOf" srcId="{8256AABD-4C78-47DB-AF01-E648ACEA23AB}" destId="{28D541E1-0309-456B-B924-E982EC56FF6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Lst>
  <dgm:cxnLst>
    <dgm:cxn modelId="{645A61D2-B68F-4C27-8531-68EDCC3E23C7}" type="presOf" srcId="{8256AABD-4C78-47DB-AF01-E648ACEA23AB}" destId="{28D541E1-0309-456B-B924-E982EC56FF6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Lst>
  <dgm:cxnLst>
    <dgm:cxn modelId="{7704AAD3-A09C-4733-B7BF-0AD794C23C76}" type="presOf" srcId="{8256AABD-4C78-47DB-AF01-E648ACEA23AB}" destId="{28D541E1-0309-456B-B924-E982EC56FF6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0F155-82CC-4156-9529-9CB211F14B9F}">
      <dsp:nvSpPr>
        <dsp:cNvPr id="0" name=""/>
        <dsp:cNvSpPr/>
      </dsp:nvSpPr>
      <dsp:spPr>
        <a:xfrm>
          <a:off x="0" y="14334"/>
          <a:ext cx="7886700" cy="83713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微軟正黑體" panose="020B0604030504040204" pitchFamily="34" charset="-120"/>
              <a:ea typeface="微軟正黑體" panose="020B0604030504040204" pitchFamily="34" charset="-120"/>
            </a:rPr>
            <a:t>HTML</a:t>
          </a:r>
          <a:r>
            <a:rPr lang="zh-TW" sz="2700" kern="1200" dirty="0">
              <a:latin typeface="微軟正黑體" panose="020B0604030504040204" pitchFamily="34" charset="-120"/>
              <a:ea typeface="微軟正黑體" panose="020B0604030504040204" pitchFamily="34" charset="-120"/>
            </a:rPr>
            <a:t>標籤完成網頁資料結構</a:t>
          </a:r>
        </a:p>
      </dsp:txBody>
      <dsp:txXfrm>
        <a:off x="40866" y="55200"/>
        <a:ext cx="7804968" cy="755403"/>
      </dsp:txXfrm>
    </dsp:sp>
    <dsp:sp modelId="{02251CD0-3F48-42F5-AA3A-FEC9C42FCE8F}">
      <dsp:nvSpPr>
        <dsp:cNvPr id="0" name=""/>
        <dsp:cNvSpPr/>
      </dsp:nvSpPr>
      <dsp:spPr>
        <a:xfrm>
          <a:off x="0" y="929230"/>
          <a:ext cx="7886700" cy="83713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latin typeface="微軟正黑體" panose="020B0604030504040204" pitchFamily="34" charset="-120"/>
              <a:ea typeface="微軟正黑體" panose="020B0604030504040204" pitchFamily="34" charset="-120"/>
            </a:rPr>
            <a:t>CSS</a:t>
          </a:r>
          <a:r>
            <a:rPr lang="zh-TW" sz="2700" kern="1200" dirty="0">
              <a:latin typeface="微軟正黑體" panose="020B0604030504040204" pitchFamily="34" charset="-120"/>
              <a:ea typeface="微軟正黑體" panose="020B0604030504040204" pitchFamily="34" charset="-120"/>
            </a:rPr>
            <a:t>視覺化標籤樣式</a:t>
          </a:r>
        </a:p>
      </dsp:txBody>
      <dsp:txXfrm>
        <a:off x="40866" y="970096"/>
        <a:ext cx="7804968" cy="7554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F8A69-69BF-4D6F-8959-B048530C70E7}">
      <dsp:nvSpPr>
        <dsp:cNvPr id="0" name=""/>
        <dsp:cNvSpPr/>
      </dsp:nvSpPr>
      <dsp:spPr>
        <a:xfrm>
          <a:off x="0" y="0"/>
          <a:ext cx="6828924" cy="8371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Selector {</a:t>
          </a:r>
          <a:r>
            <a:rPr lang="zh-TW" sz="2700" kern="1200" dirty="0"/>
            <a:t>  屬性 </a:t>
          </a:r>
          <a:r>
            <a:rPr lang="en-US" sz="2700" kern="1200" dirty="0"/>
            <a:t>: </a:t>
          </a:r>
          <a:r>
            <a:rPr lang="zh-TW" sz="2700" kern="1200" dirty="0"/>
            <a:t>屬性值  </a:t>
          </a:r>
          <a:r>
            <a:rPr lang="en-US" sz="2700" kern="1200" dirty="0"/>
            <a:t>;  </a:t>
          </a:r>
          <a:r>
            <a:rPr lang="zh-TW" sz="2700" kern="1200" dirty="0"/>
            <a:t>屬性 </a:t>
          </a:r>
          <a:r>
            <a:rPr lang="en-US" sz="2700" kern="1200" dirty="0"/>
            <a:t>: </a:t>
          </a:r>
          <a:r>
            <a:rPr lang="zh-TW" sz="2700" kern="1200" dirty="0"/>
            <a:t>屬性值 </a:t>
          </a:r>
          <a:r>
            <a:rPr lang="en-US" sz="2700" kern="1200" dirty="0"/>
            <a:t>}</a:t>
          </a:r>
          <a:endParaRPr lang="zh-TW" sz="2700" kern="1200" dirty="0"/>
        </a:p>
      </dsp:txBody>
      <dsp:txXfrm>
        <a:off x="40866" y="40866"/>
        <a:ext cx="6747192" cy="7554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36158"/>
          <a:ext cx="5354028"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a:link{text-decoration:none;}</a:t>
          </a:r>
          <a:endParaRPr lang="zh-TW" sz="1900" kern="1200" dirty="0"/>
        </a:p>
      </dsp:txBody>
      <dsp:txXfrm>
        <a:off x="21704" y="57862"/>
        <a:ext cx="5310620" cy="401192"/>
      </dsp:txXfrm>
    </dsp:sp>
    <dsp:sp modelId="{15498D8B-7912-41CC-AC4C-E9F527436DBE}">
      <dsp:nvSpPr>
        <dsp:cNvPr id="0" name=""/>
        <dsp:cNvSpPr/>
      </dsp:nvSpPr>
      <dsp:spPr>
        <a:xfrm>
          <a:off x="0" y="535478"/>
          <a:ext cx="5354028"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a:visited{color:red;}</a:t>
          </a:r>
          <a:endParaRPr lang="zh-TW" sz="1900" kern="1200" dirty="0"/>
        </a:p>
      </dsp:txBody>
      <dsp:txXfrm>
        <a:off x="21704" y="557182"/>
        <a:ext cx="5310620" cy="401192"/>
      </dsp:txXfrm>
    </dsp:sp>
    <dsp:sp modelId="{80AFDA67-B719-4F8D-A791-A336C206E0CA}">
      <dsp:nvSpPr>
        <dsp:cNvPr id="0" name=""/>
        <dsp:cNvSpPr/>
      </dsp:nvSpPr>
      <dsp:spPr>
        <a:xfrm>
          <a:off x="0" y="1034798"/>
          <a:ext cx="5354028"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a:hover{text-decoration:underline;color:green;}</a:t>
          </a:r>
          <a:endParaRPr lang="zh-TW" sz="1900" kern="1200" dirty="0"/>
        </a:p>
      </dsp:txBody>
      <dsp:txXfrm>
        <a:off x="21704" y="1056502"/>
        <a:ext cx="5310620" cy="401192"/>
      </dsp:txXfrm>
    </dsp:sp>
    <dsp:sp modelId="{8283FD14-ABEB-460C-8695-35DD9E2CC249}">
      <dsp:nvSpPr>
        <dsp:cNvPr id="0" name=""/>
        <dsp:cNvSpPr/>
      </dsp:nvSpPr>
      <dsp:spPr>
        <a:xfrm>
          <a:off x="0" y="1554654"/>
          <a:ext cx="5354028"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a:active{color:yellow;}</a:t>
          </a:r>
          <a:endParaRPr lang="zh-TW" sz="1900" kern="1200" dirty="0"/>
        </a:p>
      </dsp:txBody>
      <dsp:txXfrm>
        <a:off x="21704" y="1576358"/>
        <a:ext cx="5310620" cy="4011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494465"/>
          <a:ext cx="60433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a:link, a:visited{text-decoration:none;}</a:t>
          </a:r>
          <a:endParaRPr lang="zh-TW" sz="1600" kern="1200" dirty="0"/>
        </a:p>
      </dsp:txBody>
      <dsp:txXfrm>
        <a:off x="18277" y="512742"/>
        <a:ext cx="6006773" cy="337846"/>
      </dsp:txXfrm>
    </dsp:sp>
    <dsp:sp modelId="{15498D8B-7912-41CC-AC4C-E9F527436DBE}">
      <dsp:nvSpPr>
        <dsp:cNvPr id="0" name=""/>
        <dsp:cNvSpPr/>
      </dsp:nvSpPr>
      <dsp:spPr>
        <a:xfrm>
          <a:off x="0" y="951062"/>
          <a:ext cx="60433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a:hover, a:active{text-decoration:underline;color:green;}</a:t>
          </a:r>
          <a:endParaRPr lang="zh-TW" sz="1600" kern="1200" dirty="0"/>
        </a:p>
      </dsp:txBody>
      <dsp:txXfrm>
        <a:off x="18277" y="969339"/>
        <a:ext cx="6006773" cy="337846"/>
      </dsp:txXfrm>
    </dsp:sp>
    <dsp:sp modelId="{80AFDA67-B719-4F8D-A791-A336C206E0CA}">
      <dsp:nvSpPr>
        <dsp:cNvPr id="0" name=""/>
        <dsp:cNvSpPr/>
      </dsp:nvSpPr>
      <dsp:spPr>
        <a:xfrm>
          <a:off x="0" y="1371542"/>
          <a:ext cx="60433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.box a:link, .box a:visited{text-decoration:none;}</a:t>
          </a:r>
          <a:endParaRPr lang="zh-TW" sz="1600" kern="1200" dirty="0"/>
        </a:p>
      </dsp:txBody>
      <dsp:txXfrm>
        <a:off x="18277" y="1389819"/>
        <a:ext cx="6006773" cy="337846"/>
      </dsp:txXfrm>
    </dsp:sp>
    <dsp:sp modelId="{8283FD14-ABEB-460C-8695-35DD9E2CC249}">
      <dsp:nvSpPr>
        <dsp:cNvPr id="0" name=""/>
        <dsp:cNvSpPr/>
      </dsp:nvSpPr>
      <dsp:spPr>
        <a:xfrm>
          <a:off x="0" y="1809316"/>
          <a:ext cx="6043327" cy="374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.box a:hover, .box a:active{text-decoration:underline;color:#0cf;}</a:t>
          </a:r>
          <a:endParaRPr lang="zh-TW" sz="1600" kern="1200" dirty="0"/>
        </a:p>
      </dsp:txBody>
      <dsp:txXfrm>
        <a:off x="18277" y="1827593"/>
        <a:ext cx="6006773" cy="337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2D17F-843A-428D-AB1D-EADC5E347027}">
      <dsp:nvSpPr>
        <dsp:cNvPr id="0" name=""/>
        <dsp:cNvSpPr/>
      </dsp:nvSpPr>
      <dsp:spPr>
        <a:xfrm>
          <a:off x="492061" y="25160"/>
          <a:ext cx="2139288" cy="607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altLang="zh-TW" sz="1800" kern="1200" dirty="0"/>
            <a:t>&lt;!DOCTYPE html&gt;</a:t>
          </a:r>
          <a:endParaRPr lang="zh-TW" sz="1800" kern="1200" dirty="0"/>
        </a:p>
      </dsp:txBody>
      <dsp:txXfrm>
        <a:off x="509868" y="42967"/>
        <a:ext cx="2103674" cy="572354"/>
      </dsp:txXfrm>
    </dsp:sp>
    <dsp:sp modelId="{9FE4072D-57B6-475A-A7A3-4716BDE380DD}">
      <dsp:nvSpPr>
        <dsp:cNvPr id="0" name=""/>
        <dsp:cNvSpPr/>
      </dsp:nvSpPr>
      <dsp:spPr>
        <a:xfrm rot="5318079">
          <a:off x="1467684" y="635747"/>
          <a:ext cx="209176" cy="2735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TW" altLang="en-US" sz="1100" kern="1200"/>
        </a:p>
      </dsp:txBody>
      <dsp:txXfrm rot="-5400000">
        <a:off x="1489449" y="667960"/>
        <a:ext cx="164151" cy="146423"/>
      </dsp:txXfrm>
    </dsp:sp>
    <dsp:sp modelId="{9CFB3915-ED26-4C56-8370-0FDE77CBD8D2}">
      <dsp:nvSpPr>
        <dsp:cNvPr id="0" name=""/>
        <dsp:cNvSpPr/>
      </dsp:nvSpPr>
      <dsp:spPr>
        <a:xfrm>
          <a:off x="513197" y="911952"/>
          <a:ext cx="2139288" cy="607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altLang="zh-TW" sz="1800" kern="1200" dirty="0"/>
            <a:t>&lt;head&gt;</a:t>
          </a:r>
          <a:endParaRPr lang="zh-TW" sz="1800" kern="1200" dirty="0"/>
        </a:p>
      </dsp:txBody>
      <dsp:txXfrm>
        <a:off x="531004" y="929759"/>
        <a:ext cx="2103674" cy="572354"/>
      </dsp:txXfrm>
    </dsp:sp>
    <dsp:sp modelId="{111D8C5B-2F39-4046-B25D-28EDB833F283}">
      <dsp:nvSpPr>
        <dsp:cNvPr id="0" name=""/>
        <dsp:cNvSpPr/>
      </dsp:nvSpPr>
      <dsp:spPr>
        <a:xfrm rot="5400000">
          <a:off x="1468847" y="1535119"/>
          <a:ext cx="227988" cy="2735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TW" altLang="en-US" sz="1200" kern="1200"/>
        </a:p>
      </dsp:txBody>
      <dsp:txXfrm rot="-5400000">
        <a:off x="1500766" y="1557917"/>
        <a:ext cx="164151" cy="159592"/>
      </dsp:txXfrm>
    </dsp:sp>
    <dsp:sp modelId="{0CB3D7EF-0240-4165-A48E-5CE70AE6529D}">
      <dsp:nvSpPr>
        <dsp:cNvPr id="0" name=""/>
        <dsp:cNvSpPr/>
      </dsp:nvSpPr>
      <dsp:spPr>
        <a:xfrm>
          <a:off x="513197" y="1823904"/>
          <a:ext cx="2139288" cy="607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altLang="zh-TW" sz="1800" kern="1200" dirty="0"/>
            <a:t>&lt;body&gt;</a:t>
          </a:r>
          <a:endParaRPr lang="zh-TW" sz="1800" kern="1200" dirty="0"/>
        </a:p>
      </dsp:txBody>
      <dsp:txXfrm>
        <a:off x="531004" y="1841711"/>
        <a:ext cx="2103674" cy="572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816F4-D32B-40E4-AE48-3393FDE1F616}">
      <dsp:nvSpPr>
        <dsp:cNvPr id="0" name=""/>
        <dsp:cNvSpPr/>
      </dsp:nvSpPr>
      <dsp:spPr>
        <a:xfrm>
          <a:off x="2823832" y="6096"/>
          <a:ext cx="2239034" cy="5510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Arial Unicode MS" panose="020B0604020202020204" pitchFamily="34" charset="-120"/>
              <a:ea typeface="Arial Unicode MS" panose="020B0604020202020204" pitchFamily="34" charset="-120"/>
              <a:cs typeface="Arial Unicode MS" panose="020B0604020202020204" pitchFamily="34" charset="-120"/>
            </a:rPr>
            <a:t>HTML4</a:t>
          </a:r>
          <a:endParaRPr lang="zh-TW" sz="1800" kern="1200" dirty="0">
            <a:latin typeface="Arial Unicode MS" panose="020B0604020202020204" pitchFamily="34" charset="-120"/>
            <a:ea typeface="Arial Unicode MS" panose="020B0604020202020204" pitchFamily="34" charset="-120"/>
            <a:cs typeface="Arial Unicode MS" panose="020B0604020202020204" pitchFamily="34" charset="-120"/>
          </a:endParaRPr>
        </a:p>
      </dsp:txBody>
      <dsp:txXfrm>
        <a:off x="2850731" y="32995"/>
        <a:ext cx="2185236" cy="497230"/>
      </dsp:txXfrm>
    </dsp:sp>
    <dsp:sp modelId="{63E187E9-0EC7-4613-BDDB-5987F5865E39}">
      <dsp:nvSpPr>
        <dsp:cNvPr id="0" name=""/>
        <dsp:cNvSpPr/>
      </dsp:nvSpPr>
      <dsp:spPr>
        <a:xfrm>
          <a:off x="0" y="632005"/>
          <a:ext cx="7886700" cy="35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t>&lt;!DOCTYPE HTML PUBLIC "-//W3C//DTD HTML 4.01//EN" " http://www.w3.org/TR/html4/strict.dtd"&gt;</a:t>
          </a:r>
          <a:endParaRPr lang="zh-TW" sz="1200" kern="1200" dirty="0"/>
        </a:p>
      </dsp:txBody>
      <dsp:txXfrm>
        <a:off x="17198" y="649203"/>
        <a:ext cx="7852304" cy="317903"/>
      </dsp:txXfrm>
    </dsp:sp>
    <dsp:sp modelId="{3C3E51FD-F1D6-4B9C-928D-C2807ECDFBCA}">
      <dsp:nvSpPr>
        <dsp:cNvPr id="0" name=""/>
        <dsp:cNvSpPr/>
      </dsp:nvSpPr>
      <dsp:spPr>
        <a:xfrm>
          <a:off x="0" y="1059184"/>
          <a:ext cx="7886700" cy="4079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t>&lt;!DOCTYPE HTML PUBLIC "-//W3C//DTD HTML 4.01 Transitional//EN" " http://www.w3.org/TR/html4/loose.dtd"&gt;</a:t>
          </a:r>
          <a:endParaRPr lang="zh-TW" sz="1200" kern="1200" dirty="0"/>
        </a:p>
      </dsp:txBody>
      <dsp:txXfrm>
        <a:off x="19912" y="1079096"/>
        <a:ext cx="7846876" cy="368084"/>
      </dsp:txXfrm>
    </dsp:sp>
    <dsp:sp modelId="{BD519774-E776-4F3A-B4D3-EC160A552CCA}">
      <dsp:nvSpPr>
        <dsp:cNvPr id="0" name=""/>
        <dsp:cNvSpPr/>
      </dsp:nvSpPr>
      <dsp:spPr>
        <a:xfrm>
          <a:off x="0" y="1541973"/>
          <a:ext cx="7886700" cy="420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t>&lt;!DOCTYPE HTML PUBLIC "-//W3C//DTD HTML 4.01 Frameset//EN" " http://www.w3.org/TR/html4/frameset.dtd"&gt;</a:t>
          </a:r>
          <a:endParaRPr lang="zh-TW" sz="1200" kern="1200" dirty="0"/>
        </a:p>
      </dsp:txBody>
      <dsp:txXfrm>
        <a:off x="20534" y="1562507"/>
        <a:ext cx="7845632" cy="3795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816F4-D32B-40E4-AE48-3393FDE1F616}">
      <dsp:nvSpPr>
        <dsp:cNvPr id="0" name=""/>
        <dsp:cNvSpPr/>
      </dsp:nvSpPr>
      <dsp:spPr>
        <a:xfrm>
          <a:off x="2866578" y="76601"/>
          <a:ext cx="2153542" cy="530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altLang="zh-TW" sz="1800" kern="1200" dirty="0">
              <a:latin typeface="Arial Unicode MS" panose="020B0604020202020204" pitchFamily="34" charset="-120"/>
              <a:ea typeface="Arial Unicode MS" panose="020B0604020202020204" pitchFamily="34" charset="-120"/>
              <a:cs typeface="Arial Unicode MS" panose="020B0604020202020204" pitchFamily="34" charset="-120"/>
            </a:rPr>
            <a:t>XHTML1.0</a:t>
          </a:r>
          <a:endParaRPr lang="zh-TW" sz="1800" kern="1200" dirty="0">
            <a:latin typeface="Arial Unicode MS" panose="020B0604020202020204" pitchFamily="34" charset="-120"/>
            <a:ea typeface="Arial Unicode MS" panose="020B0604020202020204" pitchFamily="34" charset="-120"/>
            <a:cs typeface="Arial Unicode MS" panose="020B0604020202020204" pitchFamily="34" charset="-120"/>
          </a:endParaRPr>
        </a:p>
      </dsp:txBody>
      <dsp:txXfrm>
        <a:off x="2892490" y="102513"/>
        <a:ext cx="2101718" cy="478990"/>
      </dsp:txXfrm>
    </dsp:sp>
    <dsp:sp modelId="{63E187E9-0EC7-4613-BDDB-5987F5865E39}">
      <dsp:nvSpPr>
        <dsp:cNvPr id="0" name=""/>
        <dsp:cNvSpPr/>
      </dsp:nvSpPr>
      <dsp:spPr>
        <a:xfrm>
          <a:off x="0" y="647736"/>
          <a:ext cx="7886700" cy="530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altLang="zh-TW" sz="1400" kern="1200" dirty="0"/>
            <a:t>&lt;!DOCTYPE html PUBLIC "-//W3C//DTD XHTML 1.0 Strict//EN" </a:t>
          </a:r>
          <a:br>
            <a:rPr lang="en-US" altLang="zh-TW" sz="1400" kern="1200" dirty="0"/>
          </a:br>
          <a:r>
            <a:rPr lang="en-US" altLang="zh-TW" sz="1400" kern="1200" dirty="0"/>
            <a:t>"http://www.w3.org/TR/xhtml1/DTD/xhtml1-strict.dtd"&gt;</a:t>
          </a:r>
          <a:endParaRPr lang="zh-TW" sz="1400" kern="1200" dirty="0"/>
        </a:p>
      </dsp:txBody>
      <dsp:txXfrm>
        <a:off x="25912" y="673648"/>
        <a:ext cx="7834876" cy="478990"/>
      </dsp:txXfrm>
    </dsp:sp>
    <dsp:sp modelId="{3C3E51FD-F1D6-4B9C-928D-C2807ECDFBCA}">
      <dsp:nvSpPr>
        <dsp:cNvPr id="0" name=""/>
        <dsp:cNvSpPr/>
      </dsp:nvSpPr>
      <dsp:spPr>
        <a:xfrm>
          <a:off x="0" y="1218870"/>
          <a:ext cx="7886700" cy="530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altLang="zh-TW" sz="1400" kern="1200" dirty="0"/>
            <a:t>&lt;!DOCTYPE html PUBLIC "-//W3C//DTD XHTML 1.0 Transitional//EN"</a:t>
          </a:r>
          <a:br>
            <a:rPr lang="en-US" altLang="zh-TW" sz="1400" kern="1200" dirty="0"/>
          </a:br>
          <a:r>
            <a:rPr lang="en-US" altLang="zh-TW" sz="1400" kern="1200" dirty="0"/>
            <a:t>"http://www.w3.org/TR/xhtml1/DTD/xhtml1-transitional.dtd"&gt;</a:t>
          </a:r>
          <a:endParaRPr lang="zh-TW" sz="1400" kern="1200" dirty="0"/>
        </a:p>
      </dsp:txBody>
      <dsp:txXfrm>
        <a:off x="25912" y="1244782"/>
        <a:ext cx="7834876" cy="478990"/>
      </dsp:txXfrm>
    </dsp:sp>
    <dsp:sp modelId="{BD519774-E776-4F3A-B4D3-EC160A552CCA}">
      <dsp:nvSpPr>
        <dsp:cNvPr id="0" name=""/>
        <dsp:cNvSpPr/>
      </dsp:nvSpPr>
      <dsp:spPr>
        <a:xfrm>
          <a:off x="0" y="1790004"/>
          <a:ext cx="7886700" cy="530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altLang="zh-TW" sz="1400" kern="1200" dirty="0"/>
            <a:t>&lt;!DOCTYPE html PUBLIC "-//W3C//DTD XHTML 1.0 Frameset//EN" </a:t>
          </a:r>
          <a:br>
            <a:rPr lang="en-US" altLang="zh-TW" sz="1400" kern="1200" dirty="0"/>
          </a:br>
          <a:r>
            <a:rPr lang="en-US" altLang="zh-TW" sz="1400" kern="1200" dirty="0"/>
            <a:t>"http://www.w3.org/TR/xhtml1/DTD/xhtml1-frameset.dtd"&gt;</a:t>
          </a:r>
          <a:endParaRPr lang="zh-TW" sz="1400" kern="1200" dirty="0"/>
        </a:p>
      </dsp:txBody>
      <dsp:txXfrm>
        <a:off x="25912" y="1815916"/>
        <a:ext cx="7834876" cy="4789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7F626-BD84-4388-ABE0-6D09879F376E}">
      <dsp:nvSpPr>
        <dsp:cNvPr id="0" name=""/>
        <dsp:cNvSpPr/>
      </dsp:nvSpPr>
      <dsp:spPr>
        <a:xfrm>
          <a:off x="0" y="17363"/>
          <a:ext cx="3705225"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&lt;h2&gt;</a:t>
          </a:r>
          <a:r>
            <a:rPr lang="zh-TW" altLang="en-US" sz="1900" kern="1200" dirty="0"/>
            <a:t> </a:t>
          </a:r>
          <a:r>
            <a:rPr lang="en-US" sz="1900" kern="1200" dirty="0"/>
            <a:t>APPLE</a:t>
          </a:r>
          <a:r>
            <a:rPr lang="zh-TW" altLang="en-US" sz="1900" kern="1200" dirty="0"/>
            <a:t> </a:t>
          </a:r>
          <a:r>
            <a:rPr lang="en-US" sz="1900" kern="1200" dirty="0"/>
            <a:t>&lt;/h2&gt;</a:t>
          </a:r>
          <a:endParaRPr lang="zh-TW" sz="1900" kern="1200" dirty="0"/>
        </a:p>
      </dsp:txBody>
      <dsp:txXfrm>
        <a:off x="21704" y="39067"/>
        <a:ext cx="3661817" cy="401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B5784-EA6E-45FC-98CE-4097DF6183A4}">
      <dsp:nvSpPr>
        <dsp:cNvPr id="0" name=""/>
        <dsp:cNvSpPr/>
      </dsp:nvSpPr>
      <dsp:spPr>
        <a:xfrm>
          <a:off x="0" y="32080"/>
          <a:ext cx="3370199" cy="397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&lt;h2 title=“apple!"&gt;APPLE&lt;/h2&gt;</a:t>
          </a:r>
          <a:endParaRPr lang="zh-TW" sz="1700" kern="1200" dirty="0"/>
        </a:p>
      </dsp:txBody>
      <dsp:txXfrm>
        <a:off x="19419" y="51499"/>
        <a:ext cx="3331361" cy="3589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83B5049F-6D98-4413-86C8-2AB3B5D47F4F}" type="datetimeFigureOut">
              <a:rPr lang="zh-TW" altLang="en-US" smtClean="0"/>
              <a:pPr/>
              <a:t>2021/3/9</a:t>
            </a:fld>
            <a:endParaRPr lang="zh-TW" altLang="en-US"/>
          </a:p>
        </p:txBody>
      </p:sp>
      <p:sp>
        <p:nvSpPr>
          <p:cNvPr id="4" name="頁尾版面配置區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D4DC50D8-EF32-4CC2-A0D2-497E706E3661}" type="slidenum">
              <a:rPr lang="zh-TW" altLang="en-US" smtClean="0"/>
              <a:pPr/>
              <a:t>‹#›</a:t>
            </a:fld>
            <a:endParaRPr lang="zh-TW" altLang="en-US"/>
          </a:p>
        </p:txBody>
      </p:sp>
    </p:spTree>
    <p:extLst>
      <p:ext uri="{BB962C8B-B14F-4D97-AF65-F5344CB8AC3E}">
        <p14:creationId xmlns:p14="http://schemas.microsoft.com/office/powerpoint/2010/main" val="1140512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48FC48C6-877C-4C48-BBAA-2436344A1600}" type="datetimeFigureOut">
              <a:rPr lang="zh-TW" altLang="en-US" smtClean="0"/>
              <a:pPr/>
              <a:t>2021/3/9</a:t>
            </a:fld>
            <a:endParaRPr lang="zh-TW" altLang="en-US"/>
          </a:p>
        </p:txBody>
      </p:sp>
      <p:sp>
        <p:nvSpPr>
          <p:cNvPr id="4" name="投影片圖像版面配置區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81D7201B-2F44-4D0B-966C-0D1A4530B7B9}" type="slidenum">
              <a:rPr lang="zh-TW" altLang="en-US" smtClean="0"/>
              <a:pPr/>
              <a:t>‹#›</a:t>
            </a:fld>
            <a:endParaRPr lang="zh-TW" altLang="en-US"/>
          </a:p>
        </p:txBody>
      </p:sp>
    </p:spTree>
    <p:extLst>
      <p:ext uri="{BB962C8B-B14F-4D97-AF65-F5344CB8AC3E}">
        <p14:creationId xmlns:p14="http://schemas.microsoft.com/office/powerpoint/2010/main" val="380665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a:t>
            </a:fld>
            <a:endParaRPr lang="zh-TW" altLang="en-US"/>
          </a:p>
        </p:txBody>
      </p:sp>
    </p:spTree>
    <p:extLst>
      <p:ext uri="{BB962C8B-B14F-4D97-AF65-F5344CB8AC3E}">
        <p14:creationId xmlns:p14="http://schemas.microsoft.com/office/powerpoint/2010/main" val="88381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56</a:t>
            </a:fld>
            <a:endParaRPr lang="zh-TW" altLang="en-US"/>
          </a:p>
        </p:txBody>
      </p:sp>
    </p:spTree>
    <p:extLst>
      <p:ext uri="{BB962C8B-B14F-4D97-AF65-F5344CB8AC3E}">
        <p14:creationId xmlns:p14="http://schemas.microsoft.com/office/powerpoint/2010/main" val="766137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57</a:t>
            </a:fld>
            <a:endParaRPr lang="zh-TW" altLang="en-US"/>
          </a:p>
        </p:txBody>
      </p:sp>
    </p:spTree>
    <p:extLst>
      <p:ext uri="{BB962C8B-B14F-4D97-AF65-F5344CB8AC3E}">
        <p14:creationId xmlns:p14="http://schemas.microsoft.com/office/powerpoint/2010/main" val="1221935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58</a:t>
            </a:fld>
            <a:endParaRPr lang="zh-TW" altLang="en-US"/>
          </a:p>
        </p:txBody>
      </p:sp>
    </p:spTree>
    <p:extLst>
      <p:ext uri="{BB962C8B-B14F-4D97-AF65-F5344CB8AC3E}">
        <p14:creationId xmlns:p14="http://schemas.microsoft.com/office/powerpoint/2010/main" val="4112069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59</a:t>
            </a:fld>
            <a:endParaRPr lang="zh-TW" altLang="en-US"/>
          </a:p>
        </p:txBody>
      </p:sp>
    </p:spTree>
    <p:extLst>
      <p:ext uri="{BB962C8B-B14F-4D97-AF65-F5344CB8AC3E}">
        <p14:creationId xmlns:p14="http://schemas.microsoft.com/office/powerpoint/2010/main" val="3777365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60</a:t>
            </a:fld>
            <a:endParaRPr lang="zh-TW" altLang="en-US"/>
          </a:p>
        </p:txBody>
      </p:sp>
    </p:spTree>
    <p:extLst>
      <p:ext uri="{BB962C8B-B14F-4D97-AF65-F5344CB8AC3E}">
        <p14:creationId xmlns:p14="http://schemas.microsoft.com/office/powerpoint/2010/main" val="1335221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61</a:t>
            </a:fld>
            <a:endParaRPr lang="zh-TW" altLang="en-US"/>
          </a:p>
        </p:txBody>
      </p:sp>
    </p:spTree>
    <p:extLst>
      <p:ext uri="{BB962C8B-B14F-4D97-AF65-F5344CB8AC3E}">
        <p14:creationId xmlns:p14="http://schemas.microsoft.com/office/powerpoint/2010/main" val="409821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62</a:t>
            </a:fld>
            <a:endParaRPr lang="zh-TW" altLang="en-US"/>
          </a:p>
        </p:txBody>
      </p:sp>
    </p:spTree>
    <p:extLst>
      <p:ext uri="{BB962C8B-B14F-4D97-AF65-F5344CB8AC3E}">
        <p14:creationId xmlns:p14="http://schemas.microsoft.com/office/powerpoint/2010/main" val="832493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63</a:t>
            </a:fld>
            <a:endParaRPr lang="zh-TW" altLang="en-US"/>
          </a:p>
        </p:txBody>
      </p:sp>
    </p:spTree>
    <p:extLst>
      <p:ext uri="{BB962C8B-B14F-4D97-AF65-F5344CB8AC3E}">
        <p14:creationId xmlns:p14="http://schemas.microsoft.com/office/powerpoint/2010/main" val="2057332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64</a:t>
            </a:fld>
            <a:endParaRPr lang="zh-TW" altLang="en-US"/>
          </a:p>
        </p:txBody>
      </p:sp>
    </p:spTree>
    <p:extLst>
      <p:ext uri="{BB962C8B-B14F-4D97-AF65-F5344CB8AC3E}">
        <p14:creationId xmlns:p14="http://schemas.microsoft.com/office/powerpoint/2010/main" val="2698162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65</a:t>
            </a:fld>
            <a:endParaRPr lang="zh-TW" altLang="en-US"/>
          </a:p>
        </p:txBody>
      </p:sp>
    </p:spTree>
    <p:extLst>
      <p:ext uri="{BB962C8B-B14F-4D97-AF65-F5344CB8AC3E}">
        <p14:creationId xmlns:p14="http://schemas.microsoft.com/office/powerpoint/2010/main" val="406775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2</a:t>
            </a:fld>
            <a:endParaRPr lang="zh-TW" altLang="en-US"/>
          </a:p>
        </p:txBody>
      </p:sp>
    </p:spTree>
    <p:extLst>
      <p:ext uri="{BB962C8B-B14F-4D97-AF65-F5344CB8AC3E}">
        <p14:creationId xmlns:p14="http://schemas.microsoft.com/office/powerpoint/2010/main" val="419753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66</a:t>
            </a:fld>
            <a:endParaRPr lang="zh-TW" altLang="en-US"/>
          </a:p>
        </p:txBody>
      </p:sp>
    </p:spTree>
    <p:extLst>
      <p:ext uri="{BB962C8B-B14F-4D97-AF65-F5344CB8AC3E}">
        <p14:creationId xmlns:p14="http://schemas.microsoft.com/office/powerpoint/2010/main" val="4137729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68</a:t>
            </a:fld>
            <a:endParaRPr lang="zh-TW" altLang="en-US"/>
          </a:p>
        </p:txBody>
      </p:sp>
    </p:spTree>
    <p:extLst>
      <p:ext uri="{BB962C8B-B14F-4D97-AF65-F5344CB8AC3E}">
        <p14:creationId xmlns:p14="http://schemas.microsoft.com/office/powerpoint/2010/main" val="3703914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69</a:t>
            </a:fld>
            <a:endParaRPr lang="zh-TW" altLang="en-US"/>
          </a:p>
        </p:txBody>
      </p:sp>
    </p:spTree>
    <p:extLst>
      <p:ext uri="{BB962C8B-B14F-4D97-AF65-F5344CB8AC3E}">
        <p14:creationId xmlns:p14="http://schemas.microsoft.com/office/powerpoint/2010/main" val="2007215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70</a:t>
            </a:fld>
            <a:endParaRPr lang="zh-TW" altLang="en-US"/>
          </a:p>
        </p:txBody>
      </p:sp>
    </p:spTree>
    <p:extLst>
      <p:ext uri="{BB962C8B-B14F-4D97-AF65-F5344CB8AC3E}">
        <p14:creationId xmlns:p14="http://schemas.microsoft.com/office/powerpoint/2010/main" val="1469812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71</a:t>
            </a:fld>
            <a:endParaRPr lang="zh-TW" altLang="en-US"/>
          </a:p>
        </p:txBody>
      </p:sp>
    </p:spTree>
    <p:extLst>
      <p:ext uri="{BB962C8B-B14F-4D97-AF65-F5344CB8AC3E}">
        <p14:creationId xmlns:p14="http://schemas.microsoft.com/office/powerpoint/2010/main" val="3564937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72</a:t>
            </a:fld>
            <a:endParaRPr lang="zh-TW" altLang="en-US"/>
          </a:p>
        </p:txBody>
      </p:sp>
    </p:spTree>
    <p:extLst>
      <p:ext uri="{BB962C8B-B14F-4D97-AF65-F5344CB8AC3E}">
        <p14:creationId xmlns:p14="http://schemas.microsoft.com/office/powerpoint/2010/main" val="2246290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73</a:t>
            </a:fld>
            <a:endParaRPr lang="zh-TW" altLang="en-US"/>
          </a:p>
        </p:txBody>
      </p:sp>
    </p:spTree>
    <p:extLst>
      <p:ext uri="{BB962C8B-B14F-4D97-AF65-F5344CB8AC3E}">
        <p14:creationId xmlns:p14="http://schemas.microsoft.com/office/powerpoint/2010/main" val="474152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74</a:t>
            </a:fld>
            <a:endParaRPr lang="zh-TW" altLang="en-US"/>
          </a:p>
        </p:txBody>
      </p:sp>
    </p:spTree>
    <p:extLst>
      <p:ext uri="{BB962C8B-B14F-4D97-AF65-F5344CB8AC3E}">
        <p14:creationId xmlns:p14="http://schemas.microsoft.com/office/powerpoint/2010/main" val="2717025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75</a:t>
            </a:fld>
            <a:endParaRPr lang="zh-TW" altLang="en-US"/>
          </a:p>
        </p:txBody>
      </p:sp>
    </p:spTree>
    <p:extLst>
      <p:ext uri="{BB962C8B-B14F-4D97-AF65-F5344CB8AC3E}">
        <p14:creationId xmlns:p14="http://schemas.microsoft.com/office/powerpoint/2010/main" val="4200584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76</a:t>
            </a:fld>
            <a:endParaRPr lang="zh-TW" altLang="en-US"/>
          </a:p>
        </p:txBody>
      </p:sp>
    </p:spTree>
    <p:extLst>
      <p:ext uri="{BB962C8B-B14F-4D97-AF65-F5344CB8AC3E}">
        <p14:creationId xmlns:p14="http://schemas.microsoft.com/office/powerpoint/2010/main" val="341319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22</a:t>
            </a:fld>
            <a:endParaRPr lang="zh-TW" altLang="en-US"/>
          </a:p>
        </p:txBody>
      </p:sp>
    </p:spTree>
    <p:extLst>
      <p:ext uri="{BB962C8B-B14F-4D97-AF65-F5344CB8AC3E}">
        <p14:creationId xmlns:p14="http://schemas.microsoft.com/office/powerpoint/2010/main" val="273526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77</a:t>
            </a:fld>
            <a:endParaRPr lang="zh-TW" altLang="en-US"/>
          </a:p>
        </p:txBody>
      </p:sp>
    </p:spTree>
    <p:extLst>
      <p:ext uri="{BB962C8B-B14F-4D97-AF65-F5344CB8AC3E}">
        <p14:creationId xmlns:p14="http://schemas.microsoft.com/office/powerpoint/2010/main" val="970348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https://stackoverflow.com/questions/50607588/chrome-video-autoplay</a:t>
            </a:r>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78</a:t>
            </a:fld>
            <a:endParaRPr lang="zh-TW" altLang="en-US"/>
          </a:p>
        </p:txBody>
      </p:sp>
    </p:spTree>
    <p:extLst>
      <p:ext uri="{BB962C8B-B14F-4D97-AF65-F5344CB8AC3E}">
        <p14:creationId xmlns:p14="http://schemas.microsoft.com/office/powerpoint/2010/main" val="3062513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79</a:t>
            </a:fld>
            <a:endParaRPr lang="zh-TW" altLang="en-US"/>
          </a:p>
        </p:txBody>
      </p:sp>
    </p:spTree>
    <p:extLst>
      <p:ext uri="{BB962C8B-B14F-4D97-AF65-F5344CB8AC3E}">
        <p14:creationId xmlns:p14="http://schemas.microsoft.com/office/powerpoint/2010/main" val="115330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81</a:t>
            </a:fld>
            <a:endParaRPr lang="zh-TW" altLang="en-US"/>
          </a:p>
        </p:txBody>
      </p:sp>
    </p:spTree>
    <p:extLst>
      <p:ext uri="{BB962C8B-B14F-4D97-AF65-F5344CB8AC3E}">
        <p14:creationId xmlns:p14="http://schemas.microsoft.com/office/powerpoint/2010/main" val="2781675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82</a:t>
            </a:fld>
            <a:endParaRPr lang="zh-TW" altLang="en-US"/>
          </a:p>
        </p:txBody>
      </p:sp>
    </p:spTree>
    <p:extLst>
      <p:ext uri="{BB962C8B-B14F-4D97-AF65-F5344CB8AC3E}">
        <p14:creationId xmlns:p14="http://schemas.microsoft.com/office/powerpoint/2010/main" val="153040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83</a:t>
            </a:fld>
            <a:endParaRPr lang="zh-TW" altLang="en-US"/>
          </a:p>
        </p:txBody>
      </p:sp>
    </p:spTree>
    <p:extLst>
      <p:ext uri="{BB962C8B-B14F-4D97-AF65-F5344CB8AC3E}">
        <p14:creationId xmlns:p14="http://schemas.microsoft.com/office/powerpoint/2010/main" val="3460189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84</a:t>
            </a:fld>
            <a:endParaRPr lang="zh-TW" altLang="en-US"/>
          </a:p>
        </p:txBody>
      </p:sp>
    </p:spTree>
    <p:extLst>
      <p:ext uri="{BB962C8B-B14F-4D97-AF65-F5344CB8AC3E}">
        <p14:creationId xmlns:p14="http://schemas.microsoft.com/office/powerpoint/2010/main" val="3316032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85</a:t>
            </a:fld>
            <a:endParaRPr lang="zh-TW" altLang="en-US"/>
          </a:p>
        </p:txBody>
      </p:sp>
    </p:spTree>
    <p:extLst>
      <p:ext uri="{BB962C8B-B14F-4D97-AF65-F5344CB8AC3E}">
        <p14:creationId xmlns:p14="http://schemas.microsoft.com/office/powerpoint/2010/main" val="24188389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86</a:t>
            </a:fld>
            <a:endParaRPr lang="zh-TW" altLang="en-US"/>
          </a:p>
        </p:txBody>
      </p:sp>
    </p:spTree>
    <p:extLst>
      <p:ext uri="{BB962C8B-B14F-4D97-AF65-F5344CB8AC3E}">
        <p14:creationId xmlns:p14="http://schemas.microsoft.com/office/powerpoint/2010/main" val="3688118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87</a:t>
            </a:fld>
            <a:endParaRPr lang="zh-TW" altLang="en-US"/>
          </a:p>
        </p:txBody>
      </p:sp>
    </p:spTree>
    <p:extLst>
      <p:ext uri="{BB962C8B-B14F-4D97-AF65-F5344CB8AC3E}">
        <p14:creationId xmlns:p14="http://schemas.microsoft.com/office/powerpoint/2010/main" val="325919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35</a:t>
            </a:fld>
            <a:endParaRPr lang="zh-TW" altLang="en-US"/>
          </a:p>
        </p:txBody>
      </p:sp>
    </p:spTree>
    <p:extLst>
      <p:ext uri="{BB962C8B-B14F-4D97-AF65-F5344CB8AC3E}">
        <p14:creationId xmlns:p14="http://schemas.microsoft.com/office/powerpoint/2010/main" val="38261309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88</a:t>
            </a:fld>
            <a:endParaRPr lang="zh-TW" altLang="en-US"/>
          </a:p>
        </p:txBody>
      </p:sp>
    </p:spTree>
    <p:extLst>
      <p:ext uri="{BB962C8B-B14F-4D97-AF65-F5344CB8AC3E}">
        <p14:creationId xmlns:p14="http://schemas.microsoft.com/office/powerpoint/2010/main" val="1024914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89</a:t>
            </a:fld>
            <a:endParaRPr lang="zh-TW" altLang="en-US"/>
          </a:p>
        </p:txBody>
      </p:sp>
    </p:spTree>
    <p:extLst>
      <p:ext uri="{BB962C8B-B14F-4D97-AF65-F5344CB8AC3E}">
        <p14:creationId xmlns:p14="http://schemas.microsoft.com/office/powerpoint/2010/main" val="2079757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90</a:t>
            </a:fld>
            <a:endParaRPr lang="zh-TW" altLang="en-US"/>
          </a:p>
        </p:txBody>
      </p:sp>
    </p:spTree>
    <p:extLst>
      <p:ext uri="{BB962C8B-B14F-4D97-AF65-F5344CB8AC3E}">
        <p14:creationId xmlns:p14="http://schemas.microsoft.com/office/powerpoint/2010/main" val="2035222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91</a:t>
            </a:fld>
            <a:endParaRPr lang="zh-TW" altLang="en-US"/>
          </a:p>
        </p:txBody>
      </p:sp>
    </p:spTree>
    <p:extLst>
      <p:ext uri="{BB962C8B-B14F-4D97-AF65-F5344CB8AC3E}">
        <p14:creationId xmlns:p14="http://schemas.microsoft.com/office/powerpoint/2010/main" val="6885238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92</a:t>
            </a:fld>
            <a:endParaRPr lang="zh-TW" altLang="en-US"/>
          </a:p>
        </p:txBody>
      </p:sp>
    </p:spTree>
    <p:extLst>
      <p:ext uri="{BB962C8B-B14F-4D97-AF65-F5344CB8AC3E}">
        <p14:creationId xmlns:p14="http://schemas.microsoft.com/office/powerpoint/2010/main" val="3694869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93</a:t>
            </a:fld>
            <a:endParaRPr lang="zh-TW" altLang="en-US"/>
          </a:p>
        </p:txBody>
      </p:sp>
    </p:spTree>
    <p:extLst>
      <p:ext uri="{BB962C8B-B14F-4D97-AF65-F5344CB8AC3E}">
        <p14:creationId xmlns:p14="http://schemas.microsoft.com/office/powerpoint/2010/main" val="37972897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94</a:t>
            </a:fld>
            <a:endParaRPr lang="zh-TW" altLang="en-US"/>
          </a:p>
        </p:txBody>
      </p:sp>
    </p:spTree>
    <p:extLst>
      <p:ext uri="{BB962C8B-B14F-4D97-AF65-F5344CB8AC3E}">
        <p14:creationId xmlns:p14="http://schemas.microsoft.com/office/powerpoint/2010/main" val="31890690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95</a:t>
            </a:fld>
            <a:endParaRPr lang="zh-TW" altLang="en-US"/>
          </a:p>
        </p:txBody>
      </p:sp>
    </p:spTree>
    <p:extLst>
      <p:ext uri="{BB962C8B-B14F-4D97-AF65-F5344CB8AC3E}">
        <p14:creationId xmlns:p14="http://schemas.microsoft.com/office/powerpoint/2010/main" val="4209959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96</a:t>
            </a:fld>
            <a:endParaRPr lang="zh-TW" altLang="en-US"/>
          </a:p>
        </p:txBody>
      </p:sp>
    </p:spTree>
    <p:extLst>
      <p:ext uri="{BB962C8B-B14F-4D97-AF65-F5344CB8AC3E}">
        <p14:creationId xmlns:p14="http://schemas.microsoft.com/office/powerpoint/2010/main" val="35660617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97</a:t>
            </a:fld>
            <a:endParaRPr lang="zh-TW" altLang="en-US"/>
          </a:p>
        </p:txBody>
      </p:sp>
    </p:spTree>
    <p:extLst>
      <p:ext uri="{BB962C8B-B14F-4D97-AF65-F5344CB8AC3E}">
        <p14:creationId xmlns:p14="http://schemas.microsoft.com/office/powerpoint/2010/main" val="188756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36</a:t>
            </a:fld>
            <a:endParaRPr lang="zh-TW" altLang="en-US"/>
          </a:p>
        </p:txBody>
      </p:sp>
    </p:spTree>
    <p:extLst>
      <p:ext uri="{BB962C8B-B14F-4D97-AF65-F5344CB8AC3E}">
        <p14:creationId xmlns:p14="http://schemas.microsoft.com/office/powerpoint/2010/main" val="21598039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98</a:t>
            </a:fld>
            <a:endParaRPr lang="zh-TW" altLang="en-US"/>
          </a:p>
        </p:txBody>
      </p:sp>
    </p:spTree>
    <p:extLst>
      <p:ext uri="{BB962C8B-B14F-4D97-AF65-F5344CB8AC3E}">
        <p14:creationId xmlns:p14="http://schemas.microsoft.com/office/powerpoint/2010/main" val="7476659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99</a:t>
            </a:fld>
            <a:endParaRPr lang="zh-TW" altLang="en-US"/>
          </a:p>
        </p:txBody>
      </p:sp>
    </p:spTree>
    <p:extLst>
      <p:ext uri="{BB962C8B-B14F-4D97-AF65-F5344CB8AC3E}">
        <p14:creationId xmlns:p14="http://schemas.microsoft.com/office/powerpoint/2010/main" val="13339414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100</a:t>
            </a:fld>
            <a:endParaRPr lang="zh-TW" altLang="en-US"/>
          </a:p>
        </p:txBody>
      </p:sp>
    </p:spTree>
    <p:extLst>
      <p:ext uri="{BB962C8B-B14F-4D97-AF65-F5344CB8AC3E}">
        <p14:creationId xmlns:p14="http://schemas.microsoft.com/office/powerpoint/2010/main" val="2535358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101</a:t>
            </a:fld>
            <a:endParaRPr lang="zh-TW" altLang="en-US"/>
          </a:p>
        </p:txBody>
      </p:sp>
    </p:spTree>
    <p:extLst>
      <p:ext uri="{BB962C8B-B14F-4D97-AF65-F5344CB8AC3E}">
        <p14:creationId xmlns:p14="http://schemas.microsoft.com/office/powerpoint/2010/main" val="2066822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102</a:t>
            </a:fld>
            <a:endParaRPr lang="zh-TW" altLang="en-US"/>
          </a:p>
        </p:txBody>
      </p:sp>
    </p:spTree>
    <p:extLst>
      <p:ext uri="{BB962C8B-B14F-4D97-AF65-F5344CB8AC3E}">
        <p14:creationId xmlns:p14="http://schemas.microsoft.com/office/powerpoint/2010/main" val="26285903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103</a:t>
            </a:fld>
            <a:endParaRPr lang="zh-TW" altLang="en-US"/>
          </a:p>
        </p:txBody>
      </p:sp>
    </p:spTree>
    <p:extLst>
      <p:ext uri="{BB962C8B-B14F-4D97-AF65-F5344CB8AC3E}">
        <p14:creationId xmlns:p14="http://schemas.microsoft.com/office/powerpoint/2010/main" val="34628137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104</a:t>
            </a:fld>
            <a:endParaRPr lang="zh-TW" altLang="en-US"/>
          </a:p>
        </p:txBody>
      </p:sp>
    </p:spTree>
    <p:extLst>
      <p:ext uri="{BB962C8B-B14F-4D97-AF65-F5344CB8AC3E}">
        <p14:creationId xmlns:p14="http://schemas.microsoft.com/office/powerpoint/2010/main" val="345235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52</a:t>
            </a:fld>
            <a:endParaRPr lang="zh-TW" altLang="en-US"/>
          </a:p>
        </p:txBody>
      </p:sp>
    </p:spTree>
    <p:extLst>
      <p:ext uri="{BB962C8B-B14F-4D97-AF65-F5344CB8AC3E}">
        <p14:creationId xmlns:p14="http://schemas.microsoft.com/office/powerpoint/2010/main" val="424083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53</a:t>
            </a:fld>
            <a:endParaRPr lang="zh-TW" altLang="en-US"/>
          </a:p>
        </p:txBody>
      </p:sp>
    </p:spTree>
    <p:extLst>
      <p:ext uri="{BB962C8B-B14F-4D97-AF65-F5344CB8AC3E}">
        <p14:creationId xmlns:p14="http://schemas.microsoft.com/office/powerpoint/2010/main" val="301231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54</a:t>
            </a:fld>
            <a:endParaRPr lang="zh-TW" altLang="en-US"/>
          </a:p>
        </p:txBody>
      </p:sp>
    </p:spTree>
    <p:extLst>
      <p:ext uri="{BB962C8B-B14F-4D97-AF65-F5344CB8AC3E}">
        <p14:creationId xmlns:p14="http://schemas.microsoft.com/office/powerpoint/2010/main" val="198309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1D7201B-2F44-4D0B-966C-0D1A4530B7B9}" type="slidenum">
              <a:rPr lang="zh-TW" altLang="en-US" smtClean="0"/>
              <a:pPr/>
              <a:t>55</a:t>
            </a:fld>
            <a:endParaRPr lang="zh-TW" altLang="en-US"/>
          </a:p>
        </p:txBody>
      </p:sp>
    </p:spTree>
    <p:extLst>
      <p:ext uri="{BB962C8B-B14F-4D97-AF65-F5344CB8AC3E}">
        <p14:creationId xmlns:p14="http://schemas.microsoft.com/office/powerpoint/2010/main" val="95544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FB01F6A-581C-4F9A-A6B4-A94AEEC43137}" type="datetime1">
              <a:rPr lang="zh-TW" altLang="en-US" smtClean="0"/>
              <a:t>2021/3/9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386654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C0B14A2-15B8-4A20-8633-48D2E16202A2}" type="datetime1">
              <a:rPr lang="zh-TW" altLang="en-US" smtClean="0"/>
              <a:t>2021/3/9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118539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6DBB7E5-70CD-45A5-9A90-1C7B3014E72C}" type="datetime1">
              <a:rPr lang="zh-TW" altLang="en-US" smtClean="0"/>
              <a:t>2021/3/9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2171810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2232592-6FB7-4404-84BD-1E53CF20DF17}" type="datetime1">
              <a:rPr lang="zh-TW" altLang="en-US" smtClean="0"/>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914741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04A4372-4FB7-4B00-89DE-785161582B1B}" type="datetime1">
              <a:rPr lang="zh-TW" altLang="en-US" smtClean="0"/>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2893768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D6B9BBE-B5F1-45F4-9BBE-B4F274BD333F}" type="datetime1">
              <a:rPr lang="zh-TW" altLang="en-US" smtClean="0"/>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111200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187E71B-CD15-45B8-8E12-32605AFD9113}" type="datetime1">
              <a:rPr lang="zh-TW" altLang="en-US" smtClean="0"/>
              <a:t>2021/3/9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37643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24C8B9F-89DF-4F6F-8ECC-DD3078849926}" type="datetime1">
              <a:rPr lang="zh-TW" altLang="en-US" smtClean="0"/>
              <a:t>2021/3/9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170580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F4BE1C4-93AC-4B32-A01D-919F5D98F92C}" type="datetime1">
              <a:rPr lang="zh-TW" altLang="en-US" smtClean="0"/>
              <a:t>2021/3/9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3937736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0306B-CFE6-47F6-8DD5-45F0B91BEE0C}" type="datetime1">
              <a:rPr lang="zh-TW" altLang="en-US" smtClean="0"/>
              <a:t>2021/3/9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1679002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98135D3-BD01-423A-B81D-2F082BC68F46}" type="datetime1">
              <a:rPr lang="zh-TW" altLang="en-US" smtClean="0"/>
              <a:t>2021/3/9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2728506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93E4ED1-DED5-41EE-82B4-6132F8F0FE19}" type="datetime1">
              <a:rPr lang="zh-TW" altLang="en-US" smtClean="0"/>
              <a:t>2021/3/9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4227425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90465AB-47AB-4E78-8743-DA329ED2BF4E}" type="datetime1">
              <a:rPr lang="zh-TW" altLang="en-US" smtClean="0"/>
              <a:t>2021/3/9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510280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FA56E01-A44F-4D39-B53F-975B75BE72FD}" type="datetime1">
              <a:rPr lang="zh-TW" altLang="en-US" smtClean="0"/>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2985137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C70445-A8C4-4422-A1C7-DE8EBFC93B15}" type="datetime1">
              <a:rPr lang="zh-TW" altLang="en-US" smtClean="0"/>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421399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4F8C6D53-8961-4021-87BC-5FBCAE9D86EA}" type="datetime1">
              <a:rPr lang="zh-TW" altLang="en-US" smtClean="0"/>
              <a:t>2021/3/9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298993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F6BA54F5-DEFF-4EC6-8D3D-E0999A90A279}" type="datetime1">
              <a:rPr lang="zh-TW" altLang="en-US" smtClean="0"/>
              <a:t>2021/3/9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292202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21E66DB8-2C0C-43CB-BF25-D25991D10F0A}" type="datetime1">
              <a:rPr lang="zh-TW" altLang="en-US" smtClean="0"/>
              <a:t>2021/3/9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37951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74016751-3B46-427D-A352-175709FEE942}" type="datetime1">
              <a:rPr lang="zh-TW" altLang="en-US" smtClean="0"/>
              <a:t>2021/3/9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320070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2D0F910-7A55-4C92-A856-2C811BB19FBC}" type="datetime1">
              <a:rPr lang="zh-TW" altLang="en-US" smtClean="0"/>
              <a:t>2021/3/9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258476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8CEE7AEA-C2FE-4087-98BE-67BCC52753C8}" type="datetime1">
              <a:rPr lang="zh-TW" altLang="en-US" smtClean="0"/>
              <a:t>2021/3/9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171889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11622643-D0C8-4BB4-8CD0-E488AE652C89}" type="datetime1">
              <a:rPr lang="zh-TW" altLang="en-US" smtClean="0"/>
              <a:t>2021/3/9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416714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03D4C-2DC4-4CE4-8438-2257DAEDA94B}" type="datetime1">
              <a:rPr lang="zh-TW" altLang="en-US" smtClean="0"/>
              <a:t>2021/3/9</a:t>
            </a:fld>
            <a:endParaRPr lang="zh-TW" altLang="en-US"/>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1DD24-8ABA-47F5-BE46-7E7267D38CF3}" type="slidenum">
              <a:rPr lang="zh-TW" altLang="en-US" smtClean="0"/>
              <a:pPr/>
              <a:t>‹#›</a:t>
            </a:fld>
            <a:endParaRPr lang="zh-TW" altLang="en-US"/>
          </a:p>
        </p:txBody>
      </p:sp>
    </p:spTree>
    <p:extLst>
      <p:ext uri="{BB962C8B-B14F-4D97-AF65-F5344CB8AC3E}">
        <p14:creationId xmlns:p14="http://schemas.microsoft.com/office/powerpoint/2010/main" val="3798402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F5456-3F30-4146-921F-12F547BAEB28}" type="datetime1">
              <a:rPr lang="zh-TW" altLang="en-US" smtClean="0"/>
              <a:t>2021/3/9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E7483-409D-4D1B-9719-A7AE4E854181}" type="slidenum">
              <a:rPr lang="zh-TW" altLang="en-US" smtClean="0"/>
              <a:pPr/>
              <a:t>‹#›</a:t>
            </a:fld>
            <a:endParaRPr lang="zh-TW" altLang="en-US"/>
          </a:p>
        </p:txBody>
      </p:sp>
    </p:spTree>
    <p:extLst>
      <p:ext uri="{BB962C8B-B14F-4D97-AF65-F5344CB8AC3E}">
        <p14:creationId xmlns:p14="http://schemas.microsoft.com/office/powerpoint/2010/main" val="31934151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9.pn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w3.org/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www.w3school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docs.emmet.io/cheat-sheet/" TargetMode="External"/><Relationship Id="rId2" Type="http://schemas.openxmlformats.org/officeDocument/2006/relationships/hyperlink" Target="https://emmet.io/"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hyperlink" Target="http://www.w3.org/Style/CSS/current-work" TargetMode="Externa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s://ecvip.pchome.com.tw/login/v2/login.htm?rurl=https://ecvip.pchome.com.tw/?0x206a7a68b0cff7af6d8c17c0f374802d0368cda0504f782137d6edc6e78e3a3cb042c6b6be29899c"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hyperlink" Target="https://login.yahoo.com/account/create?authMechanism=primary&amp;yid=&amp;done=https://mail.yahoo.com/?.intl=tw&amp;amp;.lang=zh-Hant-TW&amp;eid=100&amp;as=1&amp;crumb=B8MNMIw4iKa&amp;src=ym&amp;intl=tw&amp;lang=zh-Hant-TW&amp;specId=yidReg" TargetMode="Externa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hyperlink" Target="http://www.w3.org/TR/html5/"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hyperlink" Target="http://caniuse.com/" TargetMode="External"/><Relationship Id="rId4" Type="http://schemas.openxmlformats.org/officeDocument/2006/relationships/hyperlink" Target="http://html5test.com/"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3.xml"/><Relationship Id="rId5" Type="http://schemas.openxmlformats.org/officeDocument/2006/relationships/image" Target="../media/image45.png"/><Relationship Id="rId4" Type="http://schemas.openxmlformats.org/officeDocument/2006/relationships/image" Target="../media/image44.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685800" y="1122363"/>
            <a:ext cx="7772400" cy="2880470"/>
          </a:xfrm>
        </p:spPr>
        <p:txBody>
          <a:bodyPr>
            <a:normAutofit/>
          </a:bodyPr>
          <a:lstStyle/>
          <a:p>
            <a:pPr>
              <a:lnSpc>
                <a:spcPct val="100000"/>
              </a:lnSpc>
              <a:spcBef>
                <a:spcPts val="600"/>
              </a:spcBef>
            </a:pPr>
            <a:r>
              <a:rPr lang="zh-TW" altLang="en-US" dirty="0">
                <a:solidFill>
                  <a:schemeClr val="bg1"/>
                </a:solidFill>
                <a:latin typeface="微軟正黑體" panose="020B0604030504040204" pitchFamily="34" charset="-120"/>
                <a:ea typeface="微軟正黑體" panose="020B0604030504040204" pitchFamily="34" charset="-120"/>
              </a:rPr>
              <a:t>網頁設計入門</a:t>
            </a:r>
            <a:br>
              <a:rPr lang="en-US" altLang="zh-TW" dirty="0">
                <a:solidFill>
                  <a:schemeClr val="bg1"/>
                </a:solidFill>
                <a:latin typeface="微軟正黑體" panose="020B0604030504040204" pitchFamily="34" charset="-120"/>
                <a:ea typeface="微軟正黑體" panose="020B0604030504040204" pitchFamily="34" charset="-120"/>
              </a:rPr>
            </a:br>
            <a:r>
              <a:rPr lang="en-US" altLang="zh-TW" sz="3200" dirty="0">
                <a:solidFill>
                  <a:schemeClr val="bg1"/>
                </a:solidFill>
                <a:latin typeface="Arial Unicode MS" panose="020B0604020202020204" pitchFamily="34" charset="-120"/>
                <a:ea typeface="Arial Unicode MS" panose="020B0604020202020204" pitchFamily="34" charset="-120"/>
                <a:cs typeface="Arial Unicode MS" panose="020B0604020202020204" pitchFamily="34" charset="-120"/>
              </a:rPr>
              <a:t>(HTML+CSS)</a:t>
            </a:r>
            <a:endParaRPr lang="zh-TW" altLang="en-US" sz="3200" dirty="0">
              <a:solidFill>
                <a:schemeClr val="bg1"/>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5" name="副標題 4"/>
          <p:cNvSpPr>
            <a:spLocks noGrp="1"/>
          </p:cNvSpPr>
          <p:nvPr>
            <p:ph type="subTitle" idx="1"/>
          </p:nvPr>
        </p:nvSpPr>
        <p:spPr>
          <a:xfrm>
            <a:off x="1143000" y="3760658"/>
            <a:ext cx="6858000" cy="1655762"/>
          </a:xfrm>
        </p:spPr>
        <p:txBody>
          <a:bodyPr>
            <a:normAutofit/>
          </a:bodyPr>
          <a:lstStyle/>
          <a:p>
            <a:endParaRPr lang="en-US" altLang="zh-TW" dirty="0">
              <a:solidFill>
                <a:schemeClr val="bg1"/>
              </a:solidFill>
              <a:latin typeface="微軟正黑體" panose="020B0604030504040204" pitchFamily="34" charset="-120"/>
              <a:ea typeface="微軟正黑體" panose="020B0604030504040204" pitchFamily="34" charset="-120"/>
            </a:endParaRPr>
          </a:p>
          <a:p>
            <a:r>
              <a:rPr lang="zh-TW" altLang="en-US" sz="1400" dirty="0">
                <a:solidFill>
                  <a:schemeClr val="bg1"/>
                </a:solidFill>
                <a:latin typeface="微軟正黑體" panose="020B0604030504040204" pitchFamily="34" charset="-120"/>
                <a:ea typeface="微軟正黑體" panose="020B0604030504040204" pitchFamily="34" charset="-120"/>
              </a:rPr>
              <a:t>童莉雯</a:t>
            </a:r>
            <a:endParaRPr lang="en-US" altLang="zh-TW" sz="1400" dirty="0">
              <a:solidFill>
                <a:schemeClr val="bg1"/>
              </a:solidFill>
              <a:latin typeface="微軟正黑體" panose="020B0604030504040204" pitchFamily="34" charset="-120"/>
              <a:ea typeface="微軟正黑體" panose="020B0604030504040204" pitchFamily="34" charset="-120"/>
            </a:endParaRPr>
          </a:p>
          <a:p>
            <a:r>
              <a:rPr lang="en-US" altLang="zh-TW" sz="1400" dirty="0">
                <a:solidFill>
                  <a:schemeClr val="bg1"/>
                </a:solidFill>
                <a:latin typeface="微軟正黑體" panose="020B0604030504040204" pitchFamily="34" charset="-120"/>
                <a:ea typeface="微軟正黑體" panose="020B0604030504040204" pitchFamily="34" charset="-120"/>
              </a:rPr>
              <a:t>andytung@iii.org.tw</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8636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42824" y="3247402"/>
            <a:ext cx="7220959" cy="31790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HTML</a:t>
            </a:r>
            <a:r>
              <a:rPr lang="zh-TW" altLang="en-US" b="1" dirty="0">
                <a:solidFill>
                  <a:schemeClr val="bg1"/>
                </a:solidFill>
                <a:latin typeface="Arial Unicode MS" panose="020B0604020202020204" pitchFamily="34" charset="-120"/>
                <a:ea typeface="微軟正黑體" panose="020B0604030504040204" pitchFamily="34" charset="-120"/>
              </a:rPr>
              <a:t>標籤與結構</a:t>
            </a:r>
          </a:p>
        </p:txBody>
      </p:sp>
      <p:sp>
        <p:nvSpPr>
          <p:cNvPr id="3" name="內容版面配置區 2"/>
          <p:cNvSpPr>
            <a:spLocks noGrp="1"/>
          </p:cNvSpPr>
          <p:nvPr>
            <p:ph idx="1"/>
          </p:nvPr>
        </p:nvSpPr>
        <p:spPr>
          <a:xfrm>
            <a:off x="628650" y="1825625"/>
            <a:ext cx="7886700" cy="1541418"/>
          </a:xfrm>
        </p:spPr>
        <p:txBody>
          <a:bodyPr>
            <a:normAutofit/>
          </a:bodyPr>
          <a:lstStyle/>
          <a:p>
            <a:r>
              <a:rPr lang="zh-TW" altLang="en-US" dirty="0">
                <a:solidFill>
                  <a:schemeClr val="bg1"/>
                </a:solidFill>
                <a:latin typeface="Arial Unicode MS" panose="020B0604020202020204" pitchFamily="34" charset="-120"/>
                <a:ea typeface="微軟正黑體" panose="020B0604030504040204" pitchFamily="34" charset="-120"/>
              </a:rPr>
              <a:t>一個正確的</a:t>
            </a:r>
            <a:r>
              <a:rPr lang="en-US" altLang="zh-TW" dirty="0">
                <a:solidFill>
                  <a:schemeClr val="bg1"/>
                </a:solidFill>
                <a:latin typeface="Arial Unicode MS" panose="020B0604020202020204" pitchFamily="34" charset="-120"/>
                <a:ea typeface="微軟正黑體" panose="020B0604030504040204" pitchFamily="34" charset="-120"/>
              </a:rPr>
              <a:t>HTML</a:t>
            </a:r>
            <a:r>
              <a:rPr lang="zh-TW" altLang="en-US" dirty="0">
                <a:solidFill>
                  <a:schemeClr val="bg1"/>
                </a:solidFill>
                <a:latin typeface="Arial Unicode MS" panose="020B0604020202020204" pitchFamily="34" charset="-120"/>
                <a:ea typeface="微軟正黑體" panose="020B0604030504040204" pitchFamily="34" charset="-120"/>
              </a:rPr>
              <a:t>標籤必須包含「</a:t>
            </a:r>
            <a:r>
              <a:rPr lang="en-US" altLang="zh-TW" dirty="0">
                <a:solidFill>
                  <a:schemeClr val="bg1"/>
                </a:solidFill>
                <a:latin typeface="Arial Unicode MS" panose="020B0604020202020204" pitchFamily="34" charset="-120"/>
                <a:ea typeface="微軟正黑體" panose="020B0604030504040204" pitchFamily="34" charset="-120"/>
              </a:rPr>
              <a:t>&lt;</a:t>
            </a:r>
            <a:r>
              <a:rPr lang="zh-TW" altLang="en-US" dirty="0">
                <a:solidFill>
                  <a:schemeClr val="bg1"/>
                </a:solidFill>
                <a:latin typeface="Arial Unicode MS" panose="020B0604020202020204" pitchFamily="34" charset="-120"/>
                <a:ea typeface="微軟正黑體" panose="020B0604030504040204" pitchFamily="34" charset="-120"/>
              </a:rPr>
              <a:t>」 、 「</a:t>
            </a:r>
            <a:r>
              <a:rPr lang="en-US" altLang="zh-TW" dirty="0">
                <a:solidFill>
                  <a:schemeClr val="bg1"/>
                </a:solidFill>
                <a:latin typeface="Arial Unicode MS" panose="020B0604020202020204" pitchFamily="34" charset="-120"/>
                <a:ea typeface="微軟正黑體" panose="020B0604030504040204" pitchFamily="34" charset="-120"/>
              </a:rPr>
              <a:t>&gt;</a:t>
            </a:r>
            <a:r>
              <a:rPr lang="zh-TW" altLang="en-US" dirty="0">
                <a:solidFill>
                  <a:schemeClr val="bg1"/>
                </a:solidFill>
                <a:latin typeface="Arial Unicode MS" panose="020B0604020202020204" pitchFamily="34" charset="-120"/>
                <a:ea typeface="微軟正黑體" panose="020B0604030504040204" pitchFamily="34" charset="-120"/>
              </a:rPr>
              <a:t>」</a:t>
            </a:r>
            <a:endParaRPr lang="en-US" altLang="zh-TW" dirty="0">
              <a:solidFill>
                <a:schemeClr val="bg1"/>
              </a:solidFill>
              <a:latin typeface="Arial Unicode MS" panose="020B0604020202020204" pitchFamily="34" charset="-120"/>
              <a:ea typeface="微軟正黑體" panose="020B0604030504040204" pitchFamily="34" charset="-120"/>
            </a:endParaRPr>
          </a:p>
          <a:p>
            <a:r>
              <a:rPr lang="en-US" altLang="zh-TW" dirty="0">
                <a:solidFill>
                  <a:schemeClr val="bg1"/>
                </a:solidFill>
                <a:latin typeface="Arial Unicode MS" panose="020B0604020202020204" pitchFamily="34" charset="-120"/>
                <a:ea typeface="微軟正黑體" panose="020B0604030504040204" pitchFamily="34" charset="-120"/>
              </a:rPr>
              <a:t>                                </a:t>
            </a:r>
            <a:r>
              <a:rPr lang="zh-TW" altLang="en-US" dirty="0">
                <a:solidFill>
                  <a:schemeClr val="bg1"/>
                </a:solidFill>
                <a:latin typeface="Arial Unicode MS" panose="020B0604020202020204" pitchFamily="34" charset="-120"/>
                <a:ea typeface="微軟正黑體" panose="020B0604030504040204" pitchFamily="34" charset="-120"/>
              </a:rPr>
              <a:t>長相如 </a:t>
            </a:r>
            <a:r>
              <a:rPr lang="en-US" altLang="zh-TW" dirty="0">
                <a:solidFill>
                  <a:schemeClr val="bg1"/>
                </a:solidFill>
                <a:latin typeface="Arial Unicode MS" panose="020B0604020202020204" pitchFamily="34" charset="-120"/>
                <a:ea typeface="微軟正黑體" panose="020B0604030504040204" pitchFamily="34" charset="-120"/>
              </a:rPr>
              <a:t>&lt;h1&gt;</a:t>
            </a:r>
          </a:p>
          <a:p>
            <a:pPr marL="0" indent="0">
              <a:buNone/>
            </a:pPr>
            <a:endParaRPr lang="en-US" altLang="zh-TW" dirty="0">
              <a:solidFill>
                <a:schemeClr val="bg1"/>
              </a:solidFill>
              <a:latin typeface="Arial Unicode MS" panose="020B0604020202020204" pitchFamily="34" charset="-120"/>
              <a:ea typeface="微軟正黑體" panose="020B0604030504040204" pitchFamily="34" charset="-120"/>
            </a:endParaRPr>
          </a:p>
        </p:txBody>
      </p:sp>
      <p:graphicFrame>
        <p:nvGraphicFramePr>
          <p:cNvPr id="6" name="資料庫圖表 5"/>
          <p:cNvGraphicFramePr/>
          <p:nvPr>
            <p:extLst>
              <p:ext uri="{D42A27DB-BD31-4B8C-83A1-F6EECF244321}">
                <p14:modId xmlns:p14="http://schemas.microsoft.com/office/powerpoint/2010/main" val="3241854904"/>
              </p:ext>
            </p:extLst>
          </p:nvPr>
        </p:nvGraphicFramePr>
        <p:xfrm>
          <a:off x="1619961" y="3672721"/>
          <a:ext cx="3165683" cy="2431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File:Element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2824" y="2354590"/>
            <a:ext cx="2768600" cy="74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字方塊 7"/>
          <p:cNvSpPr txBox="1"/>
          <p:nvPr/>
        </p:nvSpPr>
        <p:spPr>
          <a:xfrm>
            <a:off x="1064793" y="3294891"/>
            <a:ext cx="2406428"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HTML </a:t>
            </a:r>
            <a:r>
              <a:rPr lang="zh-TW" altLang="en-US" dirty="0">
                <a:latin typeface="微軟正黑體" panose="020B0604030504040204" pitchFamily="34" charset="-120"/>
                <a:ea typeface="微軟正黑體" panose="020B0604030504040204" pitchFamily="34" charset="-120"/>
              </a:rPr>
              <a:t>網頁分</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大部分</a:t>
            </a:r>
          </a:p>
        </p:txBody>
      </p:sp>
      <p:sp>
        <p:nvSpPr>
          <p:cNvPr id="9" name="文字方塊 8"/>
          <p:cNvSpPr txBox="1"/>
          <p:nvPr/>
        </p:nvSpPr>
        <p:spPr>
          <a:xfrm>
            <a:off x="1235391" y="4311334"/>
            <a:ext cx="1021433"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&lt;html&gt;</a:t>
            </a:r>
            <a:endParaRPr lang="zh-TW" altLang="en-US"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1195846" y="6104594"/>
            <a:ext cx="1117614"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&lt;/html&gt;</a:t>
            </a:r>
            <a:endParaRPr lang="zh-TW" altLang="en-US" dirty="0">
              <a:latin typeface="微軟正黑體" panose="020B0604030504040204" pitchFamily="34" charset="-120"/>
              <a:ea typeface="微軟正黑體" panose="020B0604030504040204" pitchFamily="34" charset="-120"/>
            </a:endParaRPr>
          </a:p>
        </p:txBody>
      </p:sp>
      <p:sp>
        <p:nvSpPr>
          <p:cNvPr id="11" name="向右箭號 10"/>
          <p:cNvSpPr/>
          <p:nvPr/>
        </p:nvSpPr>
        <p:spPr>
          <a:xfrm>
            <a:off x="4234441" y="3885067"/>
            <a:ext cx="247828" cy="28201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4234441" y="4768552"/>
            <a:ext cx="247828" cy="28201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右箭號 12"/>
          <p:cNvSpPr/>
          <p:nvPr/>
        </p:nvSpPr>
        <p:spPr>
          <a:xfrm>
            <a:off x="4234441" y="5649771"/>
            <a:ext cx="247828" cy="28201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4572000" y="3866542"/>
            <a:ext cx="1754263"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DOCTYPE</a:t>
            </a:r>
            <a:r>
              <a:rPr lang="zh-TW" altLang="en-US" dirty="0">
                <a:latin typeface="微軟正黑體" panose="020B0604030504040204" pitchFamily="34" charset="-120"/>
                <a:ea typeface="微軟正黑體" panose="020B0604030504040204" pitchFamily="34" charset="-120"/>
              </a:rPr>
              <a:t> 宣告</a:t>
            </a:r>
          </a:p>
        </p:txBody>
      </p:sp>
      <p:sp>
        <p:nvSpPr>
          <p:cNvPr id="15" name="文字方塊 14"/>
          <p:cNvSpPr txBox="1"/>
          <p:nvPr/>
        </p:nvSpPr>
        <p:spPr>
          <a:xfrm>
            <a:off x="4571999" y="4735373"/>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網頁檔頭</a:t>
            </a:r>
          </a:p>
        </p:txBody>
      </p:sp>
      <p:sp>
        <p:nvSpPr>
          <p:cNvPr id="16" name="文字方塊 15"/>
          <p:cNvSpPr txBox="1"/>
          <p:nvPr/>
        </p:nvSpPr>
        <p:spPr>
          <a:xfrm>
            <a:off x="4572000" y="5584762"/>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網頁內容</a:t>
            </a:r>
          </a:p>
        </p:txBody>
      </p:sp>
      <p:sp>
        <p:nvSpPr>
          <p:cNvPr id="17" name="投影片編號版面配置區 16"/>
          <p:cNvSpPr>
            <a:spLocks noGrp="1"/>
          </p:cNvSpPr>
          <p:nvPr>
            <p:ph type="sldNum" sz="quarter" idx="12"/>
          </p:nvPr>
        </p:nvSpPr>
        <p:spPr/>
        <p:txBody>
          <a:bodyPr/>
          <a:lstStyle/>
          <a:p>
            <a:fld id="{F86E7483-409D-4D1B-9719-A7AE4E854181}" type="slidenum">
              <a:rPr lang="zh-TW" altLang="en-US" smtClean="0"/>
              <a:pPr/>
              <a:t>10</a:t>
            </a:fld>
            <a:endParaRPr lang="zh-TW" altLang="en-US"/>
          </a:p>
        </p:txBody>
      </p:sp>
    </p:spTree>
    <p:extLst>
      <p:ext uri="{BB962C8B-B14F-4D97-AF65-F5344CB8AC3E}">
        <p14:creationId xmlns:p14="http://schemas.microsoft.com/office/powerpoint/2010/main" val="27938127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邊框</a:t>
            </a:r>
            <a:r>
              <a:rPr lang="en-US" altLang="zh-TW" b="1" dirty="0">
                <a:solidFill>
                  <a:schemeClr val="bg1"/>
                </a:solidFill>
              </a:rPr>
              <a:t>(border)</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100</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dirty="0">
                <a:solidFill>
                  <a:schemeClr val="bg1"/>
                </a:solidFill>
              </a:rPr>
              <a:t>邊框樣式 </a:t>
            </a:r>
            <a:r>
              <a:rPr lang="en-US" altLang="zh-TW" dirty="0">
                <a:solidFill>
                  <a:schemeClr val="bg1"/>
                </a:solidFill>
              </a:rPr>
              <a:t>- border : ( border-width )︱( border-style )︱( color ) </a:t>
            </a:r>
            <a:endParaRPr lang="zh-TW" altLang="en-US" dirty="0">
              <a:solidFill>
                <a:schemeClr val="bg1"/>
              </a:solidFill>
            </a:endParaRPr>
          </a:p>
          <a:p>
            <a:r>
              <a:rPr lang="zh-TW" altLang="en-US" dirty="0">
                <a:solidFill>
                  <a:schemeClr val="bg1"/>
                </a:solidFill>
              </a:rPr>
              <a:t>邊框圓角 </a:t>
            </a:r>
            <a:r>
              <a:rPr lang="en-US" altLang="zh-TW" dirty="0">
                <a:solidFill>
                  <a:schemeClr val="bg1"/>
                </a:solidFill>
              </a:rPr>
              <a:t>- border-radius</a:t>
            </a:r>
            <a:endParaRPr lang="zh-TW" altLang="en-US" dirty="0">
              <a:solidFill>
                <a:schemeClr val="bg1"/>
              </a:solidFill>
            </a:endParaRPr>
          </a:p>
          <a:p>
            <a:r>
              <a:rPr lang="zh-TW" altLang="en-US" dirty="0">
                <a:solidFill>
                  <a:schemeClr val="bg1"/>
                </a:solidFill>
              </a:rPr>
              <a:t>邊框圖片 </a:t>
            </a:r>
            <a:r>
              <a:rPr lang="en-US" altLang="zh-TW" dirty="0">
                <a:solidFill>
                  <a:schemeClr val="bg1"/>
                </a:solidFill>
              </a:rPr>
              <a:t>– border-image (CSS3</a:t>
            </a:r>
            <a:r>
              <a:rPr lang="zh-TW" altLang="en-US" dirty="0">
                <a:solidFill>
                  <a:schemeClr val="bg1"/>
                </a:solidFill>
              </a:rPr>
              <a:t>課程會講解</a:t>
            </a:r>
            <a:r>
              <a:rPr lang="en-US" altLang="zh-TW" dirty="0">
                <a:solidFill>
                  <a:schemeClr val="bg1"/>
                </a:solidFill>
              </a:rPr>
              <a:t>)</a:t>
            </a:r>
            <a:endParaRPr lang="zh-TW" altLang="en-US" dirty="0">
              <a:solidFill>
                <a:schemeClr val="bg1"/>
              </a:solidFill>
            </a:endParaRPr>
          </a:p>
          <a:p>
            <a:r>
              <a:rPr lang="zh-TW" altLang="en-US" dirty="0">
                <a:solidFill>
                  <a:schemeClr val="bg1"/>
                </a:solidFill>
              </a:rPr>
              <a:t>陰影 </a:t>
            </a:r>
            <a:r>
              <a:rPr lang="en-US" altLang="zh-TW" dirty="0">
                <a:solidFill>
                  <a:schemeClr val="bg1"/>
                </a:solidFill>
              </a:rPr>
              <a:t>- Box Shadow</a:t>
            </a:r>
            <a:r>
              <a:rPr lang="zh-TW" altLang="en-US" dirty="0">
                <a:solidFill>
                  <a:schemeClr val="bg1"/>
                </a:solidFill>
              </a:rPr>
              <a:t> </a:t>
            </a:r>
          </a:p>
          <a:p>
            <a:endParaRPr lang="zh-TW" altLang="en-US" dirty="0">
              <a:solidFill>
                <a:schemeClr val="bg1"/>
              </a:solidFill>
            </a:endParaRPr>
          </a:p>
        </p:txBody>
      </p:sp>
    </p:spTree>
    <p:extLst>
      <p:ext uri="{BB962C8B-B14F-4D97-AF65-F5344CB8AC3E}">
        <p14:creationId xmlns:p14="http://schemas.microsoft.com/office/powerpoint/2010/main" val="27733744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邊框樣式</a:t>
            </a:r>
            <a:r>
              <a:rPr lang="en-US" altLang="zh-TW" b="1" dirty="0">
                <a:solidFill>
                  <a:schemeClr val="bg1"/>
                </a:solidFill>
              </a:rPr>
              <a:t>(border)</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101</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sz="2000" dirty="0">
                <a:solidFill>
                  <a:schemeClr val="bg1"/>
                </a:solidFill>
              </a:rPr>
              <a:t>功能 </a:t>
            </a:r>
            <a:r>
              <a:rPr lang="en-US" altLang="zh-TW" sz="2000" dirty="0">
                <a:solidFill>
                  <a:schemeClr val="bg1"/>
                </a:solidFill>
              </a:rPr>
              <a:t>: </a:t>
            </a:r>
            <a:r>
              <a:rPr lang="zh-TW" altLang="en-US" sz="2000" dirty="0">
                <a:solidFill>
                  <a:schemeClr val="bg1"/>
                </a:solidFill>
              </a:rPr>
              <a:t>設定邊框</a:t>
            </a:r>
          </a:p>
          <a:p>
            <a:r>
              <a:rPr lang="zh-TW" altLang="en-US" sz="2000" dirty="0">
                <a:solidFill>
                  <a:schemeClr val="bg1"/>
                </a:solidFill>
              </a:rPr>
              <a:t> 語法 </a:t>
            </a:r>
            <a:r>
              <a:rPr lang="en-US" altLang="zh-TW" sz="2000" dirty="0">
                <a:solidFill>
                  <a:schemeClr val="bg1"/>
                </a:solidFill>
              </a:rPr>
              <a:t>: {border : ( border-width )︱( border-style )︱( color ) } </a:t>
            </a:r>
          </a:p>
          <a:p>
            <a:r>
              <a:rPr lang="en-US" altLang="zh-TW" sz="2000" dirty="0">
                <a:solidFill>
                  <a:schemeClr val="bg1"/>
                </a:solidFill>
              </a:rPr>
              <a:t>( border-width ) - </a:t>
            </a:r>
            <a:r>
              <a:rPr lang="zh-TW" altLang="en-US" sz="2000" dirty="0">
                <a:solidFill>
                  <a:schemeClr val="bg1"/>
                </a:solidFill>
              </a:rPr>
              <a:t>可設薄、普通、厚、長度</a:t>
            </a:r>
            <a:endParaRPr lang="en-US" altLang="zh-TW" sz="2000" dirty="0">
              <a:solidFill>
                <a:schemeClr val="bg1"/>
              </a:solidFill>
            </a:endParaRPr>
          </a:p>
          <a:p>
            <a:pPr lvl="1"/>
            <a:r>
              <a:rPr lang="zh-TW" altLang="en-US" sz="2000" dirty="0">
                <a:solidFill>
                  <a:schemeClr val="bg1"/>
                </a:solidFill>
              </a:rPr>
              <a:t>單位屬性 </a:t>
            </a:r>
            <a:r>
              <a:rPr lang="en-US" altLang="zh-TW" sz="2000" dirty="0">
                <a:solidFill>
                  <a:schemeClr val="bg1"/>
                </a:solidFill>
              </a:rPr>
              <a:t>: </a:t>
            </a:r>
            <a:r>
              <a:rPr lang="zh-TW" altLang="en-US" sz="2000" dirty="0">
                <a:solidFill>
                  <a:schemeClr val="bg1"/>
                </a:solidFill>
              </a:rPr>
              <a:t>點</a:t>
            </a:r>
            <a:r>
              <a:rPr lang="en-US" altLang="zh-TW" sz="2000" dirty="0" err="1">
                <a:solidFill>
                  <a:schemeClr val="bg1"/>
                </a:solidFill>
              </a:rPr>
              <a:t>pt</a:t>
            </a:r>
            <a:r>
              <a:rPr lang="zh-TW" altLang="en-US" sz="2000" dirty="0">
                <a:solidFill>
                  <a:schemeClr val="bg1"/>
                </a:solidFill>
              </a:rPr>
              <a:t>、英寸</a:t>
            </a:r>
            <a:r>
              <a:rPr lang="en-US" altLang="zh-TW" sz="2000" dirty="0">
                <a:solidFill>
                  <a:schemeClr val="bg1"/>
                </a:solidFill>
              </a:rPr>
              <a:t>in</a:t>
            </a:r>
            <a:r>
              <a:rPr lang="zh-TW" altLang="en-US" sz="2000" dirty="0">
                <a:solidFill>
                  <a:schemeClr val="bg1"/>
                </a:solidFill>
              </a:rPr>
              <a:t>、公分</a:t>
            </a:r>
            <a:r>
              <a:rPr lang="en-US" altLang="zh-TW" sz="2000" dirty="0">
                <a:solidFill>
                  <a:schemeClr val="bg1"/>
                </a:solidFill>
              </a:rPr>
              <a:t>cm</a:t>
            </a:r>
            <a:r>
              <a:rPr lang="zh-TW" altLang="en-US" sz="2000" dirty="0">
                <a:solidFill>
                  <a:schemeClr val="bg1"/>
                </a:solidFill>
              </a:rPr>
              <a:t>、像素</a:t>
            </a:r>
            <a:r>
              <a:rPr lang="en-US" altLang="zh-TW" sz="2000" dirty="0" err="1">
                <a:solidFill>
                  <a:schemeClr val="bg1"/>
                </a:solidFill>
              </a:rPr>
              <a:t>px</a:t>
            </a:r>
            <a:br>
              <a:rPr lang="en-US" altLang="zh-TW" sz="2000" dirty="0">
                <a:solidFill>
                  <a:schemeClr val="bg1"/>
                </a:solidFill>
              </a:rPr>
            </a:br>
            <a:endParaRPr lang="en-US" altLang="zh-TW" sz="2000" dirty="0">
              <a:solidFill>
                <a:schemeClr val="bg1"/>
              </a:solidFill>
            </a:endParaRPr>
          </a:p>
          <a:p>
            <a:r>
              <a:rPr lang="en-US" altLang="zh-TW" sz="2000" dirty="0">
                <a:solidFill>
                  <a:schemeClr val="bg1"/>
                </a:solidFill>
              </a:rPr>
              <a:t>( border-style ) - </a:t>
            </a:r>
            <a:r>
              <a:rPr lang="zh-TW" altLang="en-US" sz="2000" dirty="0">
                <a:solidFill>
                  <a:schemeClr val="bg1"/>
                </a:solidFill>
              </a:rPr>
              <a:t>可設無</a:t>
            </a:r>
            <a:r>
              <a:rPr lang="en-US" altLang="zh-TW" sz="2000" dirty="0">
                <a:solidFill>
                  <a:schemeClr val="bg1"/>
                </a:solidFill>
              </a:rPr>
              <a:t>(none)</a:t>
            </a:r>
            <a:r>
              <a:rPr lang="zh-TW" altLang="en-US" sz="2000" dirty="0">
                <a:solidFill>
                  <a:schemeClr val="bg1"/>
                </a:solidFill>
              </a:rPr>
              <a:t>、實線</a:t>
            </a:r>
            <a:r>
              <a:rPr lang="en-US" altLang="zh-TW" sz="2000" dirty="0">
                <a:solidFill>
                  <a:schemeClr val="bg1"/>
                </a:solidFill>
              </a:rPr>
              <a:t>(solid)</a:t>
            </a:r>
            <a:r>
              <a:rPr lang="zh-TW" altLang="en-US" sz="2000" dirty="0">
                <a:solidFill>
                  <a:schemeClr val="bg1"/>
                </a:solidFill>
              </a:rPr>
              <a:t>、雙線</a:t>
            </a:r>
            <a:r>
              <a:rPr lang="en-US" altLang="zh-TW" sz="2000" dirty="0">
                <a:solidFill>
                  <a:schemeClr val="bg1"/>
                </a:solidFill>
              </a:rPr>
              <a:t>(double)</a:t>
            </a:r>
            <a:r>
              <a:rPr lang="zh-TW" altLang="en-US" sz="2000" dirty="0">
                <a:solidFill>
                  <a:schemeClr val="bg1"/>
                </a:solidFill>
              </a:rPr>
              <a:t>、點線</a:t>
            </a:r>
            <a:r>
              <a:rPr lang="en-US" altLang="zh-TW" sz="2000" dirty="0">
                <a:solidFill>
                  <a:schemeClr val="bg1"/>
                </a:solidFill>
              </a:rPr>
              <a:t>(dotted) </a:t>
            </a:r>
            <a:r>
              <a:rPr lang="zh-TW" altLang="en-US" sz="2000" dirty="0">
                <a:solidFill>
                  <a:schemeClr val="bg1"/>
                </a:solidFill>
              </a:rPr>
              <a:t>、虛線</a:t>
            </a:r>
            <a:r>
              <a:rPr lang="en-US" altLang="zh-TW" sz="2000" dirty="0">
                <a:solidFill>
                  <a:schemeClr val="bg1"/>
                </a:solidFill>
              </a:rPr>
              <a:t>(dashed) </a:t>
            </a:r>
            <a:r>
              <a:rPr lang="zh-TW" altLang="en-US" sz="2000" dirty="0">
                <a:solidFill>
                  <a:schemeClr val="bg1"/>
                </a:solidFill>
              </a:rPr>
              <a:t>、溝線</a:t>
            </a:r>
            <a:r>
              <a:rPr lang="en-US" altLang="zh-TW" sz="2000" dirty="0">
                <a:solidFill>
                  <a:schemeClr val="bg1"/>
                </a:solidFill>
              </a:rPr>
              <a:t>(groove)</a:t>
            </a:r>
            <a:r>
              <a:rPr lang="zh-TW" altLang="en-US" sz="2000" dirty="0">
                <a:solidFill>
                  <a:schemeClr val="bg1"/>
                </a:solidFill>
              </a:rPr>
              <a:t>、脊線</a:t>
            </a:r>
            <a:r>
              <a:rPr lang="en-US" altLang="zh-TW" sz="2000" dirty="0">
                <a:solidFill>
                  <a:schemeClr val="bg1"/>
                </a:solidFill>
              </a:rPr>
              <a:t>(ridge)</a:t>
            </a:r>
            <a:r>
              <a:rPr lang="zh-TW" altLang="en-US" sz="2000" dirty="0">
                <a:solidFill>
                  <a:schemeClr val="bg1"/>
                </a:solidFill>
              </a:rPr>
              <a:t>、嵌入線</a:t>
            </a:r>
            <a:r>
              <a:rPr lang="en-US" altLang="zh-TW" sz="2000" dirty="0">
                <a:solidFill>
                  <a:schemeClr val="bg1"/>
                </a:solidFill>
              </a:rPr>
              <a:t>(inset)</a:t>
            </a:r>
            <a:r>
              <a:rPr lang="zh-TW" altLang="en-US" sz="2000" dirty="0">
                <a:solidFill>
                  <a:schemeClr val="bg1"/>
                </a:solidFill>
              </a:rPr>
              <a:t>、浮出線</a:t>
            </a:r>
            <a:r>
              <a:rPr lang="en-US" altLang="zh-TW" sz="2000" dirty="0">
                <a:solidFill>
                  <a:schemeClr val="bg1"/>
                </a:solidFill>
              </a:rPr>
              <a:t>(outset)</a:t>
            </a:r>
          </a:p>
          <a:p>
            <a:endParaRPr lang="en-US" altLang="zh-TW" sz="2000" dirty="0">
              <a:solidFill>
                <a:schemeClr val="bg1"/>
              </a:solidFill>
            </a:endParaRPr>
          </a:p>
          <a:p>
            <a:r>
              <a:rPr lang="en-US" altLang="zh-TW" sz="2000" dirty="0">
                <a:solidFill>
                  <a:schemeClr val="bg1"/>
                </a:solidFill>
              </a:rPr>
              <a:t>(border- color ) - </a:t>
            </a:r>
            <a:r>
              <a:rPr lang="zh-TW" altLang="en-US" sz="2000" dirty="0">
                <a:solidFill>
                  <a:schemeClr val="bg1"/>
                </a:solidFill>
              </a:rPr>
              <a:t>可設為顏色名稱 </a:t>
            </a:r>
            <a:r>
              <a:rPr lang="en-US" altLang="zh-TW" sz="2000" dirty="0">
                <a:solidFill>
                  <a:schemeClr val="bg1"/>
                </a:solidFill>
              </a:rPr>
              <a:t>( 16</a:t>
            </a:r>
            <a:r>
              <a:rPr lang="zh-TW" altLang="en-US" sz="2000" dirty="0">
                <a:solidFill>
                  <a:schemeClr val="bg1"/>
                </a:solidFill>
              </a:rPr>
              <a:t>種 </a:t>
            </a:r>
            <a:r>
              <a:rPr lang="en-US" altLang="zh-TW" sz="2000" dirty="0">
                <a:solidFill>
                  <a:schemeClr val="bg1"/>
                </a:solidFill>
              </a:rPr>
              <a:t>) </a:t>
            </a:r>
            <a:r>
              <a:rPr lang="zh-TW" altLang="en-US" sz="2000" dirty="0">
                <a:solidFill>
                  <a:schemeClr val="bg1"/>
                </a:solidFill>
              </a:rPr>
              <a:t>或</a:t>
            </a:r>
            <a:r>
              <a:rPr lang="en-US" altLang="zh-TW" sz="2000" dirty="0">
                <a:solidFill>
                  <a:schemeClr val="bg1"/>
                </a:solidFill>
              </a:rPr>
              <a:t>16</a:t>
            </a:r>
            <a:r>
              <a:rPr lang="zh-TW" altLang="en-US" sz="2000" dirty="0">
                <a:solidFill>
                  <a:schemeClr val="bg1"/>
                </a:solidFill>
              </a:rPr>
              <a:t>進制表示法 </a:t>
            </a:r>
            <a:r>
              <a:rPr lang="en-US" altLang="zh-TW" sz="2000" dirty="0">
                <a:solidFill>
                  <a:schemeClr val="bg1"/>
                </a:solidFill>
              </a:rPr>
              <a:t>- #RRGGBB ( 00</a:t>
            </a:r>
            <a:r>
              <a:rPr lang="zh-TW" altLang="en-US" sz="2000" dirty="0">
                <a:solidFill>
                  <a:schemeClr val="bg1"/>
                </a:solidFill>
              </a:rPr>
              <a:t>暗</a:t>
            </a:r>
            <a:r>
              <a:rPr lang="en-US" altLang="zh-TW" sz="2000" dirty="0">
                <a:solidFill>
                  <a:schemeClr val="bg1"/>
                </a:solidFill>
              </a:rPr>
              <a:t>~FF</a:t>
            </a:r>
            <a:r>
              <a:rPr lang="zh-TW" altLang="en-US" sz="2000" dirty="0">
                <a:solidFill>
                  <a:schemeClr val="bg1"/>
                </a:solidFill>
              </a:rPr>
              <a:t>亮 </a:t>
            </a:r>
            <a:r>
              <a:rPr lang="en-US" altLang="zh-TW" sz="2000" dirty="0">
                <a:solidFill>
                  <a:schemeClr val="bg1"/>
                </a:solidFill>
              </a:rPr>
              <a:t>) </a:t>
            </a:r>
            <a:r>
              <a:rPr lang="zh-TW" altLang="en-US" sz="2000" dirty="0">
                <a:solidFill>
                  <a:schemeClr val="bg1"/>
                </a:solidFill>
              </a:rPr>
              <a:t>、</a:t>
            </a:r>
            <a:r>
              <a:rPr lang="en-US" altLang="zh-TW" sz="2000" dirty="0">
                <a:solidFill>
                  <a:schemeClr val="bg1"/>
                </a:solidFill>
              </a:rPr>
              <a:t>#RGB ( 0</a:t>
            </a:r>
            <a:r>
              <a:rPr lang="zh-TW" altLang="en-US" sz="2000" dirty="0">
                <a:solidFill>
                  <a:schemeClr val="bg1"/>
                </a:solidFill>
              </a:rPr>
              <a:t>暗</a:t>
            </a:r>
            <a:r>
              <a:rPr lang="en-US" altLang="zh-TW" sz="2000" dirty="0">
                <a:solidFill>
                  <a:schemeClr val="bg1"/>
                </a:solidFill>
              </a:rPr>
              <a:t>~F</a:t>
            </a:r>
            <a:r>
              <a:rPr lang="zh-TW" altLang="en-US" sz="2000" dirty="0">
                <a:solidFill>
                  <a:schemeClr val="bg1"/>
                </a:solidFill>
              </a:rPr>
              <a:t>亮 </a:t>
            </a:r>
            <a:r>
              <a:rPr lang="en-US" altLang="zh-TW" sz="2000" dirty="0">
                <a:solidFill>
                  <a:schemeClr val="bg1"/>
                </a:solidFill>
              </a:rPr>
              <a:t>) </a:t>
            </a:r>
            <a:r>
              <a:rPr lang="zh-TW" altLang="en-US" sz="2000" dirty="0">
                <a:solidFill>
                  <a:schemeClr val="bg1"/>
                </a:solidFill>
              </a:rPr>
              <a:t>表紅綠藍強度 </a:t>
            </a:r>
          </a:p>
          <a:p>
            <a:r>
              <a:rPr lang="zh-TW" altLang="en-US" sz="2000" dirty="0">
                <a:solidFill>
                  <a:schemeClr val="bg1"/>
                </a:solidFill>
              </a:rPr>
              <a:t>範例 </a:t>
            </a:r>
            <a:r>
              <a:rPr lang="en-US" altLang="zh-TW" sz="2000" dirty="0">
                <a:solidFill>
                  <a:schemeClr val="bg1"/>
                </a:solidFill>
              </a:rPr>
              <a:t>:{border :thick double red} </a:t>
            </a:r>
          </a:p>
        </p:txBody>
      </p:sp>
    </p:spTree>
    <p:extLst>
      <p:ext uri="{BB962C8B-B14F-4D97-AF65-F5344CB8AC3E}">
        <p14:creationId xmlns:p14="http://schemas.microsoft.com/office/powerpoint/2010/main" val="40444297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定位</a:t>
            </a:r>
            <a:r>
              <a:rPr lang="en-US" altLang="zh-TW" b="1" dirty="0">
                <a:solidFill>
                  <a:schemeClr val="bg1"/>
                </a:solidFill>
                <a:latin typeface="Arial Unicode MS" panose="020B0604020202020204" pitchFamily="34" charset="-120"/>
              </a:rPr>
              <a:t>(position)</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102</a:t>
            </a:fld>
            <a:endParaRPr lang="zh-TW" altLang="en-US"/>
          </a:p>
        </p:txBody>
      </p:sp>
      <p:sp>
        <p:nvSpPr>
          <p:cNvPr id="4" name="內容版面配置區 3"/>
          <p:cNvSpPr>
            <a:spLocks noGrp="1"/>
          </p:cNvSpPr>
          <p:nvPr>
            <p:ph idx="1"/>
          </p:nvPr>
        </p:nvSpPr>
        <p:spPr>
          <a:xfrm>
            <a:off x="628650" y="1825625"/>
            <a:ext cx="7635133" cy="4458634"/>
          </a:xfrm>
        </p:spPr>
        <p:txBody>
          <a:bodyPr>
            <a:normAutofit/>
          </a:bodyPr>
          <a:lstStyle/>
          <a:p>
            <a:r>
              <a:rPr lang="en-US" altLang="zh-TW" sz="2600" dirty="0">
                <a:solidFill>
                  <a:schemeClr val="bg1"/>
                </a:solidFill>
              </a:rPr>
              <a:t>position</a:t>
            </a:r>
            <a:r>
              <a:rPr lang="zh-TW" altLang="en-US" sz="2600" dirty="0">
                <a:solidFill>
                  <a:schemeClr val="bg1"/>
                </a:solidFill>
              </a:rPr>
              <a:t>：</a:t>
            </a:r>
            <a:r>
              <a:rPr lang="en-US" altLang="zh-TW" sz="2600" dirty="0" err="1">
                <a:solidFill>
                  <a:schemeClr val="bg1"/>
                </a:solidFill>
              </a:rPr>
              <a:t>absolute|relative|static</a:t>
            </a:r>
            <a:r>
              <a:rPr lang="en-US" altLang="zh-TW" sz="2600" dirty="0">
                <a:solidFill>
                  <a:schemeClr val="bg1"/>
                </a:solidFill>
              </a:rPr>
              <a:t>(</a:t>
            </a:r>
            <a:r>
              <a:rPr lang="zh-TW" altLang="en-US" sz="2600" dirty="0">
                <a:solidFill>
                  <a:schemeClr val="bg1"/>
                </a:solidFill>
              </a:rPr>
              <a:t>預設值</a:t>
            </a:r>
            <a:r>
              <a:rPr lang="en-US" altLang="zh-TW" sz="2600" dirty="0">
                <a:solidFill>
                  <a:schemeClr val="bg1"/>
                </a:solidFill>
              </a:rPr>
              <a:t>)|fixed</a:t>
            </a:r>
          </a:p>
          <a:p>
            <a:pPr lvl="1"/>
            <a:r>
              <a:rPr lang="en-US" altLang="zh-TW" sz="2100" dirty="0">
                <a:solidFill>
                  <a:schemeClr val="bg1"/>
                </a:solidFill>
              </a:rPr>
              <a:t>absolute(</a:t>
            </a:r>
            <a:r>
              <a:rPr lang="zh-TW" altLang="en-US" sz="2100" dirty="0">
                <a:solidFill>
                  <a:schemeClr val="bg1"/>
                </a:solidFill>
              </a:rPr>
              <a:t>絕對位置</a:t>
            </a:r>
            <a:r>
              <a:rPr lang="en-US" altLang="zh-TW" sz="2100" dirty="0">
                <a:solidFill>
                  <a:schemeClr val="bg1"/>
                </a:solidFill>
              </a:rPr>
              <a:t>)-- </a:t>
            </a:r>
            <a:r>
              <a:rPr lang="zh-TW" altLang="en-US" sz="2100" dirty="0">
                <a:solidFill>
                  <a:schemeClr val="bg1"/>
                </a:solidFill>
              </a:rPr>
              <a:t>父元素內容區邊界</a:t>
            </a:r>
          </a:p>
          <a:p>
            <a:pPr lvl="1"/>
            <a:r>
              <a:rPr lang="en-US" altLang="zh-TW" sz="2100" dirty="0">
                <a:solidFill>
                  <a:schemeClr val="bg1"/>
                </a:solidFill>
              </a:rPr>
              <a:t>relative(</a:t>
            </a:r>
            <a:r>
              <a:rPr lang="zh-TW" altLang="en-US" sz="2100" dirty="0">
                <a:solidFill>
                  <a:schemeClr val="bg1"/>
                </a:solidFill>
              </a:rPr>
              <a:t>相對位置</a:t>
            </a:r>
            <a:r>
              <a:rPr lang="en-US" altLang="zh-TW" sz="2100" dirty="0">
                <a:solidFill>
                  <a:schemeClr val="bg1"/>
                </a:solidFill>
              </a:rPr>
              <a:t>)--</a:t>
            </a:r>
            <a:r>
              <a:rPr lang="zh-TW" altLang="en-US" sz="2100" dirty="0">
                <a:solidFill>
                  <a:schemeClr val="bg1"/>
                </a:solidFill>
              </a:rPr>
              <a:t>原本應該在的位置</a:t>
            </a:r>
          </a:p>
          <a:p>
            <a:pPr lvl="1"/>
            <a:r>
              <a:rPr lang="en-US" altLang="zh-TW" sz="2100" dirty="0">
                <a:solidFill>
                  <a:schemeClr val="bg1"/>
                </a:solidFill>
              </a:rPr>
              <a:t>static(</a:t>
            </a:r>
            <a:r>
              <a:rPr lang="zh-TW" altLang="en-US" sz="2100" dirty="0">
                <a:solidFill>
                  <a:schemeClr val="bg1"/>
                </a:solidFill>
              </a:rPr>
              <a:t>靜態位置</a:t>
            </a:r>
            <a:r>
              <a:rPr lang="en-US" altLang="zh-TW" sz="2100" dirty="0">
                <a:solidFill>
                  <a:schemeClr val="bg1"/>
                </a:solidFill>
              </a:rPr>
              <a:t>)--</a:t>
            </a:r>
            <a:r>
              <a:rPr lang="zh-TW" altLang="en-US" sz="2100" dirty="0">
                <a:solidFill>
                  <a:schemeClr val="bg1"/>
                </a:solidFill>
              </a:rPr>
              <a:t>依照原始碼的排列順序來定位</a:t>
            </a:r>
          </a:p>
          <a:p>
            <a:pPr lvl="1"/>
            <a:r>
              <a:rPr lang="en-US" altLang="zh-TW" sz="2100" dirty="0">
                <a:solidFill>
                  <a:schemeClr val="bg1"/>
                </a:solidFill>
              </a:rPr>
              <a:t>fixed(</a:t>
            </a:r>
            <a:r>
              <a:rPr lang="zh-TW" altLang="en-US" sz="2100" dirty="0">
                <a:solidFill>
                  <a:schemeClr val="bg1"/>
                </a:solidFill>
              </a:rPr>
              <a:t>固定位置</a:t>
            </a:r>
            <a:r>
              <a:rPr lang="en-US" altLang="zh-TW" sz="2100" dirty="0">
                <a:solidFill>
                  <a:schemeClr val="bg1"/>
                </a:solidFill>
              </a:rPr>
              <a:t>)--</a:t>
            </a:r>
            <a:r>
              <a:rPr lang="zh-TW" altLang="en-US" sz="2100" dirty="0">
                <a:solidFill>
                  <a:schemeClr val="bg1"/>
                </a:solidFill>
              </a:rPr>
              <a:t>捲動捲軸時不會移動</a:t>
            </a:r>
          </a:p>
          <a:p>
            <a:pPr lvl="1"/>
            <a:r>
              <a:rPr lang="en-US" altLang="zh-TW" sz="2100" dirty="0">
                <a:solidFill>
                  <a:schemeClr val="bg1"/>
                </a:solidFill>
              </a:rPr>
              <a:t>bottom</a:t>
            </a:r>
            <a:r>
              <a:rPr lang="zh-TW" altLang="en-US" sz="2100" dirty="0">
                <a:solidFill>
                  <a:schemeClr val="bg1"/>
                </a:solidFill>
              </a:rPr>
              <a:t>、</a:t>
            </a:r>
            <a:r>
              <a:rPr lang="en-US" altLang="zh-TW" sz="2100" dirty="0">
                <a:solidFill>
                  <a:schemeClr val="bg1"/>
                </a:solidFill>
              </a:rPr>
              <a:t>left</a:t>
            </a:r>
            <a:r>
              <a:rPr lang="zh-TW" altLang="en-US" sz="2100" dirty="0">
                <a:solidFill>
                  <a:schemeClr val="bg1"/>
                </a:solidFill>
              </a:rPr>
              <a:t>、</a:t>
            </a:r>
            <a:r>
              <a:rPr lang="en-US" altLang="zh-TW" sz="2100" dirty="0">
                <a:solidFill>
                  <a:schemeClr val="bg1"/>
                </a:solidFill>
              </a:rPr>
              <a:t>right</a:t>
            </a:r>
            <a:r>
              <a:rPr lang="zh-TW" altLang="en-US" sz="2100" dirty="0">
                <a:solidFill>
                  <a:schemeClr val="bg1"/>
                </a:solidFill>
              </a:rPr>
              <a:t>、</a:t>
            </a:r>
            <a:r>
              <a:rPr lang="en-US" altLang="zh-TW" sz="2100" dirty="0">
                <a:solidFill>
                  <a:schemeClr val="bg1"/>
                </a:solidFill>
              </a:rPr>
              <a:t>top</a:t>
            </a:r>
            <a:r>
              <a:rPr lang="zh-TW" altLang="en-US" sz="2100" dirty="0">
                <a:solidFill>
                  <a:schemeClr val="bg1"/>
                </a:solidFill>
              </a:rPr>
              <a:t>：</a:t>
            </a:r>
            <a:r>
              <a:rPr lang="en-US" altLang="zh-TW" sz="2100" dirty="0">
                <a:solidFill>
                  <a:schemeClr val="bg1"/>
                </a:solidFill>
              </a:rPr>
              <a:t>auto|&lt;length&gt;|&lt;percentage&gt;</a:t>
            </a:r>
          </a:p>
          <a:p>
            <a:pPr lvl="1"/>
            <a:endParaRPr lang="en-US" altLang="zh-TW" sz="2000" dirty="0">
              <a:solidFill>
                <a:schemeClr val="bg1"/>
              </a:solidFill>
            </a:endParaRPr>
          </a:p>
          <a:p>
            <a:r>
              <a:rPr lang="zh-TW" altLang="en-US" sz="2600" dirty="0">
                <a:solidFill>
                  <a:schemeClr val="bg1"/>
                </a:solidFill>
              </a:rPr>
              <a:t>目標元素與邊界的距離</a:t>
            </a:r>
          </a:p>
          <a:p>
            <a:pPr lvl="1"/>
            <a:r>
              <a:rPr lang="en-US" altLang="zh-TW" sz="2100" dirty="0">
                <a:solidFill>
                  <a:schemeClr val="bg1"/>
                </a:solidFill>
              </a:rPr>
              <a:t>z-index</a:t>
            </a:r>
            <a:r>
              <a:rPr lang="zh-TW" altLang="en-US" sz="2100" dirty="0">
                <a:solidFill>
                  <a:schemeClr val="bg1"/>
                </a:solidFill>
              </a:rPr>
              <a:t>：</a:t>
            </a:r>
            <a:r>
              <a:rPr lang="en-US" altLang="zh-TW" sz="2100" dirty="0">
                <a:solidFill>
                  <a:schemeClr val="bg1"/>
                </a:solidFill>
              </a:rPr>
              <a:t>auto|&lt;integer&gt;</a:t>
            </a:r>
          </a:p>
          <a:p>
            <a:pPr lvl="1"/>
            <a:r>
              <a:rPr lang="zh-TW" altLang="en-US" sz="2100" dirty="0">
                <a:solidFill>
                  <a:schemeClr val="bg1"/>
                </a:solidFill>
              </a:rPr>
              <a:t>值大表示越上層</a:t>
            </a:r>
            <a:br>
              <a:rPr lang="zh-TW" altLang="en-US" sz="2000" dirty="0">
                <a:solidFill>
                  <a:schemeClr val="bg1"/>
                </a:solidFill>
              </a:rPr>
            </a:br>
            <a:endParaRPr lang="zh-TW" altLang="en-US" sz="2000" dirty="0">
              <a:solidFill>
                <a:schemeClr val="bg1"/>
              </a:solidFill>
            </a:endParaRPr>
          </a:p>
          <a:p>
            <a:endParaRPr lang="zh-TW" altLang="en-US" sz="2400" dirty="0">
              <a:solidFill>
                <a:schemeClr val="bg1"/>
              </a:solidFill>
            </a:endParaRPr>
          </a:p>
          <a:p>
            <a:endParaRPr lang="zh-TW" altLang="en-US" sz="2400" dirty="0">
              <a:solidFill>
                <a:schemeClr val="bg1"/>
              </a:solidFill>
            </a:endParaRPr>
          </a:p>
          <a:p>
            <a:endParaRPr lang="zh-TW" altLang="en-US" sz="2400" dirty="0">
              <a:solidFill>
                <a:schemeClr val="bg1"/>
              </a:solidFill>
            </a:endParaRPr>
          </a:p>
        </p:txBody>
      </p:sp>
    </p:spTree>
    <p:extLst>
      <p:ext uri="{BB962C8B-B14F-4D97-AF65-F5344CB8AC3E}">
        <p14:creationId xmlns:p14="http://schemas.microsoft.com/office/powerpoint/2010/main" val="28520845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溢位</a:t>
            </a:r>
            <a:r>
              <a:rPr lang="en-US" altLang="zh-TW" b="1" dirty="0">
                <a:solidFill>
                  <a:schemeClr val="bg1"/>
                </a:solidFill>
                <a:latin typeface="Arial Unicode MS" panose="020B0604020202020204" pitchFamily="34" charset="-120"/>
              </a:rPr>
              <a:t>(overflow)</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103</a:t>
            </a:fld>
            <a:endParaRPr lang="zh-TW" altLang="en-US"/>
          </a:p>
        </p:txBody>
      </p:sp>
      <p:sp>
        <p:nvSpPr>
          <p:cNvPr id="4" name="內容版面配置區 3"/>
          <p:cNvSpPr>
            <a:spLocks noGrp="1"/>
          </p:cNvSpPr>
          <p:nvPr>
            <p:ph idx="1"/>
          </p:nvPr>
        </p:nvSpPr>
        <p:spPr>
          <a:xfrm>
            <a:off x="628650" y="1825625"/>
            <a:ext cx="7635133" cy="4458634"/>
          </a:xfrm>
        </p:spPr>
        <p:txBody>
          <a:bodyPr>
            <a:normAutofit/>
          </a:bodyPr>
          <a:lstStyle/>
          <a:p>
            <a:r>
              <a:rPr lang="en-US" altLang="zh-TW" sz="2600" dirty="0">
                <a:solidFill>
                  <a:schemeClr val="bg1"/>
                </a:solidFill>
              </a:rPr>
              <a:t>overflow</a:t>
            </a:r>
            <a:r>
              <a:rPr lang="zh-TW" altLang="en-US" sz="2600" dirty="0">
                <a:solidFill>
                  <a:schemeClr val="bg1"/>
                </a:solidFill>
              </a:rPr>
              <a:t>：屬性指定在元素的內容太大而無法放入指定區域時是剪輯內容還是添加滾動條。</a:t>
            </a:r>
            <a:endParaRPr lang="en-US" altLang="zh-TW" sz="2600" dirty="0">
              <a:solidFill>
                <a:schemeClr val="bg1"/>
              </a:solidFill>
            </a:endParaRPr>
          </a:p>
          <a:p>
            <a:endParaRPr lang="en-US" altLang="zh-TW" sz="2600" dirty="0">
              <a:solidFill>
                <a:schemeClr val="bg1"/>
              </a:solidFill>
            </a:endParaRPr>
          </a:p>
          <a:p>
            <a:pPr lvl="1"/>
            <a:r>
              <a:rPr lang="en-US" altLang="zh-TW" sz="2100" dirty="0">
                <a:solidFill>
                  <a:schemeClr val="bg1"/>
                </a:solidFill>
              </a:rPr>
              <a:t>visible</a:t>
            </a:r>
            <a:r>
              <a:rPr lang="zh-TW" altLang="en-US" sz="2100" dirty="0">
                <a:solidFill>
                  <a:schemeClr val="bg1"/>
                </a:solidFill>
              </a:rPr>
              <a:t>：默認。溢出不會被裁剪。內容在元素框外渲染</a:t>
            </a:r>
          </a:p>
          <a:p>
            <a:pPr lvl="1"/>
            <a:r>
              <a:rPr lang="en-US" altLang="zh-TW" sz="2100" dirty="0">
                <a:solidFill>
                  <a:schemeClr val="bg1"/>
                </a:solidFill>
              </a:rPr>
              <a:t>hidden </a:t>
            </a:r>
            <a:r>
              <a:rPr lang="zh-TW" altLang="en-US" sz="2100" dirty="0">
                <a:solidFill>
                  <a:schemeClr val="bg1"/>
                </a:solidFill>
              </a:rPr>
              <a:t>：溢出被裁剪，其餘內容將不可見</a:t>
            </a:r>
          </a:p>
          <a:p>
            <a:pPr lvl="1"/>
            <a:r>
              <a:rPr lang="en-US" altLang="zh-TW" sz="2100" dirty="0">
                <a:solidFill>
                  <a:schemeClr val="bg1"/>
                </a:solidFill>
              </a:rPr>
              <a:t>scroll </a:t>
            </a:r>
            <a:r>
              <a:rPr lang="zh-TW" altLang="en-US" sz="2100" dirty="0">
                <a:solidFill>
                  <a:schemeClr val="bg1"/>
                </a:solidFill>
              </a:rPr>
              <a:t>：剪輯了溢出，並添加了滾動條以查看其餘內容</a:t>
            </a:r>
          </a:p>
          <a:p>
            <a:pPr lvl="1"/>
            <a:r>
              <a:rPr lang="en-US" altLang="zh-TW" sz="2100" dirty="0">
                <a:solidFill>
                  <a:schemeClr val="bg1"/>
                </a:solidFill>
              </a:rPr>
              <a:t>auto</a:t>
            </a:r>
            <a:r>
              <a:rPr lang="zh-TW" altLang="en-US" sz="2100" dirty="0">
                <a:solidFill>
                  <a:schemeClr val="bg1"/>
                </a:solidFill>
              </a:rPr>
              <a:t>：與相似</a:t>
            </a:r>
            <a:r>
              <a:rPr lang="en-US" altLang="zh-TW" sz="2100" dirty="0">
                <a:solidFill>
                  <a:schemeClr val="bg1"/>
                </a:solidFill>
              </a:rPr>
              <a:t>scroll</a:t>
            </a:r>
            <a:r>
              <a:rPr lang="zh-TW" altLang="en-US" sz="2100" dirty="0">
                <a:solidFill>
                  <a:schemeClr val="bg1"/>
                </a:solidFill>
              </a:rPr>
              <a:t>，但僅在必要時添加滾動條</a:t>
            </a:r>
            <a:br>
              <a:rPr lang="zh-TW" altLang="en-US" sz="2000" dirty="0">
                <a:solidFill>
                  <a:schemeClr val="bg1"/>
                </a:solidFill>
              </a:rPr>
            </a:br>
            <a:endParaRPr lang="zh-TW" altLang="en-US" sz="2000" dirty="0">
              <a:solidFill>
                <a:schemeClr val="bg1"/>
              </a:solidFill>
            </a:endParaRPr>
          </a:p>
          <a:p>
            <a:endParaRPr lang="zh-TW" altLang="en-US" sz="2400" dirty="0">
              <a:solidFill>
                <a:schemeClr val="bg1"/>
              </a:solidFill>
            </a:endParaRPr>
          </a:p>
          <a:p>
            <a:endParaRPr lang="zh-TW" altLang="en-US" sz="2400" dirty="0">
              <a:solidFill>
                <a:schemeClr val="bg1"/>
              </a:solidFill>
            </a:endParaRPr>
          </a:p>
          <a:p>
            <a:endParaRPr lang="zh-TW" altLang="en-US" sz="2400" dirty="0">
              <a:solidFill>
                <a:schemeClr val="bg1"/>
              </a:solidFill>
            </a:endParaRPr>
          </a:p>
        </p:txBody>
      </p:sp>
    </p:spTree>
    <p:extLst>
      <p:ext uri="{BB962C8B-B14F-4D97-AF65-F5344CB8AC3E}">
        <p14:creationId xmlns:p14="http://schemas.microsoft.com/office/powerpoint/2010/main" val="21127659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範例</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104</a:t>
            </a:fld>
            <a:endParaRPr lang="zh-TW" altLang="en-US"/>
          </a:p>
        </p:txBody>
      </p:sp>
      <p:sp>
        <p:nvSpPr>
          <p:cNvPr id="4" name="內容版面配置區 3"/>
          <p:cNvSpPr>
            <a:spLocks noGrp="1"/>
          </p:cNvSpPr>
          <p:nvPr>
            <p:ph idx="1"/>
          </p:nvPr>
        </p:nvSpPr>
        <p:spPr>
          <a:xfrm>
            <a:off x="628650" y="1825625"/>
            <a:ext cx="7635133" cy="4458634"/>
          </a:xfrm>
        </p:spPr>
        <p:txBody>
          <a:bodyPr>
            <a:normAutofit lnSpcReduction="10000"/>
          </a:bodyPr>
          <a:lstStyle/>
          <a:p>
            <a:r>
              <a:rPr lang="zh-TW" altLang="en-US" sz="2600" dirty="0">
                <a:solidFill>
                  <a:schemeClr val="bg1"/>
                </a:solidFill>
              </a:rPr>
              <a:t>簡易區塊排版置中對齊</a:t>
            </a:r>
            <a:endParaRPr lang="en-US" altLang="zh-TW" sz="2600" dirty="0">
              <a:solidFill>
                <a:schemeClr val="bg1"/>
              </a:solidFill>
            </a:endParaRPr>
          </a:p>
          <a:p>
            <a:pPr lvl="1"/>
            <a:r>
              <a:rPr lang="zh-TW" altLang="en-US" sz="2200" dirty="0">
                <a:solidFill>
                  <a:schemeClr val="bg1"/>
                </a:solidFill>
              </a:rPr>
              <a:t>區塊邊界 </a:t>
            </a:r>
            <a:r>
              <a:rPr lang="en-US" altLang="zh-TW" sz="2200" dirty="0">
                <a:solidFill>
                  <a:schemeClr val="bg1"/>
                </a:solidFill>
              </a:rPr>
              <a:t>– width, height, border, margin, padding</a:t>
            </a:r>
          </a:p>
          <a:p>
            <a:pPr lvl="1"/>
            <a:r>
              <a:rPr lang="zh-TW" altLang="en-US" sz="2200" dirty="0">
                <a:solidFill>
                  <a:schemeClr val="bg1"/>
                </a:solidFill>
              </a:rPr>
              <a:t>併排 </a:t>
            </a:r>
            <a:r>
              <a:rPr lang="en-US" altLang="zh-TW" sz="2200" dirty="0">
                <a:solidFill>
                  <a:schemeClr val="bg1"/>
                </a:solidFill>
              </a:rPr>
              <a:t>- Float</a:t>
            </a:r>
          </a:p>
          <a:p>
            <a:pPr lvl="1"/>
            <a:r>
              <a:rPr lang="en-US" altLang="zh-TW" sz="2200" dirty="0">
                <a:solidFill>
                  <a:schemeClr val="bg1"/>
                </a:solidFill>
              </a:rPr>
              <a:t>Ul, li – list-style</a:t>
            </a:r>
          </a:p>
          <a:p>
            <a:pPr lvl="1"/>
            <a:r>
              <a:rPr lang="zh-TW" altLang="en-US" sz="2200" dirty="0">
                <a:solidFill>
                  <a:schemeClr val="bg1"/>
                </a:solidFill>
              </a:rPr>
              <a:t>文字 </a:t>
            </a:r>
            <a:r>
              <a:rPr lang="en-US" altLang="zh-TW" sz="2200" dirty="0">
                <a:solidFill>
                  <a:schemeClr val="bg1"/>
                </a:solidFill>
              </a:rPr>
              <a:t>– </a:t>
            </a:r>
            <a:r>
              <a:rPr lang="zh-TW" altLang="en-US" sz="2200" dirty="0">
                <a:solidFill>
                  <a:schemeClr val="bg1"/>
                </a:solidFill>
              </a:rPr>
              <a:t>標題</a:t>
            </a:r>
            <a:r>
              <a:rPr lang="en-US" altLang="zh-TW" sz="2200" dirty="0">
                <a:solidFill>
                  <a:schemeClr val="bg1"/>
                </a:solidFill>
              </a:rPr>
              <a:t>, </a:t>
            </a:r>
            <a:r>
              <a:rPr lang="zh-TW" altLang="en-US" sz="2200" dirty="0">
                <a:solidFill>
                  <a:schemeClr val="bg1"/>
                </a:solidFill>
              </a:rPr>
              <a:t>內文</a:t>
            </a:r>
            <a:r>
              <a:rPr lang="en-US" altLang="zh-TW" sz="2200" dirty="0">
                <a:solidFill>
                  <a:schemeClr val="bg1"/>
                </a:solidFill>
              </a:rPr>
              <a:t>,</a:t>
            </a:r>
            <a:r>
              <a:rPr lang="zh-TW" altLang="en-US" sz="2200" dirty="0">
                <a:solidFill>
                  <a:schemeClr val="bg1"/>
                </a:solidFill>
              </a:rPr>
              <a:t> 字形</a:t>
            </a:r>
            <a:r>
              <a:rPr lang="en-US" altLang="zh-TW" sz="2200" dirty="0">
                <a:solidFill>
                  <a:schemeClr val="bg1"/>
                </a:solidFill>
              </a:rPr>
              <a:t>, </a:t>
            </a:r>
          </a:p>
          <a:p>
            <a:pPr lvl="1"/>
            <a:r>
              <a:rPr lang="en-US" altLang="zh-TW" sz="2200" dirty="0">
                <a:solidFill>
                  <a:schemeClr val="bg1"/>
                </a:solidFill>
              </a:rPr>
              <a:t> </a:t>
            </a:r>
            <a:r>
              <a:rPr lang="zh-TW" altLang="en-US" sz="2200" dirty="0">
                <a:solidFill>
                  <a:schemeClr val="bg1"/>
                </a:solidFill>
              </a:rPr>
              <a:t>選項超連結</a:t>
            </a:r>
            <a:endParaRPr lang="en-US" altLang="zh-TW" sz="2200" dirty="0">
              <a:solidFill>
                <a:schemeClr val="bg1"/>
              </a:solidFill>
            </a:endParaRPr>
          </a:p>
          <a:p>
            <a:pPr lvl="1"/>
            <a:endParaRPr lang="en-US" altLang="zh-TW" sz="2200" dirty="0">
              <a:solidFill>
                <a:schemeClr val="bg1"/>
              </a:solidFill>
            </a:endParaRPr>
          </a:p>
          <a:p>
            <a:pPr lvl="1"/>
            <a:endParaRPr lang="en-US" altLang="zh-TW" sz="2200" dirty="0">
              <a:solidFill>
                <a:schemeClr val="bg1"/>
              </a:solidFill>
            </a:endParaRPr>
          </a:p>
          <a:p>
            <a:r>
              <a:rPr lang="en-US" altLang="zh-TW" sz="2400" dirty="0">
                <a:solidFill>
                  <a:schemeClr val="bg1"/>
                </a:solidFill>
              </a:rPr>
              <a:t>CSS </a:t>
            </a:r>
            <a:r>
              <a:rPr lang="zh-TW" altLang="en-US" sz="2400" dirty="0">
                <a:solidFill>
                  <a:schemeClr val="bg1"/>
                </a:solidFill>
              </a:rPr>
              <a:t>優先順序</a:t>
            </a:r>
            <a:endParaRPr lang="en-US" altLang="zh-TW" sz="2400" dirty="0">
              <a:solidFill>
                <a:schemeClr val="bg1"/>
              </a:solidFill>
            </a:endParaRPr>
          </a:p>
          <a:p>
            <a:pPr lvl="1"/>
            <a:r>
              <a:rPr lang="zh-TW" altLang="en-US" sz="2000" dirty="0">
                <a:solidFill>
                  <a:schemeClr val="bg1"/>
                </a:solidFill>
              </a:rPr>
              <a:t>套用 </a:t>
            </a:r>
            <a:r>
              <a:rPr lang="en-US" altLang="zh-TW" sz="2000" dirty="0">
                <a:solidFill>
                  <a:schemeClr val="bg1"/>
                </a:solidFill>
              </a:rPr>
              <a:t>– </a:t>
            </a:r>
            <a:r>
              <a:rPr lang="zh-TW" altLang="en-US" sz="2000" dirty="0">
                <a:solidFill>
                  <a:schemeClr val="bg1"/>
                </a:solidFill>
              </a:rPr>
              <a:t>標籤內套用 </a:t>
            </a:r>
            <a:r>
              <a:rPr lang="en-US" altLang="zh-TW" sz="2000" dirty="0">
                <a:solidFill>
                  <a:schemeClr val="bg1"/>
                </a:solidFill>
              </a:rPr>
              <a:t>&gt;</a:t>
            </a:r>
            <a:r>
              <a:rPr lang="zh-TW" altLang="en-US" sz="2000" dirty="0">
                <a:solidFill>
                  <a:schemeClr val="bg1"/>
                </a:solidFill>
              </a:rPr>
              <a:t> 內部載入 </a:t>
            </a:r>
            <a:r>
              <a:rPr lang="en-US" altLang="zh-TW" sz="2000" dirty="0">
                <a:solidFill>
                  <a:schemeClr val="bg1"/>
                </a:solidFill>
              </a:rPr>
              <a:t>&gt;</a:t>
            </a:r>
            <a:r>
              <a:rPr lang="zh-TW" altLang="en-US" sz="2000" dirty="0">
                <a:solidFill>
                  <a:schemeClr val="bg1"/>
                </a:solidFill>
              </a:rPr>
              <a:t> 外部載入</a:t>
            </a:r>
            <a:endParaRPr lang="en-US" altLang="zh-TW" sz="2000" dirty="0">
              <a:solidFill>
                <a:schemeClr val="bg1"/>
              </a:solidFill>
            </a:endParaRPr>
          </a:p>
          <a:p>
            <a:pPr lvl="1"/>
            <a:r>
              <a:rPr lang="zh-TW" altLang="en-US" sz="2000" dirty="0">
                <a:solidFill>
                  <a:schemeClr val="bg1"/>
                </a:solidFill>
              </a:rPr>
              <a:t>選取器優先序 </a:t>
            </a:r>
            <a:r>
              <a:rPr lang="en-US" altLang="zh-TW" sz="2000" dirty="0">
                <a:solidFill>
                  <a:schemeClr val="bg1"/>
                </a:solidFill>
              </a:rPr>
              <a:t>–</a:t>
            </a:r>
            <a:r>
              <a:rPr lang="zh-TW" altLang="en-US" sz="2000" dirty="0">
                <a:solidFill>
                  <a:schemeClr val="bg1"/>
                </a:solidFill>
              </a:rPr>
              <a:t> </a:t>
            </a:r>
            <a:r>
              <a:rPr lang="en-US" altLang="zh-TW" sz="2000" dirty="0">
                <a:solidFill>
                  <a:schemeClr val="bg1"/>
                </a:solidFill>
              </a:rPr>
              <a:t>id &gt; class &gt; </a:t>
            </a:r>
            <a:r>
              <a:rPr lang="zh-TW" altLang="en-US" sz="2000" dirty="0">
                <a:solidFill>
                  <a:schemeClr val="bg1"/>
                </a:solidFill>
              </a:rPr>
              <a:t>標籤元素</a:t>
            </a:r>
            <a:endParaRPr lang="en-US" altLang="zh-TW" sz="2000" dirty="0">
              <a:solidFill>
                <a:schemeClr val="bg1"/>
              </a:solidFill>
            </a:endParaRPr>
          </a:p>
          <a:p>
            <a:pPr lvl="1"/>
            <a:r>
              <a:rPr lang="zh-TW" altLang="en-US" sz="2000" dirty="0">
                <a:solidFill>
                  <a:schemeClr val="bg1"/>
                </a:solidFill>
              </a:rPr>
              <a:t>撰寫順序 </a:t>
            </a:r>
            <a:r>
              <a:rPr lang="en-US" altLang="zh-TW" sz="2000" dirty="0">
                <a:solidFill>
                  <a:schemeClr val="bg1"/>
                </a:solidFill>
              </a:rPr>
              <a:t>– </a:t>
            </a:r>
            <a:r>
              <a:rPr lang="zh-TW" altLang="en-US" sz="2000" dirty="0">
                <a:solidFill>
                  <a:schemeClr val="bg1"/>
                </a:solidFill>
              </a:rPr>
              <a:t>後面 </a:t>
            </a:r>
            <a:r>
              <a:rPr lang="en-US" altLang="zh-TW" sz="2000" dirty="0">
                <a:solidFill>
                  <a:schemeClr val="bg1"/>
                </a:solidFill>
              </a:rPr>
              <a:t>&gt;</a:t>
            </a:r>
            <a:r>
              <a:rPr lang="zh-TW" altLang="en-US" sz="2000" dirty="0">
                <a:solidFill>
                  <a:schemeClr val="bg1"/>
                </a:solidFill>
              </a:rPr>
              <a:t> 前面</a:t>
            </a:r>
            <a:br>
              <a:rPr lang="zh-TW" altLang="en-US" sz="2000" dirty="0">
                <a:solidFill>
                  <a:schemeClr val="bg1"/>
                </a:solidFill>
              </a:rPr>
            </a:br>
            <a:endParaRPr lang="zh-TW" altLang="en-US" sz="2000" dirty="0">
              <a:solidFill>
                <a:schemeClr val="bg1"/>
              </a:solidFill>
            </a:endParaRPr>
          </a:p>
          <a:p>
            <a:endParaRPr lang="zh-TW" altLang="en-US" sz="2400" dirty="0">
              <a:solidFill>
                <a:schemeClr val="bg1"/>
              </a:solidFill>
            </a:endParaRPr>
          </a:p>
          <a:p>
            <a:endParaRPr lang="zh-TW" altLang="en-US" sz="2400" dirty="0">
              <a:solidFill>
                <a:schemeClr val="bg1"/>
              </a:solidFill>
            </a:endParaRPr>
          </a:p>
          <a:p>
            <a:endParaRPr lang="zh-TW" altLang="en-US" sz="2400" dirty="0">
              <a:solidFill>
                <a:schemeClr val="bg1"/>
              </a:solidFill>
            </a:endParaRPr>
          </a:p>
        </p:txBody>
      </p:sp>
    </p:spTree>
    <p:extLst>
      <p:ext uri="{BB962C8B-B14F-4D97-AF65-F5344CB8AC3E}">
        <p14:creationId xmlns:p14="http://schemas.microsoft.com/office/powerpoint/2010/main" val="360031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什麼是 </a:t>
            </a:r>
            <a:r>
              <a:rPr lang="en-US" altLang="zh-TW" b="1" dirty="0">
                <a:solidFill>
                  <a:schemeClr val="bg1"/>
                </a:solidFill>
                <a:latin typeface="Arial Unicode MS" panose="020B0604020202020204" pitchFamily="34" charset="-120"/>
                <a:ea typeface="微軟正黑體" panose="020B0604030504040204" pitchFamily="34" charset="-120"/>
              </a:rPr>
              <a:t>DOCTYPE</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763182"/>
          </a:xfrm>
        </p:spPr>
        <p:txBody>
          <a:bodyPr>
            <a:normAutofit/>
          </a:bodyPr>
          <a:lstStyle/>
          <a:p>
            <a:pPr>
              <a:buFont typeface="Calibri" panose="020F0502020204030204" pitchFamily="34" charset="0"/>
              <a:buChar char="-"/>
            </a:pPr>
            <a:r>
              <a:rPr lang="zh-TW" altLang="en-US" dirty="0">
                <a:solidFill>
                  <a:schemeClr val="bg1"/>
                </a:solidFill>
                <a:latin typeface="Arial Unicode MS" panose="020B0604020202020204" pitchFamily="34" charset="-120"/>
                <a:ea typeface="微軟正黑體" panose="020B0604030504040204" pitchFamily="34" charset="-120"/>
              </a:rPr>
              <a:t>放在網頁的最上面，告知瀏覽器，此網頁所使用的</a:t>
            </a:r>
            <a:r>
              <a:rPr lang="en-US" altLang="zh-TW" dirty="0">
                <a:solidFill>
                  <a:schemeClr val="bg1"/>
                </a:solidFill>
                <a:latin typeface="Arial Unicode MS" panose="020B0604020202020204" pitchFamily="34" charset="-120"/>
                <a:ea typeface="微軟正黑體" panose="020B0604030504040204" pitchFamily="34" charset="-120"/>
              </a:rPr>
              <a:t>HTML</a:t>
            </a:r>
            <a:r>
              <a:rPr lang="zh-TW" altLang="en-US" dirty="0">
                <a:solidFill>
                  <a:schemeClr val="bg1"/>
                </a:solidFill>
                <a:latin typeface="Arial Unicode MS" panose="020B0604020202020204" pitchFamily="34" charset="-120"/>
                <a:ea typeface="微軟正黑體" panose="020B0604030504040204" pitchFamily="34" charset="-120"/>
              </a:rPr>
              <a:t>標籤是什麼版本</a:t>
            </a:r>
            <a:endParaRPr lang="en-US" altLang="zh-TW" dirty="0">
              <a:solidFill>
                <a:schemeClr val="bg1"/>
              </a:solidFill>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endParaRPr lang="en-US" altLang="zh-TW" dirty="0">
              <a:solidFill>
                <a:schemeClr val="bg1"/>
              </a:solidFill>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r>
              <a:rPr lang="en-US" altLang="zh-TW" dirty="0">
                <a:solidFill>
                  <a:schemeClr val="bg1"/>
                </a:solidFill>
                <a:latin typeface="Arial Unicode MS" panose="020B0604020202020204" pitchFamily="34" charset="-120"/>
                <a:ea typeface="微軟正黑體" panose="020B0604030504040204" pitchFamily="34" charset="-120"/>
              </a:rPr>
              <a:t>HTML4</a:t>
            </a:r>
            <a:r>
              <a:rPr lang="zh-TW" altLang="en-US" dirty="0">
                <a:solidFill>
                  <a:schemeClr val="bg1"/>
                </a:solidFill>
                <a:latin typeface="Arial Unicode MS" panose="020B0604020202020204" pitchFamily="34" charset="-120"/>
                <a:ea typeface="微軟正黑體" panose="020B0604030504040204" pitchFamily="34" charset="-120"/>
              </a:rPr>
              <a:t>時有三種版本寫法</a:t>
            </a:r>
          </a:p>
          <a:p>
            <a:pPr lvl="1">
              <a:buFont typeface="Calibri" panose="020F0502020204030204" pitchFamily="34" charset="0"/>
              <a:buChar char="-"/>
            </a:pPr>
            <a:r>
              <a:rPr lang="zh-TW" altLang="en-US" dirty="0">
                <a:solidFill>
                  <a:schemeClr val="bg1"/>
                </a:solidFill>
                <a:latin typeface="Arial Unicode MS" panose="020B0604020202020204" pitchFamily="34" charset="-120"/>
                <a:ea typeface="微軟正黑體" panose="020B0604030504040204" pitchFamily="34" charset="-120"/>
              </a:rPr>
              <a:t>完整版或嚴格版 </a:t>
            </a:r>
            <a:r>
              <a:rPr lang="en-US" altLang="zh-TW" dirty="0">
                <a:solidFill>
                  <a:schemeClr val="bg1"/>
                </a:solidFill>
                <a:latin typeface="Arial Unicode MS" panose="020B0604020202020204" pitchFamily="34" charset="-120"/>
                <a:ea typeface="微軟正黑體" panose="020B0604030504040204" pitchFamily="34" charset="-120"/>
              </a:rPr>
              <a:t>(Strict</a:t>
            </a:r>
            <a:r>
              <a:rPr lang="zh-TW" altLang="en-US" dirty="0">
                <a:solidFill>
                  <a:schemeClr val="bg1"/>
                </a:solidFill>
                <a:latin typeface="Arial Unicode MS" panose="020B0604020202020204" pitchFamily="34" charset="-120"/>
                <a:ea typeface="微軟正黑體" panose="020B0604030504040204" pitchFamily="34" charset="-120"/>
              </a:rPr>
              <a:t>版</a:t>
            </a:r>
            <a:r>
              <a:rPr lang="en-US" altLang="zh-TW" dirty="0">
                <a:solidFill>
                  <a:schemeClr val="bg1"/>
                </a:solidFill>
                <a:latin typeface="Arial Unicode MS" panose="020B0604020202020204" pitchFamily="34" charset="-120"/>
                <a:ea typeface="微軟正黑體" panose="020B0604030504040204" pitchFamily="34" charset="-120"/>
              </a:rPr>
              <a:t>)—</a:t>
            </a:r>
            <a:r>
              <a:rPr lang="zh-TW" altLang="en-US" dirty="0">
                <a:solidFill>
                  <a:schemeClr val="bg1"/>
                </a:solidFill>
                <a:latin typeface="Arial Unicode MS" panose="020B0604020202020204" pitchFamily="34" charset="-120"/>
                <a:ea typeface="微軟正黑體" panose="020B0604030504040204" pitchFamily="34" charset="-120"/>
              </a:rPr>
              <a:t>不支援被列為負面標籤與屬性</a:t>
            </a:r>
          </a:p>
          <a:p>
            <a:pPr lvl="1">
              <a:buFont typeface="Calibri" panose="020F0502020204030204" pitchFamily="34" charset="0"/>
              <a:buChar char="-"/>
            </a:pPr>
            <a:r>
              <a:rPr lang="zh-TW" altLang="en-US" dirty="0">
                <a:solidFill>
                  <a:schemeClr val="bg1"/>
                </a:solidFill>
                <a:latin typeface="Arial Unicode MS" panose="020B0604020202020204" pitchFamily="34" charset="-120"/>
                <a:ea typeface="微軟正黑體" panose="020B0604030504040204" pitchFamily="34" charset="-120"/>
              </a:rPr>
              <a:t>過渡版或寬鬆版</a:t>
            </a:r>
            <a:r>
              <a:rPr lang="en-US" altLang="zh-TW" dirty="0">
                <a:solidFill>
                  <a:schemeClr val="bg1"/>
                </a:solidFill>
                <a:latin typeface="Arial Unicode MS" panose="020B0604020202020204" pitchFamily="34" charset="-120"/>
                <a:ea typeface="微軟正黑體" panose="020B0604030504040204" pitchFamily="34" charset="-120"/>
              </a:rPr>
              <a:t>(</a:t>
            </a:r>
            <a:r>
              <a:rPr lang="en-US" altLang="zh-TW" dirty="0" err="1">
                <a:solidFill>
                  <a:schemeClr val="bg1"/>
                </a:solidFill>
                <a:latin typeface="Arial Unicode MS" panose="020B0604020202020204" pitchFamily="34" charset="-120"/>
                <a:ea typeface="微軟正黑體" panose="020B0604030504040204" pitchFamily="34" charset="-120"/>
              </a:rPr>
              <a:t>Tansitional</a:t>
            </a:r>
            <a:r>
              <a:rPr lang="zh-TW" altLang="en-US" dirty="0">
                <a:solidFill>
                  <a:schemeClr val="bg1"/>
                </a:solidFill>
                <a:latin typeface="Arial Unicode MS" panose="020B0604020202020204" pitchFamily="34" charset="-120"/>
                <a:ea typeface="微軟正黑體" panose="020B0604030504040204" pitchFamily="34" charset="-120"/>
              </a:rPr>
              <a:t>版</a:t>
            </a:r>
            <a:r>
              <a:rPr lang="en-US" altLang="zh-TW" dirty="0">
                <a:solidFill>
                  <a:schemeClr val="bg1"/>
                </a:solidFill>
                <a:latin typeface="Arial Unicode MS" panose="020B0604020202020204" pitchFamily="34" charset="-120"/>
                <a:ea typeface="微軟正黑體" panose="020B0604030504040204" pitchFamily="34" charset="-120"/>
              </a:rPr>
              <a:t>)--</a:t>
            </a:r>
            <a:r>
              <a:rPr lang="zh-TW" altLang="en-US" dirty="0">
                <a:solidFill>
                  <a:schemeClr val="bg1"/>
                </a:solidFill>
                <a:latin typeface="Arial Unicode MS" panose="020B0604020202020204" pitchFamily="34" charset="-120"/>
                <a:ea typeface="微軟正黑體" panose="020B0604030504040204" pitchFamily="34" charset="-120"/>
              </a:rPr>
              <a:t>支援被列為負面標籤與屬性，目前最普及的版本</a:t>
            </a:r>
          </a:p>
          <a:p>
            <a:pPr lvl="1">
              <a:buFont typeface="Calibri" panose="020F0502020204030204" pitchFamily="34" charset="0"/>
              <a:buChar char="-"/>
            </a:pPr>
            <a:r>
              <a:rPr lang="zh-TW" altLang="en-US" dirty="0">
                <a:solidFill>
                  <a:schemeClr val="bg1"/>
                </a:solidFill>
                <a:latin typeface="Arial Unicode MS" panose="020B0604020202020204" pitchFamily="34" charset="-120"/>
                <a:ea typeface="微軟正黑體" panose="020B0604030504040204" pitchFamily="34" charset="-120"/>
              </a:rPr>
              <a:t>框架版</a:t>
            </a:r>
            <a:r>
              <a:rPr lang="en-US" altLang="zh-TW" dirty="0">
                <a:solidFill>
                  <a:schemeClr val="bg1"/>
                </a:solidFill>
                <a:latin typeface="Arial Unicode MS" panose="020B0604020202020204" pitchFamily="34" charset="-120"/>
                <a:ea typeface="微軟正黑體" panose="020B0604030504040204" pitchFamily="34" charset="-120"/>
              </a:rPr>
              <a:t>(Frameset</a:t>
            </a:r>
            <a:r>
              <a:rPr lang="zh-TW" altLang="en-US" dirty="0">
                <a:solidFill>
                  <a:schemeClr val="bg1"/>
                </a:solidFill>
                <a:latin typeface="Arial Unicode MS" panose="020B0604020202020204" pitchFamily="34" charset="-120"/>
                <a:ea typeface="微軟正黑體" panose="020B0604030504040204" pitchFamily="34" charset="-120"/>
              </a:rPr>
              <a:t>版</a:t>
            </a:r>
            <a:r>
              <a:rPr lang="en-US" altLang="zh-TW" dirty="0">
                <a:solidFill>
                  <a:schemeClr val="bg1"/>
                </a:solidFill>
                <a:latin typeface="Arial Unicode MS" panose="020B0604020202020204" pitchFamily="34" charset="-120"/>
                <a:ea typeface="微軟正黑體" panose="020B0604030504040204" pitchFamily="34" charset="-120"/>
              </a:rPr>
              <a:t>)--</a:t>
            </a:r>
            <a:r>
              <a:rPr lang="zh-TW" altLang="en-US" dirty="0">
                <a:solidFill>
                  <a:schemeClr val="bg1"/>
                </a:solidFill>
                <a:latin typeface="Arial Unicode MS" panose="020B0604020202020204" pitchFamily="34" charset="-120"/>
                <a:ea typeface="微軟正黑體" panose="020B0604030504040204" pitchFamily="34" charset="-120"/>
              </a:rPr>
              <a:t>支援框架結構標籤</a:t>
            </a:r>
          </a:p>
          <a:p>
            <a:pPr>
              <a:buFont typeface="Calibri" panose="020F0502020204030204" pitchFamily="34" charset="0"/>
              <a:buChar char="-"/>
            </a:pPr>
            <a:endParaRPr lang="en-US" altLang="zh-TW" dirty="0">
              <a:solidFill>
                <a:schemeClr val="bg1"/>
              </a:solidFill>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endParaRPr lang="en-US" altLang="zh-TW"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11</a:t>
            </a:fld>
            <a:endParaRPr lang="zh-TW" altLang="en-US"/>
          </a:p>
        </p:txBody>
      </p:sp>
    </p:spTree>
    <p:extLst>
      <p:ext uri="{BB962C8B-B14F-4D97-AF65-F5344CB8AC3E}">
        <p14:creationId xmlns:p14="http://schemas.microsoft.com/office/powerpoint/2010/main" val="275469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DOCTYPE </a:t>
            </a:r>
            <a:r>
              <a:rPr lang="zh-TW" altLang="en-US" b="1" dirty="0">
                <a:solidFill>
                  <a:schemeClr val="bg1"/>
                </a:solidFill>
                <a:latin typeface="Arial Unicode MS" panose="020B0604020202020204" pitchFamily="34" charset="-120"/>
                <a:ea typeface="微軟正黑體" panose="020B0604030504040204" pitchFamily="34" charset="-120"/>
              </a:rPr>
              <a:t>的定義方式</a:t>
            </a:r>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750660523"/>
              </p:ext>
            </p:extLst>
          </p:nvPr>
        </p:nvGraphicFramePr>
        <p:xfrm>
          <a:off x="628650" y="1817080"/>
          <a:ext cx="7886700" cy="1968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內容版面配置區 6"/>
          <p:cNvGraphicFramePr>
            <a:graphicFrameLocks/>
          </p:cNvGraphicFramePr>
          <p:nvPr>
            <p:extLst>
              <p:ext uri="{D42A27DB-BD31-4B8C-83A1-F6EECF244321}">
                <p14:modId xmlns:p14="http://schemas.microsoft.com/office/powerpoint/2010/main" val="592373475"/>
              </p:ext>
            </p:extLst>
          </p:nvPr>
        </p:nvGraphicFramePr>
        <p:xfrm>
          <a:off x="628650" y="3960649"/>
          <a:ext cx="7886700" cy="23974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投影片編號版面配置區 3"/>
          <p:cNvSpPr>
            <a:spLocks noGrp="1"/>
          </p:cNvSpPr>
          <p:nvPr>
            <p:ph type="sldNum" sz="quarter" idx="12"/>
          </p:nvPr>
        </p:nvSpPr>
        <p:spPr/>
        <p:txBody>
          <a:bodyPr/>
          <a:lstStyle/>
          <a:p>
            <a:fld id="{F86E7483-409D-4D1B-9719-A7AE4E854181}" type="slidenum">
              <a:rPr lang="zh-TW" altLang="en-US" smtClean="0"/>
              <a:pPr/>
              <a:t>12</a:t>
            </a:fld>
            <a:endParaRPr lang="zh-TW" altLang="en-US"/>
          </a:p>
        </p:txBody>
      </p:sp>
    </p:spTree>
    <p:extLst>
      <p:ext uri="{BB962C8B-B14F-4D97-AF65-F5344CB8AC3E}">
        <p14:creationId xmlns:p14="http://schemas.microsoft.com/office/powerpoint/2010/main" val="310043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42824" y="3501979"/>
            <a:ext cx="6897065" cy="25366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HTML</a:t>
            </a:r>
            <a:r>
              <a:rPr lang="zh-TW" altLang="en-US" b="1" dirty="0">
                <a:solidFill>
                  <a:schemeClr val="bg1"/>
                </a:solidFill>
                <a:latin typeface="Arial Unicode MS" panose="020B0604020202020204" pitchFamily="34" charset="-120"/>
                <a:ea typeface="微軟正黑體" panose="020B0604030504040204" pitchFamily="34" charset="-120"/>
              </a:rPr>
              <a:t>元素</a:t>
            </a:r>
          </a:p>
        </p:txBody>
      </p:sp>
      <p:sp>
        <p:nvSpPr>
          <p:cNvPr id="3" name="內容版面配置區 2"/>
          <p:cNvSpPr>
            <a:spLocks noGrp="1"/>
          </p:cNvSpPr>
          <p:nvPr>
            <p:ph idx="1"/>
          </p:nvPr>
        </p:nvSpPr>
        <p:spPr>
          <a:xfrm>
            <a:off x="628650" y="1825625"/>
            <a:ext cx="7886700" cy="1541418"/>
          </a:xfrm>
        </p:spPr>
        <p:txBody>
          <a:bodyPr>
            <a:normAutofit/>
          </a:bodyPr>
          <a:lstStyle/>
          <a:p>
            <a:r>
              <a:rPr lang="zh-TW" altLang="en-US" dirty="0">
                <a:solidFill>
                  <a:schemeClr val="bg1"/>
                </a:solidFill>
                <a:latin typeface="Arial Unicode MS" panose="020B0604020202020204" pitchFamily="34" charset="-120"/>
                <a:ea typeface="微軟正黑體" panose="020B0604030504040204" pitchFamily="34" charset="-120"/>
              </a:rPr>
              <a:t>網頁的根元素</a:t>
            </a:r>
            <a:endParaRPr lang="en-US" altLang="zh-TW" dirty="0">
              <a:solidFill>
                <a:schemeClr val="bg1"/>
              </a:solidFill>
              <a:latin typeface="Arial Unicode MS" panose="020B0604020202020204" pitchFamily="34" charset="-120"/>
              <a:ea typeface="微軟正黑體" panose="020B0604030504040204" pitchFamily="34" charset="-120"/>
            </a:endParaRPr>
          </a:p>
          <a:p>
            <a:r>
              <a:rPr lang="zh-TW" altLang="en-US" dirty="0">
                <a:solidFill>
                  <a:schemeClr val="bg1"/>
                </a:solidFill>
                <a:latin typeface="Arial Unicode MS" panose="020B0604020202020204" pitchFamily="34" charset="-120"/>
                <a:ea typeface="微軟正黑體" panose="020B0604030504040204" pitchFamily="34" charset="-120"/>
              </a:rPr>
              <a:t>內含</a:t>
            </a:r>
            <a:r>
              <a:rPr lang="en-US" altLang="zh-TW" dirty="0">
                <a:solidFill>
                  <a:schemeClr val="bg1"/>
                </a:solidFill>
                <a:latin typeface="Arial Unicode MS" panose="020B0604020202020204" pitchFamily="34" charset="-120"/>
                <a:ea typeface="微軟正黑體" panose="020B0604030504040204" pitchFamily="34" charset="-120"/>
              </a:rPr>
              <a:t>head</a:t>
            </a:r>
            <a:r>
              <a:rPr lang="zh-TW" altLang="en-US" dirty="0">
                <a:solidFill>
                  <a:schemeClr val="bg1"/>
                </a:solidFill>
                <a:latin typeface="Arial Unicode MS" panose="020B0604020202020204" pitchFamily="34" charset="-120"/>
                <a:ea typeface="微軟正黑體" panose="020B0604030504040204" pitchFamily="34" charset="-120"/>
              </a:rPr>
              <a:t>及</a:t>
            </a:r>
            <a:r>
              <a:rPr lang="en-US" altLang="zh-TW" dirty="0">
                <a:solidFill>
                  <a:schemeClr val="bg1"/>
                </a:solidFill>
                <a:latin typeface="Arial Unicode MS" panose="020B0604020202020204" pitchFamily="34" charset="-120"/>
                <a:ea typeface="微軟正黑體" panose="020B0604030504040204" pitchFamily="34" charset="-120"/>
              </a:rPr>
              <a:t>body</a:t>
            </a:r>
            <a:r>
              <a:rPr lang="zh-TW" altLang="en-US" dirty="0">
                <a:solidFill>
                  <a:schemeClr val="bg1"/>
                </a:solidFill>
                <a:latin typeface="Arial Unicode MS" panose="020B0604020202020204" pitchFamily="34" charset="-120"/>
                <a:ea typeface="微軟正黑體" panose="020B0604030504040204" pitchFamily="34" charset="-120"/>
              </a:rPr>
              <a:t>子元素</a:t>
            </a:r>
            <a:endParaRPr lang="en-US" altLang="zh-TW" dirty="0">
              <a:solidFill>
                <a:schemeClr val="bg1"/>
              </a:solidFill>
              <a:latin typeface="Arial Unicode MS" panose="020B0604020202020204" pitchFamily="34" charset="-120"/>
              <a:ea typeface="微軟正黑體" panose="020B0604030504040204" pitchFamily="34" charset="-120"/>
            </a:endParaRPr>
          </a:p>
          <a:p>
            <a:r>
              <a:rPr lang="en-US" altLang="zh-TW" dirty="0" err="1">
                <a:solidFill>
                  <a:schemeClr val="bg1"/>
                </a:solidFill>
                <a:latin typeface="Arial Unicode MS" panose="020B0604020202020204" pitchFamily="34" charset="-120"/>
                <a:ea typeface="微軟正黑體" panose="020B0604030504040204" pitchFamily="34" charset="-120"/>
              </a:rPr>
              <a:t>lang</a:t>
            </a:r>
            <a:r>
              <a:rPr lang="zh-TW" altLang="en-US" dirty="0">
                <a:solidFill>
                  <a:schemeClr val="bg1"/>
                </a:solidFill>
                <a:latin typeface="Arial Unicode MS" panose="020B0604020202020204" pitchFamily="34" charset="-120"/>
                <a:ea typeface="微軟正黑體" panose="020B0604030504040204" pitchFamily="34" charset="-120"/>
              </a:rPr>
              <a:t>屬性，指定網頁所使用的語言</a:t>
            </a:r>
          </a:p>
        </p:txBody>
      </p:sp>
      <p:sp>
        <p:nvSpPr>
          <p:cNvPr id="8" name="文字方塊 7"/>
          <p:cNvSpPr txBox="1"/>
          <p:nvPr/>
        </p:nvSpPr>
        <p:spPr>
          <a:xfrm>
            <a:off x="1363558" y="3865489"/>
            <a:ext cx="3914612" cy="1384995"/>
          </a:xfrm>
          <a:prstGeom prst="rect">
            <a:avLst/>
          </a:prstGeom>
          <a:noFill/>
        </p:spPr>
        <p:txBody>
          <a:bodyPr wrap="square" rtlCol="0">
            <a:spAutoFit/>
          </a:bodyPr>
          <a:lstStyle/>
          <a:p>
            <a:pPr>
              <a:defRPr/>
            </a:pPr>
            <a:r>
              <a:rPr lang="en-US" altLang="zh-TW" sz="2800" b="1" dirty="0">
                <a:latin typeface="Arial Unicode MS" panose="020B0604020202020204" pitchFamily="34" charset="-120"/>
                <a:ea typeface="Arial Unicode MS" panose="020B0604020202020204" pitchFamily="34" charset="-120"/>
                <a:cs typeface="Arial Unicode MS" panose="020B0604020202020204" pitchFamily="34" charset="-120"/>
              </a:rPr>
              <a:t>&lt;html </a:t>
            </a:r>
            <a:r>
              <a:rPr lang="en-US" altLang="zh-TW" sz="2800" b="1" dirty="0" err="1">
                <a:latin typeface="Arial Unicode MS" panose="020B0604020202020204" pitchFamily="34" charset="-120"/>
                <a:ea typeface="Arial Unicode MS" panose="020B0604020202020204" pitchFamily="34" charset="-120"/>
                <a:cs typeface="Arial Unicode MS" panose="020B0604020202020204" pitchFamily="34" charset="-120"/>
              </a:rPr>
              <a:t>lang</a:t>
            </a:r>
            <a:r>
              <a:rPr lang="en-US" altLang="zh-TW" sz="2800" b="1" dirty="0">
                <a:latin typeface="Arial Unicode MS" panose="020B0604020202020204" pitchFamily="34" charset="-120"/>
                <a:ea typeface="Arial Unicode MS" panose="020B0604020202020204" pitchFamily="34" charset="-120"/>
                <a:cs typeface="Arial Unicode MS" panose="020B0604020202020204" pitchFamily="34" charset="-120"/>
              </a:rPr>
              <a:t>="</a:t>
            </a:r>
            <a:r>
              <a:rPr lang="en-US" altLang="zh-TW" sz="2800" b="1" dirty="0" err="1">
                <a:latin typeface="Arial Unicode MS" panose="020B0604020202020204" pitchFamily="34" charset="-120"/>
                <a:ea typeface="Arial Unicode MS" panose="020B0604020202020204" pitchFamily="34" charset="-120"/>
                <a:cs typeface="Arial Unicode MS" panose="020B0604020202020204" pitchFamily="34" charset="-120"/>
              </a:rPr>
              <a:t>zh-tw</a:t>
            </a:r>
            <a:r>
              <a:rPr lang="en-US" altLang="zh-TW" sz="2800" b="1" dirty="0">
                <a:latin typeface="Arial Unicode MS" panose="020B0604020202020204" pitchFamily="34" charset="-120"/>
                <a:ea typeface="Arial Unicode MS" panose="020B0604020202020204" pitchFamily="34" charset="-120"/>
                <a:cs typeface="Arial Unicode MS" panose="020B0604020202020204" pitchFamily="34" charset="-120"/>
              </a:rPr>
              <a:t>"&gt;</a:t>
            </a:r>
          </a:p>
          <a:p>
            <a:pPr>
              <a:defRPr/>
            </a:pPr>
            <a:endParaRPr lang="en-US" altLang="zh-TW" sz="2800" b="1" dirty="0">
              <a:latin typeface="Arial Unicode MS" panose="020B0604020202020204" pitchFamily="34" charset="-120"/>
              <a:ea typeface="Arial Unicode MS" panose="020B0604020202020204" pitchFamily="34" charset="-120"/>
              <a:cs typeface="Arial Unicode MS" panose="020B0604020202020204" pitchFamily="34" charset="-120"/>
            </a:endParaRPr>
          </a:p>
          <a:p>
            <a:pPr>
              <a:defRPr/>
            </a:pPr>
            <a:r>
              <a:rPr lang="en-US" altLang="zh-TW" sz="2800" b="1" dirty="0">
                <a:latin typeface="Arial Unicode MS" panose="020B0604020202020204" pitchFamily="34" charset="-120"/>
                <a:ea typeface="Arial Unicode MS" panose="020B0604020202020204" pitchFamily="34" charset="-120"/>
                <a:cs typeface="Arial Unicode MS" panose="020B0604020202020204" pitchFamily="34" charset="-120"/>
              </a:rPr>
              <a:t>&lt;/html&gt;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13</a:t>
            </a:fld>
            <a:endParaRPr lang="zh-TW" altLang="en-US"/>
          </a:p>
        </p:txBody>
      </p:sp>
    </p:spTree>
    <p:extLst>
      <p:ext uri="{BB962C8B-B14F-4D97-AF65-F5344CB8AC3E}">
        <p14:creationId xmlns:p14="http://schemas.microsoft.com/office/powerpoint/2010/main" val="40166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標籤、元素、屬性與屬性值</a:t>
            </a:r>
          </a:p>
        </p:txBody>
      </p:sp>
      <p:pic>
        <p:nvPicPr>
          <p:cNvPr id="4" name="Picture 2" descr="File:Elemen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555" y="2296402"/>
            <a:ext cx="3683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le:Op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555" y="4581597"/>
            <a:ext cx="3683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資料庫圖表 7"/>
          <p:cNvGraphicFramePr/>
          <p:nvPr>
            <p:extLst>
              <p:ext uri="{D42A27DB-BD31-4B8C-83A1-F6EECF244321}">
                <p14:modId xmlns:p14="http://schemas.microsoft.com/office/powerpoint/2010/main" val="2425506048"/>
              </p:ext>
            </p:extLst>
          </p:nvPr>
        </p:nvGraphicFramePr>
        <p:xfrm>
          <a:off x="4657340" y="2562307"/>
          <a:ext cx="3705225" cy="461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資料庫圖表 8"/>
          <p:cNvGraphicFramePr/>
          <p:nvPr>
            <p:extLst>
              <p:ext uri="{D42A27DB-BD31-4B8C-83A1-F6EECF244321}">
                <p14:modId xmlns:p14="http://schemas.microsoft.com/office/powerpoint/2010/main" val="1965251229"/>
              </p:ext>
            </p:extLst>
          </p:nvPr>
        </p:nvGraphicFramePr>
        <p:xfrm>
          <a:off x="4697460" y="4820344"/>
          <a:ext cx="3370199" cy="46196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1" name="直線單箭頭接點 10"/>
          <p:cNvCxnSpPr/>
          <p:nvPr/>
        </p:nvCxnSpPr>
        <p:spPr>
          <a:xfrm flipV="1">
            <a:off x="4988462" y="2897109"/>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5" name="直線單箭頭接點 14"/>
          <p:cNvCxnSpPr/>
          <p:nvPr/>
        </p:nvCxnSpPr>
        <p:spPr>
          <a:xfrm flipV="1">
            <a:off x="6254419" y="2896658"/>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6" name="文字方塊 15"/>
          <p:cNvSpPr txBox="1"/>
          <p:nvPr/>
        </p:nvSpPr>
        <p:spPr>
          <a:xfrm>
            <a:off x="4621128" y="3095831"/>
            <a:ext cx="1107996"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開始標籤</a:t>
            </a:r>
          </a:p>
        </p:txBody>
      </p:sp>
      <p:sp>
        <p:nvSpPr>
          <p:cNvPr id="19" name="文字方塊 18"/>
          <p:cNvSpPr txBox="1"/>
          <p:nvPr/>
        </p:nvSpPr>
        <p:spPr>
          <a:xfrm>
            <a:off x="5845697" y="3095833"/>
            <a:ext cx="1107996"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結束標籤</a:t>
            </a:r>
          </a:p>
        </p:txBody>
      </p:sp>
      <p:sp>
        <p:nvSpPr>
          <p:cNvPr id="29" name="右大括弧 28"/>
          <p:cNvSpPr/>
          <p:nvPr/>
        </p:nvSpPr>
        <p:spPr>
          <a:xfrm rot="5400000">
            <a:off x="5504496" y="2992676"/>
            <a:ext cx="286488" cy="1231465"/>
          </a:xfrm>
          <a:prstGeom prst="rightBrace">
            <a:avLst>
              <a:gd name="adj1" fmla="val 8333"/>
              <a:gd name="adj2" fmla="val 4935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1" name="文字方塊 30"/>
          <p:cNvSpPr txBox="1"/>
          <p:nvPr/>
        </p:nvSpPr>
        <p:spPr>
          <a:xfrm>
            <a:off x="5341173" y="3814842"/>
            <a:ext cx="646331"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元素</a:t>
            </a:r>
          </a:p>
        </p:txBody>
      </p:sp>
      <p:cxnSp>
        <p:nvCxnSpPr>
          <p:cNvPr id="32" name="直線單箭頭接點 31"/>
          <p:cNvCxnSpPr/>
          <p:nvPr/>
        </p:nvCxnSpPr>
        <p:spPr>
          <a:xfrm flipV="1">
            <a:off x="5394359" y="5209877"/>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33" name="文字方塊 32"/>
          <p:cNvSpPr txBox="1"/>
          <p:nvPr/>
        </p:nvSpPr>
        <p:spPr>
          <a:xfrm>
            <a:off x="5082793" y="5409052"/>
            <a:ext cx="646331"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屬性</a:t>
            </a:r>
          </a:p>
        </p:txBody>
      </p:sp>
      <p:sp>
        <p:nvSpPr>
          <p:cNvPr id="35" name="文字方塊 34"/>
          <p:cNvSpPr txBox="1"/>
          <p:nvPr/>
        </p:nvSpPr>
        <p:spPr>
          <a:xfrm>
            <a:off x="5753364" y="5409052"/>
            <a:ext cx="877163"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屬性值</a:t>
            </a:r>
          </a:p>
        </p:txBody>
      </p:sp>
      <p:cxnSp>
        <p:nvCxnSpPr>
          <p:cNvPr id="36" name="直線單箭頭接點 35"/>
          <p:cNvCxnSpPr/>
          <p:nvPr/>
        </p:nvCxnSpPr>
        <p:spPr>
          <a:xfrm flipV="1">
            <a:off x="6100311" y="5214649"/>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37" name="直線單箭頭接點 36"/>
          <p:cNvCxnSpPr/>
          <p:nvPr/>
        </p:nvCxnSpPr>
        <p:spPr>
          <a:xfrm flipV="1">
            <a:off x="5637180" y="2462718"/>
            <a:ext cx="9053" cy="199175"/>
          </a:xfrm>
          <a:prstGeom prst="straightConnector1">
            <a:avLst/>
          </a:prstGeom>
          <a:ln w="38100">
            <a:solidFill>
              <a:srgbClr val="FF0000"/>
            </a:solidFill>
            <a:headEnd type="triangle"/>
            <a:tailEnd type="none"/>
          </a:ln>
        </p:spPr>
        <p:style>
          <a:lnRef idx="1">
            <a:schemeClr val="accent6"/>
          </a:lnRef>
          <a:fillRef idx="0">
            <a:schemeClr val="accent6"/>
          </a:fillRef>
          <a:effectRef idx="0">
            <a:schemeClr val="accent6"/>
          </a:effectRef>
          <a:fontRef idx="minor">
            <a:schemeClr val="tx1"/>
          </a:fontRef>
        </p:style>
      </p:cxnSp>
      <p:sp>
        <p:nvSpPr>
          <p:cNvPr id="38" name="文字方塊 37"/>
          <p:cNvSpPr txBox="1"/>
          <p:nvPr/>
        </p:nvSpPr>
        <p:spPr>
          <a:xfrm>
            <a:off x="5090999" y="2097879"/>
            <a:ext cx="1107996" cy="369332"/>
          </a:xfrm>
          <a:prstGeom prst="rect">
            <a:avLst/>
          </a:prstGeom>
          <a:noFill/>
        </p:spPr>
        <p:txBody>
          <a:bodyPr wrap="non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標籤內容</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14</a:t>
            </a:fld>
            <a:endParaRPr lang="zh-TW" altLang="en-US"/>
          </a:p>
        </p:txBody>
      </p:sp>
    </p:spTree>
    <p:extLst>
      <p:ext uri="{BB962C8B-B14F-4D97-AF65-F5344CB8AC3E}">
        <p14:creationId xmlns:p14="http://schemas.microsoft.com/office/powerpoint/2010/main" val="127235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head </a:t>
            </a:r>
            <a:r>
              <a:rPr lang="zh-TW" altLang="en-US" b="1" dirty="0">
                <a:solidFill>
                  <a:schemeClr val="bg1"/>
                </a:solidFill>
                <a:latin typeface="Arial Unicode MS" panose="020B0604020202020204" pitchFamily="34" charset="-120"/>
                <a:ea typeface="微軟正黑體" panose="020B0604030504040204" pitchFamily="34" charset="-120"/>
              </a:rPr>
              <a:t>元素</a:t>
            </a:r>
          </a:p>
        </p:txBody>
      </p:sp>
      <p:sp>
        <p:nvSpPr>
          <p:cNvPr id="3" name="內容版面配置區 2"/>
          <p:cNvSpPr>
            <a:spLocks noGrp="1"/>
          </p:cNvSpPr>
          <p:nvPr>
            <p:ph idx="1"/>
          </p:nvPr>
        </p:nvSpPr>
        <p:spPr>
          <a:xfrm>
            <a:off x="628650" y="1825625"/>
            <a:ext cx="7886700" cy="4763182"/>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用來放一些描述網頁的資料</a:t>
            </a:r>
            <a:r>
              <a:rPr lang="en-US" altLang="zh-TW" dirty="0">
                <a:solidFill>
                  <a:schemeClr val="bg1"/>
                </a:solidFill>
                <a:latin typeface="微軟正黑體" panose="020B0604030504040204" pitchFamily="34" charset="-120"/>
                <a:ea typeface="微軟正黑體" panose="020B0604030504040204" pitchFamily="34" charset="-120"/>
              </a:rPr>
              <a:t>(</a:t>
            </a: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metadata</a:t>
            </a:r>
            <a:r>
              <a:rPr lang="en-US" altLang="zh-TW" dirty="0">
                <a:solidFill>
                  <a:schemeClr val="bg1"/>
                </a:solidFill>
                <a:latin typeface="微軟正黑體" panose="020B0604030504040204" pitchFamily="34" charset="-120"/>
                <a:ea typeface="微軟正黑體" panose="020B0604030504040204" pitchFamily="34" charset="-120"/>
              </a:rPr>
              <a:t>)</a:t>
            </a:r>
          </a:p>
          <a:p>
            <a:r>
              <a:rPr lang="zh-TW" altLang="en-US" dirty="0">
                <a:solidFill>
                  <a:schemeClr val="bg1"/>
                </a:solidFill>
                <a:latin typeface="微軟正黑體" panose="020B0604030504040204" pitchFamily="34" charset="-120"/>
                <a:ea typeface="微軟正黑體" panose="020B0604030504040204" pitchFamily="34" charset="-120"/>
              </a:rPr>
              <a:t>不會顯示在網頁上</a:t>
            </a:r>
            <a:endParaRPr lang="en-US" altLang="zh-TW" dirty="0">
              <a:solidFill>
                <a:schemeClr val="bg1"/>
              </a:solidFill>
              <a:latin typeface="微軟正黑體" panose="020B0604030504040204" pitchFamily="34" charset="-120"/>
              <a:ea typeface="微軟正黑體" panose="020B0604030504040204" pitchFamily="34" charset="-120"/>
            </a:endParaRPr>
          </a:p>
          <a:p>
            <a:r>
              <a:rPr lang="zh-TW" altLang="en-US" dirty="0">
                <a:solidFill>
                  <a:schemeClr val="bg1"/>
                </a:solidFill>
                <a:latin typeface="微軟正黑體" panose="020B0604030504040204" pitchFamily="34" charset="-120"/>
                <a:ea typeface="微軟正黑體" panose="020B0604030504040204" pitchFamily="34" charset="-120"/>
              </a:rPr>
              <a:t>內含的子元素常見有</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title</a:t>
            </a:r>
            <a:r>
              <a:rPr lang="zh-TW" altLang="en-US" dirty="0">
                <a:solidFill>
                  <a:schemeClr val="bg1"/>
                </a:solidFill>
                <a:latin typeface="微軟正黑體" panose="020B0604030504040204" pitchFamily="34" charset="-120"/>
                <a:ea typeface="微軟正黑體" panose="020B0604030504040204" pitchFamily="34" charset="-120"/>
              </a:rPr>
              <a:t>元素：文件標題，會出現在瀏覽器視窗左上方的標題區域</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meta</a:t>
            </a:r>
            <a:r>
              <a:rPr lang="zh-TW" altLang="en-US" dirty="0">
                <a:solidFill>
                  <a:schemeClr val="bg1"/>
                </a:solidFill>
                <a:latin typeface="微軟正黑體" panose="020B0604030504040204" pitchFamily="34" charset="-120"/>
                <a:ea typeface="微軟正黑體" panose="020B0604030504040204" pitchFamily="34" charset="-120"/>
              </a:rPr>
              <a:t>元素：描述</a:t>
            </a: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HTML</a:t>
            </a:r>
            <a:r>
              <a:rPr lang="zh-TW" altLang="en-US" dirty="0">
                <a:solidFill>
                  <a:schemeClr val="bg1"/>
                </a:solidFill>
                <a:latin typeface="微軟正黑體" panose="020B0604030504040204" pitchFamily="34" charset="-120"/>
                <a:ea typeface="微軟正黑體" panose="020B0604030504040204" pitchFamily="34" charset="-120"/>
              </a:rPr>
              <a:t>文件相關資訊，資訊內容由</a:t>
            </a:r>
            <a:r>
              <a:rPr lang="en-US" altLang="zh-TW" dirty="0">
                <a:solidFill>
                  <a:schemeClr val="bg1"/>
                </a:solidFill>
                <a:latin typeface="微軟正黑體" panose="020B0604030504040204" pitchFamily="34" charset="-120"/>
                <a:ea typeface="微軟正黑體" panose="020B0604030504040204" pitchFamily="34" charset="-120"/>
              </a:rPr>
              <a:t>name</a:t>
            </a:r>
            <a:r>
              <a:rPr lang="zh-TW" altLang="en-US" dirty="0">
                <a:solidFill>
                  <a:schemeClr val="bg1"/>
                </a:solidFill>
                <a:latin typeface="微軟正黑體" panose="020B0604030504040204" pitchFamily="34" charset="-120"/>
                <a:ea typeface="微軟正黑體" panose="020B0604030504040204" pitchFamily="34" charset="-120"/>
              </a:rPr>
              <a:t>與</a:t>
            </a:r>
            <a:r>
              <a:rPr lang="en-US" altLang="zh-TW" dirty="0">
                <a:solidFill>
                  <a:schemeClr val="bg1"/>
                </a:solidFill>
                <a:latin typeface="微軟正黑體" panose="020B0604030504040204" pitchFamily="34" charset="-120"/>
                <a:ea typeface="微軟正黑體" panose="020B0604030504040204" pitchFamily="34" charset="-120"/>
              </a:rPr>
              <a:t>content</a:t>
            </a:r>
            <a:r>
              <a:rPr lang="zh-TW" altLang="en-US" dirty="0">
                <a:solidFill>
                  <a:schemeClr val="bg1"/>
                </a:solidFill>
                <a:latin typeface="微軟正黑體" panose="020B0604030504040204" pitchFamily="34" charset="-120"/>
                <a:ea typeface="微軟正黑體" panose="020B0604030504040204" pitchFamily="34" charset="-120"/>
              </a:rPr>
              <a:t>屬性來決定</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style</a:t>
            </a:r>
            <a:r>
              <a:rPr lang="zh-TW" altLang="en-US" dirty="0">
                <a:solidFill>
                  <a:schemeClr val="bg1"/>
                </a:solidFill>
                <a:latin typeface="微軟正黑體" panose="020B0604030504040204" pitchFamily="34" charset="-120"/>
                <a:ea typeface="微軟正黑體" panose="020B0604030504040204" pitchFamily="34" charset="-120"/>
              </a:rPr>
              <a:t>元素：樣式表宣告</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script</a:t>
            </a:r>
            <a:r>
              <a:rPr lang="zh-TW" altLang="en-US" dirty="0">
                <a:solidFill>
                  <a:schemeClr val="bg1"/>
                </a:solidFill>
                <a:latin typeface="微軟正黑體" panose="020B0604030504040204" pitchFamily="34" charset="-120"/>
                <a:ea typeface="微軟正黑體" panose="020B0604030504040204" pitchFamily="34" charset="-120"/>
              </a:rPr>
              <a:t>元素：程式碼宣告</a:t>
            </a:r>
            <a:endParaRPr lang="en-US" altLang="zh-TW" sz="1500" dirty="0">
              <a:solidFill>
                <a:schemeClr val="bg1"/>
              </a:solidFill>
              <a:latin typeface="微軟正黑體" panose="020B0604030504040204" pitchFamily="34" charset="-120"/>
              <a:ea typeface="微軟正黑體" panose="020B0604030504040204" pitchFamily="34" charset="-120"/>
            </a:endParaRPr>
          </a:p>
          <a:p>
            <a:pPr>
              <a:buFont typeface="Calibri" panose="020F0502020204030204" pitchFamily="34" charset="0"/>
              <a:buChar char="-"/>
            </a:pPr>
            <a:endParaRPr lang="en-US" altLang="zh-TW" dirty="0">
              <a:solidFill>
                <a:schemeClr val="bg1"/>
              </a:solidFill>
              <a:latin typeface="微軟正黑體" panose="020B0604030504040204" pitchFamily="34" charset="-120"/>
              <a:ea typeface="微軟正黑體" panose="020B0604030504040204" pitchFamily="34" charset="-120"/>
            </a:endParaRPr>
          </a:p>
          <a:p>
            <a:pPr>
              <a:buFont typeface="Calibri" panose="020F0502020204030204" pitchFamily="34" charset="0"/>
              <a:buChar char="-"/>
            </a:pPr>
            <a:endParaRPr lang="en-US" altLang="zh-TW" dirty="0">
              <a:solidFill>
                <a:schemeClr val="bg1"/>
              </a:solidFill>
              <a:latin typeface="微軟正黑體" panose="020B0604030504040204" pitchFamily="34" charset="-120"/>
              <a:ea typeface="微軟正黑體" panose="020B0604030504040204" pitchFamily="34" charset="-120"/>
            </a:endParaRPr>
          </a:p>
        </p:txBody>
      </p:sp>
      <p:sp>
        <p:nvSpPr>
          <p:cNvPr id="6" name="圓角矩形 5"/>
          <p:cNvSpPr/>
          <p:nvPr/>
        </p:nvSpPr>
        <p:spPr>
          <a:xfrm>
            <a:off x="5314386" y="4506509"/>
            <a:ext cx="3200964" cy="167700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&lt;head&gt;</a:t>
            </a:r>
          </a:p>
          <a:p>
            <a:pPr>
              <a:defRPr/>
            </a:pPr>
            <a:r>
              <a:rPr lang="en-US" altLang="zh-TW" sz="1600" dirty="0"/>
              <a:t>    &lt;meta charset="UTF-8" /&gt;</a:t>
            </a:r>
          </a:p>
          <a:p>
            <a:pPr>
              <a:defRPr/>
            </a:pPr>
            <a:r>
              <a:rPr lang="en-US" altLang="zh-TW" sz="1600" dirty="0"/>
              <a:t>    &lt;title&gt;Example document&lt;/title&gt;</a:t>
            </a:r>
          </a:p>
          <a:p>
            <a:pPr>
              <a:defRPr/>
            </a:pPr>
            <a:r>
              <a:rPr lang="zh-TW" altLang="en-US" sz="1600" dirty="0"/>
              <a:t>    </a:t>
            </a:r>
            <a:r>
              <a:rPr lang="en-US" altLang="zh-TW" sz="1600" dirty="0"/>
              <a:t>&lt;style&gt;CSS </a:t>
            </a:r>
            <a:r>
              <a:rPr lang="zh-TW" altLang="en-US" sz="1600" dirty="0"/>
              <a:t>寫在這裡</a:t>
            </a:r>
            <a:r>
              <a:rPr lang="en-US" altLang="zh-TW" sz="1600" dirty="0"/>
              <a:t>&lt;/style&gt;</a:t>
            </a:r>
          </a:p>
          <a:p>
            <a:pPr>
              <a:defRPr/>
            </a:pPr>
            <a:r>
              <a:rPr lang="en-US" altLang="zh-TW" sz="1600" dirty="0"/>
              <a:t>    &lt;script&gt;JS </a:t>
            </a:r>
            <a:r>
              <a:rPr lang="zh-TW" altLang="en-US" sz="1600" dirty="0"/>
              <a:t>寫在這裡</a:t>
            </a:r>
            <a:r>
              <a:rPr lang="en-US" altLang="zh-TW" sz="1600" dirty="0"/>
              <a:t>&lt;/script&gt;</a:t>
            </a:r>
          </a:p>
          <a:p>
            <a:pPr>
              <a:defRPr/>
            </a:pPr>
            <a:r>
              <a:rPr lang="en-US" altLang="zh-TW" sz="1600" dirty="0"/>
              <a:t>&lt;/head&gt;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15</a:t>
            </a:fld>
            <a:endParaRPr lang="zh-TW" altLang="en-US"/>
          </a:p>
        </p:txBody>
      </p:sp>
    </p:spTree>
    <p:extLst>
      <p:ext uri="{BB962C8B-B14F-4D97-AF65-F5344CB8AC3E}">
        <p14:creationId xmlns:p14="http://schemas.microsoft.com/office/powerpoint/2010/main" val="1016868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meta </a:t>
            </a:r>
            <a:r>
              <a:rPr lang="zh-TW" altLang="en-US" b="1" dirty="0">
                <a:solidFill>
                  <a:schemeClr val="bg1"/>
                </a:solidFill>
                <a:latin typeface="Arial Unicode MS" panose="020B0604020202020204" pitchFamily="34" charset="-120"/>
              </a:rPr>
              <a:t>元素</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763182"/>
          </a:xfrm>
        </p:spPr>
        <p:txBody>
          <a:bodyPr>
            <a:normAutofit/>
          </a:bodyPr>
          <a:lstStyle/>
          <a:p>
            <a:r>
              <a:rPr lang="en-US" altLang="zh-TW" dirty="0">
                <a:solidFill>
                  <a:schemeClr val="bg1"/>
                </a:solidFill>
              </a:rPr>
              <a:t>name</a:t>
            </a:r>
            <a:r>
              <a:rPr lang="zh-TW" altLang="en-US" dirty="0">
                <a:solidFill>
                  <a:schemeClr val="bg1"/>
                </a:solidFill>
              </a:rPr>
              <a:t>屬性</a:t>
            </a:r>
            <a:endParaRPr lang="en-US" altLang="zh-TW" dirty="0">
              <a:solidFill>
                <a:schemeClr val="bg1"/>
              </a:solidFill>
            </a:endParaRPr>
          </a:p>
          <a:p>
            <a:pPr lvl="1"/>
            <a:r>
              <a:rPr lang="en-US" altLang="zh-TW" dirty="0">
                <a:solidFill>
                  <a:schemeClr val="bg1"/>
                </a:solidFill>
              </a:rPr>
              <a:t>author</a:t>
            </a:r>
            <a:r>
              <a:rPr lang="zh-TW" altLang="en-US" dirty="0">
                <a:solidFill>
                  <a:schemeClr val="bg1"/>
                </a:solidFill>
              </a:rPr>
              <a:t>、</a:t>
            </a:r>
            <a:r>
              <a:rPr lang="en-US" altLang="zh-TW" dirty="0">
                <a:solidFill>
                  <a:schemeClr val="bg1"/>
                </a:solidFill>
              </a:rPr>
              <a:t>description</a:t>
            </a:r>
            <a:r>
              <a:rPr lang="zh-TW" altLang="en-US" dirty="0">
                <a:solidFill>
                  <a:schemeClr val="bg1"/>
                </a:solidFill>
              </a:rPr>
              <a:t>、</a:t>
            </a:r>
            <a:r>
              <a:rPr lang="en-US" altLang="zh-TW" dirty="0">
                <a:solidFill>
                  <a:schemeClr val="bg1"/>
                </a:solidFill>
              </a:rPr>
              <a:t>generator </a:t>
            </a:r>
            <a:r>
              <a:rPr lang="zh-TW" altLang="en-US" dirty="0">
                <a:solidFill>
                  <a:schemeClr val="bg1"/>
                </a:solidFill>
              </a:rPr>
              <a:t>、</a:t>
            </a:r>
            <a:r>
              <a:rPr lang="en-US" altLang="zh-TW" dirty="0">
                <a:solidFill>
                  <a:schemeClr val="bg1"/>
                </a:solidFill>
              </a:rPr>
              <a:t>keywords</a:t>
            </a:r>
          </a:p>
          <a:p>
            <a:r>
              <a:rPr lang="en-US" altLang="zh-TW" dirty="0">
                <a:solidFill>
                  <a:schemeClr val="bg1"/>
                </a:solidFill>
              </a:rPr>
              <a:t>http-</a:t>
            </a:r>
            <a:r>
              <a:rPr lang="en-US" altLang="zh-TW" dirty="0" err="1">
                <a:solidFill>
                  <a:schemeClr val="bg1"/>
                </a:solidFill>
              </a:rPr>
              <a:t>equiv</a:t>
            </a:r>
            <a:r>
              <a:rPr lang="zh-TW" altLang="en-US" dirty="0">
                <a:solidFill>
                  <a:schemeClr val="bg1"/>
                </a:solidFill>
              </a:rPr>
              <a:t>屬性</a:t>
            </a:r>
            <a:endParaRPr lang="en-US" altLang="zh-TW" dirty="0">
              <a:solidFill>
                <a:schemeClr val="bg1"/>
              </a:solidFill>
            </a:endParaRPr>
          </a:p>
          <a:p>
            <a:pPr lvl="1"/>
            <a:r>
              <a:rPr lang="en-US" altLang="zh-TW" dirty="0">
                <a:solidFill>
                  <a:schemeClr val="bg1"/>
                </a:solidFill>
              </a:rPr>
              <a:t>content-language </a:t>
            </a:r>
            <a:r>
              <a:rPr lang="zh-TW" altLang="en-US" dirty="0">
                <a:solidFill>
                  <a:schemeClr val="bg1"/>
                </a:solidFill>
              </a:rPr>
              <a:t>、</a:t>
            </a:r>
            <a:r>
              <a:rPr lang="en-US" altLang="zh-TW" dirty="0">
                <a:solidFill>
                  <a:schemeClr val="bg1"/>
                </a:solidFill>
              </a:rPr>
              <a:t>content-type </a:t>
            </a:r>
            <a:r>
              <a:rPr lang="zh-TW" altLang="en-US" dirty="0">
                <a:solidFill>
                  <a:schemeClr val="bg1"/>
                </a:solidFill>
              </a:rPr>
              <a:t>、</a:t>
            </a:r>
            <a:r>
              <a:rPr lang="en-US" altLang="zh-TW" dirty="0">
                <a:solidFill>
                  <a:schemeClr val="bg1"/>
                </a:solidFill>
              </a:rPr>
              <a:t>refresh </a:t>
            </a:r>
            <a:r>
              <a:rPr lang="zh-TW" altLang="en-US" dirty="0">
                <a:solidFill>
                  <a:schemeClr val="bg1"/>
                </a:solidFill>
              </a:rPr>
              <a:t>、</a:t>
            </a:r>
            <a:r>
              <a:rPr lang="en-US" altLang="zh-TW" dirty="0">
                <a:solidFill>
                  <a:schemeClr val="bg1"/>
                </a:solidFill>
              </a:rPr>
              <a:t>set-cookie</a:t>
            </a:r>
          </a:p>
          <a:p>
            <a:r>
              <a:rPr lang="en-US" altLang="zh-TW" dirty="0">
                <a:solidFill>
                  <a:schemeClr val="bg1"/>
                </a:solidFill>
              </a:rPr>
              <a:t>charset</a:t>
            </a:r>
            <a:r>
              <a:rPr lang="zh-TW" altLang="en-US" dirty="0">
                <a:solidFill>
                  <a:schemeClr val="bg1"/>
                </a:solidFill>
              </a:rPr>
              <a:t>屬性</a:t>
            </a:r>
            <a:endParaRPr lang="en-US" altLang="zh-TW" dirty="0">
              <a:solidFill>
                <a:schemeClr val="bg1"/>
              </a:solidFill>
            </a:endParaRPr>
          </a:p>
          <a:p>
            <a:r>
              <a:rPr lang="en-US" altLang="zh-TW" dirty="0">
                <a:solidFill>
                  <a:schemeClr val="bg1"/>
                </a:solidFill>
              </a:rPr>
              <a:t>content</a:t>
            </a:r>
            <a:r>
              <a:rPr lang="zh-TW" altLang="en-US" dirty="0">
                <a:solidFill>
                  <a:schemeClr val="bg1"/>
                </a:solidFill>
              </a:rPr>
              <a:t>屬性</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16</a:t>
            </a:fld>
            <a:endParaRPr lang="zh-TW" altLang="en-US"/>
          </a:p>
        </p:txBody>
      </p:sp>
    </p:spTree>
    <p:extLst>
      <p:ext uri="{BB962C8B-B14F-4D97-AF65-F5344CB8AC3E}">
        <p14:creationId xmlns:p14="http://schemas.microsoft.com/office/powerpoint/2010/main" val="334432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meta </a:t>
            </a:r>
            <a:r>
              <a:rPr lang="zh-TW" altLang="en-US" b="1" dirty="0">
                <a:solidFill>
                  <a:schemeClr val="bg1"/>
                </a:solidFill>
                <a:latin typeface="Arial Unicode MS" panose="020B0604020202020204" pitchFamily="34" charset="-120"/>
              </a:rPr>
              <a:t>元素用法</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999784" cy="4400077"/>
          </a:xfrm>
        </p:spPr>
        <p:txBody>
          <a:bodyPr>
            <a:normAutofit fontScale="70000" lnSpcReduction="20000"/>
          </a:bodyPr>
          <a:lstStyle/>
          <a:p>
            <a:pPr marL="0" indent="0">
              <a:buNone/>
              <a:defRPr/>
            </a:pPr>
            <a:r>
              <a:rPr lang="en-US" altLang="zh-TW" dirty="0">
                <a:solidFill>
                  <a:schemeClr val="bg1"/>
                </a:solidFill>
              </a:rPr>
              <a:t>&lt;meta charset="utf-8"&gt;</a:t>
            </a:r>
          </a:p>
          <a:p>
            <a:pPr marL="0" indent="0">
              <a:buNone/>
              <a:defRPr/>
            </a:pPr>
            <a:endParaRPr lang="en-US" altLang="zh-TW" dirty="0">
              <a:solidFill>
                <a:schemeClr val="bg1"/>
              </a:solidFill>
            </a:endParaRPr>
          </a:p>
          <a:p>
            <a:pPr marL="0" indent="0">
              <a:buNone/>
              <a:defRPr/>
            </a:pPr>
            <a:r>
              <a:rPr lang="en-US" altLang="zh-TW" dirty="0">
                <a:solidFill>
                  <a:schemeClr val="bg1"/>
                </a:solidFill>
              </a:rPr>
              <a:t>&lt;title&gt;HTML </a:t>
            </a:r>
            <a:r>
              <a:rPr lang="zh-TW" altLang="en-US" dirty="0">
                <a:solidFill>
                  <a:schemeClr val="bg1"/>
                </a:solidFill>
              </a:rPr>
              <a:t>教學網</a:t>
            </a:r>
            <a:r>
              <a:rPr lang="en-US" altLang="zh-TW" dirty="0">
                <a:solidFill>
                  <a:schemeClr val="bg1"/>
                </a:solidFill>
              </a:rPr>
              <a:t>&lt;/title&gt;</a:t>
            </a:r>
          </a:p>
          <a:p>
            <a:pPr marL="0" indent="0">
              <a:buNone/>
              <a:defRPr/>
            </a:pPr>
            <a:endParaRPr lang="en-US" altLang="zh-TW" dirty="0">
              <a:solidFill>
                <a:schemeClr val="bg1"/>
              </a:solidFill>
            </a:endParaRPr>
          </a:p>
          <a:p>
            <a:pPr marL="0" indent="0">
              <a:lnSpc>
                <a:spcPct val="80000"/>
              </a:lnSpc>
              <a:buNone/>
              <a:defRPr/>
            </a:pPr>
            <a:r>
              <a:rPr lang="en-US" altLang="zh-TW" dirty="0">
                <a:solidFill>
                  <a:schemeClr val="bg1"/>
                </a:solidFill>
              </a:rPr>
              <a:t>&lt;meta name="author" content="</a:t>
            </a:r>
            <a:r>
              <a:rPr lang="en-US" altLang="zh-TW" dirty="0" err="1">
                <a:solidFill>
                  <a:schemeClr val="bg1"/>
                </a:solidFill>
              </a:rPr>
              <a:t>sherman</a:t>
            </a:r>
            <a:r>
              <a:rPr lang="en-US" altLang="zh-TW" dirty="0">
                <a:solidFill>
                  <a:schemeClr val="bg1"/>
                </a:solidFill>
              </a:rPr>
              <a:t>"/&gt;</a:t>
            </a:r>
          </a:p>
          <a:p>
            <a:pPr marL="0" indent="0">
              <a:lnSpc>
                <a:spcPct val="80000"/>
              </a:lnSpc>
              <a:buNone/>
              <a:defRPr/>
            </a:pPr>
            <a:r>
              <a:rPr lang="en-US" altLang="zh-TW" dirty="0">
                <a:solidFill>
                  <a:schemeClr val="bg1"/>
                </a:solidFill>
              </a:rPr>
              <a:t>&lt;meta name="keywords” content=“</a:t>
            </a:r>
            <a:r>
              <a:rPr lang="en-US" altLang="zh-TW" dirty="0" err="1">
                <a:solidFill>
                  <a:schemeClr val="bg1"/>
                </a:solidFill>
              </a:rPr>
              <a:t>HTML,CSS,JavaScript</a:t>
            </a:r>
            <a:r>
              <a:rPr lang="en-US" altLang="zh-TW" dirty="0">
                <a:solidFill>
                  <a:schemeClr val="bg1"/>
                </a:solidFill>
              </a:rPr>
              <a:t>"/&gt;</a:t>
            </a:r>
          </a:p>
          <a:p>
            <a:pPr marL="0" indent="0">
              <a:lnSpc>
                <a:spcPct val="80000"/>
              </a:lnSpc>
              <a:buNone/>
              <a:defRPr/>
            </a:pPr>
            <a:r>
              <a:rPr lang="en-US" altLang="zh-TW" dirty="0">
                <a:solidFill>
                  <a:schemeClr val="bg1"/>
                </a:solidFill>
              </a:rPr>
              <a:t>&lt;meta name="date" content="2009/4/30"/&gt; </a:t>
            </a:r>
          </a:p>
          <a:p>
            <a:pPr marL="0" indent="0">
              <a:lnSpc>
                <a:spcPct val="80000"/>
              </a:lnSpc>
              <a:buNone/>
              <a:defRPr/>
            </a:pPr>
            <a:r>
              <a:rPr lang="en-US" altLang="zh-TW" dirty="0">
                <a:solidFill>
                  <a:schemeClr val="bg1"/>
                </a:solidFill>
              </a:rPr>
              <a:t>&lt;meta name=“description” content=“HTML </a:t>
            </a:r>
            <a:r>
              <a:rPr lang="zh-TW" altLang="en-US" dirty="0">
                <a:solidFill>
                  <a:schemeClr val="bg1"/>
                </a:solidFill>
              </a:rPr>
              <a:t>教學網站</a:t>
            </a:r>
            <a:r>
              <a:rPr lang="en-US" altLang="zh-TW" dirty="0">
                <a:solidFill>
                  <a:schemeClr val="bg1"/>
                </a:solidFill>
              </a:rPr>
              <a:t>" /&gt;</a:t>
            </a:r>
          </a:p>
          <a:p>
            <a:pPr marL="0" indent="0">
              <a:buNone/>
              <a:defRPr/>
            </a:pPr>
            <a:r>
              <a:rPr lang="en-US" altLang="zh-TW" dirty="0">
                <a:solidFill>
                  <a:schemeClr val="bg1"/>
                </a:solidFill>
              </a:rPr>
              <a:t>&lt;meta name=“generator" content="Microsoft Expression Web"&gt;</a:t>
            </a:r>
          </a:p>
          <a:p>
            <a:pPr marL="0" indent="0">
              <a:buNone/>
              <a:defRPr/>
            </a:pPr>
            <a:endParaRPr lang="en-US" altLang="zh-TW" dirty="0">
              <a:solidFill>
                <a:schemeClr val="bg1"/>
              </a:solidFill>
            </a:endParaRPr>
          </a:p>
          <a:p>
            <a:pPr marL="0" indent="0">
              <a:buNone/>
              <a:defRPr/>
            </a:pPr>
            <a:r>
              <a:rPr lang="en-US" altLang="zh-TW" dirty="0">
                <a:solidFill>
                  <a:schemeClr val="bg1"/>
                </a:solidFill>
              </a:rPr>
              <a:t>&lt;meta http-</a:t>
            </a:r>
            <a:r>
              <a:rPr lang="en-US" altLang="zh-TW" dirty="0" err="1">
                <a:solidFill>
                  <a:schemeClr val="bg1"/>
                </a:solidFill>
              </a:rPr>
              <a:t>equiv</a:t>
            </a:r>
            <a:r>
              <a:rPr lang="en-US" altLang="zh-TW" dirty="0">
                <a:solidFill>
                  <a:schemeClr val="bg1"/>
                </a:solidFill>
              </a:rPr>
              <a:t>="Refresh" content="300"&gt;</a:t>
            </a:r>
          </a:p>
          <a:p>
            <a:pPr marL="0" indent="0">
              <a:buNone/>
              <a:defRPr/>
            </a:pPr>
            <a:r>
              <a:rPr lang="en-US" altLang="zh-TW" dirty="0">
                <a:solidFill>
                  <a:schemeClr val="bg1"/>
                </a:solidFill>
              </a:rPr>
              <a:t>&lt;meta http-</a:t>
            </a:r>
            <a:r>
              <a:rPr lang="en-US" altLang="zh-TW" dirty="0" err="1">
                <a:solidFill>
                  <a:schemeClr val="bg1"/>
                </a:solidFill>
              </a:rPr>
              <a:t>equiv</a:t>
            </a:r>
            <a:r>
              <a:rPr lang="en-US" altLang="zh-TW" dirty="0">
                <a:solidFill>
                  <a:schemeClr val="bg1"/>
                </a:solidFill>
              </a:rPr>
              <a:t>="Refresh" content="20; URL=page4.html"&gt;</a:t>
            </a:r>
            <a:endParaRPr lang="zh-TW" altLang="en-US"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17</a:t>
            </a:fld>
            <a:endParaRPr lang="zh-TW" altLang="en-US"/>
          </a:p>
        </p:txBody>
      </p:sp>
    </p:spTree>
    <p:extLst>
      <p:ext uri="{BB962C8B-B14F-4D97-AF65-F5344CB8AC3E}">
        <p14:creationId xmlns:p14="http://schemas.microsoft.com/office/powerpoint/2010/main" val="10375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body </a:t>
            </a:r>
            <a:r>
              <a:rPr lang="zh-TW" altLang="en-US" b="1" dirty="0">
                <a:solidFill>
                  <a:schemeClr val="bg1"/>
                </a:solidFill>
                <a:latin typeface="Arial Unicode MS" panose="020B0604020202020204" pitchFamily="34" charset="-120"/>
                <a:ea typeface="微軟正黑體" panose="020B0604030504040204" pitchFamily="34" charset="-120"/>
              </a:rPr>
              <a:t>元素</a:t>
            </a:r>
          </a:p>
        </p:txBody>
      </p:sp>
      <p:sp>
        <p:nvSpPr>
          <p:cNvPr id="3" name="內容版面配置區 2"/>
          <p:cNvSpPr>
            <a:spLocks noGrp="1"/>
          </p:cNvSpPr>
          <p:nvPr>
            <p:ph idx="1"/>
          </p:nvPr>
        </p:nvSpPr>
        <p:spPr>
          <a:xfrm>
            <a:off x="628650" y="1825625"/>
            <a:ext cx="7886700" cy="4763182"/>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主要用來呈現網頁的內容</a:t>
            </a:r>
            <a:endParaRPr lang="en-US" altLang="zh-TW" dirty="0">
              <a:solidFill>
                <a:schemeClr val="bg1"/>
              </a:solidFill>
              <a:latin typeface="微軟正黑體" panose="020B0604030504040204" pitchFamily="34" charset="-120"/>
              <a:ea typeface="微軟正黑體" panose="020B0604030504040204" pitchFamily="34" charset="-120"/>
            </a:endParaRPr>
          </a:p>
          <a:p>
            <a:pPr lvl="1"/>
            <a:r>
              <a:rPr lang="zh-TW" altLang="en-US" dirty="0">
                <a:solidFill>
                  <a:schemeClr val="bg1"/>
                </a:solidFill>
                <a:latin typeface="微軟正黑體" panose="020B0604030504040204" pitchFamily="34" charset="-120"/>
                <a:ea typeface="微軟正黑體" panose="020B0604030504040204" pitchFamily="34" charset="-120"/>
              </a:rPr>
              <a:t>文字與段落元素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r>
              <a:rPr lang="zh-TW" altLang="en-US" dirty="0">
                <a:solidFill>
                  <a:schemeClr val="bg1"/>
                </a:solidFill>
                <a:latin typeface="微軟正黑體" panose="020B0604030504040204" pitchFamily="34" charset="-120"/>
                <a:ea typeface="微軟正黑體" panose="020B0604030504040204" pitchFamily="34" charset="-120"/>
              </a:rPr>
              <a:t>清單元素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r>
              <a:rPr lang="zh-TW" altLang="en-US" dirty="0">
                <a:solidFill>
                  <a:schemeClr val="bg1"/>
                </a:solidFill>
                <a:latin typeface="微軟正黑體" panose="020B0604030504040204" pitchFamily="34" charset="-120"/>
                <a:ea typeface="微軟正黑體" panose="020B0604030504040204" pitchFamily="34" charset="-120"/>
              </a:rPr>
              <a:t>超連結元素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r>
              <a:rPr lang="zh-TW" altLang="en-US" dirty="0">
                <a:solidFill>
                  <a:schemeClr val="bg1"/>
                </a:solidFill>
                <a:latin typeface="微軟正黑體" panose="020B0604030504040204" pitchFamily="34" charset="-120"/>
                <a:ea typeface="微軟正黑體" panose="020B0604030504040204" pitchFamily="34" charset="-120"/>
              </a:rPr>
              <a:t>圖片元素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r>
              <a:rPr lang="zh-TW" altLang="en-US" dirty="0">
                <a:solidFill>
                  <a:schemeClr val="bg1"/>
                </a:solidFill>
                <a:latin typeface="微軟正黑體" panose="020B0604030504040204" pitchFamily="34" charset="-120"/>
                <a:ea typeface="微軟正黑體" panose="020B0604030504040204" pitchFamily="34" charset="-120"/>
              </a:rPr>
              <a:t>其它</a:t>
            </a:r>
            <a:r>
              <a:rPr lang="en-US" altLang="zh-TW" dirty="0">
                <a:solidFill>
                  <a:schemeClr val="bg1"/>
                </a:solidFill>
                <a:latin typeface="微軟正黑體" panose="020B0604030504040204" pitchFamily="34" charset="-120"/>
                <a:ea typeface="微軟正黑體" panose="020B0604030504040204" pitchFamily="34" charset="-120"/>
              </a:rPr>
              <a:t>(</a:t>
            </a:r>
            <a:r>
              <a:rPr lang="zh-TW" altLang="en-US" dirty="0">
                <a:solidFill>
                  <a:schemeClr val="bg1"/>
                </a:solidFill>
                <a:latin typeface="微軟正黑體" panose="020B0604030504040204" pitchFamily="34" charset="-120"/>
                <a:ea typeface="微軟正黑體" panose="020B0604030504040204" pitchFamily="34" charset="-120"/>
              </a:rPr>
              <a:t>見後面範例</a:t>
            </a:r>
            <a:r>
              <a:rPr lang="en-US" altLang="zh-TW" dirty="0">
                <a:solidFill>
                  <a:schemeClr val="bg1"/>
                </a:solidFill>
                <a:latin typeface="微軟正黑體" panose="020B0604030504040204" pitchFamily="34" charset="-120"/>
                <a:ea typeface="微軟正黑體" panose="020B0604030504040204" pitchFamily="34" charset="-120"/>
              </a:rPr>
              <a:t>)</a:t>
            </a:r>
          </a:p>
          <a:p>
            <a:pPr lvl="2"/>
            <a:r>
              <a:rPr lang="zh-TW" altLang="en-US" dirty="0">
                <a:solidFill>
                  <a:schemeClr val="bg1"/>
                </a:solidFill>
                <a:latin typeface="微軟正黑體" panose="020B0604030504040204" pitchFamily="34" charset="-120"/>
                <a:ea typeface="微軟正黑體" panose="020B0604030504040204" pitchFamily="34" charset="-120"/>
              </a:rPr>
              <a:t>表格</a:t>
            </a:r>
            <a:endParaRPr lang="en-US" altLang="zh-TW" dirty="0">
              <a:solidFill>
                <a:schemeClr val="bg1"/>
              </a:solidFill>
              <a:latin typeface="微軟正黑體" panose="020B0604030504040204" pitchFamily="34" charset="-120"/>
              <a:ea typeface="微軟正黑體" panose="020B0604030504040204" pitchFamily="34" charset="-120"/>
            </a:endParaRPr>
          </a:p>
          <a:p>
            <a:pPr lvl="2"/>
            <a:r>
              <a:rPr lang="zh-TW" altLang="en-US" dirty="0">
                <a:solidFill>
                  <a:schemeClr val="bg1"/>
                </a:solidFill>
                <a:latin typeface="微軟正黑體" panose="020B0604030504040204" pitchFamily="34" charset="-120"/>
                <a:ea typeface="微軟正黑體" panose="020B0604030504040204" pitchFamily="34" charset="-120"/>
              </a:rPr>
              <a:t>表單</a:t>
            </a:r>
            <a:endParaRPr lang="en-US" altLang="zh-TW" dirty="0">
              <a:solidFill>
                <a:schemeClr val="bg1"/>
              </a:solidFill>
              <a:latin typeface="微軟正黑體" panose="020B0604030504040204" pitchFamily="34" charset="-120"/>
              <a:ea typeface="微軟正黑體" panose="020B0604030504040204" pitchFamily="34" charset="-120"/>
            </a:endParaRPr>
          </a:p>
          <a:p>
            <a:pPr lvl="2"/>
            <a:r>
              <a:rPr lang="en-US" altLang="zh-TW" dirty="0">
                <a:solidFill>
                  <a:schemeClr val="bg1"/>
                </a:solidFill>
                <a:latin typeface="微軟正黑體" panose="020B0604030504040204" pitchFamily="34" charset="-120"/>
                <a:ea typeface="微軟正黑體" panose="020B0604030504040204" pitchFamily="34" charset="-120"/>
              </a:rPr>
              <a:t>…..</a:t>
            </a:r>
          </a:p>
          <a:p>
            <a:pPr lvl="2"/>
            <a:r>
              <a:rPr lang="en-US" altLang="zh-TW" dirty="0">
                <a:solidFill>
                  <a:schemeClr val="bg1"/>
                </a:solidFill>
                <a:latin typeface="微軟正黑體" panose="020B0604030504040204" pitchFamily="34" charset="-120"/>
                <a:ea typeface="微軟正黑體" panose="020B0604030504040204" pitchFamily="34" charset="-120"/>
              </a:rPr>
              <a:t>…..</a:t>
            </a:r>
          </a:p>
        </p:txBody>
      </p:sp>
      <p:sp>
        <p:nvSpPr>
          <p:cNvPr id="6" name="圓角矩形 5"/>
          <p:cNvSpPr/>
          <p:nvPr/>
        </p:nvSpPr>
        <p:spPr>
          <a:xfrm>
            <a:off x="3902043" y="3096285"/>
            <a:ext cx="4753070" cy="2094289"/>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latin typeface="Arial Unicode MS" panose="020B0604020202020204" pitchFamily="34" charset="-120"/>
                <a:ea typeface="微軟正黑體" panose="020B0604030504040204" pitchFamily="34" charset="-120"/>
              </a:rPr>
              <a:t>&lt;body&gt;</a:t>
            </a:r>
          </a:p>
          <a:p>
            <a:pPr>
              <a:defRPr/>
            </a:pPr>
            <a:r>
              <a:rPr lang="en-US" altLang="zh-TW" dirty="0">
                <a:latin typeface="Arial Unicode MS" panose="020B0604020202020204" pitchFamily="34" charset="-120"/>
                <a:ea typeface="微軟正黑體" panose="020B0604030504040204" pitchFamily="34" charset="-120"/>
              </a:rPr>
              <a:t>    &lt;h1&gt;</a:t>
            </a:r>
            <a:r>
              <a:rPr lang="zh-TW" altLang="en-US" dirty="0">
                <a:latin typeface="Arial Unicode MS" panose="020B0604020202020204" pitchFamily="34" charset="-120"/>
                <a:ea typeface="微軟正黑體" panose="020B0604030504040204" pitchFamily="34" charset="-120"/>
              </a:rPr>
              <a:t>範例練習</a:t>
            </a:r>
            <a:r>
              <a:rPr lang="en-US" altLang="zh-TW" dirty="0">
                <a:latin typeface="Arial Unicode MS" panose="020B0604020202020204" pitchFamily="34" charset="-120"/>
                <a:ea typeface="微軟正黑體" panose="020B0604030504040204" pitchFamily="34" charset="-120"/>
              </a:rPr>
              <a:t>&lt;/h1&gt;</a:t>
            </a:r>
          </a:p>
          <a:p>
            <a:pPr>
              <a:defRPr/>
            </a:pPr>
            <a:r>
              <a:rPr lang="zh-TW" altLang="en-US" dirty="0">
                <a:latin typeface="Arial Unicode MS" panose="020B0604020202020204" pitchFamily="34" charset="-120"/>
                <a:ea typeface="微軟正黑體" panose="020B0604030504040204" pitchFamily="34" charset="-120"/>
              </a:rPr>
              <a:t>    </a:t>
            </a:r>
            <a:r>
              <a:rPr lang="en-US" altLang="zh-TW" dirty="0">
                <a:latin typeface="Arial Unicode MS" panose="020B0604020202020204" pitchFamily="34" charset="-120"/>
                <a:ea typeface="微軟正黑體" panose="020B0604030504040204" pitchFamily="34" charset="-120"/>
              </a:rPr>
              <a:t>&lt;p&gt;</a:t>
            </a:r>
            <a:r>
              <a:rPr lang="zh-TW" altLang="en-US" dirty="0">
                <a:latin typeface="Arial Unicode MS" panose="020B0604020202020204" pitchFamily="34" charset="-120"/>
                <a:ea typeface="微軟正黑體" panose="020B0604030504040204" pitchFamily="34" charset="-120"/>
              </a:rPr>
              <a:t>我是說明文字</a:t>
            </a:r>
            <a:r>
              <a:rPr lang="en-US" altLang="zh-TW" dirty="0">
                <a:latin typeface="Arial Unicode MS" panose="020B0604020202020204" pitchFamily="34" charset="-120"/>
                <a:ea typeface="微軟正黑體" panose="020B0604030504040204" pitchFamily="34" charset="-120"/>
              </a:rPr>
              <a:t>&lt;/&gt;</a:t>
            </a:r>
          </a:p>
          <a:p>
            <a:pPr>
              <a:defRPr/>
            </a:pPr>
            <a:r>
              <a:rPr lang="zh-TW" altLang="en-US" dirty="0">
                <a:latin typeface="Arial Unicode MS" panose="020B0604020202020204" pitchFamily="34" charset="-120"/>
                <a:ea typeface="微軟正黑體" panose="020B0604030504040204" pitchFamily="34" charset="-120"/>
              </a:rPr>
              <a:t>    </a:t>
            </a:r>
            <a:r>
              <a:rPr lang="en-US" altLang="zh-TW" dirty="0">
                <a:latin typeface="Arial Unicode MS" panose="020B0604020202020204" pitchFamily="34" charset="-120"/>
                <a:ea typeface="微軟正黑體" panose="020B0604030504040204" pitchFamily="34" charset="-120"/>
              </a:rPr>
              <a:t>&lt;a </a:t>
            </a:r>
            <a:r>
              <a:rPr lang="en-US" altLang="zh-TW" dirty="0" err="1">
                <a:latin typeface="Arial Unicode MS" panose="020B0604020202020204" pitchFamily="34" charset="-120"/>
                <a:ea typeface="微軟正黑體" panose="020B0604030504040204" pitchFamily="34" charset="-120"/>
              </a:rPr>
              <a:t>href</a:t>
            </a:r>
            <a:r>
              <a:rPr lang="en-US" altLang="zh-TW" dirty="0">
                <a:latin typeface="Arial Unicode MS" panose="020B0604020202020204" pitchFamily="34" charset="-120"/>
                <a:ea typeface="微軟正黑體" panose="020B0604030504040204" pitchFamily="34" charset="-120"/>
              </a:rPr>
              <a:t>=“ ”&gt;</a:t>
            </a:r>
            <a:r>
              <a:rPr lang="zh-TW" altLang="en-US" dirty="0">
                <a:latin typeface="Arial Unicode MS" panose="020B0604020202020204" pitchFamily="34" charset="-120"/>
                <a:ea typeface="微軟正黑體" panose="020B0604030504040204" pitchFamily="34" charset="-120"/>
              </a:rPr>
              <a:t>我是有超連結的文字</a:t>
            </a:r>
            <a:r>
              <a:rPr lang="en-US" altLang="zh-TW" dirty="0">
                <a:latin typeface="Arial Unicode MS" panose="020B0604020202020204" pitchFamily="34" charset="-120"/>
                <a:ea typeface="微軟正黑體" panose="020B0604030504040204" pitchFamily="34" charset="-120"/>
              </a:rPr>
              <a:t>&lt;/a&gt;</a:t>
            </a:r>
          </a:p>
          <a:p>
            <a:pPr>
              <a:defRPr/>
            </a:pPr>
            <a:r>
              <a:rPr lang="zh-TW" altLang="en-US" dirty="0">
                <a:latin typeface="Arial Unicode MS" panose="020B0604020202020204" pitchFamily="34" charset="-120"/>
                <a:ea typeface="微軟正黑體" panose="020B0604030504040204" pitchFamily="34" charset="-120"/>
              </a:rPr>
              <a:t>    </a:t>
            </a:r>
            <a:r>
              <a:rPr lang="en-US" altLang="zh-TW" dirty="0">
                <a:latin typeface="Arial Unicode MS" panose="020B0604020202020204" pitchFamily="34" charset="-120"/>
                <a:ea typeface="微軟正黑體" panose="020B0604030504040204" pitchFamily="34" charset="-120"/>
              </a:rPr>
              <a:t>&lt;</a:t>
            </a:r>
            <a:r>
              <a:rPr lang="en-US" altLang="zh-TW" dirty="0" err="1">
                <a:latin typeface="Arial Unicode MS" panose="020B0604020202020204" pitchFamily="34" charset="-120"/>
                <a:ea typeface="微軟正黑體" panose="020B0604030504040204" pitchFamily="34" charset="-120"/>
              </a:rPr>
              <a:t>img</a:t>
            </a:r>
            <a:r>
              <a:rPr lang="en-US" altLang="zh-TW" dirty="0">
                <a:latin typeface="Arial Unicode MS" panose="020B0604020202020204" pitchFamily="34" charset="-120"/>
                <a:ea typeface="微軟正黑體" panose="020B0604030504040204" pitchFamily="34" charset="-120"/>
              </a:rPr>
              <a:t> </a:t>
            </a:r>
            <a:r>
              <a:rPr lang="en-US" altLang="zh-TW" dirty="0" err="1">
                <a:latin typeface="Arial Unicode MS" panose="020B0604020202020204" pitchFamily="34" charset="-120"/>
                <a:ea typeface="微軟正黑體" panose="020B0604030504040204" pitchFamily="34" charset="-120"/>
              </a:rPr>
              <a:t>src</a:t>
            </a:r>
            <a:r>
              <a:rPr lang="en-US" altLang="zh-TW" dirty="0">
                <a:latin typeface="Arial Unicode MS" panose="020B0604020202020204" pitchFamily="34" charset="-120"/>
                <a:ea typeface="微軟正黑體" panose="020B0604030504040204" pitchFamily="34" charset="-120"/>
              </a:rPr>
              <a:t>=“images/sakura.jpg” alt=“</a:t>
            </a:r>
            <a:r>
              <a:rPr lang="zh-TW" altLang="en-US" dirty="0">
                <a:latin typeface="Arial Unicode MS" panose="020B0604020202020204" pitchFamily="34" charset="-120"/>
                <a:ea typeface="微軟正黑體" panose="020B0604030504040204" pitchFamily="34" charset="-120"/>
              </a:rPr>
              <a:t>櫻花</a:t>
            </a:r>
            <a:r>
              <a:rPr lang="en-US" altLang="zh-TW" dirty="0">
                <a:latin typeface="Arial Unicode MS" panose="020B0604020202020204" pitchFamily="34" charset="-120"/>
                <a:ea typeface="微軟正黑體" panose="020B0604030504040204" pitchFamily="34" charset="-120"/>
              </a:rPr>
              <a:t>"&gt;</a:t>
            </a:r>
          </a:p>
          <a:p>
            <a:pPr>
              <a:defRPr/>
            </a:pPr>
            <a:r>
              <a:rPr lang="en-US" altLang="zh-TW" dirty="0">
                <a:latin typeface="Arial Unicode MS" panose="020B0604020202020204" pitchFamily="34" charset="-120"/>
                <a:ea typeface="微軟正黑體" panose="020B0604030504040204" pitchFamily="34" charset="-120"/>
              </a:rPr>
              <a:t>&lt;/body&gt;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18</a:t>
            </a:fld>
            <a:endParaRPr lang="zh-TW" altLang="en-US"/>
          </a:p>
        </p:txBody>
      </p:sp>
    </p:spTree>
    <p:extLst>
      <p:ext uri="{BB962C8B-B14F-4D97-AF65-F5344CB8AC3E}">
        <p14:creationId xmlns:p14="http://schemas.microsoft.com/office/powerpoint/2010/main" val="1404761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網頁基礎內容元素</a:t>
            </a:r>
          </a:p>
        </p:txBody>
      </p:sp>
      <p:sp>
        <p:nvSpPr>
          <p:cNvPr id="3" name="內容版面配置區 2"/>
          <p:cNvSpPr>
            <a:spLocks noGrp="1"/>
          </p:cNvSpPr>
          <p:nvPr>
            <p:ph idx="1"/>
          </p:nvPr>
        </p:nvSpPr>
        <p:spPr>
          <a:xfrm>
            <a:off x="628650" y="1825625"/>
            <a:ext cx="3810185" cy="4466533"/>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文字</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&lt;h1&gt; ~</a:t>
            </a:r>
            <a:r>
              <a:rPr lang="zh-TW" altLang="en-US" sz="2000" dirty="0">
                <a:solidFill>
                  <a:schemeClr val="bg1"/>
                </a:solidFill>
                <a:latin typeface="微軟正黑體" panose="020B0604030504040204" pitchFamily="34" charset="-120"/>
                <a:ea typeface="微軟正黑體" panose="020B0604030504040204" pitchFamily="34" charset="-120"/>
              </a:rPr>
              <a:t> </a:t>
            </a:r>
            <a:r>
              <a:rPr lang="en-US" altLang="zh-TW" sz="2000" dirty="0">
                <a:solidFill>
                  <a:schemeClr val="bg1"/>
                </a:solidFill>
                <a:latin typeface="微軟正黑體" panose="020B0604030504040204" pitchFamily="34" charset="-120"/>
                <a:ea typeface="微軟正黑體" panose="020B0604030504040204" pitchFamily="34" charset="-120"/>
              </a:rPr>
              <a:t>&lt;h6&gt;</a:t>
            </a:r>
            <a:r>
              <a:rPr lang="zh-TW" altLang="en-US" sz="2000" dirty="0">
                <a:solidFill>
                  <a:schemeClr val="bg1"/>
                </a:solidFill>
                <a:latin typeface="微軟正黑體" panose="020B0604030504040204" pitchFamily="34" charset="-120"/>
                <a:ea typeface="微軟正黑體" panose="020B0604030504040204" pitchFamily="34" charset="-120"/>
              </a:rPr>
              <a:t>標題文字</a:t>
            </a:r>
            <a:endParaRPr lang="en-US" altLang="zh-TW" sz="2000"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&lt;p&gt;</a:t>
            </a:r>
            <a:r>
              <a:rPr lang="zh-TW" altLang="en-US" sz="2000" dirty="0">
                <a:solidFill>
                  <a:schemeClr val="bg1"/>
                </a:solidFill>
                <a:latin typeface="微軟正黑體" panose="020B0604030504040204" pitchFamily="34" charset="-120"/>
                <a:ea typeface="微軟正黑體" panose="020B0604030504040204" pitchFamily="34" charset="-120"/>
              </a:rPr>
              <a:t>內文 </a:t>
            </a:r>
            <a:endParaRPr lang="en-US" altLang="zh-TW" sz="2000"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a:t>
            </a:r>
            <a:r>
              <a:rPr lang="en-US" altLang="zh-TW" sz="2000" dirty="0" err="1">
                <a:solidFill>
                  <a:schemeClr val="bg1"/>
                </a:solidFill>
                <a:latin typeface="微軟正黑體" panose="020B0604030504040204" pitchFamily="34" charset="-120"/>
                <a:ea typeface="微軟正黑體" panose="020B0604030504040204" pitchFamily="34" charset="-120"/>
              </a:rPr>
              <a:t>br</a:t>
            </a:r>
            <a:r>
              <a:rPr lang="en-US" altLang="zh-TW" sz="2000" dirty="0">
                <a:solidFill>
                  <a:schemeClr val="bg1"/>
                </a:solidFill>
                <a:latin typeface="微軟正黑體" panose="020B0604030504040204" pitchFamily="34" charset="-120"/>
                <a:ea typeface="微軟正黑體" panose="020B0604030504040204" pitchFamily="34" charset="-120"/>
              </a:rPr>
              <a:t>&gt; </a:t>
            </a:r>
            <a:r>
              <a:rPr lang="zh-TW" altLang="en-US" sz="2000" dirty="0">
                <a:solidFill>
                  <a:schemeClr val="bg1"/>
                </a:solidFill>
                <a:latin typeface="微軟正黑體" panose="020B0604030504040204" pitchFamily="34" charset="-120"/>
                <a:ea typeface="微軟正黑體" panose="020B0604030504040204" pitchFamily="34" charset="-120"/>
              </a:rPr>
              <a:t>換行</a:t>
            </a:r>
            <a:endParaRPr lang="en-US" altLang="zh-TW" sz="2000"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&lt;span&gt; , &amp;</a:t>
            </a:r>
            <a:r>
              <a:rPr lang="en-US" altLang="zh-TW" sz="2000" dirty="0" err="1">
                <a:solidFill>
                  <a:schemeClr val="bg1"/>
                </a:solidFill>
                <a:latin typeface="微軟正黑體" panose="020B0604030504040204" pitchFamily="34" charset="-120"/>
                <a:ea typeface="微軟正黑體" panose="020B0604030504040204" pitchFamily="34" charset="-120"/>
              </a:rPr>
              <a:t>nbsp</a:t>
            </a:r>
            <a:r>
              <a:rPr lang="en-US" altLang="zh-TW" sz="2000" dirty="0">
                <a:solidFill>
                  <a:schemeClr val="bg1"/>
                </a:solidFill>
                <a:latin typeface="微軟正黑體" panose="020B0604030504040204" pitchFamily="34" charset="-120"/>
                <a:ea typeface="微軟正黑體" panose="020B0604030504040204" pitchFamily="34" charset="-120"/>
              </a:rPr>
              <a:t>;</a:t>
            </a:r>
          </a:p>
          <a:p>
            <a:r>
              <a:rPr lang="zh-TW" altLang="en-US" dirty="0">
                <a:solidFill>
                  <a:schemeClr val="bg1"/>
                </a:solidFill>
                <a:latin typeface="微軟正黑體" panose="020B0604030504040204" pitchFamily="34" charset="-120"/>
                <a:ea typeface="微軟正黑體" panose="020B0604030504040204" pitchFamily="34" charset="-120"/>
              </a:rPr>
              <a:t>圖片</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a:t>
            </a:r>
            <a:r>
              <a:rPr lang="en-US" altLang="zh-TW" sz="2000" dirty="0" err="1">
                <a:solidFill>
                  <a:schemeClr val="bg1"/>
                </a:solidFill>
                <a:latin typeface="微軟正黑體" panose="020B0604030504040204" pitchFamily="34" charset="-120"/>
                <a:ea typeface="微軟正黑體" panose="020B0604030504040204" pitchFamily="34" charset="-120"/>
              </a:rPr>
              <a:t>img</a:t>
            </a:r>
            <a:r>
              <a:rPr lang="en-US" altLang="zh-TW" sz="2000" dirty="0">
                <a:solidFill>
                  <a:schemeClr val="bg1"/>
                </a:solidFill>
                <a:latin typeface="微軟正黑體" panose="020B0604030504040204" pitchFamily="34" charset="-120"/>
                <a:ea typeface="微軟正黑體" panose="020B0604030504040204" pitchFamily="34" charset="-120"/>
              </a:rPr>
              <a:t>&gt;</a:t>
            </a:r>
          </a:p>
          <a:p>
            <a:r>
              <a:rPr lang="zh-TW" altLang="en-US" dirty="0">
                <a:solidFill>
                  <a:schemeClr val="bg1"/>
                </a:solidFill>
                <a:latin typeface="微軟正黑體" panose="020B0604030504040204" pitchFamily="34" charset="-120"/>
                <a:ea typeface="微軟正黑體" panose="020B0604030504040204" pitchFamily="34" charset="-120"/>
              </a:rPr>
              <a:t>區塊元素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&lt;div&gt;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19</a:t>
            </a:fld>
            <a:endParaRPr lang="zh-TW" altLang="en-US"/>
          </a:p>
        </p:txBody>
      </p:sp>
      <p:sp>
        <p:nvSpPr>
          <p:cNvPr id="4" name="文字方塊 3">
            <a:extLst>
              <a:ext uri="{FF2B5EF4-FFF2-40B4-BE49-F238E27FC236}">
                <a16:creationId xmlns:a16="http://schemas.microsoft.com/office/drawing/2014/main" id="{6FFB029D-B866-4E65-BF92-94AF6B0C7D1C}"/>
              </a:ext>
            </a:extLst>
          </p:cNvPr>
          <p:cNvSpPr txBox="1"/>
          <p:nvPr/>
        </p:nvSpPr>
        <p:spPr>
          <a:xfrm>
            <a:off x="4922112" y="1924683"/>
            <a:ext cx="3298609" cy="2739211"/>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solidFill>
                  <a:schemeClr val="bg1"/>
                </a:solidFill>
                <a:latin typeface="微軟正黑體" panose="020B0604030504040204" pitchFamily="34" charset="-120"/>
                <a:ea typeface="微軟正黑體" panose="020B0604030504040204" pitchFamily="34" charset="-120"/>
              </a:rPr>
              <a:t>超連結</a:t>
            </a:r>
            <a:endParaRPr lang="en-US" altLang="zh-TW" sz="2800" dirty="0">
              <a:solidFill>
                <a:schemeClr val="bg1"/>
              </a:solidFill>
              <a:latin typeface="微軟正黑體" panose="020B0604030504040204" pitchFamily="34" charset="-120"/>
              <a:ea typeface="微軟正黑體" panose="020B0604030504040204" pitchFamily="34" charset="-120"/>
            </a:endParaRPr>
          </a:p>
          <a:p>
            <a:pPr marL="914400" lvl="1" indent="-457200">
              <a:buFont typeface="Arial" panose="020B060402020202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&lt;a </a:t>
            </a:r>
            <a:r>
              <a:rPr lang="en-US" altLang="zh-TW" sz="2000" dirty="0" err="1">
                <a:solidFill>
                  <a:schemeClr val="bg1"/>
                </a:solidFill>
                <a:latin typeface="微軟正黑體" panose="020B0604030504040204" pitchFamily="34" charset="-120"/>
                <a:ea typeface="微軟正黑體" panose="020B0604030504040204" pitchFamily="34" charset="-120"/>
              </a:rPr>
              <a:t>href</a:t>
            </a:r>
            <a:r>
              <a:rPr lang="en-US" altLang="zh-TW" sz="2000" dirty="0">
                <a:solidFill>
                  <a:schemeClr val="bg1"/>
                </a:solidFill>
                <a:latin typeface="微軟正黑體" panose="020B0604030504040204" pitchFamily="34" charset="-120"/>
                <a:ea typeface="微軟正黑體" panose="020B0604030504040204" pitchFamily="34" charset="-120"/>
              </a:rPr>
              <a:t>=“”&gt;</a:t>
            </a:r>
          </a:p>
          <a:p>
            <a:pPr marL="457200" indent="-457200">
              <a:buFont typeface="Arial" panose="020B0604020202020204" pitchFamily="34" charset="0"/>
              <a:buChar char="•"/>
            </a:pPr>
            <a:r>
              <a:rPr lang="zh-TW" altLang="en-US" sz="2800" dirty="0">
                <a:solidFill>
                  <a:schemeClr val="bg1"/>
                </a:solidFill>
                <a:latin typeface="微軟正黑體" panose="020B0604030504040204" pitchFamily="34" charset="-120"/>
                <a:ea typeface="微軟正黑體" panose="020B0604030504040204" pitchFamily="34" charset="-120"/>
              </a:rPr>
              <a:t>清單</a:t>
            </a:r>
            <a:endParaRPr lang="en-US" altLang="zh-TW" sz="2800" dirty="0">
              <a:solidFill>
                <a:schemeClr val="bg1"/>
              </a:solidFill>
              <a:latin typeface="微軟正黑體" panose="020B0604030504040204" pitchFamily="34" charset="-120"/>
              <a:ea typeface="微軟正黑體" panose="020B0604030504040204" pitchFamily="34" charset="-120"/>
            </a:endParaRPr>
          </a:p>
          <a:p>
            <a:pPr marL="914400" lvl="1" indent="-457200">
              <a:buFont typeface="Arial" panose="020B060402020202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&lt;ul&gt;&lt;</a:t>
            </a:r>
            <a:r>
              <a:rPr lang="en-US" altLang="zh-TW" sz="2000" dirty="0" err="1">
                <a:solidFill>
                  <a:schemeClr val="bg1"/>
                </a:solidFill>
                <a:latin typeface="微軟正黑體" panose="020B0604030504040204" pitchFamily="34" charset="-120"/>
                <a:ea typeface="微軟正黑體" panose="020B0604030504040204" pitchFamily="34" charset="-120"/>
              </a:rPr>
              <a:t>ol</a:t>
            </a:r>
            <a:r>
              <a:rPr lang="en-US" altLang="zh-TW" sz="2000" dirty="0">
                <a:solidFill>
                  <a:schemeClr val="bg1"/>
                </a:solidFill>
                <a:latin typeface="微軟正黑體" panose="020B0604030504040204" pitchFamily="34" charset="-120"/>
                <a:ea typeface="微軟正黑體" panose="020B0604030504040204" pitchFamily="34" charset="-120"/>
              </a:rPr>
              <a:t>&gt;&lt;dl&gt;</a:t>
            </a:r>
          </a:p>
          <a:p>
            <a:pPr marL="914400" lvl="1" indent="-457200">
              <a:buFont typeface="Arial" panose="020B060402020202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&lt;li&gt;&lt;dt&gt;&lt;dd&gt;</a:t>
            </a:r>
          </a:p>
          <a:p>
            <a:pPr marL="457200" indent="-457200">
              <a:buFont typeface="Arial" panose="020B0604020202020204" pitchFamily="34" charset="0"/>
              <a:buChar char="•"/>
            </a:pPr>
            <a:endParaRPr lang="en-US" altLang="zh-TW" sz="2800" dirty="0">
              <a:solidFill>
                <a:schemeClr val="bg1"/>
              </a:solidFill>
              <a:latin typeface="微軟正黑體" panose="020B0604030504040204" pitchFamily="34" charset="-120"/>
              <a:ea typeface="微軟正黑體" panose="020B0604030504040204" pitchFamily="34" charset="-120"/>
            </a:endParaRPr>
          </a:p>
          <a:p>
            <a:pPr marL="457200" indent="-457200">
              <a:buFont typeface="Arial" panose="020B0604020202020204" pitchFamily="34" charset="0"/>
              <a:buChar char="•"/>
            </a:pPr>
            <a:endParaRPr lang="zh-TW" altLang="en-US" sz="2800" dirty="0"/>
          </a:p>
        </p:txBody>
      </p:sp>
    </p:spTree>
    <p:extLst>
      <p:ext uri="{BB962C8B-B14F-4D97-AF65-F5344CB8AC3E}">
        <p14:creationId xmlns:p14="http://schemas.microsoft.com/office/powerpoint/2010/main" val="141822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課程大綱</a:t>
            </a:r>
          </a:p>
        </p:txBody>
      </p:sp>
      <p:sp>
        <p:nvSpPr>
          <p:cNvPr id="3" name="內容版面配置區 2"/>
          <p:cNvSpPr>
            <a:spLocks noGrp="1"/>
          </p:cNvSpPr>
          <p:nvPr>
            <p:ph idx="1"/>
          </p:nvPr>
        </p:nvSpPr>
        <p:spPr>
          <a:xfrm>
            <a:off x="628650" y="1825624"/>
            <a:ext cx="7886700" cy="2571278"/>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1 HTML</a:t>
            </a:r>
            <a:r>
              <a:rPr lang="zh-TW" altLang="en-US" dirty="0">
                <a:solidFill>
                  <a:schemeClr val="bg1"/>
                </a:solidFill>
                <a:latin typeface="Arial Unicode MS" panose="020B0604020202020204" pitchFamily="34" charset="-120"/>
                <a:ea typeface="微軟正黑體" panose="020B0604030504040204" pitchFamily="34" charset="-120"/>
              </a:rPr>
              <a:t>語言基礎</a:t>
            </a:r>
            <a:endParaRPr lang="en-US" altLang="zh-TW" dirty="0">
              <a:solidFill>
                <a:schemeClr val="bg1"/>
              </a:solidFill>
              <a:latin typeface="Arial Unicode MS" panose="020B0604020202020204" pitchFamily="34" charset="-120"/>
              <a:ea typeface="微軟正黑體" panose="020B0604030504040204" pitchFamily="34" charset="-120"/>
            </a:endParaRPr>
          </a:p>
          <a:p>
            <a:r>
              <a:rPr lang="en-US" altLang="zh-TW" dirty="0">
                <a:solidFill>
                  <a:schemeClr val="bg1"/>
                </a:solidFill>
                <a:latin typeface="Arial Unicode MS" panose="020B0604020202020204" pitchFamily="34" charset="-120"/>
                <a:ea typeface="微軟正黑體" panose="020B0604030504040204" pitchFamily="34" charset="-120"/>
              </a:rPr>
              <a:t>Module 2 CSS</a:t>
            </a:r>
            <a:r>
              <a:rPr lang="zh-TW" altLang="en-US" dirty="0">
                <a:solidFill>
                  <a:schemeClr val="bg1"/>
                </a:solidFill>
                <a:latin typeface="Arial Unicode MS" panose="020B0604020202020204" pitchFamily="34" charset="-120"/>
                <a:ea typeface="微軟正黑體" panose="020B0604030504040204" pitchFamily="34" charset="-120"/>
              </a:rPr>
              <a:t>的使用和基本語法</a:t>
            </a:r>
            <a:endParaRPr lang="en-US" altLang="zh-TW" dirty="0">
              <a:solidFill>
                <a:schemeClr val="bg1"/>
              </a:solidFill>
              <a:latin typeface="Arial Unicode MS" panose="020B0604020202020204" pitchFamily="34" charset="-120"/>
              <a:ea typeface="微軟正黑體" panose="020B0604030504040204" pitchFamily="34" charset="-120"/>
            </a:endParaRPr>
          </a:p>
          <a:p>
            <a:r>
              <a:rPr lang="en-US" altLang="zh-TW" dirty="0">
                <a:solidFill>
                  <a:schemeClr val="bg1"/>
                </a:solidFill>
                <a:latin typeface="Arial Unicode MS" panose="020B0604020202020204" pitchFamily="34" charset="-120"/>
              </a:rPr>
              <a:t>Module 3 </a:t>
            </a:r>
            <a:r>
              <a:rPr lang="zh-TW" altLang="en-US" dirty="0">
                <a:solidFill>
                  <a:schemeClr val="bg1"/>
                </a:solidFill>
                <a:latin typeface="Arial Unicode MS" panose="020B0604020202020204" pitchFamily="34" charset="-120"/>
              </a:rPr>
              <a:t>表格、表單</a:t>
            </a:r>
            <a:r>
              <a:rPr lang="en-US" altLang="zh-TW" dirty="0">
                <a:solidFill>
                  <a:schemeClr val="bg1"/>
                </a:solidFill>
                <a:latin typeface="Arial Unicode MS" panose="020B0604020202020204" pitchFamily="34" charset="-120"/>
              </a:rPr>
              <a:t>/CSS</a:t>
            </a:r>
          </a:p>
          <a:p>
            <a:r>
              <a:rPr lang="en-US" altLang="zh-TW" dirty="0">
                <a:solidFill>
                  <a:schemeClr val="bg1"/>
                </a:solidFill>
                <a:latin typeface="Arial Unicode MS" panose="020B0604020202020204" pitchFamily="34" charset="-120"/>
                <a:ea typeface="微軟正黑體" panose="020B0604030504040204" pitchFamily="34" charset="-120"/>
              </a:rPr>
              <a:t>Module 4 HTML5</a:t>
            </a:r>
          </a:p>
          <a:p>
            <a:r>
              <a:rPr lang="en-US" altLang="zh-TW" dirty="0">
                <a:solidFill>
                  <a:schemeClr val="bg1"/>
                </a:solidFill>
                <a:latin typeface="Arial Unicode MS" panose="020B0604020202020204" pitchFamily="34" charset="-120"/>
                <a:ea typeface="微軟正黑體" panose="020B0604030504040204" pitchFamily="34" charset="-120"/>
              </a:rPr>
              <a:t>Module 5 CSS</a:t>
            </a:r>
            <a:r>
              <a:rPr lang="zh-TW" altLang="en-US" dirty="0">
                <a:solidFill>
                  <a:schemeClr val="bg1"/>
                </a:solidFill>
                <a:latin typeface="Arial Unicode MS" panose="020B0604020202020204" pitchFamily="34" charset="-120"/>
                <a:ea typeface="微軟正黑體" panose="020B0604030504040204" pitchFamily="34" charset="-120"/>
              </a:rPr>
              <a:t>基礎屬性</a:t>
            </a:r>
            <a:endParaRPr lang="en-US" altLang="zh-TW" dirty="0">
              <a:solidFill>
                <a:schemeClr val="bg1"/>
              </a:solidFill>
              <a:latin typeface="Arial Unicode MS" panose="020B0604020202020204" pitchFamily="34" charset="-120"/>
              <a:ea typeface="微軟正黑體" panose="020B0604030504040204" pitchFamily="34" charset="-120"/>
            </a:endParaRPr>
          </a:p>
        </p:txBody>
      </p:sp>
      <p:sp>
        <p:nvSpPr>
          <p:cNvPr id="4" name="內容版面配置區 2"/>
          <p:cNvSpPr txBox="1">
            <a:spLocks/>
          </p:cNvSpPr>
          <p:nvPr/>
        </p:nvSpPr>
        <p:spPr>
          <a:xfrm>
            <a:off x="628650" y="4528851"/>
            <a:ext cx="7886700" cy="1376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solidFill>
                  <a:schemeClr val="bg1"/>
                </a:solidFill>
                <a:latin typeface="Arial Unicode MS" panose="020B0604020202020204" pitchFamily="34" charset="-120"/>
                <a:ea typeface="微軟正黑體" panose="020B0604030504040204" pitchFamily="34" charset="-120"/>
              </a:rPr>
              <a:t>參考網站</a:t>
            </a:r>
            <a:endParaRPr lang="en-US" altLang="zh-TW" dirty="0">
              <a:solidFill>
                <a:schemeClr val="bg1"/>
              </a:solidFill>
              <a:latin typeface="Arial Unicode MS" panose="020B0604020202020204" pitchFamily="34" charset="-120"/>
              <a:ea typeface="微軟正黑體" panose="020B0604030504040204" pitchFamily="34" charset="-120"/>
            </a:endParaRPr>
          </a:p>
          <a:p>
            <a:pPr lvl="1">
              <a:buFont typeface="Arial Unicode MS" panose="020B0604020202020204" pitchFamily="34" charset="-120"/>
              <a:buChar char="₋"/>
            </a:pPr>
            <a:r>
              <a:rPr lang="en-US" altLang="zh-TW" dirty="0">
                <a:solidFill>
                  <a:schemeClr val="bg1"/>
                </a:solidFill>
                <a:latin typeface="Arial Unicode MS" panose="020B0604020202020204" pitchFamily="34" charset="-120"/>
                <a:ea typeface="微軟正黑體" panose="020B0604030504040204" pitchFamily="34" charset="-120"/>
                <a:hlinkClick r:id="rId3"/>
              </a:rPr>
              <a:t>https://www.w3.org/html/</a:t>
            </a:r>
            <a:endParaRPr lang="en-US" altLang="zh-TW" dirty="0">
              <a:solidFill>
                <a:schemeClr val="bg1"/>
              </a:solidFill>
              <a:latin typeface="Arial Unicode MS" panose="020B0604020202020204" pitchFamily="34" charset="-120"/>
              <a:ea typeface="微軟正黑體" panose="020B0604030504040204" pitchFamily="34" charset="-120"/>
            </a:endParaRPr>
          </a:p>
          <a:p>
            <a:pPr lvl="1">
              <a:buFont typeface="Arial Unicode MS" panose="020B0604020202020204" pitchFamily="34" charset="-120"/>
              <a:buChar char="₋"/>
            </a:pPr>
            <a:r>
              <a:rPr lang="en-US" altLang="zh-TW" dirty="0">
                <a:solidFill>
                  <a:schemeClr val="bg1"/>
                </a:solidFill>
                <a:latin typeface="Arial Unicode MS" panose="020B0604020202020204" pitchFamily="34" charset="-120"/>
                <a:ea typeface="微軟正黑體" panose="020B0604030504040204" pitchFamily="34" charset="-120"/>
                <a:hlinkClick r:id="rId4"/>
              </a:rPr>
              <a:t>https://www.w3schools.com/</a:t>
            </a:r>
            <a:endParaRPr lang="en-US" altLang="zh-TW" dirty="0">
              <a:solidFill>
                <a:schemeClr val="bg1"/>
              </a:solidFill>
              <a:latin typeface="Arial Unicode MS" panose="020B0604020202020204" pitchFamily="34" charset="-120"/>
              <a:ea typeface="微軟正黑體" panose="020B0604030504040204" pitchFamily="34" charset="-120"/>
            </a:endParaRPr>
          </a:p>
        </p:txBody>
      </p:sp>
      <p:sp>
        <p:nvSpPr>
          <p:cNvPr id="6" name="投影片編號版面配置區 5"/>
          <p:cNvSpPr>
            <a:spLocks noGrp="1"/>
          </p:cNvSpPr>
          <p:nvPr>
            <p:ph type="sldNum" sz="quarter" idx="12"/>
          </p:nvPr>
        </p:nvSpPr>
        <p:spPr/>
        <p:txBody>
          <a:bodyPr/>
          <a:lstStyle/>
          <a:p>
            <a:r>
              <a:rPr lang="en-US" altLang="zh-TW" dirty="0"/>
              <a:t>1</a:t>
            </a:r>
            <a:endParaRPr lang="zh-TW" altLang="en-US" dirty="0"/>
          </a:p>
        </p:txBody>
      </p:sp>
    </p:spTree>
    <p:extLst>
      <p:ext uri="{BB962C8B-B14F-4D97-AF65-F5344CB8AC3E}">
        <p14:creationId xmlns:p14="http://schemas.microsoft.com/office/powerpoint/2010/main" val="10699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網頁基礎內容元素</a:t>
            </a:r>
            <a:r>
              <a:rPr lang="en-US" altLang="zh-TW" b="1" dirty="0">
                <a:solidFill>
                  <a:schemeClr val="bg1"/>
                </a:solidFill>
                <a:latin typeface="Arial Unicode MS" panose="020B0604020202020204" pitchFamily="34" charset="-120"/>
                <a:ea typeface="微軟正黑體" panose="020B0604030504040204" pitchFamily="34" charset="-120"/>
              </a:rPr>
              <a:t>(h1,p)</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文字</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&lt;h1&gt; ~&lt;h6&gt;</a:t>
            </a:r>
            <a:r>
              <a:rPr lang="zh-TW" altLang="en-US" dirty="0">
                <a:solidFill>
                  <a:schemeClr val="bg1"/>
                </a:solidFill>
                <a:latin typeface="微軟正黑體" panose="020B0604030504040204" pitchFamily="34" charset="-120"/>
                <a:ea typeface="微軟正黑體" panose="020B0604030504040204" pitchFamily="34" charset="-120"/>
              </a:rPr>
              <a:t>為</a:t>
            </a:r>
            <a:r>
              <a:rPr lang="en-US" altLang="zh-TW" dirty="0">
                <a:solidFill>
                  <a:schemeClr val="bg1"/>
                </a:solidFill>
                <a:latin typeface="微軟正黑體" panose="020B0604030504040204" pitchFamily="34" charset="-120"/>
                <a:ea typeface="微軟正黑體" panose="020B0604030504040204" pitchFamily="34" charset="-120"/>
              </a:rPr>
              <a:t>HTML</a:t>
            </a:r>
            <a:r>
              <a:rPr lang="zh-TW" altLang="en-US" dirty="0">
                <a:solidFill>
                  <a:schemeClr val="bg1"/>
                </a:solidFill>
                <a:latin typeface="微軟正黑體" panose="020B0604030504040204" pitchFamily="34" charset="-120"/>
                <a:ea typeface="微軟正黑體" panose="020B0604030504040204" pitchFamily="34" charset="-120"/>
              </a:rPr>
              <a:t>內的標題元素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作為網頁內容資訊重要性標示</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h1</a:t>
            </a:r>
            <a:r>
              <a:rPr lang="zh-TW" altLang="en-US" dirty="0">
                <a:solidFill>
                  <a:schemeClr val="bg1"/>
                </a:solidFill>
                <a:latin typeface="微軟正黑體" panose="020B0604030504040204" pitchFamily="34" charset="-120"/>
                <a:ea typeface="微軟正黑體" panose="020B0604030504040204" pitchFamily="34" charset="-120"/>
              </a:rPr>
              <a:t>最重要依序向下區分等級</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瀏覽器對不同等級會有相對應的文字級數大小</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p</a:t>
            </a:r>
            <a:r>
              <a:rPr lang="zh-TW" altLang="en-US" dirty="0">
                <a:solidFill>
                  <a:schemeClr val="bg1"/>
                </a:solidFill>
                <a:latin typeface="微軟正黑體" panose="020B0604030504040204" pitchFamily="34" charset="-120"/>
                <a:ea typeface="微軟正黑體" panose="020B0604030504040204" pitchFamily="34" charset="-120"/>
              </a:rPr>
              <a:t>通常為文章段落的意思，用來作為文章內容的標籤</a:t>
            </a:r>
            <a:endParaRPr lang="en-US" altLang="zh-TW" dirty="0">
              <a:solidFill>
                <a:schemeClr val="bg1"/>
              </a:solidFill>
              <a:latin typeface="微軟正黑體" panose="020B0604030504040204" pitchFamily="34" charset="-120"/>
              <a:ea typeface="微軟正黑體" panose="020B0604030504040204" pitchFamily="34" charset="-120"/>
            </a:endParaRPr>
          </a:p>
        </p:txBody>
      </p:sp>
      <p:sp>
        <p:nvSpPr>
          <p:cNvPr id="4" name="圓角矩形 3"/>
          <p:cNvSpPr/>
          <p:nvPr/>
        </p:nvSpPr>
        <p:spPr>
          <a:xfrm>
            <a:off x="1231274" y="4469953"/>
            <a:ext cx="6805753" cy="1662899"/>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&lt;h1 style="color:#0a6;"&gt;</a:t>
            </a:r>
            <a:r>
              <a:rPr lang="zh-TW" altLang="en-US" dirty="0"/>
              <a:t>我是標題</a:t>
            </a:r>
            <a:r>
              <a:rPr lang="en-US" altLang="zh-TW" dirty="0"/>
              <a:t>&lt;/h1&gt;</a:t>
            </a:r>
          </a:p>
          <a:p>
            <a:pPr>
              <a:defRPr/>
            </a:pPr>
            <a:r>
              <a:rPr lang="en-US" altLang="zh-TW" dirty="0"/>
              <a:t>&lt;p style="width:200px;"&gt;</a:t>
            </a:r>
          </a:p>
          <a:p>
            <a:pPr>
              <a:defRPr/>
            </a:pPr>
            <a:r>
              <a:rPr lang="zh-TW" altLang="en-US" dirty="0"/>
              <a:t>    </a:t>
            </a:r>
            <a:r>
              <a:rPr lang="en-US" altLang="zh-TW" dirty="0"/>
              <a:t>HTML</a:t>
            </a:r>
            <a:r>
              <a:rPr lang="zh-TW" altLang="en-US" dirty="0"/>
              <a:t>標籤</a:t>
            </a:r>
            <a:r>
              <a:rPr lang="en-US" altLang="zh-TW" dirty="0"/>
              <a:t> </a:t>
            </a:r>
            <a:r>
              <a:rPr lang="en-US" altLang="zh-TW" b="1" dirty="0"/>
              <a:t>p</a:t>
            </a:r>
            <a:r>
              <a:rPr lang="en-US" altLang="zh-TW" dirty="0"/>
              <a:t> </a:t>
            </a:r>
            <a:r>
              <a:rPr lang="zh-TW" altLang="en-US" dirty="0"/>
              <a:t>元素用來定義</a:t>
            </a:r>
            <a:r>
              <a:rPr lang="en-US" altLang="zh-TW" dirty="0"/>
              <a:t> </a:t>
            </a:r>
            <a:r>
              <a:rPr lang="en-US" altLang="zh-TW" b="1" dirty="0"/>
              <a:t>paragraph</a:t>
            </a:r>
            <a:r>
              <a:rPr lang="zh-TW" altLang="en-US" b="1" dirty="0"/>
              <a:t>段落，在</a:t>
            </a:r>
            <a:r>
              <a:rPr lang="en-US" altLang="zh-TW" b="1" dirty="0"/>
              <a:t>HTML</a:t>
            </a:r>
            <a:r>
              <a:rPr lang="zh-TW" altLang="en-US" b="1" dirty="0"/>
              <a:t>內的</a:t>
            </a:r>
            <a:endParaRPr lang="en-US" altLang="zh-TW" b="1" dirty="0"/>
          </a:p>
          <a:p>
            <a:pPr>
              <a:defRPr/>
            </a:pPr>
            <a:r>
              <a:rPr lang="en-US" altLang="zh-TW" b="1" dirty="0"/>
              <a:t>   </a:t>
            </a:r>
            <a:r>
              <a:rPr lang="zh-TW" altLang="en-US" b="1" dirty="0"/>
              <a:t>空白      間隔對瀏覽器無意義，瀏覽器顯示資訊時會自動移除</a:t>
            </a:r>
            <a:endParaRPr lang="en-US" altLang="zh-TW" b="1" dirty="0"/>
          </a:p>
          <a:p>
            <a:pPr>
              <a:defRPr/>
            </a:pPr>
            <a:r>
              <a:rPr lang="en-US" altLang="zh-TW" dirty="0"/>
              <a:t>&lt;/p&gt;</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20</a:t>
            </a:fld>
            <a:endParaRPr lang="zh-TW" altLang="en-US"/>
          </a:p>
        </p:txBody>
      </p:sp>
    </p:spTree>
    <p:extLst>
      <p:ext uri="{BB962C8B-B14F-4D97-AF65-F5344CB8AC3E}">
        <p14:creationId xmlns:p14="http://schemas.microsoft.com/office/powerpoint/2010/main" val="238989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網頁基礎內容元素</a:t>
            </a:r>
            <a:r>
              <a:rPr lang="en-US" altLang="zh-TW" b="1" dirty="0">
                <a:solidFill>
                  <a:schemeClr val="bg1"/>
                </a:solidFill>
                <a:latin typeface="Arial Unicode MS" panose="020B0604020202020204" pitchFamily="34" charset="-120"/>
                <a:ea typeface="微軟正黑體" panose="020B0604030504040204" pitchFamily="34" charset="-120"/>
              </a:rPr>
              <a:t>(</a:t>
            </a:r>
            <a:r>
              <a:rPr lang="en-US" altLang="zh-TW" b="1" dirty="0" err="1">
                <a:solidFill>
                  <a:schemeClr val="bg1"/>
                </a:solidFill>
                <a:latin typeface="Arial Unicode MS" panose="020B0604020202020204" pitchFamily="34" charset="-120"/>
                <a:ea typeface="微軟正黑體" panose="020B0604030504040204" pitchFamily="34" charset="-120"/>
              </a:rPr>
              <a:t>br</a:t>
            </a:r>
            <a:r>
              <a:rPr lang="en-US" altLang="zh-TW" b="1" dirty="0">
                <a:solidFill>
                  <a:schemeClr val="bg1"/>
                </a:solidFill>
                <a:latin typeface="Arial Unicode MS" panose="020B0604020202020204" pitchFamily="34" charset="-120"/>
                <a:ea typeface="微軟正黑體" panose="020B0604030504040204" pitchFamily="34" charset="-120"/>
              </a:rPr>
              <a:t>, span)</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文字</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&lt;</a:t>
            </a:r>
            <a:r>
              <a:rPr lang="en-US" altLang="zh-TW" dirty="0" err="1">
                <a:solidFill>
                  <a:schemeClr val="bg1"/>
                </a:solidFill>
                <a:latin typeface="微軟正黑體" panose="020B0604030504040204" pitchFamily="34" charset="-120"/>
                <a:ea typeface="微軟正黑體" panose="020B0604030504040204" pitchFamily="34" charset="-120"/>
              </a:rPr>
              <a:t>br</a:t>
            </a:r>
            <a:r>
              <a:rPr lang="en-US" altLang="zh-TW" dirty="0">
                <a:solidFill>
                  <a:schemeClr val="bg1"/>
                </a:solidFill>
                <a:latin typeface="微軟正黑體" panose="020B0604030504040204" pitchFamily="34" charset="-120"/>
                <a:ea typeface="微軟正黑體" panose="020B0604030504040204" pitchFamily="34" charset="-120"/>
              </a:rPr>
              <a:t>&gt; </a:t>
            </a:r>
            <a:r>
              <a:rPr lang="zh-TW" altLang="en-US" dirty="0">
                <a:solidFill>
                  <a:schemeClr val="bg1"/>
                </a:solidFill>
                <a:latin typeface="微軟正黑體" panose="020B0604030504040204" pitchFamily="34" charset="-120"/>
                <a:ea typeface="微軟正黑體" panose="020B0604030504040204" pitchFamily="34" charset="-120"/>
              </a:rPr>
              <a:t>換行</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&lt;span&gt; , &amp;</a:t>
            </a:r>
            <a:r>
              <a:rPr lang="en-US" altLang="zh-TW" dirty="0" err="1">
                <a:solidFill>
                  <a:schemeClr val="bg1"/>
                </a:solidFill>
                <a:latin typeface="微軟正黑體" panose="020B0604030504040204" pitchFamily="34" charset="-120"/>
                <a:ea typeface="微軟正黑體" panose="020B0604030504040204" pitchFamily="34" charset="-120"/>
              </a:rPr>
              <a:t>nbsp</a:t>
            </a:r>
            <a:r>
              <a:rPr lang="en-US" altLang="zh-TW" dirty="0">
                <a:solidFill>
                  <a:schemeClr val="bg1"/>
                </a:solidFill>
                <a:latin typeface="微軟正黑體" panose="020B0604030504040204" pitchFamily="34" charset="-120"/>
                <a:ea typeface="微軟正黑體" panose="020B0604030504040204" pitchFamily="34" charset="-120"/>
              </a:rPr>
              <a:t>; </a:t>
            </a:r>
            <a:r>
              <a:rPr lang="zh-TW" altLang="en-US" dirty="0">
                <a:solidFill>
                  <a:schemeClr val="bg1"/>
                </a:solidFill>
                <a:latin typeface="微軟正黑體" panose="020B0604030504040204" pitchFamily="34" charset="-120"/>
                <a:ea typeface="微軟正黑體" panose="020B0604030504040204" pitchFamily="34" charset="-120"/>
              </a:rPr>
              <a:t>半形空白</a:t>
            </a:r>
            <a:endParaRPr lang="en-US" altLang="zh-TW" dirty="0">
              <a:solidFill>
                <a:schemeClr val="bg1"/>
              </a:solidFill>
              <a:latin typeface="微軟正黑體" panose="020B0604030504040204" pitchFamily="34" charset="-120"/>
              <a:ea typeface="微軟正黑體" panose="020B0604030504040204" pitchFamily="34" charset="-120"/>
            </a:endParaRPr>
          </a:p>
          <a:p>
            <a:pPr marL="457200" lvl="1" indent="0">
              <a:buNone/>
            </a:pPr>
            <a:endParaRPr lang="en-US" altLang="zh-TW" dirty="0">
              <a:solidFill>
                <a:schemeClr val="bg1"/>
              </a:solidFill>
              <a:latin typeface="微軟正黑體" panose="020B060403050404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21</a:t>
            </a:fld>
            <a:endParaRPr lang="zh-TW" altLang="en-US"/>
          </a:p>
        </p:txBody>
      </p:sp>
      <p:sp>
        <p:nvSpPr>
          <p:cNvPr id="6" name="圓角矩形 3">
            <a:extLst>
              <a:ext uri="{FF2B5EF4-FFF2-40B4-BE49-F238E27FC236}">
                <a16:creationId xmlns:a16="http://schemas.microsoft.com/office/drawing/2014/main" id="{8596258D-B392-44F4-A832-DB66B0647D03}"/>
              </a:ext>
            </a:extLst>
          </p:cNvPr>
          <p:cNvSpPr/>
          <p:nvPr/>
        </p:nvSpPr>
        <p:spPr>
          <a:xfrm>
            <a:off x="1045029" y="3429000"/>
            <a:ext cx="7212563" cy="256125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 &lt;p style="width:200px;"&gt;</a:t>
            </a:r>
          </a:p>
          <a:p>
            <a:pPr>
              <a:defRPr/>
            </a:pPr>
            <a:r>
              <a:rPr lang="en-US" altLang="zh-TW" dirty="0"/>
              <a:t>        HTML</a:t>
            </a:r>
            <a:r>
              <a:rPr lang="zh-TW" altLang="en-US" dirty="0"/>
              <a:t>標籤 </a:t>
            </a:r>
            <a:r>
              <a:rPr lang="en-US" altLang="zh-TW" dirty="0"/>
              <a:t>p </a:t>
            </a:r>
            <a:r>
              <a:rPr lang="zh-TW" altLang="en-US" dirty="0"/>
              <a:t>元素用來定義 </a:t>
            </a:r>
            <a:r>
              <a:rPr lang="en-US" altLang="zh-TW" dirty="0"/>
              <a:t>paragraph</a:t>
            </a:r>
            <a:r>
              <a:rPr lang="zh-TW" altLang="en-US" dirty="0"/>
              <a:t>段落，在</a:t>
            </a:r>
            <a:r>
              <a:rPr lang="en-US" altLang="zh-TW" dirty="0"/>
              <a:t>HTML</a:t>
            </a:r>
            <a:r>
              <a:rPr lang="zh-TW" altLang="en-US" dirty="0"/>
              <a:t>內的</a:t>
            </a:r>
          </a:p>
          <a:p>
            <a:pPr>
              <a:defRPr/>
            </a:pPr>
            <a:r>
              <a:rPr lang="zh-TW" altLang="en-US" dirty="0"/>
              <a:t>       有效空白</a:t>
            </a:r>
            <a:r>
              <a:rPr lang="en-US" altLang="zh-TW" dirty="0"/>
              <a:t>&amp;</a:t>
            </a:r>
            <a:r>
              <a:rPr lang="en-US" altLang="zh-TW" dirty="0" err="1"/>
              <a:t>nbsp</a:t>
            </a:r>
            <a:r>
              <a:rPr lang="en-US" altLang="zh-TW" dirty="0"/>
              <a:t>;&amp;</a:t>
            </a:r>
            <a:r>
              <a:rPr lang="en-US" altLang="zh-TW" dirty="0" err="1"/>
              <a:t>nbsp</a:t>
            </a:r>
            <a:r>
              <a:rPr lang="en-US" altLang="zh-TW" dirty="0"/>
              <a:t>;&amp;</a:t>
            </a:r>
            <a:r>
              <a:rPr lang="en-US" altLang="zh-TW" dirty="0" err="1"/>
              <a:t>nbsp</a:t>
            </a:r>
            <a:r>
              <a:rPr lang="en-US" altLang="zh-TW" dirty="0"/>
              <a:t>;&amp;</a:t>
            </a:r>
            <a:r>
              <a:rPr lang="en-US" altLang="zh-TW" dirty="0" err="1"/>
              <a:t>nbsp</a:t>
            </a:r>
            <a:r>
              <a:rPr lang="en-US" altLang="zh-TW" dirty="0"/>
              <a:t>;&amp;</a:t>
            </a:r>
            <a:r>
              <a:rPr lang="en-US" altLang="zh-TW" dirty="0" err="1"/>
              <a:t>nbsp</a:t>
            </a:r>
            <a:r>
              <a:rPr lang="en-US" altLang="zh-TW" dirty="0"/>
              <a:t>;</a:t>
            </a:r>
            <a:r>
              <a:rPr lang="zh-TW" altLang="en-US" dirty="0"/>
              <a:t>間隔對瀏覽器無意 </a:t>
            </a:r>
            <a:br>
              <a:rPr lang="en-US" altLang="zh-TW" dirty="0"/>
            </a:br>
            <a:r>
              <a:rPr lang="zh-TW" altLang="en-US" dirty="0"/>
              <a:t>       義，瀏覽器顯示資訊時</a:t>
            </a:r>
            <a:r>
              <a:rPr lang="en-US" altLang="zh-TW" dirty="0"/>
              <a:t>&lt;span style=“color: #f00;”&gt;</a:t>
            </a:r>
            <a:r>
              <a:rPr lang="zh-TW" altLang="en-US" dirty="0"/>
              <a:t>不會自動移除 </a:t>
            </a:r>
            <a:br>
              <a:rPr lang="en-US" altLang="zh-TW" dirty="0"/>
            </a:br>
            <a:r>
              <a:rPr lang="zh-TW" altLang="en-US" dirty="0"/>
              <a:t>      </a:t>
            </a:r>
            <a:r>
              <a:rPr lang="en-US" altLang="zh-TW" dirty="0"/>
              <a:t>&lt;/span&gt;</a:t>
            </a:r>
          </a:p>
          <a:p>
            <a:pPr>
              <a:defRPr/>
            </a:pPr>
            <a:r>
              <a:rPr lang="zh-TW" altLang="en-US" dirty="0"/>
              <a:t> </a:t>
            </a:r>
            <a:r>
              <a:rPr lang="en-US" altLang="zh-TW" dirty="0"/>
              <a:t>&lt;/p&gt;</a:t>
            </a:r>
          </a:p>
        </p:txBody>
      </p:sp>
    </p:spTree>
    <p:extLst>
      <p:ext uri="{BB962C8B-B14F-4D97-AF65-F5344CB8AC3E}">
        <p14:creationId xmlns:p14="http://schemas.microsoft.com/office/powerpoint/2010/main" val="1980315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特殊字元的使用</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89" y="1825625"/>
            <a:ext cx="7568119" cy="3894239"/>
          </a:xfrm>
        </p:spPr>
        <p:txBody>
          <a:bodyPr>
            <a:normAutofit lnSpcReduction="10000"/>
          </a:bodyPr>
          <a:lstStyle/>
          <a:p>
            <a:r>
              <a:rPr lang="zh-TW" altLang="en-US" dirty="0">
                <a:solidFill>
                  <a:schemeClr val="bg1"/>
                </a:solidFill>
                <a:latin typeface="新細明體" panose="02020500000000000000" pitchFamily="18" charset="-120"/>
              </a:rPr>
              <a:t>版權所有的符號 </a:t>
            </a:r>
            <a:r>
              <a:rPr lang="zh-TW" altLang="en-US" dirty="0">
                <a:solidFill>
                  <a:schemeClr val="bg1"/>
                </a:solidFill>
                <a:latin typeface="新細明體" panose="02020500000000000000" pitchFamily="18" charset="-120"/>
                <a:sym typeface="Symbol" panose="05050102010706020507" pitchFamily="18" charset="2"/>
              </a:rPr>
              <a:t>		</a:t>
            </a:r>
            <a:r>
              <a:rPr lang="en-US" altLang="zh-TW" dirty="0">
                <a:solidFill>
                  <a:schemeClr val="bg1"/>
                </a:solidFill>
                <a:latin typeface="Arial Unicode MS" pitchFamily="34" charset="-120"/>
                <a:ea typeface="Arial Unicode MS" pitchFamily="34" charset="-120"/>
                <a:cs typeface="Arial Unicode MS" pitchFamily="34" charset="-120"/>
              </a:rPr>
              <a:t>&amp;copy;   </a:t>
            </a:r>
          </a:p>
          <a:p>
            <a:r>
              <a:rPr lang="zh-TW" altLang="en-US" dirty="0">
                <a:solidFill>
                  <a:schemeClr val="bg1"/>
                </a:solidFill>
                <a:latin typeface="Arial Unicode MS" pitchFamily="34" charset="-120"/>
                <a:ea typeface="Arial Unicode MS" pitchFamily="34" charset="-120"/>
                <a:cs typeface="Arial Unicode MS" pitchFamily="34" charset="-120"/>
              </a:rPr>
              <a:t>空白				</a:t>
            </a:r>
            <a:r>
              <a:rPr lang="en-US" altLang="zh-TW" dirty="0">
                <a:solidFill>
                  <a:schemeClr val="bg1"/>
                </a:solidFill>
                <a:latin typeface="Arial Unicode MS" pitchFamily="34" charset="-120"/>
                <a:ea typeface="Arial Unicode MS" pitchFamily="34" charset="-120"/>
                <a:cs typeface="Arial Unicode MS" pitchFamily="34" charset="-120"/>
              </a:rPr>
              <a:t>&amp;</a:t>
            </a:r>
            <a:r>
              <a:rPr lang="en-US" altLang="zh-TW" dirty="0" err="1">
                <a:solidFill>
                  <a:schemeClr val="bg1"/>
                </a:solidFill>
                <a:latin typeface="Arial Unicode MS" pitchFamily="34" charset="-120"/>
                <a:ea typeface="Arial Unicode MS" pitchFamily="34" charset="-120"/>
                <a:cs typeface="Arial Unicode MS" pitchFamily="34" charset="-120"/>
              </a:rPr>
              <a:t>nbsp</a:t>
            </a:r>
            <a:r>
              <a:rPr lang="en-US" altLang="zh-TW" dirty="0">
                <a:solidFill>
                  <a:schemeClr val="bg1"/>
                </a:solidFill>
                <a:latin typeface="Arial Unicode MS" pitchFamily="34" charset="-120"/>
                <a:ea typeface="Arial Unicode MS" pitchFamily="34" charset="-120"/>
                <a:cs typeface="Arial Unicode MS" pitchFamily="34" charset="-120"/>
              </a:rPr>
              <a:t>;</a:t>
            </a:r>
          </a:p>
          <a:p>
            <a:r>
              <a:rPr lang="en-US" altLang="zh-TW" dirty="0">
                <a:solidFill>
                  <a:schemeClr val="bg1"/>
                </a:solidFill>
                <a:latin typeface="Arial Unicode MS" pitchFamily="34" charset="-120"/>
                <a:ea typeface="Arial Unicode MS" pitchFamily="34" charset="-120"/>
                <a:cs typeface="Arial Unicode MS" pitchFamily="34" charset="-120"/>
              </a:rPr>
              <a:t>AND &amp;				&amp;amp;</a:t>
            </a:r>
          </a:p>
          <a:p>
            <a:r>
              <a:rPr lang="zh-TW" altLang="en-US" dirty="0">
                <a:solidFill>
                  <a:schemeClr val="bg1"/>
                </a:solidFill>
                <a:latin typeface="Arial Unicode MS" pitchFamily="34" charset="-120"/>
                <a:ea typeface="Arial Unicode MS" pitchFamily="34" charset="-120"/>
                <a:cs typeface="Arial Unicode MS" pitchFamily="34" charset="-120"/>
              </a:rPr>
              <a:t>大於 </a:t>
            </a:r>
            <a:r>
              <a:rPr lang="en-US" altLang="zh-TW" dirty="0">
                <a:solidFill>
                  <a:schemeClr val="bg1"/>
                </a:solidFill>
                <a:latin typeface="Arial Unicode MS" pitchFamily="34" charset="-120"/>
                <a:ea typeface="Arial Unicode MS" pitchFamily="34" charset="-120"/>
                <a:cs typeface="Arial Unicode MS" pitchFamily="34" charset="-120"/>
              </a:rPr>
              <a:t>&gt;				&amp;</a:t>
            </a:r>
            <a:r>
              <a:rPr lang="en-US" altLang="zh-TW" dirty="0" err="1">
                <a:solidFill>
                  <a:schemeClr val="bg1"/>
                </a:solidFill>
                <a:latin typeface="Arial Unicode MS" pitchFamily="34" charset="-120"/>
                <a:ea typeface="Arial Unicode MS" pitchFamily="34" charset="-120"/>
                <a:cs typeface="Arial Unicode MS" pitchFamily="34" charset="-120"/>
              </a:rPr>
              <a:t>gt</a:t>
            </a:r>
            <a:r>
              <a:rPr lang="en-US" altLang="zh-TW" dirty="0">
                <a:solidFill>
                  <a:schemeClr val="bg1"/>
                </a:solidFill>
                <a:latin typeface="Arial Unicode MS" pitchFamily="34" charset="-120"/>
                <a:ea typeface="Arial Unicode MS" pitchFamily="34" charset="-120"/>
                <a:cs typeface="Arial Unicode MS" pitchFamily="34" charset="-120"/>
              </a:rPr>
              <a:t>;</a:t>
            </a:r>
          </a:p>
          <a:p>
            <a:r>
              <a:rPr lang="zh-TW" altLang="en-US" dirty="0">
                <a:solidFill>
                  <a:schemeClr val="bg1"/>
                </a:solidFill>
                <a:latin typeface="Arial Unicode MS" pitchFamily="34" charset="-120"/>
                <a:ea typeface="Arial Unicode MS" pitchFamily="34" charset="-120"/>
                <a:cs typeface="Arial Unicode MS" pitchFamily="34" charset="-120"/>
              </a:rPr>
              <a:t>小於</a:t>
            </a:r>
            <a:r>
              <a:rPr lang="en-US" altLang="zh-TW" dirty="0">
                <a:solidFill>
                  <a:schemeClr val="bg1"/>
                </a:solidFill>
                <a:latin typeface="Arial Unicode MS" pitchFamily="34" charset="-120"/>
                <a:ea typeface="Arial Unicode MS" pitchFamily="34" charset="-120"/>
                <a:cs typeface="Arial Unicode MS" pitchFamily="34" charset="-120"/>
              </a:rPr>
              <a:t>&lt; 				&amp;</a:t>
            </a:r>
            <a:r>
              <a:rPr lang="en-US" altLang="zh-TW" dirty="0" err="1">
                <a:solidFill>
                  <a:schemeClr val="bg1"/>
                </a:solidFill>
                <a:latin typeface="Arial Unicode MS" pitchFamily="34" charset="-120"/>
                <a:ea typeface="Arial Unicode MS" pitchFamily="34" charset="-120"/>
                <a:cs typeface="Arial Unicode MS" pitchFamily="34" charset="-120"/>
              </a:rPr>
              <a:t>lt</a:t>
            </a:r>
            <a:r>
              <a:rPr lang="en-US" altLang="zh-TW" dirty="0">
                <a:solidFill>
                  <a:schemeClr val="bg1"/>
                </a:solidFill>
                <a:latin typeface="Arial Unicode MS" pitchFamily="34" charset="-120"/>
                <a:ea typeface="Arial Unicode MS" pitchFamily="34" charset="-120"/>
                <a:cs typeface="Arial Unicode MS" pitchFamily="34" charset="-120"/>
              </a:rPr>
              <a:t>;</a:t>
            </a:r>
          </a:p>
          <a:p>
            <a:r>
              <a:rPr lang="zh-TW" altLang="en-US" dirty="0">
                <a:solidFill>
                  <a:schemeClr val="bg1"/>
                </a:solidFill>
                <a:latin typeface="Arial Unicode MS" pitchFamily="34" charset="-120"/>
                <a:ea typeface="Arial Unicode MS" pitchFamily="34" charset="-120"/>
                <a:cs typeface="Arial Unicode MS" pitchFamily="34" charset="-120"/>
              </a:rPr>
              <a:t>雙引號 “				</a:t>
            </a:r>
            <a:r>
              <a:rPr lang="en-US" altLang="zh-TW" dirty="0">
                <a:solidFill>
                  <a:schemeClr val="bg1"/>
                </a:solidFill>
                <a:latin typeface="Arial Unicode MS" pitchFamily="34" charset="-120"/>
                <a:ea typeface="Arial Unicode MS" pitchFamily="34" charset="-120"/>
                <a:cs typeface="Arial Unicode MS" pitchFamily="34" charset="-120"/>
              </a:rPr>
              <a:t>&amp;</a:t>
            </a:r>
            <a:r>
              <a:rPr lang="en-US" altLang="zh-TW" dirty="0" err="1">
                <a:solidFill>
                  <a:schemeClr val="bg1"/>
                </a:solidFill>
                <a:latin typeface="Arial Unicode MS" pitchFamily="34" charset="-120"/>
                <a:ea typeface="Arial Unicode MS" pitchFamily="34" charset="-120"/>
                <a:cs typeface="Arial Unicode MS" pitchFamily="34" charset="-120"/>
              </a:rPr>
              <a:t>quot</a:t>
            </a:r>
            <a:r>
              <a:rPr lang="en-US" altLang="zh-TW" dirty="0">
                <a:solidFill>
                  <a:schemeClr val="bg1"/>
                </a:solidFill>
                <a:latin typeface="Arial Unicode MS" pitchFamily="34" charset="-120"/>
                <a:ea typeface="Arial Unicode MS" pitchFamily="34" charset="-120"/>
                <a:cs typeface="Arial Unicode MS" pitchFamily="34" charset="-120"/>
              </a:rPr>
              <a:t>;</a:t>
            </a:r>
            <a:endParaRPr lang="en-US" altLang="zh-TW" dirty="0">
              <a:solidFill>
                <a:schemeClr val="bg1"/>
              </a:solidFill>
              <a:latin typeface="Arial Unicode MS" pitchFamily="34" charset="-120"/>
              <a:ea typeface="Arial Unicode MS" pitchFamily="34" charset="-120"/>
              <a:cs typeface="Arial Unicode MS" pitchFamily="34" charset="-120"/>
              <a:sym typeface="Symbol" panose="05050102010706020507" pitchFamily="18" charset="2"/>
            </a:endParaRPr>
          </a:p>
          <a:p>
            <a:r>
              <a:rPr lang="en-US" altLang="zh-TW" dirty="0">
                <a:solidFill>
                  <a:schemeClr val="bg1"/>
                </a:solidFill>
                <a:latin typeface="Arial Unicode MS" pitchFamily="34" charset="-120"/>
                <a:ea typeface="Arial Unicode MS" pitchFamily="34" charset="-120"/>
                <a:cs typeface="Arial Unicode MS" pitchFamily="34" charset="-120"/>
                <a:sym typeface="Symbol" panose="05050102010706020507" pitchFamily="18" charset="2"/>
              </a:rPr>
              <a:t>Registered trademark®		&amp;</a:t>
            </a:r>
            <a:r>
              <a:rPr lang="en-US" altLang="zh-TW" dirty="0" err="1">
                <a:solidFill>
                  <a:schemeClr val="bg1"/>
                </a:solidFill>
                <a:latin typeface="Arial Unicode MS" pitchFamily="34" charset="-120"/>
                <a:ea typeface="Arial Unicode MS" pitchFamily="34" charset="-120"/>
                <a:cs typeface="Arial Unicode MS" pitchFamily="34" charset="-120"/>
                <a:sym typeface="Symbol" panose="05050102010706020507" pitchFamily="18" charset="2"/>
              </a:rPr>
              <a:t>reg</a:t>
            </a:r>
            <a:r>
              <a:rPr lang="en-US" altLang="zh-TW" dirty="0">
                <a:solidFill>
                  <a:schemeClr val="bg1"/>
                </a:solidFill>
                <a:latin typeface="Arial Unicode MS" pitchFamily="34" charset="-120"/>
                <a:ea typeface="Arial Unicode MS" pitchFamily="34" charset="-120"/>
                <a:cs typeface="Arial Unicode MS" pitchFamily="34" charset="-120"/>
                <a:sym typeface="Symbol" panose="05050102010706020507" pitchFamily="18" charset="2"/>
              </a:rPr>
              <a:t>; </a:t>
            </a:r>
          </a:p>
          <a:p>
            <a:r>
              <a:rPr lang="en-US" altLang="zh-TW" dirty="0">
                <a:solidFill>
                  <a:schemeClr val="bg1"/>
                </a:solidFill>
                <a:latin typeface="Arial Unicode MS" pitchFamily="34" charset="-120"/>
                <a:ea typeface="Arial Unicode MS" pitchFamily="34" charset="-120"/>
                <a:cs typeface="Arial Unicode MS" pitchFamily="34" charset="-120"/>
                <a:sym typeface="Symbol" panose="05050102010706020507" pitchFamily="18" charset="2"/>
              </a:rPr>
              <a:t>Trademark ™ 			&amp;#8482;</a:t>
            </a:r>
          </a:p>
          <a:p>
            <a:endParaRPr lang="en-US" altLang="zh-TW" dirty="0">
              <a:solidFill>
                <a:schemeClr val="bg1"/>
              </a:solidFill>
              <a:latin typeface="新細明體" panose="02020500000000000000" pitchFamily="18" charset="-120"/>
            </a:endParaRPr>
          </a:p>
        </p:txBody>
      </p:sp>
      <p:sp>
        <p:nvSpPr>
          <p:cNvPr id="5" name="圓角矩形 4"/>
          <p:cNvSpPr/>
          <p:nvPr/>
        </p:nvSpPr>
        <p:spPr>
          <a:xfrm>
            <a:off x="968441" y="5612860"/>
            <a:ext cx="7037423" cy="729574"/>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marL="0" lvl="1">
              <a:lnSpc>
                <a:spcPct val="90000"/>
              </a:lnSpc>
              <a:defRPr/>
            </a:pPr>
            <a:r>
              <a:rPr lang="zh-TW" altLang="en-US" sz="2000" dirty="0"/>
              <a:t>更多的字符  </a:t>
            </a:r>
            <a:r>
              <a:rPr lang="en-US" altLang="zh-TW" sz="2000" dirty="0"/>
              <a:t>https://www.w3schools.com/html/html_entities.asp</a:t>
            </a:r>
          </a:p>
        </p:txBody>
      </p:sp>
      <p:sp>
        <p:nvSpPr>
          <p:cNvPr id="7" name="投影片編號版面配置區 6"/>
          <p:cNvSpPr>
            <a:spLocks noGrp="1"/>
          </p:cNvSpPr>
          <p:nvPr>
            <p:ph type="sldNum" sz="quarter" idx="12"/>
          </p:nvPr>
        </p:nvSpPr>
        <p:spPr/>
        <p:txBody>
          <a:bodyPr/>
          <a:lstStyle/>
          <a:p>
            <a:fld id="{F86E7483-409D-4D1B-9719-A7AE4E854181}" type="slidenum">
              <a:rPr lang="zh-TW" altLang="en-US" smtClean="0"/>
              <a:pPr/>
              <a:t>22</a:t>
            </a:fld>
            <a:endParaRPr lang="zh-TW" altLang="en-US"/>
          </a:p>
        </p:txBody>
      </p:sp>
    </p:spTree>
    <p:extLst>
      <p:ext uri="{BB962C8B-B14F-4D97-AF65-F5344CB8AC3E}">
        <p14:creationId xmlns:p14="http://schemas.microsoft.com/office/powerpoint/2010/main" val="1841292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圖片</a:t>
            </a:r>
            <a:r>
              <a:rPr lang="en-US" altLang="zh-TW" b="1" dirty="0">
                <a:solidFill>
                  <a:schemeClr val="bg1"/>
                </a:solidFill>
                <a:latin typeface="Arial Unicode MS" panose="020B0604020202020204" pitchFamily="34" charset="-120"/>
              </a:rPr>
              <a:t>(image)</a:t>
            </a:r>
            <a:r>
              <a:rPr lang="zh-TW" altLang="en-US" b="1" dirty="0">
                <a:solidFill>
                  <a:schemeClr val="bg1"/>
                </a:solidFill>
                <a:latin typeface="Arial Unicode MS" panose="020B0604020202020204" pitchFamily="34" charset="-120"/>
              </a:rPr>
              <a:t>元素</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pPr algn="just">
              <a:lnSpc>
                <a:spcPct val="80000"/>
              </a:lnSpc>
            </a:pPr>
            <a:r>
              <a:rPr lang="zh-TW" altLang="en-US" dirty="0">
                <a:solidFill>
                  <a:schemeClr val="bg1"/>
                </a:solidFill>
                <a:latin typeface="Arial Unicode MS" panose="020B0604020202020204" pitchFamily="34" charset="-120"/>
                <a:ea typeface="微軟正黑體" panose="020B0604030504040204" pitchFamily="34" charset="-120"/>
              </a:rPr>
              <a:t>插入圖片 </a:t>
            </a:r>
          </a:p>
          <a:p>
            <a:pPr>
              <a:lnSpc>
                <a:spcPct val="80000"/>
              </a:lnSpc>
              <a:buFont typeface="Wingdings" panose="05000000000000000000" pitchFamily="2" charset="2"/>
              <a:buNone/>
            </a:pPr>
            <a:r>
              <a:rPr lang="zh-TW" altLang="en-US" sz="2600" dirty="0">
                <a:solidFill>
                  <a:schemeClr val="bg1"/>
                </a:solidFill>
                <a:latin typeface="Arial Unicode MS" panose="020B0604020202020204" pitchFamily="34" charset="-120"/>
                <a:ea typeface="微軟正黑體" panose="020B0604030504040204" pitchFamily="34" charset="-120"/>
              </a:rPr>
              <a:t>  </a:t>
            </a:r>
            <a:r>
              <a:rPr lang="en-US" altLang="zh-TW" sz="2600" dirty="0">
                <a:solidFill>
                  <a:schemeClr val="bg1"/>
                </a:solidFill>
                <a:latin typeface="Arial Unicode MS" panose="020B0604020202020204" pitchFamily="34" charset="-120"/>
                <a:ea typeface="微軟正黑體" panose="020B0604030504040204" pitchFamily="34" charset="-120"/>
              </a:rPr>
              <a:t>&lt;</a:t>
            </a:r>
            <a:r>
              <a:rPr lang="en-US" altLang="zh-TW" sz="2600" dirty="0" err="1">
                <a:solidFill>
                  <a:schemeClr val="bg1"/>
                </a:solidFill>
                <a:latin typeface="Arial Unicode MS" panose="020B0604020202020204" pitchFamily="34" charset="-120"/>
                <a:ea typeface="微軟正黑體" panose="020B0604030504040204" pitchFamily="34" charset="-120"/>
              </a:rPr>
              <a:t>img</a:t>
            </a:r>
            <a:r>
              <a:rPr lang="en-US" altLang="zh-TW" sz="2600" dirty="0">
                <a:solidFill>
                  <a:schemeClr val="bg1"/>
                </a:solidFill>
                <a:latin typeface="Arial Unicode MS" panose="020B0604020202020204" pitchFamily="34" charset="-120"/>
                <a:ea typeface="微軟正黑體" panose="020B0604030504040204" pitchFamily="34" charset="-120"/>
              </a:rPr>
              <a:t> </a:t>
            </a:r>
            <a:r>
              <a:rPr lang="en-US" altLang="zh-TW" sz="2600" dirty="0" err="1">
                <a:solidFill>
                  <a:schemeClr val="bg1"/>
                </a:solidFill>
                <a:latin typeface="Arial Unicode MS" panose="020B0604020202020204" pitchFamily="34" charset="-120"/>
                <a:ea typeface="微軟正黑體" panose="020B0604030504040204" pitchFamily="34" charset="-120"/>
              </a:rPr>
              <a:t>src</a:t>
            </a:r>
            <a:r>
              <a:rPr lang="en-US" altLang="zh-TW" sz="26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“images/sakura.jpg”</a:t>
            </a:r>
            <a:r>
              <a:rPr lang="en-US" altLang="zh-TW" sz="2600" dirty="0">
                <a:solidFill>
                  <a:schemeClr val="bg1"/>
                </a:solidFill>
                <a:latin typeface="Arial Unicode MS" panose="020B0604020202020204" pitchFamily="34" charset="-120"/>
                <a:ea typeface="微軟正黑體" panose="020B0604030504040204" pitchFamily="34" charset="-120"/>
              </a:rPr>
              <a:t>  alt=</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600" dirty="0">
                <a:solidFill>
                  <a:schemeClr val="bg1"/>
                </a:solidFill>
                <a:latin typeface="Arial Unicode MS" panose="020B0604020202020204" pitchFamily="34" charset="-120"/>
                <a:ea typeface="微軟正黑體" panose="020B0604030504040204" pitchFamily="34" charset="-120"/>
              </a:rPr>
              <a:t>櫻花</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600" dirty="0">
                <a:solidFill>
                  <a:schemeClr val="bg1"/>
                </a:solidFill>
                <a:latin typeface="Arial Unicode MS" panose="020B0604020202020204" pitchFamily="34" charset="-120"/>
                <a:ea typeface="微軟正黑體" panose="020B0604030504040204" pitchFamily="34" charset="-120"/>
              </a:rPr>
              <a:t> title=</a:t>
            </a:r>
            <a:r>
              <a:rPr lang="en-US" altLang="zh-TW" dirty="0">
                <a:solidFill>
                  <a:schemeClr val="bg1"/>
                </a:solidFill>
                <a:latin typeface="Arial Unicode MS" panose="020B0604020202020204" pitchFamily="34" charset="-120"/>
                <a:ea typeface="微軟正黑體" panose="020B0604030504040204" pitchFamily="34" charset="-120"/>
              </a:rPr>
              <a:t>"…“ </a:t>
            </a:r>
            <a:r>
              <a:rPr lang="en-US" altLang="zh-TW" sz="2600" dirty="0">
                <a:solidFill>
                  <a:schemeClr val="bg1"/>
                </a:solidFill>
                <a:latin typeface="Arial Unicode MS" panose="020B0604020202020204" pitchFamily="34" charset="-120"/>
                <a:ea typeface="微軟正黑體" panose="020B0604030504040204" pitchFamily="34" charset="-120"/>
              </a:rPr>
              <a:t>width=</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600" dirty="0">
                <a:solidFill>
                  <a:schemeClr val="bg1"/>
                </a:solidFill>
                <a:latin typeface="Arial Unicode MS" panose="020B0604020202020204" pitchFamily="34" charset="-120"/>
                <a:ea typeface="微軟正黑體" panose="020B0604030504040204" pitchFamily="34" charset="-120"/>
              </a:rPr>
              <a:t>600</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600" dirty="0">
                <a:solidFill>
                  <a:schemeClr val="bg1"/>
                </a:solidFill>
                <a:latin typeface="Arial Unicode MS" panose="020B0604020202020204" pitchFamily="34" charset="-120"/>
                <a:ea typeface="微軟正黑體" panose="020B0604030504040204" pitchFamily="34" charset="-120"/>
              </a:rPr>
              <a:t> height=</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600" dirty="0">
                <a:solidFill>
                  <a:schemeClr val="bg1"/>
                </a:solidFill>
                <a:latin typeface="Arial Unicode MS" panose="020B0604020202020204" pitchFamily="34" charset="-120"/>
                <a:ea typeface="微軟正黑體" panose="020B0604030504040204" pitchFamily="34" charset="-120"/>
              </a:rPr>
              <a:t>400</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600" dirty="0">
                <a:solidFill>
                  <a:schemeClr val="bg1"/>
                </a:solidFill>
                <a:latin typeface="Arial Unicode MS" panose="020B0604020202020204" pitchFamily="34" charset="-120"/>
                <a:ea typeface="微軟正黑體" panose="020B0604030504040204" pitchFamily="34" charset="-120"/>
              </a:rPr>
              <a:t>&gt;</a:t>
            </a:r>
          </a:p>
          <a:p>
            <a:pPr lvl="1" algn="just">
              <a:lnSpc>
                <a:spcPct val="80000"/>
              </a:lnSpc>
            </a:pP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lgn="just">
              <a:lnSpc>
                <a:spcPct val="80000"/>
              </a:lnSpc>
            </a:pPr>
            <a:r>
              <a:rPr lang="en-US" altLang="zh-TW" sz="2200" dirty="0" err="1">
                <a:solidFill>
                  <a:schemeClr val="bg1"/>
                </a:solidFill>
                <a:latin typeface="Arial Unicode MS" panose="020B0604020202020204" pitchFamily="34" charset="-120"/>
                <a:ea typeface="微軟正黑體" panose="020B0604030504040204" pitchFamily="34" charset="-120"/>
              </a:rPr>
              <a:t>src</a:t>
            </a:r>
            <a:r>
              <a:rPr lang="en-US" altLang="zh-TW" sz="2200" dirty="0">
                <a:solidFill>
                  <a:schemeClr val="bg1"/>
                </a:solidFill>
                <a:latin typeface="Arial Unicode MS" panose="020B0604020202020204" pitchFamily="34" charset="-120"/>
                <a:ea typeface="微軟正黑體" panose="020B0604030504040204" pitchFamily="34" charset="-120"/>
              </a:rPr>
              <a:t> = </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 … </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 </a:t>
            </a:r>
            <a:r>
              <a:rPr lang="zh-TW" altLang="en-US" sz="2200" dirty="0">
                <a:solidFill>
                  <a:schemeClr val="bg1"/>
                </a:solidFill>
                <a:latin typeface="Arial Unicode MS" panose="020B0604020202020204" pitchFamily="34" charset="-120"/>
                <a:ea typeface="微軟正黑體" panose="020B0604030504040204" pitchFamily="34" charset="-120"/>
              </a:rPr>
              <a:t> 必要屬性，指定圖片來源的</a:t>
            </a:r>
            <a:r>
              <a:rPr lang="en-US" altLang="zh-TW" sz="2200" dirty="0" err="1">
                <a:solidFill>
                  <a:schemeClr val="bg1"/>
                </a:solidFill>
                <a:latin typeface="Arial Unicode MS" panose="020B0604020202020204" pitchFamily="34" charset="-120"/>
                <a:ea typeface="微軟正黑體" panose="020B0604030504040204" pitchFamily="34" charset="-120"/>
              </a:rPr>
              <a:t>url</a:t>
            </a:r>
            <a:endParaRPr lang="zh-TW" altLang="en-US" sz="2200" dirty="0">
              <a:solidFill>
                <a:schemeClr val="bg1"/>
              </a:solidFill>
              <a:latin typeface="Arial Unicode MS" panose="020B0604020202020204" pitchFamily="34" charset="-120"/>
              <a:ea typeface="微軟正黑體" panose="020B0604030504040204" pitchFamily="34" charset="-120"/>
            </a:endParaRPr>
          </a:p>
          <a:p>
            <a:pPr lvl="1" algn="just">
              <a:lnSpc>
                <a:spcPct val="80000"/>
              </a:lnSpc>
            </a:pPr>
            <a:r>
              <a:rPr lang="en-US" altLang="zh-TW" sz="2200" dirty="0">
                <a:solidFill>
                  <a:schemeClr val="bg1"/>
                </a:solidFill>
                <a:latin typeface="Arial Unicode MS" panose="020B0604020202020204" pitchFamily="34" charset="-120"/>
                <a:ea typeface="微軟正黑體" panose="020B0604030504040204" pitchFamily="34" charset="-120"/>
              </a:rPr>
              <a:t>alt= </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 … </a:t>
            </a:r>
            <a:r>
              <a:rPr lang="en-US" altLang="zh-TW" sz="21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   不顯示圖形時以此文字代替</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lgn="just">
              <a:lnSpc>
                <a:spcPct val="80000"/>
              </a:lnSpc>
            </a:pPr>
            <a:r>
              <a:rPr lang="en-US" altLang="zh-TW" sz="2200" dirty="0">
                <a:solidFill>
                  <a:schemeClr val="bg1"/>
                </a:solidFill>
                <a:latin typeface="Arial Unicode MS" panose="020B0604020202020204" pitchFamily="34" charset="-120"/>
                <a:ea typeface="微軟正黑體" panose="020B0604030504040204" pitchFamily="34" charset="-120"/>
              </a:rPr>
              <a:t>title = </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 … ” </a:t>
            </a:r>
            <a:r>
              <a:rPr lang="zh-TW" altLang="en-US" sz="2200" dirty="0">
                <a:solidFill>
                  <a:schemeClr val="bg1"/>
                </a:solidFill>
                <a:latin typeface="Arial Unicode MS" panose="020B0604020202020204" pitchFamily="34" charset="-120"/>
                <a:ea typeface="微軟正黑體" panose="020B0604030504040204" pitchFamily="34" charset="-120"/>
              </a:rPr>
              <a:t> 當滑鼠移到圖片上時出現的說明文字</a:t>
            </a:r>
            <a:r>
              <a:rPr lang="en-US" altLang="zh-TW" sz="2200" dirty="0">
                <a:solidFill>
                  <a:schemeClr val="bg1"/>
                </a:solidFill>
                <a:latin typeface="Arial Unicode MS" panose="020B0604020202020204" pitchFamily="34" charset="-120"/>
                <a:ea typeface="微軟正黑體" panose="020B0604030504040204" pitchFamily="34" charset="-120"/>
              </a:rPr>
              <a:t>(IE7</a:t>
            </a:r>
            <a:r>
              <a:rPr lang="zh-TW" altLang="en-US" sz="2200" dirty="0">
                <a:solidFill>
                  <a:schemeClr val="bg1"/>
                </a:solidFill>
                <a:latin typeface="Arial Unicode MS" panose="020B0604020202020204" pitchFamily="34" charset="-120"/>
                <a:ea typeface="微軟正黑體" panose="020B0604030504040204" pitchFamily="34" charset="-120"/>
              </a:rPr>
              <a:t>之前</a:t>
            </a:r>
            <a:r>
              <a:rPr lang="en-US" altLang="zh-TW" sz="2200" dirty="0">
                <a:solidFill>
                  <a:schemeClr val="bg1"/>
                </a:solidFill>
                <a:latin typeface="Arial Unicode MS" panose="020B0604020202020204" pitchFamily="34" charset="-120"/>
                <a:ea typeface="微軟正黑體" panose="020B0604030504040204" pitchFamily="34" charset="-120"/>
              </a:rPr>
              <a:t>)</a:t>
            </a:r>
          </a:p>
          <a:p>
            <a:pPr lvl="1" algn="just">
              <a:lnSpc>
                <a:spcPct val="80000"/>
              </a:lnSpc>
            </a:pPr>
            <a:r>
              <a:rPr lang="en-US" altLang="zh-TW" sz="2200" dirty="0">
                <a:solidFill>
                  <a:schemeClr val="bg1"/>
                </a:solidFill>
                <a:latin typeface="Arial Unicode MS" panose="020B0604020202020204" pitchFamily="34" charset="-120"/>
                <a:ea typeface="微軟正黑體" panose="020B0604030504040204" pitchFamily="34" charset="-120"/>
              </a:rPr>
              <a:t>height, width</a:t>
            </a:r>
            <a:r>
              <a:rPr lang="zh-TW" altLang="en-US" sz="2200" dirty="0">
                <a:solidFill>
                  <a:schemeClr val="bg1"/>
                </a:solidFill>
                <a:latin typeface="Arial Unicode MS" panose="020B0604020202020204" pitchFamily="34" charset="-120"/>
                <a:ea typeface="微軟正黑體" panose="020B0604030504040204" pitchFamily="34" charset="-120"/>
              </a:rPr>
              <a:t>  圖高與圖寬</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lgn="just">
              <a:lnSpc>
                <a:spcPct val="80000"/>
              </a:lnSpc>
              <a:buFontTx/>
              <a:buNone/>
            </a:pPr>
            <a:endParaRPr lang="en-US" altLang="zh-TW" sz="2200" dirty="0">
              <a:solidFill>
                <a:schemeClr val="bg1"/>
              </a:solidFill>
              <a:latin typeface="Arial Unicode MS" panose="020B0604020202020204" pitchFamily="34" charset="-120"/>
              <a:ea typeface="微軟正黑體" panose="020B0604030504040204" pitchFamily="34" charset="-120"/>
            </a:endParaRPr>
          </a:p>
          <a:p>
            <a:r>
              <a:rPr lang="zh-TW" altLang="en-US" dirty="0">
                <a:solidFill>
                  <a:schemeClr val="bg1"/>
                </a:solidFill>
                <a:latin typeface="Arial Unicode MS" panose="020B0604020202020204" pitchFamily="34" charset="-120"/>
                <a:ea typeface="微軟正黑體" panose="020B0604030504040204" pitchFamily="34" charset="-120"/>
              </a:rPr>
              <a:t>圖片超連結</a:t>
            </a:r>
            <a:endParaRPr lang="en-US" altLang="zh-TW" dirty="0">
              <a:solidFill>
                <a:schemeClr val="bg1"/>
              </a:solidFill>
              <a:latin typeface="Arial Unicode MS" panose="020B0604020202020204" pitchFamily="34" charset="-120"/>
              <a:ea typeface="微軟正黑體" panose="020B0604030504040204" pitchFamily="34" charset="-120"/>
            </a:endParaRPr>
          </a:p>
          <a:p>
            <a:pPr lvl="1"/>
            <a:r>
              <a:rPr lang="en-US" altLang="zh-TW" sz="2200" dirty="0">
                <a:solidFill>
                  <a:schemeClr val="bg1"/>
                </a:solidFill>
                <a:latin typeface="Arial Unicode MS" panose="020B0604020202020204" pitchFamily="34" charset="-120"/>
                <a:ea typeface="微軟正黑體" panose="020B0604030504040204" pitchFamily="34" charset="-120"/>
              </a:rPr>
              <a:t>&lt;a </a:t>
            </a:r>
            <a:r>
              <a:rPr lang="en-US" altLang="zh-TW" sz="2200" dirty="0" err="1">
                <a:solidFill>
                  <a:schemeClr val="bg1"/>
                </a:solidFill>
                <a:latin typeface="Arial Unicode MS" panose="020B0604020202020204" pitchFamily="34" charset="-120"/>
                <a:ea typeface="微軟正黑體" panose="020B0604030504040204" pitchFamily="34" charset="-120"/>
              </a:rPr>
              <a:t>href</a:t>
            </a:r>
            <a:r>
              <a:rPr lang="en-US" altLang="zh-TW" sz="2200" dirty="0">
                <a:solidFill>
                  <a:schemeClr val="bg1"/>
                </a:solidFill>
                <a:latin typeface="Arial Unicode MS" panose="020B0604020202020204" pitchFamily="34" charset="-120"/>
                <a:ea typeface="微軟正黑體" panose="020B0604030504040204" pitchFamily="34" charset="-120"/>
              </a:rPr>
              <a:t> =</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http://...</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&gt;</a:t>
            </a:r>
            <a:r>
              <a:rPr lang="zh-TW" altLang="en-US" sz="2200" dirty="0">
                <a:solidFill>
                  <a:schemeClr val="bg1"/>
                </a:solidFill>
                <a:latin typeface="Arial Unicode MS" panose="020B0604020202020204" pitchFamily="34" charset="-120"/>
                <a:ea typeface="微軟正黑體" panose="020B0604030504040204" pitchFamily="34" charset="-120"/>
              </a:rPr>
              <a:t>＜</a:t>
            </a:r>
            <a:r>
              <a:rPr lang="en-US" altLang="zh-TW" sz="2200" dirty="0" err="1">
                <a:solidFill>
                  <a:schemeClr val="bg1"/>
                </a:solidFill>
                <a:latin typeface="Arial Unicode MS" panose="020B0604020202020204" pitchFamily="34" charset="-120"/>
                <a:ea typeface="微軟正黑體" panose="020B0604030504040204" pitchFamily="34" charset="-120"/>
              </a:rPr>
              <a:t>img</a:t>
            </a:r>
            <a:r>
              <a:rPr lang="en-US" altLang="zh-TW" sz="2200" dirty="0">
                <a:solidFill>
                  <a:schemeClr val="bg1"/>
                </a:solidFill>
                <a:latin typeface="Arial Unicode MS" panose="020B0604020202020204" pitchFamily="34" charset="-120"/>
                <a:ea typeface="微軟正黑體" panose="020B0604030504040204" pitchFamily="34" charset="-120"/>
              </a:rPr>
              <a:t> </a:t>
            </a:r>
            <a:r>
              <a:rPr lang="en-US" altLang="zh-TW" sz="2200" dirty="0" err="1">
                <a:solidFill>
                  <a:schemeClr val="bg1"/>
                </a:solidFill>
                <a:latin typeface="Arial Unicode MS" panose="020B0604020202020204" pitchFamily="34" charset="-120"/>
                <a:ea typeface="微軟正黑體" panose="020B0604030504040204" pitchFamily="34" charset="-120"/>
              </a:rPr>
              <a:t>src</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a:t>
            </a:r>
            <a:r>
              <a:rPr lang="en-US" altLang="zh-TW" sz="2100" dirty="0">
                <a:solidFill>
                  <a:schemeClr val="bg1"/>
                </a:solidFill>
                <a:latin typeface="Arial Unicode MS" panose="020B0604020202020204" pitchFamily="34" charset="-120"/>
                <a:ea typeface="微軟正黑體" panose="020B0604030504040204" pitchFamily="34" charset="-120"/>
              </a:rPr>
              <a:t>"</a:t>
            </a:r>
            <a:r>
              <a:rPr lang="en-US" altLang="zh-TW" dirty="0">
                <a:solidFill>
                  <a:schemeClr val="bg1"/>
                </a:solidFill>
                <a:latin typeface="Arial Unicode MS" panose="020B0604020202020204" pitchFamily="34" charset="-120"/>
                <a:ea typeface="微軟正黑體" panose="020B0604030504040204" pitchFamily="34" charset="-120"/>
              </a:rPr>
              <a:t>&gt;</a:t>
            </a:r>
            <a:r>
              <a:rPr lang="zh-TW" altLang="en-US" dirty="0">
                <a:solidFill>
                  <a:schemeClr val="bg1"/>
                </a:solidFill>
                <a:latin typeface="Arial Unicode MS" panose="020B0604020202020204" pitchFamily="34" charset="-120"/>
                <a:ea typeface="微軟正黑體" panose="020B0604030504040204" pitchFamily="34" charset="-120"/>
              </a:rPr>
              <a:t>圖檔連結</a:t>
            </a:r>
            <a:r>
              <a:rPr lang="en-US" altLang="zh-TW" dirty="0">
                <a:solidFill>
                  <a:schemeClr val="bg1"/>
                </a:solidFill>
                <a:latin typeface="Arial Unicode MS" panose="020B0604020202020204" pitchFamily="34" charset="-120"/>
                <a:ea typeface="微軟正黑體" panose="020B0604030504040204" pitchFamily="34" charset="-120"/>
              </a:rPr>
              <a:t>&lt;/a&gt;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23</a:t>
            </a:fld>
            <a:endParaRPr lang="zh-TW" altLang="en-US"/>
          </a:p>
        </p:txBody>
      </p:sp>
    </p:spTree>
    <p:extLst>
      <p:ext uri="{BB962C8B-B14F-4D97-AF65-F5344CB8AC3E}">
        <p14:creationId xmlns:p14="http://schemas.microsoft.com/office/powerpoint/2010/main" val="776138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網頁基礎內容元素</a:t>
            </a:r>
            <a:r>
              <a:rPr lang="en-US" altLang="zh-TW" b="1" dirty="0">
                <a:solidFill>
                  <a:schemeClr val="bg1"/>
                </a:solidFill>
                <a:latin typeface="Arial Unicode MS" panose="020B0604020202020204" pitchFamily="34" charset="-120"/>
                <a:ea typeface="微軟正黑體" panose="020B0604030504040204" pitchFamily="34" charset="-120"/>
              </a:rPr>
              <a:t>(div)</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r>
              <a:rPr lang="zh-TW" altLang="en-US" dirty="0">
                <a:solidFill>
                  <a:schemeClr val="bg1"/>
                </a:solidFill>
                <a:latin typeface="微軟正黑體" panose="020B0604030504040204" pitchFamily="34" charset="-120"/>
                <a:ea typeface="微軟正黑體" panose="020B0604030504040204" pitchFamily="34" charset="-120"/>
              </a:rPr>
              <a:t>區塊元素</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dirty="0">
                <a:solidFill>
                  <a:schemeClr val="bg1"/>
                </a:solidFill>
                <a:latin typeface="微軟正黑體" panose="020B0604030504040204" pitchFamily="34" charset="-120"/>
                <a:ea typeface="微軟正黑體" panose="020B0604030504040204" pitchFamily="34" charset="-120"/>
              </a:rPr>
              <a:t>&lt;div&gt;</a:t>
            </a: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區塊元素特性無法併排</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預設無寬高顏色等樣式</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用來將網頁內各種元素分類排列</a:t>
            </a:r>
            <a:endParaRPr lang="en-US" altLang="zh-TW"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endParaRPr lang="en-US" altLang="zh-TW" dirty="0">
              <a:solidFill>
                <a:schemeClr val="bg1"/>
              </a:solidFill>
              <a:latin typeface="微軟正黑體" panose="020B0604030504040204" pitchFamily="34" charset="-120"/>
              <a:ea typeface="微軟正黑體" panose="020B0604030504040204" pitchFamily="34" charset="-120"/>
            </a:endParaRPr>
          </a:p>
        </p:txBody>
      </p:sp>
      <p:sp>
        <p:nvSpPr>
          <p:cNvPr id="4" name="圓角矩形 3"/>
          <p:cNvSpPr/>
          <p:nvPr/>
        </p:nvSpPr>
        <p:spPr>
          <a:xfrm>
            <a:off x="1258432" y="4270777"/>
            <a:ext cx="6805753" cy="1662899"/>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&lt;div style="width:300px;height:300px;background-color:#</a:t>
            </a:r>
            <a:r>
              <a:rPr lang="en-US" altLang="zh-TW" dirty="0" err="1"/>
              <a:t>dda</a:t>
            </a:r>
            <a:r>
              <a:rPr lang="en-US" altLang="zh-TW" dirty="0"/>
              <a:t>;"&gt;</a:t>
            </a:r>
          </a:p>
          <a:p>
            <a:pPr>
              <a:defRPr/>
            </a:pPr>
            <a:r>
              <a:rPr lang="en-US" altLang="zh-TW" dirty="0"/>
              <a:t>        &lt;h1 style="color:#0a6;"&gt;</a:t>
            </a:r>
            <a:r>
              <a:rPr lang="zh-TW" altLang="en-US" dirty="0"/>
              <a:t>我是標題</a:t>
            </a:r>
            <a:r>
              <a:rPr lang="en-US" altLang="zh-TW" dirty="0"/>
              <a:t>&lt;/h1&gt;</a:t>
            </a:r>
          </a:p>
          <a:p>
            <a:pPr>
              <a:defRPr/>
            </a:pPr>
            <a:r>
              <a:rPr lang="en-US" altLang="zh-TW" dirty="0"/>
              <a:t>        &lt;p&gt;</a:t>
            </a:r>
            <a:r>
              <a:rPr lang="zh-TW" altLang="en-US" dirty="0"/>
              <a:t>我是內文</a:t>
            </a:r>
            <a:r>
              <a:rPr lang="en-US" altLang="zh-TW" dirty="0"/>
              <a:t>&lt;/p&gt;</a:t>
            </a:r>
          </a:p>
          <a:p>
            <a:pPr>
              <a:defRPr/>
            </a:pPr>
            <a:r>
              <a:rPr lang="en-US" altLang="zh-TW" dirty="0"/>
              <a:t>&lt;/div&gt;</a:t>
            </a:r>
          </a:p>
        </p:txBody>
      </p:sp>
      <p:pic>
        <p:nvPicPr>
          <p:cNvPr id="6" name="圖片 5"/>
          <p:cNvPicPr>
            <a:picLocks noChangeAspect="1"/>
          </p:cNvPicPr>
          <p:nvPr/>
        </p:nvPicPr>
        <p:blipFill>
          <a:blip r:embed="rId2" cstate="print"/>
          <a:stretch>
            <a:fillRect/>
          </a:stretch>
        </p:blipFill>
        <p:spPr>
          <a:xfrm>
            <a:off x="5968685" y="1889866"/>
            <a:ext cx="2095500" cy="2085975"/>
          </a:xfrm>
          <a:prstGeom prst="rect">
            <a:avLst/>
          </a:prstGeom>
        </p:spPr>
      </p:pic>
      <p:sp>
        <p:nvSpPr>
          <p:cNvPr id="7" name="投影片編號版面配置區 6"/>
          <p:cNvSpPr>
            <a:spLocks noGrp="1"/>
          </p:cNvSpPr>
          <p:nvPr>
            <p:ph type="sldNum" sz="quarter" idx="12"/>
          </p:nvPr>
        </p:nvSpPr>
        <p:spPr/>
        <p:txBody>
          <a:bodyPr/>
          <a:lstStyle/>
          <a:p>
            <a:fld id="{F86E7483-409D-4D1B-9719-A7AE4E854181}" type="slidenum">
              <a:rPr lang="zh-TW" altLang="en-US" smtClean="0"/>
              <a:pPr/>
              <a:t>24</a:t>
            </a:fld>
            <a:endParaRPr lang="zh-TW" altLang="en-US"/>
          </a:p>
        </p:txBody>
      </p:sp>
    </p:spTree>
    <p:extLst>
      <p:ext uri="{BB962C8B-B14F-4D97-AF65-F5344CB8AC3E}">
        <p14:creationId xmlns:p14="http://schemas.microsoft.com/office/powerpoint/2010/main" val="951183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超連結 </a:t>
            </a:r>
            <a:r>
              <a:rPr lang="en-US" altLang="zh-TW" b="1" dirty="0">
                <a:solidFill>
                  <a:schemeClr val="bg1"/>
                </a:solidFill>
                <a:latin typeface="Arial Unicode MS" panose="020B0604020202020204" pitchFamily="34" charset="-120"/>
              </a:rPr>
              <a:t>(Hyperlink)</a:t>
            </a:r>
            <a:r>
              <a:rPr lang="zh-TW" altLang="en-US" b="1" dirty="0">
                <a:solidFill>
                  <a:schemeClr val="bg1"/>
                </a:solidFill>
                <a:latin typeface="Arial Unicode MS" panose="020B0604020202020204" pitchFamily="34" charset="-120"/>
              </a:rPr>
              <a:t>元素</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lnSpcReduction="10000"/>
          </a:bodyPr>
          <a:lstStyle/>
          <a:p>
            <a:pPr algn="just">
              <a:defRPr/>
            </a:pPr>
            <a:r>
              <a:rPr lang="zh-TW" altLang="en-US" sz="2600" dirty="0">
                <a:solidFill>
                  <a:schemeClr val="bg1"/>
                </a:solidFill>
                <a:latin typeface="Arial Unicode MS" panose="020B0604020202020204" pitchFamily="34" charset="-120"/>
                <a:ea typeface="微軟正黑體" panose="020B0604030504040204" pitchFamily="34" charset="-120"/>
              </a:rPr>
              <a:t>連結到其他網站</a:t>
            </a:r>
          </a:p>
          <a:p>
            <a:pPr algn="just">
              <a:buNone/>
              <a:defRPr/>
            </a:pPr>
            <a:r>
              <a:rPr lang="zh-TW" altLang="en-US" sz="2600" dirty="0">
                <a:solidFill>
                  <a:schemeClr val="bg1"/>
                </a:solidFill>
                <a:latin typeface="Arial Unicode MS" panose="020B0604020202020204" pitchFamily="34" charset="-120"/>
                <a:ea typeface="微軟正黑體" panose="020B0604030504040204" pitchFamily="34" charset="-120"/>
              </a:rPr>
              <a:t>		 </a:t>
            </a:r>
            <a:r>
              <a:rPr lang="en-US" altLang="zh-TW" sz="2100" dirty="0">
                <a:solidFill>
                  <a:schemeClr val="bg1"/>
                </a:solidFill>
                <a:latin typeface="Arial Unicode MS" panose="020B0604020202020204" pitchFamily="34" charset="-120"/>
                <a:ea typeface="微軟正黑體" panose="020B0604030504040204" pitchFamily="34" charset="-120"/>
              </a:rPr>
              <a:t>&lt;a </a:t>
            </a:r>
            <a:r>
              <a:rPr lang="en-US" altLang="zh-TW" sz="2100" dirty="0" err="1">
                <a:solidFill>
                  <a:schemeClr val="bg1"/>
                </a:solidFill>
                <a:latin typeface="Arial Unicode MS" panose="020B0604020202020204" pitchFamily="34" charset="-120"/>
                <a:ea typeface="微軟正黑體" panose="020B0604030504040204" pitchFamily="34" charset="-120"/>
              </a:rPr>
              <a:t>href</a:t>
            </a:r>
            <a:r>
              <a:rPr lang="en-US" altLang="zh-TW" sz="2100" dirty="0">
                <a:solidFill>
                  <a:schemeClr val="bg1"/>
                </a:solidFill>
                <a:latin typeface="Arial Unicode MS" panose="020B0604020202020204" pitchFamily="34" charset="-120"/>
                <a:ea typeface="微軟正黑體" panose="020B0604030504040204" pitchFamily="34" charset="-120"/>
              </a:rPr>
              <a:t>= "http://www.iiiedu.org.tw"&gt;</a:t>
            </a:r>
            <a:r>
              <a:rPr lang="zh-TW" altLang="en-US" sz="2100" dirty="0">
                <a:solidFill>
                  <a:schemeClr val="bg1"/>
                </a:solidFill>
                <a:latin typeface="Arial Unicode MS" panose="020B0604020202020204" pitchFamily="34" charset="-120"/>
                <a:ea typeface="微軟正黑體" panose="020B0604030504040204" pitchFamily="34" charset="-120"/>
              </a:rPr>
              <a:t>資策會</a:t>
            </a:r>
            <a:r>
              <a:rPr lang="en-US" altLang="zh-TW" sz="2100" dirty="0">
                <a:solidFill>
                  <a:schemeClr val="bg1"/>
                </a:solidFill>
                <a:latin typeface="Arial Unicode MS" panose="020B0604020202020204" pitchFamily="34" charset="-120"/>
                <a:ea typeface="微軟正黑體" panose="020B0604030504040204" pitchFamily="34" charset="-120"/>
              </a:rPr>
              <a:t>&lt;/a&gt;</a:t>
            </a:r>
          </a:p>
          <a:p>
            <a:pPr algn="just">
              <a:defRPr/>
            </a:pPr>
            <a:r>
              <a:rPr lang="zh-TW" altLang="en-US" sz="2600" dirty="0">
                <a:solidFill>
                  <a:schemeClr val="bg1"/>
                </a:solidFill>
                <a:latin typeface="Arial Unicode MS" panose="020B0604020202020204" pitchFamily="34" charset="-120"/>
              </a:rPr>
              <a:t>連結到同一網站內的網頁</a:t>
            </a:r>
            <a:endParaRPr lang="en-US" altLang="zh-TW" sz="2600" dirty="0">
              <a:solidFill>
                <a:schemeClr val="bg1"/>
              </a:solidFill>
              <a:latin typeface="Arial Unicode MS" panose="020B0604020202020204" pitchFamily="34" charset="-120"/>
            </a:endParaRPr>
          </a:p>
          <a:p>
            <a:pPr marL="457200" lvl="1" indent="0" algn="just">
              <a:buNone/>
              <a:defRPr/>
            </a:pPr>
            <a:r>
              <a:rPr lang="zh-TW" altLang="en-US" sz="2200" dirty="0">
                <a:solidFill>
                  <a:schemeClr val="bg1"/>
                </a:solidFill>
                <a:latin typeface="Arial Unicode MS" panose="020B0604020202020204" pitchFamily="34" charset="-120"/>
                <a:ea typeface="微軟正黑體" panose="020B0604030504040204" pitchFamily="34" charset="-120"/>
              </a:rPr>
              <a:t>       </a:t>
            </a:r>
            <a:r>
              <a:rPr lang="en-US" altLang="zh-TW" sz="2000" dirty="0">
                <a:solidFill>
                  <a:schemeClr val="bg1"/>
                </a:solidFill>
                <a:latin typeface="Arial Unicode MS" panose="020B0604020202020204" pitchFamily="34" charset="-120"/>
              </a:rPr>
              <a:t>&lt;a </a:t>
            </a:r>
            <a:r>
              <a:rPr lang="en-US" altLang="zh-TW" sz="2000" dirty="0" err="1">
                <a:solidFill>
                  <a:schemeClr val="bg1"/>
                </a:solidFill>
                <a:latin typeface="Arial Unicode MS" panose="020B0604020202020204" pitchFamily="34" charset="-120"/>
              </a:rPr>
              <a:t>href</a:t>
            </a:r>
            <a:r>
              <a:rPr lang="en-US" altLang="zh-TW" sz="2000" dirty="0">
                <a:solidFill>
                  <a:schemeClr val="bg1"/>
                </a:solidFill>
                <a:latin typeface="Arial Unicode MS" panose="020B0604020202020204" pitchFamily="34" charset="-120"/>
              </a:rPr>
              <a:t>= “product.html"&gt;</a:t>
            </a:r>
            <a:r>
              <a:rPr lang="zh-TW" altLang="en-US" sz="2000" dirty="0">
                <a:solidFill>
                  <a:schemeClr val="bg1"/>
                </a:solidFill>
                <a:latin typeface="Arial Unicode MS" panose="020B0604020202020204" pitchFamily="34" charset="-120"/>
              </a:rPr>
              <a:t>資策會</a:t>
            </a:r>
            <a:r>
              <a:rPr lang="en-US" altLang="zh-TW" sz="2000" dirty="0">
                <a:solidFill>
                  <a:schemeClr val="bg1"/>
                </a:solidFill>
                <a:latin typeface="Arial Unicode MS" panose="020B0604020202020204" pitchFamily="34" charset="-120"/>
              </a:rPr>
              <a:t>&lt;/a&gt;</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algn="just">
              <a:defRPr/>
            </a:pPr>
            <a:r>
              <a:rPr lang="zh-TW" altLang="en-US" sz="2600" dirty="0">
                <a:solidFill>
                  <a:schemeClr val="bg1"/>
                </a:solidFill>
                <a:latin typeface="Arial Unicode MS" panose="020B0604020202020204" pitchFamily="34" charset="-120"/>
                <a:ea typeface="微軟正黑體" panose="020B0604030504040204" pitchFamily="34" charset="-120"/>
              </a:rPr>
              <a:t>連結到同一網頁內的特定位置</a:t>
            </a:r>
            <a:r>
              <a:rPr lang="en-US" altLang="zh-TW" sz="2600" dirty="0">
                <a:solidFill>
                  <a:schemeClr val="bg1"/>
                </a:solidFill>
                <a:latin typeface="Arial Unicode MS" panose="020B0604020202020204" pitchFamily="34" charset="-120"/>
                <a:ea typeface="微軟正黑體" panose="020B0604030504040204" pitchFamily="34" charset="-120"/>
              </a:rPr>
              <a:t>(</a:t>
            </a:r>
            <a:r>
              <a:rPr lang="zh-TW" altLang="en-US" sz="2600" dirty="0">
                <a:solidFill>
                  <a:schemeClr val="bg1"/>
                </a:solidFill>
                <a:latin typeface="Arial Unicode MS" panose="020B0604020202020204" pitchFamily="34" charset="-120"/>
                <a:ea typeface="微軟正黑體" panose="020B0604030504040204" pitchFamily="34" charset="-120"/>
              </a:rPr>
              <a:t>書籤</a:t>
            </a:r>
            <a:r>
              <a:rPr lang="en-US" altLang="zh-TW" sz="2600" dirty="0">
                <a:solidFill>
                  <a:schemeClr val="bg1"/>
                </a:solidFill>
                <a:latin typeface="Arial Unicode MS" panose="020B0604020202020204" pitchFamily="34" charset="-120"/>
                <a:ea typeface="微軟正黑體" panose="020B0604030504040204" pitchFamily="34" charset="-120"/>
              </a:rPr>
              <a:t>)</a:t>
            </a:r>
          </a:p>
          <a:p>
            <a:pPr lvl="1" algn="just">
              <a:buFont typeface="Calibri" panose="020F0502020204030204" pitchFamily="34" charset="0"/>
              <a:buChar char="-"/>
              <a:defRPr/>
            </a:pPr>
            <a:r>
              <a:rPr lang="zh-TW" altLang="en-US" sz="2200" dirty="0">
                <a:solidFill>
                  <a:schemeClr val="bg1"/>
                </a:solidFill>
                <a:latin typeface="Arial Unicode MS" panose="020B0604020202020204" pitchFamily="34" charset="-120"/>
                <a:ea typeface="微軟正黑體" panose="020B0604030504040204" pitchFamily="34" charset="-120"/>
              </a:rPr>
              <a:t>使用</a:t>
            </a:r>
            <a:r>
              <a:rPr lang="en-US" altLang="zh-TW" sz="2200" dirty="0">
                <a:solidFill>
                  <a:schemeClr val="bg1"/>
                </a:solidFill>
                <a:latin typeface="Arial Unicode MS" panose="020B0604020202020204" pitchFamily="34" charset="-120"/>
                <a:ea typeface="微軟正黑體" panose="020B0604030504040204" pitchFamily="34" charset="-120"/>
              </a:rPr>
              <a:t>id</a:t>
            </a:r>
            <a:r>
              <a:rPr lang="zh-TW" altLang="en-US" sz="2200" dirty="0">
                <a:solidFill>
                  <a:schemeClr val="bg1"/>
                </a:solidFill>
                <a:latin typeface="Arial Unicode MS" panose="020B0604020202020204" pitchFamily="34" charset="-120"/>
                <a:ea typeface="微軟正黑體" panose="020B0604030504040204" pitchFamily="34" charset="-120"/>
              </a:rPr>
              <a:t>屬性建立書籤 </a:t>
            </a:r>
            <a:r>
              <a:rPr lang="en-US" altLang="zh-TW" sz="2200" dirty="0">
                <a:solidFill>
                  <a:schemeClr val="bg1"/>
                </a:solidFill>
                <a:latin typeface="Arial Unicode MS" panose="020B0604020202020204" pitchFamily="34" charset="-120"/>
                <a:ea typeface="微軟正黑體" panose="020B0604030504040204" pitchFamily="34" charset="-120"/>
              </a:rPr>
              <a:t>&lt;p id=</a:t>
            </a:r>
            <a:r>
              <a:rPr lang="en-US" altLang="zh-TW" sz="2000" dirty="0">
                <a:solidFill>
                  <a:schemeClr val="bg1"/>
                </a:solidFill>
                <a:latin typeface="Arial Unicode MS" panose="020B0604020202020204" pitchFamily="34" charset="-120"/>
                <a:ea typeface="微軟正黑體" panose="020B0604030504040204" pitchFamily="34" charset="-120"/>
              </a:rPr>
              <a:t>"</a:t>
            </a:r>
            <a:r>
              <a:rPr lang="en-US" altLang="zh-TW" sz="2200" dirty="0">
                <a:solidFill>
                  <a:schemeClr val="bg1"/>
                </a:solidFill>
                <a:latin typeface="Arial Unicode MS" panose="020B0604020202020204" pitchFamily="34" charset="-120"/>
                <a:ea typeface="微軟正黑體" panose="020B0604030504040204" pitchFamily="34" charset="-120"/>
              </a:rPr>
              <a:t>bookmark1"&gt;</a:t>
            </a:r>
            <a:r>
              <a:rPr lang="en-US" altLang="zh-TW" sz="2200" dirty="0" err="1">
                <a:solidFill>
                  <a:schemeClr val="bg1"/>
                </a:solidFill>
                <a:latin typeface="Arial Unicode MS" panose="020B0604020202020204" pitchFamily="34" charset="-120"/>
                <a:ea typeface="微軟正黑體" panose="020B0604030504040204" pitchFamily="34" charset="-120"/>
              </a:rPr>
              <a:t>ooo</a:t>
            </a:r>
            <a:r>
              <a:rPr lang="en-US" altLang="zh-TW" sz="2200" dirty="0">
                <a:solidFill>
                  <a:schemeClr val="bg1"/>
                </a:solidFill>
                <a:latin typeface="Arial Unicode MS" panose="020B0604020202020204" pitchFamily="34" charset="-120"/>
                <a:ea typeface="微軟正黑體" panose="020B0604030504040204" pitchFamily="34" charset="-120"/>
              </a:rPr>
              <a:t>&lt;/p&gt;</a:t>
            </a:r>
          </a:p>
          <a:p>
            <a:pPr lvl="1" algn="just">
              <a:buFont typeface="Calibri" panose="020F0502020204030204" pitchFamily="34" charset="0"/>
              <a:buChar char="-"/>
              <a:defRPr/>
            </a:pPr>
            <a:r>
              <a:rPr lang="zh-TW" altLang="en-US" sz="2200" dirty="0">
                <a:solidFill>
                  <a:schemeClr val="bg1"/>
                </a:solidFill>
                <a:latin typeface="Arial Unicode MS" panose="020B0604020202020204" pitchFamily="34" charset="-120"/>
                <a:ea typeface="微軟正黑體" panose="020B0604030504040204" pitchFamily="34" charset="-120"/>
              </a:rPr>
              <a:t>再做超連結 </a:t>
            </a:r>
            <a:r>
              <a:rPr lang="en-US" altLang="zh-TW" sz="2200" dirty="0">
                <a:solidFill>
                  <a:schemeClr val="bg1"/>
                </a:solidFill>
                <a:latin typeface="Arial Unicode MS" panose="020B0604020202020204" pitchFamily="34" charset="-120"/>
                <a:ea typeface="微軟正黑體" panose="020B0604030504040204" pitchFamily="34" charset="-120"/>
              </a:rPr>
              <a:t>&lt;a </a:t>
            </a:r>
            <a:r>
              <a:rPr lang="en-US" altLang="zh-TW" sz="2200" dirty="0" err="1">
                <a:solidFill>
                  <a:schemeClr val="bg1"/>
                </a:solidFill>
                <a:latin typeface="Arial Unicode MS" panose="020B0604020202020204" pitchFamily="34" charset="-120"/>
                <a:ea typeface="微軟正黑體" panose="020B0604030504040204" pitchFamily="34" charset="-120"/>
              </a:rPr>
              <a:t>href</a:t>
            </a:r>
            <a:r>
              <a:rPr lang="en-US" altLang="zh-TW" sz="2200" dirty="0">
                <a:solidFill>
                  <a:schemeClr val="bg1"/>
                </a:solidFill>
                <a:latin typeface="Arial Unicode MS" panose="020B0604020202020204" pitchFamily="34" charset="-120"/>
                <a:ea typeface="微軟正黑體" panose="020B0604030504040204" pitchFamily="34" charset="-120"/>
              </a:rPr>
              <a:t>= "#bookmark1"&gt;</a:t>
            </a:r>
            <a:r>
              <a:rPr lang="zh-TW" altLang="en-US" sz="2200" dirty="0">
                <a:solidFill>
                  <a:schemeClr val="bg1"/>
                </a:solidFill>
                <a:latin typeface="Arial Unicode MS" panose="020B0604020202020204" pitchFamily="34" charset="-120"/>
                <a:ea typeface="微軟正黑體" panose="020B0604030504040204" pitchFamily="34" charset="-120"/>
              </a:rPr>
              <a:t>標題一 </a:t>
            </a:r>
            <a:r>
              <a:rPr lang="en-US" altLang="zh-TW" sz="2200" dirty="0">
                <a:solidFill>
                  <a:schemeClr val="bg1"/>
                </a:solidFill>
                <a:latin typeface="Arial Unicode MS" panose="020B0604020202020204" pitchFamily="34" charset="-120"/>
                <a:ea typeface="微軟正黑體" panose="020B0604030504040204" pitchFamily="34" charset="-120"/>
              </a:rPr>
              <a:t>&lt;/a&gt;</a:t>
            </a:r>
          </a:p>
          <a:p>
            <a:pPr algn="just">
              <a:defRPr/>
            </a:pPr>
            <a:r>
              <a:rPr lang="zh-TW" altLang="en-US" sz="2600" dirty="0">
                <a:solidFill>
                  <a:schemeClr val="bg1"/>
                </a:solidFill>
                <a:latin typeface="Arial Unicode MS" panose="020B0604020202020204" pitchFamily="34" charset="-120"/>
                <a:ea typeface="微軟正黑體" panose="020B0604030504040204" pitchFamily="34" charset="-120"/>
              </a:rPr>
              <a:t>連結電子郵件位址</a:t>
            </a:r>
          </a:p>
          <a:p>
            <a:pPr lvl="1">
              <a:buFont typeface="Calibri" panose="020F0502020204030204" pitchFamily="34" charset="0"/>
              <a:buChar char="-"/>
              <a:defRPr/>
            </a:pPr>
            <a:r>
              <a:rPr lang="en-US" altLang="zh-TW" sz="2200" dirty="0">
                <a:solidFill>
                  <a:schemeClr val="bg1"/>
                </a:solidFill>
                <a:latin typeface="Arial Unicode MS" panose="020B0604020202020204" pitchFamily="34" charset="-120"/>
                <a:ea typeface="微軟正黑體" panose="020B0604030504040204" pitchFamily="34" charset="-120"/>
              </a:rPr>
              <a:t>&lt;a </a:t>
            </a:r>
            <a:r>
              <a:rPr lang="en-US" altLang="zh-TW" sz="2200" dirty="0" err="1">
                <a:solidFill>
                  <a:schemeClr val="bg1"/>
                </a:solidFill>
                <a:latin typeface="Arial Unicode MS" panose="020B0604020202020204" pitchFamily="34" charset="-120"/>
                <a:ea typeface="微軟正黑體" panose="020B0604030504040204" pitchFamily="34" charset="-120"/>
              </a:rPr>
              <a:t>href</a:t>
            </a:r>
            <a:r>
              <a:rPr lang="en-US" altLang="zh-TW" sz="2200" dirty="0">
                <a:solidFill>
                  <a:schemeClr val="bg1"/>
                </a:solidFill>
                <a:latin typeface="Arial Unicode MS" panose="020B0604020202020204" pitchFamily="34" charset="-120"/>
                <a:ea typeface="微軟正黑體" panose="020B0604030504040204" pitchFamily="34" charset="-120"/>
              </a:rPr>
              <a:t>= "mailto:@iii.org.tw "&gt; </a:t>
            </a:r>
            <a:r>
              <a:rPr lang="zh-TW" altLang="en-US" sz="2200" dirty="0">
                <a:solidFill>
                  <a:schemeClr val="bg1"/>
                </a:solidFill>
                <a:latin typeface="Arial Unicode MS" panose="020B0604020202020204" pitchFamily="34" charset="-120"/>
                <a:ea typeface="微軟正黑體" panose="020B0604030504040204" pitchFamily="34" charset="-120"/>
              </a:rPr>
              <a:t>寄信給我 </a:t>
            </a:r>
            <a:r>
              <a:rPr lang="en-US" altLang="zh-TW" sz="2200" dirty="0">
                <a:solidFill>
                  <a:schemeClr val="bg1"/>
                </a:solidFill>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defRPr/>
            </a:pPr>
            <a:r>
              <a:rPr lang="en-US" altLang="zh-TW" sz="2200" dirty="0">
                <a:solidFill>
                  <a:schemeClr val="bg1"/>
                </a:solidFill>
                <a:latin typeface="Arial Unicode MS" panose="020B0604020202020204" pitchFamily="34" charset="-120"/>
              </a:rPr>
              <a:t>&lt;a </a:t>
            </a:r>
            <a:r>
              <a:rPr lang="en-US" altLang="zh-TW" sz="2200" dirty="0" err="1">
                <a:solidFill>
                  <a:schemeClr val="bg1"/>
                </a:solidFill>
                <a:latin typeface="Arial Unicode MS" panose="020B0604020202020204" pitchFamily="34" charset="-120"/>
              </a:rPr>
              <a:t>href</a:t>
            </a:r>
            <a:r>
              <a:rPr lang="en-US" altLang="zh-TW" sz="2200" dirty="0">
                <a:solidFill>
                  <a:schemeClr val="bg1"/>
                </a:solidFill>
                <a:latin typeface="Arial Unicode MS" panose="020B0604020202020204" pitchFamily="34" charset="-120"/>
              </a:rPr>
              <a:t>= “mailto:@iii.org.tw ?subject=test”&gt; </a:t>
            </a:r>
            <a:r>
              <a:rPr lang="zh-TW" altLang="en-US" sz="2200" dirty="0">
                <a:solidFill>
                  <a:schemeClr val="bg1"/>
                </a:solidFill>
                <a:latin typeface="Arial Unicode MS" panose="020B0604020202020204" pitchFamily="34" charset="-120"/>
              </a:rPr>
              <a:t>寄信給我 </a:t>
            </a:r>
            <a:r>
              <a:rPr lang="en-US" altLang="zh-TW" sz="2200" dirty="0">
                <a:solidFill>
                  <a:schemeClr val="bg1"/>
                </a:solidFill>
                <a:latin typeface="Arial Unicode MS" panose="020B0604020202020204" pitchFamily="34" charset="-120"/>
              </a:rPr>
              <a:t>&lt;/a&gt; </a:t>
            </a:r>
            <a:r>
              <a:rPr lang="zh-TW" altLang="en-US" sz="2200" dirty="0">
                <a:solidFill>
                  <a:schemeClr val="bg1"/>
                </a:solidFill>
                <a:latin typeface="Arial Unicode MS" panose="020B0604020202020204" pitchFamily="34" charset="-120"/>
              </a:rPr>
              <a:t>加上主旨</a:t>
            </a:r>
            <a:endParaRPr lang="en-US" altLang="zh-TW" sz="2200" dirty="0">
              <a:solidFill>
                <a:schemeClr val="bg1"/>
              </a:solidFill>
              <a:latin typeface="Arial Unicode MS" panose="020B060402020202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25</a:t>
            </a:fld>
            <a:endParaRPr lang="zh-TW" altLang="en-US"/>
          </a:p>
        </p:txBody>
      </p:sp>
    </p:spTree>
    <p:extLst>
      <p:ext uri="{BB962C8B-B14F-4D97-AF65-F5344CB8AC3E}">
        <p14:creationId xmlns:p14="http://schemas.microsoft.com/office/powerpoint/2010/main" val="2878255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清單元素</a:t>
            </a:r>
          </a:p>
        </p:txBody>
      </p:sp>
      <p:sp>
        <p:nvSpPr>
          <p:cNvPr id="3" name="內容版面配置區 2"/>
          <p:cNvSpPr>
            <a:spLocks noGrp="1"/>
          </p:cNvSpPr>
          <p:nvPr>
            <p:ph idx="1"/>
          </p:nvPr>
        </p:nvSpPr>
        <p:spPr>
          <a:xfrm>
            <a:off x="628650" y="1825625"/>
            <a:ext cx="7886700" cy="4466533"/>
          </a:xfrm>
        </p:spPr>
        <p:txBody>
          <a:bodyPr>
            <a:normAutofit/>
          </a:bodyPr>
          <a:lstStyle/>
          <a:p>
            <a:r>
              <a:rPr lang="zh-TW" altLang="en-US" sz="2600" dirty="0">
                <a:solidFill>
                  <a:schemeClr val="bg1"/>
                </a:solidFill>
                <a:latin typeface="Arial Unicode MS" panose="020B0604020202020204" pitchFamily="34" charset="-120"/>
                <a:ea typeface="微軟正黑體" panose="020B0604030504040204" pitchFamily="34" charset="-120"/>
              </a:rPr>
              <a:t>項目清單 </a:t>
            </a:r>
            <a:r>
              <a:rPr lang="en-US" altLang="zh-TW" sz="2600" dirty="0">
                <a:solidFill>
                  <a:schemeClr val="bg1"/>
                </a:solidFill>
                <a:latin typeface="Arial Unicode MS" panose="020B0604020202020204" pitchFamily="34" charset="-120"/>
                <a:ea typeface="微軟正黑體" panose="020B0604030504040204" pitchFamily="34" charset="-120"/>
              </a:rPr>
              <a:t>&lt;</a:t>
            </a:r>
            <a:r>
              <a:rPr lang="en-US" altLang="zh-TW" sz="2600" dirty="0" err="1">
                <a:solidFill>
                  <a:schemeClr val="bg1"/>
                </a:solidFill>
                <a:latin typeface="Arial Unicode MS" panose="020B0604020202020204" pitchFamily="34" charset="-120"/>
                <a:ea typeface="微軟正黑體" panose="020B0604030504040204" pitchFamily="34" charset="-120"/>
              </a:rPr>
              <a:t>ul</a:t>
            </a:r>
            <a:r>
              <a:rPr lang="en-US" altLang="zh-TW" sz="2600" dirty="0">
                <a:solidFill>
                  <a:schemeClr val="bg1"/>
                </a:solidFill>
                <a:latin typeface="Arial Unicode MS" panose="020B0604020202020204" pitchFamily="34" charset="-120"/>
                <a:ea typeface="微軟正黑體" panose="020B0604030504040204" pitchFamily="34" charset="-120"/>
              </a:rPr>
              <a:t>&gt;&lt;/</a:t>
            </a:r>
            <a:r>
              <a:rPr lang="en-US" altLang="zh-TW" sz="2600" dirty="0" err="1">
                <a:solidFill>
                  <a:schemeClr val="bg1"/>
                </a:solidFill>
                <a:latin typeface="Arial Unicode MS" panose="020B0604020202020204" pitchFamily="34" charset="-120"/>
                <a:ea typeface="微軟正黑體" panose="020B0604030504040204" pitchFamily="34" charset="-120"/>
              </a:rPr>
              <a:t>ul</a:t>
            </a:r>
            <a:r>
              <a:rPr lang="en-US" altLang="zh-TW" sz="2600" dirty="0">
                <a:solidFill>
                  <a:schemeClr val="bg1"/>
                </a:solidFill>
                <a:latin typeface="Arial Unicode MS" panose="020B0604020202020204" pitchFamily="34" charset="-120"/>
                <a:ea typeface="微軟正黑體" panose="020B0604030504040204" pitchFamily="34" charset="-120"/>
              </a:rPr>
              <a:t>&gt;</a:t>
            </a:r>
          </a:p>
          <a:p>
            <a:pPr lvl="1">
              <a:buFont typeface="Calibri" panose="020F0502020204030204" pitchFamily="34" charset="0"/>
              <a:buChar char="-"/>
            </a:pPr>
            <a:r>
              <a:rPr lang="en-US" altLang="zh-TW" sz="2200" dirty="0">
                <a:solidFill>
                  <a:schemeClr val="bg1"/>
                </a:solidFill>
                <a:latin typeface="Arial Unicode MS" panose="020B0604020202020204" pitchFamily="34" charset="-120"/>
                <a:ea typeface="微軟正黑體" panose="020B0604030504040204" pitchFamily="34" charset="-120"/>
              </a:rPr>
              <a:t>type = " disc, circle ,square "</a:t>
            </a:r>
            <a:endParaRPr lang="zh-TW" altLang="en-US" sz="22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單一清單項目</a:t>
            </a:r>
            <a:r>
              <a:rPr lang="en-US" altLang="zh-TW" sz="2200" dirty="0">
                <a:solidFill>
                  <a:schemeClr val="bg1"/>
                </a:solidFill>
                <a:latin typeface="Arial Unicode MS" panose="020B0604020202020204" pitchFamily="34" charset="-120"/>
                <a:ea typeface="微軟正黑體" panose="020B0604030504040204" pitchFamily="34" charset="-120"/>
              </a:rPr>
              <a:t>&lt;li&gt;&lt;/li&gt;</a:t>
            </a:r>
          </a:p>
          <a:p>
            <a:r>
              <a:rPr lang="zh-TW" altLang="en-US" sz="2600" dirty="0">
                <a:solidFill>
                  <a:schemeClr val="bg1"/>
                </a:solidFill>
                <a:latin typeface="Arial Unicode MS" panose="020B0604020202020204" pitchFamily="34" charset="-120"/>
                <a:ea typeface="微軟正黑體" panose="020B0604030504040204" pitchFamily="34" charset="-120"/>
              </a:rPr>
              <a:t>序號清單 </a:t>
            </a:r>
            <a:r>
              <a:rPr lang="en-US" altLang="zh-TW" sz="2600" dirty="0">
                <a:solidFill>
                  <a:schemeClr val="bg1"/>
                </a:solidFill>
                <a:latin typeface="Arial Unicode MS" panose="020B0604020202020204" pitchFamily="34" charset="-120"/>
                <a:ea typeface="微軟正黑體" panose="020B0604030504040204" pitchFamily="34" charset="-120"/>
              </a:rPr>
              <a:t>&lt;</a:t>
            </a:r>
            <a:r>
              <a:rPr lang="en-US" altLang="zh-TW" sz="2600" dirty="0" err="1">
                <a:solidFill>
                  <a:schemeClr val="bg1"/>
                </a:solidFill>
                <a:latin typeface="Arial Unicode MS" panose="020B0604020202020204" pitchFamily="34" charset="-120"/>
                <a:ea typeface="微軟正黑體" panose="020B0604030504040204" pitchFamily="34" charset="-120"/>
              </a:rPr>
              <a:t>ol</a:t>
            </a:r>
            <a:r>
              <a:rPr lang="en-US" altLang="zh-TW" sz="2600" dirty="0">
                <a:solidFill>
                  <a:schemeClr val="bg1"/>
                </a:solidFill>
                <a:latin typeface="Arial Unicode MS" panose="020B0604020202020204" pitchFamily="34" charset="-120"/>
                <a:ea typeface="微軟正黑體" panose="020B0604030504040204" pitchFamily="34" charset="-120"/>
              </a:rPr>
              <a:t>&gt;&lt;/</a:t>
            </a:r>
            <a:r>
              <a:rPr lang="en-US" altLang="zh-TW" sz="2600" dirty="0" err="1">
                <a:solidFill>
                  <a:schemeClr val="bg1"/>
                </a:solidFill>
                <a:latin typeface="Arial Unicode MS" panose="020B0604020202020204" pitchFamily="34" charset="-120"/>
                <a:ea typeface="微軟正黑體" panose="020B0604030504040204" pitchFamily="34" charset="-120"/>
              </a:rPr>
              <a:t>ol</a:t>
            </a:r>
            <a:r>
              <a:rPr lang="en-US" altLang="zh-TW" sz="2600" dirty="0">
                <a:solidFill>
                  <a:schemeClr val="bg1"/>
                </a:solidFill>
                <a:latin typeface="Arial Unicode MS" panose="020B0604020202020204" pitchFamily="34" charset="-120"/>
                <a:ea typeface="微軟正黑體" panose="020B0604030504040204" pitchFamily="34" charset="-120"/>
              </a:rPr>
              <a:t>&gt;</a:t>
            </a:r>
          </a:p>
          <a:p>
            <a:pPr lvl="1">
              <a:buFont typeface="Calibri" panose="020F0502020204030204" pitchFamily="34" charset="0"/>
              <a:buChar char="-"/>
            </a:pPr>
            <a:r>
              <a:rPr lang="en-US" altLang="zh-TW" sz="2200" dirty="0">
                <a:solidFill>
                  <a:schemeClr val="bg1"/>
                </a:solidFill>
                <a:latin typeface="Arial Unicode MS" panose="020B0604020202020204" pitchFamily="34" charset="-120"/>
                <a:ea typeface="微軟正黑體" panose="020B0604030504040204" pitchFamily="34" charset="-120"/>
              </a:rPr>
              <a:t>type = " 1, a, A, </a:t>
            </a:r>
            <a:r>
              <a:rPr lang="en-US" altLang="zh-TW" sz="2200" dirty="0" err="1">
                <a:solidFill>
                  <a:schemeClr val="bg1"/>
                </a:solidFill>
                <a:latin typeface="Arial Unicode MS" panose="020B0604020202020204" pitchFamily="34" charset="-120"/>
                <a:ea typeface="微軟正黑體" panose="020B0604030504040204" pitchFamily="34" charset="-120"/>
              </a:rPr>
              <a:t>i</a:t>
            </a:r>
            <a:r>
              <a:rPr lang="en-US" altLang="zh-TW" sz="2200" dirty="0">
                <a:solidFill>
                  <a:schemeClr val="bg1"/>
                </a:solidFill>
                <a:latin typeface="Arial Unicode MS" panose="020B0604020202020204" pitchFamily="34" charset="-120"/>
                <a:ea typeface="微軟正黑體" panose="020B0604030504040204" pitchFamily="34" charset="-120"/>
              </a:rPr>
              <a:t>, I "</a:t>
            </a: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單一清單項目 </a:t>
            </a:r>
            <a:r>
              <a:rPr lang="en-US" altLang="zh-TW" sz="2200" dirty="0">
                <a:solidFill>
                  <a:schemeClr val="bg1"/>
                </a:solidFill>
                <a:latin typeface="Arial Unicode MS" panose="020B0604020202020204" pitchFamily="34" charset="-120"/>
                <a:ea typeface="微軟正黑體" panose="020B0604030504040204" pitchFamily="34" charset="-120"/>
              </a:rPr>
              <a:t>&lt;li&gt;&lt;/li&gt;</a:t>
            </a:r>
          </a:p>
          <a:p>
            <a:r>
              <a:rPr lang="zh-TW" altLang="en-US" sz="2600" dirty="0">
                <a:solidFill>
                  <a:schemeClr val="bg1"/>
                </a:solidFill>
                <a:latin typeface="Arial Unicode MS" panose="020B0604020202020204" pitchFamily="34" charset="-120"/>
                <a:ea typeface="微軟正黑體" panose="020B0604030504040204" pitchFamily="34" charset="-120"/>
              </a:rPr>
              <a:t>定義清單</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整個清單 </a:t>
            </a:r>
            <a:r>
              <a:rPr lang="en-US" altLang="zh-TW" sz="2200" dirty="0">
                <a:solidFill>
                  <a:schemeClr val="bg1"/>
                </a:solidFill>
                <a:latin typeface="Arial Unicode MS" panose="020B0604020202020204" pitchFamily="34" charset="-120"/>
                <a:ea typeface="微軟正黑體" panose="020B0604030504040204" pitchFamily="34" charset="-120"/>
              </a:rPr>
              <a:t>&lt;dl&gt;&lt;/dl&gt;</a:t>
            </a: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清單項目 </a:t>
            </a:r>
            <a:r>
              <a:rPr lang="en-US" altLang="zh-TW" sz="2200" dirty="0">
                <a:solidFill>
                  <a:schemeClr val="bg1"/>
                </a:solidFill>
                <a:latin typeface="Arial Unicode MS" panose="020B0604020202020204" pitchFamily="34" charset="-120"/>
                <a:ea typeface="微軟正黑體" panose="020B0604030504040204" pitchFamily="34" charset="-120"/>
              </a:rPr>
              <a:t>&lt;</a:t>
            </a:r>
            <a:r>
              <a:rPr lang="en-US" altLang="zh-TW" sz="2200" dirty="0" err="1">
                <a:solidFill>
                  <a:schemeClr val="bg1"/>
                </a:solidFill>
                <a:latin typeface="Arial Unicode MS" panose="020B0604020202020204" pitchFamily="34" charset="-120"/>
                <a:ea typeface="微軟正黑體" panose="020B0604030504040204" pitchFamily="34" charset="-120"/>
              </a:rPr>
              <a:t>dt</a:t>
            </a:r>
            <a:r>
              <a:rPr lang="en-US" altLang="zh-TW" sz="2200" dirty="0">
                <a:solidFill>
                  <a:schemeClr val="bg1"/>
                </a:solidFill>
                <a:latin typeface="Arial Unicode MS" panose="020B0604020202020204" pitchFamily="34" charset="-120"/>
                <a:ea typeface="微軟正黑體" panose="020B0604030504040204" pitchFamily="34" charset="-120"/>
              </a:rPr>
              <a:t>&gt;&lt;/</a:t>
            </a:r>
            <a:r>
              <a:rPr lang="en-US" altLang="zh-TW" sz="2200" dirty="0" err="1">
                <a:solidFill>
                  <a:schemeClr val="bg1"/>
                </a:solidFill>
                <a:latin typeface="Arial Unicode MS" panose="020B0604020202020204" pitchFamily="34" charset="-120"/>
                <a:ea typeface="微軟正黑體" panose="020B0604030504040204" pitchFamily="34" charset="-120"/>
              </a:rPr>
              <a:t>dt</a:t>
            </a:r>
            <a:r>
              <a:rPr lang="en-US" altLang="zh-TW" sz="2200" dirty="0">
                <a:solidFill>
                  <a:schemeClr val="bg1"/>
                </a:solidFill>
                <a:latin typeface="Arial Unicode MS" panose="020B0604020202020204" pitchFamily="34" charset="-120"/>
                <a:ea typeface="微軟正黑體" panose="020B0604030504040204" pitchFamily="34" charset="-120"/>
              </a:rPr>
              <a:t>&gt;</a:t>
            </a: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清單項目說明</a:t>
            </a:r>
            <a:r>
              <a:rPr lang="en-US" altLang="zh-TW" sz="2200" dirty="0">
                <a:solidFill>
                  <a:schemeClr val="bg1"/>
                </a:solidFill>
                <a:latin typeface="Arial Unicode MS" panose="020B0604020202020204" pitchFamily="34" charset="-120"/>
              </a:rPr>
              <a:t>&lt;</a:t>
            </a:r>
            <a:r>
              <a:rPr lang="en-US" altLang="zh-TW" sz="2200" dirty="0" err="1">
                <a:solidFill>
                  <a:schemeClr val="bg1"/>
                </a:solidFill>
                <a:latin typeface="Arial Unicode MS" panose="020B0604020202020204" pitchFamily="34" charset="-120"/>
              </a:rPr>
              <a:t>dd</a:t>
            </a:r>
            <a:r>
              <a:rPr lang="en-US" altLang="zh-TW" sz="2200" dirty="0">
                <a:solidFill>
                  <a:schemeClr val="bg1"/>
                </a:solidFill>
                <a:latin typeface="Arial Unicode MS" panose="020B0604020202020204" pitchFamily="34" charset="-120"/>
              </a:rPr>
              <a:t>&gt;&lt;/</a:t>
            </a:r>
            <a:r>
              <a:rPr lang="en-US" altLang="zh-TW" sz="2200" dirty="0" err="1">
                <a:solidFill>
                  <a:schemeClr val="bg1"/>
                </a:solidFill>
                <a:latin typeface="Arial Unicode MS" panose="020B0604020202020204" pitchFamily="34" charset="-120"/>
              </a:rPr>
              <a:t>dd</a:t>
            </a:r>
            <a:r>
              <a:rPr lang="en-US" altLang="zh-TW" sz="2200" dirty="0">
                <a:solidFill>
                  <a:schemeClr val="bg1"/>
                </a:solidFill>
                <a:latin typeface="Arial Unicode MS" panose="020B0604020202020204" pitchFamily="34" charset="-120"/>
              </a:rPr>
              <a:t>&gt;</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可多個 </a:t>
            </a:r>
            <a:r>
              <a:rPr lang="en-US" altLang="zh-TW" sz="2200" dirty="0">
                <a:solidFill>
                  <a:schemeClr val="bg1"/>
                </a:solidFill>
                <a:latin typeface="Arial Unicode MS" panose="020B0604020202020204" pitchFamily="34" charset="-120"/>
                <a:ea typeface="微軟正黑體" panose="020B0604030504040204" pitchFamily="34" charset="-120"/>
              </a:rPr>
              <a:t>&lt;</a:t>
            </a:r>
            <a:r>
              <a:rPr lang="en-US" altLang="zh-TW" sz="2200" dirty="0" err="1">
                <a:solidFill>
                  <a:schemeClr val="bg1"/>
                </a:solidFill>
                <a:latin typeface="Arial Unicode MS" panose="020B0604020202020204" pitchFamily="34" charset="-120"/>
                <a:ea typeface="微軟正黑體" panose="020B0604030504040204" pitchFamily="34" charset="-120"/>
              </a:rPr>
              <a:t>dd</a:t>
            </a:r>
            <a:r>
              <a:rPr lang="en-US" altLang="zh-TW" sz="2200" dirty="0">
                <a:solidFill>
                  <a:schemeClr val="bg1"/>
                </a:solidFill>
                <a:latin typeface="Arial Unicode MS" panose="020B0604020202020204" pitchFamily="34" charset="-120"/>
                <a:ea typeface="微軟正黑體" panose="020B0604030504040204" pitchFamily="34" charset="-120"/>
              </a:rPr>
              <a:t>&gt;&lt;/</a:t>
            </a:r>
            <a:r>
              <a:rPr lang="en-US" altLang="zh-TW" sz="2200" dirty="0" err="1">
                <a:solidFill>
                  <a:schemeClr val="bg1"/>
                </a:solidFill>
                <a:latin typeface="Arial Unicode MS" panose="020B0604020202020204" pitchFamily="34" charset="-120"/>
                <a:ea typeface="微軟正黑體" panose="020B0604030504040204" pitchFamily="34" charset="-120"/>
              </a:rPr>
              <a:t>dd</a:t>
            </a:r>
            <a:r>
              <a:rPr lang="en-US" altLang="zh-TW" sz="2200" dirty="0">
                <a:solidFill>
                  <a:schemeClr val="bg1"/>
                </a:solidFill>
                <a:latin typeface="Arial Unicode MS" panose="020B0604020202020204" pitchFamily="34" charset="-120"/>
                <a:ea typeface="微軟正黑體" panose="020B0604030504040204" pitchFamily="34" charset="-120"/>
              </a:rPr>
              <a:t>&gt;</a:t>
            </a:r>
            <a:endParaRPr lang="zh-TW" altLang="en-US" sz="2200" dirty="0">
              <a:solidFill>
                <a:schemeClr val="bg1"/>
              </a:solidFill>
              <a:latin typeface="Arial Unicode MS" panose="020B0604020202020204" pitchFamily="34" charset="-120"/>
              <a:ea typeface="微軟正黑體" panose="020B0604030504040204" pitchFamily="34" charset="-120"/>
            </a:endParaRPr>
          </a:p>
        </p:txBody>
      </p:sp>
      <p:sp>
        <p:nvSpPr>
          <p:cNvPr id="4" name="圓角矩形 3"/>
          <p:cNvSpPr/>
          <p:nvPr/>
        </p:nvSpPr>
        <p:spPr>
          <a:xfrm>
            <a:off x="5051844" y="1825625"/>
            <a:ext cx="1819745" cy="2338969"/>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400" dirty="0"/>
              <a:t>&lt;</a:t>
            </a:r>
            <a:r>
              <a:rPr lang="en-US" altLang="zh-TW" sz="1400" dirty="0" err="1"/>
              <a:t>ul</a:t>
            </a:r>
            <a:r>
              <a:rPr lang="en-US" altLang="zh-TW" sz="1400" dirty="0"/>
              <a:t>&gt;</a:t>
            </a:r>
          </a:p>
          <a:p>
            <a:pPr>
              <a:defRPr/>
            </a:pPr>
            <a:r>
              <a:rPr lang="en-US" altLang="zh-TW" sz="1400" dirty="0"/>
              <a:t>       &lt;li&gt;</a:t>
            </a:r>
            <a:r>
              <a:rPr lang="zh-TW" altLang="en-US" sz="1400" dirty="0"/>
              <a:t>咖啡</a:t>
            </a:r>
            <a:r>
              <a:rPr lang="en-US" altLang="zh-TW" sz="1400" dirty="0"/>
              <a:t>&lt;/li&gt;</a:t>
            </a:r>
          </a:p>
          <a:p>
            <a:pPr>
              <a:defRPr/>
            </a:pPr>
            <a:r>
              <a:rPr lang="zh-TW" altLang="en-US" sz="1400" dirty="0"/>
              <a:t>       </a:t>
            </a:r>
            <a:r>
              <a:rPr lang="en-US" altLang="zh-TW" sz="1400" dirty="0"/>
              <a:t>&lt;li&gt;</a:t>
            </a:r>
            <a:r>
              <a:rPr lang="zh-TW" altLang="en-US" sz="1400" dirty="0"/>
              <a:t>茶</a:t>
            </a:r>
            <a:r>
              <a:rPr lang="en-US" altLang="zh-TW" sz="1400" dirty="0"/>
              <a:t>&lt;/li&gt;</a:t>
            </a:r>
          </a:p>
          <a:p>
            <a:pPr>
              <a:defRPr/>
            </a:pPr>
            <a:r>
              <a:rPr lang="zh-TW" altLang="en-US" sz="1400" dirty="0"/>
              <a:t>       </a:t>
            </a:r>
            <a:r>
              <a:rPr lang="en-US" altLang="zh-TW" sz="1400" dirty="0"/>
              <a:t>&lt;li&gt;</a:t>
            </a:r>
            <a:r>
              <a:rPr lang="zh-TW" altLang="en-US" sz="1400" dirty="0"/>
              <a:t>果汁</a:t>
            </a:r>
            <a:r>
              <a:rPr lang="en-US" altLang="zh-TW" sz="1400" dirty="0"/>
              <a:t>&lt;/li&gt;</a:t>
            </a:r>
          </a:p>
          <a:p>
            <a:pPr>
              <a:defRPr/>
            </a:pPr>
            <a:r>
              <a:rPr lang="en-US" altLang="zh-TW" sz="1400" dirty="0"/>
              <a:t>&lt;/</a:t>
            </a:r>
            <a:r>
              <a:rPr lang="en-US" altLang="zh-TW" sz="1400" dirty="0" err="1"/>
              <a:t>ul</a:t>
            </a:r>
            <a:r>
              <a:rPr lang="en-US" altLang="zh-TW" sz="1400" dirty="0"/>
              <a:t>&gt;</a:t>
            </a:r>
          </a:p>
          <a:p>
            <a:pPr>
              <a:defRPr/>
            </a:pPr>
            <a:r>
              <a:rPr lang="en-US" altLang="zh-TW" sz="1400" dirty="0"/>
              <a:t>&lt;</a:t>
            </a:r>
            <a:r>
              <a:rPr lang="en-US" altLang="zh-TW" sz="1400" dirty="0" err="1"/>
              <a:t>ol</a:t>
            </a:r>
            <a:r>
              <a:rPr lang="en-US" altLang="zh-TW" sz="1400" dirty="0"/>
              <a:t>&gt;</a:t>
            </a:r>
          </a:p>
          <a:p>
            <a:pPr>
              <a:defRPr/>
            </a:pPr>
            <a:r>
              <a:rPr lang="en-US" altLang="zh-TW" sz="1400" dirty="0"/>
              <a:t>       &lt;li&gt;</a:t>
            </a:r>
            <a:r>
              <a:rPr lang="zh-TW" altLang="en-US" sz="1400" dirty="0"/>
              <a:t>咖啡</a:t>
            </a:r>
            <a:r>
              <a:rPr lang="en-US" altLang="zh-TW" sz="1400" dirty="0"/>
              <a:t>&lt;/li&gt;</a:t>
            </a:r>
          </a:p>
          <a:p>
            <a:pPr>
              <a:defRPr/>
            </a:pPr>
            <a:r>
              <a:rPr lang="zh-TW" altLang="en-US" sz="1400" dirty="0"/>
              <a:t>       </a:t>
            </a:r>
            <a:r>
              <a:rPr lang="en-US" altLang="zh-TW" sz="1400" dirty="0"/>
              <a:t>&lt;li&gt;</a:t>
            </a:r>
            <a:r>
              <a:rPr lang="zh-TW" altLang="en-US" sz="1400" dirty="0"/>
              <a:t>茶</a:t>
            </a:r>
            <a:r>
              <a:rPr lang="en-US" altLang="zh-TW" sz="1400" dirty="0"/>
              <a:t>&lt;/li&gt;</a:t>
            </a:r>
          </a:p>
          <a:p>
            <a:pPr>
              <a:defRPr/>
            </a:pPr>
            <a:r>
              <a:rPr lang="zh-TW" altLang="en-US" sz="1400" dirty="0"/>
              <a:t>       </a:t>
            </a:r>
            <a:r>
              <a:rPr lang="en-US" altLang="zh-TW" sz="1400" dirty="0"/>
              <a:t>&lt;li&gt;</a:t>
            </a:r>
            <a:r>
              <a:rPr lang="zh-TW" altLang="en-US" sz="1400" dirty="0"/>
              <a:t>果汁</a:t>
            </a:r>
            <a:r>
              <a:rPr lang="en-US" altLang="zh-TW" sz="1400" dirty="0"/>
              <a:t>&lt;/li&gt;</a:t>
            </a:r>
          </a:p>
          <a:p>
            <a:pPr>
              <a:defRPr/>
            </a:pPr>
            <a:r>
              <a:rPr lang="en-US" altLang="zh-TW" sz="1400" dirty="0"/>
              <a:t>&lt;/</a:t>
            </a:r>
            <a:r>
              <a:rPr lang="en-US" altLang="zh-TW" sz="1400" dirty="0" err="1"/>
              <a:t>ol</a:t>
            </a:r>
            <a:r>
              <a:rPr lang="en-US" altLang="zh-TW" sz="1400" dirty="0"/>
              <a:t>&gt;</a:t>
            </a:r>
          </a:p>
        </p:txBody>
      </p:sp>
      <p:pic>
        <p:nvPicPr>
          <p:cNvPr id="6" name="圖片 5"/>
          <p:cNvPicPr>
            <a:picLocks noChangeAspect="1"/>
          </p:cNvPicPr>
          <p:nvPr/>
        </p:nvPicPr>
        <p:blipFill>
          <a:blip r:embed="rId2" cstate="print"/>
          <a:stretch>
            <a:fillRect/>
          </a:stretch>
        </p:blipFill>
        <p:spPr>
          <a:xfrm>
            <a:off x="7315292" y="2269191"/>
            <a:ext cx="647700" cy="1323975"/>
          </a:xfrm>
          <a:prstGeom prst="rect">
            <a:avLst/>
          </a:prstGeom>
        </p:spPr>
      </p:pic>
      <p:sp>
        <p:nvSpPr>
          <p:cNvPr id="7" name="圓角矩形 6"/>
          <p:cNvSpPr/>
          <p:nvPr/>
        </p:nvSpPr>
        <p:spPr>
          <a:xfrm>
            <a:off x="4662545" y="4299530"/>
            <a:ext cx="2428316" cy="2127564"/>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400" dirty="0"/>
              <a:t>&lt;dl&gt;</a:t>
            </a:r>
          </a:p>
          <a:p>
            <a:pPr>
              <a:defRPr/>
            </a:pPr>
            <a:r>
              <a:rPr lang="en-US" altLang="zh-TW" sz="1400" dirty="0"/>
              <a:t>       &lt;</a:t>
            </a:r>
            <a:r>
              <a:rPr lang="en-US" altLang="zh-TW" sz="1400" dirty="0" err="1"/>
              <a:t>dt</a:t>
            </a:r>
            <a:r>
              <a:rPr lang="en-US" altLang="zh-TW" sz="1400" dirty="0"/>
              <a:t>&gt;</a:t>
            </a:r>
            <a:r>
              <a:rPr lang="zh-TW" altLang="en-US" sz="1400" dirty="0"/>
              <a:t>咖啡</a:t>
            </a:r>
            <a:r>
              <a:rPr lang="en-US" altLang="zh-TW" sz="1400" dirty="0"/>
              <a:t>&lt;/</a:t>
            </a:r>
            <a:r>
              <a:rPr lang="en-US" altLang="zh-TW" sz="1400" dirty="0" err="1"/>
              <a:t>dt</a:t>
            </a:r>
            <a:r>
              <a:rPr lang="en-US" altLang="zh-TW" sz="1400" dirty="0"/>
              <a:t>&gt;</a:t>
            </a:r>
          </a:p>
          <a:p>
            <a:pPr>
              <a:defRPr/>
            </a:pPr>
            <a:r>
              <a:rPr lang="en-US" altLang="zh-TW" sz="1400" dirty="0"/>
              <a:t>      </a:t>
            </a:r>
            <a:r>
              <a:rPr lang="zh-TW" altLang="en-US" sz="1400" dirty="0"/>
              <a:t>    </a:t>
            </a:r>
            <a:r>
              <a:rPr lang="en-US" altLang="zh-TW" sz="1400" dirty="0"/>
              <a:t> &lt;</a:t>
            </a:r>
            <a:r>
              <a:rPr lang="en-US" altLang="zh-TW" sz="1400" dirty="0" err="1"/>
              <a:t>dd</a:t>
            </a:r>
            <a:r>
              <a:rPr lang="en-US" altLang="zh-TW" sz="1400" dirty="0"/>
              <a:t>&gt;</a:t>
            </a:r>
            <a:r>
              <a:rPr lang="zh-TW" altLang="en-US" sz="1400" dirty="0"/>
              <a:t>美式咖啡</a:t>
            </a:r>
            <a:r>
              <a:rPr lang="en-US" altLang="zh-TW" sz="1400" dirty="0"/>
              <a:t>&lt;/</a:t>
            </a:r>
            <a:r>
              <a:rPr lang="en-US" altLang="zh-TW" sz="1400" dirty="0" err="1"/>
              <a:t>dd</a:t>
            </a:r>
            <a:r>
              <a:rPr lang="en-US" altLang="zh-TW" sz="1400" dirty="0"/>
              <a:t>&gt;</a:t>
            </a:r>
          </a:p>
          <a:p>
            <a:pPr>
              <a:defRPr/>
            </a:pPr>
            <a:r>
              <a:rPr lang="zh-TW" altLang="en-US" sz="1400" dirty="0"/>
              <a:t>           </a:t>
            </a:r>
            <a:r>
              <a:rPr lang="en-US" altLang="zh-TW" sz="1400" dirty="0"/>
              <a:t>&lt;</a:t>
            </a:r>
            <a:r>
              <a:rPr lang="en-US" altLang="zh-TW" sz="1400" dirty="0" err="1"/>
              <a:t>dd</a:t>
            </a:r>
            <a:r>
              <a:rPr lang="en-US" altLang="zh-TW" sz="1400" dirty="0"/>
              <a:t>&gt;</a:t>
            </a:r>
            <a:r>
              <a:rPr lang="zh-TW" altLang="en-US" sz="1400" dirty="0"/>
              <a:t>拿鐵咖啡</a:t>
            </a:r>
            <a:r>
              <a:rPr lang="en-US" altLang="zh-TW" sz="1400" dirty="0"/>
              <a:t>&lt;/</a:t>
            </a:r>
            <a:r>
              <a:rPr lang="en-US" altLang="zh-TW" sz="1400" dirty="0" err="1"/>
              <a:t>dd</a:t>
            </a:r>
            <a:r>
              <a:rPr lang="en-US" altLang="zh-TW" sz="1400" dirty="0"/>
              <a:t>&gt;</a:t>
            </a:r>
          </a:p>
          <a:p>
            <a:pPr>
              <a:defRPr/>
            </a:pPr>
            <a:r>
              <a:rPr lang="zh-TW" altLang="en-US" sz="1400" dirty="0"/>
              <a:t>       </a:t>
            </a:r>
            <a:r>
              <a:rPr lang="en-US" altLang="zh-TW" sz="1400" dirty="0"/>
              <a:t>&lt;</a:t>
            </a:r>
            <a:r>
              <a:rPr lang="en-US" altLang="zh-TW" sz="1400" dirty="0" err="1"/>
              <a:t>dt</a:t>
            </a:r>
            <a:r>
              <a:rPr lang="en-US" altLang="zh-TW" sz="1400" dirty="0"/>
              <a:t>&gt;</a:t>
            </a:r>
            <a:r>
              <a:rPr lang="zh-TW" altLang="en-US" sz="1400" dirty="0"/>
              <a:t>茶</a:t>
            </a:r>
            <a:r>
              <a:rPr lang="en-US" altLang="zh-TW" sz="1400" dirty="0"/>
              <a:t>&lt;/</a:t>
            </a:r>
            <a:r>
              <a:rPr lang="en-US" altLang="zh-TW" sz="1400" dirty="0" err="1"/>
              <a:t>dt</a:t>
            </a:r>
            <a:r>
              <a:rPr lang="en-US" altLang="zh-TW" sz="1400" dirty="0"/>
              <a:t>&gt;</a:t>
            </a:r>
          </a:p>
          <a:p>
            <a:pPr>
              <a:defRPr/>
            </a:pPr>
            <a:r>
              <a:rPr lang="en-US" altLang="zh-TW" sz="1400" dirty="0"/>
              <a:t> </a:t>
            </a:r>
            <a:r>
              <a:rPr lang="zh-TW" altLang="en-US" sz="1400" dirty="0"/>
              <a:t>           </a:t>
            </a:r>
            <a:r>
              <a:rPr lang="en-US" altLang="zh-TW" sz="1400" dirty="0"/>
              <a:t>&lt;</a:t>
            </a:r>
            <a:r>
              <a:rPr lang="en-US" altLang="zh-TW" sz="1400" dirty="0" err="1"/>
              <a:t>dd</a:t>
            </a:r>
            <a:r>
              <a:rPr lang="en-US" altLang="zh-TW" sz="1400" dirty="0"/>
              <a:t>&gt;</a:t>
            </a:r>
            <a:r>
              <a:rPr lang="zh-TW" altLang="en-US" sz="1400" dirty="0"/>
              <a:t>水果茶</a:t>
            </a:r>
            <a:r>
              <a:rPr lang="en-US" altLang="zh-TW" sz="1400" dirty="0"/>
              <a:t>&lt;/</a:t>
            </a:r>
            <a:r>
              <a:rPr lang="en-US" altLang="zh-TW" sz="1400" dirty="0" err="1"/>
              <a:t>dd</a:t>
            </a:r>
            <a:r>
              <a:rPr lang="en-US" altLang="zh-TW" sz="1400" dirty="0"/>
              <a:t>&gt;</a:t>
            </a:r>
          </a:p>
          <a:p>
            <a:pPr>
              <a:defRPr/>
            </a:pPr>
            <a:r>
              <a:rPr lang="zh-TW" altLang="en-US" sz="1400" dirty="0"/>
              <a:t>            </a:t>
            </a:r>
            <a:r>
              <a:rPr lang="en-US" altLang="zh-TW" sz="1400" dirty="0"/>
              <a:t>&lt;</a:t>
            </a:r>
            <a:r>
              <a:rPr lang="en-US" altLang="zh-TW" sz="1400" dirty="0" err="1"/>
              <a:t>dd</a:t>
            </a:r>
            <a:r>
              <a:rPr lang="en-US" altLang="zh-TW" sz="1400" dirty="0"/>
              <a:t>&gt;</a:t>
            </a:r>
            <a:r>
              <a:rPr lang="zh-TW" altLang="en-US" sz="1400" dirty="0"/>
              <a:t>黑醋栗茶</a:t>
            </a:r>
            <a:r>
              <a:rPr lang="en-US" altLang="zh-TW" sz="1400" dirty="0"/>
              <a:t>&lt;/</a:t>
            </a:r>
            <a:r>
              <a:rPr lang="en-US" altLang="zh-TW" sz="1400" dirty="0" err="1"/>
              <a:t>dd</a:t>
            </a:r>
            <a:r>
              <a:rPr lang="en-US" altLang="zh-TW" sz="1400" dirty="0"/>
              <a:t>&gt;</a:t>
            </a:r>
          </a:p>
          <a:p>
            <a:pPr>
              <a:defRPr/>
            </a:pPr>
            <a:r>
              <a:rPr lang="en-US" altLang="zh-TW" sz="1400" dirty="0"/>
              <a:t>&lt;/dl&gt;</a:t>
            </a:r>
          </a:p>
        </p:txBody>
      </p:sp>
      <p:pic>
        <p:nvPicPr>
          <p:cNvPr id="8" name="圖片 7"/>
          <p:cNvPicPr>
            <a:picLocks noChangeAspect="1"/>
          </p:cNvPicPr>
          <p:nvPr/>
        </p:nvPicPr>
        <p:blipFill>
          <a:blip r:embed="rId3" cstate="print"/>
          <a:stretch>
            <a:fillRect/>
          </a:stretch>
        </p:blipFill>
        <p:spPr>
          <a:xfrm>
            <a:off x="7226843" y="4748949"/>
            <a:ext cx="1152525" cy="1228725"/>
          </a:xfrm>
          <a:prstGeom prst="rect">
            <a:avLst/>
          </a:prstGeom>
        </p:spPr>
      </p:pic>
      <p:sp>
        <p:nvSpPr>
          <p:cNvPr id="9" name="投影片編號版面配置區 8"/>
          <p:cNvSpPr>
            <a:spLocks noGrp="1"/>
          </p:cNvSpPr>
          <p:nvPr>
            <p:ph type="sldNum" sz="quarter" idx="12"/>
          </p:nvPr>
        </p:nvSpPr>
        <p:spPr/>
        <p:txBody>
          <a:bodyPr/>
          <a:lstStyle/>
          <a:p>
            <a:fld id="{F86E7483-409D-4D1B-9719-A7AE4E854181}" type="slidenum">
              <a:rPr lang="zh-TW" altLang="en-US" smtClean="0"/>
              <a:pPr/>
              <a:t>26</a:t>
            </a:fld>
            <a:endParaRPr lang="zh-TW" altLang="en-US"/>
          </a:p>
        </p:txBody>
      </p:sp>
      <p:sp>
        <p:nvSpPr>
          <p:cNvPr id="10" name="文字方塊 9">
            <a:extLst>
              <a:ext uri="{FF2B5EF4-FFF2-40B4-BE49-F238E27FC236}">
                <a16:creationId xmlns:a16="http://schemas.microsoft.com/office/drawing/2014/main" id="{00042DD0-CE28-487E-B681-3231905F6041}"/>
              </a:ext>
            </a:extLst>
          </p:cNvPr>
          <p:cNvSpPr txBox="1"/>
          <p:nvPr/>
        </p:nvSpPr>
        <p:spPr>
          <a:xfrm>
            <a:off x="6916397" y="3800380"/>
            <a:ext cx="2057400" cy="338554"/>
          </a:xfrm>
          <a:prstGeom prst="rect">
            <a:avLst/>
          </a:prstGeom>
          <a:noFill/>
        </p:spPr>
        <p:txBody>
          <a:bodyPr wrap="square">
            <a:spAutoFit/>
          </a:bodyPr>
          <a:lstStyle/>
          <a:p>
            <a:r>
              <a:rPr lang="en-US" altLang="zh-TW" sz="1600" b="0" dirty="0">
                <a:solidFill>
                  <a:schemeClr val="bg1"/>
                </a:solidFill>
                <a:effectLst/>
                <a:latin typeface="Consolas" panose="020B0609020204030204" pitchFamily="49" charset="0"/>
              </a:rPr>
              <a:t>ul&gt;li{ITEM$$}*3</a:t>
            </a:r>
          </a:p>
        </p:txBody>
      </p:sp>
      <p:sp>
        <p:nvSpPr>
          <p:cNvPr id="12" name="文字方塊 11">
            <a:extLst>
              <a:ext uri="{FF2B5EF4-FFF2-40B4-BE49-F238E27FC236}">
                <a16:creationId xmlns:a16="http://schemas.microsoft.com/office/drawing/2014/main" id="{5F327E9E-8D35-40F0-BF75-876A6F8554CE}"/>
              </a:ext>
            </a:extLst>
          </p:cNvPr>
          <p:cNvSpPr txBox="1"/>
          <p:nvPr/>
        </p:nvSpPr>
        <p:spPr>
          <a:xfrm>
            <a:off x="1140781" y="6096570"/>
            <a:ext cx="2863048" cy="369332"/>
          </a:xfrm>
          <a:prstGeom prst="rect">
            <a:avLst/>
          </a:prstGeom>
          <a:noFill/>
        </p:spPr>
        <p:txBody>
          <a:bodyPr wrap="square">
            <a:spAutoFit/>
          </a:bodyPr>
          <a:lstStyle/>
          <a:p>
            <a:r>
              <a:rPr lang="en-US" altLang="zh-TW" b="0" dirty="0">
                <a:solidFill>
                  <a:srgbClr val="D4D4D4"/>
                </a:solidFill>
                <a:effectLst/>
                <a:latin typeface="Consolas" panose="020B0609020204030204" pitchFamily="49" charset="0"/>
              </a:rPr>
              <a:t>dl&gt;(</a:t>
            </a:r>
            <a:r>
              <a:rPr lang="en-US" altLang="zh-TW" b="0" dirty="0" err="1">
                <a:solidFill>
                  <a:srgbClr val="D4D4D4"/>
                </a:solidFill>
                <a:effectLst/>
                <a:latin typeface="Consolas" panose="020B0609020204030204" pitchFamily="49" charset="0"/>
              </a:rPr>
              <a:t>dt+dd</a:t>
            </a:r>
            <a:r>
              <a:rPr lang="en-US" altLang="zh-TW" b="0" dirty="0">
                <a:solidFill>
                  <a:srgbClr val="D4D4D4"/>
                </a:solidFill>
                <a:effectLst/>
                <a:latin typeface="Consolas" panose="020B0609020204030204" pitchFamily="49" charset="0"/>
              </a:rPr>
              <a:t>*2)+(</a:t>
            </a:r>
            <a:r>
              <a:rPr lang="en-US" altLang="zh-TW" b="0" dirty="0" err="1">
                <a:solidFill>
                  <a:srgbClr val="D4D4D4"/>
                </a:solidFill>
                <a:effectLst/>
                <a:latin typeface="Consolas" panose="020B0609020204030204" pitchFamily="49" charset="0"/>
              </a:rPr>
              <a:t>dt+dd</a:t>
            </a:r>
            <a:r>
              <a:rPr lang="en-US" altLang="zh-TW" b="0" dirty="0">
                <a:solidFill>
                  <a:srgbClr val="D4D4D4"/>
                </a:solidFill>
                <a:effectLst/>
                <a:latin typeface="Consolas" panose="020B0609020204030204" pitchFamily="49" charset="0"/>
              </a:rPr>
              <a:t>*2)</a:t>
            </a:r>
          </a:p>
        </p:txBody>
      </p:sp>
    </p:spTree>
    <p:extLst>
      <p:ext uri="{BB962C8B-B14F-4D97-AF65-F5344CB8AC3E}">
        <p14:creationId xmlns:p14="http://schemas.microsoft.com/office/powerpoint/2010/main" val="402995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區塊元素 </a:t>
            </a:r>
            <a:r>
              <a:rPr lang="en-US" altLang="zh-TW" b="1" dirty="0">
                <a:solidFill>
                  <a:schemeClr val="bg1"/>
                </a:solidFill>
                <a:latin typeface="Arial Unicode MS" panose="020B0604020202020204" pitchFamily="34" charset="-120"/>
                <a:ea typeface="微軟正黑體" panose="020B0604030504040204" pitchFamily="34" charset="-120"/>
              </a:rPr>
              <a:t>/</a:t>
            </a:r>
            <a:r>
              <a:rPr lang="zh-TW" altLang="en-US" b="1" dirty="0">
                <a:solidFill>
                  <a:schemeClr val="bg1"/>
                </a:solidFill>
                <a:latin typeface="Arial Unicode MS" panose="020B0604020202020204" pitchFamily="34" charset="-120"/>
                <a:ea typeface="微軟正黑體" panose="020B0604030504040204" pitchFamily="34" charset="-120"/>
              </a:rPr>
              <a:t> 行內元素</a:t>
            </a:r>
          </a:p>
        </p:txBody>
      </p:sp>
      <p:sp>
        <p:nvSpPr>
          <p:cNvPr id="3" name="內容版面配置區 2"/>
          <p:cNvSpPr>
            <a:spLocks noGrp="1"/>
          </p:cNvSpPr>
          <p:nvPr>
            <p:ph idx="1"/>
          </p:nvPr>
        </p:nvSpPr>
        <p:spPr>
          <a:xfrm>
            <a:off x="628650" y="1825626"/>
            <a:ext cx="4227435" cy="3891594"/>
          </a:xfrm>
        </p:spPr>
        <p:txBody>
          <a:bodyPr>
            <a:normAutofit/>
          </a:bodyPr>
          <a:lstStyle/>
          <a:p>
            <a:r>
              <a:rPr lang="zh-TW" altLang="en-US" sz="2600" dirty="0">
                <a:solidFill>
                  <a:schemeClr val="bg1"/>
                </a:solidFill>
                <a:latin typeface="Arial Unicode MS" panose="020B0604020202020204" pitchFamily="34" charset="-120"/>
                <a:ea typeface="微軟正黑體" panose="020B0604030504040204" pitchFamily="34" charset="-120"/>
              </a:rPr>
              <a:t>區塊元素</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&lt;h1&gt; ~</a:t>
            </a:r>
            <a:r>
              <a:rPr lang="zh-TW" altLang="en-US" sz="2000" dirty="0">
                <a:solidFill>
                  <a:schemeClr val="bg1"/>
                </a:solidFill>
                <a:latin typeface="微軟正黑體" panose="020B0604030504040204" pitchFamily="34" charset="-120"/>
                <a:ea typeface="微軟正黑體" panose="020B0604030504040204" pitchFamily="34" charset="-120"/>
              </a:rPr>
              <a:t> </a:t>
            </a:r>
            <a:r>
              <a:rPr lang="en-US" altLang="zh-TW" sz="2000" dirty="0">
                <a:solidFill>
                  <a:schemeClr val="bg1"/>
                </a:solidFill>
                <a:latin typeface="微軟正黑體" panose="020B0604030504040204" pitchFamily="34" charset="-120"/>
                <a:ea typeface="微軟正黑體" panose="020B0604030504040204" pitchFamily="34" charset="-120"/>
              </a:rPr>
              <a:t>&lt;h6&gt;</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&lt;p&gt;</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&lt;ul&gt;&lt;li&gt;&lt;</a:t>
            </a:r>
            <a:r>
              <a:rPr lang="en-US" altLang="zh-TW" sz="2000" dirty="0" err="1">
                <a:solidFill>
                  <a:schemeClr val="bg1"/>
                </a:solidFill>
                <a:latin typeface="Arial Unicode MS" panose="020B0604020202020204" pitchFamily="34" charset="-120"/>
                <a:ea typeface="微軟正黑體" panose="020B0604030504040204" pitchFamily="34" charset="-120"/>
              </a:rPr>
              <a:t>ol</a:t>
            </a:r>
            <a:r>
              <a:rPr lang="en-US" altLang="zh-TW" sz="2000" dirty="0">
                <a:solidFill>
                  <a:schemeClr val="bg1"/>
                </a:solidFill>
                <a:latin typeface="Arial Unicode MS" panose="020B0604020202020204" pitchFamily="34" charset="-120"/>
                <a:ea typeface="微軟正黑體" panose="020B0604030504040204" pitchFamily="34" charset="-120"/>
              </a:rPr>
              <a:t>&gt;&lt;dl&gt;&lt;dt&gt;&lt;dd&gt;</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&lt;div&gt;</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a:t>
            </a:r>
          </a:p>
          <a:p>
            <a:pPr lvl="1">
              <a:buFont typeface="Calibri" panose="020F0502020204030204" pitchFamily="34" charset="0"/>
              <a:buChar char="-"/>
            </a:pPr>
            <a:endParaRPr lang="en-US" altLang="zh-TW" sz="2000" dirty="0">
              <a:solidFill>
                <a:schemeClr val="bg1"/>
              </a:solidFill>
              <a:latin typeface="Arial Unicode MS" panose="020B0604020202020204" pitchFamily="34" charset="-120"/>
              <a:ea typeface="微軟正黑體" panose="020B0604030504040204" pitchFamily="34" charset="-120"/>
            </a:endParaRPr>
          </a:p>
          <a:p>
            <a:r>
              <a:rPr lang="zh-TW" altLang="en-US" sz="2600" dirty="0">
                <a:solidFill>
                  <a:schemeClr val="bg1"/>
                </a:solidFill>
                <a:latin typeface="Arial Unicode MS" panose="020B0604020202020204" pitchFamily="34" charset="-120"/>
                <a:ea typeface="微軟正黑體" panose="020B0604030504040204" pitchFamily="34" charset="-120"/>
              </a:rPr>
              <a:t>特性</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000" dirty="0">
                <a:solidFill>
                  <a:schemeClr val="bg1"/>
                </a:solidFill>
                <a:latin typeface="Arial Unicode MS" panose="020B0604020202020204" pitchFamily="34" charset="-120"/>
                <a:ea typeface="微軟正黑體" panose="020B0604030504040204" pitchFamily="34" charset="-120"/>
              </a:rPr>
              <a:t>無法並排</a:t>
            </a:r>
            <a:endParaRPr lang="en-US" altLang="zh-TW" sz="20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000" dirty="0">
                <a:solidFill>
                  <a:schemeClr val="bg1"/>
                </a:solidFill>
                <a:latin typeface="Arial Unicode MS" panose="020B0604020202020204" pitchFamily="34" charset="-120"/>
                <a:ea typeface="微軟正黑體" panose="020B0604030504040204" pitchFamily="34" charset="-120"/>
              </a:rPr>
              <a:t>可直接設定寬高</a:t>
            </a:r>
            <a:endParaRPr lang="en-US" altLang="zh-TW" sz="20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endParaRPr lang="en-US" altLang="zh-TW" sz="2600" dirty="0">
              <a:solidFill>
                <a:schemeClr val="bg1"/>
              </a:solidFill>
              <a:latin typeface="Arial Unicode MS" panose="020B0604020202020204" pitchFamily="34" charset="-120"/>
              <a:ea typeface="微軟正黑體" panose="020B0604030504040204" pitchFamily="34" charset="-120"/>
            </a:endParaRPr>
          </a:p>
        </p:txBody>
      </p:sp>
      <p:sp>
        <p:nvSpPr>
          <p:cNvPr id="9" name="投影片編號版面配置區 8"/>
          <p:cNvSpPr>
            <a:spLocks noGrp="1"/>
          </p:cNvSpPr>
          <p:nvPr>
            <p:ph type="sldNum" sz="quarter" idx="12"/>
          </p:nvPr>
        </p:nvSpPr>
        <p:spPr/>
        <p:txBody>
          <a:bodyPr/>
          <a:lstStyle/>
          <a:p>
            <a:fld id="{F86E7483-409D-4D1B-9719-A7AE4E854181}" type="slidenum">
              <a:rPr lang="zh-TW" altLang="en-US" smtClean="0"/>
              <a:pPr/>
              <a:t>27</a:t>
            </a:fld>
            <a:endParaRPr lang="zh-TW" altLang="en-US"/>
          </a:p>
        </p:txBody>
      </p:sp>
      <p:sp>
        <p:nvSpPr>
          <p:cNvPr id="11" name="內容版面配置區 2">
            <a:extLst>
              <a:ext uri="{FF2B5EF4-FFF2-40B4-BE49-F238E27FC236}">
                <a16:creationId xmlns:a16="http://schemas.microsoft.com/office/drawing/2014/main" id="{30C92558-6E86-499A-9B8B-5DD523A35E8F}"/>
              </a:ext>
            </a:extLst>
          </p:cNvPr>
          <p:cNvSpPr txBox="1">
            <a:spLocks/>
          </p:cNvSpPr>
          <p:nvPr/>
        </p:nvSpPr>
        <p:spPr>
          <a:xfrm>
            <a:off x="4856085" y="1825625"/>
            <a:ext cx="3711051" cy="4530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600" dirty="0">
                <a:solidFill>
                  <a:schemeClr val="bg1"/>
                </a:solidFill>
                <a:latin typeface="Arial Unicode MS" panose="020B0604020202020204" pitchFamily="34" charset="-120"/>
                <a:ea typeface="微軟正黑體" panose="020B0604030504040204" pitchFamily="34" charset="-120"/>
              </a:rPr>
              <a:t>行內元素</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&lt;span&gt; </a:t>
            </a:r>
          </a:p>
          <a:p>
            <a:pPr lvl="1">
              <a:buFont typeface="Calibri" panose="020F0502020204030204" pitchFamily="34" charset="0"/>
              <a:buChar char="-"/>
            </a:pPr>
            <a:r>
              <a:rPr lang="en-US" altLang="zh-TW" sz="2000" dirty="0">
                <a:solidFill>
                  <a:schemeClr val="bg1"/>
                </a:solidFill>
                <a:latin typeface="微軟正黑體" panose="020B0604030504040204" pitchFamily="34" charset="-120"/>
                <a:ea typeface="微軟正黑體" panose="020B0604030504040204" pitchFamily="34" charset="-120"/>
              </a:rPr>
              <a:t>&lt;</a:t>
            </a:r>
            <a:r>
              <a:rPr lang="en-US" altLang="zh-TW" sz="2000" dirty="0" err="1">
                <a:solidFill>
                  <a:schemeClr val="bg1"/>
                </a:solidFill>
                <a:latin typeface="微軟正黑體" panose="020B0604030504040204" pitchFamily="34" charset="-120"/>
                <a:ea typeface="微軟正黑體" panose="020B0604030504040204" pitchFamily="34" charset="-120"/>
              </a:rPr>
              <a:t>img</a:t>
            </a:r>
            <a:r>
              <a:rPr lang="en-US" altLang="zh-TW" sz="2000" dirty="0">
                <a:solidFill>
                  <a:schemeClr val="bg1"/>
                </a:solidFill>
                <a:latin typeface="微軟正黑體" panose="020B0604030504040204" pitchFamily="34" charset="-120"/>
                <a:ea typeface="微軟正黑體" panose="020B0604030504040204" pitchFamily="34" charset="-120"/>
              </a:rPr>
              <a:t>&gt; </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pPr>
            <a:r>
              <a:rPr lang="en-US" altLang="zh-TW" sz="2000" dirty="0">
                <a:solidFill>
                  <a:schemeClr val="bg1"/>
                </a:solidFill>
                <a:latin typeface="Arial Unicode MS" panose="020B0604020202020204" pitchFamily="34" charset="-120"/>
                <a:ea typeface="微軟正黑體" panose="020B0604030504040204" pitchFamily="34" charset="-120"/>
              </a:rPr>
              <a:t> ……</a:t>
            </a:r>
          </a:p>
          <a:p>
            <a:pPr lvl="1">
              <a:buFont typeface="Calibri" panose="020F0502020204030204" pitchFamily="34" charset="0"/>
              <a:buChar char="-"/>
            </a:pPr>
            <a:endParaRPr lang="en-US" altLang="zh-TW" sz="20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endParaRPr lang="en-US" altLang="zh-TW" sz="2000" dirty="0">
              <a:solidFill>
                <a:schemeClr val="bg1"/>
              </a:solidFill>
              <a:latin typeface="Arial Unicode MS" panose="020B0604020202020204" pitchFamily="34" charset="-120"/>
              <a:ea typeface="微軟正黑體" panose="020B0604030504040204" pitchFamily="34" charset="-120"/>
            </a:endParaRPr>
          </a:p>
          <a:p>
            <a:r>
              <a:rPr lang="zh-TW" altLang="en-US" sz="2600" dirty="0">
                <a:solidFill>
                  <a:schemeClr val="bg1"/>
                </a:solidFill>
                <a:latin typeface="Arial Unicode MS" panose="020B0604020202020204" pitchFamily="34" charset="-120"/>
                <a:ea typeface="微軟正黑體" panose="020B0604030504040204" pitchFamily="34" charset="-120"/>
              </a:rPr>
              <a:t>特性</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可以並排</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solidFill>
                  <a:schemeClr val="bg1"/>
                </a:solidFill>
                <a:latin typeface="Arial Unicode MS" panose="020B0604020202020204" pitchFamily="34" charset="-120"/>
                <a:ea typeface="微軟正黑體" panose="020B0604030504040204" pitchFamily="34" charset="-120"/>
              </a:rPr>
              <a:t>無法直接設定寬高</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endParaRPr lang="zh-TW" altLang="en-US" sz="2600" dirty="0">
              <a:solidFill>
                <a:schemeClr val="bg1"/>
              </a:solidFill>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404049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相對路徑</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絕對路徑</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pPr algn="just">
              <a:defRPr/>
            </a:pPr>
            <a:r>
              <a:rPr lang="zh-TW" altLang="en-US" sz="2600" dirty="0">
                <a:solidFill>
                  <a:schemeClr val="bg1"/>
                </a:solidFill>
                <a:latin typeface="Arial Unicode MS" panose="020B0604020202020204" pitchFamily="34" charset="-120"/>
                <a:ea typeface="微軟正黑體" panose="020B0604030504040204" pitchFamily="34" charset="-120"/>
              </a:rPr>
              <a:t>檔案命名原則</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lgn="just">
              <a:defRPr/>
            </a:pPr>
            <a:r>
              <a:rPr lang="zh-TW" altLang="en-US" sz="2200" dirty="0">
                <a:solidFill>
                  <a:schemeClr val="bg1"/>
                </a:solidFill>
                <a:latin typeface="Arial Unicode MS" panose="020B0604020202020204" pitchFamily="34" charset="-120"/>
                <a:ea typeface="微軟正黑體" panose="020B0604030504040204" pitchFamily="34" charset="-120"/>
              </a:rPr>
              <a:t>不用中文</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亂碼</a:t>
            </a:r>
            <a:r>
              <a:rPr lang="en-US" altLang="zh-TW" sz="2200" dirty="0">
                <a:solidFill>
                  <a:schemeClr val="bg1"/>
                </a:solidFill>
                <a:latin typeface="Arial Unicode MS" panose="020B0604020202020204" pitchFamily="34" charset="-120"/>
                <a:ea typeface="微軟正黑體" panose="020B0604030504040204" pitchFamily="34" charset="-120"/>
              </a:rPr>
              <a:t>)</a:t>
            </a:r>
          </a:p>
          <a:p>
            <a:pPr lvl="1" algn="just">
              <a:defRPr/>
            </a:pPr>
            <a:r>
              <a:rPr lang="zh-TW" altLang="en-US" sz="2200" dirty="0">
                <a:solidFill>
                  <a:schemeClr val="bg1"/>
                </a:solidFill>
                <a:latin typeface="Arial Unicode MS" panose="020B0604020202020204" pitchFamily="34" charset="-120"/>
                <a:ea typeface="微軟正黑體" panose="020B0604030504040204" pitchFamily="34" charset="-120"/>
              </a:rPr>
              <a:t>不使用空白鍵</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會產生 </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符號</a:t>
            </a:r>
            <a:r>
              <a:rPr lang="en-US" altLang="zh-TW" sz="2200" dirty="0">
                <a:solidFill>
                  <a:schemeClr val="bg1"/>
                </a:solidFill>
                <a:latin typeface="Arial Unicode MS" panose="020B0604020202020204" pitchFamily="34" charset="-120"/>
                <a:ea typeface="微軟正黑體" panose="020B0604030504040204" pitchFamily="34" charset="-120"/>
              </a:rPr>
              <a:t>)</a:t>
            </a:r>
          </a:p>
          <a:p>
            <a:pPr lvl="1" algn="just">
              <a:defRPr/>
            </a:pPr>
            <a:r>
              <a:rPr lang="zh-TW" altLang="en-US" sz="2200" dirty="0">
                <a:solidFill>
                  <a:schemeClr val="bg1"/>
                </a:solidFill>
                <a:latin typeface="Arial Unicode MS" panose="020B0604020202020204" pitchFamily="34" charset="-120"/>
                <a:ea typeface="微軟正黑體" panose="020B0604030504040204" pitchFamily="34" charset="-120"/>
              </a:rPr>
              <a:t>不用特殊符號</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伺服器設定容易連結不到</a:t>
            </a:r>
            <a:r>
              <a:rPr lang="en-US" altLang="zh-TW" sz="2200" dirty="0">
                <a:solidFill>
                  <a:schemeClr val="bg1"/>
                </a:solidFill>
                <a:latin typeface="Arial Unicode MS" panose="020B0604020202020204" pitchFamily="34" charset="-120"/>
                <a:ea typeface="微軟正黑體" panose="020B0604030504040204" pitchFamily="34" charset="-120"/>
              </a:rPr>
              <a:t>)</a:t>
            </a:r>
          </a:p>
          <a:p>
            <a:pPr lvl="1" algn="just">
              <a:defRPr/>
            </a:pPr>
            <a:r>
              <a:rPr lang="zh-TW" altLang="en-US" sz="2200" dirty="0">
                <a:solidFill>
                  <a:schemeClr val="bg1"/>
                </a:solidFill>
                <a:latin typeface="Arial Unicode MS" panose="020B0604020202020204" pitchFamily="34" charset="-120"/>
                <a:ea typeface="微軟正黑體" panose="020B0604030504040204" pitchFamily="34" charset="-120"/>
              </a:rPr>
              <a:t>建議英文小寫或大小寫</a:t>
            </a:r>
            <a:r>
              <a:rPr lang="en-US" altLang="zh-TW" sz="2200" dirty="0">
                <a:solidFill>
                  <a:schemeClr val="bg1"/>
                </a:solidFill>
                <a:latin typeface="Arial Unicode MS" panose="020B0604020202020204" pitchFamily="34" charset="-120"/>
                <a:ea typeface="微軟正黑體" panose="020B0604030504040204" pitchFamily="34" charset="-120"/>
              </a:rPr>
              <a:t>(</a:t>
            </a:r>
            <a:r>
              <a:rPr lang="zh-TW" altLang="en-US" sz="2200" dirty="0">
                <a:solidFill>
                  <a:schemeClr val="bg1"/>
                </a:solidFill>
                <a:latin typeface="Arial Unicode MS" panose="020B0604020202020204" pitchFamily="34" charset="-120"/>
                <a:ea typeface="微軟正黑體" panose="020B0604030504040204" pitchFamily="34" charset="-120"/>
              </a:rPr>
              <a:t>盡量有意義命名</a:t>
            </a:r>
            <a:r>
              <a:rPr lang="en-US" altLang="zh-TW" sz="2200" dirty="0">
                <a:solidFill>
                  <a:schemeClr val="bg1"/>
                </a:solidFill>
                <a:latin typeface="Arial Unicode MS" panose="020B0604020202020204" pitchFamily="34" charset="-120"/>
                <a:ea typeface="微軟正黑體" panose="020B0604030504040204" pitchFamily="34" charset="-120"/>
              </a:rPr>
              <a:t>)</a:t>
            </a:r>
          </a:p>
          <a:p>
            <a:pPr algn="just">
              <a:defRPr/>
            </a:pPr>
            <a:r>
              <a:rPr lang="zh-TW" altLang="en-US" sz="2600" dirty="0">
                <a:solidFill>
                  <a:schemeClr val="bg1"/>
                </a:solidFill>
                <a:latin typeface="Arial Unicode MS" panose="020B0604020202020204" pitchFamily="34" charset="-120"/>
                <a:ea typeface="微軟正黑體" panose="020B0604030504040204" pitchFamily="34" charset="-120"/>
              </a:rPr>
              <a:t>相對路徑</a:t>
            </a:r>
            <a:endParaRPr lang="en-US" altLang="zh-TW" sz="2600" dirty="0">
              <a:solidFill>
                <a:schemeClr val="bg1"/>
              </a:solidFill>
              <a:latin typeface="Arial Unicode MS" panose="020B0604020202020204" pitchFamily="34" charset="-120"/>
              <a:ea typeface="微軟正黑體" panose="020B0604030504040204" pitchFamily="34" charset="-120"/>
            </a:endParaRPr>
          </a:p>
          <a:p>
            <a:pPr lvl="1" algn="just">
              <a:defRPr/>
            </a:pPr>
            <a:r>
              <a:rPr lang="en-US" altLang="zh-TW" sz="1800" dirty="0">
                <a:solidFill>
                  <a:schemeClr val="bg1"/>
                </a:solidFill>
                <a:latin typeface="Arial Unicode MS" panose="020B0604020202020204" pitchFamily="34" charset="-120"/>
                <a:ea typeface="微軟正黑體" panose="020B0604030504040204" pitchFamily="34" charset="-120"/>
              </a:rPr>
              <a:t>work.html</a:t>
            </a:r>
            <a:r>
              <a:rPr lang="zh-TW" altLang="en-US" sz="1800" dirty="0">
                <a:solidFill>
                  <a:schemeClr val="bg1"/>
                </a:solidFill>
                <a:latin typeface="Arial Unicode MS" panose="020B0604020202020204" pitchFamily="34" charset="-120"/>
                <a:ea typeface="微軟正黑體" panose="020B0604030504040204" pitchFamily="34" charset="-120"/>
              </a:rPr>
              <a:t> 同一層目錄</a:t>
            </a:r>
            <a:endParaRPr lang="en-US" altLang="zh-TW" sz="1800" dirty="0">
              <a:solidFill>
                <a:schemeClr val="bg1"/>
              </a:solidFill>
              <a:latin typeface="Arial Unicode MS" panose="020B0604020202020204" pitchFamily="34" charset="-120"/>
              <a:ea typeface="微軟正黑體" panose="020B0604030504040204" pitchFamily="34" charset="-120"/>
            </a:endParaRPr>
          </a:p>
          <a:p>
            <a:pPr lvl="1" algn="just">
              <a:defRPr/>
            </a:pPr>
            <a:r>
              <a:rPr lang="en-US" altLang="zh-TW" sz="1800" dirty="0">
                <a:solidFill>
                  <a:schemeClr val="bg1"/>
                </a:solidFill>
                <a:latin typeface="Arial Unicode MS" panose="020B0604020202020204" pitchFamily="34" charset="-120"/>
                <a:ea typeface="微軟正黑體" panose="020B0604030504040204" pitchFamily="34" charset="-120"/>
              </a:rPr>
              <a:t>../contact.html  </a:t>
            </a:r>
            <a:r>
              <a:rPr lang="zh-TW" altLang="en-US" sz="1800" dirty="0">
                <a:solidFill>
                  <a:schemeClr val="bg1"/>
                </a:solidFill>
                <a:latin typeface="Arial Unicode MS" panose="020B0604020202020204" pitchFamily="34" charset="-120"/>
                <a:ea typeface="微軟正黑體" panose="020B0604030504040204" pitchFamily="34" charset="-120"/>
              </a:rPr>
              <a:t>向上一層目錄</a:t>
            </a:r>
            <a:endParaRPr lang="en-US" altLang="zh-TW" sz="1800" dirty="0">
              <a:solidFill>
                <a:schemeClr val="bg1"/>
              </a:solidFill>
              <a:latin typeface="Arial Unicode MS" panose="020B0604020202020204" pitchFamily="34" charset="-120"/>
              <a:ea typeface="微軟正黑體" panose="020B0604030504040204" pitchFamily="34" charset="-120"/>
            </a:endParaRPr>
          </a:p>
          <a:p>
            <a:pPr algn="just">
              <a:defRPr/>
            </a:pPr>
            <a:r>
              <a:rPr lang="zh-TW" altLang="en-US" sz="2200" dirty="0">
                <a:solidFill>
                  <a:schemeClr val="bg1"/>
                </a:solidFill>
                <a:latin typeface="Arial Unicode MS" panose="020B0604020202020204" pitchFamily="34" charset="-120"/>
                <a:ea typeface="微軟正黑體" panose="020B0604030504040204" pitchFamily="34" charset="-120"/>
              </a:rPr>
              <a:t>絕對路徑</a:t>
            </a:r>
            <a:endParaRPr lang="en-US" altLang="zh-TW" sz="2200" dirty="0">
              <a:solidFill>
                <a:schemeClr val="bg1"/>
              </a:solidFill>
              <a:latin typeface="Arial Unicode MS" panose="020B0604020202020204" pitchFamily="34" charset="-120"/>
              <a:ea typeface="微軟正黑體" panose="020B0604030504040204" pitchFamily="34" charset="-120"/>
            </a:endParaRPr>
          </a:p>
          <a:p>
            <a:pPr lvl="1" algn="just">
              <a:defRPr/>
            </a:pPr>
            <a:r>
              <a:rPr lang="en-US" altLang="zh-TW" sz="1800" dirty="0">
                <a:solidFill>
                  <a:schemeClr val="bg1"/>
                </a:solidFill>
                <a:latin typeface="Arial Unicode MS" panose="020B0604020202020204" pitchFamily="34" charset="-120"/>
                <a:ea typeface="微軟正黑體" panose="020B0604030504040204" pitchFamily="34" charset="-120"/>
              </a:rPr>
              <a:t>file:///C|/Users/Andytung/Desktop/my_site/600x400/Blue-Flower-with-Sharp-Thorns-600x400.jpg</a:t>
            </a:r>
          </a:p>
          <a:p>
            <a:pPr lvl="1" algn="just">
              <a:defRPr/>
            </a:pPr>
            <a:endParaRPr lang="en-US" altLang="zh-TW" sz="1800" dirty="0">
              <a:solidFill>
                <a:schemeClr val="bg1"/>
              </a:solidFill>
              <a:latin typeface="Arial Unicode MS" panose="020B060402020202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28</a:t>
            </a:fld>
            <a:endParaRPr lang="zh-TW" altLang="en-US"/>
          </a:p>
        </p:txBody>
      </p:sp>
    </p:spTree>
    <p:extLst>
      <p:ext uri="{BB962C8B-B14F-4D97-AF65-F5344CB8AC3E}">
        <p14:creationId xmlns:p14="http://schemas.microsoft.com/office/powerpoint/2010/main" val="882627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solidFill>
                  <a:schemeClr val="bg1"/>
                </a:solidFill>
                <a:latin typeface="Arial Unicode MS" panose="020B0604020202020204" pitchFamily="34" charset="-120"/>
                <a:ea typeface="微軟正黑體" panose="020B0604030504040204" pitchFamily="34" charset="-120"/>
              </a:rPr>
              <a:t>emmet</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6"/>
            <a:ext cx="7886700" cy="2139884"/>
          </a:xfrm>
        </p:spPr>
        <p:txBody>
          <a:bodyPr>
            <a:normAutofit/>
          </a:bodyPr>
          <a:lstStyle/>
          <a:p>
            <a:pPr>
              <a:spcBef>
                <a:spcPts val="600"/>
              </a:spcBef>
            </a:pPr>
            <a:r>
              <a:rPr lang="en-US" altLang="zh-TW" dirty="0">
                <a:solidFill>
                  <a:schemeClr val="bg1"/>
                </a:solidFill>
                <a:hlinkClick r:id="rId2">
                  <a:extLst>
                    <a:ext uri="{A12FA001-AC4F-418D-AE19-62706E023703}">
                      <ahyp:hlinkClr xmlns:ahyp="http://schemas.microsoft.com/office/drawing/2018/hyperlinkcolor" val="tx"/>
                    </a:ext>
                  </a:extLst>
                </a:hlinkClick>
              </a:rPr>
              <a:t>https://emmet.io/</a:t>
            </a:r>
            <a:endParaRPr lang="en-US" altLang="zh-TW" dirty="0">
              <a:solidFill>
                <a:schemeClr val="bg1"/>
              </a:solidFill>
            </a:endParaRPr>
          </a:p>
          <a:p>
            <a:pPr>
              <a:spcBef>
                <a:spcPts val="600"/>
              </a:spcBef>
            </a:pPr>
            <a:r>
              <a:rPr lang="en-US" altLang="zh-TW" dirty="0">
                <a:solidFill>
                  <a:schemeClr val="bg1"/>
                </a:solidFill>
                <a:hlinkClick r:id="rId3">
                  <a:extLst>
                    <a:ext uri="{A12FA001-AC4F-418D-AE19-62706E023703}">
                      <ahyp:hlinkClr xmlns:ahyp="http://schemas.microsoft.com/office/drawing/2018/hyperlinkcolor" val="tx"/>
                    </a:ext>
                  </a:extLst>
                </a:hlinkClick>
              </a:rPr>
              <a:t>https://docs.emmet.io/cheat-sheet/</a:t>
            </a:r>
            <a:endParaRPr lang="en-US" altLang="zh-TW" dirty="0">
              <a:solidFill>
                <a:schemeClr val="bg1"/>
              </a:solidFill>
            </a:endParaRPr>
          </a:p>
          <a:p>
            <a:pPr lvl="1">
              <a:spcBef>
                <a:spcPts val="600"/>
              </a:spcBef>
            </a:pPr>
            <a:r>
              <a:rPr lang="en-US" altLang="zh-TW" sz="1700" b="0" i="0" dirty="0">
                <a:solidFill>
                  <a:schemeClr val="bg1"/>
                </a:solidFill>
                <a:effectLst/>
                <a:latin typeface="arial" panose="020B0604020202020204" pitchFamily="34" charset="0"/>
              </a:rPr>
              <a:t>Emmet</a:t>
            </a:r>
            <a:r>
              <a:rPr lang="zh-TW" altLang="en-US" sz="1700" b="0" i="0" dirty="0">
                <a:solidFill>
                  <a:schemeClr val="bg1"/>
                </a:solidFill>
                <a:effectLst/>
                <a:latin typeface="arial" panose="020B0604020202020204" pitchFamily="34" charset="0"/>
              </a:rPr>
              <a:t>是一套面向文字編輯器的外掛程式，它允許通過內容輔助高速度的編寫和編輯</a:t>
            </a:r>
            <a:r>
              <a:rPr lang="en-US" altLang="zh-TW" sz="1700" b="0" i="0" dirty="0">
                <a:solidFill>
                  <a:schemeClr val="bg1"/>
                </a:solidFill>
                <a:effectLst/>
                <a:latin typeface="arial" panose="020B0604020202020204" pitchFamily="34" charset="0"/>
              </a:rPr>
              <a:t>HTML</a:t>
            </a:r>
            <a:r>
              <a:rPr lang="zh-TW" altLang="en-US" sz="1700" b="0" i="0" dirty="0">
                <a:solidFill>
                  <a:schemeClr val="bg1"/>
                </a:solidFill>
                <a:effectLst/>
                <a:latin typeface="arial" panose="020B0604020202020204" pitchFamily="34" charset="0"/>
              </a:rPr>
              <a:t>、</a:t>
            </a:r>
            <a:r>
              <a:rPr lang="en-US" altLang="zh-TW" sz="1700" b="0" i="0" dirty="0">
                <a:solidFill>
                  <a:schemeClr val="bg1"/>
                </a:solidFill>
                <a:effectLst/>
                <a:latin typeface="arial" panose="020B0604020202020204" pitchFamily="34" charset="0"/>
              </a:rPr>
              <a:t>XML</a:t>
            </a:r>
            <a:r>
              <a:rPr lang="zh-TW" altLang="en-US" sz="1700" b="0" i="0" dirty="0">
                <a:solidFill>
                  <a:schemeClr val="bg1"/>
                </a:solidFill>
                <a:effectLst/>
                <a:latin typeface="arial" panose="020B0604020202020204" pitchFamily="34" charset="0"/>
              </a:rPr>
              <a:t>、</a:t>
            </a:r>
            <a:r>
              <a:rPr lang="en-US" altLang="zh-TW" sz="1700" b="0" i="0" dirty="0">
                <a:solidFill>
                  <a:schemeClr val="bg1"/>
                </a:solidFill>
                <a:effectLst/>
                <a:latin typeface="arial" panose="020B0604020202020204" pitchFamily="34" charset="0"/>
              </a:rPr>
              <a:t>XSL</a:t>
            </a:r>
            <a:r>
              <a:rPr lang="zh-TW" altLang="en-US" sz="1700" b="0" i="0" dirty="0">
                <a:solidFill>
                  <a:schemeClr val="bg1"/>
                </a:solidFill>
                <a:effectLst/>
                <a:latin typeface="arial" panose="020B0604020202020204" pitchFamily="34" charset="0"/>
              </a:rPr>
              <a:t>和其他結構化的代碼格式。此專案</a:t>
            </a:r>
            <a:r>
              <a:rPr lang="en-US" altLang="zh-TW" sz="1700" b="0" i="0" dirty="0">
                <a:solidFill>
                  <a:schemeClr val="bg1"/>
                </a:solidFill>
                <a:effectLst/>
                <a:latin typeface="arial" panose="020B0604020202020204" pitchFamily="34" charset="0"/>
              </a:rPr>
              <a:t>2008</a:t>
            </a:r>
            <a:r>
              <a:rPr lang="zh-TW" altLang="en-US" sz="1700" b="0" i="0" dirty="0">
                <a:solidFill>
                  <a:schemeClr val="bg1"/>
                </a:solidFill>
                <a:effectLst/>
                <a:latin typeface="arial" panose="020B0604020202020204" pitchFamily="34" charset="0"/>
              </a:rPr>
              <a:t>年由</a:t>
            </a:r>
            <a:r>
              <a:rPr lang="en-US" altLang="zh-TW" sz="1700" b="0" i="0" dirty="0">
                <a:solidFill>
                  <a:schemeClr val="bg1"/>
                </a:solidFill>
                <a:effectLst/>
                <a:latin typeface="arial" panose="020B0604020202020204" pitchFamily="34" charset="0"/>
              </a:rPr>
              <a:t>Vadim </a:t>
            </a:r>
            <a:r>
              <a:rPr lang="en-US" altLang="zh-TW" sz="1700" b="0" i="0" dirty="0" err="1">
                <a:solidFill>
                  <a:schemeClr val="bg1"/>
                </a:solidFill>
                <a:effectLst/>
                <a:latin typeface="arial" panose="020B0604020202020204" pitchFamily="34" charset="0"/>
              </a:rPr>
              <a:t>Makeev</a:t>
            </a:r>
            <a:r>
              <a:rPr lang="zh-TW" altLang="en-US" sz="1700" b="0" i="0" dirty="0">
                <a:solidFill>
                  <a:schemeClr val="bg1"/>
                </a:solidFill>
                <a:effectLst/>
                <a:latin typeface="arial" panose="020B0604020202020204" pitchFamily="34" charset="0"/>
              </a:rPr>
              <a:t>發起，並由</a:t>
            </a:r>
            <a:r>
              <a:rPr lang="en-US" altLang="zh-TW" sz="1700" b="0" i="0" dirty="0">
                <a:solidFill>
                  <a:schemeClr val="bg1"/>
                </a:solidFill>
                <a:effectLst/>
                <a:latin typeface="arial" panose="020B0604020202020204" pitchFamily="34" charset="0"/>
              </a:rPr>
              <a:t>Sergey </a:t>
            </a:r>
            <a:r>
              <a:rPr lang="en-US" altLang="zh-TW" sz="1700" b="0" i="0" dirty="0" err="1">
                <a:solidFill>
                  <a:schemeClr val="bg1"/>
                </a:solidFill>
                <a:effectLst/>
                <a:latin typeface="arial" panose="020B0604020202020204" pitchFamily="34" charset="0"/>
              </a:rPr>
              <a:t>Chikuyonok</a:t>
            </a:r>
            <a:r>
              <a:rPr lang="zh-TW" altLang="en-US" sz="1700" b="0" i="0" dirty="0">
                <a:solidFill>
                  <a:schemeClr val="bg1"/>
                </a:solidFill>
                <a:effectLst/>
                <a:latin typeface="arial" panose="020B0604020202020204" pitchFamily="34" charset="0"/>
              </a:rPr>
              <a:t>和其他</a:t>
            </a:r>
            <a:r>
              <a:rPr lang="en-US" altLang="zh-TW" sz="1700" b="0" i="0" dirty="0">
                <a:solidFill>
                  <a:schemeClr val="bg1"/>
                </a:solidFill>
                <a:effectLst/>
                <a:latin typeface="arial" panose="020B0604020202020204" pitchFamily="34" charset="0"/>
              </a:rPr>
              <a:t>Emmet</a:t>
            </a:r>
            <a:r>
              <a:rPr lang="zh-TW" altLang="en-US" sz="1700" b="0" i="0" dirty="0">
                <a:solidFill>
                  <a:schemeClr val="bg1"/>
                </a:solidFill>
                <a:effectLst/>
                <a:latin typeface="arial" panose="020B0604020202020204" pitchFamily="34" charset="0"/>
              </a:rPr>
              <a:t>用戶基於</a:t>
            </a:r>
            <a:r>
              <a:rPr lang="en-US" altLang="zh-TW" sz="1700" b="0" i="0" dirty="0">
                <a:solidFill>
                  <a:schemeClr val="bg1"/>
                </a:solidFill>
                <a:effectLst/>
                <a:latin typeface="arial" panose="020B0604020202020204" pitchFamily="34" charset="0"/>
              </a:rPr>
              <a:t>Zen Coding 2.0</a:t>
            </a:r>
            <a:r>
              <a:rPr lang="zh-TW" altLang="en-US" sz="1700" b="0" i="0" dirty="0">
                <a:solidFill>
                  <a:schemeClr val="bg1"/>
                </a:solidFill>
                <a:effectLst/>
                <a:latin typeface="arial" panose="020B0604020202020204" pitchFamily="34" charset="0"/>
              </a:rPr>
              <a:t>的概念繼續積極開發。</a:t>
            </a:r>
            <a:endParaRPr lang="en-US" altLang="zh-TW" sz="1700" dirty="0">
              <a:solidFill>
                <a:schemeClr val="bg1"/>
              </a:solidFill>
            </a:endParaRPr>
          </a:p>
        </p:txBody>
      </p:sp>
      <p:sp>
        <p:nvSpPr>
          <p:cNvPr id="9" name="投影片編號版面配置區 8"/>
          <p:cNvSpPr>
            <a:spLocks noGrp="1"/>
          </p:cNvSpPr>
          <p:nvPr>
            <p:ph type="sldNum" sz="quarter" idx="12"/>
          </p:nvPr>
        </p:nvSpPr>
        <p:spPr/>
        <p:txBody>
          <a:bodyPr/>
          <a:lstStyle/>
          <a:p>
            <a:fld id="{F86E7483-409D-4D1B-9719-A7AE4E854181}" type="slidenum">
              <a:rPr lang="zh-TW" altLang="en-US" smtClean="0"/>
              <a:pPr/>
              <a:t>29</a:t>
            </a:fld>
            <a:endParaRPr lang="zh-TW" altLang="en-US"/>
          </a:p>
        </p:txBody>
      </p:sp>
      <p:pic>
        <p:nvPicPr>
          <p:cNvPr id="5" name="圖片 4">
            <a:extLst>
              <a:ext uri="{FF2B5EF4-FFF2-40B4-BE49-F238E27FC236}">
                <a16:creationId xmlns:a16="http://schemas.microsoft.com/office/drawing/2014/main" id="{4BCD5119-7679-4664-ADA3-29C0D12DF693}"/>
              </a:ext>
            </a:extLst>
          </p:cNvPr>
          <p:cNvPicPr>
            <a:picLocks noChangeAspect="1"/>
          </p:cNvPicPr>
          <p:nvPr/>
        </p:nvPicPr>
        <p:blipFill>
          <a:blip r:embed="rId4"/>
          <a:stretch>
            <a:fillRect/>
          </a:stretch>
        </p:blipFill>
        <p:spPr>
          <a:xfrm>
            <a:off x="2157121" y="3800383"/>
            <a:ext cx="4829758" cy="2353061"/>
          </a:xfrm>
          <a:prstGeom prst="rect">
            <a:avLst/>
          </a:prstGeom>
        </p:spPr>
      </p:pic>
    </p:spTree>
    <p:extLst>
      <p:ext uri="{BB962C8B-B14F-4D97-AF65-F5344CB8AC3E}">
        <p14:creationId xmlns:p14="http://schemas.microsoft.com/office/powerpoint/2010/main" val="153405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783266"/>
            <a:ext cx="7772400" cy="2387600"/>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1 </a:t>
            </a:r>
            <a:br>
              <a:rPr lang="en-US" altLang="zh-TW" dirty="0">
                <a:solidFill>
                  <a:schemeClr val="bg1"/>
                </a:solidFill>
                <a:latin typeface="Arial Unicode MS" panose="020B0604020202020204" pitchFamily="34" charset="-120"/>
                <a:ea typeface="微軟正黑體" panose="020B0604030504040204" pitchFamily="34" charset="-120"/>
              </a:rPr>
            </a:br>
            <a:r>
              <a:rPr lang="en-US" altLang="zh-TW" dirty="0">
                <a:solidFill>
                  <a:schemeClr val="bg1"/>
                </a:solidFill>
                <a:latin typeface="Arial Unicode MS" panose="020B0604020202020204" pitchFamily="34" charset="-120"/>
                <a:ea typeface="微軟正黑體" panose="020B0604030504040204" pitchFamily="34" charset="-120"/>
              </a:rPr>
              <a:t>HTML</a:t>
            </a:r>
            <a:r>
              <a:rPr lang="zh-TW" altLang="en-US" dirty="0">
                <a:solidFill>
                  <a:schemeClr val="bg1"/>
                </a:solidFill>
                <a:latin typeface="Arial Unicode MS" panose="020B0604020202020204" pitchFamily="34" charset="-120"/>
                <a:ea typeface="微軟正黑體" panose="020B0604030504040204" pitchFamily="34" charset="-120"/>
              </a:rPr>
              <a:t>語言基礎</a:t>
            </a:r>
            <a:endParaRPr lang="en-US" altLang="zh-TW" dirty="0">
              <a:solidFill>
                <a:schemeClr val="bg1"/>
              </a:solidFill>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65105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65571"/>
            <a:ext cx="7772400" cy="2387600"/>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2 </a:t>
            </a:r>
            <a:br>
              <a:rPr lang="en-US" altLang="zh-TW" dirty="0">
                <a:solidFill>
                  <a:schemeClr val="bg1"/>
                </a:solidFill>
                <a:latin typeface="Arial Unicode MS" panose="020B0604020202020204" pitchFamily="34" charset="-120"/>
                <a:ea typeface="微軟正黑體" panose="020B0604030504040204" pitchFamily="34" charset="-120"/>
              </a:rPr>
            </a:br>
            <a:r>
              <a:rPr lang="en-US" altLang="zh-TW" dirty="0">
                <a:solidFill>
                  <a:schemeClr val="bg1"/>
                </a:solidFill>
                <a:latin typeface="Arial Unicode MS" panose="020B0604020202020204" pitchFamily="34" charset="-120"/>
                <a:ea typeface="微軟正黑體" panose="020B0604030504040204" pitchFamily="34" charset="-120"/>
              </a:rPr>
              <a:t>CSS</a:t>
            </a:r>
            <a:r>
              <a:rPr lang="zh-TW" altLang="en-US" dirty="0">
                <a:solidFill>
                  <a:schemeClr val="bg1"/>
                </a:solidFill>
                <a:latin typeface="Arial Unicode MS" panose="020B0604020202020204" pitchFamily="34" charset="-120"/>
                <a:ea typeface="微軟正黑體" panose="020B0604030504040204" pitchFamily="34" charset="-120"/>
              </a:rPr>
              <a:t>語言基礎</a:t>
            </a:r>
            <a:endParaRPr lang="en-US" altLang="zh-TW" dirty="0">
              <a:solidFill>
                <a:schemeClr val="bg1"/>
              </a:solidFill>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2483508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甚麼是 </a:t>
            </a:r>
            <a:r>
              <a:rPr lang="en-US" altLang="zh-TW" b="1" dirty="0">
                <a:solidFill>
                  <a:schemeClr val="bg1"/>
                </a:solidFill>
                <a:latin typeface="Arial Unicode MS" panose="020B0604020202020204" pitchFamily="34" charset="-120"/>
                <a:ea typeface="微軟正黑體" panose="020B0604030504040204" pitchFamily="34" charset="-120"/>
              </a:rPr>
              <a:t>CSS</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graphicFrame>
        <p:nvGraphicFramePr>
          <p:cNvPr id="6" name="資料庫圖表 5"/>
          <p:cNvGraphicFramePr/>
          <p:nvPr>
            <p:extLst>
              <p:ext uri="{D42A27DB-BD31-4B8C-83A1-F6EECF244321}">
                <p14:modId xmlns:p14="http://schemas.microsoft.com/office/powerpoint/2010/main" val="1214768604"/>
              </p:ext>
            </p:extLst>
          </p:nvPr>
        </p:nvGraphicFramePr>
        <p:xfrm>
          <a:off x="948003" y="1672848"/>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fld id="{F86E7483-409D-4D1B-9719-A7AE4E854181}" type="slidenum">
              <a:rPr lang="zh-TW" altLang="en-US" smtClean="0"/>
              <a:pPr/>
              <a:t>31</a:t>
            </a:fld>
            <a:endParaRPr lang="zh-TW" altLang="en-US"/>
          </a:p>
        </p:txBody>
      </p:sp>
      <p:sp>
        <p:nvSpPr>
          <p:cNvPr id="20" name="內容版面配置區 2"/>
          <p:cNvSpPr>
            <a:spLocks noGrp="1"/>
          </p:cNvSpPr>
          <p:nvPr>
            <p:ph idx="1"/>
          </p:nvPr>
        </p:nvSpPr>
        <p:spPr>
          <a:xfrm>
            <a:off x="628650" y="1792941"/>
            <a:ext cx="7886700" cy="4499217"/>
          </a:xfrm>
        </p:spPr>
        <p:txBody>
          <a:bodyPr>
            <a:normAutofit/>
          </a:bodyPr>
          <a:lstStyle/>
          <a:p>
            <a:r>
              <a:rPr lang="en-US" altLang="zh-TW" dirty="0">
                <a:solidFill>
                  <a:schemeClr val="bg1"/>
                </a:solidFill>
              </a:rPr>
              <a:t>CSS</a:t>
            </a:r>
            <a:r>
              <a:rPr lang="zh-TW" altLang="en-US" dirty="0">
                <a:solidFill>
                  <a:schemeClr val="bg1"/>
                </a:solidFill>
              </a:rPr>
              <a:t>用來定義網頁呈現的樣式和版型</a:t>
            </a:r>
            <a:endParaRPr lang="en-US" altLang="zh-TW" dirty="0">
              <a:solidFill>
                <a:schemeClr val="bg1"/>
              </a:solidFill>
            </a:endParaRPr>
          </a:p>
          <a:p>
            <a:r>
              <a:rPr lang="en-US" altLang="zh-TW" dirty="0">
                <a:solidFill>
                  <a:schemeClr val="bg1"/>
                </a:solidFill>
              </a:rPr>
              <a:t>CSS</a:t>
            </a:r>
            <a:r>
              <a:rPr lang="zh-TW" altLang="en-US" dirty="0">
                <a:solidFill>
                  <a:schemeClr val="bg1"/>
                </a:solidFill>
              </a:rPr>
              <a:t>是用來延伸</a:t>
            </a:r>
            <a:r>
              <a:rPr lang="en-US" altLang="zh-TW" dirty="0">
                <a:solidFill>
                  <a:schemeClr val="bg1"/>
                </a:solidFill>
              </a:rPr>
              <a:t>html</a:t>
            </a:r>
            <a:r>
              <a:rPr lang="zh-TW" altLang="en-US" dirty="0">
                <a:solidFill>
                  <a:schemeClr val="bg1"/>
                </a:solidFill>
              </a:rPr>
              <a:t>而非取代</a:t>
            </a:r>
            <a:r>
              <a:rPr lang="en-US" altLang="zh-TW" dirty="0">
                <a:solidFill>
                  <a:schemeClr val="bg1"/>
                </a:solidFill>
              </a:rPr>
              <a:t>html,</a:t>
            </a:r>
            <a:r>
              <a:rPr lang="zh-TW" altLang="en-US" dirty="0">
                <a:solidFill>
                  <a:schemeClr val="bg1"/>
                </a:solidFill>
              </a:rPr>
              <a:t>是用來補</a:t>
            </a:r>
            <a:r>
              <a:rPr lang="en-US" altLang="zh-TW" dirty="0">
                <a:solidFill>
                  <a:schemeClr val="bg1"/>
                </a:solidFill>
              </a:rPr>
              <a:t>html</a:t>
            </a:r>
            <a:r>
              <a:rPr lang="zh-TW" altLang="en-US" dirty="0">
                <a:solidFill>
                  <a:schemeClr val="bg1"/>
                </a:solidFill>
              </a:rPr>
              <a:t>的不足</a:t>
            </a:r>
          </a:p>
          <a:p>
            <a:r>
              <a:rPr lang="en-US" altLang="zh-TW" dirty="0">
                <a:solidFill>
                  <a:schemeClr val="bg1"/>
                </a:solidFill>
              </a:rPr>
              <a:t>CSS</a:t>
            </a:r>
            <a:r>
              <a:rPr lang="zh-TW" altLang="en-US" dirty="0">
                <a:solidFill>
                  <a:schemeClr val="bg1"/>
                </a:solidFill>
              </a:rPr>
              <a:t>的演進</a:t>
            </a:r>
            <a:endParaRPr lang="en-US" altLang="zh-TW" dirty="0">
              <a:solidFill>
                <a:schemeClr val="bg1"/>
              </a:solidFill>
            </a:endParaRPr>
          </a:p>
          <a:p>
            <a:pPr lvl="1"/>
            <a:r>
              <a:rPr lang="en-US" altLang="zh-TW" dirty="0">
                <a:solidFill>
                  <a:schemeClr val="bg1"/>
                </a:solidFill>
              </a:rPr>
              <a:t>1996/12  CSS1</a:t>
            </a:r>
          </a:p>
          <a:p>
            <a:pPr lvl="1"/>
            <a:r>
              <a:rPr lang="en-US" altLang="zh-TW" dirty="0">
                <a:solidFill>
                  <a:schemeClr val="bg1"/>
                </a:solidFill>
              </a:rPr>
              <a:t>1998/5    CSS2</a:t>
            </a:r>
          </a:p>
          <a:p>
            <a:pPr lvl="1"/>
            <a:r>
              <a:rPr lang="en-US" altLang="zh-TW" dirty="0">
                <a:solidFill>
                  <a:schemeClr val="bg1"/>
                </a:solidFill>
              </a:rPr>
              <a:t>2004/2    CSS2.1</a:t>
            </a:r>
          </a:p>
          <a:p>
            <a:pPr lvl="1"/>
            <a:r>
              <a:rPr lang="en-US" altLang="zh-TW" dirty="0">
                <a:solidFill>
                  <a:schemeClr val="bg1"/>
                </a:solidFill>
              </a:rPr>
              <a:t>2010~	    CSS3</a:t>
            </a:r>
            <a:endParaRPr lang="zh-TW" altLang="en-US" dirty="0">
              <a:solidFill>
                <a:schemeClr val="bg1"/>
              </a:solidFill>
            </a:endParaRPr>
          </a:p>
          <a:p>
            <a:pPr marL="0" indent="0">
              <a:buNone/>
            </a:pPr>
            <a:endParaRPr lang="zh-TW" altLang="en-US" dirty="0">
              <a:solidFill>
                <a:schemeClr val="bg1"/>
              </a:solidFill>
            </a:endParaRPr>
          </a:p>
        </p:txBody>
      </p:sp>
    </p:spTree>
    <p:extLst>
      <p:ext uri="{BB962C8B-B14F-4D97-AF65-F5344CB8AC3E}">
        <p14:creationId xmlns:p14="http://schemas.microsoft.com/office/powerpoint/2010/main" val="3236161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關於 </a:t>
            </a:r>
            <a:r>
              <a:rPr lang="en-US" altLang="zh-TW" b="1" dirty="0">
                <a:solidFill>
                  <a:schemeClr val="bg1"/>
                </a:solidFill>
                <a:latin typeface="Arial Unicode MS" panose="020B0604020202020204" pitchFamily="34" charset="-120"/>
              </a:rPr>
              <a:t>CSS3</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graphicFrame>
        <p:nvGraphicFramePr>
          <p:cNvPr id="6" name="資料庫圖表 5"/>
          <p:cNvGraphicFramePr/>
          <p:nvPr/>
        </p:nvGraphicFramePr>
        <p:xfrm>
          <a:off x="948003" y="1672848"/>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fld id="{F86E7483-409D-4D1B-9719-A7AE4E854181}" type="slidenum">
              <a:rPr lang="zh-TW" altLang="en-US" smtClean="0"/>
              <a:pPr/>
              <a:t>32</a:t>
            </a:fld>
            <a:endParaRPr lang="zh-TW" altLang="en-US"/>
          </a:p>
        </p:txBody>
      </p:sp>
      <p:sp>
        <p:nvSpPr>
          <p:cNvPr id="20" name="內容版面配置區 2"/>
          <p:cNvSpPr>
            <a:spLocks noGrp="1"/>
          </p:cNvSpPr>
          <p:nvPr>
            <p:ph idx="1"/>
          </p:nvPr>
        </p:nvSpPr>
        <p:spPr>
          <a:xfrm>
            <a:off x="628650" y="1792941"/>
            <a:ext cx="7886700" cy="4499217"/>
          </a:xfrm>
        </p:spPr>
        <p:txBody>
          <a:bodyPr>
            <a:normAutofit/>
          </a:bodyPr>
          <a:lstStyle/>
          <a:p>
            <a:r>
              <a:rPr lang="en-US" altLang="zh-TW" dirty="0">
                <a:solidFill>
                  <a:schemeClr val="bg1"/>
                </a:solidFill>
              </a:rPr>
              <a:t>CSS3</a:t>
            </a:r>
            <a:r>
              <a:rPr lang="zh-TW" altLang="en-US" dirty="0">
                <a:solidFill>
                  <a:schemeClr val="bg1"/>
                </a:solidFill>
              </a:rPr>
              <a:t>還不是標準</a:t>
            </a:r>
            <a:endParaRPr lang="en-US" altLang="zh-TW" dirty="0">
              <a:solidFill>
                <a:schemeClr val="bg1"/>
              </a:solidFill>
            </a:endParaRPr>
          </a:p>
          <a:p>
            <a:r>
              <a:rPr lang="zh-TW" altLang="en-US" dirty="0">
                <a:solidFill>
                  <a:schemeClr val="bg1"/>
                </a:solidFill>
              </a:rPr>
              <a:t>每個模組的研發進度不同</a:t>
            </a:r>
            <a:endParaRPr lang="en-US" altLang="zh-TW" dirty="0">
              <a:solidFill>
                <a:schemeClr val="bg1"/>
              </a:solidFill>
            </a:endParaRPr>
          </a:p>
          <a:p>
            <a:pPr lvl="1"/>
            <a:r>
              <a:rPr lang="en-US" altLang="zh-TW" dirty="0">
                <a:solidFill>
                  <a:schemeClr val="bg1"/>
                </a:solidFill>
                <a:hlinkClick r:id="rId7"/>
              </a:rPr>
              <a:t>http://www.w3.org/Style/CSS/current-work</a:t>
            </a:r>
            <a:endParaRPr lang="en-US" altLang="zh-TW" dirty="0">
              <a:solidFill>
                <a:schemeClr val="bg1"/>
              </a:solidFill>
            </a:endParaRPr>
          </a:p>
          <a:p>
            <a:endParaRPr lang="en-US" altLang="zh-TW" dirty="0">
              <a:solidFill>
                <a:schemeClr val="bg1"/>
              </a:solidFill>
            </a:endParaRPr>
          </a:p>
          <a:p>
            <a:r>
              <a:rPr lang="zh-TW" altLang="en-US" dirty="0">
                <a:solidFill>
                  <a:schemeClr val="bg1"/>
                </a:solidFill>
              </a:rPr>
              <a:t>要開始用嗎</a:t>
            </a:r>
            <a:r>
              <a:rPr lang="en-US" altLang="zh-TW" dirty="0">
                <a:solidFill>
                  <a:schemeClr val="bg1"/>
                </a:solidFill>
              </a:rPr>
              <a:t>?</a:t>
            </a:r>
          </a:p>
          <a:p>
            <a:pPr lvl="1"/>
            <a:r>
              <a:rPr lang="en-US" altLang="zh-TW" dirty="0">
                <a:solidFill>
                  <a:schemeClr val="bg1"/>
                </a:solidFill>
              </a:rPr>
              <a:t>Progressive enhancement</a:t>
            </a:r>
          </a:p>
          <a:p>
            <a:pPr lvl="1"/>
            <a:r>
              <a:rPr lang="zh-TW" altLang="en-US" dirty="0">
                <a:solidFill>
                  <a:schemeClr val="bg1"/>
                </a:solidFill>
              </a:rPr>
              <a:t>使用瀏覽器前綴</a:t>
            </a:r>
            <a:endParaRPr lang="en-US" altLang="zh-TW" dirty="0">
              <a:solidFill>
                <a:schemeClr val="bg1"/>
              </a:solidFill>
            </a:endParaRPr>
          </a:p>
          <a:p>
            <a:pPr lvl="2"/>
            <a:r>
              <a:rPr lang="en-US" altLang="zh-TW" dirty="0">
                <a:solidFill>
                  <a:schemeClr val="bg1"/>
                </a:solidFill>
              </a:rPr>
              <a:t>-</a:t>
            </a:r>
            <a:r>
              <a:rPr lang="en-US" altLang="zh-TW" dirty="0" err="1">
                <a:solidFill>
                  <a:schemeClr val="bg1"/>
                </a:solidFill>
              </a:rPr>
              <a:t>ms</a:t>
            </a:r>
            <a:r>
              <a:rPr lang="en-US" altLang="zh-TW" dirty="0">
                <a:solidFill>
                  <a:schemeClr val="bg1"/>
                </a:solidFill>
              </a:rPr>
              <a:t>-(Internet Explorer)</a:t>
            </a:r>
            <a:r>
              <a:rPr lang="zh-TW" altLang="en-US" dirty="0">
                <a:solidFill>
                  <a:schemeClr val="bg1"/>
                </a:solidFill>
              </a:rPr>
              <a:t>、</a:t>
            </a:r>
            <a:r>
              <a:rPr lang="en-US" altLang="zh-TW" dirty="0">
                <a:solidFill>
                  <a:schemeClr val="bg1"/>
                </a:solidFill>
              </a:rPr>
              <a:t>-</a:t>
            </a:r>
            <a:r>
              <a:rPr lang="en-US" altLang="zh-TW" dirty="0" err="1">
                <a:solidFill>
                  <a:schemeClr val="bg1"/>
                </a:solidFill>
              </a:rPr>
              <a:t>moz</a:t>
            </a:r>
            <a:r>
              <a:rPr lang="en-US" altLang="zh-TW" dirty="0">
                <a:solidFill>
                  <a:schemeClr val="bg1"/>
                </a:solidFill>
              </a:rPr>
              <a:t>-(Firefox)</a:t>
            </a:r>
            <a:r>
              <a:rPr lang="zh-TW" altLang="en-US" dirty="0">
                <a:solidFill>
                  <a:schemeClr val="bg1"/>
                </a:solidFill>
              </a:rPr>
              <a:t>、</a:t>
            </a:r>
            <a:endParaRPr lang="en-US" altLang="zh-TW" dirty="0">
              <a:solidFill>
                <a:schemeClr val="bg1"/>
              </a:solidFill>
            </a:endParaRPr>
          </a:p>
          <a:p>
            <a:pPr lvl="2"/>
            <a:r>
              <a:rPr lang="en-US" altLang="zh-TW" dirty="0">
                <a:solidFill>
                  <a:schemeClr val="bg1"/>
                </a:solidFill>
              </a:rPr>
              <a:t>-</a:t>
            </a:r>
            <a:r>
              <a:rPr lang="en-US" altLang="zh-TW" dirty="0" err="1">
                <a:solidFill>
                  <a:schemeClr val="bg1"/>
                </a:solidFill>
              </a:rPr>
              <a:t>webkit</a:t>
            </a:r>
            <a:r>
              <a:rPr lang="en-US" altLang="zh-TW" dirty="0">
                <a:solidFill>
                  <a:schemeClr val="bg1"/>
                </a:solidFill>
              </a:rPr>
              <a:t>-(Safari</a:t>
            </a:r>
            <a:r>
              <a:rPr lang="zh-TW" altLang="en-US" dirty="0">
                <a:solidFill>
                  <a:schemeClr val="bg1"/>
                </a:solidFill>
              </a:rPr>
              <a:t>、</a:t>
            </a:r>
            <a:r>
              <a:rPr lang="en-US" altLang="zh-TW" dirty="0">
                <a:solidFill>
                  <a:schemeClr val="bg1"/>
                </a:solidFill>
              </a:rPr>
              <a:t>Chrome</a:t>
            </a:r>
            <a:r>
              <a:rPr lang="zh-TW" altLang="en-US" dirty="0">
                <a:solidFill>
                  <a:schemeClr val="bg1"/>
                </a:solidFill>
              </a:rPr>
              <a:t>、</a:t>
            </a:r>
            <a:r>
              <a:rPr lang="en-US" altLang="zh-TW" dirty="0">
                <a:solidFill>
                  <a:schemeClr val="bg1"/>
                </a:solidFill>
              </a:rPr>
              <a:t>opera)</a:t>
            </a:r>
          </a:p>
          <a:p>
            <a:pPr marL="0" indent="0">
              <a:buNone/>
            </a:pPr>
            <a:endParaRPr lang="zh-TW" altLang="en-US" dirty="0">
              <a:solidFill>
                <a:schemeClr val="bg1"/>
              </a:solidFill>
            </a:endParaRPr>
          </a:p>
        </p:txBody>
      </p:sp>
    </p:spTree>
    <p:extLst>
      <p:ext uri="{BB962C8B-B14F-4D97-AF65-F5344CB8AC3E}">
        <p14:creationId xmlns:p14="http://schemas.microsoft.com/office/powerpoint/2010/main" val="1277941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solidFill>
                  <a:schemeClr val="bg1"/>
                </a:solidFill>
                <a:latin typeface="+mn-lt"/>
              </a:rPr>
              <a:t>CSS</a:t>
            </a:r>
            <a:r>
              <a:rPr lang="zh-TW" altLang="en-US" dirty="0">
                <a:solidFill>
                  <a:schemeClr val="bg1"/>
                </a:solidFill>
              </a:rPr>
              <a:t>優點</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graphicFrame>
        <p:nvGraphicFramePr>
          <p:cNvPr id="6" name="資料庫圖表 5"/>
          <p:cNvGraphicFramePr/>
          <p:nvPr/>
        </p:nvGraphicFramePr>
        <p:xfrm>
          <a:off x="948003" y="1672848"/>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fld id="{F86E7483-409D-4D1B-9719-A7AE4E854181}" type="slidenum">
              <a:rPr lang="zh-TW" altLang="en-US" smtClean="0"/>
              <a:pPr/>
              <a:t>33</a:t>
            </a:fld>
            <a:endParaRPr lang="zh-TW" altLang="en-US"/>
          </a:p>
        </p:txBody>
      </p:sp>
      <p:sp>
        <p:nvSpPr>
          <p:cNvPr id="20" name="內容版面配置區 2"/>
          <p:cNvSpPr>
            <a:spLocks noGrp="1"/>
          </p:cNvSpPr>
          <p:nvPr>
            <p:ph idx="1"/>
          </p:nvPr>
        </p:nvSpPr>
        <p:spPr>
          <a:xfrm>
            <a:off x="628650" y="1792941"/>
            <a:ext cx="7886700" cy="4499217"/>
          </a:xfrm>
        </p:spPr>
        <p:txBody>
          <a:bodyPr>
            <a:normAutofit/>
          </a:bodyPr>
          <a:lstStyle/>
          <a:p>
            <a:pPr marL="533400" indent="-533400"/>
            <a:r>
              <a:rPr lang="zh-TW" altLang="en-US" dirty="0">
                <a:solidFill>
                  <a:schemeClr val="bg1"/>
                </a:solidFill>
              </a:rPr>
              <a:t>網頁內容與顯示樣式分開</a:t>
            </a:r>
          </a:p>
          <a:p>
            <a:pPr marL="914400" lvl="1" indent="-442913"/>
            <a:r>
              <a:rPr lang="zh-TW" altLang="en-US" dirty="0">
                <a:solidFill>
                  <a:schemeClr val="bg1"/>
                </a:solidFill>
              </a:rPr>
              <a:t>加快網頁傳輸的速度</a:t>
            </a:r>
          </a:p>
          <a:p>
            <a:pPr marL="914400" lvl="1" indent="-442913"/>
            <a:r>
              <a:rPr lang="zh-TW" altLang="en-US" dirty="0">
                <a:solidFill>
                  <a:schemeClr val="bg1"/>
                </a:solidFill>
              </a:rPr>
              <a:t>一致性共享樣式設定</a:t>
            </a:r>
          </a:p>
          <a:p>
            <a:pPr marL="914400" lvl="1" indent="-442913"/>
            <a:r>
              <a:rPr lang="zh-TW" altLang="en-US" dirty="0">
                <a:solidFill>
                  <a:schemeClr val="bg1"/>
                </a:solidFill>
              </a:rPr>
              <a:t>修改時只需針對樣式修改即可大幅減低維護網頁的困難度</a:t>
            </a:r>
          </a:p>
          <a:p>
            <a:pPr marL="533400" indent="-533400"/>
            <a:r>
              <a:rPr lang="zh-TW" altLang="en-US" dirty="0">
                <a:solidFill>
                  <a:schemeClr val="bg1"/>
                </a:solidFill>
              </a:rPr>
              <a:t>排版的效果</a:t>
            </a:r>
          </a:p>
          <a:p>
            <a:pPr marL="0" indent="0">
              <a:buNone/>
            </a:pPr>
            <a:endParaRPr lang="zh-TW" altLang="en-US" dirty="0">
              <a:solidFill>
                <a:schemeClr val="bg1"/>
              </a:solidFill>
            </a:endParaRPr>
          </a:p>
        </p:txBody>
      </p:sp>
    </p:spTree>
    <p:extLst>
      <p:ext uri="{BB962C8B-B14F-4D97-AF65-F5344CB8AC3E}">
        <p14:creationId xmlns:p14="http://schemas.microsoft.com/office/powerpoint/2010/main" val="3594636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CSS</a:t>
            </a:r>
            <a:r>
              <a:rPr lang="zh-TW" altLang="en-US" b="1" dirty="0">
                <a:solidFill>
                  <a:schemeClr val="bg1"/>
                </a:solidFill>
                <a:latin typeface="Arial Unicode MS" panose="020B0604020202020204" pitchFamily="34" charset="-120"/>
                <a:ea typeface="微軟正黑體" panose="020B0604030504040204" pitchFamily="34" charset="-120"/>
              </a:rPr>
              <a:t>基本語法</a:t>
            </a:r>
          </a:p>
        </p:txBody>
      </p:sp>
      <p:sp>
        <p:nvSpPr>
          <p:cNvPr id="12" name="矩形 11"/>
          <p:cNvSpPr/>
          <p:nvPr/>
        </p:nvSpPr>
        <p:spPr bwMode="auto">
          <a:xfrm>
            <a:off x="2044016" y="3900322"/>
            <a:ext cx="6208712" cy="461962"/>
          </a:xfrm>
          <a:prstGeom prst="rect">
            <a:avLst/>
          </a:prstGeom>
        </p:spPr>
        <p:txBody>
          <a:bodyPr>
            <a:spAutoFit/>
          </a:bodyPr>
          <a:lstStyle/>
          <a:p>
            <a:pPr eaLnBrk="1" hangingPunct="1">
              <a:defRPr/>
            </a:pPr>
            <a:r>
              <a:rPr lang="zh-TW" altLang="en-US" sz="2400" dirty="0">
                <a:solidFill>
                  <a:schemeClr val="bg1"/>
                </a:solidFill>
                <a:latin typeface="+mn-ea"/>
                <a:ea typeface="+mn-ea"/>
              </a:rPr>
              <a:t>每一組屬性設定之間，必須以分號隔開</a:t>
            </a:r>
          </a:p>
        </p:txBody>
      </p:sp>
      <p:graphicFrame>
        <p:nvGraphicFramePr>
          <p:cNvPr id="6" name="資料庫圖表 5"/>
          <p:cNvGraphicFramePr/>
          <p:nvPr>
            <p:extLst>
              <p:ext uri="{D42A27DB-BD31-4B8C-83A1-F6EECF244321}">
                <p14:modId xmlns:p14="http://schemas.microsoft.com/office/powerpoint/2010/main" val="2095299882"/>
              </p:ext>
            </p:extLst>
          </p:nvPr>
        </p:nvGraphicFramePr>
        <p:xfrm>
          <a:off x="948003" y="1672848"/>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矩形 16"/>
          <p:cNvSpPr/>
          <p:nvPr/>
        </p:nvSpPr>
        <p:spPr>
          <a:xfrm>
            <a:off x="2618385" y="1855291"/>
            <a:ext cx="2232025" cy="431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8" name="矩形 17"/>
          <p:cNvSpPr/>
          <p:nvPr/>
        </p:nvSpPr>
        <p:spPr>
          <a:xfrm>
            <a:off x="5148372" y="1863580"/>
            <a:ext cx="2159000" cy="431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grpSp>
        <p:nvGrpSpPr>
          <p:cNvPr id="13" name="群組 21"/>
          <p:cNvGrpSpPr>
            <a:grpSpLocks/>
          </p:cNvGrpSpPr>
          <p:nvPr/>
        </p:nvGrpSpPr>
        <p:grpSpPr bwMode="auto">
          <a:xfrm>
            <a:off x="1537096" y="2445954"/>
            <a:ext cx="5879714" cy="1345293"/>
            <a:chOff x="1344500" y="1628800"/>
            <a:chExt cx="5880099" cy="1345370"/>
          </a:xfrm>
        </p:grpSpPr>
        <p:sp>
          <p:nvSpPr>
            <p:cNvPr id="14" name="左中括弧 13"/>
            <p:cNvSpPr/>
            <p:nvPr/>
          </p:nvSpPr>
          <p:spPr>
            <a:xfrm rot="16200000">
              <a:off x="4577271" y="-731175"/>
              <a:ext cx="287354" cy="5007303"/>
            </a:xfrm>
            <a:prstGeom prst="leftBracket">
              <a:avLst/>
            </a:prstGeom>
            <a:noFill/>
            <a:ln w="254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p>
          </p:txBody>
        </p:sp>
        <p:sp>
          <p:nvSpPr>
            <p:cNvPr id="15" name="矩形 14"/>
            <p:cNvSpPr/>
            <p:nvPr/>
          </p:nvSpPr>
          <p:spPr>
            <a:xfrm>
              <a:off x="1344500" y="2143859"/>
              <a:ext cx="3095828" cy="830311"/>
            </a:xfrm>
            <a:prstGeom prst="rect">
              <a:avLst/>
            </a:prstGeom>
          </p:spPr>
          <p:txBody>
            <a:bodyPr>
              <a:spAutoFit/>
            </a:bodyPr>
            <a:lstStyle/>
            <a:p>
              <a:pPr eaLnBrk="1" hangingPunct="1">
                <a:defRPr/>
              </a:pPr>
              <a:r>
                <a:rPr lang="zh-TW" altLang="en-US" sz="2400" dirty="0">
                  <a:solidFill>
                    <a:schemeClr val="bg1"/>
                  </a:solidFill>
                  <a:latin typeface="+mn-ea"/>
                  <a:ea typeface="+mn-ea"/>
                </a:rPr>
                <a:t>屬性樣式的設定，必須以大括號</a:t>
              </a:r>
              <a:r>
                <a:rPr lang="en-US" altLang="zh-TW" sz="2400" dirty="0">
                  <a:solidFill>
                    <a:schemeClr val="bg1"/>
                  </a:solidFill>
                  <a:latin typeface="+mn-ea"/>
                  <a:ea typeface="+mn-ea"/>
                </a:rPr>
                <a:t>{</a:t>
              </a:r>
              <a:r>
                <a:rPr lang="zh-TW" altLang="en-US" sz="2400" dirty="0">
                  <a:solidFill>
                    <a:schemeClr val="bg1"/>
                  </a:solidFill>
                  <a:latin typeface="+mn-ea"/>
                  <a:ea typeface="+mn-ea"/>
                </a:rPr>
                <a:t> </a:t>
              </a:r>
              <a:r>
                <a:rPr lang="en-US" altLang="zh-TW" sz="2400" dirty="0">
                  <a:solidFill>
                    <a:schemeClr val="bg1"/>
                  </a:solidFill>
                  <a:latin typeface="+mn-ea"/>
                  <a:ea typeface="+mn-ea"/>
                </a:rPr>
                <a:t>}</a:t>
              </a:r>
              <a:r>
                <a:rPr lang="zh-TW" altLang="en-US" sz="2400" dirty="0">
                  <a:solidFill>
                    <a:schemeClr val="bg1"/>
                  </a:solidFill>
                  <a:latin typeface="+mn-ea"/>
                  <a:ea typeface="+mn-ea"/>
                </a:rPr>
                <a:t>包起來</a:t>
              </a:r>
            </a:p>
          </p:txBody>
        </p:sp>
      </p:grpSp>
      <p:grpSp>
        <p:nvGrpSpPr>
          <p:cNvPr id="7" name="群組 22"/>
          <p:cNvGrpSpPr>
            <a:grpSpLocks/>
          </p:cNvGrpSpPr>
          <p:nvPr/>
        </p:nvGrpSpPr>
        <p:grpSpPr bwMode="auto">
          <a:xfrm>
            <a:off x="5297425" y="2230081"/>
            <a:ext cx="3095625" cy="1479550"/>
            <a:chOff x="5145802" y="1628800"/>
            <a:chExt cx="3096344" cy="1479069"/>
          </a:xfrm>
        </p:grpSpPr>
        <p:cxnSp>
          <p:nvCxnSpPr>
            <p:cNvPr id="8" name="直線單箭頭接點 7"/>
            <p:cNvCxnSpPr/>
            <p:nvPr/>
          </p:nvCxnSpPr>
          <p:spPr>
            <a:xfrm flipV="1">
              <a:off x="5938148" y="1628800"/>
              <a:ext cx="0" cy="504661"/>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145802" y="2276289"/>
              <a:ext cx="3096344" cy="831580"/>
            </a:xfrm>
            <a:prstGeom prst="rect">
              <a:avLst/>
            </a:prstGeom>
          </p:spPr>
          <p:txBody>
            <a:bodyPr>
              <a:spAutoFit/>
            </a:bodyPr>
            <a:lstStyle/>
            <a:p>
              <a:pPr eaLnBrk="1" hangingPunct="1">
                <a:defRPr/>
              </a:pPr>
              <a:r>
                <a:rPr lang="zh-TW" altLang="en-US" sz="2400" dirty="0">
                  <a:solidFill>
                    <a:schemeClr val="bg1"/>
                  </a:solidFill>
                  <a:latin typeface="+mn-ea"/>
                  <a:ea typeface="+mn-ea"/>
                </a:rPr>
                <a:t>屬性名稱與屬性值之間，必須以冒號隔開</a:t>
              </a:r>
            </a:p>
          </p:txBody>
        </p:sp>
      </p:grpSp>
      <p:cxnSp>
        <p:nvCxnSpPr>
          <p:cNvPr id="11" name="直線單箭頭接點 10"/>
          <p:cNvCxnSpPr/>
          <p:nvPr/>
        </p:nvCxnSpPr>
        <p:spPr bwMode="auto">
          <a:xfrm flipV="1">
            <a:off x="4985205" y="2384975"/>
            <a:ext cx="0" cy="1500187"/>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03095" y="4799703"/>
            <a:ext cx="6773420" cy="923330"/>
          </a:xfrm>
          <a:prstGeom prst="rect">
            <a:avLst/>
          </a:prstGeom>
        </p:spPr>
        <p:txBody>
          <a:bodyPr wrap="square">
            <a:spAutoFit/>
          </a:bodyPr>
          <a:lstStyle/>
          <a:p>
            <a:pPr>
              <a:buFont typeface="Arial" pitchFamily="34" charset="0"/>
              <a:buChar char="•"/>
              <a:defRPr/>
            </a:pPr>
            <a:r>
              <a:rPr lang="zh-TW" altLang="en-US" dirty="0">
                <a:solidFill>
                  <a:schemeClr val="bg1"/>
                </a:solidFill>
                <a:latin typeface="Arial Unicode MS" panose="020B0604020202020204" pitchFamily="34" charset="-120"/>
              </a:rPr>
              <a:t>最後一組屬性設定的結束，可以不用加分號</a:t>
            </a:r>
            <a:endParaRPr lang="en-US" altLang="zh-TW" dirty="0">
              <a:solidFill>
                <a:schemeClr val="bg1"/>
              </a:solidFill>
              <a:latin typeface="Arial Unicode MS" panose="020B0604020202020204" pitchFamily="34" charset="-120"/>
            </a:endParaRPr>
          </a:p>
          <a:p>
            <a:pPr>
              <a:buFont typeface="Arial" pitchFamily="34" charset="0"/>
              <a:buChar char="•"/>
              <a:defRPr/>
            </a:pPr>
            <a:r>
              <a:rPr lang="zh-TW" altLang="en-US" dirty="0">
                <a:solidFill>
                  <a:schemeClr val="bg1"/>
                </a:solidFill>
                <a:latin typeface="Arial Unicode MS" panose="020B0604020202020204" pitchFamily="34" charset="-120"/>
              </a:rPr>
              <a:t>在</a:t>
            </a:r>
            <a:r>
              <a:rPr lang="en-US" altLang="zh-TW" dirty="0">
                <a:solidFill>
                  <a:schemeClr val="bg1"/>
                </a:solidFill>
                <a:latin typeface="Arial Unicode MS" panose="020B0604020202020204" pitchFamily="34" charset="-120"/>
              </a:rPr>
              <a:t>CSS</a:t>
            </a:r>
            <a:r>
              <a:rPr lang="zh-TW" altLang="en-US" dirty="0">
                <a:solidFill>
                  <a:schemeClr val="bg1"/>
                </a:solidFill>
                <a:latin typeface="Arial Unicode MS" panose="020B0604020202020204" pitchFamily="34" charset="-120"/>
              </a:rPr>
              <a:t>中註解的表示方式是 </a:t>
            </a:r>
            <a:r>
              <a:rPr lang="en-US" altLang="zh-TW" dirty="0">
                <a:solidFill>
                  <a:schemeClr val="bg1"/>
                </a:solidFill>
                <a:latin typeface="Arial Unicode MS" panose="020B0604020202020204" pitchFamily="34" charset="-120"/>
              </a:rPr>
              <a:t>/* </a:t>
            </a:r>
            <a:r>
              <a:rPr lang="zh-TW" altLang="en-US" dirty="0">
                <a:solidFill>
                  <a:schemeClr val="bg1"/>
                </a:solidFill>
                <a:latin typeface="Arial Unicode MS" panose="020B0604020202020204" pitchFamily="34" charset="-120"/>
              </a:rPr>
              <a:t>*</a:t>
            </a:r>
            <a:r>
              <a:rPr lang="en-US" altLang="zh-TW" dirty="0">
                <a:solidFill>
                  <a:schemeClr val="bg1"/>
                </a:solidFill>
                <a:latin typeface="Arial Unicode MS" panose="020B0604020202020204" pitchFamily="34" charset="-120"/>
              </a:rPr>
              <a:t>/</a:t>
            </a:r>
            <a:r>
              <a:rPr lang="zh-TW" altLang="en-US" dirty="0">
                <a:solidFill>
                  <a:schemeClr val="bg1"/>
                </a:solidFill>
                <a:latin typeface="Arial Unicode MS" panose="020B0604020202020204" pitchFamily="34" charset="-120"/>
              </a:rPr>
              <a:t> ，將註解的內容寫在裡面，</a:t>
            </a:r>
            <a:endParaRPr lang="en-US" altLang="zh-TW" dirty="0">
              <a:solidFill>
                <a:schemeClr val="bg1"/>
              </a:solidFill>
              <a:latin typeface="Arial Unicode MS" panose="020B0604020202020204" pitchFamily="34" charset="-120"/>
            </a:endParaRPr>
          </a:p>
          <a:p>
            <a:pPr>
              <a:defRPr/>
            </a:pPr>
            <a:r>
              <a:rPr lang="zh-TW" altLang="en-US" dirty="0">
                <a:solidFill>
                  <a:schemeClr val="bg1"/>
                </a:solidFill>
                <a:latin typeface="Arial Unicode MS" panose="020B0604020202020204" pitchFamily="34" charset="-120"/>
              </a:rPr>
              <a:t> 例如： </a:t>
            </a:r>
            <a:r>
              <a:rPr lang="en-US" altLang="zh-TW" dirty="0">
                <a:solidFill>
                  <a:schemeClr val="bg1"/>
                </a:solidFill>
                <a:latin typeface="Arial Unicode MS" panose="020B0604020202020204" pitchFamily="34" charset="-120"/>
              </a:rPr>
              <a:t>/*</a:t>
            </a:r>
            <a:r>
              <a:rPr lang="zh-TW" altLang="en-US" dirty="0">
                <a:solidFill>
                  <a:schemeClr val="bg1"/>
                </a:solidFill>
                <a:latin typeface="Arial Unicode MS" panose="020B0604020202020204" pitchFamily="34" charset="-120"/>
              </a:rPr>
              <a:t> 這裡面是註解 </a:t>
            </a:r>
            <a:r>
              <a:rPr lang="en-US" altLang="zh-TW" dirty="0">
                <a:solidFill>
                  <a:schemeClr val="bg1"/>
                </a:solidFill>
                <a:latin typeface="Arial Unicode MS" panose="020B0604020202020204" pitchFamily="34" charset="-120"/>
              </a:rPr>
              <a:t>*/</a:t>
            </a:r>
            <a:endParaRPr lang="zh-TW" altLang="en-US" dirty="0">
              <a:solidFill>
                <a:schemeClr val="bg1"/>
              </a:solidFill>
              <a:latin typeface="Arial Unicode MS" panose="020B0604020202020204" pitchFamily="34" charset="-120"/>
            </a:endParaRPr>
          </a:p>
        </p:txBody>
      </p:sp>
      <p:sp>
        <p:nvSpPr>
          <p:cNvPr id="4" name="投影片編號版面配置區 3"/>
          <p:cNvSpPr>
            <a:spLocks noGrp="1"/>
          </p:cNvSpPr>
          <p:nvPr>
            <p:ph type="sldNum" sz="quarter" idx="12"/>
          </p:nvPr>
        </p:nvSpPr>
        <p:spPr/>
        <p:txBody>
          <a:bodyPr/>
          <a:lstStyle/>
          <a:p>
            <a:fld id="{F86E7483-409D-4D1B-9719-A7AE4E854181}" type="slidenum">
              <a:rPr lang="zh-TW" altLang="en-US" smtClean="0"/>
              <a:pPr/>
              <a:t>34</a:t>
            </a:fld>
            <a:endParaRPr lang="zh-TW" altLang="en-US"/>
          </a:p>
        </p:txBody>
      </p:sp>
    </p:spTree>
    <p:extLst>
      <p:ext uri="{BB962C8B-B14F-4D97-AF65-F5344CB8AC3E}">
        <p14:creationId xmlns:p14="http://schemas.microsoft.com/office/powerpoint/2010/main" val="178733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defRPr/>
            </a:pPr>
            <a:r>
              <a:rPr lang="en-US" altLang="zh-TW" b="1" dirty="0">
                <a:solidFill>
                  <a:schemeClr val="bg1"/>
                </a:solidFill>
                <a:latin typeface="Arial Unicode MS" panose="020B0604020202020204" pitchFamily="34" charset="-120"/>
              </a:rPr>
              <a:t>CSS</a:t>
            </a:r>
            <a:r>
              <a:rPr lang="zh-TW" altLang="en-US" dirty="0">
                <a:solidFill>
                  <a:schemeClr val="bg1"/>
                </a:solidFill>
                <a:latin typeface="Arial Unicode MS" panose="020B0604020202020204" pitchFamily="34" charset="-120"/>
              </a:rPr>
              <a:t>寫法</a:t>
            </a:r>
            <a:endParaRPr lang="en-US" altLang="zh-TW" dirty="0">
              <a:solidFill>
                <a:schemeClr val="bg1"/>
              </a:solidFill>
              <a:latin typeface="Arial Unicode MS" panose="020B060402020202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pPr algn="just">
              <a:defRPr/>
            </a:pPr>
            <a:r>
              <a:rPr lang="zh-TW" altLang="en-US" sz="2600" dirty="0">
                <a:solidFill>
                  <a:schemeClr val="bg1"/>
                </a:solidFill>
                <a:latin typeface="Arial Unicode MS" panose="020B0604020202020204" pitchFamily="34" charset="-120"/>
              </a:rPr>
              <a:t>方法一寫在標籤內</a:t>
            </a:r>
            <a:endParaRPr lang="en-US" altLang="zh-TW" sz="2600" dirty="0">
              <a:solidFill>
                <a:schemeClr val="bg1"/>
              </a:solidFill>
              <a:latin typeface="Arial Unicode MS" panose="020B0604020202020204" pitchFamily="34" charset="-120"/>
            </a:endParaRPr>
          </a:p>
          <a:p>
            <a:pPr marL="457200" lvl="1" indent="0" algn="just">
              <a:buNone/>
              <a:defRPr/>
            </a:pPr>
            <a:r>
              <a:rPr lang="en-US" altLang="zh-TW" dirty="0">
                <a:solidFill>
                  <a:schemeClr val="bg1"/>
                </a:solidFill>
              </a:rPr>
              <a:t>&lt;h1 style="color:#0a6"&gt;</a:t>
            </a:r>
            <a:r>
              <a:rPr lang="zh-TW" altLang="en-US" dirty="0">
                <a:solidFill>
                  <a:schemeClr val="bg1"/>
                </a:solidFill>
              </a:rPr>
              <a:t>我是標題</a:t>
            </a:r>
            <a:r>
              <a:rPr lang="en-US" altLang="zh-TW" dirty="0">
                <a:solidFill>
                  <a:schemeClr val="bg1"/>
                </a:solidFill>
              </a:rPr>
              <a:t>&lt;/h1&gt;</a:t>
            </a:r>
          </a:p>
          <a:p>
            <a:pPr algn="just">
              <a:defRPr/>
            </a:pPr>
            <a:r>
              <a:rPr lang="zh-TW" altLang="en-US" sz="2600" dirty="0">
                <a:solidFill>
                  <a:schemeClr val="bg1"/>
                </a:solidFill>
                <a:latin typeface="Arial Unicode MS" panose="020B0604020202020204" pitchFamily="34" charset="-120"/>
              </a:rPr>
              <a:t>方法二寫在檔頭內</a:t>
            </a:r>
            <a:r>
              <a:rPr lang="en-US" altLang="zh-TW" sz="2600" dirty="0">
                <a:solidFill>
                  <a:schemeClr val="bg1"/>
                </a:solidFill>
                <a:latin typeface="Arial Unicode MS" panose="020B0604020202020204" pitchFamily="34" charset="-120"/>
              </a:rPr>
              <a:t>&lt;head&gt;</a:t>
            </a:r>
          </a:p>
          <a:p>
            <a:pPr marL="457200" lvl="1" indent="0">
              <a:buNone/>
              <a:defRPr/>
            </a:pPr>
            <a:r>
              <a:rPr lang="en-US" altLang="zh-TW" dirty="0">
                <a:solidFill>
                  <a:schemeClr val="bg1"/>
                </a:solidFill>
              </a:rPr>
              <a:t>&lt;head&gt;</a:t>
            </a:r>
          </a:p>
          <a:p>
            <a:pPr marL="457200" lvl="1" indent="0">
              <a:buNone/>
              <a:defRPr/>
            </a:pPr>
            <a:r>
              <a:rPr lang="en-US" altLang="zh-TW" dirty="0">
                <a:solidFill>
                  <a:schemeClr val="bg1"/>
                </a:solidFill>
              </a:rPr>
              <a:t>  &lt;style&gt;    h1 {color:#f00 ;}  &lt;/style&gt;</a:t>
            </a:r>
          </a:p>
          <a:p>
            <a:pPr marL="457200" lvl="1" indent="0">
              <a:buNone/>
              <a:defRPr/>
            </a:pPr>
            <a:r>
              <a:rPr lang="en-US" altLang="zh-TW" dirty="0">
                <a:solidFill>
                  <a:schemeClr val="bg1"/>
                </a:solidFill>
              </a:rPr>
              <a:t>&lt;/head&gt;</a:t>
            </a:r>
            <a:endParaRPr lang="en-US" altLang="zh-TW" dirty="0">
              <a:solidFill>
                <a:schemeClr val="bg1"/>
              </a:solidFill>
              <a:latin typeface="Arial Unicode MS" panose="020B0604020202020204" pitchFamily="34" charset="-120"/>
            </a:endParaRPr>
          </a:p>
          <a:p>
            <a:pPr algn="just">
              <a:defRPr/>
            </a:pPr>
            <a:r>
              <a:rPr lang="zh-TW" altLang="en-US" sz="2600" dirty="0">
                <a:solidFill>
                  <a:schemeClr val="bg1"/>
                </a:solidFill>
                <a:latin typeface="Arial Unicode MS" panose="020B0604020202020204" pitchFamily="34" charset="-120"/>
              </a:rPr>
              <a:t>方法三在檔頭內</a:t>
            </a:r>
            <a:r>
              <a:rPr lang="en-US" altLang="zh-TW" sz="2600" dirty="0">
                <a:solidFill>
                  <a:schemeClr val="bg1"/>
                </a:solidFill>
                <a:latin typeface="Arial Unicode MS" panose="020B0604020202020204" pitchFamily="34" charset="-120"/>
              </a:rPr>
              <a:t>link </a:t>
            </a:r>
            <a:r>
              <a:rPr lang="en-US" altLang="zh-TW" sz="2600" dirty="0" err="1">
                <a:solidFill>
                  <a:schemeClr val="bg1"/>
                </a:solidFill>
                <a:latin typeface="Arial Unicode MS" panose="020B0604020202020204" pitchFamily="34" charset="-120"/>
              </a:rPr>
              <a:t>css</a:t>
            </a:r>
            <a:r>
              <a:rPr lang="zh-TW" altLang="en-US" sz="2600" dirty="0">
                <a:solidFill>
                  <a:schemeClr val="bg1"/>
                </a:solidFill>
                <a:latin typeface="Arial Unicode MS" panose="020B0604020202020204" pitchFamily="34" charset="-120"/>
              </a:rPr>
              <a:t>檔案</a:t>
            </a:r>
            <a:endParaRPr lang="en-US" altLang="zh-TW" sz="2600" dirty="0">
              <a:solidFill>
                <a:schemeClr val="bg1"/>
              </a:solidFill>
              <a:latin typeface="Arial Unicode MS" panose="020B0604020202020204" pitchFamily="34" charset="-120"/>
            </a:endParaRPr>
          </a:p>
          <a:p>
            <a:pPr marL="457200" lvl="1" indent="0" algn="just">
              <a:buNone/>
              <a:defRPr/>
            </a:pPr>
            <a:r>
              <a:rPr lang="en-US" altLang="zh-TW" sz="2200" dirty="0">
                <a:solidFill>
                  <a:schemeClr val="bg1"/>
                </a:solidFill>
              </a:rPr>
              <a:t>&lt;head&gt;</a:t>
            </a:r>
          </a:p>
          <a:p>
            <a:pPr marL="457200" lvl="1" indent="0">
              <a:buNone/>
              <a:defRPr/>
            </a:pPr>
            <a:r>
              <a:rPr lang="en-US" altLang="zh-TW" sz="2200" dirty="0">
                <a:solidFill>
                  <a:schemeClr val="bg1"/>
                </a:solidFill>
              </a:rPr>
              <a:t>    &lt;link</a:t>
            </a:r>
            <a:r>
              <a:rPr lang="zh-TW" altLang="en-US" sz="2200" dirty="0">
                <a:solidFill>
                  <a:schemeClr val="bg1"/>
                </a:solidFill>
              </a:rPr>
              <a:t> </a:t>
            </a:r>
            <a:r>
              <a:rPr lang="en-US" altLang="zh-TW" sz="2200" dirty="0" err="1">
                <a:solidFill>
                  <a:schemeClr val="bg1"/>
                </a:solidFill>
              </a:rPr>
              <a:t>rel</a:t>
            </a:r>
            <a:r>
              <a:rPr lang="en-US" altLang="zh-TW" sz="2200" dirty="0">
                <a:solidFill>
                  <a:schemeClr val="bg1"/>
                </a:solidFill>
              </a:rPr>
              <a:t>=stylesheet type=“text/</a:t>
            </a:r>
            <a:r>
              <a:rPr lang="en-US" altLang="zh-TW" sz="2200" dirty="0" err="1">
                <a:solidFill>
                  <a:schemeClr val="bg1"/>
                </a:solidFill>
              </a:rPr>
              <a:t>css</a:t>
            </a:r>
            <a:r>
              <a:rPr lang="en-US" altLang="zh-TW" sz="2200" dirty="0">
                <a:solidFill>
                  <a:schemeClr val="bg1"/>
                </a:solidFill>
              </a:rPr>
              <a:t>”</a:t>
            </a:r>
            <a:r>
              <a:rPr lang="zh-TW" altLang="en-US" sz="2200" dirty="0">
                <a:solidFill>
                  <a:schemeClr val="bg1"/>
                </a:solidFill>
              </a:rPr>
              <a:t> </a:t>
            </a:r>
            <a:r>
              <a:rPr lang="en-US" altLang="zh-TW" sz="2200" dirty="0" err="1">
                <a:solidFill>
                  <a:schemeClr val="bg1"/>
                </a:solidFill>
              </a:rPr>
              <a:t>href</a:t>
            </a:r>
            <a:r>
              <a:rPr lang="en-US" altLang="zh-TW" sz="2200" dirty="0">
                <a:solidFill>
                  <a:schemeClr val="bg1"/>
                </a:solidFill>
              </a:rPr>
              <a:t>=“mystyle.css”</a:t>
            </a:r>
            <a:r>
              <a:rPr lang="zh-TW" altLang="en-US" sz="2200" dirty="0">
                <a:solidFill>
                  <a:schemeClr val="bg1"/>
                </a:solidFill>
              </a:rPr>
              <a:t> </a:t>
            </a:r>
            <a:r>
              <a:rPr lang="en-US" altLang="zh-TW" sz="2200" dirty="0">
                <a:solidFill>
                  <a:schemeClr val="bg1"/>
                </a:solidFill>
              </a:rPr>
              <a:t>&gt;</a:t>
            </a:r>
            <a:endParaRPr lang="zh-TW" altLang="en-US" sz="2200" dirty="0">
              <a:solidFill>
                <a:schemeClr val="bg1"/>
              </a:solidFill>
            </a:endParaRPr>
          </a:p>
          <a:p>
            <a:pPr marL="457200" lvl="1" indent="0" algn="just">
              <a:buNone/>
              <a:defRPr/>
            </a:pPr>
            <a:r>
              <a:rPr lang="en-US" altLang="zh-TW" sz="2200" dirty="0">
                <a:solidFill>
                  <a:schemeClr val="bg1"/>
                </a:solidFill>
              </a:rPr>
              <a:t>&lt;/head &gt;</a:t>
            </a:r>
          </a:p>
          <a:p>
            <a:pPr algn="just">
              <a:defRPr/>
            </a:pPr>
            <a:endParaRPr lang="en-US" altLang="zh-TW" sz="2600" dirty="0">
              <a:solidFill>
                <a:schemeClr val="bg1"/>
              </a:solidFill>
              <a:latin typeface="Arial Unicode MS" panose="020B0604020202020204" pitchFamily="34" charset="-120"/>
            </a:endParaRP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35</a:t>
            </a:fld>
            <a:endParaRPr lang="zh-TW" altLang="en-US"/>
          </a:p>
        </p:txBody>
      </p:sp>
    </p:spTree>
    <p:extLst>
      <p:ext uri="{BB962C8B-B14F-4D97-AF65-F5344CB8AC3E}">
        <p14:creationId xmlns:p14="http://schemas.microsoft.com/office/powerpoint/2010/main" val="710528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defRPr/>
            </a:pPr>
            <a:r>
              <a:rPr lang="en-US" altLang="zh-TW" b="1" dirty="0">
                <a:solidFill>
                  <a:schemeClr val="bg1"/>
                </a:solidFill>
                <a:latin typeface="Arial Unicode MS" panose="020B0604020202020204" pitchFamily="34" charset="-120"/>
              </a:rPr>
              <a:t>CSS</a:t>
            </a:r>
            <a:r>
              <a:rPr lang="zh-TW" altLang="en-US" dirty="0">
                <a:solidFill>
                  <a:schemeClr val="bg1"/>
                </a:solidFill>
                <a:latin typeface="Arial Unicode MS" panose="020B0604020202020204" pitchFamily="34" charset="-120"/>
              </a:rPr>
              <a:t>寫法之三</a:t>
            </a:r>
            <a:endParaRPr lang="en-US" altLang="zh-TW" dirty="0">
              <a:solidFill>
                <a:schemeClr val="bg1"/>
              </a:solidFill>
              <a:latin typeface="Arial Unicode MS" panose="020B0604020202020204" pitchFamily="34" charset="-120"/>
            </a:endParaRPr>
          </a:p>
        </p:txBody>
      </p:sp>
      <p:sp>
        <p:nvSpPr>
          <p:cNvPr id="3" name="內容版面配置區 2"/>
          <p:cNvSpPr>
            <a:spLocks noGrp="1"/>
          </p:cNvSpPr>
          <p:nvPr>
            <p:ph idx="1"/>
          </p:nvPr>
        </p:nvSpPr>
        <p:spPr>
          <a:xfrm>
            <a:off x="628650" y="1825625"/>
            <a:ext cx="7886700" cy="4466533"/>
          </a:xfrm>
        </p:spPr>
        <p:txBody>
          <a:bodyPr>
            <a:normAutofit/>
          </a:bodyPr>
          <a:lstStyle/>
          <a:p>
            <a:pPr algn="just">
              <a:defRPr/>
            </a:pPr>
            <a:r>
              <a:rPr lang="zh-TW" altLang="en-US" sz="2600" dirty="0">
                <a:solidFill>
                  <a:schemeClr val="bg1"/>
                </a:solidFill>
                <a:latin typeface="Arial Unicode MS" panose="020B0604020202020204" pitchFamily="34" charset="-120"/>
              </a:rPr>
              <a:t>方法三在檔頭內</a:t>
            </a:r>
            <a:r>
              <a:rPr lang="en-US" altLang="zh-TW" sz="2600" dirty="0">
                <a:solidFill>
                  <a:schemeClr val="bg1"/>
                </a:solidFill>
                <a:latin typeface="Arial Unicode MS" panose="020B0604020202020204" pitchFamily="34" charset="-120"/>
              </a:rPr>
              <a:t>link </a:t>
            </a:r>
            <a:r>
              <a:rPr lang="en-US" altLang="zh-TW" sz="2600" dirty="0" err="1">
                <a:solidFill>
                  <a:schemeClr val="bg1"/>
                </a:solidFill>
                <a:latin typeface="Arial Unicode MS" panose="020B0604020202020204" pitchFamily="34" charset="-120"/>
              </a:rPr>
              <a:t>css</a:t>
            </a:r>
            <a:r>
              <a:rPr lang="zh-TW" altLang="en-US" sz="2600" dirty="0">
                <a:solidFill>
                  <a:schemeClr val="bg1"/>
                </a:solidFill>
                <a:latin typeface="Arial Unicode MS" panose="020B0604020202020204" pitchFamily="34" charset="-120"/>
              </a:rPr>
              <a:t>檔案</a:t>
            </a:r>
            <a:endParaRPr lang="en-US" altLang="zh-TW" sz="2600" dirty="0">
              <a:solidFill>
                <a:schemeClr val="bg1"/>
              </a:solidFill>
              <a:latin typeface="Arial Unicode MS" panose="020B0604020202020204" pitchFamily="34" charset="-120"/>
            </a:endParaRPr>
          </a:p>
          <a:p>
            <a:pPr marL="457200" lvl="1" indent="0" algn="just">
              <a:buNone/>
              <a:defRPr/>
            </a:pPr>
            <a:r>
              <a:rPr lang="en-US" altLang="zh-TW" sz="2200" dirty="0">
                <a:solidFill>
                  <a:schemeClr val="bg1"/>
                </a:solidFill>
              </a:rPr>
              <a:t>&lt;head&gt;</a:t>
            </a:r>
          </a:p>
          <a:p>
            <a:pPr marL="457200" lvl="1" indent="0">
              <a:buNone/>
              <a:defRPr/>
            </a:pPr>
            <a:r>
              <a:rPr lang="en-US" altLang="zh-TW" sz="2200" dirty="0">
                <a:solidFill>
                  <a:schemeClr val="bg1"/>
                </a:solidFill>
              </a:rPr>
              <a:t>    &lt;link</a:t>
            </a:r>
            <a:r>
              <a:rPr lang="zh-TW" altLang="en-US" sz="2200" dirty="0">
                <a:solidFill>
                  <a:schemeClr val="bg1"/>
                </a:solidFill>
              </a:rPr>
              <a:t> </a:t>
            </a:r>
            <a:r>
              <a:rPr lang="en-US" altLang="zh-TW" sz="2200" dirty="0" err="1">
                <a:solidFill>
                  <a:schemeClr val="bg1"/>
                </a:solidFill>
              </a:rPr>
              <a:t>rel</a:t>
            </a:r>
            <a:r>
              <a:rPr lang="en-US" altLang="zh-TW" sz="2200" dirty="0">
                <a:solidFill>
                  <a:schemeClr val="bg1"/>
                </a:solidFill>
              </a:rPr>
              <a:t>=stylesheet type=“text/</a:t>
            </a:r>
            <a:r>
              <a:rPr lang="en-US" altLang="zh-TW" sz="2200" dirty="0" err="1">
                <a:solidFill>
                  <a:schemeClr val="bg1"/>
                </a:solidFill>
              </a:rPr>
              <a:t>css</a:t>
            </a:r>
            <a:r>
              <a:rPr lang="en-US" altLang="zh-TW" sz="2200" dirty="0">
                <a:solidFill>
                  <a:schemeClr val="bg1"/>
                </a:solidFill>
              </a:rPr>
              <a:t>”</a:t>
            </a:r>
            <a:r>
              <a:rPr lang="zh-TW" altLang="en-US" sz="2200" dirty="0">
                <a:solidFill>
                  <a:schemeClr val="bg1"/>
                </a:solidFill>
              </a:rPr>
              <a:t> </a:t>
            </a:r>
            <a:r>
              <a:rPr lang="en-US" altLang="zh-TW" sz="2200" dirty="0" err="1">
                <a:solidFill>
                  <a:schemeClr val="bg1"/>
                </a:solidFill>
              </a:rPr>
              <a:t>href</a:t>
            </a:r>
            <a:r>
              <a:rPr lang="en-US" altLang="zh-TW" sz="2200" dirty="0">
                <a:solidFill>
                  <a:schemeClr val="bg1"/>
                </a:solidFill>
              </a:rPr>
              <a:t>=“mystyle.css”</a:t>
            </a:r>
            <a:r>
              <a:rPr lang="zh-TW" altLang="en-US" sz="2200" dirty="0">
                <a:solidFill>
                  <a:schemeClr val="bg1"/>
                </a:solidFill>
              </a:rPr>
              <a:t> </a:t>
            </a:r>
            <a:r>
              <a:rPr lang="en-US" altLang="zh-TW" sz="2200" dirty="0">
                <a:solidFill>
                  <a:schemeClr val="bg1"/>
                </a:solidFill>
              </a:rPr>
              <a:t>&gt;</a:t>
            </a:r>
            <a:endParaRPr lang="zh-TW" altLang="en-US" sz="2200" dirty="0">
              <a:solidFill>
                <a:schemeClr val="bg1"/>
              </a:solidFill>
            </a:endParaRPr>
          </a:p>
          <a:p>
            <a:pPr marL="457200" lvl="1" indent="0" algn="just">
              <a:buNone/>
              <a:defRPr/>
            </a:pPr>
            <a:r>
              <a:rPr lang="en-US" altLang="zh-TW" sz="2200" dirty="0">
                <a:solidFill>
                  <a:schemeClr val="bg1"/>
                </a:solidFill>
              </a:rPr>
              <a:t>&lt;/head &gt;</a:t>
            </a:r>
          </a:p>
          <a:p>
            <a:pPr algn="just">
              <a:defRPr/>
            </a:pPr>
            <a:endParaRPr lang="en-US" altLang="zh-TW" sz="2600" dirty="0">
              <a:solidFill>
                <a:schemeClr val="bg1"/>
              </a:solidFill>
              <a:latin typeface="Arial Unicode MS" panose="020B0604020202020204" pitchFamily="34" charset="-120"/>
            </a:endParaRP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36</a:t>
            </a:fld>
            <a:endParaRPr lang="zh-TW" altLang="en-US" dirty="0"/>
          </a:p>
        </p:txBody>
      </p:sp>
      <p:pic>
        <p:nvPicPr>
          <p:cNvPr id="10" name="圖片 9">
            <a:extLst>
              <a:ext uri="{FF2B5EF4-FFF2-40B4-BE49-F238E27FC236}">
                <a16:creationId xmlns:a16="http://schemas.microsoft.com/office/drawing/2014/main" id="{15E38F1B-4582-402D-A357-86798930DBE4}"/>
              </a:ext>
            </a:extLst>
          </p:cNvPr>
          <p:cNvPicPr>
            <a:picLocks noChangeAspect="1"/>
          </p:cNvPicPr>
          <p:nvPr/>
        </p:nvPicPr>
        <p:blipFill>
          <a:blip r:embed="rId3"/>
          <a:stretch>
            <a:fillRect/>
          </a:stretch>
        </p:blipFill>
        <p:spPr>
          <a:xfrm>
            <a:off x="3013982" y="3125312"/>
            <a:ext cx="4343085" cy="3014231"/>
          </a:xfrm>
          <a:prstGeom prst="rect">
            <a:avLst/>
          </a:prstGeom>
        </p:spPr>
      </p:pic>
    </p:spTree>
    <p:extLst>
      <p:ext uri="{BB962C8B-B14F-4D97-AF65-F5344CB8AC3E}">
        <p14:creationId xmlns:p14="http://schemas.microsoft.com/office/powerpoint/2010/main" val="3590272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 </a:t>
            </a:r>
            <a:r>
              <a:rPr lang="zh-TW" altLang="en-US" b="1" dirty="0">
                <a:solidFill>
                  <a:schemeClr val="bg1"/>
                </a:solidFill>
                <a:latin typeface="Arial Unicode MS" panose="020B0604020202020204" pitchFamily="34" charset="-120"/>
              </a:rPr>
              <a:t>使用的大小單位</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41711"/>
          </a:xfrm>
        </p:spPr>
        <p:txBody>
          <a:bodyPr>
            <a:normAutofit/>
          </a:bodyPr>
          <a:lstStyle/>
          <a:p>
            <a:r>
              <a:rPr lang="en-US" altLang="zh-TW" dirty="0">
                <a:solidFill>
                  <a:schemeClr val="bg1"/>
                </a:solidFill>
              </a:rPr>
              <a:t>1in = 2.54cm = 25.4mm = 72pt = 12pc</a:t>
            </a:r>
          </a:p>
          <a:p>
            <a:r>
              <a:rPr lang="zh-TW" altLang="en-US" dirty="0">
                <a:solidFill>
                  <a:schemeClr val="bg1"/>
                </a:solidFill>
              </a:rPr>
              <a:t>瀏覽器預設文字</a:t>
            </a:r>
            <a:r>
              <a:rPr lang="en-US" altLang="zh-TW" dirty="0">
                <a:solidFill>
                  <a:schemeClr val="bg1"/>
                </a:solidFill>
              </a:rPr>
              <a:t>(Font-Size)</a:t>
            </a:r>
            <a:r>
              <a:rPr lang="zh-TW" altLang="en-US" dirty="0">
                <a:solidFill>
                  <a:schemeClr val="bg1"/>
                </a:solidFill>
              </a:rPr>
              <a:t>的大小</a:t>
            </a:r>
            <a:endParaRPr lang="en-US" altLang="zh-TW" dirty="0">
              <a:solidFill>
                <a:schemeClr val="bg1"/>
              </a:solidFill>
            </a:endParaRPr>
          </a:p>
          <a:p>
            <a:pPr lvl="1"/>
            <a:r>
              <a:rPr lang="en-US" altLang="zh-TW" dirty="0">
                <a:solidFill>
                  <a:schemeClr val="bg1"/>
                </a:solidFill>
              </a:rPr>
              <a:t>1em=100%=12pt=16px</a:t>
            </a: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993" y="4157561"/>
            <a:ext cx="848201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投影片編號版面配置區 5"/>
          <p:cNvSpPr>
            <a:spLocks noGrp="1"/>
          </p:cNvSpPr>
          <p:nvPr>
            <p:ph type="sldNum" sz="quarter" idx="12"/>
          </p:nvPr>
        </p:nvSpPr>
        <p:spPr/>
        <p:txBody>
          <a:bodyPr/>
          <a:lstStyle/>
          <a:p>
            <a:fld id="{F86E7483-409D-4D1B-9719-A7AE4E854181}" type="slidenum">
              <a:rPr lang="zh-TW" altLang="en-US" smtClean="0"/>
              <a:pPr/>
              <a:t>37</a:t>
            </a:fld>
            <a:endParaRPr lang="zh-TW" altLang="en-US"/>
          </a:p>
        </p:txBody>
      </p:sp>
    </p:spTree>
    <p:extLst>
      <p:ext uri="{BB962C8B-B14F-4D97-AF65-F5344CB8AC3E}">
        <p14:creationId xmlns:p14="http://schemas.microsoft.com/office/powerpoint/2010/main" val="1998062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a:t>
            </a:r>
            <a:r>
              <a:rPr lang="zh-TW" altLang="en-US" b="1" dirty="0">
                <a:solidFill>
                  <a:schemeClr val="bg1"/>
                </a:solidFill>
                <a:latin typeface="Arial Unicode MS" panose="020B0604020202020204" pitchFamily="34" charset="-120"/>
              </a:rPr>
              <a:t>使用顏色的設定方式</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內容版面配置區 4"/>
          <p:cNvSpPr>
            <a:spLocks noGrp="1"/>
          </p:cNvSpPr>
          <p:nvPr>
            <p:ph idx="1"/>
          </p:nvPr>
        </p:nvSpPr>
        <p:spPr>
          <a:xfrm>
            <a:off x="628650" y="1825624"/>
            <a:ext cx="7886700" cy="4760001"/>
          </a:xfrm>
        </p:spPr>
        <p:txBody>
          <a:bodyPr>
            <a:normAutofit lnSpcReduction="10000"/>
          </a:bodyPr>
          <a:lstStyle/>
          <a:p>
            <a:pPr marL="0" indent="0">
              <a:buNone/>
            </a:pPr>
            <a:r>
              <a:rPr lang="en-US" altLang="zh-TW" sz="2000" dirty="0">
                <a:solidFill>
                  <a:schemeClr val="bg1"/>
                </a:solidFill>
              </a:rPr>
              <a:t>p {color: white ;}</a:t>
            </a:r>
          </a:p>
          <a:p>
            <a:pPr marL="0" indent="0">
              <a:buNone/>
            </a:pPr>
            <a:r>
              <a:rPr lang="en-US" altLang="zh-TW" sz="2000" dirty="0">
                <a:solidFill>
                  <a:schemeClr val="bg1"/>
                </a:solidFill>
              </a:rPr>
              <a:t>p {color: #</a:t>
            </a:r>
            <a:r>
              <a:rPr lang="en-US" altLang="zh-TW" sz="2000" dirty="0" err="1">
                <a:solidFill>
                  <a:schemeClr val="bg1"/>
                </a:solidFill>
              </a:rPr>
              <a:t>fff</a:t>
            </a:r>
            <a:r>
              <a:rPr lang="en-US" altLang="zh-TW" sz="2000" dirty="0">
                <a:solidFill>
                  <a:schemeClr val="bg1"/>
                </a:solidFill>
              </a:rPr>
              <a:t> ;}</a:t>
            </a:r>
          </a:p>
          <a:p>
            <a:pPr marL="0" indent="0">
              <a:buNone/>
            </a:pPr>
            <a:r>
              <a:rPr lang="en-US" altLang="zh-TW" sz="2000" dirty="0">
                <a:solidFill>
                  <a:schemeClr val="bg1"/>
                </a:solidFill>
              </a:rPr>
              <a:t>p {color: </a:t>
            </a:r>
            <a:r>
              <a:rPr lang="en-US" altLang="zh-TW" sz="2000" dirty="0" err="1">
                <a:solidFill>
                  <a:schemeClr val="bg1"/>
                </a:solidFill>
              </a:rPr>
              <a:t>rgb</a:t>
            </a:r>
            <a:r>
              <a:rPr lang="en-US" altLang="zh-TW" sz="2000" dirty="0">
                <a:solidFill>
                  <a:schemeClr val="bg1"/>
                </a:solidFill>
              </a:rPr>
              <a:t>(255,255,255) ;}</a:t>
            </a: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endParaRPr lang="en-US" altLang="zh-TW" sz="2000" dirty="0">
              <a:solidFill>
                <a:schemeClr val="bg1"/>
              </a:solidFill>
            </a:endParaRPr>
          </a:p>
          <a:p>
            <a:pPr marL="0" indent="0">
              <a:buNone/>
            </a:pPr>
            <a:r>
              <a:rPr lang="zh-TW" altLang="en-US" sz="2000" dirty="0">
                <a:solidFill>
                  <a:schemeClr val="bg1"/>
                </a:solidFill>
              </a:rPr>
              <a:t>更多顏色設定方式：</a:t>
            </a:r>
            <a:endParaRPr lang="en-US" altLang="zh-TW" sz="2000" dirty="0">
              <a:solidFill>
                <a:schemeClr val="bg1"/>
              </a:solidFill>
            </a:endParaRPr>
          </a:p>
          <a:p>
            <a:pPr marL="0" indent="0">
              <a:buNone/>
            </a:pPr>
            <a:r>
              <a:rPr lang="en-US" altLang="zh-TW" sz="2000" dirty="0">
                <a:solidFill>
                  <a:schemeClr val="bg1"/>
                </a:solidFill>
              </a:rPr>
              <a:t>https://www.w3schools.com/css/css_colors.asp</a:t>
            </a:r>
            <a:endParaRPr lang="zh-TW" altLang="en-US" sz="2000" dirty="0">
              <a:solidFill>
                <a:schemeClr val="bg1"/>
              </a:solidFill>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1695" y="1825624"/>
            <a:ext cx="4313655" cy="386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投影片編號版面配置區 7"/>
          <p:cNvSpPr>
            <a:spLocks noGrp="1"/>
          </p:cNvSpPr>
          <p:nvPr>
            <p:ph type="sldNum" sz="quarter" idx="12"/>
          </p:nvPr>
        </p:nvSpPr>
        <p:spPr/>
        <p:txBody>
          <a:bodyPr/>
          <a:lstStyle/>
          <a:p>
            <a:fld id="{F86E7483-409D-4D1B-9719-A7AE4E854181}" type="slidenum">
              <a:rPr lang="zh-TW" altLang="en-US" smtClean="0"/>
              <a:pPr/>
              <a:t>38</a:t>
            </a:fld>
            <a:endParaRPr lang="zh-TW" altLang="en-US"/>
          </a:p>
        </p:txBody>
      </p:sp>
    </p:spTree>
    <p:extLst>
      <p:ext uri="{BB962C8B-B14F-4D97-AF65-F5344CB8AC3E}">
        <p14:creationId xmlns:p14="http://schemas.microsoft.com/office/powerpoint/2010/main" val="4228002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 Selectors</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41711"/>
          </a:xfrm>
        </p:spPr>
        <p:txBody>
          <a:bodyPr>
            <a:normAutofit/>
          </a:bodyPr>
          <a:lstStyle/>
          <a:p>
            <a:r>
              <a:rPr lang="en-US" altLang="zh-TW" dirty="0">
                <a:solidFill>
                  <a:schemeClr val="bg1"/>
                </a:solidFill>
              </a:rPr>
              <a:t>Selectors(</a:t>
            </a:r>
            <a:r>
              <a:rPr lang="zh-TW" altLang="en-US" dirty="0">
                <a:solidFill>
                  <a:schemeClr val="bg1"/>
                </a:solidFill>
              </a:rPr>
              <a:t>選取器</a:t>
            </a:r>
            <a:r>
              <a:rPr lang="en-US" altLang="zh-TW" dirty="0">
                <a:solidFill>
                  <a:schemeClr val="bg1"/>
                </a:solidFill>
              </a:rPr>
              <a:t>)</a:t>
            </a:r>
          </a:p>
          <a:p>
            <a:pPr>
              <a:buNone/>
            </a:pPr>
            <a:r>
              <a:rPr lang="en-US" altLang="zh-TW" dirty="0">
                <a:solidFill>
                  <a:schemeClr val="bg1"/>
                </a:solidFill>
              </a:rPr>
              <a:t>	</a:t>
            </a:r>
            <a:r>
              <a:rPr lang="en-US" altLang="zh-TW" sz="2400" dirty="0">
                <a:solidFill>
                  <a:schemeClr val="bg1"/>
                </a:solidFill>
              </a:rPr>
              <a:t>CSS</a:t>
            </a:r>
            <a:r>
              <a:rPr lang="zh-TW" altLang="en-US" sz="2400" dirty="0">
                <a:solidFill>
                  <a:schemeClr val="bg1"/>
                </a:solidFill>
              </a:rPr>
              <a:t>的樣式是需要套用到某一個</a:t>
            </a:r>
            <a:r>
              <a:rPr lang="en-US" altLang="zh-TW" sz="2400" dirty="0">
                <a:solidFill>
                  <a:schemeClr val="bg1"/>
                </a:solidFill>
              </a:rPr>
              <a:t>HTML</a:t>
            </a:r>
            <a:r>
              <a:rPr lang="zh-TW" altLang="en-US" sz="2400" dirty="0">
                <a:solidFill>
                  <a:schemeClr val="bg1"/>
                </a:solidFill>
              </a:rPr>
              <a:t>標籤上，所以要怎麼找到您想要修改的</a:t>
            </a:r>
            <a:r>
              <a:rPr lang="en-US" altLang="zh-TW" sz="2400" dirty="0">
                <a:solidFill>
                  <a:schemeClr val="bg1"/>
                </a:solidFill>
              </a:rPr>
              <a:t>HTML</a:t>
            </a:r>
            <a:r>
              <a:rPr lang="zh-TW" altLang="en-US" sz="2400" dirty="0">
                <a:solidFill>
                  <a:schemeClr val="bg1"/>
                </a:solidFill>
              </a:rPr>
              <a:t>標籤，就是要透過選取器。</a:t>
            </a:r>
            <a:endParaRPr lang="en-US" altLang="zh-TW" sz="2400" dirty="0">
              <a:solidFill>
                <a:schemeClr val="bg1"/>
              </a:solidFill>
            </a:endParaRPr>
          </a:p>
          <a:p>
            <a:r>
              <a:rPr lang="zh-TW" altLang="en-US" dirty="0">
                <a:solidFill>
                  <a:schemeClr val="bg1"/>
                </a:solidFill>
              </a:rPr>
              <a:t>常用的選取器</a:t>
            </a:r>
            <a:endParaRPr lang="en-US" altLang="zh-TW" dirty="0">
              <a:solidFill>
                <a:schemeClr val="bg1"/>
              </a:solidFill>
            </a:endParaRPr>
          </a:p>
          <a:p>
            <a:pPr lvl="1"/>
            <a:r>
              <a:rPr lang="zh-TW" altLang="en-US" dirty="0">
                <a:solidFill>
                  <a:schemeClr val="bg1"/>
                </a:solidFill>
              </a:rPr>
              <a:t>標籤</a:t>
            </a:r>
            <a:r>
              <a:rPr lang="en-US" altLang="zh-TW" dirty="0">
                <a:solidFill>
                  <a:schemeClr val="bg1"/>
                </a:solidFill>
              </a:rPr>
              <a:t>(Type)</a:t>
            </a:r>
            <a:r>
              <a:rPr lang="zh-TW" altLang="en-US" dirty="0">
                <a:solidFill>
                  <a:schemeClr val="bg1"/>
                </a:solidFill>
              </a:rPr>
              <a:t>選取器</a:t>
            </a:r>
            <a:endParaRPr lang="en-US" altLang="zh-TW" dirty="0">
              <a:solidFill>
                <a:schemeClr val="bg1"/>
              </a:solidFill>
            </a:endParaRPr>
          </a:p>
          <a:p>
            <a:pPr lvl="1"/>
            <a:r>
              <a:rPr lang="zh-TW" altLang="en-US" dirty="0">
                <a:solidFill>
                  <a:schemeClr val="bg1"/>
                </a:solidFill>
              </a:rPr>
              <a:t>類別</a:t>
            </a:r>
            <a:r>
              <a:rPr lang="en-US" altLang="zh-TW" dirty="0">
                <a:solidFill>
                  <a:schemeClr val="bg1"/>
                </a:solidFill>
              </a:rPr>
              <a:t>(Class)</a:t>
            </a:r>
            <a:r>
              <a:rPr lang="zh-TW" altLang="en-US" dirty="0">
                <a:solidFill>
                  <a:schemeClr val="bg1"/>
                </a:solidFill>
              </a:rPr>
              <a:t>選取器</a:t>
            </a:r>
            <a:endParaRPr lang="en-US" altLang="zh-TW" dirty="0">
              <a:solidFill>
                <a:schemeClr val="bg1"/>
              </a:solidFill>
            </a:endParaRPr>
          </a:p>
          <a:p>
            <a:pPr lvl="1"/>
            <a:r>
              <a:rPr lang="zh-TW" altLang="en-US" dirty="0">
                <a:solidFill>
                  <a:schemeClr val="bg1"/>
                </a:solidFill>
              </a:rPr>
              <a:t>物件</a:t>
            </a:r>
            <a:r>
              <a:rPr lang="en-US" altLang="zh-TW" dirty="0">
                <a:solidFill>
                  <a:schemeClr val="bg1"/>
                </a:solidFill>
              </a:rPr>
              <a:t>(ID)</a:t>
            </a:r>
            <a:r>
              <a:rPr lang="zh-TW" altLang="en-US" dirty="0">
                <a:solidFill>
                  <a:schemeClr val="bg1"/>
                </a:solidFill>
              </a:rPr>
              <a:t>選取器</a:t>
            </a:r>
            <a:endParaRPr lang="en-US" altLang="zh-TW" dirty="0">
              <a:solidFill>
                <a:schemeClr val="bg1"/>
              </a:solidFill>
            </a:endParaRPr>
          </a:p>
          <a:p>
            <a:r>
              <a:rPr lang="zh-TW" altLang="en-US" dirty="0">
                <a:solidFill>
                  <a:schemeClr val="bg1"/>
                </a:solidFill>
              </a:rPr>
              <a:t>更多好用的選取器</a:t>
            </a:r>
            <a:endParaRPr lang="en-US" altLang="zh-TW" dirty="0">
              <a:solidFill>
                <a:schemeClr val="bg1"/>
              </a:solidFill>
            </a:endParaRPr>
          </a:p>
          <a:p>
            <a:pPr lvl="1"/>
            <a:r>
              <a:rPr lang="zh-TW" altLang="en-US" dirty="0">
                <a:solidFill>
                  <a:schemeClr val="bg1"/>
                </a:solidFill>
              </a:rPr>
              <a:t>後面有其它</a:t>
            </a:r>
            <a:r>
              <a:rPr lang="en-US" altLang="zh-TW" dirty="0">
                <a:solidFill>
                  <a:schemeClr val="bg1"/>
                </a:solidFill>
              </a:rPr>
              <a:t>Selectors</a:t>
            </a:r>
            <a:r>
              <a:rPr lang="zh-TW" altLang="en-US" dirty="0">
                <a:solidFill>
                  <a:schemeClr val="bg1"/>
                </a:solidFill>
              </a:rPr>
              <a:t>的範例說明</a:t>
            </a:r>
            <a:endParaRPr lang="en-US" altLang="zh-TW" dirty="0">
              <a:solidFill>
                <a:schemeClr val="bg1"/>
              </a:solidFill>
            </a:endParaRPr>
          </a:p>
          <a:p>
            <a:pPr lvl="1"/>
            <a:r>
              <a:rPr lang="zh-TW" altLang="en-US" dirty="0">
                <a:solidFill>
                  <a:schemeClr val="bg1"/>
                </a:solidFill>
              </a:rPr>
              <a:t>完整說明請參考 </a:t>
            </a:r>
            <a:r>
              <a:rPr lang="en-US" altLang="zh-TW" dirty="0">
                <a:solidFill>
                  <a:schemeClr val="bg1"/>
                </a:solidFill>
              </a:rPr>
              <a:t>http://www.w3.org/TR/selectors/</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39</a:t>
            </a:fld>
            <a:endParaRPr lang="zh-TW" altLang="en-US"/>
          </a:p>
        </p:txBody>
      </p:sp>
    </p:spTree>
    <p:extLst>
      <p:ext uri="{BB962C8B-B14F-4D97-AF65-F5344CB8AC3E}">
        <p14:creationId xmlns:p14="http://schemas.microsoft.com/office/powerpoint/2010/main" val="401440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網站運作原理</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4</a:t>
            </a:fld>
            <a:endParaRPr lang="zh-TW" altLang="en-US" dirty="0"/>
          </a:p>
        </p:txBody>
      </p:sp>
      <p:sp>
        <p:nvSpPr>
          <p:cNvPr id="10" name="雲朵形 9">
            <a:extLst>
              <a:ext uri="{FF2B5EF4-FFF2-40B4-BE49-F238E27FC236}">
                <a16:creationId xmlns:a16="http://schemas.microsoft.com/office/drawing/2014/main" id="{6605F066-54F8-4807-8998-38EF7F3BC441}"/>
              </a:ext>
            </a:extLst>
          </p:cNvPr>
          <p:cNvSpPr/>
          <p:nvPr/>
        </p:nvSpPr>
        <p:spPr>
          <a:xfrm>
            <a:off x="3195734" y="1690689"/>
            <a:ext cx="2565919" cy="1707502"/>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a:t>WWW</a:t>
            </a:r>
            <a:endParaRPr lang="zh-TW" altLang="en-US" dirty="0"/>
          </a:p>
        </p:txBody>
      </p:sp>
      <p:grpSp>
        <p:nvGrpSpPr>
          <p:cNvPr id="13" name="群組 12">
            <a:extLst>
              <a:ext uri="{FF2B5EF4-FFF2-40B4-BE49-F238E27FC236}">
                <a16:creationId xmlns:a16="http://schemas.microsoft.com/office/drawing/2014/main" id="{EEA00694-957B-4BD3-922C-0FAF01F1DBD5}"/>
              </a:ext>
            </a:extLst>
          </p:cNvPr>
          <p:cNvGrpSpPr/>
          <p:nvPr/>
        </p:nvGrpSpPr>
        <p:grpSpPr>
          <a:xfrm>
            <a:off x="628650" y="3862261"/>
            <a:ext cx="1593727" cy="881861"/>
            <a:chOff x="628650" y="3862261"/>
            <a:chExt cx="2235344" cy="1236889"/>
          </a:xfrm>
        </p:grpSpPr>
        <p:sp>
          <p:nvSpPr>
            <p:cNvPr id="11" name="Trapezoid 18">
              <a:extLst>
                <a:ext uri="{FF2B5EF4-FFF2-40B4-BE49-F238E27FC236}">
                  <a16:creationId xmlns:a16="http://schemas.microsoft.com/office/drawing/2014/main" id="{611ADBF5-AA7C-4E0E-A717-E404FAE755B0}"/>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12" name="TextBox 16">
              <a:extLst>
                <a:ext uri="{FF2B5EF4-FFF2-40B4-BE49-F238E27FC236}">
                  <a16:creationId xmlns:a16="http://schemas.microsoft.com/office/drawing/2014/main" id="{A12CCE2D-6C50-42AE-BE25-4E8F8C637499}"/>
                </a:ext>
              </a:extLst>
            </p:cNvPr>
            <p:cNvSpPr txBox="1"/>
            <p:nvPr/>
          </p:nvSpPr>
          <p:spPr>
            <a:xfrm>
              <a:off x="1091521" y="4250523"/>
              <a:ext cx="1312102" cy="379416"/>
            </a:xfrm>
            <a:prstGeom prst="rect">
              <a:avLst/>
            </a:prstGeom>
            <a:noFill/>
          </p:spPr>
          <p:txBody>
            <a:bodyPr wrap="square" rtlCol="0">
              <a:spAutoFit/>
            </a:bodyPr>
            <a:lstStyle/>
            <a:p>
              <a:pPr algn="ctr"/>
              <a:r>
                <a:rPr lang="en-US" altLang="ko-KR" sz="1200" b="1" dirty="0">
                  <a:solidFill>
                    <a:schemeClr val="bg1"/>
                  </a:solidFill>
                  <a:ea typeface="FZShuTi" pitchFamily="2" charset="-122"/>
                  <a:cs typeface="Arial" pitchFamily="34" charset="0"/>
                </a:rPr>
                <a:t>Designer</a:t>
              </a:r>
              <a:endParaRPr lang="ko-KR" altLang="en-US" sz="1200" b="1" dirty="0">
                <a:solidFill>
                  <a:schemeClr val="bg1"/>
                </a:solidFill>
                <a:cs typeface="Arial" pitchFamily="34" charset="0"/>
              </a:endParaRPr>
            </a:p>
          </p:txBody>
        </p:sp>
      </p:grpSp>
      <p:grpSp>
        <p:nvGrpSpPr>
          <p:cNvPr id="14" name="群組 13">
            <a:extLst>
              <a:ext uri="{FF2B5EF4-FFF2-40B4-BE49-F238E27FC236}">
                <a16:creationId xmlns:a16="http://schemas.microsoft.com/office/drawing/2014/main" id="{9B2A25C3-46E1-4097-A1AB-8D42C3277A48}"/>
              </a:ext>
            </a:extLst>
          </p:cNvPr>
          <p:cNvGrpSpPr/>
          <p:nvPr/>
        </p:nvGrpSpPr>
        <p:grpSpPr>
          <a:xfrm>
            <a:off x="6824035" y="3862261"/>
            <a:ext cx="1593727" cy="881861"/>
            <a:chOff x="628650" y="3862261"/>
            <a:chExt cx="2235344" cy="1236889"/>
          </a:xfrm>
        </p:grpSpPr>
        <p:sp>
          <p:nvSpPr>
            <p:cNvPr id="15" name="Trapezoid 18">
              <a:extLst>
                <a:ext uri="{FF2B5EF4-FFF2-40B4-BE49-F238E27FC236}">
                  <a16:creationId xmlns:a16="http://schemas.microsoft.com/office/drawing/2014/main" id="{D0456B69-9167-4CC1-8B7E-5237703B55FF}"/>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16" name="TextBox 16">
              <a:extLst>
                <a:ext uri="{FF2B5EF4-FFF2-40B4-BE49-F238E27FC236}">
                  <a16:creationId xmlns:a16="http://schemas.microsoft.com/office/drawing/2014/main" id="{2CBBC33D-E571-4CC8-B16F-7D0B213448D5}"/>
                </a:ext>
              </a:extLst>
            </p:cNvPr>
            <p:cNvSpPr txBox="1"/>
            <p:nvPr/>
          </p:nvSpPr>
          <p:spPr>
            <a:xfrm>
              <a:off x="1091521" y="4250523"/>
              <a:ext cx="1312102" cy="388516"/>
            </a:xfrm>
            <a:prstGeom prst="rect">
              <a:avLst/>
            </a:prstGeom>
            <a:noFill/>
          </p:spPr>
          <p:txBody>
            <a:bodyPr wrap="square" rtlCol="0">
              <a:spAutoFit/>
            </a:bodyPr>
            <a:lstStyle/>
            <a:p>
              <a:pPr algn="ctr"/>
              <a:r>
                <a:rPr lang="en-US" altLang="zh-TW" sz="1200" b="1" dirty="0">
                  <a:solidFill>
                    <a:schemeClr val="bg1"/>
                  </a:solidFill>
                  <a:ea typeface="FZShuTi" pitchFamily="2" charset="-122"/>
                  <a:cs typeface="Arial" pitchFamily="34" charset="0"/>
                </a:rPr>
                <a:t>Client</a:t>
              </a:r>
              <a:endParaRPr lang="ko-KR" altLang="en-US" sz="1200" b="1" dirty="0">
                <a:solidFill>
                  <a:schemeClr val="bg1"/>
                </a:solidFill>
                <a:cs typeface="Arial" pitchFamily="34" charset="0"/>
              </a:endParaRPr>
            </a:p>
          </p:txBody>
        </p:sp>
      </p:grpSp>
      <p:grpSp>
        <p:nvGrpSpPr>
          <p:cNvPr id="17" name="群組 16">
            <a:extLst>
              <a:ext uri="{FF2B5EF4-FFF2-40B4-BE49-F238E27FC236}">
                <a16:creationId xmlns:a16="http://schemas.microsoft.com/office/drawing/2014/main" id="{E1430B80-1BC5-49F1-AF2C-FC637ED586EF}"/>
              </a:ext>
            </a:extLst>
          </p:cNvPr>
          <p:cNvGrpSpPr/>
          <p:nvPr/>
        </p:nvGrpSpPr>
        <p:grpSpPr>
          <a:xfrm>
            <a:off x="3610130" y="3862261"/>
            <a:ext cx="1593727" cy="881861"/>
            <a:chOff x="628650" y="3862261"/>
            <a:chExt cx="2235344" cy="1236889"/>
          </a:xfrm>
        </p:grpSpPr>
        <p:sp>
          <p:nvSpPr>
            <p:cNvPr id="18" name="Trapezoid 18">
              <a:extLst>
                <a:ext uri="{FF2B5EF4-FFF2-40B4-BE49-F238E27FC236}">
                  <a16:creationId xmlns:a16="http://schemas.microsoft.com/office/drawing/2014/main" id="{5FD6B301-1308-4A0B-974D-9E18E0BE9D61}"/>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19" name="TextBox 16">
              <a:extLst>
                <a:ext uri="{FF2B5EF4-FFF2-40B4-BE49-F238E27FC236}">
                  <a16:creationId xmlns:a16="http://schemas.microsoft.com/office/drawing/2014/main" id="{723C023E-84F6-4D31-96DE-D69D28F171E5}"/>
                </a:ext>
              </a:extLst>
            </p:cNvPr>
            <p:cNvSpPr txBox="1"/>
            <p:nvPr/>
          </p:nvSpPr>
          <p:spPr>
            <a:xfrm>
              <a:off x="1091521" y="4250523"/>
              <a:ext cx="1312102" cy="388516"/>
            </a:xfrm>
            <a:prstGeom prst="rect">
              <a:avLst/>
            </a:prstGeom>
            <a:noFill/>
          </p:spPr>
          <p:txBody>
            <a:bodyPr wrap="square" rtlCol="0">
              <a:spAutoFit/>
            </a:bodyPr>
            <a:lstStyle/>
            <a:p>
              <a:pPr algn="ctr"/>
              <a:r>
                <a:rPr lang="en-US" altLang="zh-TW" sz="1200" b="1" dirty="0">
                  <a:solidFill>
                    <a:schemeClr val="bg1"/>
                  </a:solidFill>
                  <a:ea typeface="FZShuTi" pitchFamily="2" charset="-122"/>
                  <a:cs typeface="Arial" pitchFamily="34" charset="0"/>
                </a:rPr>
                <a:t>Server</a:t>
              </a:r>
              <a:endParaRPr lang="ko-KR" altLang="en-US" sz="1200" b="1" dirty="0">
                <a:solidFill>
                  <a:schemeClr val="bg1"/>
                </a:solidFill>
                <a:cs typeface="Arial" pitchFamily="34" charset="0"/>
              </a:endParaRPr>
            </a:p>
          </p:txBody>
        </p:sp>
      </p:grpSp>
      <p:cxnSp>
        <p:nvCxnSpPr>
          <p:cNvPr id="22" name="直線單箭頭接點 21">
            <a:extLst>
              <a:ext uri="{FF2B5EF4-FFF2-40B4-BE49-F238E27FC236}">
                <a16:creationId xmlns:a16="http://schemas.microsoft.com/office/drawing/2014/main" id="{8AE36F75-C9AB-45FD-9D3C-6A0F4D9EBFDA}"/>
              </a:ext>
            </a:extLst>
          </p:cNvPr>
          <p:cNvCxnSpPr/>
          <p:nvPr/>
        </p:nvCxnSpPr>
        <p:spPr>
          <a:xfrm flipV="1">
            <a:off x="1764254" y="2893807"/>
            <a:ext cx="1301675" cy="817581"/>
          </a:xfrm>
          <a:prstGeom prst="straightConnector1">
            <a:avLst/>
          </a:prstGeom>
          <a:ln w="38100">
            <a:solidFill>
              <a:schemeClr val="bg1"/>
            </a:solidFill>
            <a:tailEnd type="triangle"/>
          </a:ln>
        </p:spPr>
        <p:style>
          <a:lnRef idx="1">
            <a:schemeClr val="accent4"/>
          </a:lnRef>
          <a:fillRef idx="0">
            <a:schemeClr val="accent4"/>
          </a:fillRef>
          <a:effectRef idx="0">
            <a:schemeClr val="accent4"/>
          </a:effectRef>
          <a:fontRef idx="minor">
            <a:schemeClr val="tx1"/>
          </a:fontRef>
        </p:style>
      </p:cxnSp>
      <p:cxnSp>
        <p:nvCxnSpPr>
          <p:cNvPr id="25" name="直線單箭頭接點 24">
            <a:extLst>
              <a:ext uri="{FF2B5EF4-FFF2-40B4-BE49-F238E27FC236}">
                <a16:creationId xmlns:a16="http://schemas.microsoft.com/office/drawing/2014/main" id="{E13595AA-C84D-412E-8170-6A4D4F715E11}"/>
              </a:ext>
            </a:extLst>
          </p:cNvPr>
          <p:cNvCxnSpPr>
            <a:cxnSpLocks/>
          </p:cNvCxnSpPr>
          <p:nvPr/>
        </p:nvCxnSpPr>
        <p:spPr>
          <a:xfrm flipH="1" flipV="1">
            <a:off x="5821481" y="2832907"/>
            <a:ext cx="1223131" cy="878481"/>
          </a:xfrm>
          <a:prstGeom prst="straightConnector1">
            <a:avLst/>
          </a:prstGeom>
          <a:ln w="38100">
            <a:solidFill>
              <a:schemeClr val="bg1"/>
            </a:solidFill>
            <a:tailEnd type="triangle"/>
          </a:ln>
        </p:spPr>
        <p:style>
          <a:lnRef idx="1">
            <a:schemeClr val="accent4"/>
          </a:lnRef>
          <a:fillRef idx="0">
            <a:schemeClr val="accent4"/>
          </a:fillRef>
          <a:effectRef idx="0">
            <a:schemeClr val="accent4"/>
          </a:effectRef>
          <a:fontRef idx="minor">
            <a:schemeClr val="tx1"/>
          </a:fontRef>
        </p:style>
      </p:cxnSp>
      <p:cxnSp>
        <p:nvCxnSpPr>
          <p:cNvPr id="28" name="直線單箭頭接點 27">
            <a:extLst>
              <a:ext uri="{FF2B5EF4-FFF2-40B4-BE49-F238E27FC236}">
                <a16:creationId xmlns:a16="http://schemas.microsoft.com/office/drawing/2014/main" id="{1F022954-DBBD-4BC8-AABE-98A566B2A9C6}"/>
              </a:ext>
            </a:extLst>
          </p:cNvPr>
          <p:cNvCxnSpPr>
            <a:cxnSpLocks/>
          </p:cNvCxnSpPr>
          <p:nvPr/>
        </p:nvCxnSpPr>
        <p:spPr>
          <a:xfrm>
            <a:off x="5891458" y="2701039"/>
            <a:ext cx="1349097" cy="1010349"/>
          </a:xfrm>
          <a:prstGeom prst="straightConnector1">
            <a:avLst/>
          </a:prstGeom>
          <a:ln w="38100">
            <a:solidFill>
              <a:schemeClr val="bg1"/>
            </a:solidFill>
            <a:tailEnd type="triangle"/>
          </a:ln>
        </p:spPr>
        <p:style>
          <a:lnRef idx="1">
            <a:schemeClr val="accent4"/>
          </a:lnRef>
          <a:fillRef idx="0">
            <a:schemeClr val="accent4"/>
          </a:fillRef>
          <a:effectRef idx="0">
            <a:schemeClr val="accent4"/>
          </a:effectRef>
          <a:fontRef idx="minor">
            <a:schemeClr val="tx1"/>
          </a:fontRef>
        </p:style>
      </p:cxnSp>
      <p:cxnSp>
        <p:nvCxnSpPr>
          <p:cNvPr id="31" name="直線單箭頭接點 30">
            <a:extLst>
              <a:ext uri="{FF2B5EF4-FFF2-40B4-BE49-F238E27FC236}">
                <a16:creationId xmlns:a16="http://schemas.microsoft.com/office/drawing/2014/main" id="{CFCFCED0-8BA1-4B3E-AE95-DEAE7D2EAAA1}"/>
              </a:ext>
            </a:extLst>
          </p:cNvPr>
          <p:cNvCxnSpPr/>
          <p:nvPr/>
        </p:nvCxnSpPr>
        <p:spPr>
          <a:xfrm flipV="1">
            <a:off x="4170784" y="3398191"/>
            <a:ext cx="0" cy="46407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33" name="直線單箭頭接點 32">
            <a:extLst>
              <a:ext uri="{FF2B5EF4-FFF2-40B4-BE49-F238E27FC236}">
                <a16:creationId xmlns:a16="http://schemas.microsoft.com/office/drawing/2014/main" id="{578450B9-E273-4EE7-8622-E69B9FC00DFD}"/>
              </a:ext>
            </a:extLst>
          </p:cNvPr>
          <p:cNvCxnSpPr/>
          <p:nvPr/>
        </p:nvCxnSpPr>
        <p:spPr>
          <a:xfrm>
            <a:off x="4711959" y="3398191"/>
            <a:ext cx="0" cy="46407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34" name="文字方塊 33">
            <a:extLst>
              <a:ext uri="{FF2B5EF4-FFF2-40B4-BE49-F238E27FC236}">
                <a16:creationId xmlns:a16="http://schemas.microsoft.com/office/drawing/2014/main" id="{D50CAF23-B6B6-4C2F-ABB0-059E302FF3F0}"/>
              </a:ext>
            </a:extLst>
          </p:cNvPr>
          <p:cNvSpPr txBox="1"/>
          <p:nvPr/>
        </p:nvSpPr>
        <p:spPr>
          <a:xfrm>
            <a:off x="1123988" y="4894995"/>
            <a:ext cx="603050" cy="1569660"/>
          </a:xfrm>
          <a:prstGeom prst="rect">
            <a:avLst/>
          </a:prstGeom>
          <a:noFill/>
        </p:spPr>
        <p:txBody>
          <a:bodyPr wrap="none" rtlCol="0">
            <a:spAutoFit/>
          </a:bodyPr>
          <a:lstStyle/>
          <a:p>
            <a:r>
              <a:rPr lang="en-US" altLang="zh-TW" sz="1200" dirty="0">
                <a:solidFill>
                  <a:schemeClr val="bg1"/>
                </a:solidFill>
              </a:rPr>
              <a:t>*.html</a:t>
            </a:r>
          </a:p>
          <a:p>
            <a:r>
              <a:rPr lang="en-US" altLang="zh-TW" sz="1200" dirty="0">
                <a:solidFill>
                  <a:schemeClr val="bg1"/>
                </a:solidFill>
              </a:rPr>
              <a:t>*.CSS</a:t>
            </a:r>
          </a:p>
          <a:p>
            <a:r>
              <a:rPr lang="en-US" altLang="zh-TW" sz="1200" dirty="0">
                <a:solidFill>
                  <a:schemeClr val="bg1"/>
                </a:solidFill>
              </a:rPr>
              <a:t>*.</a:t>
            </a:r>
            <a:r>
              <a:rPr lang="en-US" altLang="zh-TW" sz="1200" dirty="0" err="1">
                <a:solidFill>
                  <a:schemeClr val="bg1"/>
                </a:solidFill>
              </a:rPr>
              <a:t>js</a:t>
            </a:r>
            <a:endParaRPr lang="en-US" altLang="zh-TW" sz="1200" dirty="0">
              <a:solidFill>
                <a:schemeClr val="bg1"/>
              </a:solidFill>
            </a:endParaRPr>
          </a:p>
          <a:p>
            <a:r>
              <a:rPr lang="en-US" altLang="zh-TW" sz="1200" dirty="0">
                <a:solidFill>
                  <a:schemeClr val="bg1"/>
                </a:solidFill>
              </a:rPr>
              <a:t>--------</a:t>
            </a:r>
          </a:p>
          <a:p>
            <a:r>
              <a:rPr lang="zh-TW" altLang="en-US" sz="1200" dirty="0">
                <a:solidFill>
                  <a:schemeClr val="bg1"/>
                </a:solidFill>
              </a:rPr>
              <a:t>*</a:t>
            </a:r>
            <a:r>
              <a:rPr lang="en-US" altLang="zh-TW" sz="1200" dirty="0">
                <a:solidFill>
                  <a:schemeClr val="bg1"/>
                </a:solidFill>
              </a:rPr>
              <a:t>.jpg</a:t>
            </a:r>
          </a:p>
          <a:p>
            <a:r>
              <a:rPr lang="en-US" altLang="zh-TW" sz="1200" dirty="0">
                <a:solidFill>
                  <a:schemeClr val="bg1"/>
                </a:solidFill>
              </a:rPr>
              <a:t>*.</a:t>
            </a:r>
            <a:r>
              <a:rPr lang="en-US" altLang="zh-TW" sz="1200" dirty="0" err="1">
                <a:solidFill>
                  <a:schemeClr val="bg1"/>
                </a:solidFill>
              </a:rPr>
              <a:t>png</a:t>
            </a:r>
            <a:endParaRPr lang="en-US" altLang="zh-TW" sz="1200" dirty="0">
              <a:solidFill>
                <a:schemeClr val="bg1"/>
              </a:solidFill>
            </a:endParaRPr>
          </a:p>
          <a:p>
            <a:r>
              <a:rPr lang="en-US" altLang="zh-TW" sz="1200" dirty="0">
                <a:solidFill>
                  <a:schemeClr val="bg1"/>
                </a:solidFill>
              </a:rPr>
              <a:t>*.gif</a:t>
            </a:r>
          </a:p>
          <a:p>
            <a:r>
              <a:rPr lang="en-US" altLang="zh-TW" sz="1200" dirty="0">
                <a:solidFill>
                  <a:schemeClr val="bg1"/>
                </a:solidFill>
              </a:rPr>
              <a:t>*.</a:t>
            </a:r>
            <a:r>
              <a:rPr lang="en-US" altLang="zh-TW" sz="1200" dirty="0" err="1">
                <a:solidFill>
                  <a:schemeClr val="bg1"/>
                </a:solidFill>
              </a:rPr>
              <a:t>svg</a:t>
            </a:r>
            <a:endParaRPr lang="zh-TW" altLang="en-US" sz="1200" dirty="0">
              <a:solidFill>
                <a:schemeClr val="bg1"/>
              </a:solidFill>
            </a:endParaRPr>
          </a:p>
        </p:txBody>
      </p:sp>
      <p:sp>
        <p:nvSpPr>
          <p:cNvPr id="35" name="文字方塊 34">
            <a:extLst>
              <a:ext uri="{FF2B5EF4-FFF2-40B4-BE49-F238E27FC236}">
                <a16:creationId xmlns:a16="http://schemas.microsoft.com/office/drawing/2014/main" id="{27B01DED-2263-46E4-BAFB-59E92757ACBA}"/>
              </a:ext>
            </a:extLst>
          </p:cNvPr>
          <p:cNvSpPr txBox="1"/>
          <p:nvPr/>
        </p:nvSpPr>
        <p:spPr>
          <a:xfrm>
            <a:off x="2899927" y="4894995"/>
            <a:ext cx="993029" cy="1569660"/>
          </a:xfrm>
          <a:prstGeom prst="rect">
            <a:avLst/>
          </a:prstGeom>
          <a:noFill/>
        </p:spPr>
        <p:txBody>
          <a:bodyPr wrap="none" rtlCol="0">
            <a:spAutoFit/>
          </a:bodyPr>
          <a:lstStyle/>
          <a:p>
            <a:r>
              <a:rPr lang="en-US" altLang="zh-TW" sz="1200" dirty="0">
                <a:solidFill>
                  <a:schemeClr val="bg1"/>
                </a:solidFill>
              </a:rPr>
              <a:t>Web Server</a:t>
            </a:r>
          </a:p>
          <a:p>
            <a:r>
              <a:rPr lang="en-US" altLang="zh-TW" sz="1200" dirty="0">
                <a:solidFill>
                  <a:schemeClr val="bg1"/>
                </a:solidFill>
              </a:rPr>
              <a:t>Mail Server</a:t>
            </a:r>
          </a:p>
          <a:p>
            <a:r>
              <a:rPr lang="en-US" altLang="zh-TW" sz="1200" dirty="0" err="1">
                <a:solidFill>
                  <a:schemeClr val="bg1"/>
                </a:solidFill>
              </a:rPr>
              <a:t>FireWall</a:t>
            </a:r>
            <a:endParaRPr lang="en-US" altLang="zh-TW" sz="1200" dirty="0">
              <a:solidFill>
                <a:schemeClr val="bg1"/>
              </a:solidFill>
            </a:endParaRPr>
          </a:p>
          <a:p>
            <a:r>
              <a:rPr lang="en-US" altLang="zh-TW" sz="1200" dirty="0">
                <a:solidFill>
                  <a:schemeClr val="bg1"/>
                </a:solidFill>
              </a:rPr>
              <a:t>ftp Server</a:t>
            </a:r>
          </a:p>
          <a:p>
            <a:r>
              <a:rPr lang="en-US" altLang="zh-TW" sz="1200" dirty="0">
                <a:solidFill>
                  <a:schemeClr val="bg1"/>
                </a:solidFill>
              </a:rPr>
              <a:t>---------------</a:t>
            </a:r>
          </a:p>
          <a:p>
            <a:r>
              <a:rPr lang="en-US" altLang="zh-TW" sz="1200" dirty="0">
                <a:solidFill>
                  <a:schemeClr val="bg1"/>
                </a:solidFill>
              </a:rPr>
              <a:t>ISP</a:t>
            </a:r>
          </a:p>
          <a:p>
            <a:r>
              <a:rPr lang="zh-TW" altLang="en-US" sz="1200" dirty="0">
                <a:solidFill>
                  <a:schemeClr val="bg1"/>
                </a:solidFill>
              </a:rPr>
              <a:t>中華電信</a:t>
            </a:r>
            <a:endParaRPr lang="en-US" altLang="zh-TW" sz="1200" dirty="0">
              <a:solidFill>
                <a:schemeClr val="bg1"/>
              </a:solidFill>
            </a:endParaRPr>
          </a:p>
          <a:p>
            <a:r>
              <a:rPr lang="zh-TW" altLang="en-US" sz="1200" dirty="0">
                <a:solidFill>
                  <a:schemeClr val="bg1"/>
                </a:solidFill>
              </a:rPr>
              <a:t>智邦</a:t>
            </a:r>
            <a:r>
              <a:rPr lang="en-US" altLang="zh-TW" sz="1200" dirty="0">
                <a:solidFill>
                  <a:schemeClr val="bg1"/>
                </a:solidFill>
              </a:rPr>
              <a:t>….</a:t>
            </a:r>
          </a:p>
        </p:txBody>
      </p:sp>
      <p:sp>
        <p:nvSpPr>
          <p:cNvPr id="36" name="文字方塊 35">
            <a:extLst>
              <a:ext uri="{FF2B5EF4-FFF2-40B4-BE49-F238E27FC236}">
                <a16:creationId xmlns:a16="http://schemas.microsoft.com/office/drawing/2014/main" id="{715195F0-DD84-4071-A6B5-5DDD469E9BA8}"/>
              </a:ext>
            </a:extLst>
          </p:cNvPr>
          <p:cNvSpPr txBox="1"/>
          <p:nvPr/>
        </p:nvSpPr>
        <p:spPr>
          <a:xfrm>
            <a:off x="4015070" y="4894995"/>
            <a:ext cx="2377574" cy="830997"/>
          </a:xfrm>
          <a:prstGeom prst="rect">
            <a:avLst/>
          </a:prstGeom>
          <a:noFill/>
        </p:spPr>
        <p:txBody>
          <a:bodyPr wrap="none" rtlCol="0">
            <a:spAutoFit/>
          </a:bodyPr>
          <a:lstStyle/>
          <a:p>
            <a:r>
              <a:rPr lang="zh-TW" altLang="en-US" sz="1200" dirty="0">
                <a:solidFill>
                  <a:schemeClr val="bg1"/>
                </a:solidFill>
              </a:rPr>
              <a:t>雲端伺服器平台</a:t>
            </a:r>
            <a:endParaRPr lang="en-US" altLang="zh-TW" sz="1200" dirty="0">
              <a:solidFill>
                <a:schemeClr val="bg1"/>
              </a:solidFill>
            </a:endParaRPr>
          </a:p>
          <a:p>
            <a:r>
              <a:rPr lang="en-US" altLang="zh-TW" sz="1200" dirty="0">
                <a:solidFill>
                  <a:schemeClr val="bg1"/>
                </a:solidFill>
              </a:rPr>
              <a:t>Amazon Web Service</a:t>
            </a:r>
            <a:r>
              <a:rPr lang="zh-TW" altLang="en-US" sz="1200" dirty="0">
                <a:solidFill>
                  <a:schemeClr val="bg1"/>
                </a:solidFill>
              </a:rPr>
              <a:t>（</a:t>
            </a:r>
            <a:r>
              <a:rPr lang="en-US" altLang="zh-TW" sz="1200" dirty="0">
                <a:solidFill>
                  <a:schemeClr val="bg1"/>
                </a:solidFill>
              </a:rPr>
              <a:t>AWS</a:t>
            </a:r>
            <a:r>
              <a:rPr lang="zh-TW" altLang="en-US" sz="1200" dirty="0">
                <a:solidFill>
                  <a:schemeClr val="bg1"/>
                </a:solidFill>
              </a:rPr>
              <a:t>）</a:t>
            </a:r>
          </a:p>
          <a:p>
            <a:r>
              <a:rPr lang="en-US" altLang="zh-TW" sz="1200" dirty="0">
                <a:solidFill>
                  <a:schemeClr val="bg1"/>
                </a:solidFill>
              </a:rPr>
              <a:t>Microsoft Azure</a:t>
            </a:r>
          </a:p>
          <a:p>
            <a:r>
              <a:rPr lang="en-US" altLang="zh-TW" sz="1200" dirty="0">
                <a:solidFill>
                  <a:schemeClr val="bg1"/>
                </a:solidFill>
              </a:rPr>
              <a:t>Google Cloud Platform</a:t>
            </a:r>
            <a:r>
              <a:rPr lang="zh-TW" altLang="en-US" sz="1200" dirty="0">
                <a:solidFill>
                  <a:schemeClr val="bg1"/>
                </a:solidFill>
              </a:rPr>
              <a:t>（</a:t>
            </a:r>
            <a:r>
              <a:rPr lang="en-US" altLang="zh-TW" sz="1200" dirty="0">
                <a:solidFill>
                  <a:schemeClr val="bg1"/>
                </a:solidFill>
              </a:rPr>
              <a:t>GCP</a:t>
            </a:r>
            <a:r>
              <a:rPr lang="zh-TW" altLang="en-US" sz="1200" dirty="0">
                <a:solidFill>
                  <a:schemeClr val="bg1"/>
                </a:solidFill>
              </a:rPr>
              <a:t>）</a:t>
            </a:r>
          </a:p>
        </p:txBody>
      </p:sp>
      <p:sp>
        <p:nvSpPr>
          <p:cNvPr id="37" name="文字方塊 36">
            <a:extLst>
              <a:ext uri="{FF2B5EF4-FFF2-40B4-BE49-F238E27FC236}">
                <a16:creationId xmlns:a16="http://schemas.microsoft.com/office/drawing/2014/main" id="{2252160A-2818-4271-8E2C-60EB96C59819}"/>
              </a:ext>
            </a:extLst>
          </p:cNvPr>
          <p:cNvSpPr txBox="1"/>
          <p:nvPr/>
        </p:nvSpPr>
        <p:spPr>
          <a:xfrm>
            <a:off x="6989956" y="4896016"/>
            <a:ext cx="1261884" cy="646331"/>
          </a:xfrm>
          <a:prstGeom prst="rect">
            <a:avLst/>
          </a:prstGeom>
          <a:noFill/>
        </p:spPr>
        <p:txBody>
          <a:bodyPr wrap="none" rtlCol="0">
            <a:spAutoFit/>
          </a:bodyPr>
          <a:lstStyle/>
          <a:p>
            <a:pPr algn="ctr"/>
            <a:r>
              <a:rPr lang="zh-TW" altLang="en-US" sz="1200" dirty="0">
                <a:solidFill>
                  <a:schemeClr val="bg1"/>
                </a:solidFill>
              </a:rPr>
              <a:t>用戶使用瀏覽器</a:t>
            </a:r>
            <a:endParaRPr lang="en-US" altLang="zh-TW" sz="1200" dirty="0">
              <a:solidFill>
                <a:schemeClr val="bg1"/>
              </a:solidFill>
            </a:endParaRPr>
          </a:p>
          <a:p>
            <a:pPr algn="ctr"/>
            <a:r>
              <a:rPr lang="zh-TW" altLang="en-US" sz="1200" dirty="0">
                <a:solidFill>
                  <a:schemeClr val="bg1"/>
                </a:solidFill>
              </a:rPr>
              <a:t>提出請求</a:t>
            </a:r>
            <a:endParaRPr lang="en-US" altLang="zh-TW" sz="1200" dirty="0">
              <a:solidFill>
                <a:schemeClr val="bg1"/>
              </a:solidFill>
            </a:endParaRPr>
          </a:p>
          <a:p>
            <a:pPr algn="ctr"/>
            <a:r>
              <a:rPr lang="en-US" altLang="zh-TW" sz="1200" dirty="0">
                <a:solidFill>
                  <a:schemeClr val="bg1"/>
                </a:solidFill>
              </a:rPr>
              <a:t>http request</a:t>
            </a:r>
            <a:endParaRPr lang="zh-TW" altLang="en-US" sz="1200" dirty="0">
              <a:solidFill>
                <a:schemeClr val="bg1"/>
              </a:solidFill>
            </a:endParaRPr>
          </a:p>
        </p:txBody>
      </p:sp>
      <p:sp>
        <p:nvSpPr>
          <p:cNvPr id="38" name="文字方塊 37">
            <a:extLst>
              <a:ext uri="{FF2B5EF4-FFF2-40B4-BE49-F238E27FC236}">
                <a16:creationId xmlns:a16="http://schemas.microsoft.com/office/drawing/2014/main" id="{E28EBB34-47A0-4F12-8A2B-5B0184539423}"/>
              </a:ext>
            </a:extLst>
          </p:cNvPr>
          <p:cNvSpPr txBox="1"/>
          <p:nvPr/>
        </p:nvSpPr>
        <p:spPr>
          <a:xfrm>
            <a:off x="5275640" y="3325159"/>
            <a:ext cx="1261884" cy="461665"/>
          </a:xfrm>
          <a:prstGeom prst="rect">
            <a:avLst/>
          </a:prstGeom>
          <a:noFill/>
        </p:spPr>
        <p:txBody>
          <a:bodyPr wrap="none" rtlCol="0">
            <a:spAutoFit/>
          </a:bodyPr>
          <a:lstStyle/>
          <a:p>
            <a:pPr algn="ctr"/>
            <a:r>
              <a:rPr lang="zh-TW" altLang="en-US" sz="1200" dirty="0">
                <a:solidFill>
                  <a:schemeClr val="bg1"/>
                </a:solidFill>
              </a:rPr>
              <a:t>用戶使用瀏覽器</a:t>
            </a:r>
            <a:endParaRPr lang="en-US" altLang="zh-TW" sz="1200" dirty="0">
              <a:solidFill>
                <a:schemeClr val="bg1"/>
              </a:solidFill>
            </a:endParaRPr>
          </a:p>
          <a:p>
            <a:pPr algn="ctr"/>
            <a:r>
              <a:rPr lang="zh-TW" altLang="en-US" sz="1200" dirty="0">
                <a:solidFill>
                  <a:schemeClr val="bg1"/>
                </a:solidFill>
              </a:rPr>
              <a:t>輸入網址 </a:t>
            </a:r>
            <a:r>
              <a:rPr lang="en-US" altLang="zh-TW" sz="1200" dirty="0">
                <a:solidFill>
                  <a:schemeClr val="bg1"/>
                </a:solidFill>
              </a:rPr>
              <a:t>URL</a:t>
            </a:r>
            <a:endParaRPr lang="zh-TW" altLang="en-US" sz="1200" dirty="0">
              <a:solidFill>
                <a:schemeClr val="bg1"/>
              </a:solidFill>
            </a:endParaRPr>
          </a:p>
        </p:txBody>
      </p:sp>
      <p:sp>
        <p:nvSpPr>
          <p:cNvPr id="39" name="文字方塊 38">
            <a:extLst>
              <a:ext uri="{FF2B5EF4-FFF2-40B4-BE49-F238E27FC236}">
                <a16:creationId xmlns:a16="http://schemas.microsoft.com/office/drawing/2014/main" id="{2F2B39EE-E269-474E-A77C-DA08B99763D4}"/>
              </a:ext>
            </a:extLst>
          </p:cNvPr>
          <p:cNvSpPr txBox="1"/>
          <p:nvPr/>
        </p:nvSpPr>
        <p:spPr>
          <a:xfrm>
            <a:off x="6757532" y="2893807"/>
            <a:ext cx="1261884" cy="461665"/>
          </a:xfrm>
          <a:prstGeom prst="rect">
            <a:avLst/>
          </a:prstGeom>
          <a:noFill/>
        </p:spPr>
        <p:txBody>
          <a:bodyPr wrap="none" rtlCol="0">
            <a:spAutoFit/>
          </a:bodyPr>
          <a:lstStyle/>
          <a:p>
            <a:pPr algn="ctr"/>
            <a:r>
              <a:rPr lang="zh-TW" altLang="en-US" sz="1200" dirty="0">
                <a:solidFill>
                  <a:schemeClr val="bg1"/>
                </a:solidFill>
              </a:rPr>
              <a:t>伺服器回應網址</a:t>
            </a:r>
            <a:endParaRPr lang="en-US" altLang="zh-TW" sz="1200" dirty="0">
              <a:solidFill>
                <a:schemeClr val="bg1"/>
              </a:solidFill>
            </a:endParaRPr>
          </a:p>
          <a:p>
            <a:pPr algn="ctr"/>
            <a:r>
              <a:rPr lang="zh-TW" altLang="en-US" sz="1200" dirty="0">
                <a:solidFill>
                  <a:schemeClr val="bg1"/>
                </a:solidFill>
              </a:rPr>
              <a:t>傳送首頁資料</a:t>
            </a:r>
          </a:p>
        </p:txBody>
      </p:sp>
      <p:sp>
        <p:nvSpPr>
          <p:cNvPr id="40" name="文字方塊 39">
            <a:extLst>
              <a:ext uri="{FF2B5EF4-FFF2-40B4-BE49-F238E27FC236}">
                <a16:creationId xmlns:a16="http://schemas.microsoft.com/office/drawing/2014/main" id="{DCCEC020-6E1C-4996-9F69-4D71A45951C8}"/>
              </a:ext>
            </a:extLst>
          </p:cNvPr>
          <p:cNvSpPr txBox="1"/>
          <p:nvPr/>
        </p:nvSpPr>
        <p:spPr>
          <a:xfrm>
            <a:off x="864880" y="2903316"/>
            <a:ext cx="1592103" cy="461665"/>
          </a:xfrm>
          <a:prstGeom prst="rect">
            <a:avLst/>
          </a:prstGeom>
          <a:noFill/>
        </p:spPr>
        <p:txBody>
          <a:bodyPr wrap="none" rtlCol="0">
            <a:spAutoFit/>
          </a:bodyPr>
          <a:lstStyle/>
          <a:p>
            <a:pPr algn="ctr"/>
            <a:r>
              <a:rPr lang="en-US" altLang="zh-TW" sz="1200" dirty="0">
                <a:solidFill>
                  <a:schemeClr val="bg1"/>
                </a:solidFill>
              </a:rPr>
              <a:t>Upload</a:t>
            </a:r>
            <a:r>
              <a:rPr lang="zh-TW" altLang="en-US" sz="1200" dirty="0">
                <a:solidFill>
                  <a:schemeClr val="bg1"/>
                </a:solidFill>
              </a:rPr>
              <a:t>上傳網站資料</a:t>
            </a:r>
            <a:endParaRPr lang="en-US" altLang="zh-TW" sz="1200" dirty="0">
              <a:solidFill>
                <a:schemeClr val="bg1"/>
              </a:solidFill>
            </a:endParaRPr>
          </a:p>
          <a:p>
            <a:pPr algn="ctr"/>
            <a:r>
              <a:rPr lang="zh-TW" altLang="en-US" sz="1200" dirty="0">
                <a:solidFill>
                  <a:schemeClr val="bg1"/>
                </a:solidFill>
              </a:rPr>
              <a:t>到網頁伺服器</a:t>
            </a:r>
          </a:p>
        </p:txBody>
      </p:sp>
    </p:spTree>
    <p:extLst>
      <p:ext uri="{BB962C8B-B14F-4D97-AF65-F5344CB8AC3E}">
        <p14:creationId xmlns:p14="http://schemas.microsoft.com/office/powerpoint/2010/main" val="3281981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標籤</a:t>
            </a:r>
            <a:r>
              <a:rPr lang="en-US" altLang="zh-TW" b="1" dirty="0">
                <a:solidFill>
                  <a:schemeClr val="bg1"/>
                </a:solidFill>
                <a:latin typeface="Arial Unicode MS" panose="020B0604020202020204" pitchFamily="34" charset="-120"/>
              </a:rPr>
              <a:t>(Type)</a:t>
            </a:r>
            <a:r>
              <a:rPr lang="zh-TW" altLang="en-US" b="1" dirty="0">
                <a:solidFill>
                  <a:schemeClr val="bg1"/>
                </a:solidFill>
                <a:latin typeface="Arial Unicode MS" panose="020B0604020202020204" pitchFamily="34" charset="-120"/>
              </a:rPr>
              <a:t>選取器</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41711"/>
          </a:xfrm>
        </p:spPr>
        <p:txBody>
          <a:bodyPr>
            <a:normAutofit/>
          </a:bodyPr>
          <a:lstStyle/>
          <a:p>
            <a:r>
              <a:rPr lang="zh-TW" altLang="en-US" dirty="0">
                <a:solidFill>
                  <a:schemeClr val="bg1"/>
                </a:solidFill>
              </a:rPr>
              <a:t>標籤</a:t>
            </a:r>
            <a:r>
              <a:rPr lang="en-US" altLang="zh-TW" dirty="0">
                <a:solidFill>
                  <a:schemeClr val="bg1"/>
                </a:solidFill>
              </a:rPr>
              <a:t>(Type)</a:t>
            </a:r>
            <a:r>
              <a:rPr lang="zh-TW" altLang="en-US" dirty="0">
                <a:solidFill>
                  <a:schemeClr val="bg1"/>
                </a:solidFill>
              </a:rPr>
              <a:t>選取器</a:t>
            </a:r>
            <a:endParaRPr lang="en-US" altLang="zh-TW" dirty="0">
              <a:solidFill>
                <a:schemeClr val="bg1"/>
              </a:solidFill>
            </a:endParaRPr>
          </a:p>
          <a:p>
            <a:r>
              <a:rPr lang="zh-TW" altLang="en-US" dirty="0">
                <a:solidFill>
                  <a:schemeClr val="bg1"/>
                </a:solidFill>
              </a:rPr>
              <a:t>如 </a:t>
            </a:r>
            <a:r>
              <a:rPr lang="en-US" altLang="zh-TW" dirty="0">
                <a:solidFill>
                  <a:schemeClr val="bg1"/>
                </a:solidFill>
              </a:rPr>
              <a:t>Body, h1 ~h6, p</a:t>
            </a:r>
            <a:r>
              <a:rPr lang="zh-TW" altLang="en-US" dirty="0">
                <a:solidFill>
                  <a:schemeClr val="bg1"/>
                </a:solidFill>
              </a:rPr>
              <a:t> </a:t>
            </a:r>
            <a:r>
              <a:rPr lang="en-US" altLang="zh-TW" dirty="0">
                <a:solidFill>
                  <a:schemeClr val="bg1"/>
                </a:solidFill>
              </a:rPr>
              <a:t>……</a:t>
            </a:r>
          </a:p>
          <a:p>
            <a:r>
              <a:rPr lang="zh-TW" altLang="en-US" dirty="0">
                <a:solidFill>
                  <a:schemeClr val="bg1"/>
                </a:solidFill>
              </a:rPr>
              <a:t>直接選取要改變的標籤樣式設定</a:t>
            </a:r>
            <a:r>
              <a:rPr lang="en-US" altLang="zh-TW" dirty="0" err="1">
                <a:solidFill>
                  <a:schemeClr val="bg1"/>
                </a:solidFill>
              </a:rPr>
              <a:t>css</a:t>
            </a:r>
            <a:r>
              <a:rPr lang="zh-TW" altLang="en-US" dirty="0">
                <a:solidFill>
                  <a:schemeClr val="bg1"/>
                </a:solidFill>
              </a:rPr>
              <a:t>屬性</a:t>
            </a:r>
            <a:endParaRPr lang="en-US" altLang="zh-TW" dirty="0">
              <a:solidFill>
                <a:schemeClr val="bg1"/>
              </a:solidFill>
            </a:endParaRPr>
          </a:p>
          <a:p>
            <a:pPr lvl="1"/>
            <a:endParaRPr lang="zh-TW" altLang="en-US"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40</a:t>
            </a:fld>
            <a:endParaRPr lang="zh-TW" altLang="en-US"/>
          </a:p>
        </p:txBody>
      </p:sp>
      <p:sp>
        <p:nvSpPr>
          <p:cNvPr id="6" name="圓角矩形 3">
            <a:extLst>
              <a:ext uri="{FF2B5EF4-FFF2-40B4-BE49-F238E27FC236}">
                <a16:creationId xmlns:a16="http://schemas.microsoft.com/office/drawing/2014/main" id="{FA3966F6-BA7B-49FA-9C7D-BF526468ADE0}"/>
              </a:ext>
            </a:extLst>
          </p:cNvPr>
          <p:cNvSpPr/>
          <p:nvPr/>
        </p:nvSpPr>
        <p:spPr>
          <a:xfrm>
            <a:off x="965718" y="3606083"/>
            <a:ext cx="7212563" cy="256125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 h1 { color:#f00 ;  }</a:t>
            </a:r>
          </a:p>
          <a:p>
            <a:pPr>
              <a:defRPr/>
            </a:pPr>
            <a:r>
              <a:rPr lang="en-US" altLang="zh-TW" dirty="0"/>
              <a:t>  </a:t>
            </a:r>
            <a:r>
              <a:rPr lang="zh-TW" altLang="en-US" dirty="0"/>
              <a:t> </a:t>
            </a:r>
            <a:r>
              <a:rPr lang="en-US" altLang="zh-TW" dirty="0"/>
              <a:t>p {  width: 500px;</a:t>
            </a:r>
            <a:r>
              <a:rPr lang="zh-TW" altLang="en-US" dirty="0"/>
              <a:t> </a:t>
            </a:r>
            <a:r>
              <a:rPr lang="en-US" altLang="zh-TW" dirty="0"/>
              <a:t>color: #777; }</a:t>
            </a:r>
          </a:p>
          <a:p>
            <a:pPr>
              <a:defRPr/>
            </a:pPr>
            <a:r>
              <a:rPr lang="en-US" altLang="zh-TW" dirty="0"/>
              <a:t>----------------------------------------------------------------------------------</a:t>
            </a:r>
          </a:p>
          <a:p>
            <a:pPr>
              <a:defRPr/>
            </a:pPr>
            <a:r>
              <a:rPr lang="en-US" altLang="zh-TW" dirty="0"/>
              <a:t>&lt;h1&gt;</a:t>
            </a:r>
            <a:r>
              <a:rPr lang="zh-TW" altLang="en-US" dirty="0"/>
              <a:t>我是大標題</a:t>
            </a:r>
            <a:r>
              <a:rPr lang="en-US" altLang="zh-TW" dirty="0"/>
              <a:t>&lt;/h1&gt;</a:t>
            </a:r>
          </a:p>
          <a:p>
            <a:pPr>
              <a:defRPr/>
            </a:pPr>
            <a:r>
              <a:rPr lang="en-US" altLang="zh-TW" dirty="0"/>
              <a:t>&lt;p&gt;Lorem ipsum dolor sit </a:t>
            </a:r>
            <a:r>
              <a:rPr lang="en-US" altLang="zh-TW" dirty="0" err="1"/>
              <a:t>amet</a:t>
            </a:r>
            <a:r>
              <a:rPr lang="en-US" altLang="zh-TW" dirty="0"/>
              <a:t> </a:t>
            </a:r>
            <a:r>
              <a:rPr lang="en-US" altLang="zh-TW" dirty="0" err="1"/>
              <a:t>consectetur</a:t>
            </a:r>
            <a:r>
              <a:rPr lang="en-US" altLang="zh-TW" dirty="0"/>
              <a:t> </a:t>
            </a:r>
            <a:r>
              <a:rPr lang="en-US" altLang="zh-TW" dirty="0" err="1"/>
              <a:t>adipisicing</a:t>
            </a:r>
            <a:r>
              <a:rPr lang="en-US" altLang="zh-TW" dirty="0"/>
              <a:t> </a:t>
            </a:r>
            <a:r>
              <a:rPr lang="en-US" altLang="zh-TW" dirty="0" err="1"/>
              <a:t>elit</a:t>
            </a:r>
            <a:r>
              <a:rPr lang="en-US" altLang="zh-TW" dirty="0"/>
              <a:t>. Vel </a:t>
            </a:r>
            <a:r>
              <a:rPr lang="en-US" altLang="zh-TW" dirty="0" err="1"/>
              <a:t>eos</a:t>
            </a:r>
            <a:r>
              <a:rPr lang="en-US" altLang="zh-TW" dirty="0"/>
              <a:t>, </a:t>
            </a:r>
            <a:r>
              <a:rPr lang="en-US" altLang="zh-TW" dirty="0" err="1"/>
              <a:t>ullam</a:t>
            </a:r>
            <a:r>
              <a:rPr lang="en-US" altLang="zh-TW" dirty="0"/>
              <a:t>, </a:t>
            </a:r>
            <a:r>
              <a:rPr lang="en-US" altLang="zh-TW" dirty="0" err="1"/>
              <a:t>consequatur</a:t>
            </a:r>
            <a:r>
              <a:rPr lang="en-US" altLang="zh-TW" dirty="0"/>
              <a:t> </a:t>
            </a:r>
            <a:r>
              <a:rPr lang="en-US" altLang="zh-TW" dirty="0" err="1"/>
              <a:t>nam</a:t>
            </a:r>
            <a:r>
              <a:rPr lang="en-US" altLang="zh-TW" dirty="0"/>
              <a:t> </a:t>
            </a:r>
            <a:r>
              <a:rPr lang="en-US" altLang="zh-TW" dirty="0" err="1"/>
              <a:t>deleniti</a:t>
            </a:r>
            <a:r>
              <a:rPr lang="en-US" altLang="zh-TW" dirty="0"/>
              <a:t> quos at </a:t>
            </a:r>
            <a:r>
              <a:rPr lang="en-US" altLang="zh-TW" dirty="0" err="1"/>
              <a:t>recusandae</a:t>
            </a:r>
            <a:r>
              <a:rPr lang="en-US" altLang="zh-TW" dirty="0"/>
              <a:t>, </a:t>
            </a:r>
            <a:r>
              <a:rPr lang="en-US" altLang="zh-TW" dirty="0" err="1"/>
              <a:t>inventore</a:t>
            </a:r>
            <a:r>
              <a:rPr lang="en-US" altLang="zh-TW" dirty="0"/>
              <a:t> </a:t>
            </a:r>
            <a:r>
              <a:rPr lang="en-US" altLang="zh-TW" dirty="0" err="1"/>
              <a:t>amet</a:t>
            </a:r>
            <a:r>
              <a:rPr lang="en-US" altLang="zh-TW" dirty="0"/>
              <a:t> alias </a:t>
            </a:r>
            <a:r>
              <a:rPr lang="en-US" altLang="zh-TW" dirty="0" err="1"/>
              <a:t>aut</a:t>
            </a:r>
            <a:r>
              <a:rPr lang="en-US" altLang="zh-TW" dirty="0"/>
              <a:t>. </a:t>
            </a:r>
            <a:r>
              <a:rPr lang="en-US" altLang="zh-TW" dirty="0" err="1"/>
              <a:t>Totam</a:t>
            </a:r>
            <a:r>
              <a:rPr lang="en-US" altLang="zh-TW" dirty="0"/>
              <a:t> </a:t>
            </a:r>
            <a:r>
              <a:rPr lang="en-US" altLang="zh-TW" dirty="0" err="1"/>
              <a:t>maxime</a:t>
            </a:r>
            <a:r>
              <a:rPr lang="en-US" altLang="zh-TW" dirty="0"/>
              <a:t> </a:t>
            </a:r>
            <a:r>
              <a:rPr lang="en-US" altLang="zh-TW" dirty="0" err="1"/>
              <a:t>sint</a:t>
            </a:r>
            <a:r>
              <a:rPr lang="en-US" altLang="zh-TW" dirty="0"/>
              <a:t> ad tempore </a:t>
            </a:r>
            <a:r>
              <a:rPr lang="en-US" altLang="zh-TW" dirty="0" err="1"/>
              <a:t>enim</a:t>
            </a:r>
            <a:r>
              <a:rPr lang="en-US" altLang="zh-TW" dirty="0"/>
              <a:t> </a:t>
            </a:r>
            <a:r>
              <a:rPr lang="en-US" altLang="zh-TW" dirty="0" err="1"/>
              <a:t>corrupti</a:t>
            </a:r>
            <a:r>
              <a:rPr lang="en-US" altLang="zh-TW" dirty="0"/>
              <a:t>, </a:t>
            </a:r>
            <a:r>
              <a:rPr lang="en-US" altLang="zh-TW" dirty="0" err="1"/>
              <a:t>ducimus</a:t>
            </a:r>
            <a:r>
              <a:rPr lang="en-US" altLang="zh-TW" dirty="0"/>
              <a:t> </a:t>
            </a:r>
            <a:r>
              <a:rPr lang="en-US" altLang="zh-TW" dirty="0" err="1"/>
              <a:t>eveniet</a:t>
            </a:r>
            <a:r>
              <a:rPr lang="en-US" altLang="zh-TW" dirty="0"/>
              <a:t>.&lt;/p&gt;</a:t>
            </a:r>
          </a:p>
        </p:txBody>
      </p:sp>
    </p:spTree>
    <p:extLst>
      <p:ext uri="{BB962C8B-B14F-4D97-AF65-F5344CB8AC3E}">
        <p14:creationId xmlns:p14="http://schemas.microsoft.com/office/powerpoint/2010/main" val="574977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類別</a:t>
            </a:r>
            <a:r>
              <a:rPr lang="en-US" altLang="zh-TW" b="1" dirty="0">
                <a:solidFill>
                  <a:schemeClr val="bg1"/>
                </a:solidFill>
                <a:latin typeface="Arial Unicode MS" panose="020B0604020202020204" pitchFamily="34" charset="-120"/>
              </a:rPr>
              <a:t>(class)</a:t>
            </a:r>
            <a:r>
              <a:rPr lang="zh-TW" altLang="en-US" b="1" dirty="0">
                <a:solidFill>
                  <a:schemeClr val="bg1"/>
                </a:solidFill>
                <a:latin typeface="Arial Unicode MS" panose="020B0604020202020204" pitchFamily="34" charset="-120"/>
              </a:rPr>
              <a:t>選取器</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一</a:t>
            </a:r>
            <a:r>
              <a:rPr lang="en-US" altLang="zh-TW" b="1" dirty="0">
                <a:solidFill>
                  <a:schemeClr val="bg1"/>
                </a:solidFill>
                <a:latin typeface="Arial Unicode MS" panose="020B0604020202020204" pitchFamily="34" charset="-120"/>
              </a:rPr>
              <a:t>)</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41711"/>
          </a:xfrm>
        </p:spPr>
        <p:txBody>
          <a:bodyPr>
            <a:normAutofit fontScale="85000" lnSpcReduction="20000"/>
          </a:bodyPr>
          <a:lstStyle/>
          <a:p>
            <a:r>
              <a:rPr lang="zh-TW" altLang="en-US" dirty="0">
                <a:solidFill>
                  <a:schemeClr val="bg1"/>
                </a:solidFill>
              </a:rPr>
              <a:t>類別選擇器的用法有二種</a:t>
            </a:r>
            <a:r>
              <a:rPr lang="en-US" altLang="zh-TW" dirty="0">
                <a:solidFill>
                  <a:schemeClr val="bg1"/>
                </a:solidFill>
              </a:rPr>
              <a:t>:</a:t>
            </a:r>
          </a:p>
          <a:p>
            <a:endParaRPr lang="en-US" altLang="zh-TW" dirty="0">
              <a:solidFill>
                <a:schemeClr val="bg1"/>
              </a:solidFill>
            </a:endParaRPr>
          </a:p>
          <a:p>
            <a:r>
              <a:rPr lang="en-US" altLang="zh-TW" dirty="0">
                <a:solidFill>
                  <a:schemeClr val="bg1"/>
                </a:solidFill>
              </a:rPr>
              <a:t>(</a:t>
            </a:r>
            <a:r>
              <a:rPr lang="zh-TW" altLang="en-US" dirty="0">
                <a:solidFill>
                  <a:schemeClr val="bg1"/>
                </a:solidFill>
              </a:rPr>
              <a:t>一</a:t>
            </a:r>
            <a:r>
              <a:rPr lang="en-US" altLang="zh-TW" dirty="0">
                <a:solidFill>
                  <a:schemeClr val="bg1"/>
                </a:solidFill>
              </a:rPr>
              <a:t>)</a:t>
            </a:r>
            <a:r>
              <a:rPr lang="zh-TW" altLang="en-US" dirty="0">
                <a:solidFill>
                  <a:schemeClr val="bg1"/>
                </a:solidFill>
              </a:rPr>
              <a:t>可套用到不同標籤上</a:t>
            </a:r>
            <a:r>
              <a:rPr lang="en-US" altLang="zh-TW" dirty="0">
                <a:solidFill>
                  <a:schemeClr val="bg1"/>
                </a:solidFill>
              </a:rPr>
              <a:t>—</a:t>
            </a:r>
          </a:p>
          <a:p>
            <a:endParaRPr lang="en-US" altLang="zh-TW" dirty="0">
              <a:solidFill>
                <a:schemeClr val="bg1"/>
              </a:solidFill>
            </a:endParaRPr>
          </a:p>
          <a:p>
            <a:r>
              <a:rPr lang="en-US" altLang="zh-TW" dirty="0">
                <a:solidFill>
                  <a:schemeClr val="bg1"/>
                </a:solidFill>
              </a:rPr>
              <a:t>CSS </a:t>
            </a:r>
            <a:r>
              <a:rPr lang="zh-TW" altLang="en-US" dirty="0">
                <a:solidFill>
                  <a:schemeClr val="bg1"/>
                </a:solidFill>
              </a:rPr>
              <a:t>設定樣式 </a:t>
            </a:r>
            <a:r>
              <a:rPr lang="en-US" altLang="zh-TW" dirty="0">
                <a:solidFill>
                  <a:schemeClr val="bg1"/>
                </a:solidFill>
              </a:rPr>
              <a:t>,</a:t>
            </a:r>
            <a:r>
              <a:rPr lang="zh-TW" altLang="en-US" dirty="0">
                <a:solidFill>
                  <a:schemeClr val="bg1"/>
                </a:solidFill>
              </a:rPr>
              <a:t>定義類別名稱時要在前面加上” </a:t>
            </a:r>
            <a:r>
              <a:rPr lang="en-US" altLang="zh-TW" dirty="0">
                <a:solidFill>
                  <a:schemeClr val="bg1"/>
                </a:solidFill>
              </a:rPr>
              <a:t>. ”  </a:t>
            </a:r>
          </a:p>
          <a:p>
            <a:pPr marL="0" indent="0">
              <a:buNone/>
            </a:pPr>
            <a:r>
              <a:rPr lang="en-US" altLang="zh-TW" dirty="0">
                <a:solidFill>
                  <a:schemeClr val="bg1"/>
                </a:solidFill>
              </a:rPr>
              <a:t>	.</a:t>
            </a:r>
            <a:r>
              <a:rPr lang="zh-TW" altLang="en-US" dirty="0">
                <a:solidFill>
                  <a:schemeClr val="bg1"/>
                </a:solidFill>
              </a:rPr>
              <a:t>類別名  </a:t>
            </a:r>
            <a:r>
              <a:rPr lang="en-US" altLang="zh-TW" dirty="0">
                <a:solidFill>
                  <a:schemeClr val="bg1"/>
                </a:solidFill>
              </a:rPr>
              <a:t>{ </a:t>
            </a:r>
            <a:r>
              <a:rPr lang="zh-TW" altLang="en-US" dirty="0">
                <a:solidFill>
                  <a:schemeClr val="bg1"/>
                </a:solidFill>
              </a:rPr>
              <a:t>樣式</a:t>
            </a:r>
            <a:r>
              <a:rPr lang="en-US" altLang="zh-TW" dirty="0">
                <a:solidFill>
                  <a:schemeClr val="bg1"/>
                </a:solidFill>
              </a:rPr>
              <a:t>1 ; </a:t>
            </a:r>
            <a:r>
              <a:rPr lang="zh-TW" altLang="en-US" dirty="0">
                <a:solidFill>
                  <a:schemeClr val="bg1"/>
                </a:solidFill>
              </a:rPr>
              <a:t>樣式</a:t>
            </a:r>
            <a:r>
              <a:rPr lang="en-US" altLang="zh-TW" dirty="0">
                <a:solidFill>
                  <a:schemeClr val="bg1"/>
                </a:solidFill>
              </a:rPr>
              <a:t>2 ; ............}</a:t>
            </a:r>
          </a:p>
          <a:p>
            <a:pPr marL="0" indent="0">
              <a:buNone/>
            </a:pPr>
            <a:r>
              <a:rPr lang="en-US" altLang="zh-TW" dirty="0">
                <a:solidFill>
                  <a:schemeClr val="bg1"/>
                </a:solidFill>
              </a:rPr>
              <a:t>         </a:t>
            </a:r>
            <a:r>
              <a:rPr lang="zh-TW" altLang="en-US" dirty="0">
                <a:solidFill>
                  <a:schemeClr val="bg1"/>
                </a:solidFill>
              </a:rPr>
              <a:t>例如：</a:t>
            </a:r>
            <a:r>
              <a:rPr lang="en-US" altLang="zh-TW" dirty="0">
                <a:solidFill>
                  <a:schemeClr val="bg1"/>
                </a:solidFill>
              </a:rPr>
              <a:t>.st1 { </a:t>
            </a:r>
            <a:r>
              <a:rPr lang="en-US" altLang="zh-TW" dirty="0" err="1">
                <a:solidFill>
                  <a:schemeClr val="bg1"/>
                </a:solidFill>
              </a:rPr>
              <a:t>color:red;text-transform:uppercase</a:t>
            </a:r>
            <a:r>
              <a:rPr lang="en-US" altLang="zh-TW" dirty="0">
                <a:solidFill>
                  <a:schemeClr val="bg1"/>
                </a:solidFill>
              </a:rPr>
              <a:t>}</a:t>
            </a:r>
          </a:p>
          <a:p>
            <a:r>
              <a:rPr lang="en-US" altLang="zh-TW" dirty="0">
                <a:solidFill>
                  <a:schemeClr val="bg1"/>
                </a:solidFill>
              </a:rPr>
              <a:t>HTML</a:t>
            </a:r>
            <a:r>
              <a:rPr lang="zh-TW" altLang="en-US" dirty="0">
                <a:solidFill>
                  <a:schemeClr val="bg1"/>
                </a:solidFill>
              </a:rPr>
              <a:t>套用</a:t>
            </a:r>
          </a:p>
          <a:p>
            <a:pPr marL="0" indent="0">
              <a:buNone/>
            </a:pPr>
            <a:r>
              <a:rPr lang="zh-TW" altLang="en-US" dirty="0">
                <a:solidFill>
                  <a:schemeClr val="bg1"/>
                </a:solidFill>
              </a:rPr>
              <a:t>         </a:t>
            </a:r>
            <a:r>
              <a:rPr lang="en-US" altLang="zh-TW" dirty="0">
                <a:solidFill>
                  <a:schemeClr val="bg1"/>
                </a:solidFill>
              </a:rPr>
              <a:t>&lt;h1 class= “st1"&gt;apple&lt;/h1&gt;</a:t>
            </a:r>
          </a:p>
          <a:p>
            <a:pPr marL="0" indent="0">
              <a:buNone/>
            </a:pPr>
            <a:r>
              <a:rPr lang="en-US" altLang="zh-TW" dirty="0">
                <a:solidFill>
                  <a:schemeClr val="bg1"/>
                </a:solidFill>
              </a:rPr>
              <a:t>         &lt;h2 class=“st1” &gt;lemon&lt;/h2&gt;</a:t>
            </a:r>
          </a:p>
          <a:p>
            <a:pPr marL="0" indent="0">
              <a:buNone/>
            </a:pPr>
            <a:r>
              <a:rPr lang="zh-TW" altLang="en-US" dirty="0">
                <a:solidFill>
                  <a:schemeClr val="bg1"/>
                </a:solidFill>
              </a:rPr>
              <a:t>         這樣子表示</a:t>
            </a:r>
            <a:r>
              <a:rPr lang="en-US" altLang="zh-TW" dirty="0">
                <a:solidFill>
                  <a:schemeClr val="bg1"/>
                </a:solidFill>
              </a:rPr>
              <a:t>&lt;h1&gt;</a:t>
            </a:r>
            <a:r>
              <a:rPr lang="zh-TW" altLang="en-US" dirty="0">
                <a:solidFill>
                  <a:schemeClr val="bg1"/>
                </a:solidFill>
              </a:rPr>
              <a:t>及</a:t>
            </a:r>
            <a:r>
              <a:rPr lang="en-US" altLang="zh-TW" dirty="0">
                <a:solidFill>
                  <a:schemeClr val="bg1"/>
                </a:solidFill>
              </a:rPr>
              <a:t>&lt;h2&gt;</a:t>
            </a:r>
            <a:r>
              <a:rPr lang="zh-TW" altLang="en-US" dirty="0">
                <a:solidFill>
                  <a:schemeClr val="bg1"/>
                </a:solidFill>
              </a:rPr>
              <a:t>都會套用</a:t>
            </a:r>
            <a:r>
              <a:rPr lang="en-US" altLang="zh-TW" dirty="0">
                <a:solidFill>
                  <a:schemeClr val="bg1"/>
                </a:solidFill>
              </a:rPr>
              <a:t>.st1</a:t>
            </a:r>
            <a:r>
              <a:rPr lang="zh-TW" altLang="en-US" dirty="0">
                <a:solidFill>
                  <a:schemeClr val="bg1"/>
                </a:solidFill>
              </a:rPr>
              <a:t>的樣式</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41</a:t>
            </a:fld>
            <a:endParaRPr lang="zh-TW" altLang="en-US"/>
          </a:p>
        </p:txBody>
      </p:sp>
    </p:spTree>
    <p:extLst>
      <p:ext uri="{BB962C8B-B14F-4D97-AF65-F5344CB8AC3E}">
        <p14:creationId xmlns:p14="http://schemas.microsoft.com/office/powerpoint/2010/main" val="2196543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類別</a:t>
            </a:r>
            <a:r>
              <a:rPr lang="en-US" altLang="zh-TW" b="1" dirty="0">
                <a:solidFill>
                  <a:schemeClr val="bg1"/>
                </a:solidFill>
                <a:latin typeface="Arial Unicode MS" panose="020B0604020202020204" pitchFamily="34" charset="-120"/>
              </a:rPr>
              <a:t>(class)</a:t>
            </a:r>
            <a:r>
              <a:rPr lang="zh-TW" altLang="en-US" b="1" dirty="0">
                <a:solidFill>
                  <a:schemeClr val="bg1"/>
                </a:solidFill>
                <a:latin typeface="Arial Unicode MS" panose="020B0604020202020204" pitchFamily="34" charset="-120"/>
              </a:rPr>
              <a:t>選取器</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二</a:t>
            </a:r>
            <a:r>
              <a:rPr lang="en-US" altLang="zh-TW" b="1" dirty="0">
                <a:solidFill>
                  <a:schemeClr val="bg1"/>
                </a:solidFill>
                <a:latin typeface="Arial Unicode MS" panose="020B0604020202020204" pitchFamily="34" charset="-120"/>
              </a:rPr>
              <a:t>)</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41711"/>
          </a:xfrm>
        </p:spPr>
        <p:txBody>
          <a:bodyPr>
            <a:normAutofit lnSpcReduction="10000"/>
          </a:bodyPr>
          <a:lstStyle/>
          <a:p>
            <a:r>
              <a:rPr lang="en-US" altLang="zh-TW" dirty="0">
                <a:solidFill>
                  <a:schemeClr val="bg1"/>
                </a:solidFill>
              </a:rPr>
              <a:t>(</a:t>
            </a:r>
            <a:r>
              <a:rPr lang="zh-TW" altLang="en-US" dirty="0">
                <a:solidFill>
                  <a:schemeClr val="bg1"/>
                </a:solidFill>
              </a:rPr>
              <a:t>二</a:t>
            </a:r>
            <a:r>
              <a:rPr lang="en-US" altLang="zh-TW" dirty="0">
                <a:solidFill>
                  <a:schemeClr val="bg1"/>
                </a:solidFill>
              </a:rPr>
              <a:t>) </a:t>
            </a:r>
            <a:r>
              <a:rPr lang="zh-TW" altLang="en-US" dirty="0">
                <a:solidFill>
                  <a:schemeClr val="bg1"/>
                </a:solidFill>
              </a:rPr>
              <a:t>只讓特定的標籤套用</a:t>
            </a:r>
            <a:r>
              <a:rPr lang="en-US" altLang="zh-TW" dirty="0">
                <a:solidFill>
                  <a:schemeClr val="bg1"/>
                </a:solidFill>
              </a:rPr>
              <a:t>—</a:t>
            </a:r>
          </a:p>
          <a:p>
            <a:endParaRPr lang="en-US" altLang="zh-TW" dirty="0">
              <a:solidFill>
                <a:schemeClr val="bg1"/>
              </a:solidFill>
            </a:endParaRPr>
          </a:p>
          <a:p>
            <a:pPr marL="457200" lvl="1" indent="0">
              <a:buNone/>
            </a:pPr>
            <a:r>
              <a:rPr lang="en-US" altLang="zh-TW" dirty="0">
                <a:solidFill>
                  <a:schemeClr val="bg1"/>
                </a:solidFill>
              </a:rPr>
              <a:t>CSS </a:t>
            </a:r>
            <a:r>
              <a:rPr lang="zh-TW" altLang="en-US" dirty="0">
                <a:solidFill>
                  <a:schemeClr val="bg1"/>
                </a:solidFill>
              </a:rPr>
              <a:t>設定樣式</a:t>
            </a:r>
          </a:p>
          <a:p>
            <a:pPr marL="457200" lvl="1" indent="0">
              <a:buNone/>
            </a:pPr>
            <a:r>
              <a:rPr lang="en-US" altLang="zh-TW" dirty="0">
                <a:solidFill>
                  <a:schemeClr val="bg1"/>
                </a:solidFill>
              </a:rPr>
              <a:t>tag.</a:t>
            </a:r>
            <a:r>
              <a:rPr lang="zh-TW" altLang="en-US" dirty="0">
                <a:solidFill>
                  <a:schemeClr val="bg1"/>
                </a:solidFill>
              </a:rPr>
              <a:t>類別名  </a:t>
            </a:r>
            <a:r>
              <a:rPr lang="en-US" altLang="zh-TW" dirty="0">
                <a:solidFill>
                  <a:schemeClr val="bg1"/>
                </a:solidFill>
              </a:rPr>
              <a:t>{ </a:t>
            </a:r>
            <a:r>
              <a:rPr lang="zh-TW" altLang="en-US" dirty="0">
                <a:solidFill>
                  <a:schemeClr val="bg1"/>
                </a:solidFill>
              </a:rPr>
              <a:t>樣式</a:t>
            </a:r>
            <a:r>
              <a:rPr lang="en-US" altLang="zh-TW" dirty="0">
                <a:solidFill>
                  <a:schemeClr val="bg1"/>
                </a:solidFill>
              </a:rPr>
              <a:t>1 ; </a:t>
            </a:r>
            <a:r>
              <a:rPr lang="zh-TW" altLang="en-US" dirty="0">
                <a:solidFill>
                  <a:schemeClr val="bg1"/>
                </a:solidFill>
              </a:rPr>
              <a:t>樣式</a:t>
            </a:r>
            <a:r>
              <a:rPr lang="en-US" altLang="zh-TW" dirty="0">
                <a:solidFill>
                  <a:schemeClr val="bg1"/>
                </a:solidFill>
              </a:rPr>
              <a:t>2 ; ............}</a:t>
            </a:r>
          </a:p>
          <a:p>
            <a:pPr marL="457200" lvl="1" indent="0">
              <a:buNone/>
            </a:pPr>
            <a:r>
              <a:rPr lang="en-US" altLang="zh-TW" dirty="0">
                <a:solidFill>
                  <a:schemeClr val="bg1"/>
                </a:solidFill>
              </a:rPr>
              <a:t>    </a:t>
            </a:r>
          </a:p>
          <a:p>
            <a:pPr marL="457200" lvl="1" indent="0">
              <a:buNone/>
            </a:pPr>
            <a:r>
              <a:rPr lang="zh-TW" altLang="en-US" dirty="0">
                <a:solidFill>
                  <a:schemeClr val="bg1"/>
                </a:solidFill>
              </a:rPr>
              <a:t>例如：</a:t>
            </a:r>
            <a:r>
              <a:rPr lang="en-US" altLang="zh-TW" dirty="0">
                <a:solidFill>
                  <a:schemeClr val="accent4">
                    <a:lumMod val="60000"/>
                    <a:lumOff val="40000"/>
                  </a:schemeClr>
                </a:solidFill>
              </a:rPr>
              <a:t>h2.st1</a:t>
            </a:r>
            <a:r>
              <a:rPr lang="en-US" altLang="zh-TW" dirty="0">
                <a:solidFill>
                  <a:schemeClr val="bg1"/>
                </a:solidFill>
              </a:rPr>
              <a:t> { </a:t>
            </a:r>
            <a:r>
              <a:rPr lang="en-US" altLang="zh-TW" dirty="0" err="1">
                <a:solidFill>
                  <a:schemeClr val="bg1"/>
                </a:solidFill>
              </a:rPr>
              <a:t>color:green;text-transform:uppercase</a:t>
            </a:r>
            <a:r>
              <a:rPr lang="en-US" altLang="zh-TW" dirty="0">
                <a:solidFill>
                  <a:schemeClr val="bg1"/>
                </a:solidFill>
              </a:rPr>
              <a:t>}</a:t>
            </a:r>
          </a:p>
          <a:p>
            <a:pPr marL="457200" lvl="1" indent="0">
              <a:buNone/>
            </a:pPr>
            <a:endParaRPr lang="en-US" altLang="zh-TW" dirty="0">
              <a:solidFill>
                <a:schemeClr val="bg1"/>
              </a:solidFill>
            </a:endParaRPr>
          </a:p>
          <a:p>
            <a:pPr marL="457200" lvl="1" indent="0">
              <a:buNone/>
            </a:pPr>
            <a:r>
              <a:rPr lang="en-US" altLang="zh-TW" dirty="0">
                <a:solidFill>
                  <a:schemeClr val="bg1"/>
                </a:solidFill>
              </a:rPr>
              <a:t>HTML</a:t>
            </a:r>
            <a:r>
              <a:rPr lang="zh-TW" altLang="en-US" dirty="0">
                <a:solidFill>
                  <a:schemeClr val="bg1"/>
                </a:solidFill>
              </a:rPr>
              <a:t>套用</a:t>
            </a:r>
          </a:p>
          <a:p>
            <a:pPr marL="457200" lvl="1" indent="0">
              <a:buNone/>
            </a:pPr>
            <a:r>
              <a:rPr lang="en-US" altLang="zh-TW" dirty="0">
                <a:solidFill>
                  <a:schemeClr val="bg1"/>
                </a:solidFill>
              </a:rPr>
              <a:t>&lt;h1 class= “st1" &gt;apple&lt;/h1&gt;</a:t>
            </a:r>
          </a:p>
          <a:p>
            <a:pPr marL="457200" lvl="1" indent="0">
              <a:buNone/>
            </a:pPr>
            <a:r>
              <a:rPr lang="en-US" altLang="zh-TW" dirty="0">
                <a:solidFill>
                  <a:schemeClr val="bg1"/>
                </a:solidFill>
              </a:rPr>
              <a:t>&lt;h2 class= “st1" &gt;lemon&lt;/h2&gt;</a:t>
            </a:r>
          </a:p>
          <a:p>
            <a:pPr marL="457200" lvl="1" indent="0">
              <a:buNone/>
            </a:pPr>
            <a:r>
              <a:rPr lang="zh-TW" altLang="en-US" dirty="0">
                <a:solidFill>
                  <a:schemeClr val="bg1"/>
                </a:solidFill>
              </a:rPr>
              <a:t>因為指定</a:t>
            </a:r>
            <a:r>
              <a:rPr lang="en-US" altLang="zh-TW" dirty="0">
                <a:solidFill>
                  <a:schemeClr val="bg1"/>
                </a:solidFill>
              </a:rPr>
              <a:t>&lt;h2&gt;</a:t>
            </a:r>
            <a:r>
              <a:rPr lang="zh-TW" altLang="en-US" dirty="0">
                <a:solidFill>
                  <a:schemeClr val="bg1"/>
                </a:solidFill>
              </a:rPr>
              <a:t>才能被</a:t>
            </a:r>
            <a:r>
              <a:rPr lang="en-US" altLang="zh-TW" dirty="0">
                <a:solidFill>
                  <a:schemeClr val="bg1"/>
                </a:solidFill>
              </a:rPr>
              <a:t>.st1</a:t>
            </a:r>
            <a:r>
              <a:rPr lang="zh-TW" altLang="en-US" dirty="0">
                <a:solidFill>
                  <a:schemeClr val="bg1"/>
                </a:solidFill>
              </a:rPr>
              <a:t>套用</a:t>
            </a:r>
            <a:r>
              <a:rPr lang="en-US" altLang="zh-TW" dirty="0">
                <a:solidFill>
                  <a:schemeClr val="bg1"/>
                </a:solidFill>
              </a:rPr>
              <a:t>,</a:t>
            </a:r>
            <a:r>
              <a:rPr lang="zh-TW" altLang="en-US" dirty="0">
                <a:solidFill>
                  <a:schemeClr val="bg1"/>
                </a:solidFill>
              </a:rPr>
              <a:t>所以只有</a:t>
            </a:r>
            <a:r>
              <a:rPr lang="en-US" altLang="zh-TW" dirty="0">
                <a:solidFill>
                  <a:schemeClr val="bg1"/>
                </a:solidFill>
              </a:rPr>
              <a:t>&lt;h2&gt;</a:t>
            </a:r>
            <a:r>
              <a:rPr lang="zh-TW" altLang="en-US" dirty="0">
                <a:solidFill>
                  <a:schemeClr val="bg1"/>
                </a:solidFill>
              </a:rPr>
              <a:t>會有效果</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42</a:t>
            </a:fld>
            <a:endParaRPr lang="zh-TW" altLang="en-US"/>
          </a:p>
        </p:txBody>
      </p:sp>
    </p:spTree>
    <p:extLst>
      <p:ext uri="{BB962C8B-B14F-4D97-AF65-F5344CB8AC3E}">
        <p14:creationId xmlns:p14="http://schemas.microsoft.com/office/powerpoint/2010/main" val="2307651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ID</a:t>
            </a:r>
            <a:r>
              <a:rPr lang="zh-TW" altLang="en-US" b="1" dirty="0">
                <a:solidFill>
                  <a:schemeClr val="bg1"/>
                </a:solidFill>
                <a:latin typeface="Arial Unicode MS" panose="020B0604020202020204" pitchFamily="34" charset="-120"/>
              </a:rPr>
              <a:t>物件選取器</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565447"/>
          </a:xfrm>
        </p:spPr>
        <p:txBody>
          <a:bodyPr>
            <a:normAutofit/>
          </a:bodyPr>
          <a:lstStyle/>
          <a:p>
            <a:r>
              <a:rPr lang="en-US" altLang="zh-TW" dirty="0">
                <a:solidFill>
                  <a:schemeClr val="bg1"/>
                </a:solidFill>
              </a:rPr>
              <a:t>ID</a:t>
            </a:r>
            <a:r>
              <a:rPr lang="zh-TW" altLang="en-US" dirty="0">
                <a:solidFill>
                  <a:schemeClr val="bg1"/>
                </a:solidFill>
              </a:rPr>
              <a:t>物件只能套用一次</a:t>
            </a:r>
            <a:r>
              <a:rPr lang="en-US" altLang="zh-TW" dirty="0">
                <a:solidFill>
                  <a:schemeClr val="bg1"/>
                </a:solidFill>
              </a:rPr>
              <a:t>,</a:t>
            </a:r>
            <a:r>
              <a:rPr lang="zh-TW" altLang="en-US" dirty="0">
                <a:solidFill>
                  <a:schemeClr val="bg1"/>
                </a:solidFill>
              </a:rPr>
              <a:t>不像類別選擇器可同時用在多個標籤上</a:t>
            </a:r>
            <a:r>
              <a:rPr lang="en-US" altLang="zh-TW" dirty="0">
                <a:solidFill>
                  <a:schemeClr val="bg1"/>
                </a:solidFill>
              </a:rPr>
              <a:t>,</a:t>
            </a:r>
            <a:r>
              <a:rPr lang="zh-TW" altLang="en-US" dirty="0">
                <a:solidFill>
                  <a:schemeClr val="bg1"/>
                </a:solidFill>
              </a:rPr>
              <a:t>定義</a:t>
            </a:r>
            <a:r>
              <a:rPr lang="en-US" altLang="zh-TW" dirty="0">
                <a:solidFill>
                  <a:schemeClr val="bg1"/>
                </a:solidFill>
              </a:rPr>
              <a:t>ID</a:t>
            </a:r>
            <a:r>
              <a:rPr lang="zh-TW" altLang="en-US" dirty="0">
                <a:solidFill>
                  <a:schemeClr val="bg1"/>
                </a:solidFill>
              </a:rPr>
              <a:t>名稱時要在前面加上</a:t>
            </a:r>
            <a:r>
              <a:rPr lang="en-US" altLang="zh-TW" dirty="0">
                <a:solidFill>
                  <a:schemeClr val="bg1"/>
                </a:solidFill>
              </a:rPr>
              <a:t>”</a:t>
            </a:r>
            <a:r>
              <a:rPr lang="zh-TW" altLang="en-US" dirty="0">
                <a:solidFill>
                  <a:schemeClr val="bg1"/>
                </a:solidFill>
              </a:rPr>
              <a:t> </a:t>
            </a:r>
            <a:r>
              <a:rPr lang="en-US" altLang="zh-TW" dirty="0">
                <a:solidFill>
                  <a:schemeClr val="bg1"/>
                </a:solidFill>
              </a:rPr>
              <a:t>#</a:t>
            </a:r>
            <a:r>
              <a:rPr lang="zh-TW" altLang="en-US" dirty="0">
                <a:solidFill>
                  <a:schemeClr val="bg1"/>
                </a:solidFill>
              </a:rPr>
              <a:t> </a:t>
            </a:r>
            <a:r>
              <a:rPr lang="en-US" altLang="zh-TW" dirty="0">
                <a:solidFill>
                  <a:schemeClr val="bg1"/>
                </a:solidFill>
              </a:rPr>
              <a:t>”</a:t>
            </a:r>
          </a:p>
          <a:p>
            <a:pPr lvl="1">
              <a:lnSpc>
                <a:spcPct val="80000"/>
              </a:lnSpc>
            </a:pPr>
            <a:r>
              <a:rPr lang="en-US" altLang="zh-TW" dirty="0">
                <a:solidFill>
                  <a:schemeClr val="bg1"/>
                </a:solidFill>
              </a:rPr>
              <a:t>CSS</a:t>
            </a:r>
            <a:r>
              <a:rPr lang="zh-TW" altLang="en-US" dirty="0">
                <a:solidFill>
                  <a:schemeClr val="bg1"/>
                </a:solidFill>
              </a:rPr>
              <a:t> 設定樣式    </a:t>
            </a:r>
          </a:p>
          <a:p>
            <a:pPr>
              <a:lnSpc>
                <a:spcPct val="80000"/>
              </a:lnSpc>
              <a:buNone/>
            </a:pPr>
            <a:r>
              <a:rPr lang="zh-TW" altLang="en-US" sz="2500" dirty="0">
                <a:solidFill>
                  <a:schemeClr val="bg1"/>
                </a:solidFill>
              </a:rPr>
              <a:t>		</a:t>
            </a:r>
            <a:r>
              <a:rPr lang="en-US" altLang="zh-TW" sz="2400" dirty="0">
                <a:solidFill>
                  <a:schemeClr val="bg1"/>
                </a:solidFill>
              </a:rPr>
              <a:t>#ID</a:t>
            </a:r>
            <a:r>
              <a:rPr lang="zh-TW" altLang="en-US" sz="2400" dirty="0">
                <a:solidFill>
                  <a:schemeClr val="bg1"/>
                </a:solidFill>
              </a:rPr>
              <a:t>名  </a:t>
            </a:r>
            <a:r>
              <a:rPr lang="en-US" altLang="zh-TW" sz="2400" dirty="0">
                <a:solidFill>
                  <a:schemeClr val="bg1"/>
                </a:solidFill>
              </a:rPr>
              <a:t>{ </a:t>
            </a:r>
            <a:r>
              <a:rPr lang="zh-TW" altLang="en-US" sz="2400" dirty="0">
                <a:solidFill>
                  <a:schemeClr val="bg1"/>
                </a:solidFill>
              </a:rPr>
              <a:t>樣式</a:t>
            </a:r>
            <a:r>
              <a:rPr lang="en-US" altLang="zh-TW" sz="2400" dirty="0">
                <a:solidFill>
                  <a:schemeClr val="bg1"/>
                </a:solidFill>
              </a:rPr>
              <a:t>1 ; </a:t>
            </a:r>
            <a:r>
              <a:rPr lang="zh-TW" altLang="en-US" sz="2400" dirty="0">
                <a:solidFill>
                  <a:schemeClr val="bg1"/>
                </a:solidFill>
              </a:rPr>
              <a:t>樣式</a:t>
            </a:r>
            <a:r>
              <a:rPr lang="en-US" altLang="zh-TW" sz="2400" dirty="0">
                <a:solidFill>
                  <a:schemeClr val="bg1"/>
                </a:solidFill>
              </a:rPr>
              <a:t>2 ; ............}</a:t>
            </a:r>
          </a:p>
          <a:p>
            <a:pPr lvl="1"/>
            <a:r>
              <a:rPr lang="zh-TW" altLang="en-US" dirty="0">
                <a:solidFill>
                  <a:schemeClr val="bg1"/>
                </a:solidFill>
              </a:rPr>
              <a:t>例如：</a:t>
            </a:r>
            <a:r>
              <a:rPr lang="en-US" altLang="zh-TW" dirty="0">
                <a:solidFill>
                  <a:schemeClr val="bg1"/>
                </a:solidFill>
              </a:rPr>
              <a:t>#theH1 {</a:t>
            </a:r>
            <a:r>
              <a:rPr lang="en-US" altLang="zh-TW" dirty="0" err="1">
                <a:solidFill>
                  <a:schemeClr val="bg1"/>
                </a:solidFill>
              </a:rPr>
              <a:t>text-transform:capitalize</a:t>
            </a:r>
            <a:r>
              <a:rPr lang="en-US" altLang="zh-TW" dirty="0">
                <a:solidFill>
                  <a:schemeClr val="bg1"/>
                </a:solidFill>
              </a:rPr>
              <a:t>}</a:t>
            </a:r>
          </a:p>
          <a:p>
            <a:pPr lvl="1"/>
            <a:r>
              <a:rPr lang="en-US" altLang="zh-TW" dirty="0">
                <a:solidFill>
                  <a:schemeClr val="bg1"/>
                </a:solidFill>
              </a:rPr>
              <a:t>HTML</a:t>
            </a:r>
            <a:r>
              <a:rPr lang="zh-TW" altLang="en-US" dirty="0">
                <a:solidFill>
                  <a:schemeClr val="bg1"/>
                </a:solidFill>
              </a:rPr>
              <a:t>套用</a:t>
            </a:r>
            <a:endParaRPr lang="en-US" altLang="zh-TW" dirty="0">
              <a:solidFill>
                <a:schemeClr val="bg1"/>
              </a:solidFill>
            </a:endParaRPr>
          </a:p>
          <a:p>
            <a:pPr lvl="2">
              <a:buNone/>
            </a:pPr>
            <a:r>
              <a:rPr lang="en-US" altLang="zh-TW" dirty="0">
                <a:solidFill>
                  <a:schemeClr val="bg1"/>
                </a:solidFill>
              </a:rPr>
              <a:t>&lt;h1 id=“theH1”&gt;this is id&lt;/h1&gt;</a:t>
            </a:r>
          </a:p>
          <a:p>
            <a:pPr lvl="1"/>
            <a:endParaRPr lang="en-US" altLang="zh-TW" dirty="0">
              <a:solidFill>
                <a:schemeClr val="bg1"/>
              </a:solidFill>
            </a:endParaRPr>
          </a:p>
          <a:p>
            <a:pPr lvl="1"/>
            <a:r>
              <a:rPr lang="en-US" altLang="zh-TW" dirty="0" err="1">
                <a:solidFill>
                  <a:schemeClr val="bg1"/>
                </a:solidFill>
              </a:rPr>
              <a:t>Javascript</a:t>
            </a:r>
            <a:r>
              <a:rPr lang="zh-TW" altLang="en-US" dirty="0">
                <a:solidFill>
                  <a:schemeClr val="bg1"/>
                </a:solidFill>
              </a:rPr>
              <a:t>使用時</a:t>
            </a:r>
          </a:p>
          <a:p>
            <a:pPr lvl="2">
              <a:buNone/>
            </a:pPr>
            <a:r>
              <a:rPr lang="en-US" altLang="zh-TW" dirty="0">
                <a:solidFill>
                  <a:schemeClr val="bg1"/>
                </a:solidFill>
              </a:rPr>
              <a:t>theH1.style.color=“blue”;</a:t>
            </a:r>
          </a:p>
          <a:p>
            <a:pPr>
              <a:buNone/>
            </a:pPr>
            <a:r>
              <a:rPr lang="zh-TW" altLang="en-US" sz="2400" dirty="0">
                <a:solidFill>
                  <a:schemeClr val="bg1"/>
                </a:solidFill>
              </a:rPr>
              <a:t>* </a:t>
            </a:r>
            <a:r>
              <a:rPr lang="en-US" altLang="zh-TW" sz="2400" dirty="0">
                <a:solidFill>
                  <a:schemeClr val="bg1"/>
                </a:solidFill>
              </a:rPr>
              <a:t>class or ID </a:t>
            </a:r>
            <a:r>
              <a:rPr lang="zh-TW" altLang="en-US" sz="2400" dirty="0">
                <a:solidFill>
                  <a:schemeClr val="bg1"/>
                </a:solidFill>
              </a:rPr>
              <a:t>命名時不可以使用標準的</a:t>
            </a:r>
            <a:r>
              <a:rPr lang="en-US" altLang="zh-TW" sz="2400" dirty="0">
                <a:solidFill>
                  <a:schemeClr val="bg1"/>
                </a:solidFill>
              </a:rPr>
              <a:t>HTML</a:t>
            </a:r>
            <a:r>
              <a:rPr lang="zh-TW" altLang="en-US" sz="2400" dirty="0">
                <a:solidFill>
                  <a:schemeClr val="bg1"/>
                </a:solidFill>
              </a:rPr>
              <a:t>標籤名稱</a:t>
            </a:r>
            <a:endParaRPr lang="en-US" altLang="zh-TW" sz="2400"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43</a:t>
            </a:fld>
            <a:endParaRPr lang="zh-TW" altLang="en-US"/>
          </a:p>
        </p:txBody>
      </p:sp>
    </p:spTree>
    <p:extLst>
      <p:ext uri="{BB962C8B-B14F-4D97-AF65-F5344CB8AC3E}">
        <p14:creationId xmlns:p14="http://schemas.microsoft.com/office/powerpoint/2010/main" val="465994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a:t>
            </a:r>
            <a:r>
              <a:rPr lang="zh-TW" altLang="en-US" b="1" dirty="0">
                <a:solidFill>
                  <a:schemeClr val="bg1"/>
                </a:solidFill>
                <a:latin typeface="Arial Unicode MS" panose="020B0604020202020204" pitchFamily="34" charset="-120"/>
              </a:rPr>
              <a:t>執行順序</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565447"/>
          </a:xfrm>
        </p:spPr>
        <p:txBody>
          <a:bodyPr>
            <a:normAutofit/>
          </a:bodyPr>
          <a:lstStyle/>
          <a:p>
            <a:r>
              <a:rPr lang="zh-TW" altLang="en-US" dirty="0">
                <a:solidFill>
                  <a:schemeClr val="bg1"/>
                </a:solidFill>
              </a:rPr>
              <a:t>同一層級中，先定義的會被後定義的覆蓋過去</a:t>
            </a:r>
            <a:endParaRPr lang="en-US" altLang="zh-TW" dirty="0">
              <a:solidFill>
                <a:schemeClr val="bg1"/>
              </a:solidFill>
            </a:endParaRPr>
          </a:p>
          <a:p>
            <a:endParaRPr lang="en-US" altLang="zh-TW" b="1" dirty="0">
              <a:solidFill>
                <a:schemeClr val="bg1"/>
              </a:solidFill>
            </a:endParaRPr>
          </a:p>
          <a:p>
            <a:pPr marL="0" indent="0">
              <a:buNone/>
            </a:pPr>
            <a:r>
              <a:rPr lang="en-US" altLang="zh-TW" dirty="0">
                <a:solidFill>
                  <a:schemeClr val="bg1"/>
                </a:solidFill>
              </a:rPr>
              <a:t>Ex.</a:t>
            </a:r>
          </a:p>
          <a:p>
            <a:pPr marL="0" indent="0">
              <a:buNone/>
            </a:pPr>
            <a:r>
              <a:rPr lang="en-US" altLang="zh-TW" dirty="0">
                <a:solidFill>
                  <a:schemeClr val="bg1"/>
                </a:solidFill>
              </a:rPr>
              <a:t>h1 { color:#f00 ; }</a:t>
            </a:r>
            <a:r>
              <a:rPr lang="zh-TW" altLang="en-US" dirty="0">
                <a:solidFill>
                  <a:schemeClr val="bg1"/>
                </a:solidFill>
              </a:rPr>
              <a:t> </a:t>
            </a:r>
            <a:endParaRPr lang="en-US" altLang="zh-TW" dirty="0">
              <a:solidFill>
                <a:schemeClr val="bg1"/>
              </a:solidFill>
            </a:endParaRPr>
          </a:p>
          <a:p>
            <a:pPr marL="0" indent="0">
              <a:buNone/>
            </a:pPr>
            <a:r>
              <a:rPr lang="en-US" altLang="zh-TW" sz="2400" dirty="0">
                <a:solidFill>
                  <a:schemeClr val="bg1"/>
                </a:solidFill>
              </a:rPr>
              <a:t>…</a:t>
            </a:r>
          </a:p>
          <a:p>
            <a:pPr marL="0" indent="0">
              <a:buNone/>
            </a:pPr>
            <a:r>
              <a:rPr lang="en-US" altLang="zh-TW" sz="2400" dirty="0">
                <a:solidFill>
                  <a:schemeClr val="bg1"/>
                </a:solidFill>
              </a:rPr>
              <a:t>…</a:t>
            </a:r>
          </a:p>
          <a:p>
            <a:pPr marL="0" indent="0">
              <a:buNone/>
            </a:pPr>
            <a:r>
              <a:rPr lang="en-US" altLang="zh-TW" dirty="0">
                <a:solidFill>
                  <a:schemeClr val="bg1"/>
                </a:solidFill>
              </a:rPr>
              <a:t>h1 { color:#00f ; }</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44</a:t>
            </a:fld>
            <a:endParaRPr lang="zh-TW" altLang="en-US"/>
          </a:p>
        </p:txBody>
      </p:sp>
    </p:spTree>
    <p:extLst>
      <p:ext uri="{BB962C8B-B14F-4D97-AF65-F5344CB8AC3E}">
        <p14:creationId xmlns:p14="http://schemas.microsoft.com/office/powerpoint/2010/main" val="448523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a:t>
            </a:r>
            <a:r>
              <a:rPr lang="zh-TW" altLang="en-US" b="1" dirty="0">
                <a:solidFill>
                  <a:schemeClr val="bg1"/>
                </a:solidFill>
                <a:latin typeface="Arial Unicode MS" panose="020B0604020202020204" pitchFamily="34" charset="-120"/>
              </a:rPr>
              <a:t>執行順序</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565447"/>
          </a:xfrm>
        </p:spPr>
        <p:txBody>
          <a:bodyPr>
            <a:normAutofit/>
          </a:bodyPr>
          <a:lstStyle/>
          <a:p>
            <a:r>
              <a:rPr lang="zh-TW" altLang="en-US" dirty="0">
                <a:solidFill>
                  <a:schemeClr val="bg1"/>
                </a:solidFill>
              </a:rPr>
              <a:t>範例</a:t>
            </a:r>
            <a:endParaRPr lang="en-US" altLang="zh-TW" dirty="0">
              <a:solidFill>
                <a:schemeClr val="bg1"/>
              </a:solidFill>
            </a:endParaRPr>
          </a:p>
          <a:p>
            <a:pPr lvl="1"/>
            <a:r>
              <a:rPr lang="en-US" altLang="zh-TW" dirty="0">
                <a:solidFill>
                  <a:schemeClr val="bg1"/>
                </a:solidFill>
              </a:rPr>
              <a:t>cssSelector.html</a:t>
            </a:r>
          </a:p>
          <a:p>
            <a:endParaRPr lang="en-US" altLang="zh-TW"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45</a:t>
            </a:fld>
            <a:endParaRPr lang="zh-TW" altLang="en-US"/>
          </a:p>
        </p:txBody>
      </p:sp>
      <p:pic>
        <p:nvPicPr>
          <p:cNvPr id="6" name="圖片 5">
            <a:extLst>
              <a:ext uri="{FF2B5EF4-FFF2-40B4-BE49-F238E27FC236}">
                <a16:creationId xmlns:a16="http://schemas.microsoft.com/office/drawing/2014/main" id="{086383CF-DA68-4960-AE51-C014E48BB31C}"/>
              </a:ext>
            </a:extLst>
          </p:cNvPr>
          <p:cNvPicPr>
            <a:picLocks noChangeAspect="1"/>
          </p:cNvPicPr>
          <p:nvPr/>
        </p:nvPicPr>
        <p:blipFill>
          <a:blip r:embed="rId2"/>
          <a:stretch>
            <a:fillRect/>
          </a:stretch>
        </p:blipFill>
        <p:spPr>
          <a:xfrm>
            <a:off x="4170784" y="2003625"/>
            <a:ext cx="4181281" cy="4174727"/>
          </a:xfrm>
          <a:prstGeom prst="rect">
            <a:avLst/>
          </a:prstGeom>
        </p:spPr>
      </p:pic>
    </p:spTree>
    <p:extLst>
      <p:ext uri="{BB962C8B-B14F-4D97-AF65-F5344CB8AC3E}">
        <p14:creationId xmlns:p14="http://schemas.microsoft.com/office/powerpoint/2010/main" val="2422243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與超連結有關的選取器</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6"/>
            <a:ext cx="7886700" cy="2172442"/>
          </a:xfrm>
        </p:spPr>
        <p:txBody>
          <a:bodyPr>
            <a:normAutofit/>
          </a:bodyPr>
          <a:lstStyle/>
          <a:p>
            <a:r>
              <a:rPr lang="en-US" altLang="zh-TW" i="1" dirty="0">
                <a:solidFill>
                  <a:schemeClr val="bg1"/>
                </a:solidFill>
              </a:rPr>
              <a:t>a:link</a:t>
            </a:r>
            <a:r>
              <a:rPr lang="en-US" altLang="zh-TW" dirty="0">
                <a:solidFill>
                  <a:schemeClr val="bg1"/>
                </a:solidFill>
              </a:rPr>
              <a:t>           </a:t>
            </a:r>
            <a:r>
              <a:rPr lang="zh-TW" altLang="en-US" dirty="0">
                <a:solidFill>
                  <a:schemeClr val="bg1"/>
                </a:solidFill>
              </a:rPr>
              <a:t> 定義預設超連結樣式</a:t>
            </a:r>
            <a:endParaRPr lang="en-US" altLang="zh-TW" dirty="0">
              <a:solidFill>
                <a:schemeClr val="bg1"/>
              </a:solidFill>
            </a:endParaRPr>
          </a:p>
          <a:p>
            <a:r>
              <a:rPr lang="en-US" altLang="zh-TW" i="1" dirty="0">
                <a:solidFill>
                  <a:schemeClr val="bg1"/>
                </a:solidFill>
              </a:rPr>
              <a:t>a:visited</a:t>
            </a:r>
            <a:r>
              <a:rPr lang="en-US" altLang="zh-TW" dirty="0">
                <a:solidFill>
                  <a:schemeClr val="bg1"/>
                </a:solidFill>
              </a:rPr>
              <a:t>       </a:t>
            </a:r>
            <a:r>
              <a:rPr lang="zh-TW" altLang="en-US" dirty="0">
                <a:solidFill>
                  <a:schemeClr val="bg1"/>
                </a:solidFill>
              </a:rPr>
              <a:t>定義瀏覽過的超連結樣式</a:t>
            </a:r>
            <a:endParaRPr lang="en-US" altLang="zh-TW" dirty="0">
              <a:solidFill>
                <a:schemeClr val="bg1"/>
              </a:solidFill>
            </a:endParaRPr>
          </a:p>
          <a:p>
            <a:r>
              <a:rPr lang="en-US" altLang="zh-TW" i="1" dirty="0">
                <a:solidFill>
                  <a:schemeClr val="bg1"/>
                </a:solidFill>
              </a:rPr>
              <a:t>a:hover</a:t>
            </a:r>
            <a:r>
              <a:rPr lang="en-US" altLang="zh-TW" dirty="0">
                <a:solidFill>
                  <a:schemeClr val="bg1"/>
                </a:solidFill>
              </a:rPr>
              <a:t>        </a:t>
            </a:r>
            <a:r>
              <a:rPr lang="zh-TW" altLang="en-US" dirty="0">
                <a:solidFill>
                  <a:schemeClr val="bg1"/>
                </a:solidFill>
              </a:rPr>
              <a:t>定義滑鼠移至的超連結樣式</a:t>
            </a:r>
            <a:endParaRPr lang="en-US" altLang="zh-TW" dirty="0">
              <a:solidFill>
                <a:schemeClr val="bg1"/>
              </a:solidFill>
            </a:endParaRPr>
          </a:p>
          <a:p>
            <a:r>
              <a:rPr lang="en-US" altLang="zh-TW" i="1" dirty="0">
                <a:solidFill>
                  <a:schemeClr val="bg1"/>
                </a:solidFill>
              </a:rPr>
              <a:t>a:active</a:t>
            </a:r>
            <a:r>
              <a:rPr lang="en-US" altLang="zh-TW" dirty="0">
                <a:solidFill>
                  <a:schemeClr val="bg1"/>
                </a:solidFill>
              </a:rPr>
              <a:t>        </a:t>
            </a:r>
            <a:r>
              <a:rPr lang="zh-TW" altLang="en-US" dirty="0">
                <a:solidFill>
                  <a:schemeClr val="bg1"/>
                </a:solidFill>
              </a:rPr>
              <a:t>定義選取的超連結樣式</a:t>
            </a:r>
          </a:p>
        </p:txBody>
      </p:sp>
      <p:graphicFrame>
        <p:nvGraphicFramePr>
          <p:cNvPr id="5" name="資料庫圖表 4"/>
          <p:cNvGraphicFramePr/>
          <p:nvPr>
            <p:extLst>
              <p:ext uri="{D42A27DB-BD31-4B8C-83A1-F6EECF244321}">
                <p14:modId xmlns:p14="http://schemas.microsoft.com/office/powerpoint/2010/main" val="577099253"/>
              </p:ext>
            </p:extLst>
          </p:nvPr>
        </p:nvGraphicFramePr>
        <p:xfrm>
          <a:off x="1688798" y="4133005"/>
          <a:ext cx="5354028" cy="2014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投影片編號版面配置區 6"/>
          <p:cNvSpPr>
            <a:spLocks noGrp="1"/>
          </p:cNvSpPr>
          <p:nvPr>
            <p:ph type="sldNum" sz="quarter" idx="12"/>
          </p:nvPr>
        </p:nvSpPr>
        <p:spPr/>
        <p:txBody>
          <a:bodyPr/>
          <a:lstStyle/>
          <a:p>
            <a:fld id="{F86E7483-409D-4D1B-9719-A7AE4E854181}" type="slidenum">
              <a:rPr lang="zh-TW" altLang="en-US" smtClean="0"/>
              <a:pPr/>
              <a:t>46</a:t>
            </a:fld>
            <a:endParaRPr lang="zh-TW" altLang="en-US"/>
          </a:p>
        </p:txBody>
      </p:sp>
    </p:spTree>
    <p:extLst>
      <p:ext uri="{BB962C8B-B14F-4D97-AF65-F5344CB8AC3E}">
        <p14:creationId xmlns:p14="http://schemas.microsoft.com/office/powerpoint/2010/main" val="2784892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多個超連結樣式設定</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6"/>
            <a:ext cx="7886700" cy="2172442"/>
          </a:xfrm>
        </p:spPr>
        <p:txBody>
          <a:bodyPr>
            <a:normAutofit/>
          </a:bodyPr>
          <a:lstStyle/>
          <a:p>
            <a:r>
              <a:rPr lang="zh-TW" altLang="en-US" dirty="0">
                <a:solidFill>
                  <a:schemeClr val="bg1"/>
                </a:solidFill>
              </a:rPr>
              <a:t>使用類別</a:t>
            </a:r>
            <a:r>
              <a:rPr lang="en-US" altLang="zh-TW" dirty="0">
                <a:solidFill>
                  <a:schemeClr val="bg1"/>
                </a:solidFill>
              </a:rPr>
              <a:t>class</a:t>
            </a:r>
            <a:r>
              <a:rPr lang="zh-TW" altLang="en-US" dirty="0">
                <a:solidFill>
                  <a:schemeClr val="bg1"/>
                </a:solidFill>
              </a:rPr>
              <a:t>制定</a:t>
            </a:r>
            <a:endParaRPr lang="en-US" altLang="zh-TW" dirty="0">
              <a:solidFill>
                <a:schemeClr val="bg1"/>
              </a:solidFill>
            </a:endParaRPr>
          </a:p>
          <a:p>
            <a:r>
              <a:rPr lang="zh-TW" altLang="en-US" dirty="0">
                <a:solidFill>
                  <a:schemeClr val="bg1"/>
                </a:solidFill>
              </a:rPr>
              <a:t>兩兩一組</a:t>
            </a:r>
            <a:r>
              <a:rPr lang="en-US" altLang="zh-TW" dirty="0">
                <a:solidFill>
                  <a:schemeClr val="bg1"/>
                </a:solidFill>
              </a:rPr>
              <a:t>(</a:t>
            </a:r>
            <a:r>
              <a:rPr lang="zh-TW" altLang="en-US" dirty="0">
                <a:solidFill>
                  <a:schemeClr val="bg1"/>
                </a:solidFill>
              </a:rPr>
              <a:t> </a:t>
            </a:r>
            <a:r>
              <a:rPr lang="en-US" altLang="zh-TW" dirty="0">
                <a:solidFill>
                  <a:schemeClr val="bg1"/>
                </a:solidFill>
              </a:rPr>
              <a:t>a, a:visited )( a:hover, a:action )</a:t>
            </a:r>
          </a:p>
          <a:p>
            <a:r>
              <a:rPr lang="zh-TW" altLang="en-US" dirty="0">
                <a:solidFill>
                  <a:schemeClr val="bg1"/>
                </a:solidFill>
              </a:rPr>
              <a:t>加上類別作變化設定</a:t>
            </a:r>
            <a:endParaRPr lang="en-US" altLang="zh-TW" dirty="0">
              <a:solidFill>
                <a:schemeClr val="bg1"/>
              </a:solidFill>
            </a:endParaRPr>
          </a:p>
          <a:p>
            <a:endParaRPr lang="zh-TW" altLang="en-US" dirty="0">
              <a:solidFill>
                <a:schemeClr val="bg1"/>
              </a:solidFill>
            </a:endParaRPr>
          </a:p>
        </p:txBody>
      </p:sp>
      <p:graphicFrame>
        <p:nvGraphicFramePr>
          <p:cNvPr id="5" name="資料庫圖表 4"/>
          <p:cNvGraphicFramePr/>
          <p:nvPr>
            <p:extLst>
              <p:ext uri="{D42A27DB-BD31-4B8C-83A1-F6EECF244321}">
                <p14:modId xmlns:p14="http://schemas.microsoft.com/office/powerpoint/2010/main" val="75331372"/>
              </p:ext>
            </p:extLst>
          </p:nvPr>
        </p:nvGraphicFramePr>
        <p:xfrm>
          <a:off x="1757063" y="3358563"/>
          <a:ext cx="6043327" cy="2697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投影片編號版面配置區 6"/>
          <p:cNvSpPr>
            <a:spLocks noGrp="1"/>
          </p:cNvSpPr>
          <p:nvPr>
            <p:ph type="sldNum" sz="quarter" idx="12"/>
          </p:nvPr>
        </p:nvSpPr>
        <p:spPr/>
        <p:txBody>
          <a:bodyPr/>
          <a:lstStyle/>
          <a:p>
            <a:fld id="{F86E7483-409D-4D1B-9719-A7AE4E854181}" type="slidenum">
              <a:rPr lang="zh-TW" altLang="en-US" smtClean="0"/>
              <a:pPr/>
              <a:t>47</a:t>
            </a:fld>
            <a:endParaRPr lang="zh-TW" altLang="en-US"/>
          </a:p>
        </p:txBody>
      </p:sp>
    </p:spTree>
    <p:extLst>
      <p:ext uri="{BB962C8B-B14F-4D97-AF65-F5344CB8AC3E}">
        <p14:creationId xmlns:p14="http://schemas.microsoft.com/office/powerpoint/2010/main" val="2372131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清單樣式的屬性</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565447"/>
          </a:xfrm>
        </p:spPr>
        <p:txBody>
          <a:bodyPr>
            <a:normAutofit lnSpcReduction="10000"/>
          </a:bodyPr>
          <a:lstStyle/>
          <a:p>
            <a:r>
              <a:rPr lang="zh-TW" altLang="en-US" dirty="0">
                <a:solidFill>
                  <a:schemeClr val="bg1"/>
                </a:solidFill>
              </a:rPr>
              <a:t>清單前使用的符號</a:t>
            </a:r>
          </a:p>
          <a:p>
            <a:pPr lvl="1"/>
            <a:r>
              <a:rPr lang="en-US" altLang="zh-TW" dirty="0">
                <a:solidFill>
                  <a:schemeClr val="bg1"/>
                </a:solidFill>
              </a:rPr>
              <a:t>list-style-type </a:t>
            </a:r>
          </a:p>
          <a:p>
            <a:pPr lvl="1"/>
            <a:r>
              <a:rPr lang="en-US" altLang="zh-TW" dirty="0">
                <a:solidFill>
                  <a:schemeClr val="bg1"/>
                </a:solidFill>
              </a:rPr>
              <a:t>none (</a:t>
            </a:r>
            <a:r>
              <a:rPr lang="zh-TW" altLang="en-US" dirty="0">
                <a:solidFill>
                  <a:schemeClr val="bg1"/>
                </a:solidFill>
              </a:rPr>
              <a:t>無</a:t>
            </a:r>
            <a:r>
              <a:rPr lang="en-US" altLang="zh-TW" dirty="0">
                <a:solidFill>
                  <a:schemeClr val="bg1"/>
                </a:solidFill>
              </a:rPr>
              <a:t>) | disc (</a:t>
            </a:r>
            <a:r>
              <a:rPr lang="zh-TW" altLang="en-US" dirty="0">
                <a:solidFill>
                  <a:schemeClr val="bg1"/>
                </a:solidFill>
              </a:rPr>
              <a:t>實心圓</a:t>
            </a:r>
            <a:r>
              <a:rPr lang="en-US" altLang="zh-TW" dirty="0">
                <a:solidFill>
                  <a:schemeClr val="bg1"/>
                </a:solidFill>
              </a:rPr>
              <a:t>) | circle (</a:t>
            </a:r>
            <a:r>
              <a:rPr lang="zh-TW" altLang="en-US" dirty="0">
                <a:solidFill>
                  <a:schemeClr val="bg1"/>
                </a:solidFill>
              </a:rPr>
              <a:t>空心圓</a:t>
            </a:r>
            <a:r>
              <a:rPr lang="en-US" altLang="zh-TW" dirty="0">
                <a:solidFill>
                  <a:schemeClr val="bg1"/>
                </a:solidFill>
              </a:rPr>
              <a:t>) | </a:t>
            </a:r>
            <a:br>
              <a:rPr lang="en-US" altLang="zh-TW" dirty="0">
                <a:solidFill>
                  <a:schemeClr val="bg1"/>
                </a:solidFill>
              </a:rPr>
            </a:br>
            <a:r>
              <a:rPr lang="en-US" altLang="zh-TW" dirty="0">
                <a:solidFill>
                  <a:schemeClr val="bg1"/>
                </a:solidFill>
              </a:rPr>
              <a:t>square (</a:t>
            </a:r>
            <a:r>
              <a:rPr lang="zh-TW" altLang="en-US" dirty="0">
                <a:solidFill>
                  <a:schemeClr val="bg1"/>
                </a:solidFill>
              </a:rPr>
              <a:t>實心方形</a:t>
            </a:r>
            <a:r>
              <a:rPr lang="en-US" altLang="zh-TW" dirty="0">
                <a:solidFill>
                  <a:schemeClr val="bg1"/>
                </a:solidFill>
              </a:rPr>
              <a:t>) | decimal (</a:t>
            </a:r>
            <a:r>
              <a:rPr lang="zh-TW" altLang="en-US" dirty="0">
                <a:solidFill>
                  <a:schemeClr val="bg1"/>
                </a:solidFill>
              </a:rPr>
              <a:t>阿拉伯數字</a:t>
            </a:r>
            <a:r>
              <a:rPr lang="en-US" altLang="zh-TW" dirty="0">
                <a:solidFill>
                  <a:schemeClr val="bg1"/>
                </a:solidFill>
              </a:rPr>
              <a:t>) | </a:t>
            </a:r>
            <a:br>
              <a:rPr lang="en-US" altLang="zh-TW" dirty="0">
                <a:solidFill>
                  <a:schemeClr val="bg1"/>
                </a:solidFill>
              </a:rPr>
            </a:br>
            <a:r>
              <a:rPr lang="en-US" altLang="zh-TW" dirty="0">
                <a:solidFill>
                  <a:schemeClr val="bg1"/>
                </a:solidFill>
              </a:rPr>
              <a:t>decimal-leading-zero (</a:t>
            </a:r>
            <a:r>
              <a:rPr lang="zh-TW" altLang="en-US" dirty="0">
                <a:solidFill>
                  <a:schemeClr val="bg1"/>
                </a:solidFill>
              </a:rPr>
              <a:t>以 </a:t>
            </a:r>
            <a:r>
              <a:rPr lang="en-US" altLang="zh-TW" dirty="0">
                <a:solidFill>
                  <a:schemeClr val="bg1"/>
                </a:solidFill>
              </a:rPr>
              <a:t>0 </a:t>
            </a:r>
            <a:r>
              <a:rPr lang="zh-TW" altLang="en-US" dirty="0">
                <a:solidFill>
                  <a:schemeClr val="bg1"/>
                </a:solidFill>
              </a:rPr>
              <a:t>開頭的 </a:t>
            </a:r>
            <a:r>
              <a:rPr lang="en-US" altLang="zh-TW" dirty="0">
                <a:solidFill>
                  <a:schemeClr val="bg1"/>
                </a:solidFill>
              </a:rPr>
              <a:t>10 </a:t>
            </a:r>
            <a:r>
              <a:rPr lang="zh-TW" altLang="en-US" dirty="0">
                <a:solidFill>
                  <a:schemeClr val="bg1"/>
                </a:solidFill>
              </a:rPr>
              <a:t>進位數字</a:t>
            </a:r>
            <a:r>
              <a:rPr lang="en-US" altLang="zh-TW" dirty="0">
                <a:solidFill>
                  <a:schemeClr val="bg1"/>
                </a:solidFill>
              </a:rPr>
              <a:t>) | </a:t>
            </a:r>
            <a:br>
              <a:rPr lang="en-US" altLang="zh-TW" dirty="0">
                <a:solidFill>
                  <a:schemeClr val="bg1"/>
                </a:solidFill>
              </a:rPr>
            </a:br>
            <a:r>
              <a:rPr lang="en-US" altLang="zh-TW" dirty="0">
                <a:solidFill>
                  <a:schemeClr val="bg1"/>
                </a:solidFill>
              </a:rPr>
              <a:t>lower-alpha (</a:t>
            </a:r>
            <a:r>
              <a:rPr lang="zh-TW" altLang="en-US" dirty="0">
                <a:solidFill>
                  <a:schemeClr val="bg1"/>
                </a:solidFill>
              </a:rPr>
              <a:t>小寫英文字母</a:t>
            </a:r>
            <a:r>
              <a:rPr lang="en-US" altLang="zh-TW" dirty="0">
                <a:solidFill>
                  <a:schemeClr val="bg1"/>
                </a:solidFill>
              </a:rPr>
              <a:t>) | upper-alpha (</a:t>
            </a:r>
            <a:r>
              <a:rPr lang="zh-TW" altLang="en-US" dirty="0">
                <a:solidFill>
                  <a:schemeClr val="bg1"/>
                </a:solidFill>
              </a:rPr>
              <a:t>大寫英文字母</a:t>
            </a:r>
            <a:r>
              <a:rPr lang="en-US" altLang="zh-TW" dirty="0">
                <a:solidFill>
                  <a:schemeClr val="bg1"/>
                </a:solidFill>
              </a:rPr>
              <a:t>) | lower-roman (</a:t>
            </a:r>
            <a:r>
              <a:rPr lang="zh-TW" altLang="en-US" dirty="0">
                <a:solidFill>
                  <a:schemeClr val="bg1"/>
                </a:solidFill>
              </a:rPr>
              <a:t>小寫羅馬字母</a:t>
            </a:r>
            <a:r>
              <a:rPr lang="en-US" altLang="zh-TW" dirty="0">
                <a:solidFill>
                  <a:schemeClr val="bg1"/>
                </a:solidFill>
              </a:rPr>
              <a:t>) | upper-roman (</a:t>
            </a:r>
            <a:r>
              <a:rPr lang="zh-TW" altLang="en-US" dirty="0">
                <a:solidFill>
                  <a:schemeClr val="bg1"/>
                </a:solidFill>
              </a:rPr>
              <a:t>大寫羅馬字母</a:t>
            </a:r>
            <a:r>
              <a:rPr lang="en-US" altLang="zh-TW" dirty="0">
                <a:solidFill>
                  <a:schemeClr val="bg1"/>
                </a:solidFill>
              </a:rPr>
              <a:t>)</a:t>
            </a:r>
          </a:p>
          <a:p>
            <a:r>
              <a:rPr lang="zh-TW" altLang="en-US" dirty="0">
                <a:solidFill>
                  <a:schemeClr val="bg1"/>
                </a:solidFill>
              </a:rPr>
              <a:t>清單前使用圖片</a:t>
            </a:r>
          </a:p>
          <a:p>
            <a:pPr lvl="1"/>
            <a:r>
              <a:rPr lang="en-US" altLang="zh-TW" dirty="0">
                <a:solidFill>
                  <a:schemeClr val="bg1"/>
                </a:solidFill>
              </a:rPr>
              <a:t>list-style-image</a:t>
            </a:r>
            <a:r>
              <a:rPr lang="zh-TW" altLang="en-US" dirty="0">
                <a:solidFill>
                  <a:schemeClr val="bg1"/>
                </a:solidFill>
              </a:rPr>
              <a:t>：</a:t>
            </a:r>
            <a:r>
              <a:rPr lang="en-US" altLang="zh-TW" dirty="0" err="1">
                <a:solidFill>
                  <a:schemeClr val="bg1"/>
                </a:solidFill>
              </a:rPr>
              <a:t>url</a:t>
            </a:r>
            <a:r>
              <a:rPr lang="en-US" altLang="zh-TW" dirty="0">
                <a:solidFill>
                  <a:schemeClr val="bg1"/>
                </a:solidFill>
              </a:rPr>
              <a:t> ('</a:t>
            </a:r>
            <a:r>
              <a:rPr lang="zh-TW" altLang="en-US" dirty="0">
                <a:solidFill>
                  <a:schemeClr val="bg1"/>
                </a:solidFill>
              </a:rPr>
              <a:t>圖片路徑與檔名</a:t>
            </a:r>
            <a:r>
              <a:rPr lang="en-US" altLang="zh-TW" dirty="0">
                <a:solidFill>
                  <a:schemeClr val="bg1"/>
                </a:solidFill>
              </a:rPr>
              <a:t>') </a:t>
            </a:r>
          </a:p>
          <a:p>
            <a:r>
              <a:rPr lang="zh-TW" altLang="en-US" dirty="0">
                <a:solidFill>
                  <a:schemeClr val="bg1"/>
                </a:solidFill>
              </a:rPr>
              <a:t>清單前使用符號的位置</a:t>
            </a:r>
          </a:p>
          <a:p>
            <a:pPr lvl="1"/>
            <a:r>
              <a:rPr lang="en-US" altLang="zh-TW" dirty="0">
                <a:solidFill>
                  <a:schemeClr val="bg1"/>
                </a:solidFill>
              </a:rPr>
              <a:t>list-style-position</a:t>
            </a:r>
            <a:r>
              <a:rPr lang="zh-TW" altLang="en-US" dirty="0">
                <a:solidFill>
                  <a:schemeClr val="bg1"/>
                </a:solidFill>
              </a:rPr>
              <a:t>：</a:t>
            </a:r>
            <a:r>
              <a:rPr lang="en-US" altLang="zh-TW" dirty="0">
                <a:solidFill>
                  <a:schemeClr val="bg1"/>
                </a:solidFill>
              </a:rPr>
              <a:t>inside | outside</a:t>
            </a:r>
          </a:p>
          <a:p>
            <a:endParaRPr lang="en-US" altLang="zh-TW"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48</a:t>
            </a:fld>
            <a:endParaRPr lang="zh-TW" altLang="en-US"/>
          </a:p>
        </p:txBody>
      </p:sp>
    </p:spTree>
    <p:extLst>
      <p:ext uri="{BB962C8B-B14F-4D97-AF65-F5344CB8AC3E}">
        <p14:creationId xmlns:p14="http://schemas.microsoft.com/office/powerpoint/2010/main" val="3974462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清單樣式</a:t>
            </a:r>
            <a:r>
              <a:rPr lang="en-US" altLang="zh-TW" b="1" dirty="0">
                <a:solidFill>
                  <a:schemeClr val="bg1"/>
                </a:solidFill>
                <a:latin typeface="Arial Unicode MS" panose="020B0604020202020204" pitchFamily="34" charset="-120"/>
              </a:rPr>
              <a:t>sample1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331984"/>
          </a:xfrm>
        </p:spPr>
        <p:txBody>
          <a:bodyPr>
            <a:normAutofit/>
          </a:bodyPr>
          <a:lstStyle/>
          <a:p>
            <a:r>
              <a:rPr lang="zh-TW" altLang="en-US" dirty="0">
                <a:solidFill>
                  <a:schemeClr val="bg1"/>
                </a:solidFill>
              </a:rPr>
              <a:t>將清單符號改符號</a:t>
            </a:r>
            <a:endParaRPr lang="en-US" altLang="zh-TW" dirty="0">
              <a:solidFill>
                <a:schemeClr val="bg1"/>
              </a:solidFill>
            </a:endParaRPr>
          </a:p>
          <a:p>
            <a:pPr marL="457200" lvl="1" indent="0">
              <a:buNone/>
              <a:defRPr/>
            </a:pPr>
            <a:r>
              <a:rPr lang="en-US" altLang="zh-TW" sz="1800" dirty="0">
                <a:solidFill>
                  <a:schemeClr val="bg1"/>
                </a:solidFill>
              </a:rPr>
              <a:t>&lt;style&gt;</a:t>
            </a:r>
          </a:p>
          <a:p>
            <a:pPr marL="457200" lvl="1" indent="0">
              <a:buNone/>
              <a:defRPr/>
            </a:pPr>
            <a:r>
              <a:rPr lang="en-US" altLang="zh-TW" sz="1800" dirty="0">
                <a:solidFill>
                  <a:schemeClr val="bg1"/>
                </a:solidFill>
              </a:rPr>
              <a:t>	li { </a:t>
            </a:r>
          </a:p>
          <a:p>
            <a:pPr marL="457200" lvl="1" indent="0">
              <a:buNone/>
              <a:defRPr/>
            </a:pPr>
            <a:r>
              <a:rPr lang="en-US" altLang="zh-TW" sz="1800" dirty="0">
                <a:solidFill>
                  <a:schemeClr val="bg1"/>
                </a:solidFill>
              </a:rPr>
              <a:t>                list-style-type: square; </a:t>
            </a:r>
          </a:p>
          <a:p>
            <a:pPr marL="457200" lvl="1" indent="0">
              <a:buNone/>
              <a:defRPr/>
            </a:pPr>
            <a:r>
              <a:rPr lang="zh-TW" altLang="en-US" sz="1800" dirty="0">
                <a:solidFill>
                  <a:schemeClr val="bg1"/>
                </a:solidFill>
              </a:rPr>
              <a:t> </a:t>
            </a:r>
            <a:r>
              <a:rPr lang="en-US" altLang="zh-TW" sz="1800" dirty="0">
                <a:solidFill>
                  <a:schemeClr val="bg1"/>
                </a:solidFill>
              </a:rPr>
              <a:t>		} </a:t>
            </a:r>
          </a:p>
          <a:p>
            <a:pPr marL="457200" lvl="1" indent="0">
              <a:buNone/>
              <a:defRPr/>
            </a:pPr>
            <a:r>
              <a:rPr lang="en-US" altLang="zh-TW" sz="1800" dirty="0">
                <a:solidFill>
                  <a:schemeClr val="bg1"/>
                </a:solidFill>
              </a:rPr>
              <a:t>&lt;/style&gt;</a:t>
            </a:r>
          </a:p>
          <a:p>
            <a:pPr marL="0" indent="0">
              <a:buNone/>
              <a:defRPr/>
            </a:pPr>
            <a:r>
              <a:rPr lang="en-US" altLang="zh-TW" sz="2200" dirty="0">
                <a:solidFill>
                  <a:schemeClr val="bg1"/>
                </a:solidFill>
              </a:rPr>
              <a:t>------------------------------------------------------------------</a:t>
            </a:r>
          </a:p>
          <a:p>
            <a:pPr marL="457200" lvl="1" indent="0">
              <a:buNone/>
              <a:defRPr/>
            </a:pPr>
            <a:r>
              <a:rPr lang="en-US" altLang="zh-TW" sz="1800" dirty="0">
                <a:solidFill>
                  <a:schemeClr val="bg1"/>
                </a:solidFill>
              </a:rPr>
              <a:t>&lt;</a:t>
            </a:r>
            <a:r>
              <a:rPr lang="en-US" altLang="zh-TW" sz="1800" dirty="0" err="1">
                <a:solidFill>
                  <a:schemeClr val="bg1"/>
                </a:solidFill>
              </a:rPr>
              <a:t>ul</a:t>
            </a:r>
            <a:r>
              <a:rPr lang="en-US" altLang="zh-TW" sz="1800" dirty="0">
                <a:solidFill>
                  <a:schemeClr val="bg1"/>
                </a:solidFill>
              </a:rPr>
              <a:t>&gt;</a:t>
            </a:r>
          </a:p>
          <a:p>
            <a:pPr marL="457200" lvl="1" indent="0">
              <a:buNone/>
              <a:defRPr/>
            </a:pPr>
            <a:r>
              <a:rPr lang="en-US" altLang="zh-TW" sz="1800" dirty="0">
                <a:solidFill>
                  <a:schemeClr val="bg1"/>
                </a:solidFill>
              </a:rPr>
              <a:t>    &lt;li&gt;</a:t>
            </a:r>
            <a:r>
              <a:rPr lang="zh-TW" altLang="en-US" sz="1800" dirty="0">
                <a:solidFill>
                  <a:schemeClr val="bg1"/>
                </a:solidFill>
              </a:rPr>
              <a:t>新聞</a:t>
            </a:r>
            <a:r>
              <a:rPr lang="en-US" altLang="zh-TW" sz="1800" dirty="0">
                <a:solidFill>
                  <a:schemeClr val="bg1"/>
                </a:solidFill>
              </a:rPr>
              <a:t>&lt;/li&gt;</a:t>
            </a:r>
          </a:p>
          <a:p>
            <a:pPr marL="457200" lvl="1" indent="0">
              <a:buNone/>
              <a:defRPr/>
            </a:pPr>
            <a:r>
              <a:rPr lang="en-US" altLang="zh-TW" sz="1800" dirty="0">
                <a:solidFill>
                  <a:schemeClr val="bg1"/>
                </a:solidFill>
              </a:rPr>
              <a:t>    &lt;li&gt;</a:t>
            </a:r>
            <a:r>
              <a:rPr lang="zh-TW" altLang="en-US" sz="1800" dirty="0">
                <a:solidFill>
                  <a:schemeClr val="bg1"/>
                </a:solidFill>
              </a:rPr>
              <a:t>汽車</a:t>
            </a:r>
            <a:r>
              <a:rPr lang="en-US" altLang="zh-TW" sz="1800" dirty="0">
                <a:solidFill>
                  <a:schemeClr val="bg1"/>
                </a:solidFill>
              </a:rPr>
              <a:t>&lt;/li&gt;</a:t>
            </a:r>
          </a:p>
          <a:p>
            <a:pPr marL="457200" lvl="1" indent="0">
              <a:buNone/>
              <a:defRPr/>
            </a:pPr>
            <a:r>
              <a:rPr lang="en-US" altLang="zh-TW" sz="1800" dirty="0">
                <a:solidFill>
                  <a:schemeClr val="bg1"/>
                </a:solidFill>
              </a:rPr>
              <a:t>    &lt;li&gt;</a:t>
            </a:r>
            <a:r>
              <a:rPr lang="zh-TW" altLang="en-US" sz="1800" dirty="0">
                <a:solidFill>
                  <a:schemeClr val="bg1"/>
                </a:solidFill>
              </a:rPr>
              <a:t>娛樂</a:t>
            </a:r>
            <a:r>
              <a:rPr lang="en-US" altLang="zh-TW" sz="1800" dirty="0">
                <a:solidFill>
                  <a:schemeClr val="bg1"/>
                </a:solidFill>
              </a:rPr>
              <a:t>&lt;/li&gt;</a:t>
            </a:r>
          </a:p>
          <a:p>
            <a:pPr marL="457200" lvl="1" indent="0">
              <a:buNone/>
              <a:defRPr/>
            </a:pPr>
            <a:r>
              <a:rPr lang="en-US" altLang="zh-TW" sz="1800" dirty="0">
                <a:solidFill>
                  <a:schemeClr val="bg1"/>
                </a:solidFill>
              </a:rPr>
              <a:t>&lt;/</a:t>
            </a:r>
            <a:r>
              <a:rPr lang="en-US" altLang="zh-TW" sz="1800" dirty="0" err="1">
                <a:solidFill>
                  <a:schemeClr val="bg1"/>
                </a:solidFill>
              </a:rPr>
              <a:t>ul</a:t>
            </a:r>
            <a:r>
              <a:rPr lang="en-US" altLang="zh-TW" sz="1800" dirty="0">
                <a:solidFill>
                  <a:schemeClr val="bg1"/>
                </a:solidFill>
              </a:rPr>
              <a:t>&gt;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49</a:t>
            </a:fld>
            <a:endParaRPr lang="zh-TW" altLang="en-US"/>
          </a:p>
        </p:txBody>
      </p:sp>
    </p:spTree>
    <p:extLst>
      <p:ext uri="{BB962C8B-B14F-4D97-AF65-F5344CB8AC3E}">
        <p14:creationId xmlns:p14="http://schemas.microsoft.com/office/powerpoint/2010/main" val="117476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設定本機站台</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5</a:t>
            </a:fld>
            <a:endParaRPr lang="zh-TW" altLang="en-US"/>
          </a:p>
        </p:txBody>
      </p:sp>
      <p:sp>
        <p:nvSpPr>
          <p:cNvPr id="7" name="文字方塊 6">
            <a:extLst>
              <a:ext uri="{FF2B5EF4-FFF2-40B4-BE49-F238E27FC236}">
                <a16:creationId xmlns:a16="http://schemas.microsoft.com/office/drawing/2014/main" id="{6D939A29-E2D2-4521-A8F8-F69ADC681DAC}"/>
              </a:ext>
            </a:extLst>
          </p:cNvPr>
          <p:cNvSpPr txBox="1"/>
          <p:nvPr/>
        </p:nvSpPr>
        <p:spPr>
          <a:xfrm>
            <a:off x="1079484" y="1612538"/>
            <a:ext cx="5955798" cy="338554"/>
          </a:xfrm>
          <a:prstGeom prst="rect">
            <a:avLst/>
          </a:prstGeom>
          <a:noFill/>
        </p:spPr>
        <p:txBody>
          <a:bodyPr wrap="square" rtlCol="0">
            <a:spAutoFit/>
          </a:bodyPr>
          <a:lstStyle/>
          <a:p>
            <a:r>
              <a:rPr lang="zh-TW" altLang="en-US" sz="1600" dirty="0">
                <a:solidFill>
                  <a:schemeClr val="bg1"/>
                </a:solidFill>
              </a:rPr>
              <a:t>選單→檔案→開啟資料夾</a:t>
            </a:r>
          </a:p>
        </p:txBody>
      </p:sp>
      <p:pic>
        <p:nvPicPr>
          <p:cNvPr id="4" name="圖片 3">
            <a:extLst>
              <a:ext uri="{FF2B5EF4-FFF2-40B4-BE49-F238E27FC236}">
                <a16:creationId xmlns:a16="http://schemas.microsoft.com/office/drawing/2014/main" id="{6251D088-6102-4854-98DC-D01FA2508E49}"/>
              </a:ext>
            </a:extLst>
          </p:cNvPr>
          <p:cNvPicPr>
            <a:picLocks noChangeAspect="1"/>
          </p:cNvPicPr>
          <p:nvPr/>
        </p:nvPicPr>
        <p:blipFill>
          <a:blip r:embed="rId2"/>
          <a:stretch>
            <a:fillRect/>
          </a:stretch>
        </p:blipFill>
        <p:spPr>
          <a:xfrm>
            <a:off x="2180413" y="2036046"/>
            <a:ext cx="4863747" cy="4148698"/>
          </a:xfrm>
          <a:prstGeom prst="rect">
            <a:avLst/>
          </a:prstGeom>
        </p:spPr>
      </p:pic>
      <p:sp>
        <p:nvSpPr>
          <p:cNvPr id="5" name="矩形 4">
            <a:extLst>
              <a:ext uri="{FF2B5EF4-FFF2-40B4-BE49-F238E27FC236}">
                <a16:creationId xmlns:a16="http://schemas.microsoft.com/office/drawing/2014/main" id="{779648BF-BDF8-4EA3-9687-1D5BEB0037E6}"/>
              </a:ext>
            </a:extLst>
          </p:cNvPr>
          <p:cNvSpPr/>
          <p:nvPr/>
        </p:nvSpPr>
        <p:spPr>
          <a:xfrm>
            <a:off x="2725445" y="3275860"/>
            <a:ext cx="941033" cy="26633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42701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清單樣式</a:t>
            </a:r>
            <a:r>
              <a:rPr lang="en-US" altLang="zh-TW" b="1" dirty="0">
                <a:solidFill>
                  <a:schemeClr val="bg1"/>
                </a:solidFill>
                <a:latin typeface="Arial Unicode MS" panose="020B0604020202020204" pitchFamily="34" charset="-120"/>
              </a:rPr>
              <a:t>sample2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6"/>
            <a:ext cx="6892452" cy="547924"/>
          </a:xfrm>
        </p:spPr>
        <p:txBody>
          <a:bodyPr>
            <a:normAutofit/>
          </a:bodyPr>
          <a:lstStyle/>
          <a:p>
            <a:r>
              <a:rPr lang="zh-TW" altLang="en-US" dirty="0">
                <a:solidFill>
                  <a:schemeClr val="bg1"/>
                </a:solidFill>
              </a:rPr>
              <a:t>將清單符號改圖片</a:t>
            </a:r>
            <a:endParaRPr lang="en-US" altLang="zh-TW" dirty="0">
              <a:solidFill>
                <a:schemeClr val="bg1"/>
              </a:solidFill>
            </a:endParaRPr>
          </a:p>
        </p:txBody>
      </p:sp>
      <p:sp>
        <p:nvSpPr>
          <p:cNvPr id="6" name="圓角矩形 5"/>
          <p:cNvSpPr/>
          <p:nvPr/>
        </p:nvSpPr>
        <p:spPr>
          <a:xfrm>
            <a:off x="981480" y="2876887"/>
            <a:ext cx="3711818" cy="3444842"/>
          </a:xfrm>
          <a:prstGeom prst="roundRect">
            <a:avLst>
              <a:gd name="adj" fmla="val 6517"/>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&lt;style&gt;</a:t>
            </a:r>
          </a:p>
          <a:p>
            <a:pPr>
              <a:defRPr/>
            </a:pPr>
            <a:r>
              <a:rPr lang="en-US" altLang="zh-TW" dirty="0"/>
              <a:t>.s1 { </a:t>
            </a:r>
          </a:p>
          <a:p>
            <a:pPr>
              <a:defRPr/>
            </a:pPr>
            <a:r>
              <a:rPr lang="en-US" altLang="zh-TW" dirty="0"/>
              <a:t>      </a:t>
            </a:r>
            <a:r>
              <a:rPr lang="en-US" altLang="zh-TW" dirty="0" err="1"/>
              <a:t>list-style-type:none</a:t>
            </a:r>
            <a:r>
              <a:rPr lang="en-US" altLang="zh-TW" dirty="0"/>
              <a:t>; </a:t>
            </a:r>
          </a:p>
          <a:p>
            <a:pPr>
              <a:defRPr/>
            </a:pPr>
            <a:r>
              <a:rPr lang="en-US" altLang="zh-TW" dirty="0"/>
              <a:t>      </a:t>
            </a:r>
            <a:r>
              <a:rPr lang="en-US" altLang="zh-TW" dirty="0" err="1"/>
              <a:t>list-style-image:url</a:t>
            </a:r>
            <a:r>
              <a:rPr lang="en-US" altLang="zh-TW" dirty="0"/>
              <a:t>(‘xxx.jpg');</a:t>
            </a:r>
          </a:p>
          <a:p>
            <a:pPr>
              <a:defRPr/>
            </a:pPr>
            <a:r>
              <a:rPr lang="en-US" altLang="zh-TW" dirty="0"/>
              <a:t>    } </a:t>
            </a:r>
          </a:p>
          <a:p>
            <a:pPr>
              <a:defRPr/>
            </a:pPr>
            <a:endParaRPr lang="en-US" altLang="zh-TW" dirty="0"/>
          </a:p>
          <a:p>
            <a:pPr>
              <a:defRPr/>
            </a:pPr>
            <a:r>
              <a:rPr lang="en-US" altLang="zh-TW" dirty="0"/>
              <a:t>.s2 { </a:t>
            </a:r>
          </a:p>
          <a:p>
            <a:pPr>
              <a:defRPr/>
            </a:pPr>
            <a:r>
              <a:rPr lang="en-US" altLang="zh-TW" dirty="0"/>
              <a:t>      </a:t>
            </a:r>
            <a:r>
              <a:rPr lang="en-US" altLang="zh-TW" dirty="0" err="1"/>
              <a:t>list-style-type:none</a:t>
            </a:r>
            <a:r>
              <a:rPr lang="en-US" altLang="zh-TW" dirty="0"/>
              <a:t>; </a:t>
            </a:r>
          </a:p>
          <a:p>
            <a:pPr>
              <a:defRPr/>
            </a:pPr>
            <a:r>
              <a:rPr lang="en-US" altLang="zh-TW" dirty="0"/>
              <a:t>      </a:t>
            </a:r>
            <a:r>
              <a:rPr lang="en-US" altLang="zh-TW" dirty="0" err="1"/>
              <a:t>list-style-image:url</a:t>
            </a:r>
            <a:r>
              <a:rPr lang="en-US" altLang="zh-TW" dirty="0"/>
              <a:t>(‘xxx.jpg');</a:t>
            </a:r>
          </a:p>
          <a:p>
            <a:pPr>
              <a:defRPr/>
            </a:pPr>
            <a:r>
              <a:rPr lang="en-US" altLang="zh-TW" dirty="0"/>
              <a:t>    } </a:t>
            </a:r>
          </a:p>
          <a:p>
            <a:pPr>
              <a:defRPr/>
            </a:pPr>
            <a:r>
              <a:rPr lang="en-US" altLang="zh-TW" dirty="0"/>
              <a:t>&lt;/style&gt;</a:t>
            </a:r>
          </a:p>
        </p:txBody>
      </p:sp>
      <p:sp>
        <p:nvSpPr>
          <p:cNvPr id="7" name="圓角矩形 6"/>
          <p:cNvSpPr/>
          <p:nvPr/>
        </p:nvSpPr>
        <p:spPr>
          <a:xfrm>
            <a:off x="4854102" y="2876888"/>
            <a:ext cx="3258766" cy="3444841"/>
          </a:xfrm>
          <a:prstGeom prst="roundRect">
            <a:avLst>
              <a:gd name="adj" fmla="val 6517"/>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a:t>
            </a:r>
            <a:r>
              <a:rPr lang="en-US" altLang="zh-TW" dirty="0" err="1"/>
              <a:t>ul</a:t>
            </a:r>
            <a:r>
              <a:rPr lang="en-US" altLang="zh-TW" dirty="0"/>
              <a:t> class=“s1”&gt;    </a:t>
            </a:r>
          </a:p>
          <a:p>
            <a:pPr>
              <a:defRPr/>
            </a:pPr>
            <a:r>
              <a:rPr lang="zh-TW" altLang="en-US" dirty="0"/>
              <a:t>    </a:t>
            </a:r>
            <a:r>
              <a:rPr lang="en-US" altLang="zh-TW" dirty="0"/>
              <a:t>&lt;li&gt;</a:t>
            </a:r>
            <a:r>
              <a:rPr lang="zh-TW" altLang="en-US" dirty="0"/>
              <a:t>咖啡</a:t>
            </a:r>
            <a:endParaRPr lang="en-US" altLang="zh-TW" dirty="0"/>
          </a:p>
          <a:p>
            <a:pPr>
              <a:defRPr/>
            </a:pPr>
            <a:r>
              <a:rPr lang="en-US" altLang="zh-TW" dirty="0"/>
              <a:t>          &lt;</a:t>
            </a:r>
            <a:r>
              <a:rPr lang="en-US" altLang="zh-TW" dirty="0" err="1"/>
              <a:t>ul</a:t>
            </a:r>
            <a:r>
              <a:rPr lang="zh-TW" altLang="en-US" dirty="0"/>
              <a:t> </a:t>
            </a:r>
            <a:r>
              <a:rPr lang="en-US" altLang="zh-TW" dirty="0"/>
              <a:t>class=“s2”&gt;</a:t>
            </a:r>
          </a:p>
          <a:p>
            <a:pPr>
              <a:defRPr/>
            </a:pPr>
            <a:r>
              <a:rPr lang="en-US" altLang="zh-TW" dirty="0"/>
              <a:t>               &lt;li&gt;</a:t>
            </a:r>
            <a:r>
              <a:rPr lang="zh-TW" altLang="en-US" dirty="0"/>
              <a:t>美式</a:t>
            </a:r>
            <a:r>
              <a:rPr lang="en-US" altLang="zh-TW" dirty="0"/>
              <a:t>&lt;/li&gt;</a:t>
            </a:r>
          </a:p>
          <a:p>
            <a:pPr>
              <a:defRPr/>
            </a:pPr>
            <a:r>
              <a:rPr lang="en-US" altLang="zh-TW" dirty="0"/>
              <a:t>               &lt;li&gt;</a:t>
            </a:r>
            <a:r>
              <a:rPr lang="zh-TW" altLang="en-US" dirty="0"/>
              <a:t>拿鐵</a:t>
            </a:r>
            <a:r>
              <a:rPr lang="en-US" altLang="zh-TW" dirty="0"/>
              <a:t>&lt;/li&gt;</a:t>
            </a:r>
          </a:p>
          <a:p>
            <a:pPr>
              <a:defRPr/>
            </a:pPr>
            <a:r>
              <a:rPr lang="en-US" altLang="zh-TW" dirty="0"/>
              <a:t>               &lt;li&gt;</a:t>
            </a:r>
            <a:r>
              <a:rPr lang="zh-TW" altLang="en-US" dirty="0"/>
              <a:t>卡布奇諾</a:t>
            </a:r>
            <a:r>
              <a:rPr lang="en-US" altLang="zh-TW" dirty="0"/>
              <a:t>&lt;/li&gt;</a:t>
            </a:r>
          </a:p>
          <a:p>
            <a:pPr>
              <a:defRPr/>
            </a:pPr>
            <a:r>
              <a:rPr lang="en-US" altLang="zh-TW" dirty="0"/>
              <a:t>        </a:t>
            </a:r>
            <a:r>
              <a:rPr lang="zh-TW" altLang="en-US" dirty="0"/>
              <a:t> </a:t>
            </a:r>
            <a:r>
              <a:rPr lang="en-US" altLang="zh-TW" dirty="0"/>
              <a:t>&lt;/</a:t>
            </a:r>
            <a:r>
              <a:rPr lang="en-US" altLang="zh-TW" dirty="0" err="1"/>
              <a:t>ul</a:t>
            </a:r>
            <a:r>
              <a:rPr lang="en-US" altLang="zh-TW" dirty="0"/>
              <a:t>&gt;</a:t>
            </a:r>
          </a:p>
          <a:p>
            <a:pPr>
              <a:defRPr/>
            </a:pPr>
            <a:r>
              <a:rPr lang="en-US" altLang="zh-TW" dirty="0"/>
              <a:t>    &lt;/li&gt;</a:t>
            </a:r>
          </a:p>
          <a:p>
            <a:pPr>
              <a:defRPr/>
            </a:pPr>
            <a:r>
              <a:rPr lang="en-US" altLang="zh-TW" dirty="0"/>
              <a:t>    &lt;li&gt;</a:t>
            </a:r>
            <a:r>
              <a:rPr lang="zh-TW" altLang="en-US" dirty="0"/>
              <a:t>紅茶</a:t>
            </a:r>
            <a:r>
              <a:rPr lang="en-US" altLang="zh-TW" dirty="0"/>
              <a:t>&lt;/li&gt;</a:t>
            </a:r>
          </a:p>
          <a:p>
            <a:pPr>
              <a:defRPr/>
            </a:pPr>
            <a:r>
              <a:rPr lang="en-US" altLang="zh-TW" dirty="0"/>
              <a:t>    &lt;li&gt;</a:t>
            </a:r>
            <a:r>
              <a:rPr lang="zh-TW" altLang="en-US" dirty="0"/>
              <a:t>果汁</a:t>
            </a:r>
            <a:r>
              <a:rPr lang="en-US" altLang="zh-TW" dirty="0"/>
              <a:t>&lt;/li&gt;</a:t>
            </a:r>
          </a:p>
          <a:p>
            <a:pPr>
              <a:defRPr/>
            </a:pPr>
            <a:r>
              <a:rPr lang="en-US" altLang="zh-TW" dirty="0"/>
              <a:t>&lt;/</a:t>
            </a:r>
            <a:r>
              <a:rPr lang="en-US" altLang="zh-TW" dirty="0" err="1"/>
              <a:t>ul</a:t>
            </a:r>
            <a:r>
              <a:rPr lang="en-US" altLang="zh-TW" dirty="0"/>
              <a:t>&gt;</a:t>
            </a:r>
          </a:p>
        </p:txBody>
      </p:sp>
      <p:sp>
        <p:nvSpPr>
          <p:cNvPr id="9" name="投影片編號版面配置區 8"/>
          <p:cNvSpPr>
            <a:spLocks noGrp="1"/>
          </p:cNvSpPr>
          <p:nvPr>
            <p:ph type="sldNum" sz="quarter" idx="12"/>
          </p:nvPr>
        </p:nvSpPr>
        <p:spPr/>
        <p:txBody>
          <a:bodyPr/>
          <a:lstStyle/>
          <a:p>
            <a:fld id="{F86E7483-409D-4D1B-9719-A7AE4E854181}" type="slidenum">
              <a:rPr lang="zh-TW" altLang="en-US" smtClean="0"/>
              <a:pPr/>
              <a:t>50</a:t>
            </a:fld>
            <a:endParaRPr lang="zh-TW" altLang="en-US"/>
          </a:p>
        </p:txBody>
      </p:sp>
    </p:spTree>
    <p:extLst>
      <p:ext uri="{BB962C8B-B14F-4D97-AF65-F5344CB8AC3E}">
        <p14:creationId xmlns:p14="http://schemas.microsoft.com/office/powerpoint/2010/main" val="1865551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65571"/>
            <a:ext cx="7772400" cy="2387600"/>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3 </a:t>
            </a:r>
            <a:br>
              <a:rPr lang="en-US" altLang="zh-TW" dirty="0">
                <a:solidFill>
                  <a:schemeClr val="bg1"/>
                </a:solidFill>
                <a:latin typeface="Arial Unicode MS" panose="020B0604020202020204" pitchFamily="34" charset="-120"/>
                <a:ea typeface="微軟正黑體" panose="020B0604030504040204" pitchFamily="34" charset="-120"/>
              </a:rPr>
            </a:br>
            <a:r>
              <a:rPr lang="zh-TW" altLang="en-US" dirty="0">
                <a:solidFill>
                  <a:schemeClr val="bg1"/>
                </a:solidFill>
                <a:latin typeface="Arial Unicode MS" panose="020B0604020202020204" pitchFamily="34" charset="-120"/>
              </a:rPr>
              <a:t>表格、表單</a:t>
            </a:r>
            <a:r>
              <a:rPr lang="en-US" altLang="zh-TW" dirty="0">
                <a:solidFill>
                  <a:schemeClr val="bg1"/>
                </a:solidFill>
                <a:latin typeface="Arial Unicode MS" panose="020B0604020202020204" pitchFamily="34" charset="-120"/>
              </a:rPr>
              <a:t>/CSS</a:t>
            </a:r>
          </a:p>
        </p:txBody>
      </p:sp>
    </p:spTree>
    <p:extLst>
      <p:ext uri="{BB962C8B-B14F-4D97-AF65-F5344CB8AC3E}">
        <p14:creationId xmlns:p14="http://schemas.microsoft.com/office/powerpoint/2010/main" val="2942306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表格的基本架構</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25625"/>
            <a:ext cx="7886700" cy="4565447"/>
          </a:xfrm>
        </p:spPr>
        <p:txBody>
          <a:bodyPr>
            <a:normAutofit/>
          </a:bodyPr>
          <a:lstStyle/>
          <a:p>
            <a:r>
              <a:rPr lang="zh-TW" altLang="en-US" sz="2600" dirty="0">
                <a:solidFill>
                  <a:schemeClr val="bg1"/>
                </a:solidFill>
              </a:rPr>
              <a:t>表格的開始</a:t>
            </a:r>
            <a:r>
              <a:rPr lang="en-US" altLang="zh-TW" sz="2600" dirty="0">
                <a:solidFill>
                  <a:schemeClr val="bg1"/>
                </a:solidFill>
              </a:rPr>
              <a:t>&lt;table&gt;</a:t>
            </a:r>
            <a:r>
              <a:rPr lang="zh-TW" altLang="en-US" sz="2600" dirty="0">
                <a:solidFill>
                  <a:schemeClr val="bg1"/>
                </a:solidFill>
              </a:rPr>
              <a:t>與結束</a:t>
            </a:r>
            <a:r>
              <a:rPr lang="en-US" altLang="zh-TW" sz="2600" dirty="0">
                <a:solidFill>
                  <a:schemeClr val="bg1"/>
                </a:solidFill>
              </a:rPr>
              <a:t>&lt;/table&gt; </a:t>
            </a:r>
          </a:p>
          <a:p>
            <a:r>
              <a:rPr lang="en-US" altLang="zh-TW" sz="2600" dirty="0" err="1">
                <a:solidFill>
                  <a:schemeClr val="bg1"/>
                </a:solidFill>
              </a:rPr>
              <a:t>tr</a:t>
            </a:r>
            <a:r>
              <a:rPr lang="en-US" altLang="zh-TW" sz="2600" dirty="0">
                <a:solidFill>
                  <a:schemeClr val="bg1"/>
                </a:solidFill>
              </a:rPr>
              <a:t> </a:t>
            </a:r>
            <a:r>
              <a:rPr lang="zh-TW" altLang="en-US" sz="2600" dirty="0">
                <a:solidFill>
                  <a:schemeClr val="bg1"/>
                </a:solidFill>
              </a:rPr>
              <a:t>列</a:t>
            </a:r>
            <a:r>
              <a:rPr lang="en-US" altLang="zh-TW" sz="2600" dirty="0">
                <a:solidFill>
                  <a:schemeClr val="bg1"/>
                </a:solidFill>
              </a:rPr>
              <a:t>(row)</a:t>
            </a:r>
          </a:p>
          <a:p>
            <a:r>
              <a:rPr lang="en-US" altLang="zh-TW" sz="2600" dirty="0" err="1">
                <a:solidFill>
                  <a:schemeClr val="bg1"/>
                </a:solidFill>
              </a:rPr>
              <a:t>th</a:t>
            </a:r>
            <a:r>
              <a:rPr lang="en-US" altLang="zh-TW" sz="2600" dirty="0">
                <a:solidFill>
                  <a:schemeClr val="bg1"/>
                </a:solidFill>
              </a:rPr>
              <a:t> </a:t>
            </a:r>
            <a:r>
              <a:rPr lang="zh-TW" altLang="en-US" sz="2600" dirty="0">
                <a:solidFill>
                  <a:schemeClr val="bg1"/>
                </a:solidFill>
              </a:rPr>
              <a:t>存放表格標題的儲存格</a:t>
            </a:r>
          </a:p>
          <a:p>
            <a:r>
              <a:rPr lang="en-US" altLang="zh-TW" sz="2600" dirty="0">
                <a:solidFill>
                  <a:schemeClr val="bg1"/>
                </a:solidFill>
              </a:rPr>
              <a:t>td </a:t>
            </a:r>
            <a:r>
              <a:rPr lang="zh-TW" altLang="en-US" sz="2600" dirty="0">
                <a:solidFill>
                  <a:schemeClr val="bg1"/>
                </a:solidFill>
              </a:rPr>
              <a:t>存放資料的儲存格</a:t>
            </a:r>
            <a:r>
              <a:rPr lang="en-US" altLang="zh-TW" sz="2600" dirty="0">
                <a:solidFill>
                  <a:schemeClr val="bg1"/>
                </a:solidFill>
              </a:rPr>
              <a:t>(column)</a:t>
            </a:r>
          </a:p>
          <a:p>
            <a:r>
              <a:rPr lang="en-US" altLang="zh-TW" sz="2600" dirty="0" err="1">
                <a:solidFill>
                  <a:schemeClr val="bg1"/>
                </a:solidFill>
              </a:rPr>
              <a:t>thead,tbody,tfoot</a:t>
            </a:r>
            <a:r>
              <a:rPr lang="en-US" altLang="zh-TW" sz="2600" dirty="0">
                <a:solidFill>
                  <a:schemeClr val="bg1"/>
                </a:solidFill>
              </a:rPr>
              <a:t> </a:t>
            </a:r>
            <a:r>
              <a:rPr lang="zh-TW" altLang="en-US" sz="2600" dirty="0">
                <a:solidFill>
                  <a:schemeClr val="bg1"/>
                </a:solidFill>
              </a:rPr>
              <a:t>群組化儲存格</a:t>
            </a:r>
          </a:p>
          <a:p>
            <a:r>
              <a:rPr lang="en-US" altLang="zh-TW" sz="2600" dirty="0">
                <a:solidFill>
                  <a:schemeClr val="bg1"/>
                </a:solidFill>
              </a:rPr>
              <a:t>caption </a:t>
            </a:r>
            <a:r>
              <a:rPr lang="zh-TW" altLang="en-US" sz="2600" dirty="0">
                <a:solidFill>
                  <a:schemeClr val="bg1"/>
                </a:solidFill>
              </a:rPr>
              <a:t>表格標題</a:t>
            </a:r>
          </a:p>
          <a:p>
            <a:r>
              <a:rPr lang="en-US" altLang="zh-TW" sz="2600" dirty="0" err="1">
                <a:solidFill>
                  <a:schemeClr val="bg1"/>
                </a:solidFill>
              </a:rPr>
              <a:t>colspan</a:t>
            </a:r>
            <a:r>
              <a:rPr lang="zh-TW" altLang="en-US" sz="2600" dirty="0">
                <a:solidFill>
                  <a:schemeClr val="bg1"/>
                </a:solidFill>
              </a:rPr>
              <a:t>，</a:t>
            </a:r>
            <a:r>
              <a:rPr lang="en-US" altLang="zh-TW" sz="2600" dirty="0" err="1">
                <a:solidFill>
                  <a:schemeClr val="bg1"/>
                </a:solidFill>
              </a:rPr>
              <a:t>rowspan</a:t>
            </a:r>
            <a:r>
              <a:rPr lang="en-US" altLang="zh-TW" sz="2600" dirty="0">
                <a:solidFill>
                  <a:schemeClr val="bg1"/>
                </a:solidFill>
              </a:rPr>
              <a:t> </a:t>
            </a:r>
            <a:r>
              <a:rPr lang="zh-TW" altLang="en-US" sz="2600" dirty="0">
                <a:solidFill>
                  <a:schemeClr val="bg1"/>
                </a:solidFill>
              </a:rPr>
              <a:t>儲存格的合併</a:t>
            </a:r>
          </a:p>
        </p:txBody>
      </p:sp>
      <p:pic>
        <p:nvPicPr>
          <p:cNvPr id="4"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2797" y="5267889"/>
            <a:ext cx="3333564" cy="102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投影片編號版面配置區 5"/>
          <p:cNvSpPr>
            <a:spLocks noGrp="1"/>
          </p:cNvSpPr>
          <p:nvPr>
            <p:ph type="sldNum" sz="quarter" idx="12"/>
          </p:nvPr>
        </p:nvSpPr>
        <p:spPr/>
        <p:txBody>
          <a:bodyPr/>
          <a:lstStyle/>
          <a:p>
            <a:fld id="{F86E7483-409D-4D1B-9719-A7AE4E854181}" type="slidenum">
              <a:rPr lang="zh-TW" altLang="en-US" smtClean="0"/>
              <a:pPr/>
              <a:t>52</a:t>
            </a:fld>
            <a:endParaRPr lang="zh-TW" altLang="en-US"/>
          </a:p>
        </p:txBody>
      </p:sp>
    </p:spTree>
    <p:extLst>
      <p:ext uri="{BB962C8B-B14F-4D97-AF65-F5344CB8AC3E}">
        <p14:creationId xmlns:p14="http://schemas.microsoft.com/office/powerpoint/2010/main" val="2275588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表格範例 </a:t>
            </a:r>
            <a:r>
              <a:rPr lang="en-US" altLang="zh-TW" b="1" dirty="0">
                <a:solidFill>
                  <a:schemeClr val="bg1"/>
                </a:solidFill>
                <a:latin typeface="Arial Unicode MS" panose="020B0604020202020204" pitchFamily="34" charset="-120"/>
              </a:rPr>
              <a:t>– </a:t>
            </a:r>
            <a:r>
              <a:rPr lang="en-US" altLang="zh-TW" b="1" dirty="0" err="1">
                <a:solidFill>
                  <a:schemeClr val="bg1"/>
                </a:solidFill>
                <a:latin typeface="Arial Unicode MS" panose="020B0604020202020204" pitchFamily="34" charset="-120"/>
              </a:rPr>
              <a:t>css</a:t>
            </a:r>
            <a:r>
              <a:rPr lang="zh-TW" altLang="en-US" b="1" dirty="0">
                <a:solidFill>
                  <a:schemeClr val="bg1"/>
                </a:solidFill>
                <a:latin typeface="Arial Unicode MS" panose="020B0604020202020204" pitchFamily="34" charset="-120"/>
              </a:rPr>
              <a:t>設定</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690690"/>
            <a:ext cx="7886700" cy="4661472"/>
          </a:xfrm>
        </p:spPr>
        <p:txBody>
          <a:bodyPr>
            <a:normAutofit lnSpcReduction="10000"/>
          </a:bodyPr>
          <a:lstStyle/>
          <a:p>
            <a:pPr marL="0" indent="0">
              <a:buNone/>
              <a:defRPr/>
            </a:pPr>
            <a:r>
              <a:rPr lang="zh-TW" altLang="en-US" sz="2000" dirty="0">
                <a:solidFill>
                  <a:schemeClr val="bg1"/>
                </a:solidFill>
              </a:rPr>
              <a:t>檔案 </a:t>
            </a:r>
            <a:r>
              <a:rPr lang="en-US" altLang="zh-TW" sz="2000" dirty="0">
                <a:solidFill>
                  <a:schemeClr val="bg1"/>
                </a:solidFill>
              </a:rPr>
              <a:t>– table-css.html</a:t>
            </a:r>
          </a:p>
          <a:p>
            <a:pPr marL="0" indent="0">
              <a:buNone/>
              <a:defRPr/>
            </a:pPr>
            <a:r>
              <a:rPr lang="en-US" altLang="zh-TW" sz="2000" dirty="0">
                <a:solidFill>
                  <a:schemeClr val="bg1"/>
                </a:solidFill>
              </a:rPr>
              <a:t>&lt;table&gt;</a:t>
            </a:r>
          </a:p>
          <a:p>
            <a:pPr marL="0" indent="0">
              <a:buNone/>
              <a:defRPr/>
            </a:pPr>
            <a:r>
              <a:rPr lang="zh-TW" altLang="en-US" sz="2000" dirty="0">
                <a:solidFill>
                  <a:schemeClr val="bg1"/>
                </a:solidFill>
              </a:rPr>
              <a:t>    </a:t>
            </a:r>
            <a:r>
              <a:rPr lang="en-US" altLang="zh-TW" sz="2000" dirty="0">
                <a:solidFill>
                  <a:schemeClr val="bg1"/>
                </a:solidFill>
              </a:rPr>
              <a:t>&lt;caption&gt;&lt;h4&gt;</a:t>
            </a:r>
            <a:r>
              <a:rPr lang="zh-TW" altLang="en-US" sz="2000" dirty="0">
                <a:solidFill>
                  <a:schemeClr val="bg1"/>
                </a:solidFill>
              </a:rPr>
              <a:t>表格練習</a:t>
            </a:r>
            <a:r>
              <a:rPr lang="en-US" altLang="zh-TW" sz="2000" dirty="0">
                <a:solidFill>
                  <a:schemeClr val="bg1"/>
                </a:solidFill>
              </a:rPr>
              <a:t>&lt;/h4&gt;&lt;/caption&gt;       </a:t>
            </a:r>
          </a:p>
          <a:p>
            <a:pPr marL="0" indent="0">
              <a:buNone/>
              <a:defRPr/>
            </a:pPr>
            <a:r>
              <a:rPr lang="en-US" altLang="zh-TW" sz="2000" dirty="0">
                <a:solidFill>
                  <a:schemeClr val="bg1"/>
                </a:solidFill>
              </a:rPr>
              <a:t>    &lt;</a:t>
            </a:r>
            <a:r>
              <a:rPr lang="en-US" altLang="zh-TW" sz="2000" dirty="0" err="1">
                <a:solidFill>
                  <a:schemeClr val="bg1"/>
                </a:solidFill>
              </a:rPr>
              <a:t>thead</a:t>
            </a:r>
            <a:r>
              <a:rPr lang="en-US" altLang="zh-TW" sz="2000" dirty="0">
                <a:solidFill>
                  <a:schemeClr val="bg1"/>
                </a:solidFill>
              </a:rPr>
              <a:t>&gt;        </a:t>
            </a:r>
          </a:p>
          <a:p>
            <a:pPr marL="0" indent="0">
              <a:buNone/>
              <a:defRPr/>
            </a:pPr>
            <a:r>
              <a:rPr lang="zh-TW" altLang="en-US" sz="2000" dirty="0">
                <a:solidFill>
                  <a:schemeClr val="bg1"/>
                </a:solidFill>
              </a:rPr>
              <a:t>    </a:t>
            </a:r>
            <a:r>
              <a:rPr lang="en-US" altLang="zh-TW" sz="2000" dirty="0">
                <a:solidFill>
                  <a:schemeClr val="bg1"/>
                </a:solidFill>
              </a:rPr>
              <a:t>   </a:t>
            </a:r>
            <a:r>
              <a:rPr lang="zh-TW" altLang="en-US" sz="2000" dirty="0">
                <a:solidFill>
                  <a:schemeClr val="bg1"/>
                </a:solidFill>
              </a:rPr>
              <a:t> </a:t>
            </a:r>
            <a:r>
              <a:rPr lang="en-US" altLang="zh-TW" sz="2000" dirty="0">
                <a:solidFill>
                  <a:schemeClr val="bg1"/>
                </a:solidFill>
              </a:rPr>
              <a:t>&lt;</a:t>
            </a:r>
            <a:r>
              <a:rPr lang="en-US" altLang="zh-TW" sz="2000" dirty="0" err="1">
                <a:solidFill>
                  <a:schemeClr val="bg1"/>
                </a:solidFill>
              </a:rPr>
              <a:t>tr</a:t>
            </a:r>
            <a:r>
              <a:rPr lang="en-US" altLang="zh-TW" sz="2000" dirty="0">
                <a:solidFill>
                  <a:schemeClr val="bg1"/>
                </a:solidFill>
              </a:rPr>
              <a:t>&gt;&lt;</a:t>
            </a:r>
            <a:r>
              <a:rPr lang="en-US" altLang="zh-TW" sz="2000" dirty="0" err="1">
                <a:solidFill>
                  <a:schemeClr val="bg1"/>
                </a:solidFill>
              </a:rPr>
              <a:t>th</a:t>
            </a:r>
            <a:r>
              <a:rPr lang="en-US" altLang="zh-TW" sz="2000" dirty="0">
                <a:solidFill>
                  <a:schemeClr val="bg1"/>
                </a:solidFill>
              </a:rPr>
              <a:t>&gt;a&lt;/</a:t>
            </a:r>
            <a:r>
              <a:rPr lang="en-US" altLang="zh-TW" sz="2000" dirty="0" err="1">
                <a:solidFill>
                  <a:schemeClr val="bg1"/>
                </a:solidFill>
              </a:rPr>
              <a:t>th</a:t>
            </a:r>
            <a:r>
              <a:rPr lang="en-US" altLang="zh-TW" sz="2000" dirty="0">
                <a:solidFill>
                  <a:schemeClr val="bg1"/>
                </a:solidFill>
              </a:rPr>
              <a:t>&gt;&lt;</a:t>
            </a:r>
            <a:r>
              <a:rPr lang="en-US" altLang="zh-TW" sz="2000" dirty="0" err="1">
                <a:solidFill>
                  <a:schemeClr val="bg1"/>
                </a:solidFill>
              </a:rPr>
              <a:t>th</a:t>
            </a:r>
            <a:r>
              <a:rPr lang="en-US" altLang="zh-TW" sz="2000" dirty="0">
                <a:solidFill>
                  <a:schemeClr val="bg1"/>
                </a:solidFill>
              </a:rPr>
              <a:t>&gt;b&lt;/</a:t>
            </a:r>
            <a:r>
              <a:rPr lang="en-US" altLang="zh-TW" sz="2000" dirty="0" err="1">
                <a:solidFill>
                  <a:schemeClr val="bg1"/>
                </a:solidFill>
              </a:rPr>
              <a:t>th</a:t>
            </a:r>
            <a:r>
              <a:rPr lang="en-US" altLang="zh-TW" sz="2000" dirty="0">
                <a:solidFill>
                  <a:schemeClr val="bg1"/>
                </a:solidFill>
              </a:rPr>
              <a:t>&gt;&lt;</a:t>
            </a:r>
            <a:r>
              <a:rPr lang="en-US" altLang="zh-TW" sz="2000" dirty="0" err="1">
                <a:solidFill>
                  <a:schemeClr val="bg1"/>
                </a:solidFill>
              </a:rPr>
              <a:t>th</a:t>
            </a:r>
            <a:r>
              <a:rPr lang="en-US" altLang="zh-TW" sz="2000" dirty="0">
                <a:solidFill>
                  <a:schemeClr val="bg1"/>
                </a:solidFill>
              </a:rPr>
              <a:t>&gt;c&lt;/</a:t>
            </a:r>
            <a:r>
              <a:rPr lang="en-US" altLang="zh-TW" sz="2000" dirty="0" err="1">
                <a:solidFill>
                  <a:schemeClr val="bg1"/>
                </a:solidFill>
              </a:rPr>
              <a:t>th</a:t>
            </a:r>
            <a:r>
              <a:rPr lang="en-US" altLang="zh-TW" sz="2000" dirty="0">
                <a:solidFill>
                  <a:schemeClr val="bg1"/>
                </a:solidFill>
              </a:rPr>
              <a:t>&gt;&lt;</a:t>
            </a:r>
            <a:r>
              <a:rPr lang="en-US" altLang="zh-TW" sz="2000" dirty="0" err="1">
                <a:solidFill>
                  <a:schemeClr val="bg1"/>
                </a:solidFill>
              </a:rPr>
              <a:t>th</a:t>
            </a:r>
            <a:r>
              <a:rPr lang="en-US" altLang="zh-TW" sz="2000" dirty="0">
                <a:solidFill>
                  <a:schemeClr val="bg1"/>
                </a:solidFill>
              </a:rPr>
              <a:t>&gt;d&lt;/</a:t>
            </a:r>
            <a:r>
              <a:rPr lang="en-US" altLang="zh-TW" sz="2000" dirty="0" err="1">
                <a:solidFill>
                  <a:schemeClr val="bg1"/>
                </a:solidFill>
              </a:rPr>
              <a:t>th</a:t>
            </a:r>
            <a:r>
              <a:rPr lang="en-US" altLang="zh-TW" sz="2000" dirty="0">
                <a:solidFill>
                  <a:schemeClr val="bg1"/>
                </a:solidFill>
              </a:rPr>
              <a:t>&gt;</a:t>
            </a:r>
            <a:r>
              <a:rPr lang="zh-TW" altLang="en-US" sz="2000" dirty="0">
                <a:solidFill>
                  <a:schemeClr val="bg1"/>
                </a:solidFill>
              </a:rPr>
              <a:t> </a:t>
            </a:r>
            <a:r>
              <a:rPr lang="en-US" altLang="zh-TW" sz="2000" dirty="0">
                <a:solidFill>
                  <a:schemeClr val="bg1"/>
                </a:solidFill>
              </a:rPr>
              <a:t>&lt;/</a:t>
            </a:r>
            <a:r>
              <a:rPr lang="en-US" altLang="zh-TW" sz="2000" dirty="0" err="1">
                <a:solidFill>
                  <a:schemeClr val="bg1"/>
                </a:solidFill>
              </a:rPr>
              <a:t>tr</a:t>
            </a:r>
            <a:r>
              <a:rPr lang="en-US" altLang="zh-TW" sz="2000" dirty="0">
                <a:solidFill>
                  <a:schemeClr val="bg1"/>
                </a:solidFill>
              </a:rPr>
              <a:t>&gt;</a:t>
            </a:r>
          </a:p>
          <a:p>
            <a:pPr marL="0" indent="0">
              <a:buNone/>
              <a:defRPr/>
            </a:pPr>
            <a:r>
              <a:rPr lang="zh-TW" altLang="en-US" sz="2000" dirty="0">
                <a:solidFill>
                  <a:schemeClr val="bg1"/>
                </a:solidFill>
              </a:rPr>
              <a:t>    </a:t>
            </a:r>
            <a:r>
              <a:rPr lang="en-US" altLang="zh-TW" sz="2000" dirty="0">
                <a:solidFill>
                  <a:schemeClr val="bg1"/>
                </a:solidFill>
              </a:rPr>
              <a:t>&lt;/</a:t>
            </a:r>
            <a:r>
              <a:rPr lang="en-US" altLang="zh-TW" sz="2000" dirty="0" err="1">
                <a:solidFill>
                  <a:schemeClr val="bg1"/>
                </a:solidFill>
              </a:rPr>
              <a:t>thead</a:t>
            </a:r>
            <a:r>
              <a:rPr lang="en-US" altLang="zh-TW" sz="2000" dirty="0">
                <a:solidFill>
                  <a:schemeClr val="bg1"/>
                </a:solidFill>
              </a:rPr>
              <a:t>&gt;</a:t>
            </a:r>
          </a:p>
          <a:p>
            <a:pPr marL="0" indent="0">
              <a:buNone/>
              <a:defRPr/>
            </a:pPr>
            <a:r>
              <a:rPr lang="en-US" altLang="zh-TW" sz="2000" dirty="0">
                <a:solidFill>
                  <a:schemeClr val="bg1"/>
                </a:solidFill>
              </a:rPr>
              <a:t>    &lt;</a:t>
            </a:r>
            <a:r>
              <a:rPr lang="en-US" altLang="zh-TW" sz="2000" dirty="0" err="1">
                <a:solidFill>
                  <a:schemeClr val="bg1"/>
                </a:solidFill>
              </a:rPr>
              <a:t>tbody</a:t>
            </a:r>
            <a:r>
              <a:rPr lang="en-US" altLang="zh-TW" sz="2000" dirty="0">
                <a:solidFill>
                  <a:schemeClr val="bg1"/>
                </a:solidFill>
              </a:rPr>
              <a:t>&gt;</a:t>
            </a:r>
          </a:p>
          <a:p>
            <a:pPr marL="0" indent="0">
              <a:buNone/>
              <a:defRPr/>
            </a:pPr>
            <a:r>
              <a:rPr lang="en-US" altLang="zh-TW" sz="2000" dirty="0">
                <a:solidFill>
                  <a:schemeClr val="bg1"/>
                </a:solidFill>
              </a:rPr>
              <a:t>        &lt;</a:t>
            </a:r>
            <a:r>
              <a:rPr lang="en-US" altLang="zh-TW" sz="2000" dirty="0" err="1">
                <a:solidFill>
                  <a:schemeClr val="bg1"/>
                </a:solidFill>
              </a:rPr>
              <a:t>tr</a:t>
            </a:r>
            <a:r>
              <a:rPr lang="en-US" altLang="zh-TW" sz="2000" dirty="0">
                <a:solidFill>
                  <a:schemeClr val="bg1"/>
                </a:solidFill>
              </a:rPr>
              <a:t>&gt;&lt;td&gt;1&lt;/td&gt;&lt;td&gt;2&lt;/td&gt;&lt;td&gt;3&lt;/td&gt;&lt;td&gt;4&lt;/td&gt;&lt;/</a:t>
            </a:r>
            <a:r>
              <a:rPr lang="en-US" altLang="zh-TW" sz="2000" dirty="0" err="1">
                <a:solidFill>
                  <a:schemeClr val="bg1"/>
                </a:solidFill>
              </a:rPr>
              <a:t>tr</a:t>
            </a:r>
            <a:r>
              <a:rPr lang="en-US" altLang="zh-TW" sz="2000" dirty="0">
                <a:solidFill>
                  <a:schemeClr val="bg1"/>
                </a:solidFill>
              </a:rPr>
              <a:t>&gt;</a:t>
            </a:r>
          </a:p>
          <a:p>
            <a:pPr marL="0" indent="0">
              <a:buNone/>
              <a:defRPr/>
            </a:pPr>
            <a:r>
              <a:rPr lang="en-US" altLang="zh-TW" sz="2000" dirty="0">
                <a:solidFill>
                  <a:schemeClr val="bg1"/>
                </a:solidFill>
              </a:rPr>
              <a:t>        &lt;</a:t>
            </a:r>
            <a:r>
              <a:rPr lang="en-US" altLang="zh-TW" sz="2000" dirty="0" err="1">
                <a:solidFill>
                  <a:schemeClr val="bg1"/>
                </a:solidFill>
              </a:rPr>
              <a:t>tr</a:t>
            </a:r>
            <a:r>
              <a:rPr lang="en-US" altLang="zh-TW" sz="2000" dirty="0">
                <a:solidFill>
                  <a:schemeClr val="bg1"/>
                </a:solidFill>
              </a:rPr>
              <a:t>&gt;&lt;td&gt;5&lt;/td&gt;&lt;td&gt;6&lt;/td&gt;&lt;td&gt;7&lt;/td&gt;&lt;td&gt;8&lt;/td&gt;&lt;/</a:t>
            </a:r>
            <a:r>
              <a:rPr lang="en-US" altLang="zh-TW" sz="2000" dirty="0" err="1">
                <a:solidFill>
                  <a:schemeClr val="bg1"/>
                </a:solidFill>
              </a:rPr>
              <a:t>tr</a:t>
            </a:r>
            <a:r>
              <a:rPr lang="en-US" altLang="zh-TW" sz="2000" dirty="0">
                <a:solidFill>
                  <a:schemeClr val="bg1"/>
                </a:solidFill>
              </a:rPr>
              <a:t>&gt;</a:t>
            </a:r>
          </a:p>
          <a:p>
            <a:pPr marL="0" indent="0">
              <a:buNone/>
              <a:defRPr/>
            </a:pPr>
            <a:r>
              <a:rPr lang="en-US" altLang="zh-TW" sz="2000" dirty="0">
                <a:solidFill>
                  <a:schemeClr val="bg1"/>
                </a:solidFill>
              </a:rPr>
              <a:t>        &lt;</a:t>
            </a:r>
            <a:r>
              <a:rPr lang="en-US" altLang="zh-TW" sz="2000" dirty="0" err="1">
                <a:solidFill>
                  <a:schemeClr val="bg1"/>
                </a:solidFill>
              </a:rPr>
              <a:t>tr</a:t>
            </a:r>
            <a:r>
              <a:rPr lang="en-US" altLang="zh-TW" sz="2000" dirty="0">
                <a:solidFill>
                  <a:schemeClr val="bg1"/>
                </a:solidFill>
              </a:rPr>
              <a:t>&gt;&lt;td&gt;9&lt;/td&gt;&lt;td&gt;10&lt;/td&gt;&lt;td&gt;11&lt;/td&gt;&lt;td&gt;12&lt;/td&gt;&lt;/</a:t>
            </a:r>
            <a:r>
              <a:rPr lang="en-US" altLang="zh-TW" sz="2000" dirty="0" err="1">
                <a:solidFill>
                  <a:schemeClr val="bg1"/>
                </a:solidFill>
              </a:rPr>
              <a:t>tr</a:t>
            </a:r>
            <a:r>
              <a:rPr lang="en-US" altLang="zh-TW" sz="2000" dirty="0">
                <a:solidFill>
                  <a:schemeClr val="bg1"/>
                </a:solidFill>
              </a:rPr>
              <a:t>&gt;</a:t>
            </a:r>
          </a:p>
          <a:p>
            <a:pPr marL="0" indent="0">
              <a:buNone/>
              <a:defRPr/>
            </a:pPr>
            <a:r>
              <a:rPr lang="zh-TW" altLang="en-US" sz="2000" dirty="0">
                <a:solidFill>
                  <a:schemeClr val="bg1"/>
                </a:solidFill>
              </a:rPr>
              <a:t>    </a:t>
            </a:r>
            <a:r>
              <a:rPr lang="en-US" altLang="zh-TW" sz="2000" dirty="0">
                <a:solidFill>
                  <a:schemeClr val="bg1"/>
                </a:solidFill>
              </a:rPr>
              <a:t>&lt;/</a:t>
            </a:r>
            <a:r>
              <a:rPr lang="en-US" altLang="zh-TW" sz="2000" dirty="0" err="1">
                <a:solidFill>
                  <a:schemeClr val="bg1"/>
                </a:solidFill>
              </a:rPr>
              <a:t>tbody</a:t>
            </a:r>
            <a:r>
              <a:rPr lang="en-US" altLang="zh-TW" sz="2000" dirty="0">
                <a:solidFill>
                  <a:schemeClr val="bg1"/>
                </a:solidFill>
              </a:rPr>
              <a:t>&gt;</a:t>
            </a:r>
          </a:p>
          <a:p>
            <a:pPr marL="0" indent="0">
              <a:buNone/>
              <a:defRPr/>
            </a:pPr>
            <a:r>
              <a:rPr lang="en-US" altLang="zh-TW" sz="2000" dirty="0">
                <a:solidFill>
                  <a:schemeClr val="bg1"/>
                </a:solidFill>
              </a:rPr>
              <a:t>&lt;/table&gt;</a:t>
            </a:r>
            <a:endParaRPr lang="zh-TW" altLang="en-US" sz="2000" dirty="0">
              <a:solidFill>
                <a:schemeClr val="bg1"/>
              </a:solidFill>
            </a:endParaRPr>
          </a:p>
        </p:txBody>
      </p:sp>
      <p:pic>
        <p:nvPicPr>
          <p:cNvPr id="5" name="圖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9702" y="3374400"/>
            <a:ext cx="1085648" cy="161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投影片編號版面配置區 6"/>
          <p:cNvSpPr>
            <a:spLocks noGrp="1"/>
          </p:cNvSpPr>
          <p:nvPr>
            <p:ph type="sldNum" sz="quarter" idx="12"/>
          </p:nvPr>
        </p:nvSpPr>
        <p:spPr/>
        <p:txBody>
          <a:bodyPr/>
          <a:lstStyle/>
          <a:p>
            <a:fld id="{F86E7483-409D-4D1B-9719-A7AE4E854181}" type="slidenum">
              <a:rPr lang="zh-TW" altLang="en-US" smtClean="0"/>
              <a:pPr/>
              <a:t>53</a:t>
            </a:fld>
            <a:endParaRPr lang="zh-TW" altLang="en-US"/>
          </a:p>
        </p:txBody>
      </p:sp>
    </p:spTree>
    <p:extLst>
      <p:ext uri="{BB962C8B-B14F-4D97-AF65-F5344CB8AC3E}">
        <p14:creationId xmlns:p14="http://schemas.microsoft.com/office/powerpoint/2010/main" val="2808070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美化表格</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614792"/>
            <a:ext cx="7886700" cy="4737370"/>
          </a:xfrm>
        </p:spPr>
        <p:txBody>
          <a:bodyPr>
            <a:noAutofit/>
          </a:bodyPr>
          <a:lstStyle/>
          <a:p>
            <a:pPr marL="0" indent="0">
              <a:buNone/>
              <a:defRPr/>
            </a:pPr>
            <a:r>
              <a:rPr lang="en-US" altLang="zh-TW" sz="1600" dirty="0">
                <a:solidFill>
                  <a:schemeClr val="bg1"/>
                </a:solidFill>
              </a:rPr>
              <a:t>Table { </a:t>
            </a:r>
          </a:p>
          <a:p>
            <a:pPr marL="0" indent="0">
              <a:buNone/>
              <a:defRPr/>
            </a:pPr>
            <a:r>
              <a:rPr lang="en-US" altLang="zh-TW" sz="1600" dirty="0">
                <a:solidFill>
                  <a:schemeClr val="bg1"/>
                </a:solidFill>
              </a:rPr>
              <a:t>       width:400px; </a:t>
            </a:r>
          </a:p>
          <a:p>
            <a:pPr marL="0" indent="0">
              <a:buNone/>
              <a:defRPr/>
            </a:pPr>
            <a:r>
              <a:rPr lang="en-US" altLang="zh-TW" sz="1600" dirty="0">
                <a:solidFill>
                  <a:schemeClr val="bg1"/>
                </a:solidFill>
              </a:rPr>
              <a:t>       border:3px solid green; </a:t>
            </a:r>
          </a:p>
          <a:p>
            <a:pPr marL="0" indent="0">
              <a:buNone/>
              <a:defRPr/>
            </a:pPr>
            <a:r>
              <a:rPr lang="en-US" altLang="zh-TW" sz="1600" dirty="0">
                <a:solidFill>
                  <a:schemeClr val="bg1"/>
                </a:solidFill>
              </a:rPr>
              <a:t>       </a:t>
            </a:r>
            <a:r>
              <a:rPr lang="en-US" altLang="zh-TW" sz="1600" dirty="0" err="1">
                <a:solidFill>
                  <a:schemeClr val="bg1"/>
                </a:solidFill>
              </a:rPr>
              <a:t>border-collapse:collapse</a:t>
            </a:r>
            <a:r>
              <a:rPr lang="en-US" altLang="zh-TW" sz="1600" dirty="0">
                <a:solidFill>
                  <a:schemeClr val="bg1"/>
                </a:solidFill>
              </a:rPr>
              <a:t>; </a:t>
            </a:r>
          </a:p>
          <a:p>
            <a:pPr marL="0" indent="0">
              <a:buNone/>
              <a:defRPr/>
            </a:pPr>
            <a:r>
              <a:rPr lang="en-US" altLang="zh-TW" sz="1600" dirty="0">
                <a:solidFill>
                  <a:schemeClr val="bg1"/>
                </a:solidFill>
              </a:rPr>
              <a:t>       margin:0 auto; </a:t>
            </a:r>
          </a:p>
          <a:p>
            <a:pPr marL="0" indent="0">
              <a:buNone/>
              <a:defRPr/>
            </a:pPr>
            <a:r>
              <a:rPr lang="en-US" altLang="zh-TW" sz="1600" dirty="0">
                <a:solidFill>
                  <a:schemeClr val="bg1"/>
                </a:solidFill>
              </a:rPr>
              <a:t>} </a:t>
            </a:r>
          </a:p>
          <a:p>
            <a:pPr marL="0" indent="0">
              <a:buNone/>
              <a:defRPr/>
            </a:pPr>
            <a:r>
              <a:rPr lang="en-US" altLang="zh-TW" sz="1600" dirty="0">
                <a:solidFill>
                  <a:schemeClr val="bg1"/>
                </a:solidFill>
              </a:rPr>
              <a:t>td,</a:t>
            </a:r>
            <a:r>
              <a:rPr lang="zh-TW" altLang="en-US" sz="1600" dirty="0">
                <a:solidFill>
                  <a:schemeClr val="bg1"/>
                </a:solidFill>
              </a:rPr>
              <a:t> </a:t>
            </a:r>
            <a:r>
              <a:rPr lang="en-US" altLang="zh-TW" sz="1600" dirty="0" err="1">
                <a:solidFill>
                  <a:schemeClr val="bg1"/>
                </a:solidFill>
              </a:rPr>
              <a:t>th</a:t>
            </a:r>
            <a:r>
              <a:rPr lang="en-US" altLang="zh-TW" sz="1600" dirty="0">
                <a:solidFill>
                  <a:schemeClr val="bg1"/>
                </a:solidFill>
              </a:rPr>
              <a:t>{</a:t>
            </a:r>
          </a:p>
          <a:p>
            <a:pPr marL="0" indent="0">
              <a:buNone/>
              <a:defRPr/>
            </a:pPr>
            <a:r>
              <a:rPr lang="en-US" altLang="zh-TW" sz="1600" dirty="0">
                <a:solidFill>
                  <a:schemeClr val="bg1"/>
                </a:solidFill>
              </a:rPr>
              <a:t>       border:1px solid red; </a:t>
            </a:r>
          </a:p>
          <a:p>
            <a:pPr marL="0" indent="0">
              <a:buNone/>
              <a:defRPr/>
            </a:pPr>
            <a:r>
              <a:rPr lang="en-US" altLang="zh-TW" sz="1600" dirty="0">
                <a:solidFill>
                  <a:schemeClr val="bg1"/>
                </a:solidFill>
              </a:rPr>
              <a:t>       padding:4px; </a:t>
            </a:r>
          </a:p>
          <a:p>
            <a:pPr marL="0" indent="0">
              <a:buNone/>
              <a:defRPr/>
            </a:pPr>
            <a:r>
              <a:rPr lang="en-US" altLang="zh-TW" sz="1600" dirty="0">
                <a:solidFill>
                  <a:schemeClr val="bg1"/>
                </a:solidFill>
              </a:rPr>
              <a:t>       </a:t>
            </a:r>
            <a:r>
              <a:rPr lang="en-US" altLang="zh-TW" sz="1600" dirty="0" err="1">
                <a:solidFill>
                  <a:schemeClr val="bg1"/>
                </a:solidFill>
              </a:rPr>
              <a:t>text-align:center</a:t>
            </a:r>
            <a:r>
              <a:rPr lang="en-US" altLang="zh-TW" sz="1600" dirty="0">
                <a:solidFill>
                  <a:schemeClr val="bg1"/>
                </a:solidFill>
              </a:rPr>
              <a:t>; </a:t>
            </a:r>
          </a:p>
          <a:p>
            <a:pPr marL="0" indent="0">
              <a:buNone/>
              <a:defRPr/>
            </a:pPr>
            <a:r>
              <a:rPr lang="en-US" altLang="zh-TW" sz="1600" dirty="0">
                <a:solidFill>
                  <a:schemeClr val="bg1"/>
                </a:solidFill>
              </a:rPr>
              <a:t>       </a:t>
            </a:r>
            <a:r>
              <a:rPr lang="en-US" altLang="zh-TW" sz="1600" dirty="0" err="1">
                <a:solidFill>
                  <a:schemeClr val="bg1"/>
                </a:solidFill>
              </a:rPr>
              <a:t>vertical-align:bottom</a:t>
            </a:r>
            <a:r>
              <a:rPr lang="en-US" altLang="zh-TW" sz="1600" dirty="0">
                <a:solidFill>
                  <a:schemeClr val="bg1"/>
                </a:solidFill>
              </a:rPr>
              <a:t>; </a:t>
            </a:r>
          </a:p>
          <a:p>
            <a:pPr marL="0" indent="0">
              <a:buNone/>
              <a:defRPr/>
            </a:pPr>
            <a:r>
              <a:rPr lang="en-US" altLang="zh-TW" sz="1600" dirty="0">
                <a:solidFill>
                  <a:schemeClr val="bg1"/>
                </a:solidFill>
              </a:rPr>
              <a:t>} </a:t>
            </a:r>
          </a:p>
          <a:p>
            <a:pPr marL="0" indent="0">
              <a:buNone/>
              <a:defRPr/>
            </a:pPr>
            <a:r>
              <a:rPr lang="en-US" altLang="zh-TW" sz="1600" dirty="0" err="1">
                <a:solidFill>
                  <a:schemeClr val="bg1"/>
                </a:solidFill>
              </a:rPr>
              <a:t>tbody</a:t>
            </a:r>
            <a:r>
              <a:rPr lang="en-US" altLang="zh-TW" sz="1600" dirty="0">
                <a:solidFill>
                  <a:schemeClr val="bg1"/>
                </a:solidFill>
              </a:rPr>
              <a:t> </a:t>
            </a:r>
            <a:r>
              <a:rPr lang="en-US" altLang="zh-TW" sz="1600" dirty="0" err="1">
                <a:solidFill>
                  <a:schemeClr val="bg1"/>
                </a:solidFill>
              </a:rPr>
              <a:t>tr:nth-child</a:t>
            </a:r>
            <a:r>
              <a:rPr lang="en-US" altLang="zh-TW" sz="1600" dirty="0">
                <a:solidFill>
                  <a:schemeClr val="bg1"/>
                </a:solidFill>
              </a:rPr>
              <a:t>(2n){</a:t>
            </a:r>
            <a:r>
              <a:rPr lang="en-US" altLang="zh-TW" sz="1600" dirty="0" err="1">
                <a:solidFill>
                  <a:schemeClr val="bg1"/>
                </a:solidFill>
              </a:rPr>
              <a:t>background-color:yellow</a:t>
            </a:r>
            <a:r>
              <a:rPr lang="en-US" altLang="zh-TW" sz="1600" dirty="0">
                <a:solidFill>
                  <a:schemeClr val="bg1"/>
                </a:solidFill>
              </a:rPr>
              <a:t>} </a:t>
            </a:r>
            <a:r>
              <a:rPr lang="zh-TW" altLang="en-US" sz="1600" dirty="0">
                <a:solidFill>
                  <a:schemeClr val="bg1"/>
                </a:solidFill>
              </a:rPr>
              <a:t>偶數列</a:t>
            </a:r>
          </a:p>
          <a:p>
            <a:pPr marL="0" indent="0">
              <a:buNone/>
              <a:defRPr/>
            </a:pPr>
            <a:r>
              <a:rPr lang="en-US" altLang="zh-TW" sz="1600" dirty="0" err="1">
                <a:solidFill>
                  <a:schemeClr val="bg1"/>
                </a:solidFill>
              </a:rPr>
              <a:t>tbody</a:t>
            </a:r>
            <a:r>
              <a:rPr lang="en-US" altLang="zh-TW" sz="1600" dirty="0">
                <a:solidFill>
                  <a:schemeClr val="bg1"/>
                </a:solidFill>
              </a:rPr>
              <a:t> </a:t>
            </a:r>
            <a:r>
              <a:rPr lang="en-US" altLang="zh-TW" sz="1600" dirty="0" err="1">
                <a:solidFill>
                  <a:schemeClr val="bg1"/>
                </a:solidFill>
              </a:rPr>
              <a:t>tr:nth-child</a:t>
            </a:r>
            <a:r>
              <a:rPr lang="en-US" altLang="zh-TW" sz="1600" dirty="0">
                <a:solidFill>
                  <a:schemeClr val="bg1"/>
                </a:solidFill>
              </a:rPr>
              <a:t>(2n+1){</a:t>
            </a:r>
            <a:r>
              <a:rPr lang="en-US" altLang="zh-TW" sz="1600" dirty="0" err="1">
                <a:solidFill>
                  <a:schemeClr val="bg1"/>
                </a:solidFill>
              </a:rPr>
              <a:t>background-color:silver</a:t>
            </a:r>
            <a:r>
              <a:rPr lang="en-US" altLang="zh-TW" sz="1600" dirty="0">
                <a:solidFill>
                  <a:schemeClr val="bg1"/>
                </a:solidFill>
              </a:rPr>
              <a:t>} </a:t>
            </a:r>
            <a:r>
              <a:rPr lang="zh-TW" altLang="en-US" sz="1600" dirty="0">
                <a:solidFill>
                  <a:schemeClr val="bg1"/>
                </a:solidFill>
              </a:rPr>
              <a:t>奇數列</a:t>
            </a:r>
          </a:p>
        </p:txBody>
      </p:sp>
      <p:pic>
        <p:nvPicPr>
          <p:cNvPr id="4" name="圖片 3"/>
          <p:cNvPicPr>
            <a:picLocks noChangeAspect="1"/>
          </p:cNvPicPr>
          <p:nvPr/>
        </p:nvPicPr>
        <p:blipFill>
          <a:blip r:embed="rId3" cstate="print"/>
          <a:stretch>
            <a:fillRect/>
          </a:stretch>
        </p:blipFill>
        <p:spPr>
          <a:xfrm>
            <a:off x="4176815" y="3237387"/>
            <a:ext cx="3381801" cy="1392980"/>
          </a:xfrm>
          <a:prstGeom prst="rect">
            <a:avLst/>
          </a:prstGeom>
        </p:spPr>
      </p:pic>
      <p:sp>
        <p:nvSpPr>
          <p:cNvPr id="7" name="投影片編號版面配置區 6"/>
          <p:cNvSpPr>
            <a:spLocks noGrp="1"/>
          </p:cNvSpPr>
          <p:nvPr>
            <p:ph type="sldNum" sz="quarter" idx="12"/>
          </p:nvPr>
        </p:nvSpPr>
        <p:spPr/>
        <p:txBody>
          <a:bodyPr/>
          <a:lstStyle/>
          <a:p>
            <a:fld id="{F86E7483-409D-4D1B-9719-A7AE4E854181}" type="slidenum">
              <a:rPr lang="zh-TW" altLang="en-US" smtClean="0"/>
              <a:pPr/>
              <a:t>54</a:t>
            </a:fld>
            <a:endParaRPr lang="zh-TW" altLang="en-US"/>
          </a:p>
        </p:txBody>
      </p:sp>
    </p:spTree>
    <p:extLst>
      <p:ext uri="{BB962C8B-B14F-4D97-AF65-F5344CB8AC3E}">
        <p14:creationId xmlns:p14="http://schemas.microsoft.com/office/powerpoint/2010/main" val="1053804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pic>
        <p:nvPicPr>
          <p:cNvPr id="5" name="圖片 4">
            <a:hlinkClick r:id="rId3"/>
          </p:cNvPr>
          <p:cNvPicPr>
            <a:picLocks noChangeAspect="1"/>
          </p:cNvPicPr>
          <p:nvPr/>
        </p:nvPicPr>
        <p:blipFill>
          <a:blip r:embed="rId4" cstate="print"/>
          <a:stretch>
            <a:fillRect/>
          </a:stretch>
        </p:blipFill>
        <p:spPr>
          <a:xfrm>
            <a:off x="959390" y="1690689"/>
            <a:ext cx="3797436" cy="2534044"/>
          </a:xfrm>
          <a:prstGeom prst="rect">
            <a:avLst/>
          </a:prstGeom>
        </p:spPr>
      </p:pic>
      <p:pic>
        <p:nvPicPr>
          <p:cNvPr id="6" name="圖片 5">
            <a:hlinkClick r:id="rId5"/>
          </p:cNvPr>
          <p:cNvPicPr>
            <a:picLocks noChangeAspect="1"/>
          </p:cNvPicPr>
          <p:nvPr/>
        </p:nvPicPr>
        <p:blipFill>
          <a:blip r:embed="rId6" cstate="print"/>
          <a:stretch>
            <a:fillRect/>
          </a:stretch>
        </p:blipFill>
        <p:spPr>
          <a:xfrm>
            <a:off x="4984394" y="1690689"/>
            <a:ext cx="3118747" cy="4707384"/>
          </a:xfrm>
          <a:prstGeom prst="rect">
            <a:avLst/>
          </a:prstGeom>
        </p:spPr>
      </p:pic>
      <p:sp>
        <p:nvSpPr>
          <p:cNvPr id="8" name="投影片編號版面配置區 7"/>
          <p:cNvSpPr>
            <a:spLocks noGrp="1"/>
          </p:cNvSpPr>
          <p:nvPr>
            <p:ph type="sldNum" sz="quarter" idx="12"/>
          </p:nvPr>
        </p:nvSpPr>
        <p:spPr/>
        <p:txBody>
          <a:bodyPr/>
          <a:lstStyle/>
          <a:p>
            <a:fld id="{F86E7483-409D-4D1B-9719-A7AE4E854181}" type="slidenum">
              <a:rPr lang="zh-TW" altLang="en-US" smtClean="0"/>
              <a:pPr/>
              <a:t>55</a:t>
            </a:fld>
            <a:endParaRPr lang="zh-TW" altLang="en-US"/>
          </a:p>
        </p:txBody>
      </p:sp>
    </p:spTree>
    <p:extLst>
      <p:ext uri="{BB962C8B-B14F-4D97-AF65-F5344CB8AC3E}">
        <p14:creationId xmlns:p14="http://schemas.microsoft.com/office/powerpoint/2010/main" val="3264242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表單結構</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sz="2600" dirty="0">
                <a:solidFill>
                  <a:schemeClr val="bg1"/>
                </a:solidFill>
              </a:rPr>
              <a:t>表單的開始</a:t>
            </a:r>
            <a:r>
              <a:rPr lang="en-US" altLang="zh-TW" sz="2600" dirty="0">
                <a:solidFill>
                  <a:schemeClr val="bg1"/>
                </a:solidFill>
              </a:rPr>
              <a:t>&lt;form&gt;</a:t>
            </a:r>
            <a:r>
              <a:rPr lang="zh-TW" altLang="en-US" sz="2600" dirty="0">
                <a:solidFill>
                  <a:schemeClr val="bg1"/>
                </a:solidFill>
              </a:rPr>
              <a:t>與結束</a:t>
            </a:r>
            <a:r>
              <a:rPr lang="en-US" altLang="zh-TW" sz="2600" dirty="0">
                <a:solidFill>
                  <a:schemeClr val="bg1"/>
                </a:solidFill>
              </a:rPr>
              <a:t>&lt;/form&gt;</a:t>
            </a:r>
          </a:p>
          <a:p>
            <a:r>
              <a:rPr lang="zh-TW" altLang="en-US" sz="2600" dirty="0">
                <a:solidFill>
                  <a:schemeClr val="bg1"/>
                </a:solidFill>
              </a:rPr>
              <a:t>重要屬性</a:t>
            </a:r>
          </a:p>
          <a:p>
            <a:pPr lvl="1"/>
            <a:r>
              <a:rPr lang="en-US" altLang="zh-TW" sz="2200" dirty="0">
                <a:solidFill>
                  <a:schemeClr val="bg1"/>
                </a:solidFill>
              </a:rPr>
              <a:t>action </a:t>
            </a:r>
            <a:r>
              <a:rPr lang="zh-TW" altLang="en-US" sz="2200" dirty="0">
                <a:solidFill>
                  <a:schemeClr val="bg1"/>
                </a:solidFill>
              </a:rPr>
              <a:t>：它的值是伺服器上等待接收資料程式的</a:t>
            </a:r>
            <a:r>
              <a:rPr lang="en-US" altLang="zh-TW" sz="2200" dirty="0">
                <a:solidFill>
                  <a:schemeClr val="bg1"/>
                </a:solidFill>
              </a:rPr>
              <a:t>URL</a:t>
            </a:r>
          </a:p>
          <a:p>
            <a:pPr lvl="1"/>
            <a:r>
              <a:rPr lang="en-US" altLang="zh-TW" sz="2200" dirty="0">
                <a:solidFill>
                  <a:schemeClr val="bg1"/>
                </a:solidFill>
              </a:rPr>
              <a:t>method </a:t>
            </a:r>
            <a:r>
              <a:rPr lang="zh-TW" altLang="en-US" sz="2200" dirty="0">
                <a:solidFill>
                  <a:schemeClr val="bg1"/>
                </a:solidFill>
              </a:rPr>
              <a:t>：傳送表單資料的方式</a:t>
            </a:r>
            <a:r>
              <a:rPr lang="en-US" altLang="zh-TW" sz="2200" dirty="0">
                <a:solidFill>
                  <a:schemeClr val="bg1"/>
                </a:solidFill>
              </a:rPr>
              <a:t>, </a:t>
            </a:r>
            <a:r>
              <a:rPr lang="zh-TW" altLang="en-US" sz="2200" dirty="0">
                <a:solidFill>
                  <a:schemeClr val="bg1"/>
                </a:solidFill>
              </a:rPr>
              <a:t>它的值有兩種</a:t>
            </a:r>
            <a:br>
              <a:rPr lang="zh-TW" altLang="en-US" sz="2200" dirty="0">
                <a:solidFill>
                  <a:schemeClr val="bg1"/>
                </a:solidFill>
              </a:rPr>
            </a:br>
            <a:r>
              <a:rPr lang="zh-TW" altLang="en-US" sz="2200" dirty="0">
                <a:solidFill>
                  <a:schemeClr val="bg1"/>
                </a:solidFill>
              </a:rPr>
              <a:t>		      </a:t>
            </a:r>
            <a:r>
              <a:rPr lang="en-US" altLang="zh-TW" sz="2200" dirty="0">
                <a:solidFill>
                  <a:schemeClr val="bg1"/>
                </a:solidFill>
              </a:rPr>
              <a:t>get (</a:t>
            </a:r>
            <a:r>
              <a:rPr lang="zh-TW" altLang="en-US" sz="2200" dirty="0">
                <a:solidFill>
                  <a:schemeClr val="bg1"/>
                </a:solidFill>
              </a:rPr>
              <a:t>預設值</a:t>
            </a:r>
            <a:r>
              <a:rPr lang="en-US" altLang="zh-TW" sz="2200" dirty="0">
                <a:solidFill>
                  <a:schemeClr val="bg1"/>
                </a:solidFill>
              </a:rPr>
              <a:t>)</a:t>
            </a:r>
            <a:r>
              <a:rPr lang="zh-TW" altLang="en-US" sz="2200" dirty="0">
                <a:solidFill>
                  <a:schemeClr val="bg1"/>
                </a:solidFill>
              </a:rPr>
              <a:t>及</a:t>
            </a:r>
            <a:r>
              <a:rPr lang="en-US" altLang="zh-TW" sz="2200" dirty="0">
                <a:solidFill>
                  <a:schemeClr val="bg1"/>
                </a:solidFill>
              </a:rPr>
              <a:t>post</a:t>
            </a:r>
          </a:p>
          <a:p>
            <a:pPr lvl="1"/>
            <a:r>
              <a:rPr lang="en-US" altLang="zh-TW" sz="2200" dirty="0" err="1">
                <a:solidFill>
                  <a:schemeClr val="bg1"/>
                </a:solidFill>
              </a:rPr>
              <a:t>enctype</a:t>
            </a:r>
            <a:r>
              <a:rPr lang="zh-TW" altLang="en-US" sz="2200" dirty="0">
                <a:solidFill>
                  <a:schemeClr val="bg1"/>
                </a:solidFill>
              </a:rPr>
              <a:t>：資料傳送時的編碼設定</a:t>
            </a:r>
          </a:p>
          <a:p>
            <a:pPr lvl="2"/>
            <a:r>
              <a:rPr lang="en-US" altLang="zh-TW" sz="1800" dirty="0">
                <a:solidFill>
                  <a:schemeClr val="bg1"/>
                </a:solidFill>
              </a:rPr>
              <a:t>application/x-www-form-</a:t>
            </a:r>
            <a:r>
              <a:rPr lang="en-US" altLang="zh-TW" sz="1800" dirty="0" err="1">
                <a:solidFill>
                  <a:schemeClr val="bg1"/>
                </a:solidFill>
              </a:rPr>
              <a:t>urlencoded</a:t>
            </a:r>
            <a:r>
              <a:rPr lang="en-US" altLang="zh-TW" sz="1800" dirty="0">
                <a:solidFill>
                  <a:schemeClr val="bg1"/>
                </a:solidFill>
              </a:rPr>
              <a:t>(</a:t>
            </a:r>
            <a:r>
              <a:rPr lang="zh-TW" altLang="en-US" sz="1800" dirty="0">
                <a:solidFill>
                  <a:schemeClr val="bg1"/>
                </a:solidFill>
              </a:rPr>
              <a:t>預設值</a:t>
            </a:r>
            <a:r>
              <a:rPr lang="en-US" altLang="zh-TW" sz="1800" dirty="0">
                <a:solidFill>
                  <a:schemeClr val="bg1"/>
                </a:solidFill>
              </a:rPr>
              <a:t>)</a:t>
            </a:r>
          </a:p>
          <a:p>
            <a:pPr lvl="2"/>
            <a:r>
              <a:rPr lang="en-US" altLang="zh-TW" sz="1800" dirty="0">
                <a:solidFill>
                  <a:schemeClr val="bg1"/>
                </a:solidFill>
              </a:rPr>
              <a:t>multipart/form-data(</a:t>
            </a:r>
            <a:r>
              <a:rPr lang="zh-TW" altLang="en-US" sz="1800" dirty="0">
                <a:solidFill>
                  <a:schemeClr val="bg1"/>
                </a:solidFill>
              </a:rPr>
              <a:t>上傳檔案時需要使用</a:t>
            </a:r>
            <a:r>
              <a:rPr lang="en-US" altLang="zh-TW" sz="1800" dirty="0">
                <a:solidFill>
                  <a:schemeClr val="bg1"/>
                </a:solidFill>
              </a:rPr>
              <a:t>)</a:t>
            </a:r>
          </a:p>
          <a:p>
            <a:pPr lvl="2"/>
            <a:r>
              <a:rPr lang="en-US" altLang="zh-TW" sz="1800" dirty="0">
                <a:solidFill>
                  <a:schemeClr val="bg1"/>
                </a:solidFill>
              </a:rPr>
              <a:t>text/plain</a:t>
            </a:r>
          </a:p>
          <a:p>
            <a:pPr marL="914400" lvl="2" indent="0">
              <a:buNone/>
            </a:pPr>
            <a:endParaRPr lang="en-US" altLang="zh-TW" sz="1800" dirty="0">
              <a:solidFill>
                <a:schemeClr val="bg1"/>
              </a:solidFill>
            </a:endParaRPr>
          </a:p>
        </p:txBody>
      </p:sp>
      <p:sp>
        <p:nvSpPr>
          <p:cNvPr id="5" name="圓角矩形 4"/>
          <p:cNvSpPr/>
          <p:nvPr/>
        </p:nvSpPr>
        <p:spPr>
          <a:xfrm>
            <a:off x="739301" y="5189970"/>
            <a:ext cx="7451387" cy="1201102"/>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solidFill>
                  <a:schemeClr val="bg1"/>
                </a:solidFill>
              </a:rPr>
              <a:t>&lt;form action=“</a:t>
            </a:r>
            <a:r>
              <a:rPr lang="zh-TW" altLang="en-US" dirty="0">
                <a:solidFill>
                  <a:schemeClr val="bg1"/>
                </a:solidFill>
              </a:rPr>
              <a:t>伺服器上的某支程式</a:t>
            </a:r>
            <a:r>
              <a:rPr lang="en-US" altLang="zh-TW" dirty="0">
                <a:solidFill>
                  <a:schemeClr val="bg1"/>
                </a:solidFill>
              </a:rPr>
              <a:t>”</a:t>
            </a:r>
            <a:r>
              <a:rPr lang="zh-TW" altLang="en-US" dirty="0">
                <a:solidFill>
                  <a:schemeClr val="bg1"/>
                </a:solidFill>
              </a:rPr>
              <a:t> </a:t>
            </a:r>
            <a:r>
              <a:rPr lang="en-US" altLang="zh-TW" dirty="0">
                <a:solidFill>
                  <a:schemeClr val="bg1"/>
                </a:solidFill>
              </a:rPr>
              <a:t>method=“post”&gt;</a:t>
            </a:r>
          </a:p>
          <a:p>
            <a:pPr>
              <a:defRPr/>
            </a:pPr>
            <a:r>
              <a:rPr lang="en-US" altLang="zh-TW" dirty="0">
                <a:solidFill>
                  <a:schemeClr val="bg1"/>
                </a:solidFill>
              </a:rPr>
              <a:t>     </a:t>
            </a:r>
            <a:r>
              <a:rPr lang="zh-TW" altLang="en-US" dirty="0">
                <a:solidFill>
                  <a:schemeClr val="bg1"/>
                </a:solidFill>
              </a:rPr>
              <a:t>所有使用者輸入，要傳送到伺服器端的資料都要放在這個裡面</a:t>
            </a:r>
            <a:endParaRPr lang="en-US" altLang="zh-TW" dirty="0">
              <a:solidFill>
                <a:schemeClr val="bg1"/>
              </a:solidFill>
            </a:endParaRPr>
          </a:p>
          <a:p>
            <a:pPr>
              <a:defRPr/>
            </a:pPr>
            <a:r>
              <a:rPr lang="en-US" altLang="zh-TW" dirty="0">
                <a:solidFill>
                  <a:schemeClr val="bg1"/>
                </a:solidFill>
              </a:rPr>
              <a:t>&lt;/form&gt;</a:t>
            </a:r>
            <a:endParaRPr lang="zh-TW" altLang="en-US" dirty="0">
              <a:solidFill>
                <a:schemeClr val="bg1"/>
              </a:solidFill>
            </a:endParaRPr>
          </a:p>
        </p:txBody>
      </p:sp>
      <p:sp>
        <p:nvSpPr>
          <p:cNvPr id="7" name="投影片編號版面配置區 6"/>
          <p:cNvSpPr>
            <a:spLocks noGrp="1"/>
          </p:cNvSpPr>
          <p:nvPr>
            <p:ph type="sldNum" sz="quarter" idx="12"/>
          </p:nvPr>
        </p:nvSpPr>
        <p:spPr/>
        <p:txBody>
          <a:bodyPr/>
          <a:lstStyle/>
          <a:p>
            <a:fld id="{F86E7483-409D-4D1B-9719-A7AE4E854181}" type="slidenum">
              <a:rPr lang="zh-TW" altLang="en-US" smtClean="0"/>
              <a:pPr/>
              <a:t>56</a:t>
            </a:fld>
            <a:endParaRPr lang="zh-TW" altLang="en-US"/>
          </a:p>
        </p:txBody>
      </p:sp>
    </p:spTree>
    <p:extLst>
      <p:ext uri="{BB962C8B-B14F-4D97-AF65-F5344CB8AC3E}">
        <p14:creationId xmlns:p14="http://schemas.microsoft.com/office/powerpoint/2010/main" val="1870313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文字輸入控制項</a:t>
            </a:r>
            <a:r>
              <a:rPr lang="en-US" altLang="zh-TW" b="1" dirty="0">
                <a:solidFill>
                  <a:schemeClr val="bg1"/>
                </a:solidFill>
                <a:latin typeface="Arial Unicode MS" panose="020B0604020202020204" pitchFamily="34" charset="-120"/>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fontScale="92500" lnSpcReduction="10000"/>
          </a:bodyPr>
          <a:lstStyle/>
          <a:p>
            <a:r>
              <a:rPr lang="zh-TW" altLang="en-US" sz="2600" dirty="0">
                <a:solidFill>
                  <a:schemeClr val="bg1"/>
                </a:solidFill>
              </a:rPr>
              <a:t>單行文字輸入</a:t>
            </a:r>
          </a:p>
          <a:p>
            <a:r>
              <a:rPr lang="en-US" altLang="zh-TW" sz="2600" dirty="0">
                <a:solidFill>
                  <a:schemeClr val="bg1"/>
                </a:solidFill>
              </a:rPr>
              <a:t>Input </a:t>
            </a:r>
            <a:r>
              <a:rPr lang="zh-TW" altLang="en-US" sz="2600" dirty="0">
                <a:solidFill>
                  <a:schemeClr val="bg1"/>
                </a:solidFill>
              </a:rPr>
              <a:t>元素中</a:t>
            </a:r>
            <a:r>
              <a:rPr lang="en-US" altLang="zh-TW" sz="2600" dirty="0">
                <a:solidFill>
                  <a:schemeClr val="bg1"/>
                </a:solidFill>
              </a:rPr>
              <a:t>type</a:t>
            </a:r>
            <a:r>
              <a:rPr lang="zh-TW" altLang="en-US" sz="2600" dirty="0">
                <a:solidFill>
                  <a:schemeClr val="bg1"/>
                </a:solidFill>
              </a:rPr>
              <a:t>屬性的屬性值設定成</a:t>
            </a:r>
            <a:r>
              <a:rPr lang="en-US" altLang="zh-TW" sz="2600" dirty="0">
                <a:solidFill>
                  <a:schemeClr val="bg1"/>
                </a:solidFill>
              </a:rPr>
              <a:t>text</a:t>
            </a:r>
          </a:p>
          <a:p>
            <a:endParaRPr lang="en-US" altLang="zh-TW" sz="2600" dirty="0">
              <a:solidFill>
                <a:schemeClr val="bg1"/>
              </a:solidFill>
            </a:endParaRPr>
          </a:p>
          <a:p>
            <a:endParaRPr lang="en-US" altLang="zh-TW" sz="2600" dirty="0">
              <a:solidFill>
                <a:schemeClr val="bg1"/>
              </a:solidFill>
            </a:endParaRPr>
          </a:p>
          <a:p>
            <a:r>
              <a:rPr lang="zh-TW" altLang="en-US" sz="2600" dirty="0">
                <a:solidFill>
                  <a:schemeClr val="bg1"/>
                </a:solidFill>
              </a:rPr>
              <a:t>密碼輸入</a:t>
            </a:r>
          </a:p>
          <a:p>
            <a:pPr lvl="1"/>
            <a:r>
              <a:rPr lang="en-US" altLang="zh-TW" sz="2200" dirty="0">
                <a:solidFill>
                  <a:schemeClr val="bg1"/>
                </a:solidFill>
              </a:rPr>
              <a:t>Input </a:t>
            </a:r>
            <a:r>
              <a:rPr lang="zh-TW" altLang="en-US" sz="2200" dirty="0">
                <a:solidFill>
                  <a:schemeClr val="bg1"/>
                </a:solidFill>
              </a:rPr>
              <a:t>元素中</a:t>
            </a:r>
            <a:r>
              <a:rPr lang="en-US" altLang="zh-TW" sz="2200" dirty="0">
                <a:solidFill>
                  <a:schemeClr val="bg1"/>
                </a:solidFill>
              </a:rPr>
              <a:t>type</a:t>
            </a:r>
            <a:r>
              <a:rPr lang="zh-TW" altLang="en-US" sz="2200" dirty="0">
                <a:solidFill>
                  <a:schemeClr val="bg1"/>
                </a:solidFill>
              </a:rPr>
              <a:t>屬性的屬性值設定成</a:t>
            </a:r>
            <a:r>
              <a:rPr lang="en-US" altLang="zh-TW" sz="2200" dirty="0">
                <a:solidFill>
                  <a:schemeClr val="bg1"/>
                </a:solidFill>
              </a:rPr>
              <a:t>password</a:t>
            </a:r>
          </a:p>
          <a:p>
            <a:endParaRPr lang="en-US" altLang="zh-TW" sz="2600" dirty="0">
              <a:solidFill>
                <a:schemeClr val="bg1"/>
              </a:solidFill>
            </a:endParaRPr>
          </a:p>
          <a:p>
            <a:endParaRPr lang="en-US" altLang="zh-TW" sz="2600" dirty="0">
              <a:solidFill>
                <a:schemeClr val="bg1"/>
              </a:solidFill>
            </a:endParaRPr>
          </a:p>
          <a:p>
            <a:r>
              <a:rPr lang="zh-TW" altLang="en-US" sz="2600" dirty="0">
                <a:solidFill>
                  <a:schemeClr val="bg1"/>
                </a:solidFill>
              </a:rPr>
              <a:t>常用屬性</a:t>
            </a:r>
          </a:p>
          <a:p>
            <a:pPr lvl="1"/>
            <a:r>
              <a:rPr lang="en-US" altLang="zh-TW" sz="2200" dirty="0">
                <a:solidFill>
                  <a:schemeClr val="bg1"/>
                </a:solidFill>
              </a:rPr>
              <a:t>name</a:t>
            </a:r>
            <a:r>
              <a:rPr lang="zh-TW" altLang="en-US" sz="2200" dirty="0">
                <a:solidFill>
                  <a:schemeClr val="bg1"/>
                </a:solidFill>
              </a:rPr>
              <a:t>、</a:t>
            </a:r>
            <a:r>
              <a:rPr lang="en-US" altLang="zh-TW" sz="2200" dirty="0">
                <a:solidFill>
                  <a:schemeClr val="bg1"/>
                </a:solidFill>
              </a:rPr>
              <a:t>id</a:t>
            </a:r>
            <a:r>
              <a:rPr lang="zh-TW" altLang="en-US" sz="2200" dirty="0">
                <a:solidFill>
                  <a:schemeClr val="bg1"/>
                </a:solidFill>
              </a:rPr>
              <a:t>、</a:t>
            </a:r>
            <a:r>
              <a:rPr lang="en-US" altLang="zh-TW" sz="2200" dirty="0">
                <a:solidFill>
                  <a:schemeClr val="bg1"/>
                </a:solidFill>
              </a:rPr>
              <a:t>value(</a:t>
            </a:r>
            <a:r>
              <a:rPr lang="zh-TW" altLang="en-US" sz="2200" dirty="0">
                <a:solidFill>
                  <a:schemeClr val="bg1"/>
                </a:solidFill>
              </a:rPr>
              <a:t>使用者輸入的資料</a:t>
            </a:r>
            <a:r>
              <a:rPr lang="en-US" altLang="zh-TW" sz="2200" dirty="0">
                <a:solidFill>
                  <a:schemeClr val="bg1"/>
                </a:solidFill>
              </a:rPr>
              <a:t>)</a:t>
            </a:r>
          </a:p>
          <a:p>
            <a:pPr lvl="1"/>
            <a:r>
              <a:rPr lang="en-US" altLang="zh-TW" sz="2200" dirty="0">
                <a:solidFill>
                  <a:schemeClr val="bg1"/>
                </a:solidFill>
              </a:rPr>
              <a:t>size(</a:t>
            </a:r>
            <a:r>
              <a:rPr lang="zh-TW" altLang="en-US" sz="2200" dirty="0">
                <a:solidFill>
                  <a:schemeClr val="bg1"/>
                </a:solidFill>
              </a:rPr>
              <a:t>寬</a:t>
            </a:r>
            <a:r>
              <a:rPr lang="en-US" altLang="zh-TW" sz="2200" dirty="0">
                <a:solidFill>
                  <a:schemeClr val="bg1"/>
                </a:solidFill>
              </a:rPr>
              <a:t>)</a:t>
            </a:r>
            <a:r>
              <a:rPr lang="zh-TW" altLang="en-US" sz="2200" dirty="0">
                <a:solidFill>
                  <a:schemeClr val="bg1"/>
                </a:solidFill>
              </a:rPr>
              <a:t>、</a:t>
            </a:r>
            <a:r>
              <a:rPr lang="en-US" altLang="zh-TW" sz="2200" dirty="0" err="1">
                <a:solidFill>
                  <a:schemeClr val="bg1"/>
                </a:solidFill>
              </a:rPr>
              <a:t>maxlength</a:t>
            </a:r>
            <a:r>
              <a:rPr lang="en-US" altLang="zh-TW" sz="2200" dirty="0">
                <a:solidFill>
                  <a:schemeClr val="bg1"/>
                </a:solidFill>
              </a:rPr>
              <a:t>(</a:t>
            </a:r>
            <a:r>
              <a:rPr lang="zh-TW" altLang="en-US" sz="2200" dirty="0">
                <a:solidFill>
                  <a:schemeClr val="bg1"/>
                </a:solidFill>
              </a:rPr>
              <a:t>最多輸入的字元</a:t>
            </a:r>
            <a:r>
              <a:rPr lang="en-US" altLang="zh-TW" sz="2200" dirty="0">
                <a:solidFill>
                  <a:schemeClr val="bg1"/>
                </a:solidFill>
              </a:rPr>
              <a:t>)</a:t>
            </a:r>
            <a:endParaRPr lang="en-US" altLang="zh-TW" sz="1400" dirty="0">
              <a:solidFill>
                <a:schemeClr val="bg1"/>
              </a:solidFill>
            </a:endParaRPr>
          </a:p>
        </p:txBody>
      </p:sp>
      <p:sp>
        <p:nvSpPr>
          <p:cNvPr id="5" name="圓角矩形 4"/>
          <p:cNvSpPr/>
          <p:nvPr/>
        </p:nvSpPr>
        <p:spPr>
          <a:xfrm>
            <a:off x="846307" y="2694561"/>
            <a:ext cx="7013642" cy="690665"/>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&lt;label  for="account"&gt;</a:t>
            </a:r>
            <a:r>
              <a:rPr lang="zh-TW" altLang="en-US" sz="1600" dirty="0"/>
              <a:t>姓名</a:t>
            </a:r>
            <a:r>
              <a:rPr lang="en-US" altLang="zh-TW" sz="1600" dirty="0"/>
              <a:t>:&lt;/label&gt;</a:t>
            </a:r>
          </a:p>
          <a:p>
            <a:pPr>
              <a:defRPr/>
            </a:pPr>
            <a:r>
              <a:rPr lang="en-US" altLang="zh-TW" sz="1600" dirty="0"/>
              <a:t>&lt;input type="text" id="account" name="account" value="guest"&gt;</a:t>
            </a:r>
          </a:p>
        </p:txBody>
      </p:sp>
      <p:sp>
        <p:nvSpPr>
          <p:cNvPr id="6" name="圓角矩形 5"/>
          <p:cNvSpPr/>
          <p:nvPr/>
        </p:nvSpPr>
        <p:spPr>
          <a:xfrm>
            <a:off x="846306" y="4263990"/>
            <a:ext cx="7013643" cy="687387"/>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&lt;label  for="account"&gt;</a:t>
            </a:r>
            <a:r>
              <a:rPr lang="zh-TW" altLang="en-US" sz="1600" dirty="0"/>
              <a:t>姓名</a:t>
            </a:r>
            <a:r>
              <a:rPr lang="en-US" altLang="zh-TW" sz="1600" dirty="0"/>
              <a:t>:&lt;/label&gt;</a:t>
            </a:r>
          </a:p>
          <a:p>
            <a:pPr>
              <a:defRPr/>
            </a:pPr>
            <a:r>
              <a:rPr lang="en-US" altLang="zh-TW" sz="1600" dirty="0"/>
              <a:t>&lt;input type="text" id="account" name="account" value="guest"&gt;</a:t>
            </a:r>
          </a:p>
        </p:txBody>
      </p:sp>
      <p:pic>
        <p:nvPicPr>
          <p:cNvPr id="4" name="圖片 3"/>
          <p:cNvPicPr>
            <a:picLocks noChangeAspect="1"/>
          </p:cNvPicPr>
          <p:nvPr/>
        </p:nvPicPr>
        <p:blipFill>
          <a:blip r:embed="rId3" cstate="print"/>
          <a:stretch>
            <a:fillRect/>
          </a:stretch>
        </p:blipFill>
        <p:spPr>
          <a:xfrm>
            <a:off x="5903169" y="5309274"/>
            <a:ext cx="2143125" cy="723900"/>
          </a:xfrm>
          <a:prstGeom prst="rect">
            <a:avLst/>
          </a:prstGeom>
        </p:spPr>
      </p:pic>
      <p:sp>
        <p:nvSpPr>
          <p:cNvPr id="8" name="投影片編號版面配置區 7"/>
          <p:cNvSpPr>
            <a:spLocks noGrp="1"/>
          </p:cNvSpPr>
          <p:nvPr>
            <p:ph type="sldNum" sz="quarter" idx="12"/>
          </p:nvPr>
        </p:nvSpPr>
        <p:spPr/>
        <p:txBody>
          <a:bodyPr/>
          <a:lstStyle/>
          <a:p>
            <a:fld id="{F86E7483-409D-4D1B-9719-A7AE4E854181}" type="slidenum">
              <a:rPr lang="zh-TW" altLang="en-US" smtClean="0"/>
              <a:pPr/>
              <a:t>57</a:t>
            </a:fld>
            <a:endParaRPr lang="zh-TW" altLang="en-US"/>
          </a:p>
        </p:txBody>
      </p:sp>
    </p:spTree>
    <p:extLst>
      <p:ext uri="{BB962C8B-B14F-4D97-AF65-F5344CB8AC3E}">
        <p14:creationId xmlns:p14="http://schemas.microsoft.com/office/powerpoint/2010/main" val="2433449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文字輸入控制項</a:t>
            </a:r>
            <a:r>
              <a:rPr lang="en-US" altLang="zh-TW" b="1" dirty="0">
                <a:solidFill>
                  <a:schemeClr val="bg1"/>
                </a:solidFill>
                <a:latin typeface="Arial Unicode MS" panose="020B0604020202020204" pitchFamily="34" charset="-120"/>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sz="2600" dirty="0">
                <a:solidFill>
                  <a:schemeClr val="bg1"/>
                </a:solidFill>
              </a:rPr>
              <a:t>多行文字輸入</a:t>
            </a:r>
          </a:p>
          <a:p>
            <a:pPr lvl="1"/>
            <a:r>
              <a:rPr lang="zh-TW" altLang="en-US" sz="2200" dirty="0">
                <a:solidFill>
                  <a:schemeClr val="bg1"/>
                </a:solidFill>
              </a:rPr>
              <a:t>使用 </a:t>
            </a:r>
            <a:r>
              <a:rPr lang="en-US" altLang="zh-TW" sz="2200" dirty="0" err="1">
                <a:solidFill>
                  <a:schemeClr val="bg1"/>
                </a:solidFill>
              </a:rPr>
              <a:t>textarea</a:t>
            </a:r>
            <a:r>
              <a:rPr lang="zh-TW" altLang="en-US" sz="2200" dirty="0">
                <a:solidFill>
                  <a:schemeClr val="bg1"/>
                </a:solidFill>
              </a:rPr>
              <a:t>元素</a:t>
            </a:r>
          </a:p>
          <a:p>
            <a:endParaRPr lang="zh-TW" altLang="en-US" sz="2600" dirty="0">
              <a:solidFill>
                <a:schemeClr val="bg1"/>
              </a:solidFill>
            </a:endParaRPr>
          </a:p>
          <a:p>
            <a:endParaRPr lang="zh-TW" altLang="en-US" sz="2600" dirty="0">
              <a:solidFill>
                <a:schemeClr val="bg1"/>
              </a:solidFill>
            </a:endParaRPr>
          </a:p>
          <a:p>
            <a:endParaRPr lang="zh-TW" altLang="en-US" sz="2600" dirty="0">
              <a:solidFill>
                <a:schemeClr val="bg1"/>
              </a:solidFill>
            </a:endParaRPr>
          </a:p>
          <a:p>
            <a:endParaRPr lang="zh-TW" altLang="en-US" sz="2600" dirty="0">
              <a:solidFill>
                <a:schemeClr val="bg1"/>
              </a:solidFill>
            </a:endParaRPr>
          </a:p>
          <a:p>
            <a:r>
              <a:rPr lang="zh-TW" altLang="en-US" sz="2600" dirty="0">
                <a:solidFill>
                  <a:schemeClr val="bg1"/>
                </a:solidFill>
              </a:rPr>
              <a:t>常用屬性：</a:t>
            </a:r>
          </a:p>
          <a:p>
            <a:pPr lvl="1"/>
            <a:r>
              <a:rPr lang="en-US" altLang="zh-TW" sz="2200" dirty="0">
                <a:solidFill>
                  <a:schemeClr val="bg1"/>
                </a:solidFill>
              </a:rPr>
              <a:t>name</a:t>
            </a:r>
            <a:r>
              <a:rPr lang="zh-TW" altLang="en-US" sz="2200" dirty="0">
                <a:solidFill>
                  <a:schemeClr val="bg1"/>
                </a:solidFill>
              </a:rPr>
              <a:t>、</a:t>
            </a:r>
            <a:r>
              <a:rPr lang="en-US" altLang="zh-TW" sz="2200" dirty="0">
                <a:solidFill>
                  <a:schemeClr val="bg1"/>
                </a:solidFill>
              </a:rPr>
              <a:t>id</a:t>
            </a:r>
            <a:r>
              <a:rPr lang="zh-TW" altLang="en-US" sz="2200" dirty="0">
                <a:solidFill>
                  <a:schemeClr val="bg1"/>
                </a:solidFill>
              </a:rPr>
              <a:t>、</a:t>
            </a:r>
            <a:r>
              <a:rPr lang="en-US" altLang="zh-TW" sz="2200" dirty="0">
                <a:solidFill>
                  <a:schemeClr val="bg1"/>
                </a:solidFill>
              </a:rPr>
              <a:t>value</a:t>
            </a:r>
          </a:p>
          <a:p>
            <a:pPr lvl="1"/>
            <a:r>
              <a:rPr lang="en-US" altLang="zh-TW" sz="2200" dirty="0">
                <a:solidFill>
                  <a:schemeClr val="bg1"/>
                </a:solidFill>
              </a:rPr>
              <a:t>rows(</a:t>
            </a:r>
            <a:r>
              <a:rPr lang="zh-TW" altLang="en-US" sz="2200" dirty="0">
                <a:solidFill>
                  <a:schemeClr val="bg1"/>
                </a:solidFill>
              </a:rPr>
              <a:t>高</a:t>
            </a:r>
            <a:r>
              <a:rPr lang="en-US" altLang="zh-TW" sz="2200" dirty="0">
                <a:solidFill>
                  <a:schemeClr val="bg1"/>
                </a:solidFill>
              </a:rPr>
              <a:t>)</a:t>
            </a:r>
            <a:r>
              <a:rPr lang="zh-TW" altLang="en-US" sz="2200" dirty="0">
                <a:solidFill>
                  <a:schemeClr val="bg1"/>
                </a:solidFill>
              </a:rPr>
              <a:t>、</a:t>
            </a:r>
            <a:r>
              <a:rPr lang="en-US" altLang="zh-TW" sz="2200" dirty="0">
                <a:solidFill>
                  <a:schemeClr val="bg1"/>
                </a:solidFill>
              </a:rPr>
              <a:t>cols(</a:t>
            </a:r>
            <a:r>
              <a:rPr lang="zh-TW" altLang="en-US" sz="2200" dirty="0">
                <a:solidFill>
                  <a:schemeClr val="bg1"/>
                </a:solidFill>
              </a:rPr>
              <a:t>寬</a:t>
            </a:r>
            <a:r>
              <a:rPr lang="en-US" altLang="zh-TW" sz="2200" dirty="0">
                <a:solidFill>
                  <a:schemeClr val="bg1"/>
                </a:solidFill>
              </a:rPr>
              <a:t>)</a:t>
            </a:r>
          </a:p>
        </p:txBody>
      </p:sp>
      <p:sp>
        <p:nvSpPr>
          <p:cNvPr id="5" name="圓角矩形 4"/>
          <p:cNvSpPr/>
          <p:nvPr/>
        </p:nvSpPr>
        <p:spPr>
          <a:xfrm>
            <a:off x="846307" y="2859933"/>
            <a:ext cx="6605080" cy="138132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dirty="0"/>
              <a:t>&lt;label for="memo"&gt;</a:t>
            </a:r>
            <a:r>
              <a:rPr lang="zh-TW" altLang="en-US" dirty="0"/>
              <a:t>意見</a:t>
            </a:r>
            <a:r>
              <a:rPr lang="en-US" altLang="zh-TW" dirty="0"/>
              <a:t>:&lt;/label&gt;</a:t>
            </a:r>
          </a:p>
          <a:p>
            <a:pPr>
              <a:defRPr/>
            </a:pPr>
            <a:r>
              <a:rPr lang="en-US" altLang="zh-TW" dirty="0"/>
              <a:t>&lt;</a:t>
            </a:r>
            <a:r>
              <a:rPr lang="en-US" altLang="zh-TW" dirty="0" err="1"/>
              <a:t>textarea</a:t>
            </a:r>
            <a:r>
              <a:rPr lang="en-US" altLang="zh-TW" dirty="0"/>
              <a:t> cols="40" rows="5" id="memo" name="memo" &gt;</a:t>
            </a:r>
          </a:p>
          <a:p>
            <a:pPr>
              <a:defRPr/>
            </a:pPr>
            <a:r>
              <a:rPr lang="en-US" altLang="zh-TW" dirty="0"/>
              <a:t>&lt;/</a:t>
            </a:r>
            <a:r>
              <a:rPr lang="en-US" altLang="zh-TW" dirty="0" err="1"/>
              <a:t>textarea</a:t>
            </a:r>
            <a:r>
              <a:rPr lang="en-US" altLang="zh-TW" dirty="0"/>
              <a:t>&gt;</a:t>
            </a:r>
          </a:p>
        </p:txBody>
      </p:sp>
      <p:pic>
        <p:nvPicPr>
          <p:cNvPr id="4" name="圖片 3"/>
          <p:cNvPicPr>
            <a:picLocks noChangeAspect="1"/>
          </p:cNvPicPr>
          <p:nvPr/>
        </p:nvPicPr>
        <p:blipFill>
          <a:blip r:embed="rId3" cstate="print"/>
          <a:stretch>
            <a:fillRect/>
          </a:stretch>
        </p:blipFill>
        <p:spPr>
          <a:xfrm>
            <a:off x="4784387" y="4713594"/>
            <a:ext cx="2667000" cy="1123950"/>
          </a:xfrm>
          <a:prstGeom prst="rect">
            <a:avLst/>
          </a:prstGeom>
        </p:spPr>
      </p:pic>
      <p:sp>
        <p:nvSpPr>
          <p:cNvPr id="8" name="投影片編號版面配置區 7"/>
          <p:cNvSpPr>
            <a:spLocks noGrp="1"/>
          </p:cNvSpPr>
          <p:nvPr>
            <p:ph type="sldNum" sz="quarter" idx="12"/>
          </p:nvPr>
        </p:nvSpPr>
        <p:spPr/>
        <p:txBody>
          <a:bodyPr/>
          <a:lstStyle/>
          <a:p>
            <a:fld id="{F86E7483-409D-4D1B-9719-A7AE4E854181}" type="slidenum">
              <a:rPr lang="zh-TW" altLang="en-US" smtClean="0"/>
              <a:pPr/>
              <a:t>58</a:t>
            </a:fld>
            <a:endParaRPr lang="zh-TW" altLang="en-US"/>
          </a:p>
        </p:txBody>
      </p:sp>
    </p:spTree>
    <p:extLst>
      <p:ext uri="{BB962C8B-B14F-4D97-AF65-F5344CB8AC3E}">
        <p14:creationId xmlns:p14="http://schemas.microsoft.com/office/powerpoint/2010/main" val="1683715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 選擇控制項</a:t>
            </a:r>
            <a:r>
              <a:rPr lang="en-US" altLang="zh-TW" b="1" dirty="0">
                <a:solidFill>
                  <a:schemeClr val="bg1"/>
                </a:solidFill>
                <a:latin typeface="Arial Unicode MS" panose="020B0604020202020204" pitchFamily="34" charset="-120"/>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sz="2600" dirty="0">
                <a:solidFill>
                  <a:schemeClr val="bg1"/>
                </a:solidFill>
              </a:rPr>
              <a:t>單選控制項</a:t>
            </a:r>
          </a:p>
          <a:p>
            <a:pPr lvl="1"/>
            <a:r>
              <a:rPr lang="en-US" altLang="zh-TW" sz="2200" dirty="0">
                <a:solidFill>
                  <a:schemeClr val="bg1"/>
                </a:solidFill>
              </a:rPr>
              <a:t>Input </a:t>
            </a:r>
            <a:r>
              <a:rPr lang="zh-TW" altLang="en-US" sz="2200" dirty="0">
                <a:solidFill>
                  <a:schemeClr val="bg1"/>
                </a:solidFill>
              </a:rPr>
              <a:t>元素中</a:t>
            </a:r>
            <a:r>
              <a:rPr lang="en-US" altLang="zh-TW" sz="2200" dirty="0">
                <a:solidFill>
                  <a:schemeClr val="bg1"/>
                </a:solidFill>
              </a:rPr>
              <a:t>type</a:t>
            </a:r>
            <a:r>
              <a:rPr lang="zh-TW" altLang="en-US" sz="2200" dirty="0">
                <a:solidFill>
                  <a:schemeClr val="bg1"/>
                </a:solidFill>
              </a:rPr>
              <a:t>屬性的屬性值設定成</a:t>
            </a:r>
            <a:r>
              <a:rPr lang="en-US" altLang="zh-TW" sz="2200" dirty="0">
                <a:solidFill>
                  <a:schemeClr val="bg1"/>
                </a:solidFill>
              </a:rPr>
              <a:t>radio</a:t>
            </a:r>
          </a:p>
          <a:p>
            <a:endParaRPr lang="en-US" altLang="zh-TW" sz="2600" dirty="0">
              <a:solidFill>
                <a:schemeClr val="bg1"/>
              </a:solidFill>
            </a:endParaRPr>
          </a:p>
          <a:p>
            <a:pPr marL="0" indent="0">
              <a:buNone/>
            </a:pPr>
            <a:endParaRPr lang="en-US" altLang="zh-TW" sz="2600" dirty="0">
              <a:solidFill>
                <a:schemeClr val="bg1"/>
              </a:solidFill>
            </a:endParaRPr>
          </a:p>
          <a:p>
            <a:r>
              <a:rPr lang="zh-TW" altLang="en-US" sz="2600" dirty="0">
                <a:solidFill>
                  <a:schemeClr val="bg1"/>
                </a:solidFill>
              </a:rPr>
              <a:t>複選控制項</a:t>
            </a:r>
          </a:p>
          <a:p>
            <a:pPr lvl="1"/>
            <a:r>
              <a:rPr lang="en-US" altLang="zh-TW" sz="2200" dirty="0">
                <a:solidFill>
                  <a:schemeClr val="bg1"/>
                </a:solidFill>
              </a:rPr>
              <a:t>Input </a:t>
            </a:r>
            <a:r>
              <a:rPr lang="zh-TW" altLang="en-US" sz="2200" dirty="0">
                <a:solidFill>
                  <a:schemeClr val="bg1"/>
                </a:solidFill>
              </a:rPr>
              <a:t>元素中</a:t>
            </a:r>
            <a:r>
              <a:rPr lang="en-US" altLang="zh-TW" sz="2200" dirty="0">
                <a:solidFill>
                  <a:schemeClr val="bg1"/>
                </a:solidFill>
              </a:rPr>
              <a:t>type</a:t>
            </a:r>
            <a:r>
              <a:rPr lang="zh-TW" altLang="en-US" sz="2200" dirty="0">
                <a:solidFill>
                  <a:schemeClr val="bg1"/>
                </a:solidFill>
              </a:rPr>
              <a:t>屬性的屬性值設定成</a:t>
            </a:r>
            <a:r>
              <a:rPr lang="en-US" altLang="zh-TW" sz="2200" dirty="0">
                <a:solidFill>
                  <a:schemeClr val="bg1"/>
                </a:solidFill>
              </a:rPr>
              <a:t>checkbox</a:t>
            </a:r>
          </a:p>
          <a:p>
            <a:endParaRPr lang="en-US" altLang="zh-TW" sz="2600" dirty="0">
              <a:solidFill>
                <a:schemeClr val="bg1"/>
              </a:solidFill>
            </a:endParaRPr>
          </a:p>
          <a:p>
            <a:pPr marL="0" indent="0">
              <a:buNone/>
            </a:pPr>
            <a:r>
              <a:rPr lang="en-US" altLang="zh-TW" sz="2600" dirty="0">
                <a:solidFill>
                  <a:schemeClr val="bg1"/>
                </a:solidFill>
              </a:rPr>
              <a:t> </a:t>
            </a:r>
            <a:endParaRPr lang="en-US" altLang="zh-TW" sz="1400" dirty="0">
              <a:solidFill>
                <a:schemeClr val="bg1"/>
              </a:solidFill>
            </a:endParaRPr>
          </a:p>
        </p:txBody>
      </p:sp>
      <p:sp>
        <p:nvSpPr>
          <p:cNvPr id="5" name="圓角矩形 4"/>
          <p:cNvSpPr/>
          <p:nvPr/>
        </p:nvSpPr>
        <p:spPr>
          <a:xfrm>
            <a:off x="846305" y="2785382"/>
            <a:ext cx="5223755" cy="690665"/>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&lt;input type="radio" name="gender" value="male"&gt;</a:t>
            </a:r>
            <a:r>
              <a:rPr lang="zh-TW" altLang="en-US" sz="1600" dirty="0"/>
              <a:t>男</a:t>
            </a:r>
            <a:endParaRPr lang="en-US" altLang="zh-TW" sz="1600" dirty="0"/>
          </a:p>
          <a:p>
            <a:pPr>
              <a:defRPr/>
            </a:pPr>
            <a:r>
              <a:rPr lang="en-US" altLang="zh-TW" sz="1600" dirty="0"/>
              <a:t>&lt;input type="radio" name="gender" value="female"&gt;</a:t>
            </a:r>
            <a:r>
              <a:rPr lang="zh-TW" altLang="en-US" sz="1600" dirty="0"/>
              <a:t>女</a:t>
            </a:r>
            <a:endParaRPr lang="en-US" altLang="zh-TW" sz="1600" dirty="0"/>
          </a:p>
        </p:txBody>
      </p:sp>
      <p:sp>
        <p:nvSpPr>
          <p:cNvPr id="6" name="圓角矩形 5"/>
          <p:cNvSpPr/>
          <p:nvPr/>
        </p:nvSpPr>
        <p:spPr>
          <a:xfrm>
            <a:off x="846307" y="4671300"/>
            <a:ext cx="5846324" cy="1290504"/>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&lt;input type="checkbox" name="hobby" value="music"&gt;</a:t>
            </a:r>
            <a:r>
              <a:rPr lang="zh-TW" altLang="en-US" sz="1600" dirty="0"/>
              <a:t>音樂</a:t>
            </a:r>
          </a:p>
          <a:p>
            <a:pPr>
              <a:defRPr/>
            </a:pPr>
            <a:r>
              <a:rPr lang="en-US" altLang="zh-TW" sz="1600" dirty="0"/>
              <a:t>&lt;input type="checkbox" name="hobby" value="sport"&gt;</a:t>
            </a:r>
            <a:r>
              <a:rPr lang="zh-TW" altLang="en-US" sz="1600" dirty="0"/>
              <a:t>運動</a:t>
            </a:r>
          </a:p>
          <a:p>
            <a:pPr>
              <a:defRPr/>
            </a:pPr>
            <a:r>
              <a:rPr lang="en-US" altLang="zh-TW" sz="1600" dirty="0"/>
              <a:t>&lt;input type="checkbox" name="hobby" value="reading"&gt;</a:t>
            </a:r>
            <a:r>
              <a:rPr lang="zh-TW" altLang="en-US" sz="1600" dirty="0"/>
              <a:t>閱讀</a:t>
            </a:r>
          </a:p>
          <a:p>
            <a:pPr>
              <a:defRPr/>
            </a:pPr>
            <a:r>
              <a:rPr lang="en-US" altLang="zh-TW" sz="1600" dirty="0"/>
              <a:t>&lt;input type="checkbox" name="hobby" value="movie"&gt;</a:t>
            </a:r>
            <a:r>
              <a:rPr lang="zh-TW" altLang="en-US" sz="1600" dirty="0"/>
              <a:t>電影</a:t>
            </a:r>
            <a:endParaRPr lang="en-US" altLang="zh-TW" sz="1600" dirty="0"/>
          </a:p>
        </p:txBody>
      </p:sp>
      <p:pic>
        <p:nvPicPr>
          <p:cNvPr id="7" name="圖片 6"/>
          <p:cNvPicPr>
            <a:picLocks noChangeAspect="1"/>
          </p:cNvPicPr>
          <p:nvPr/>
        </p:nvPicPr>
        <p:blipFill>
          <a:blip r:embed="rId3" cstate="print"/>
          <a:stretch>
            <a:fillRect/>
          </a:stretch>
        </p:blipFill>
        <p:spPr>
          <a:xfrm>
            <a:off x="6411337" y="2944896"/>
            <a:ext cx="699581" cy="261382"/>
          </a:xfrm>
          <a:prstGeom prst="rect">
            <a:avLst/>
          </a:prstGeom>
        </p:spPr>
      </p:pic>
      <p:pic>
        <p:nvPicPr>
          <p:cNvPr id="8" name="圖片 7"/>
          <p:cNvPicPr>
            <a:picLocks noChangeAspect="1"/>
          </p:cNvPicPr>
          <p:nvPr/>
        </p:nvPicPr>
        <p:blipFill>
          <a:blip r:embed="rId4" cstate="print"/>
          <a:stretch>
            <a:fillRect/>
          </a:stretch>
        </p:blipFill>
        <p:spPr>
          <a:xfrm>
            <a:off x="6770855" y="5189108"/>
            <a:ext cx="1754223" cy="254887"/>
          </a:xfrm>
          <a:prstGeom prst="rect">
            <a:avLst/>
          </a:prstGeom>
        </p:spPr>
      </p:pic>
      <p:sp>
        <p:nvSpPr>
          <p:cNvPr id="10" name="投影片編號版面配置區 9"/>
          <p:cNvSpPr>
            <a:spLocks noGrp="1"/>
          </p:cNvSpPr>
          <p:nvPr>
            <p:ph type="sldNum" sz="quarter" idx="12"/>
          </p:nvPr>
        </p:nvSpPr>
        <p:spPr/>
        <p:txBody>
          <a:bodyPr/>
          <a:lstStyle/>
          <a:p>
            <a:fld id="{F86E7483-409D-4D1B-9719-A7AE4E854181}" type="slidenum">
              <a:rPr lang="zh-TW" altLang="en-US" smtClean="0"/>
              <a:pPr/>
              <a:t>59</a:t>
            </a:fld>
            <a:endParaRPr lang="zh-TW" altLang="en-US"/>
          </a:p>
        </p:txBody>
      </p:sp>
    </p:spTree>
    <p:extLst>
      <p:ext uri="{BB962C8B-B14F-4D97-AF65-F5344CB8AC3E}">
        <p14:creationId xmlns:p14="http://schemas.microsoft.com/office/powerpoint/2010/main" val="182545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新增空白檔案</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6</a:t>
            </a:fld>
            <a:endParaRPr lang="zh-TW" altLang="en-US"/>
          </a:p>
        </p:txBody>
      </p:sp>
      <p:sp>
        <p:nvSpPr>
          <p:cNvPr id="7" name="文字方塊 6">
            <a:extLst>
              <a:ext uri="{FF2B5EF4-FFF2-40B4-BE49-F238E27FC236}">
                <a16:creationId xmlns:a16="http://schemas.microsoft.com/office/drawing/2014/main" id="{6D939A29-E2D2-4521-A8F8-F69ADC681DAC}"/>
              </a:ext>
            </a:extLst>
          </p:cNvPr>
          <p:cNvSpPr txBox="1"/>
          <p:nvPr/>
        </p:nvSpPr>
        <p:spPr>
          <a:xfrm>
            <a:off x="1079484" y="1612538"/>
            <a:ext cx="2550124" cy="338554"/>
          </a:xfrm>
          <a:prstGeom prst="rect">
            <a:avLst/>
          </a:prstGeom>
          <a:noFill/>
        </p:spPr>
        <p:txBody>
          <a:bodyPr wrap="square" rtlCol="0">
            <a:spAutoFit/>
          </a:bodyPr>
          <a:lstStyle/>
          <a:p>
            <a:r>
              <a:rPr lang="zh-TW" altLang="en-US" sz="1600" dirty="0">
                <a:solidFill>
                  <a:schemeClr val="bg1"/>
                </a:solidFill>
              </a:rPr>
              <a:t>選單→檔案→開新檔案</a:t>
            </a:r>
          </a:p>
        </p:txBody>
      </p:sp>
      <p:sp>
        <p:nvSpPr>
          <p:cNvPr id="11" name="箭號: 向右 10">
            <a:extLst>
              <a:ext uri="{FF2B5EF4-FFF2-40B4-BE49-F238E27FC236}">
                <a16:creationId xmlns:a16="http://schemas.microsoft.com/office/drawing/2014/main" id="{A3758087-0B99-403D-858B-B136FF601C40}"/>
              </a:ext>
            </a:extLst>
          </p:cNvPr>
          <p:cNvSpPr/>
          <p:nvPr/>
        </p:nvSpPr>
        <p:spPr>
          <a:xfrm>
            <a:off x="4572000" y="2220686"/>
            <a:ext cx="597159" cy="338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6F5CF576-0CA3-4EBB-B23D-A5F36E0E4029}"/>
              </a:ext>
            </a:extLst>
          </p:cNvPr>
          <p:cNvSpPr txBox="1"/>
          <p:nvPr/>
        </p:nvSpPr>
        <p:spPr>
          <a:xfrm>
            <a:off x="5389740" y="2220686"/>
            <a:ext cx="2550124" cy="338554"/>
          </a:xfrm>
          <a:prstGeom prst="rect">
            <a:avLst/>
          </a:prstGeom>
          <a:noFill/>
        </p:spPr>
        <p:txBody>
          <a:bodyPr wrap="square" rtlCol="0">
            <a:spAutoFit/>
          </a:bodyPr>
          <a:lstStyle/>
          <a:p>
            <a:r>
              <a:rPr lang="zh-TW" altLang="en-US" sz="1600" dirty="0">
                <a:solidFill>
                  <a:schemeClr val="bg1"/>
                </a:solidFill>
              </a:rPr>
              <a:t>點選新增檔案</a:t>
            </a:r>
          </a:p>
        </p:txBody>
      </p:sp>
      <p:sp>
        <p:nvSpPr>
          <p:cNvPr id="13" name="箭號: 向右 12">
            <a:extLst>
              <a:ext uri="{FF2B5EF4-FFF2-40B4-BE49-F238E27FC236}">
                <a16:creationId xmlns:a16="http://schemas.microsoft.com/office/drawing/2014/main" id="{BB0E1DC4-970C-44A3-9BA4-4806A2AFEF77}"/>
              </a:ext>
            </a:extLst>
          </p:cNvPr>
          <p:cNvSpPr/>
          <p:nvPr/>
        </p:nvSpPr>
        <p:spPr>
          <a:xfrm>
            <a:off x="4572000" y="4825244"/>
            <a:ext cx="597159" cy="338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06661917-2EB9-486C-A838-297A905B5FF5}"/>
              </a:ext>
            </a:extLst>
          </p:cNvPr>
          <p:cNvSpPr txBox="1"/>
          <p:nvPr/>
        </p:nvSpPr>
        <p:spPr>
          <a:xfrm>
            <a:off x="5436996" y="4579022"/>
            <a:ext cx="2550124" cy="338554"/>
          </a:xfrm>
          <a:prstGeom prst="rect">
            <a:avLst/>
          </a:prstGeom>
          <a:noFill/>
        </p:spPr>
        <p:txBody>
          <a:bodyPr wrap="square" rtlCol="0">
            <a:spAutoFit/>
          </a:bodyPr>
          <a:lstStyle/>
          <a:p>
            <a:r>
              <a:rPr lang="zh-TW" altLang="en-US" sz="1600" dirty="0">
                <a:solidFill>
                  <a:schemeClr val="bg1"/>
                </a:solidFill>
              </a:rPr>
              <a:t>輸入 </a:t>
            </a:r>
            <a:r>
              <a:rPr lang="en-US" altLang="zh-TW" sz="1600" dirty="0">
                <a:solidFill>
                  <a:schemeClr val="bg1"/>
                </a:solidFill>
              </a:rPr>
              <a:t>*.html </a:t>
            </a:r>
            <a:r>
              <a:rPr lang="zh-TW" altLang="en-US" sz="1600" dirty="0">
                <a:solidFill>
                  <a:schemeClr val="bg1"/>
                </a:solidFill>
              </a:rPr>
              <a:t>檔名</a:t>
            </a:r>
          </a:p>
        </p:txBody>
      </p:sp>
      <p:pic>
        <p:nvPicPr>
          <p:cNvPr id="10" name="圖片 9">
            <a:extLst>
              <a:ext uri="{FF2B5EF4-FFF2-40B4-BE49-F238E27FC236}">
                <a16:creationId xmlns:a16="http://schemas.microsoft.com/office/drawing/2014/main" id="{AA240811-CF3E-4C59-9AEF-4E850F9EC650}"/>
              </a:ext>
            </a:extLst>
          </p:cNvPr>
          <p:cNvPicPr>
            <a:picLocks noChangeAspect="1"/>
          </p:cNvPicPr>
          <p:nvPr/>
        </p:nvPicPr>
        <p:blipFill>
          <a:blip r:embed="rId2"/>
          <a:stretch>
            <a:fillRect/>
          </a:stretch>
        </p:blipFill>
        <p:spPr>
          <a:xfrm>
            <a:off x="1156880" y="2042148"/>
            <a:ext cx="3254022" cy="1981372"/>
          </a:xfrm>
          <a:prstGeom prst="rect">
            <a:avLst/>
          </a:prstGeom>
        </p:spPr>
      </p:pic>
      <p:sp>
        <p:nvSpPr>
          <p:cNvPr id="15" name="矩形 14">
            <a:extLst>
              <a:ext uri="{FF2B5EF4-FFF2-40B4-BE49-F238E27FC236}">
                <a16:creationId xmlns:a16="http://schemas.microsoft.com/office/drawing/2014/main" id="{CFE3F2D9-EA1D-4F1A-B05B-ED2A3E8A72B6}"/>
              </a:ext>
            </a:extLst>
          </p:cNvPr>
          <p:cNvSpPr/>
          <p:nvPr/>
        </p:nvSpPr>
        <p:spPr>
          <a:xfrm>
            <a:off x="2354546" y="2938101"/>
            <a:ext cx="299877" cy="4265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 name="圖片 17">
            <a:extLst>
              <a:ext uri="{FF2B5EF4-FFF2-40B4-BE49-F238E27FC236}">
                <a16:creationId xmlns:a16="http://schemas.microsoft.com/office/drawing/2014/main" id="{776A5F72-EA22-4A8B-A7E1-B90A99077FA4}"/>
              </a:ext>
            </a:extLst>
          </p:cNvPr>
          <p:cNvPicPr>
            <a:picLocks noChangeAspect="1"/>
          </p:cNvPicPr>
          <p:nvPr/>
        </p:nvPicPr>
        <p:blipFill>
          <a:blip r:embed="rId3"/>
          <a:stretch>
            <a:fillRect/>
          </a:stretch>
        </p:blipFill>
        <p:spPr>
          <a:xfrm>
            <a:off x="1194983" y="4247155"/>
            <a:ext cx="3215919" cy="1996613"/>
          </a:xfrm>
          <a:prstGeom prst="rect">
            <a:avLst/>
          </a:prstGeom>
        </p:spPr>
      </p:pic>
    </p:spTree>
    <p:extLst>
      <p:ext uri="{BB962C8B-B14F-4D97-AF65-F5344CB8AC3E}">
        <p14:creationId xmlns:p14="http://schemas.microsoft.com/office/powerpoint/2010/main" val="20840739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 選擇控制項</a:t>
            </a:r>
            <a:r>
              <a:rPr lang="en-US" altLang="zh-TW" b="1" dirty="0">
                <a:solidFill>
                  <a:schemeClr val="bg1"/>
                </a:solidFill>
                <a:latin typeface="Arial Unicode MS" panose="020B0604020202020204" pitchFamily="34" charset="-120"/>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dirty="0">
                <a:solidFill>
                  <a:schemeClr val="bg1"/>
                </a:solidFill>
              </a:rPr>
              <a:t>下拉式選單控制項，可單選或者是複選</a:t>
            </a:r>
            <a:endParaRPr lang="en-US" altLang="zh-TW" dirty="0">
              <a:solidFill>
                <a:schemeClr val="bg1"/>
              </a:solidFill>
            </a:endParaRPr>
          </a:p>
          <a:p>
            <a:pPr lvl="1"/>
            <a:r>
              <a:rPr lang="zh-TW" altLang="en-US" dirty="0">
                <a:solidFill>
                  <a:schemeClr val="bg1"/>
                </a:solidFill>
              </a:rPr>
              <a:t>使用</a:t>
            </a:r>
            <a:r>
              <a:rPr lang="en-US" altLang="zh-TW" dirty="0">
                <a:solidFill>
                  <a:schemeClr val="bg1"/>
                </a:solidFill>
              </a:rPr>
              <a:t>select</a:t>
            </a:r>
            <a:r>
              <a:rPr lang="zh-TW" altLang="en-US" dirty="0">
                <a:solidFill>
                  <a:schemeClr val="bg1"/>
                </a:solidFill>
              </a:rPr>
              <a:t>元素，在</a:t>
            </a:r>
            <a:r>
              <a:rPr lang="en-US" altLang="zh-TW" dirty="0">
                <a:solidFill>
                  <a:schemeClr val="bg1"/>
                </a:solidFill>
              </a:rPr>
              <a:t>select</a:t>
            </a:r>
            <a:r>
              <a:rPr lang="zh-TW" altLang="en-US" dirty="0">
                <a:solidFill>
                  <a:schemeClr val="bg1"/>
                </a:solidFill>
              </a:rPr>
              <a:t>元素內加上</a:t>
            </a:r>
            <a:r>
              <a:rPr lang="en-US" altLang="zh-TW" dirty="0">
                <a:solidFill>
                  <a:schemeClr val="bg1"/>
                </a:solidFill>
              </a:rPr>
              <a:t>option</a:t>
            </a:r>
            <a:r>
              <a:rPr lang="zh-TW" altLang="en-US" dirty="0">
                <a:solidFill>
                  <a:schemeClr val="bg1"/>
                </a:solidFill>
              </a:rPr>
              <a:t>元素</a:t>
            </a:r>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r>
              <a:rPr lang="en-US" altLang="zh-TW" dirty="0">
                <a:solidFill>
                  <a:schemeClr val="bg1"/>
                </a:solidFill>
              </a:rPr>
              <a:t>select</a:t>
            </a:r>
            <a:r>
              <a:rPr lang="zh-TW" altLang="en-US" dirty="0">
                <a:solidFill>
                  <a:schemeClr val="bg1"/>
                </a:solidFill>
              </a:rPr>
              <a:t>元素常用屬性</a:t>
            </a:r>
            <a:endParaRPr lang="en-US" altLang="zh-TW" dirty="0">
              <a:solidFill>
                <a:schemeClr val="bg1"/>
              </a:solidFill>
            </a:endParaRPr>
          </a:p>
          <a:p>
            <a:pPr lvl="2"/>
            <a:r>
              <a:rPr lang="en-US" altLang="zh-TW" dirty="0">
                <a:solidFill>
                  <a:schemeClr val="bg1"/>
                </a:solidFill>
              </a:rPr>
              <a:t>name</a:t>
            </a:r>
            <a:r>
              <a:rPr lang="zh-TW" altLang="en-US" dirty="0">
                <a:solidFill>
                  <a:schemeClr val="bg1"/>
                </a:solidFill>
              </a:rPr>
              <a:t>、</a:t>
            </a:r>
            <a:r>
              <a:rPr lang="en-US" altLang="zh-TW" dirty="0">
                <a:solidFill>
                  <a:schemeClr val="bg1"/>
                </a:solidFill>
              </a:rPr>
              <a:t>id</a:t>
            </a:r>
            <a:r>
              <a:rPr lang="zh-TW" altLang="en-US" dirty="0">
                <a:solidFill>
                  <a:schemeClr val="bg1"/>
                </a:solidFill>
              </a:rPr>
              <a:t>、</a:t>
            </a:r>
            <a:r>
              <a:rPr lang="en-US" altLang="zh-TW" dirty="0">
                <a:solidFill>
                  <a:schemeClr val="bg1"/>
                </a:solidFill>
              </a:rPr>
              <a:t>multiple(</a:t>
            </a:r>
            <a:r>
              <a:rPr lang="zh-TW" altLang="en-US" dirty="0">
                <a:solidFill>
                  <a:schemeClr val="bg1"/>
                </a:solidFill>
              </a:rPr>
              <a:t>複選，沒有加上此屬性為單選</a:t>
            </a:r>
            <a:r>
              <a:rPr lang="en-US" altLang="zh-TW" dirty="0">
                <a:solidFill>
                  <a:schemeClr val="bg1"/>
                </a:solidFill>
              </a:rPr>
              <a:t>)</a:t>
            </a:r>
          </a:p>
          <a:p>
            <a:pPr lvl="1"/>
            <a:r>
              <a:rPr lang="en-US" altLang="zh-TW" dirty="0">
                <a:solidFill>
                  <a:schemeClr val="bg1"/>
                </a:solidFill>
              </a:rPr>
              <a:t>option</a:t>
            </a:r>
            <a:r>
              <a:rPr lang="zh-TW" altLang="en-US" dirty="0">
                <a:solidFill>
                  <a:schemeClr val="bg1"/>
                </a:solidFill>
              </a:rPr>
              <a:t>元素常用屬性</a:t>
            </a:r>
            <a:endParaRPr lang="en-US" altLang="zh-TW" dirty="0">
              <a:solidFill>
                <a:schemeClr val="bg1"/>
              </a:solidFill>
            </a:endParaRPr>
          </a:p>
          <a:p>
            <a:pPr lvl="2"/>
            <a:r>
              <a:rPr lang="en-US" altLang="zh-TW" dirty="0">
                <a:solidFill>
                  <a:schemeClr val="bg1"/>
                </a:solidFill>
              </a:rPr>
              <a:t>value</a:t>
            </a:r>
            <a:r>
              <a:rPr lang="zh-TW" altLang="en-US" dirty="0">
                <a:solidFill>
                  <a:schemeClr val="bg1"/>
                </a:solidFill>
              </a:rPr>
              <a:t>、</a:t>
            </a:r>
            <a:r>
              <a:rPr lang="en-US" altLang="zh-TW" dirty="0">
                <a:solidFill>
                  <a:schemeClr val="bg1"/>
                </a:solidFill>
              </a:rPr>
              <a:t>selected(</a:t>
            </a:r>
            <a:r>
              <a:rPr lang="zh-TW" altLang="en-US" dirty="0">
                <a:solidFill>
                  <a:schemeClr val="bg1"/>
                </a:solidFill>
              </a:rPr>
              <a:t>預設被選擇的項目</a:t>
            </a:r>
            <a:r>
              <a:rPr lang="en-US" altLang="zh-TW" dirty="0">
                <a:solidFill>
                  <a:schemeClr val="bg1"/>
                </a:solidFill>
              </a:rPr>
              <a:t>)</a:t>
            </a:r>
          </a:p>
          <a:p>
            <a:pPr>
              <a:buNone/>
            </a:pPr>
            <a:endParaRPr lang="en-US" altLang="zh-TW" sz="2400" dirty="0">
              <a:solidFill>
                <a:schemeClr val="bg1"/>
              </a:solidFill>
            </a:endParaRPr>
          </a:p>
        </p:txBody>
      </p:sp>
      <p:sp>
        <p:nvSpPr>
          <p:cNvPr id="6" name="圓角矩形 5"/>
          <p:cNvSpPr/>
          <p:nvPr/>
        </p:nvSpPr>
        <p:spPr>
          <a:xfrm>
            <a:off x="1147864" y="2817843"/>
            <a:ext cx="4795736" cy="1715246"/>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&lt;select name="</a:t>
            </a:r>
            <a:r>
              <a:rPr lang="en-US" altLang="zh-TW" sz="1600" dirty="0" err="1"/>
              <a:t>LivingIn</a:t>
            </a:r>
            <a:r>
              <a:rPr lang="en-US" altLang="zh-TW" sz="1600" dirty="0"/>
              <a:t>"&gt;</a:t>
            </a:r>
          </a:p>
          <a:p>
            <a:pPr>
              <a:defRPr/>
            </a:pPr>
            <a:r>
              <a:rPr lang="zh-TW" altLang="en-US" sz="1600" dirty="0"/>
              <a:t>    </a:t>
            </a:r>
            <a:r>
              <a:rPr lang="en-US" altLang="zh-TW" sz="1600" dirty="0"/>
              <a:t>&lt;option value="TPE"&gt;</a:t>
            </a:r>
            <a:r>
              <a:rPr lang="zh-TW" altLang="en-US" sz="1600" dirty="0"/>
              <a:t>台北市</a:t>
            </a:r>
            <a:r>
              <a:rPr lang="en-US" altLang="zh-TW" sz="1600" dirty="0"/>
              <a:t>&lt;/option&gt;</a:t>
            </a:r>
          </a:p>
          <a:p>
            <a:pPr>
              <a:defRPr/>
            </a:pPr>
            <a:r>
              <a:rPr lang="zh-TW" altLang="en-US" sz="1600" dirty="0"/>
              <a:t>    </a:t>
            </a:r>
            <a:r>
              <a:rPr lang="en-US" altLang="zh-TW" sz="1600" dirty="0"/>
              <a:t>&lt;option value="TPH"&gt;</a:t>
            </a:r>
            <a:r>
              <a:rPr lang="zh-TW" altLang="en-US" sz="1600" dirty="0"/>
              <a:t>新北市</a:t>
            </a:r>
            <a:r>
              <a:rPr lang="en-US" altLang="zh-TW" sz="1600" dirty="0"/>
              <a:t>&lt;/option&gt;</a:t>
            </a:r>
          </a:p>
          <a:p>
            <a:pPr>
              <a:defRPr/>
            </a:pPr>
            <a:r>
              <a:rPr lang="zh-TW" altLang="en-US" sz="1600" dirty="0"/>
              <a:t>    </a:t>
            </a:r>
            <a:r>
              <a:rPr lang="en-US" altLang="zh-TW" sz="1600" dirty="0"/>
              <a:t>&lt;option value="TYC"&gt;</a:t>
            </a:r>
            <a:r>
              <a:rPr lang="zh-TW" altLang="en-US" sz="1600" dirty="0"/>
              <a:t>桃園市</a:t>
            </a:r>
            <a:r>
              <a:rPr lang="en-US" altLang="zh-TW" sz="1600" dirty="0"/>
              <a:t>&lt;/option&gt;</a:t>
            </a:r>
          </a:p>
          <a:p>
            <a:pPr>
              <a:defRPr/>
            </a:pPr>
            <a:r>
              <a:rPr lang="zh-TW" altLang="en-US" sz="1600" dirty="0"/>
              <a:t>    </a:t>
            </a:r>
            <a:r>
              <a:rPr lang="en-US" altLang="zh-TW" sz="1600" dirty="0"/>
              <a:t>&lt;option value="HSC"&gt;</a:t>
            </a:r>
            <a:r>
              <a:rPr lang="zh-TW" altLang="en-US" sz="1600" dirty="0"/>
              <a:t>新竹市</a:t>
            </a:r>
            <a:r>
              <a:rPr lang="en-US" altLang="zh-TW" sz="1600" dirty="0"/>
              <a:t>&lt;/option&gt;</a:t>
            </a:r>
          </a:p>
          <a:p>
            <a:pPr>
              <a:defRPr/>
            </a:pPr>
            <a:r>
              <a:rPr lang="en-US" altLang="zh-TW" sz="1600" dirty="0"/>
              <a:t>&lt;/select&gt;</a:t>
            </a:r>
          </a:p>
        </p:txBody>
      </p:sp>
      <p:graphicFrame>
        <p:nvGraphicFramePr>
          <p:cNvPr id="4" name="物件 3"/>
          <p:cNvGraphicFramePr>
            <a:graphicFrameLocks noChangeAspect="1"/>
          </p:cNvGraphicFramePr>
          <p:nvPr>
            <p:extLst>
              <p:ext uri="{D42A27DB-BD31-4B8C-83A1-F6EECF244321}">
                <p14:modId xmlns:p14="http://schemas.microsoft.com/office/powerpoint/2010/main" val="120199087"/>
              </p:ext>
            </p:extLst>
          </p:nvPr>
        </p:nvGraphicFramePr>
        <p:xfrm>
          <a:off x="6453086" y="3131393"/>
          <a:ext cx="820297" cy="1119595"/>
        </p:xfrm>
        <a:graphic>
          <a:graphicData uri="http://schemas.openxmlformats.org/presentationml/2006/ole">
            <mc:AlternateContent xmlns:mc="http://schemas.openxmlformats.org/markup-compatibility/2006">
              <mc:Choice xmlns:v="urn:schemas-microsoft-com:vml" Requires="v">
                <p:oleObj name="Image" r:id="rId3" imgW="939683" imgH="1282540" progId="">
                  <p:embed/>
                </p:oleObj>
              </mc:Choice>
              <mc:Fallback>
                <p:oleObj name="Image" r:id="rId3" imgW="939683" imgH="1282540" progId="">
                  <p:embed/>
                  <p:pic>
                    <p:nvPicPr>
                      <p:cNvPr id="0" name="Picture 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3086" y="3131393"/>
                        <a:ext cx="820297" cy="1119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投影片編號版面配置區 9"/>
          <p:cNvSpPr>
            <a:spLocks noGrp="1"/>
          </p:cNvSpPr>
          <p:nvPr>
            <p:ph type="sldNum" sz="quarter" idx="12"/>
          </p:nvPr>
        </p:nvSpPr>
        <p:spPr/>
        <p:txBody>
          <a:bodyPr/>
          <a:lstStyle/>
          <a:p>
            <a:fld id="{F86E7483-409D-4D1B-9719-A7AE4E854181}" type="slidenum">
              <a:rPr lang="zh-TW" altLang="en-US" smtClean="0"/>
              <a:pPr/>
              <a:t>60</a:t>
            </a:fld>
            <a:endParaRPr lang="zh-TW" altLang="en-US"/>
          </a:p>
        </p:txBody>
      </p:sp>
    </p:spTree>
    <p:extLst>
      <p:ext uri="{BB962C8B-B14F-4D97-AF65-F5344CB8AC3E}">
        <p14:creationId xmlns:p14="http://schemas.microsoft.com/office/powerpoint/2010/main" val="1639826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 按鈕控制項</a:t>
            </a:r>
            <a:r>
              <a:rPr lang="en-US" altLang="zh-TW" b="1" dirty="0">
                <a:solidFill>
                  <a:schemeClr val="bg1"/>
                </a:solidFill>
                <a:latin typeface="Arial Unicode MS" panose="020B0604020202020204" pitchFamily="34" charset="-120"/>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dirty="0">
                <a:solidFill>
                  <a:schemeClr val="bg1"/>
                </a:solidFill>
              </a:rPr>
              <a:t>送出按鈕</a:t>
            </a:r>
            <a:endParaRPr lang="en-US" altLang="zh-TW" dirty="0">
              <a:solidFill>
                <a:schemeClr val="bg1"/>
              </a:solidFill>
            </a:endParaRPr>
          </a:p>
          <a:p>
            <a:pPr lvl="1"/>
            <a:r>
              <a:rPr lang="en-US" altLang="zh-TW" dirty="0">
                <a:solidFill>
                  <a:schemeClr val="bg1"/>
                </a:solidFill>
              </a:rPr>
              <a:t>Input </a:t>
            </a:r>
            <a:r>
              <a:rPr lang="zh-TW" altLang="en-US" dirty="0">
                <a:solidFill>
                  <a:schemeClr val="bg1"/>
                </a:solidFill>
              </a:rPr>
              <a:t>元素中</a:t>
            </a:r>
            <a:r>
              <a:rPr lang="en-US" altLang="zh-TW" dirty="0">
                <a:solidFill>
                  <a:schemeClr val="bg1"/>
                </a:solidFill>
              </a:rPr>
              <a:t>type</a:t>
            </a:r>
            <a:r>
              <a:rPr lang="zh-TW" altLang="en-US" dirty="0">
                <a:solidFill>
                  <a:schemeClr val="bg1"/>
                </a:solidFill>
              </a:rPr>
              <a:t>屬性的屬性值設定成</a:t>
            </a:r>
            <a:r>
              <a:rPr lang="en-US" altLang="zh-TW" dirty="0">
                <a:solidFill>
                  <a:schemeClr val="bg1"/>
                </a:solidFill>
              </a:rPr>
              <a:t>submit</a:t>
            </a:r>
          </a:p>
          <a:p>
            <a:pPr lvl="1"/>
            <a:r>
              <a:rPr lang="zh-TW" altLang="en-US" dirty="0">
                <a:solidFill>
                  <a:schemeClr val="bg1"/>
                </a:solidFill>
              </a:rPr>
              <a:t>會將表單中使用者輸入的資料送到伺服器端</a:t>
            </a:r>
            <a:endParaRPr lang="en-US" altLang="zh-TW" dirty="0">
              <a:solidFill>
                <a:schemeClr val="bg1"/>
              </a:solidFill>
            </a:endParaRPr>
          </a:p>
          <a:p>
            <a:r>
              <a:rPr lang="zh-TW" altLang="en-US" dirty="0">
                <a:solidFill>
                  <a:schemeClr val="bg1"/>
                </a:solidFill>
              </a:rPr>
              <a:t>清除資料</a:t>
            </a:r>
            <a:endParaRPr lang="en-US" altLang="zh-TW" dirty="0">
              <a:solidFill>
                <a:schemeClr val="bg1"/>
              </a:solidFill>
            </a:endParaRPr>
          </a:p>
          <a:p>
            <a:pPr lvl="1"/>
            <a:r>
              <a:rPr lang="en-US" altLang="zh-TW" dirty="0">
                <a:solidFill>
                  <a:schemeClr val="bg1"/>
                </a:solidFill>
              </a:rPr>
              <a:t>Input </a:t>
            </a:r>
            <a:r>
              <a:rPr lang="zh-TW" altLang="en-US" dirty="0">
                <a:solidFill>
                  <a:schemeClr val="bg1"/>
                </a:solidFill>
              </a:rPr>
              <a:t>元素中</a:t>
            </a:r>
            <a:r>
              <a:rPr lang="en-US" altLang="zh-TW" dirty="0">
                <a:solidFill>
                  <a:schemeClr val="bg1"/>
                </a:solidFill>
              </a:rPr>
              <a:t>type</a:t>
            </a:r>
            <a:r>
              <a:rPr lang="zh-TW" altLang="en-US" dirty="0">
                <a:solidFill>
                  <a:schemeClr val="bg1"/>
                </a:solidFill>
              </a:rPr>
              <a:t>屬性的屬性值設定成</a:t>
            </a:r>
            <a:r>
              <a:rPr lang="en-US" altLang="zh-TW" dirty="0">
                <a:solidFill>
                  <a:schemeClr val="bg1"/>
                </a:solidFill>
              </a:rPr>
              <a:t>reset</a:t>
            </a:r>
          </a:p>
          <a:p>
            <a:pPr lvl="1"/>
            <a:r>
              <a:rPr lang="zh-TW" altLang="en-US" dirty="0">
                <a:solidFill>
                  <a:schemeClr val="bg1"/>
                </a:solidFill>
              </a:rPr>
              <a:t>會清除表單中使用者輸入的資料</a:t>
            </a:r>
            <a:endParaRPr lang="en-US" altLang="zh-TW" dirty="0">
              <a:solidFill>
                <a:schemeClr val="bg1"/>
              </a:solidFill>
            </a:endParaRPr>
          </a:p>
          <a:p>
            <a:endParaRPr lang="en-US" altLang="zh-TW" dirty="0">
              <a:solidFill>
                <a:schemeClr val="bg1"/>
              </a:solidFill>
            </a:endParaRPr>
          </a:p>
          <a:p>
            <a:pPr>
              <a:buNone/>
            </a:pPr>
            <a:r>
              <a:rPr lang="zh-TW" altLang="en-US" dirty="0">
                <a:solidFill>
                  <a:schemeClr val="bg1"/>
                </a:solidFill>
              </a:rPr>
              <a:t>   </a:t>
            </a:r>
            <a:endParaRPr lang="en-US" altLang="zh-TW" dirty="0">
              <a:solidFill>
                <a:schemeClr val="bg1"/>
              </a:solidFill>
            </a:endParaRPr>
          </a:p>
          <a:p>
            <a:pPr>
              <a:buNone/>
            </a:pPr>
            <a:endParaRPr lang="en-US" altLang="zh-TW" sz="2400" dirty="0">
              <a:solidFill>
                <a:schemeClr val="bg1"/>
              </a:solidFill>
            </a:endParaRPr>
          </a:p>
        </p:txBody>
      </p:sp>
      <p:sp>
        <p:nvSpPr>
          <p:cNvPr id="6" name="圓角矩形 5"/>
          <p:cNvSpPr/>
          <p:nvPr/>
        </p:nvSpPr>
        <p:spPr>
          <a:xfrm>
            <a:off x="904671" y="4829879"/>
            <a:ext cx="6147881" cy="89812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2000" dirty="0"/>
              <a:t>&lt;input type="submit" value="</a:t>
            </a:r>
            <a:r>
              <a:rPr lang="zh-TW" altLang="en-US" sz="2000" dirty="0"/>
              <a:t>送出</a:t>
            </a:r>
            <a:r>
              <a:rPr lang="en-US" altLang="zh-TW" sz="2000" dirty="0"/>
              <a:t>"&gt;</a:t>
            </a:r>
          </a:p>
          <a:p>
            <a:pPr>
              <a:defRPr/>
            </a:pPr>
            <a:r>
              <a:rPr lang="en-US" altLang="zh-TW" sz="2000" dirty="0"/>
              <a:t>&lt;input type="reset" value="</a:t>
            </a:r>
            <a:r>
              <a:rPr lang="zh-TW" altLang="en-US" sz="2000" dirty="0"/>
              <a:t>清除</a:t>
            </a:r>
            <a:r>
              <a:rPr lang="en-US" altLang="zh-TW" sz="2000" dirty="0"/>
              <a:t>"&gt;</a:t>
            </a:r>
          </a:p>
        </p:txBody>
      </p:sp>
      <p:pic>
        <p:nvPicPr>
          <p:cNvPr id="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9350" y="3788519"/>
            <a:ext cx="691339" cy="42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9350" y="2551553"/>
            <a:ext cx="691339" cy="41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投影片編號版面配置區 8"/>
          <p:cNvSpPr>
            <a:spLocks noGrp="1"/>
          </p:cNvSpPr>
          <p:nvPr>
            <p:ph type="sldNum" sz="quarter" idx="12"/>
          </p:nvPr>
        </p:nvSpPr>
        <p:spPr/>
        <p:txBody>
          <a:bodyPr/>
          <a:lstStyle/>
          <a:p>
            <a:fld id="{F86E7483-409D-4D1B-9719-A7AE4E854181}" type="slidenum">
              <a:rPr lang="zh-TW" altLang="en-US" smtClean="0"/>
              <a:pPr/>
              <a:t>61</a:t>
            </a:fld>
            <a:endParaRPr lang="zh-TW" altLang="en-US"/>
          </a:p>
        </p:txBody>
      </p:sp>
    </p:spTree>
    <p:extLst>
      <p:ext uri="{BB962C8B-B14F-4D97-AF65-F5344CB8AC3E}">
        <p14:creationId xmlns:p14="http://schemas.microsoft.com/office/powerpoint/2010/main" val="134587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 按鈕控制項</a:t>
            </a:r>
            <a:r>
              <a:rPr lang="en-US" altLang="zh-TW" b="1" dirty="0">
                <a:solidFill>
                  <a:schemeClr val="bg1"/>
                </a:solidFill>
                <a:latin typeface="Arial Unicode MS" panose="020B0604020202020204" pitchFamily="34" charset="-120"/>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r>
              <a:rPr lang="zh-TW" altLang="en-US" dirty="0">
                <a:solidFill>
                  <a:schemeClr val="bg1"/>
                </a:solidFill>
              </a:rPr>
              <a:t>一般按鈕</a:t>
            </a:r>
            <a:endParaRPr lang="en-US" altLang="zh-TW" dirty="0">
              <a:solidFill>
                <a:schemeClr val="bg1"/>
              </a:solidFill>
            </a:endParaRPr>
          </a:p>
          <a:p>
            <a:pPr lvl="1"/>
            <a:r>
              <a:rPr lang="en-US" altLang="zh-TW" dirty="0">
                <a:solidFill>
                  <a:schemeClr val="bg1"/>
                </a:solidFill>
              </a:rPr>
              <a:t>Input </a:t>
            </a:r>
            <a:r>
              <a:rPr lang="zh-TW" altLang="en-US" dirty="0">
                <a:solidFill>
                  <a:schemeClr val="bg1"/>
                </a:solidFill>
              </a:rPr>
              <a:t>元素中</a:t>
            </a:r>
            <a:r>
              <a:rPr lang="en-US" altLang="zh-TW" dirty="0">
                <a:solidFill>
                  <a:schemeClr val="bg1"/>
                </a:solidFill>
              </a:rPr>
              <a:t>type</a:t>
            </a:r>
            <a:r>
              <a:rPr lang="zh-TW" altLang="en-US" dirty="0">
                <a:solidFill>
                  <a:schemeClr val="bg1"/>
                </a:solidFill>
              </a:rPr>
              <a:t>屬性的屬性值設定成</a:t>
            </a:r>
            <a:r>
              <a:rPr lang="en-US" altLang="zh-TW" dirty="0">
                <a:solidFill>
                  <a:schemeClr val="bg1"/>
                </a:solidFill>
              </a:rPr>
              <a:t>button</a:t>
            </a:r>
          </a:p>
          <a:p>
            <a:pPr lvl="1"/>
            <a:r>
              <a:rPr lang="zh-TW" altLang="en-US" dirty="0">
                <a:solidFill>
                  <a:schemeClr val="bg1"/>
                </a:solidFill>
              </a:rPr>
              <a:t>使用</a:t>
            </a:r>
            <a:r>
              <a:rPr lang="en-US" altLang="zh-TW" dirty="0">
                <a:solidFill>
                  <a:schemeClr val="bg1"/>
                </a:solidFill>
              </a:rPr>
              <a:t>button</a:t>
            </a:r>
            <a:r>
              <a:rPr lang="zh-TW" altLang="en-US" dirty="0">
                <a:solidFill>
                  <a:schemeClr val="bg1"/>
                </a:solidFill>
              </a:rPr>
              <a:t>元素</a:t>
            </a:r>
            <a:endParaRPr lang="en-US" altLang="zh-TW" dirty="0">
              <a:solidFill>
                <a:schemeClr val="bg1"/>
              </a:solidFill>
            </a:endParaRPr>
          </a:p>
          <a:p>
            <a:pPr lvl="1"/>
            <a:r>
              <a:rPr lang="zh-TW" altLang="en-US" dirty="0">
                <a:solidFill>
                  <a:schemeClr val="bg1"/>
                </a:solidFill>
              </a:rPr>
              <a:t>沒有任何預設功能，用來讓開發人員透過</a:t>
            </a:r>
            <a:r>
              <a:rPr lang="en-US" altLang="zh-TW" dirty="0">
                <a:solidFill>
                  <a:schemeClr val="bg1"/>
                </a:solidFill>
              </a:rPr>
              <a:t>JavaScript</a:t>
            </a:r>
            <a:r>
              <a:rPr lang="zh-TW" altLang="en-US" dirty="0">
                <a:solidFill>
                  <a:schemeClr val="bg1"/>
                </a:solidFill>
              </a:rPr>
              <a:t>程式去自訂一些功能。</a:t>
            </a:r>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endParaRPr lang="en-US" altLang="zh-TW" dirty="0">
              <a:solidFill>
                <a:schemeClr val="bg1"/>
              </a:solidFill>
            </a:endParaRPr>
          </a:p>
          <a:p>
            <a:pPr lvl="1"/>
            <a:r>
              <a:rPr lang="zh-TW" altLang="en-US" dirty="0">
                <a:solidFill>
                  <a:schemeClr val="bg1"/>
                </a:solidFill>
              </a:rPr>
              <a:t>常用屬性</a:t>
            </a:r>
            <a:endParaRPr lang="en-US" altLang="zh-TW" dirty="0">
              <a:solidFill>
                <a:schemeClr val="bg1"/>
              </a:solidFill>
            </a:endParaRPr>
          </a:p>
          <a:p>
            <a:pPr lvl="2"/>
            <a:r>
              <a:rPr lang="en-US" altLang="zh-TW" dirty="0">
                <a:solidFill>
                  <a:schemeClr val="bg1"/>
                </a:solidFill>
              </a:rPr>
              <a:t>name</a:t>
            </a:r>
            <a:r>
              <a:rPr lang="zh-TW" altLang="en-US" dirty="0">
                <a:solidFill>
                  <a:schemeClr val="bg1"/>
                </a:solidFill>
              </a:rPr>
              <a:t>、</a:t>
            </a:r>
            <a:r>
              <a:rPr lang="en-US" altLang="zh-TW" dirty="0">
                <a:solidFill>
                  <a:schemeClr val="bg1"/>
                </a:solidFill>
              </a:rPr>
              <a:t>id</a:t>
            </a:r>
            <a:r>
              <a:rPr lang="zh-TW" altLang="en-US" dirty="0">
                <a:solidFill>
                  <a:schemeClr val="bg1"/>
                </a:solidFill>
              </a:rPr>
              <a:t>、</a:t>
            </a:r>
            <a:r>
              <a:rPr lang="en-US" altLang="zh-TW" dirty="0">
                <a:solidFill>
                  <a:schemeClr val="bg1"/>
                </a:solidFill>
              </a:rPr>
              <a:t>value</a:t>
            </a:r>
          </a:p>
          <a:p>
            <a:pPr lvl="2"/>
            <a:r>
              <a:rPr lang="en-US" altLang="zh-TW" dirty="0">
                <a:solidFill>
                  <a:schemeClr val="bg1"/>
                </a:solidFill>
              </a:rPr>
              <a:t>disabled(</a:t>
            </a:r>
            <a:r>
              <a:rPr lang="zh-TW" altLang="en-US" dirty="0">
                <a:solidFill>
                  <a:schemeClr val="bg1"/>
                </a:solidFill>
              </a:rPr>
              <a:t>取消按鈕功能</a:t>
            </a:r>
            <a:r>
              <a:rPr lang="en-US" altLang="zh-TW" dirty="0">
                <a:solidFill>
                  <a:schemeClr val="bg1"/>
                </a:solidFill>
              </a:rPr>
              <a:t>)</a:t>
            </a:r>
          </a:p>
          <a:p>
            <a:pPr>
              <a:buNone/>
            </a:pPr>
            <a:endParaRPr lang="en-US" altLang="zh-TW" dirty="0">
              <a:solidFill>
                <a:schemeClr val="bg1"/>
              </a:solidFill>
            </a:endParaRPr>
          </a:p>
        </p:txBody>
      </p:sp>
      <p:sp>
        <p:nvSpPr>
          <p:cNvPr id="6" name="圓角矩形 5"/>
          <p:cNvSpPr/>
          <p:nvPr/>
        </p:nvSpPr>
        <p:spPr>
          <a:xfrm>
            <a:off x="1201905" y="3886666"/>
            <a:ext cx="7037423" cy="89812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&lt;input type=“button” name=“button1” id=“button1”</a:t>
            </a:r>
            <a:r>
              <a:rPr lang="zh-TW" altLang="en-US" sz="1600" dirty="0"/>
              <a:t> </a:t>
            </a:r>
            <a:r>
              <a:rPr lang="en-US" altLang="zh-TW" sz="1600" dirty="0"/>
              <a:t>value=“</a:t>
            </a:r>
            <a:r>
              <a:rPr lang="zh-TW" altLang="en-US" sz="1600" dirty="0"/>
              <a:t>一般按鈕</a:t>
            </a:r>
            <a:r>
              <a:rPr lang="en-US" altLang="zh-TW" sz="1600" dirty="0"/>
              <a:t>"&gt;</a:t>
            </a:r>
            <a:endParaRPr lang="zh-TW" altLang="en-US" sz="1600" dirty="0"/>
          </a:p>
          <a:p>
            <a:pPr>
              <a:defRPr/>
            </a:pPr>
            <a:r>
              <a:rPr lang="en-US" altLang="zh-TW" sz="1600" dirty="0"/>
              <a:t>&lt;button type=“button” name=“button1” id=“button1” &gt;</a:t>
            </a:r>
            <a:r>
              <a:rPr lang="zh-TW" altLang="en-US" sz="1600" dirty="0"/>
              <a:t>一般按鈕</a:t>
            </a:r>
            <a:r>
              <a:rPr lang="en-US" altLang="zh-TW" sz="1600" dirty="0"/>
              <a:t>&lt;/button&gt;</a:t>
            </a:r>
          </a:p>
        </p:txBody>
      </p:sp>
      <p:pic>
        <p:nvPicPr>
          <p:cNvPr id="9" name="圖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9671" y="5369734"/>
            <a:ext cx="1769657" cy="38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投影片編號版面配置區 4"/>
          <p:cNvSpPr>
            <a:spLocks noGrp="1"/>
          </p:cNvSpPr>
          <p:nvPr>
            <p:ph type="sldNum" sz="quarter" idx="12"/>
          </p:nvPr>
        </p:nvSpPr>
        <p:spPr/>
        <p:txBody>
          <a:bodyPr/>
          <a:lstStyle/>
          <a:p>
            <a:fld id="{F86E7483-409D-4D1B-9719-A7AE4E854181}" type="slidenum">
              <a:rPr lang="zh-TW" altLang="en-US" smtClean="0"/>
              <a:pPr/>
              <a:t>62</a:t>
            </a:fld>
            <a:endParaRPr lang="zh-TW" altLang="en-US"/>
          </a:p>
        </p:txBody>
      </p:sp>
    </p:spTree>
    <p:extLst>
      <p:ext uri="{BB962C8B-B14F-4D97-AF65-F5344CB8AC3E}">
        <p14:creationId xmlns:p14="http://schemas.microsoft.com/office/powerpoint/2010/main" val="13484153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檔案上傳控制項</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a:bodyPr>
          <a:lstStyle/>
          <a:p>
            <a:pPr marL="342900" lvl="1" indent="-342900">
              <a:defRPr/>
            </a:pPr>
            <a:r>
              <a:rPr lang="zh-TW" altLang="en-US" dirty="0">
                <a:solidFill>
                  <a:schemeClr val="bg1"/>
                </a:solidFill>
              </a:rPr>
              <a:t>上傳檔案</a:t>
            </a:r>
            <a:endParaRPr lang="en-US" altLang="zh-TW" dirty="0">
              <a:solidFill>
                <a:schemeClr val="bg1"/>
              </a:solidFill>
            </a:endParaRPr>
          </a:p>
          <a:p>
            <a:pPr marL="742950" lvl="2" indent="-342900">
              <a:defRPr/>
            </a:pPr>
            <a:r>
              <a:rPr lang="en-US" altLang="zh-TW" dirty="0">
                <a:solidFill>
                  <a:schemeClr val="bg1"/>
                </a:solidFill>
              </a:rPr>
              <a:t>Input </a:t>
            </a:r>
            <a:r>
              <a:rPr lang="zh-TW" altLang="en-US" dirty="0">
                <a:solidFill>
                  <a:schemeClr val="bg1"/>
                </a:solidFill>
              </a:rPr>
              <a:t>元素中</a:t>
            </a:r>
            <a:r>
              <a:rPr lang="en-US" altLang="zh-TW" dirty="0">
                <a:solidFill>
                  <a:schemeClr val="bg1"/>
                </a:solidFill>
              </a:rPr>
              <a:t>type</a:t>
            </a:r>
            <a:r>
              <a:rPr lang="zh-TW" altLang="en-US" dirty="0">
                <a:solidFill>
                  <a:schemeClr val="bg1"/>
                </a:solidFill>
              </a:rPr>
              <a:t>屬性的屬性值設定成</a:t>
            </a:r>
            <a:r>
              <a:rPr lang="en-US" altLang="zh-TW" dirty="0">
                <a:solidFill>
                  <a:schemeClr val="bg1"/>
                </a:solidFill>
              </a:rPr>
              <a:t>file</a:t>
            </a:r>
          </a:p>
          <a:p>
            <a:pPr marL="742950" lvl="2" indent="-342900">
              <a:defRPr/>
            </a:pPr>
            <a:endParaRPr lang="en-US" altLang="zh-TW" dirty="0">
              <a:solidFill>
                <a:schemeClr val="bg1"/>
              </a:solidFill>
            </a:endParaRPr>
          </a:p>
          <a:p>
            <a:pPr marL="742950" lvl="2" indent="-342900">
              <a:defRPr/>
            </a:pPr>
            <a:endParaRPr lang="en-US" altLang="zh-TW" dirty="0">
              <a:solidFill>
                <a:schemeClr val="bg1"/>
              </a:solidFill>
            </a:endParaRPr>
          </a:p>
          <a:p>
            <a:pPr marL="742950" lvl="2" indent="-342900">
              <a:defRPr/>
            </a:pPr>
            <a:endParaRPr lang="en-US" altLang="zh-TW" dirty="0">
              <a:solidFill>
                <a:schemeClr val="bg1"/>
              </a:solidFill>
            </a:endParaRPr>
          </a:p>
          <a:p>
            <a:pPr marL="342900" lvl="1" indent="-342900">
              <a:defRPr/>
            </a:pPr>
            <a:endParaRPr lang="en-US" altLang="zh-TW" dirty="0">
              <a:solidFill>
                <a:schemeClr val="bg1"/>
              </a:solidFill>
            </a:endParaRPr>
          </a:p>
          <a:p>
            <a:pPr marL="742950" lvl="2" indent="-342900">
              <a:defRPr/>
            </a:pPr>
            <a:endParaRPr lang="en-US" altLang="zh-TW" dirty="0">
              <a:solidFill>
                <a:schemeClr val="bg1"/>
              </a:solidFill>
            </a:endParaRPr>
          </a:p>
          <a:p>
            <a:pPr marL="742950" lvl="2" indent="-342900">
              <a:defRPr/>
            </a:pPr>
            <a:endParaRPr lang="en-US" altLang="zh-TW" dirty="0">
              <a:solidFill>
                <a:schemeClr val="bg1"/>
              </a:solidFill>
            </a:endParaRPr>
          </a:p>
          <a:p>
            <a:pPr marL="400050" lvl="2" indent="0">
              <a:buNone/>
              <a:defRPr/>
            </a:pPr>
            <a:endParaRPr lang="en-US" altLang="zh-TW" dirty="0">
              <a:solidFill>
                <a:schemeClr val="bg1"/>
              </a:solidFill>
            </a:endParaRPr>
          </a:p>
          <a:p>
            <a:pPr>
              <a:defRPr/>
            </a:pPr>
            <a:endParaRPr lang="en-US" altLang="zh-TW" dirty="0">
              <a:solidFill>
                <a:schemeClr val="bg1"/>
              </a:solidFill>
            </a:endParaRPr>
          </a:p>
          <a:p>
            <a:pPr>
              <a:buNone/>
              <a:defRPr/>
            </a:pPr>
            <a:r>
              <a:rPr lang="zh-TW" altLang="en-US" dirty="0">
                <a:solidFill>
                  <a:schemeClr val="bg1"/>
                </a:solidFill>
              </a:rPr>
              <a:t>   </a:t>
            </a:r>
            <a:endParaRPr lang="en-US" altLang="zh-TW" sz="2400" dirty="0">
              <a:solidFill>
                <a:schemeClr val="bg1"/>
              </a:solidFill>
            </a:endParaRPr>
          </a:p>
        </p:txBody>
      </p:sp>
      <p:sp>
        <p:nvSpPr>
          <p:cNvPr id="6" name="圓角矩形 5"/>
          <p:cNvSpPr/>
          <p:nvPr/>
        </p:nvSpPr>
        <p:spPr>
          <a:xfrm>
            <a:off x="764160" y="2773959"/>
            <a:ext cx="7037423" cy="549147"/>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600" dirty="0"/>
              <a:t>&lt;label class="title"&gt;</a:t>
            </a:r>
            <a:r>
              <a:rPr lang="zh-TW" altLang="en-US" sz="1600" dirty="0"/>
              <a:t>照片</a:t>
            </a:r>
            <a:r>
              <a:rPr lang="en-US" altLang="zh-TW" sz="1600" dirty="0"/>
              <a:t>:&lt;/label&gt;&lt;input type="file" name="file1"&gt;</a:t>
            </a:r>
          </a:p>
        </p:txBody>
      </p:sp>
      <p:pic>
        <p:nvPicPr>
          <p:cNvPr id="7" name="圖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160" y="3614215"/>
            <a:ext cx="2319508" cy="37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圓角矩形 7"/>
          <p:cNvSpPr/>
          <p:nvPr/>
        </p:nvSpPr>
        <p:spPr>
          <a:xfrm>
            <a:off x="764160" y="5113668"/>
            <a:ext cx="7037423" cy="549147"/>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marL="0" lvl="1">
              <a:lnSpc>
                <a:spcPct val="90000"/>
              </a:lnSpc>
              <a:defRPr/>
            </a:pPr>
            <a:r>
              <a:rPr lang="en-US" altLang="zh-TW" sz="2000" dirty="0"/>
              <a:t>HTML5</a:t>
            </a:r>
            <a:r>
              <a:rPr lang="zh-TW" altLang="en-US" sz="2000" dirty="0"/>
              <a:t>提供更多的表單輸入類型及屬性</a:t>
            </a:r>
            <a:endParaRPr lang="en-US" altLang="zh-TW" sz="2000" dirty="0"/>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63</a:t>
            </a:fld>
            <a:endParaRPr lang="zh-TW" altLang="en-US"/>
          </a:p>
        </p:txBody>
      </p:sp>
    </p:spTree>
    <p:extLst>
      <p:ext uri="{BB962C8B-B14F-4D97-AF65-F5344CB8AC3E}">
        <p14:creationId xmlns:p14="http://schemas.microsoft.com/office/powerpoint/2010/main" val="40854720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範例表單標籤</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7886700" cy="4565447"/>
          </a:xfrm>
        </p:spPr>
        <p:txBody>
          <a:bodyPr>
            <a:normAutofit fontScale="55000" lnSpcReduction="20000"/>
          </a:bodyPr>
          <a:lstStyle/>
          <a:p>
            <a:pPr marL="0" indent="0">
              <a:spcBef>
                <a:spcPts val="600"/>
              </a:spcBef>
              <a:buNone/>
              <a:defRPr/>
            </a:pPr>
            <a:r>
              <a:rPr lang="en-US" altLang="zh-TW" dirty="0">
                <a:solidFill>
                  <a:schemeClr val="bg1"/>
                </a:solidFill>
              </a:rPr>
              <a:t>&lt;form action="#" method="post"&gt;</a:t>
            </a:r>
          </a:p>
          <a:p>
            <a:pPr marL="0" indent="0">
              <a:spcBef>
                <a:spcPts val="600"/>
              </a:spcBef>
              <a:buNone/>
              <a:defRPr/>
            </a:pPr>
            <a:r>
              <a:rPr lang="en-US" altLang="zh-TW" dirty="0">
                <a:solidFill>
                  <a:schemeClr val="bg1"/>
                </a:solidFill>
              </a:rPr>
              <a:t>&lt;</a:t>
            </a:r>
            <a:r>
              <a:rPr lang="en-US" altLang="zh-TW" dirty="0" err="1">
                <a:solidFill>
                  <a:schemeClr val="bg1"/>
                </a:solidFill>
              </a:rPr>
              <a:t>fieldset</a:t>
            </a:r>
            <a:r>
              <a:rPr lang="en-US" altLang="zh-TW" dirty="0">
                <a:solidFill>
                  <a:schemeClr val="bg1"/>
                </a:solidFill>
              </a:rPr>
              <a:t>&gt;</a:t>
            </a:r>
          </a:p>
          <a:p>
            <a:pPr>
              <a:spcBef>
                <a:spcPts val="600"/>
              </a:spcBef>
              <a:buNone/>
              <a:defRPr/>
            </a:pPr>
            <a:r>
              <a:rPr lang="en-US" altLang="zh-TW" dirty="0">
                <a:solidFill>
                  <a:schemeClr val="bg1"/>
                </a:solidFill>
              </a:rPr>
              <a:t>&lt;legend&gt;</a:t>
            </a:r>
            <a:r>
              <a:rPr lang="zh-TW" altLang="en-US" dirty="0">
                <a:solidFill>
                  <a:schemeClr val="bg1"/>
                </a:solidFill>
              </a:rPr>
              <a:t>個人資料一</a:t>
            </a:r>
            <a:r>
              <a:rPr lang="en-US" altLang="zh-TW" dirty="0">
                <a:solidFill>
                  <a:schemeClr val="bg1"/>
                </a:solidFill>
              </a:rPr>
              <a:t>&lt;</a:t>
            </a:r>
            <a:r>
              <a:rPr lang="en-US" altLang="zh-TW" dirty="0" err="1">
                <a:solidFill>
                  <a:schemeClr val="bg1"/>
                </a:solidFill>
              </a:rPr>
              <a:t>em</a:t>
            </a:r>
            <a:r>
              <a:rPr lang="en-US" altLang="zh-TW" dirty="0">
                <a:solidFill>
                  <a:schemeClr val="bg1"/>
                </a:solidFill>
              </a:rPr>
              <a:t>&gt;(</a:t>
            </a:r>
            <a:r>
              <a:rPr lang="zh-TW" altLang="en-US" dirty="0">
                <a:solidFill>
                  <a:schemeClr val="bg1"/>
                </a:solidFill>
              </a:rPr>
              <a:t>必填</a:t>
            </a:r>
            <a:r>
              <a:rPr lang="en-US" altLang="zh-TW" dirty="0">
                <a:solidFill>
                  <a:schemeClr val="bg1"/>
                </a:solidFill>
              </a:rPr>
              <a:t>)&lt;/</a:t>
            </a:r>
            <a:r>
              <a:rPr lang="en-US" altLang="zh-TW" dirty="0" err="1">
                <a:solidFill>
                  <a:schemeClr val="bg1"/>
                </a:solidFill>
              </a:rPr>
              <a:t>em</a:t>
            </a:r>
            <a:r>
              <a:rPr lang="en-US" altLang="zh-TW" dirty="0">
                <a:solidFill>
                  <a:schemeClr val="bg1"/>
                </a:solidFill>
              </a:rPr>
              <a:t>&gt;&lt;/legend&gt;</a:t>
            </a:r>
          </a:p>
          <a:p>
            <a:pPr>
              <a:spcBef>
                <a:spcPts val="600"/>
              </a:spcBef>
              <a:buNone/>
              <a:defRPr/>
            </a:pPr>
            <a:r>
              <a:rPr lang="en-US" altLang="zh-TW" dirty="0">
                <a:solidFill>
                  <a:schemeClr val="bg1"/>
                </a:solidFill>
              </a:rPr>
              <a:t>      &lt;div class="</a:t>
            </a:r>
            <a:r>
              <a:rPr lang="en-US" altLang="zh-TW" dirty="0" err="1">
                <a:solidFill>
                  <a:schemeClr val="bg1"/>
                </a:solidFill>
              </a:rPr>
              <a:t>st</a:t>
            </a:r>
            <a:r>
              <a:rPr lang="en-US" altLang="zh-TW" dirty="0">
                <a:solidFill>
                  <a:schemeClr val="bg1"/>
                </a:solidFill>
              </a:rPr>
              <a:t>"&gt;</a:t>
            </a:r>
          </a:p>
          <a:p>
            <a:pPr>
              <a:spcBef>
                <a:spcPts val="600"/>
              </a:spcBef>
              <a:buNone/>
              <a:defRPr/>
            </a:pPr>
            <a:r>
              <a:rPr lang="en-US" altLang="zh-TW" dirty="0">
                <a:solidFill>
                  <a:schemeClr val="bg1"/>
                </a:solidFill>
              </a:rPr>
              <a:t>		&lt;label class="title"&gt;</a:t>
            </a:r>
            <a:r>
              <a:rPr lang="zh-TW" altLang="en-US" dirty="0">
                <a:solidFill>
                  <a:schemeClr val="bg1"/>
                </a:solidFill>
              </a:rPr>
              <a:t>姓名</a:t>
            </a:r>
            <a:r>
              <a:rPr lang="en-US" altLang="zh-TW" dirty="0">
                <a:solidFill>
                  <a:schemeClr val="bg1"/>
                </a:solidFill>
              </a:rPr>
              <a:t>:&lt;/label&gt;</a:t>
            </a:r>
          </a:p>
          <a:p>
            <a:pPr>
              <a:spcBef>
                <a:spcPts val="600"/>
              </a:spcBef>
              <a:buNone/>
              <a:defRPr/>
            </a:pPr>
            <a:r>
              <a:rPr lang="en-US" altLang="zh-TW" dirty="0">
                <a:solidFill>
                  <a:schemeClr val="bg1"/>
                </a:solidFill>
              </a:rPr>
              <a:t>		&lt;input type="text" name="account"  value="guest"  size="10"&gt;</a:t>
            </a:r>
          </a:p>
          <a:p>
            <a:pPr>
              <a:spcBef>
                <a:spcPts val="600"/>
              </a:spcBef>
              <a:buNone/>
              <a:defRPr/>
            </a:pPr>
            <a:r>
              <a:rPr lang="en-US" altLang="zh-TW" dirty="0">
                <a:solidFill>
                  <a:schemeClr val="bg1"/>
                </a:solidFill>
              </a:rPr>
              <a:t>      &lt;/div&gt;</a:t>
            </a:r>
          </a:p>
          <a:p>
            <a:pPr>
              <a:spcBef>
                <a:spcPts val="600"/>
              </a:spcBef>
              <a:buNone/>
              <a:defRPr/>
            </a:pPr>
            <a:r>
              <a:rPr lang="en-US" altLang="zh-TW" dirty="0">
                <a:solidFill>
                  <a:schemeClr val="bg1"/>
                </a:solidFill>
              </a:rPr>
              <a:t>      &lt;div class="</a:t>
            </a:r>
            <a:r>
              <a:rPr lang="en-US" altLang="zh-TW" dirty="0" err="1">
                <a:solidFill>
                  <a:schemeClr val="bg1"/>
                </a:solidFill>
              </a:rPr>
              <a:t>st</a:t>
            </a:r>
            <a:r>
              <a:rPr lang="en-US" altLang="zh-TW" dirty="0">
                <a:solidFill>
                  <a:schemeClr val="bg1"/>
                </a:solidFill>
              </a:rPr>
              <a:t>"&gt;</a:t>
            </a:r>
          </a:p>
          <a:p>
            <a:pPr>
              <a:spcBef>
                <a:spcPts val="600"/>
              </a:spcBef>
              <a:buNone/>
              <a:defRPr/>
            </a:pPr>
            <a:r>
              <a:rPr lang="en-US" altLang="zh-TW" dirty="0">
                <a:solidFill>
                  <a:schemeClr val="bg1"/>
                </a:solidFill>
              </a:rPr>
              <a:t>            	&lt;label class="title"&gt;</a:t>
            </a:r>
            <a:r>
              <a:rPr lang="zh-TW" altLang="en-US" dirty="0">
                <a:solidFill>
                  <a:schemeClr val="bg1"/>
                </a:solidFill>
              </a:rPr>
              <a:t>密碼</a:t>
            </a:r>
            <a:r>
              <a:rPr lang="en-US" altLang="zh-TW" dirty="0">
                <a:solidFill>
                  <a:schemeClr val="bg1"/>
                </a:solidFill>
              </a:rPr>
              <a:t>:&lt;/label&gt;</a:t>
            </a:r>
          </a:p>
          <a:p>
            <a:pPr>
              <a:spcBef>
                <a:spcPts val="600"/>
              </a:spcBef>
              <a:defRPr/>
            </a:pPr>
            <a:r>
              <a:rPr lang="en-US" altLang="zh-TW" dirty="0">
                <a:solidFill>
                  <a:schemeClr val="bg1"/>
                </a:solidFill>
              </a:rPr>
              <a:t>              &lt;input type= " password" name="</a:t>
            </a:r>
            <a:r>
              <a:rPr lang="en-US" altLang="zh-TW" dirty="0" err="1">
                <a:solidFill>
                  <a:schemeClr val="bg1"/>
                </a:solidFill>
              </a:rPr>
              <a:t>pwd</a:t>
            </a:r>
            <a:r>
              <a:rPr lang="en-US" altLang="zh-TW" dirty="0">
                <a:solidFill>
                  <a:schemeClr val="bg1"/>
                </a:solidFill>
              </a:rPr>
              <a:t>" size="10"&gt;</a:t>
            </a:r>
          </a:p>
          <a:p>
            <a:pPr>
              <a:spcBef>
                <a:spcPts val="600"/>
              </a:spcBef>
              <a:buNone/>
              <a:defRPr/>
            </a:pPr>
            <a:r>
              <a:rPr lang="en-US" altLang="zh-TW" dirty="0">
                <a:solidFill>
                  <a:schemeClr val="bg1"/>
                </a:solidFill>
              </a:rPr>
              <a:t>      &lt;/div&gt;</a:t>
            </a:r>
          </a:p>
          <a:p>
            <a:pPr>
              <a:spcBef>
                <a:spcPts val="600"/>
              </a:spcBef>
              <a:buNone/>
              <a:defRPr/>
            </a:pPr>
            <a:r>
              <a:rPr lang="en-US" altLang="zh-TW" dirty="0">
                <a:solidFill>
                  <a:schemeClr val="bg1"/>
                </a:solidFill>
              </a:rPr>
              <a:t>	&lt;div class="</a:t>
            </a:r>
            <a:r>
              <a:rPr lang="en-US" altLang="zh-TW" dirty="0" err="1">
                <a:solidFill>
                  <a:schemeClr val="bg1"/>
                </a:solidFill>
              </a:rPr>
              <a:t>st</a:t>
            </a:r>
            <a:r>
              <a:rPr lang="en-US" altLang="zh-TW" dirty="0">
                <a:solidFill>
                  <a:schemeClr val="bg1"/>
                </a:solidFill>
              </a:rPr>
              <a:t>"&gt;</a:t>
            </a:r>
          </a:p>
          <a:p>
            <a:pPr>
              <a:spcBef>
                <a:spcPts val="600"/>
              </a:spcBef>
              <a:buNone/>
              <a:defRPr/>
            </a:pPr>
            <a:r>
              <a:rPr lang="zh-TW" altLang="en-US" dirty="0">
                <a:solidFill>
                  <a:schemeClr val="bg1"/>
                </a:solidFill>
              </a:rPr>
              <a:t>               </a:t>
            </a:r>
            <a:r>
              <a:rPr lang="en-US" altLang="zh-TW" dirty="0">
                <a:solidFill>
                  <a:schemeClr val="bg1"/>
                </a:solidFill>
              </a:rPr>
              <a:t>	&lt;label class="title"&gt;</a:t>
            </a:r>
            <a:r>
              <a:rPr lang="zh-TW" altLang="en-US" dirty="0">
                <a:solidFill>
                  <a:schemeClr val="bg1"/>
                </a:solidFill>
              </a:rPr>
              <a:t>性別</a:t>
            </a:r>
            <a:r>
              <a:rPr lang="en-US" altLang="zh-TW" dirty="0">
                <a:solidFill>
                  <a:schemeClr val="bg1"/>
                </a:solidFill>
              </a:rPr>
              <a:t>:&lt;/label&gt;</a:t>
            </a:r>
          </a:p>
          <a:p>
            <a:pPr>
              <a:spcBef>
                <a:spcPts val="600"/>
              </a:spcBef>
              <a:buNone/>
              <a:defRPr/>
            </a:pPr>
            <a:r>
              <a:rPr lang="zh-TW" altLang="en-US" dirty="0">
                <a:solidFill>
                  <a:schemeClr val="bg1"/>
                </a:solidFill>
              </a:rPr>
              <a:t>               </a:t>
            </a:r>
            <a:r>
              <a:rPr lang="en-US" altLang="zh-TW" dirty="0">
                <a:solidFill>
                  <a:schemeClr val="bg1"/>
                </a:solidFill>
              </a:rPr>
              <a:t>	&lt;input type="radio" name="gender" value="male"&gt;</a:t>
            </a:r>
            <a:r>
              <a:rPr lang="zh-TW" altLang="en-US" dirty="0">
                <a:solidFill>
                  <a:schemeClr val="bg1"/>
                </a:solidFill>
              </a:rPr>
              <a:t>男</a:t>
            </a:r>
            <a:endParaRPr lang="en-US" altLang="zh-TW" dirty="0">
              <a:solidFill>
                <a:schemeClr val="bg1"/>
              </a:solidFill>
            </a:endParaRPr>
          </a:p>
          <a:p>
            <a:pPr>
              <a:spcBef>
                <a:spcPts val="600"/>
              </a:spcBef>
              <a:buNone/>
              <a:defRPr/>
            </a:pPr>
            <a:r>
              <a:rPr lang="zh-TW" altLang="en-US" dirty="0">
                <a:solidFill>
                  <a:schemeClr val="bg1"/>
                </a:solidFill>
              </a:rPr>
              <a:t>               </a:t>
            </a:r>
            <a:r>
              <a:rPr lang="en-US" altLang="zh-TW" dirty="0">
                <a:solidFill>
                  <a:schemeClr val="bg1"/>
                </a:solidFill>
              </a:rPr>
              <a:t>	&lt;input type="radio" name="gender" value="female"&gt;</a:t>
            </a:r>
            <a:r>
              <a:rPr lang="zh-TW" altLang="en-US" dirty="0">
                <a:solidFill>
                  <a:schemeClr val="bg1"/>
                </a:solidFill>
              </a:rPr>
              <a:t>女</a:t>
            </a:r>
          </a:p>
          <a:p>
            <a:pPr>
              <a:spcBef>
                <a:spcPts val="600"/>
              </a:spcBef>
              <a:buNone/>
              <a:defRPr/>
            </a:pPr>
            <a:r>
              <a:rPr lang="zh-TW" altLang="en-US" dirty="0">
                <a:solidFill>
                  <a:schemeClr val="bg1"/>
                </a:solidFill>
              </a:rPr>
              <a:t>      </a:t>
            </a:r>
            <a:r>
              <a:rPr lang="en-US" altLang="zh-TW" dirty="0">
                <a:solidFill>
                  <a:schemeClr val="bg1"/>
                </a:solidFill>
              </a:rPr>
              <a:t>&lt;/div&gt;</a:t>
            </a:r>
          </a:p>
          <a:p>
            <a:pPr>
              <a:spcBef>
                <a:spcPts val="600"/>
              </a:spcBef>
              <a:buNone/>
              <a:defRPr/>
            </a:pPr>
            <a:r>
              <a:rPr lang="en-US" altLang="zh-TW" dirty="0">
                <a:solidFill>
                  <a:schemeClr val="bg1"/>
                </a:solidFill>
              </a:rPr>
              <a:t>&lt;/</a:t>
            </a:r>
            <a:r>
              <a:rPr lang="en-US" altLang="zh-TW" dirty="0" err="1">
                <a:solidFill>
                  <a:schemeClr val="bg1"/>
                </a:solidFill>
              </a:rPr>
              <a:t>fieldset</a:t>
            </a:r>
            <a:r>
              <a:rPr lang="en-US" altLang="zh-TW" dirty="0">
                <a:solidFill>
                  <a:schemeClr val="bg1"/>
                </a:solidFill>
              </a:rPr>
              <a:t>&gt;   </a:t>
            </a:r>
          </a:p>
          <a:p>
            <a:pPr>
              <a:spcBef>
                <a:spcPts val="600"/>
              </a:spcBef>
              <a:buNone/>
              <a:defRPr/>
            </a:pPr>
            <a:r>
              <a:rPr lang="en-US" altLang="zh-TW" dirty="0">
                <a:solidFill>
                  <a:schemeClr val="bg1"/>
                </a:solidFill>
              </a:rPr>
              <a:t>&lt;/form&gt;</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64</a:t>
            </a:fld>
            <a:endParaRPr lang="zh-TW" altLang="en-US"/>
          </a:p>
        </p:txBody>
      </p:sp>
      <p:pic>
        <p:nvPicPr>
          <p:cNvPr id="6" name="圖片 5">
            <a:extLst>
              <a:ext uri="{FF2B5EF4-FFF2-40B4-BE49-F238E27FC236}">
                <a16:creationId xmlns:a16="http://schemas.microsoft.com/office/drawing/2014/main" id="{B078AB5B-8902-4E5D-BB32-5319E00B631F}"/>
              </a:ext>
            </a:extLst>
          </p:cNvPr>
          <p:cNvPicPr>
            <a:picLocks noChangeAspect="1"/>
          </p:cNvPicPr>
          <p:nvPr/>
        </p:nvPicPr>
        <p:blipFill>
          <a:blip r:embed="rId3"/>
          <a:stretch>
            <a:fillRect/>
          </a:stretch>
        </p:blipFill>
        <p:spPr>
          <a:xfrm>
            <a:off x="5227144" y="1690689"/>
            <a:ext cx="3057525" cy="1162050"/>
          </a:xfrm>
          <a:prstGeom prst="rect">
            <a:avLst/>
          </a:prstGeom>
        </p:spPr>
      </p:pic>
    </p:spTree>
    <p:extLst>
      <p:ext uri="{BB962C8B-B14F-4D97-AF65-F5344CB8AC3E}">
        <p14:creationId xmlns:p14="http://schemas.microsoft.com/office/powerpoint/2010/main" val="1148342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範例表單標籤</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3739128" cy="4429260"/>
          </a:xfrm>
        </p:spPr>
        <p:txBody>
          <a:bodyPr>
            <a:normAutofit fontScale="85000" lnSpcReduction="20000"/>
          </a:bodyPr>
          <a:lstStyle/>
          <a:p>
            <a:pPr marL="0" indent="0">
              <a:buNone/>
              <a:defRPr/>
            </a:pPr>
            <a:r>
              <a:rPr lang="en-US" altLang="zh-TW" sz="2400" dirty="0">
                <a:solidFill>
                  <a:schemeClr val="bg1"/>
                </a:solidFill>
              </a:rPr>
              <a:t>&lt;style&gt;</a:t>
            </a:r>
          </a:p>
          <a:p>
            <a:pPr marL="0" indent="0">
              <a:buNone/>
              <a:defRPr/>
            </a:pPr>
            <a:r>
              <a:rPr lang="en-US" altLang="zh-TW" sz="2400" dirty="0" err="1">
                <a:solidFill>
                  <a:schemeClr val="bg1"/>
                </a:solidFill>
              </a:rPr>
              <a:t>fieldset</a:t>
            </a:r>
            <a:r>
              <a:rPr lang="en-US" altLang="zh-TW" sz="2400" dirty="0">
                <a:solidFill>
                  <a:schemeClr val="bg1"/>
                </a:solidFill>
              </a:rPr>
              <a:t> {</a:t>
            </a:r>
          </a:p>
          <a:p>
            <a:pPr marL="0" indent="0">
              <a:buNone/>
              <a:defRPr/>
            </a:pPr>
            <a:r>
              <a:rPr lang="zh-TW" altLang="en-US" sz="2400" dirty="0">
                <a:solidFill>
                  <a:schemeClr val="bg1"/>
                </a:solidFill>
              </a:rPr>
              <a:t>    </a:t>
            </a:r>
            <a:r>
              <a:rPr lang="en-US" altLang="zh-TW" sz="2400" dirty="0">
                <a:solidFill>
                  <a:schemeClr val="bg1"/>
                </a:solidFill>
              </a:rPr>
              <a:t>width:500px;</a:t>
            </a:r>
          </a:p>
          <a:p>
            <a:pPr marL="0" indent="0">
              <a:buNone/>
              <a:defRPr/>
            </a:pPr>
            <a:r>
              <a:rPr lang="en-US" altLang="zh-TW" sz="2400" dirty="0">
                <a:solidFill>
                  <a:schemeClr val="bg1"/>
                </a:solidFill>
              </a:rPr>
              <a:t>  </a:t>
            </a:r>
            <a:r>
              <a:rPr lang="zh-TW" altLang="en-US" sz="2400" dirty="0">
                <a:solidFill>
                  <a:schemeClr val="bg1"/>
                </a:solidFill>
              </a:rPr>
              <a:t>  </a:t>
            </a:r>
            <a:r>
              <a:rPr lang="en-US" altLang="zh-TW" sz="2400" dirty="0">
                <a:solidFill>
                  <a:schemeClr val="bg1"/>
                </a:solidFill>
              </a:rPr>
              <a:t>margin:15px;</a:t>
            </a:r>
          </a:p>
          <a:p>
            <a:pPr marL="0" indent="0">
              <a:buNone/>
              <a:defRPr/>
            </a:pPr>
            <a:r>
              <a:rPr lang="en-US" altLang="zh-TW" sz="2400" dirty="0">
                <a:solidFill>
                  <a:schemeClr val="bg1"/>
                </a:solidFill>
              </a:rPr>
              <a:t>  </a:t>
            </a:r>
            <a:r>
              <a:rPr lang="zh-TW" altLang="en-US" sz="2400" dirty="0">
                <a:solidFill>
                  <a:schemeClr val="bg1"/>
                </a:solidFill>
              </a:rPr>
              <a:t>  </a:t>
            </a:r>
            <a:r>
              <a:rPr lang="en-US" altLang="zh-TW" sz="2400" dirty="0">
                <a:solidFill>
                  <a:schemeClr val="bg1"/>
                </a:solidFill>
              </a:rPr>
              <a:t>border:1px solid #ACD6FF;</a:t>
            </a:r>
          </a:p>
          <a:p>
            <a:pPr marL="0" indent="0">
              <a:buNone/>
              <a:defRPr/>
            </a:pPr>
            <a:r>
              <a:rPr lang="en-US" altLang="zh-TW" sz="2400" dirty="0">
                <a:solidFill>
                  <a:schemeClr val="bg1"/>
                </a:solidFill>
              </a:rPr>
              <a:t>  </a:t>
            </a:r>
            <a:r>
              <a:rPr lang="zh-TW" altLang="en-US" sz="2400" dirty="0">
                <a:solidFill>
                  <a:schemeClr val="bg1"/>
                </a:solidFill>
              </a:rPr>
              <a:t>  </a:t>
            </a:r>
            <a:r>
              <a:rPr lang="en-US" altLang="zh-TW" sz="2400" dirty="0">
                <a:solidFill>
                  <a:schemeClr val="bg1"/>
                </a:solidFill>
              </a:rPr>
              <a:t>border-radius:10px;</a:t>
            </a:r>
            <a:r>
              <a:rPr lang="zh-TW" altLang="en-US" sz="2400" dirty="0">
                <a:solidFill>
                  <a:schemeClr val="bg1"/>
                </a:solidFill>
              </a:rPr>
              <a:t>  </a:t>
            </a:r>
          </a:p>
          <a:p>
            <a:pPr marL="0" indent="0">
              <a:buNone/>
              <a:defRPr/>
            </a:pPr>
            <a:r>
              <a:rPr lang="en-US" altLang="zh-TW" sz="2400" dirty="0">
                <a:solidFill>
                  <a:schemeClr val="bg1"/>
                </a:solidFill>
              </a:rPr>
              <a:t>}</a:t>
            </a:r>
          </a:p>
          <a:p>
            <a:pPr marL="0" indent="0">
              <a:buNone/>
              <a:defRPr/>
            </a:pPr>
            <a:r>
              <a:rPr lang="en-US" altLang="zh-TW" sz="2400" dirty="0">
                <a:solidFill>
                  <a:schemeClr val="bg1"/>
                </a:solidFill>
              </a:rPr>
              <a:t>legend{</a:t>
            </a:r>
          </a:p>
          <a:p>
            <a:pPr marL="0" indent="0">
              <a:buNone/>
              <a:defRPr/>
            </a:pPr>
            <a:r>
              <a:rPr lang="en-US" altLang="zh-TW" sz="2400" dirty="0">
                <a:solidFill>
                  <a:schemeClr val="bg1"/>
                </a:solidFill>
              </a:rPr>
              <a:t>     border:1px solid #ACD6FF;</a:t>
            </a:r>
          </a:p>
          <a:p>
            <a:pPr marL="0" indent="0">
              <a:buNone/>
              <a:defRPr/>
            </a:pPr>
            <a:r>
              <a:rPr lang="en-US" altLang="zh-TW" sz="2400" dirty="0">
                <a:solidFill>
                  <a:schemeClr val="bg1"/>
                </a:solidFill>
              </a:rPr>
              <a:t>     border-radius:5px;</a:t>
            </a:r>
          </a:p>
          <a:p>
            <a:pPr marL="0" indent="0">
              <a:buNone/>
              <a:defRPr/>
            </a:pPr>
            <a:r>
              <a:rPr lang="en-US" altLang="zh-TW" sz="2400" dirty="0">
                <a:solidFill>
                  <a:schemeClr val="bg1"/>
                </a:solidFill>
              </a:rPr>
              <a:t>     padding: 5px 15px ;</a:t>
            </a:r>
          </a:p>
          <a:p>
            <a:pPr marL="0" indent="0">
              <a:buNone/>
              <a:defRPr/>
            </a:pPr>
            <a:r>
              <a:rPr lang="en-US" altLang="zh-TW" sz="2400" dirty="0">
                <a:solidFill>
                  <a:schemeClr val="bg1"/>
                </a:solidFill>
              </a:rPr>
              <a:t>}</a:t>
            </a:r>
          </a:p>
          <a:p>
            <a:pPr marL="0" indent="0">
              <a:buNone/>
              <a:defRPr/>
            </a:pPr>
            <a:r>
              <a:rPr lang="en-US" altLang="zh-TW" sz="2400" dirty="0" err="1">
                <a:solidFill>
                  <a:schemeClr val="bg1"/>
                </a:solidFill>
              </a:rPr>
              <a:t>em</a:t>
            </a:r>
            <a:r>
              <a:rPr lang="en-US" altLang="zh-TW" sz="2400" dirty="0">
                <a:solidFill>
                  <a:schemeClr val="bg1"/>
                </a:solidFill>
              </a:rPr>
              <a:t> {</a:t>
            </a:r>
            <a:r>
              <a:rPr lang="en-US" altLang="zh-TW" sz="2400" dirty="0" err="1">
                <a:solidFill>
                  <a:schemeClr val="bg1"/>
                </a:solidFill>
              </a:rPr>
              <a:t>color:red</a:t>
            </a:r>
            <a:r>
              <a:rPr lang="en-US" altLang="zh-TW" sz="2400" dirty="0">
                <a:solidFill>
                  <a:schemeClr val="bg1"/>
                </a:solidFill>
              </a:rPr>
              <a:t>;}</a:t>
            </a:r>
          </a:p>
        </p:txBody>
      </p:sp>
      <p:sp>
        <p:nvSpPr>
          <p:cNvPr id="7" name="投影片編號版面配置區 6"/>
          <p:cNvSpPr>
            <a:spLocks noGrp="1"/>
          </p:cNvSpPr>
          <p:nvPr>
            <p:ph type="sldNum" sz="quarter" idx="12"/>
          </p:nvPr>
        </p:nvSpPr>
        <p:spPr/>
        <p:txBody>
          <a:bodyPr/>
          <a:lstStyle/>
          <a:p>
            <a:fld id="{F86E7483-409D-4D1B-9719-A7AE4E854181}" type="slidenum">
              <a:rPr lang="zh-TW" altLang="en-US" smtClean="0"/>
              <a:pPr/>
              <a:t>65</a:t>
            </a:fld>
            <a:endParaRPr lang="zh-TW" altLang="en-US"/>
          </a:p>
        </p:txBody>
      </p:sp>
      <p:sp>
        <p:nvSpPr>
          <p:cNvPr id="6" name="內容版面配置區 2">
            <a:extLst>
              <a:ext uri="{FF2B5EF4-FFF2-40B4-BE49-F238E27FC236}">
                <a16:creationId xmlns:a16="http://schemas.microsoft.com/office/drawing/2014/main" id="{1AAAD8D5-6A51-47FE-B694-A63F2980B6FF}"/>
              </a:ext>
            </a:extLst>
          </p:cNvPr>
          <p:cNvSpPr txBox="1">
            <a:spLocks/>
          </p:cNvSpPr>
          <p:nvPr/>
        </p:nvSpPr>
        <p:spPr>
          <a:xfrm>
            <a:off x="4687410" y="1825625"/>
            <a:ext cx="4012707" cy="442926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altLang="zh-TW" sz="2400" dirty="0">
                <a:solidFill>
                  <a:schemeClr val="bg1"/>
                </a:solidFill>
              </a:rPr>
              <a:t>.</a:t>
            </a:r>
            <a:r>
              <a:rPr lang="en-US" altLang="zh-TW" sz="2400" dirty="0" err="1">
                <a:solidFill>
                  <a:schemeClr val="bg1"/>
                </a:solidFill>
              </a:rPr>
              <a:t>st</a:t>
            </a:r>
            <a:r>
              <a:rPr lang="en-US" altLang="zh-TW" sz="2400" dirty="0">
                <a:solidFill>
                  <a:schemeClr val="bg1"/>
                </a:solidFill>
              </a:rPr>
              <a:t> {</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width:450px;</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margin:20px;</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border-bottom:1px solid #F0F0F0;</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padding-bottom:10px;</a:t>
            </a:r>
          </a:p>
          <a:p>
            <a:pPr marL="0" indent="0">
              <a:buFont typeface="Arial" panose="020B0604020202020204" pitchFamily="34" charset="0"/>
              <a:buNone/>
              <a:defRPr/>
            </a:pPr>
            <a:r>
              <a:rPr lang="en-US" altLang="zh-TW" sz="2400" dirty="0">
                <a:solidFill>
                  <a:schemeClr val="bg1"/>
                </a:solidFill>
              </a:rPr>
              <a:t>}</a:t>
            </a:r>
          </a:p>
          <a:p>
            <a:pPr marL="0" indent="0">
              <a:buFont typeface="Arial" panose="020B0604020202020204" pitchFamily="34" charset="0"/>
              <a:buNone/>
              <a:defRPr/>
            </a:pPr>
            <a:r>
              <a:rPr lang="en-US" altLang="zh-TW" sz="2400" dirty="0">
                <a:solidFill>
                  <a:schemeClr val="bg1"/>
                </a:solidFill>
              </a:rPr>
              <a:t>.title {</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width:100px;</a:t>
            </a:r>
          </a:p>
          <a:p>
            <a:pPr marL="0" indent="0">
              <a:buFont typeface="Arial" panose="020B0604020202020204" pitchFamily="34" charset="0"/>
              <a:buNone/>
              <a:defRPr/>
            </a:pPr>
            <a:r>
              <a:rPr lang="zh-TW" altLang="en-US" sz="2400" dirty="0">
                <a:solidFill>
                  <a:schemeClr val="bg1"/>
                </a:solidFill>
              </a:rPr>
              <a:t>    </a:t>
            </a:r>
            <a:r>
              <a:rPr lang="en-US" altLang="zh-TW" sz="2400" dirty="0" err="1">
                <a:solidFill>
                  <a:schemeClr val="bg1"/>
                </a:solidFill>
              </a:rPr>
              <a:t>float:left</a:t>
            </a:r>
            <a:r>
              <a:rPr lang="en-US" altLang="zh-TW" sz="2400" dirty="0">
                <a:solidFill>
                  <a:schemeClr val="bg1"/>
                </a:solidFill>
              </a:rPr>
              <a:t>;</a:t>
            </a:r>
          </a:p>
          <a:p>
            <a:pPr marL="0" indent="0">
              <a:buFont typeface="Arial" panose="020B0604020202020204" pitchFamily="34" charset="0"/>
              <a:buNone/>
              <a:defRPr/>
            </a:pPr>
            <a:r>
              <a:rPr lang="zh-TW" altLang="en-US" sz="2400" dirty="0">
                <a:solidFill>
                  <a:schemeClr val="bg1"/>
                </a:solidFill>
              </a:rPr>
              <a:t>    </a:t>
            </a:r>
            <a:r>
              <a:rPr lang="en-US" altLang="zh-TW" sz="2900" dirty="0" err="1">
                <a:solidFill>
                  <a:schemeClr val="bg1"/>
                </a:solidFill>
              </a:rPr>
              <a:t>text-align</a:t>
            </a:r>
            <a:r>
              <a:rPr lang="en-US" altLang="zh-TW" sz="2400" dirty="0" err="1">
                <a:solidFill>
                  <a:schemeClr val="bg1"/>
                </a:solidFill>
              </a:rPr>
              <a:t>:right</a:t>
            </a:r>
            <a:r>
              <a:rPr lang="en-US" altLang="zh-TW" sz="2400" dirty="0">
                <a:solidFill>
                  <a:schemeClr val="bg1"/>
                </a:solidFill>
              </a:rPr>
              <a:t>;</a:t>
            </a:r>
          </a:p>
          <a:p>
            <a:pPr marL="0" indent="0">
              <a:buFont typeface="Arial" panose="020B0604020202020204" pitchFamily="34" charset="0"/>
              <a:buNone/>
              <a:defRPr/>
            </a:pPr>
            <a:r>
              <a:rPr lang="zh-TW" altLang="en-US" sz="2400" dirty="0">
                <a:solidFill>
                  <a:schemeClr val="bg1"/>
                </a:solidFill>
              </a:rPr>
              <a:t>    </a:t>
            </a:r>
            <a:r>
              <a:rPr lang="en-US" altLang="zh-TW" sz="2400" dirty="0">
                <a:solidFill>
                  <a:schemeClr val="bg1"/>
                </a:solidFill>
              </a:rPr>
              <a:t>padding-right:3px;</a:t>
            </a:r>
          </a:p>
          <a:p>
            <a:pPr marL="0" indent="0">
              <a:buFont typeface="Arial" panose="020B0604020202020204" pitchFamily="34" charset="0"/>
              <a:buNone/>
              <a:defRPr/>
            </a:pPr>
            <a:r>
              <a:rPr lang="en-US" altLang="zh-TW" sz="2400" dirty="0">
                <a:solidFill>
                  <a:schemeClr val="bg1"/>
                </a:solidFill>
              </a:rPr>
              <a:t>}</a:t>
            </a:r>
          </a:p>
          <a:p>
            <a:pPr marL="0" indent="0">
              <a:buFont typeface="Arial" panose="020B0604020202020204" pitchFamily="34" charset="0"/>
              <a:buNone/>
              <a:defRPr/>
            </a:pPr>
            <a:r>
              <a:rPr lang="en-US" altLang="zh-TW" sz="2400" dirty="0">
                <a:solidFill>
                  <a:schemeClr val="bg1"/>
                </a:solidFill>
              </a:rPr>
              <a:t>&lt;/style&gt;</a:t>
            </a:r>
          </a:p>
        </p:txBody>
      </p:sp>
    </p:spTree>
    <p:extLst>
      <p:ext uri="{BB962C8B-B14F-4D97-AF65-F5344CB8AC3E}">
        <p14:creationId xmlns:p14="http://schemas.microsoft.com/office/powerpoint/2010/main" val="1102395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表單 </a:t>
            </a:r>
            <a:r>
              <a:rPr lang="en-US" altLang="zh-TW" b="1" dirty="0">
                <a:solidFill>
                  <a:schemeClr val="bg1"/>
                </a:solidFill>
                <a:latin typeface="Arial Unicode MS" panose="020B0604020202020204" pitchFamily="34" charset="-120"/>
              </a:rPr>
              <a:t>- </a:t>
            </a:r>
            <a:r>
              <a:rPr lang="zh-TW" altLang="en-US" b="1" dirty="0">
                <a:solidFill>
                  <a:schemeClr val="bg1"/>
                </a:solidFill>
                <a:latin typeface="Arial Unicode MS" panose="020B0604020202020204" pitchFamily="34" charset="-120"/>
              </a:rPr>
              <a:t>範例表單標籤</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66</a:t>
            </a:fld>
            <a:endParaRPr lang="zh-TW" altLang="en-US"/>
          </a:p>
        </p:txBody>
      </p:sp>
      <p:pic>
        <p:nvPicPr>
          <p:cNvPr id="11" name="圖片 10">
            <a:extLst>
              <a:ext uri="{FF2B5EF4-FFF2-40B4-BE49-F238E27FC236}">
                <a16:creationId xmlns:a16="http://schemas.microsoft.com/office/drawing/2014/main" id="{A32680FD-65AF-41D1-900D-0E06A44E922C}"/>
              </a:ext>
            </a:extLst>
          </p:cNvPr>
          <p:cNvPicPr>
            <a:picLocks noChangeAspect="1"/>
          </p:cNvPicPr>
          <p:nvPr/>
        </p:nvPicPr>
        <p:blipFill>
          <a:blip r:embed="rId3"/>
          <a:stretch>
            <a:fillRect/>
          </a:stretch>
        </p:blipFill>
        <p:spPr>
          <a:xfrm>
            <a:off x="2004089" y="2566972"/>
            <a:ext cx="5497544" cy="2493731"/>
          </a:xfrm>
          <a:prstGeom prst="rect">
            <a:avLst/>
          </a:prstGeom>
        </p:spPr>
      </p:pic>
    </p:spTree>
    <p:extLst>
      <p:ext uri="{BB962C8B-B14F-4D97-AF65-F5344CB8AC3E}">
        <p14:creationId xmlns:p14="http://schemas.microsoft.com/office/powerpoint/2010/main" val="2716932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65571"/>
            <a:ext cx="7772400" cy="2387600"/>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4 </a:t>
            </a:r>
            <a:br>
              <a:rPr lang="en-US" altLang="zh-TW" dirty="0">
                <a:solidFill>
                  <a:schemeClr val="bg1"/>
                </a:solidFill>
                <a:latin typeface="Arial Unicode MS" panose="020B0604020202020204" pitchFamily="34" charset="-120"/>
                <a:ea typeface="微軟正黑體" panose="020B0604030504040204" pitchFamily="34" charset="-120"/>
              </a:rPr>
            </a:br>
            <a:r>
              <a:rPr lang="en-US" altLang="zh-TW" dirty="0">
                <a:solidFill>
                  <a:schemeClr val="bg1"/>
                </a:solidFill>
                <a:latin typeface="Arial Unicode MS" panose="020B0604020202020204" pitchFamily="34" charset="-120"/>
              </a:rPr>
              <a:t>HTML5</a:t>
            </a:r>
          </a:p>
        </p:txBody>
      </p:sp>
      <p:sp>
        <p:nvSpPr>
          <p:cNvPr id="3" name="文字方塊 2"/>
          <p:cNvSpPr txBox="1"/>
          <p:nvPr/>
        </p:nvSpPr>
        <p:spPr>
          <a:xfrm>
            <a:off x="1916349" y="4143982"/>
            <a:ext cx="5330757" cy="830997"/>
          </a:xfrm>
          <a:prstGeom prst="rect">
            <a:avLst/>
          </a:prstGeom>
          <a:noFill/>
        </p:spPr>
        <p:txBody>
          <a:bodyPr wrap="square" rtlCol="0">
            <a:spAutoFit/>
          </a:bodyPr>
          <a:lstStyle/>
          <a:p>
            <a:pPr algn="ctr"/>
            <a:r>
              <a:rPr lang="en-US" altLang="zh-TW" sz="2400" dirty="0">
                <a:solidFill>
                  <a:schemeClr val="bg1"/>
                </a:solidFill>
              </a:rPr>
              <a:t>Structural Semantics Elements</a:t>
            </a:r>
          </a:p>
          <a:p>
            <a:pPr algn="ctr"/>
            <a:r>
              <a:rPr lang="en-US" altLang="zh-TW" sz="2400" dirty="0">
                <a:solidFill>
                  <a:schemeClr val="bg1"/>
                </a:solidFill>
              </a:rPr>
              <a:t>Form Elements</a:t>
            </a:r>
            <a:endParaRPr lang="zh-TW" altLang="en-US" sz="2400" dirty="0">
              <a:solidFill>
                <a:schemeClr val="bg1"/>
              </a:solidFill>
            </a:endParaRPr>
          </a:p>
        </p:txBody>
      </p:sp>
    </p:spTree>
    <p:extLst>
      <p:ext uri="{BB962C8B-B14F-4D97-AF65-F5344CB8AC3E}">
        <p14:creationId xmlns:p14="http://schemas.microsoft.com/office/powerpoint/2010/main" val="15676915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HTML</a:t>
            </a:r>
            <a:r>
              <a:rPr lang="zh-TW" altLang="en-US" b="1" dirty="0">
                <a:solidFill>
                  <a:schemeClr val="bg1"/>
                </a:solidFill>
                <a:latin typeface="Arial Unicode MS" panose="020B0604020202020204" pitchFamily="34" charset="-120"/>
              </a:rPr>
              <a:t>的歷史</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r>
              <a:rPr lang="zh-TW" altLang="en-US" dirty="0">
                <a:solidFill>
                  <a:schemeClr val="bg1"/>
                </a:solidFill>
                <a:latin typeface="Arial Unicode MS" panose="020B0604020202020204" pitchFamily="34" charset="-120"/>
                <a:ea typeface="微軟正黑體" panose="020B0604030504040204" pitchFamily="34" charset="-120"/>
              </a:rPr>
              <a:t>最初由</a:t>
            </a:r>
            <a:r>
              <a:rPr lang="en-US" altLang="zh-TW" dirty="0">
                <a:solidFill>
                  <a:schemeClr val="bg1"/>
                </a:solidFill>
              </a:rPr>
              <a:t>Tim Berners-Le</a:t>
            </a:r>
            <a:r>
              <a:rPr lang="zh-TW" altLang="en-US" dirty="0">
                <a:solidFill>
                  <a:schemeClr val="bg1"/>
                </a:solidFill>
                <a:latin typeface="Arial Unicode MS" panose="020B0604020202020204" pitchFamily="34" charset="-120"/>
                <a:ea typeface="微軟正黑體" panose="020B0604030504040204" pitchFamily="34" charset="-120"/>
              </a:rPr>
              <a:t>於</a:t>
            </a:r>
            <a:r>
              <a:rPr lang="en-US" altLang="zh-TW" dirty="0">
                <a:solidFill>
                  <a:schemeClr val="bg1"/>
                </a:solidFill>
                <a:latin typeface="Arial Unicode MS" panose="020B0604020202020204" pitchFamily="34" charset="-120"/>
                <a:ea typeface="微軟正黑體" panose="020B0604030504040204" pitchFamily="34" charset="-120"/>
              </a:rPr>
              <a:t>1991</a:t>
            </a:r>
            <a:r>
              <a:rPr lang="zh-TW" altLang="en-US" dirty="0">
                <a:solidFill>
                  <a:schemeClr val="bg1"/>
                </a:solidFill>
                <a:latin typeface="Arial Unicode MS" panose="020B0604020202020204" pitchFamily="34" charset="-120"/>
                <a:ea typeface="微軟正黑體" panose="020B0604030504040204" pitchFamily="34" charset="-120"/>
              </a:rPr>
              <a:t>年所發明</a:t>
            </a:r>
          </a:p>
          <a:p>
            <a:r>
              <a:rPr lang="zh-TW" altLang="en-US" dirty="0">
                <a:solidFill>
                  <a:schemeClr val="bg1"/>
                </a:solidFill>
                <a:latin typeface="Arial Unicode MS" panose="020B0604020202020204" pitchFamily="34" charset="-120"/>
                <a:ea typeface="微軟正黑體" panose="020B0604030504040204" pitchFamily="34" charset="-120"/>
              </a:rPr>
              <a:t>它是由</a:t>
            </a:r>
            <a:r>
              <a:rPr lang="en-US" altLang="zh-TW" dirty="0">
                <a:solidFill>
                  <a:schemeClr val="bg1"/>
                </a:solidFill>
                <a:latin typeface="Arial Unicode MS" panose="020B0604020202020204" pitchFamily="34" charset="-120"/>
                <a:ea typeface="微軟正黑體" panose="020B0604030504040204" pitchFamily="34" charset="-120"/>
              </a:rPr>
              <a:t>W3C</a:t>
            </a:r>
            <a:r>
              <a:rPr lang="zh-TW" altLang="en-US" dirty="0">
                <a:solidFill>
                  <a:schemeClr val="bg1"/>
                </a:solidFill>
                <a:latin typeface="Arial Unicode MS" panose="020B0604020202020204" pitchFamily="34" charset="-120"/>
                <a:ea typeface="微軟正黑體" panose="020B0604030504040204" pitchFamily="34" charset="-120"/>
              </a:rPr>
              <a:t>組織推薦使用的國際標準</a:t>
            </a:r>
          </a:p>
          <a:p>
            <a:r>
              <a:rPr lang="en-US" altLang="zh-TW" dirty="0">
                <a:solidFill>
                  <a:schemeClr val="bg1"/>
                </a:solidFill>
                <a:latin typeface="Arial Unicode MS" panose="020B0604020202020204" pitchFamily="34" charset="-120"/>
                <a:ea typeface="微軟正黑體" panose="020B0604030504040204" pitchFamily="34" charset="-120"/>
              </a:rPr>
              <a:t>HTML = </a:t>
            </a:r>
            <a:r>
              <a:rPr lang="en-US" altLang="zh-TW" dirty="0" err="1">
                <a:solidFill>
                  <a:schemeClr val="bg1"/>
                </a:solidFill>
                <a:latin typeface="Arial Unicode MS" panose="020B0604020202020204" pitchFamily="34" charset="-120"/>
                <a:ea typeface="微軟正黑體" panose="020B0604030504040204" pitchFamily="34" charset="-120"/>
              </a:rPr>
              <a:t>HyperText</a:t>
            </a:r>
            <a:r>
              <a:rPr lang="en-US" altLang="zh-TW" dirty="0">
                <a:solidFill>
                  <a:schemeClr val="bg1"/>
                </a:solidFill>
                <a:latin typeface="Arial Unicode MS" panose="020B0604020202020204" pitchFamily="34" charset="-120"/>
                <a:ea typeface="微軟正黑體" panose="020B0604030504040204" pitchFamily="34" charset="-120"/>
              </a:rPr>
              <a:t> Markup Language</a:t>
            </a:r>
            <a:br>
              <a:rPr lang="en-US" altLang="zh-TW" dirty="0">
                <a:solidFill>
                  <a:schemeClr val="bg1"/>
                </a:solidFill>
                <a:latin typeface="Arial Unicode MS" panose="020B0604020202020204" pitchFamily="34" charset="-120"/>
                <a:ea typeface="微軟正黑體" panose="020B0604030504040204" pitchFamily="34" charset="-120"/>
              </a:rPr>
            </a:br>
            <a:r>
              <a:rPr lang="en-US" altLang="zh-TW" dirty="0">
                <a:solidFill>
                  <a:schemeClr val="bg1"/>
                </a:solidFill>
                <a:latin typeface="Arial Unicode MS" panose="020B0604020202020204" pitchFamily="34" charset="-120"/>
                <a:ea typeface="微軟正黑體" panose="020B0604030504040204" pitchFamily="34" charset="-120"/>
              </a:rPr>
              <a:t>	      = </a:t>
            </a:r>
            <a:r>
              <a:rPr lang="zh-TW" altLang="en-US" dirty="0">
                <a:solidFill>
                  <a:schemeClr val="bg1"/>
                </a:solidFill>
                <a:latin typeface="Arial Unicode MS" panose="020B0604020202020204" pitchFamily="34" charset="-120"/>
                <a:ea typeface="微軟正黑體" panose="020B0604030504040204" pitchFamily="34" charset="-120"/>
              </a:rPr>
              <a:t>超文字標記</a:t>
            </a:r>
            <a:r>
              <a:rPr lang="en-US" altLang="zh-TW" dirty="0">
                <a:solidFill>
                  <a:schemeClr val="bg1"/>
                </a:solidFill>
                <a:latin typeface="Arial Unicode MS" panose="020B0604020202020204" pitchFamily="34" charset="-120"/>
                <a:ea typeface="微軟正黑體" panose="020B0604030504040204" pitchFamily="34" charset="-120"/>
              </a:rPr>
              <a:t>(</a:t>
            </a:r>
            <a:r>
              <a:rPr lang="zh-TW" altLang="en-US" dirty="0">
                <a:solidFill>
                  <a:schemeClr val="bg1"/>
                </a:solidFill>
                <a:latin typeface="Arial Unicode MS" panose="020B0604020202020204" pitchFamily="34" charset="-120"/>
                <a:ea typeface="微軟正黑體" panose="020B0604030504040204" pitchFamily="34" charset="-120"/>
              </a:rPr>
              <a:t>標籤</a:t>
            </a:r>
            <a:r>
              <a:rPr lang="en-US" altLang="zh-TW" dirty="0">
                <a:solidFill>
                  <a:schemeClr val="bg1"/>
                </a:solidFill>
                <a:latin typeface="Arial Unicode MS" panose="020B0604020202020204" pitchFamily="34" charset="-120"/>
                <a:ea typeface="微軟正黑體" panose="020B0604030504040204" pitchFamily="34" charset="-120"/>
              </a:rPr>
              <a:t>)</a:t>
            </a:r>
            <a:r>
              <a:rPr lang="zh-TW" altLang="en-US" dirty="0">
                <a:solidFill>
                  <a:schemeClr val="bg1"/>
                </a:solidFill>
                <a:latin typeface="Arial Unicode MS" panose="020B0604020202020204" pitchFamily="34" charset="-120"/>
                <a:ea typeface="微軟正黑體" panose="020B0604030504040204" pitchFamily="34" charset="-120"/>
              </a:rPr>
              <a:t>語言	</a:t>
            </a:r>
          </a:p>
          <a:p>
            <a:endParaRPr lang="zh-TW" altLang="en-US" dirty="0">
              <a:solidFill>
                <a:schemeClr val="bg1"/>
              </a:solidFill>
              <a:latin typeface="Arial Unicode MS" panose="020B0604020202020204" pitchFamily="34" charset="-120"/>
              <a:ea typeface="微軟正黑體" panose="020B0604030504040204" pitchFamily="34" charset="-120"/>
            </a:endParaRPr>
          </a:p>
          <a:p>
            <a:r>
              <a:rPr lang="zh-TW" altLang="en-US" dirty="0">
                <a:solidFill>
                  <a:schemeClr val="bg1"/>
                </a:solidFill>
                <a:latin typeface="Arial Unicode MS" panose="020B0604020202020204" pitchFamily="34" charset="-120"/>
                <a:ea typeface="微軟正黑體" panose="020B0604030504040204" pitchFamily="34" charset="-120"/>
              </a:rPr>
              <a:t>最初設計的目的，是要將電腦中文字與圖片用一種固定的方式來呈現，並透過超連結的方式， 將這些資料整合在一起。       </a:t>
            </a:r>
          </a:p>
          <a:p>
            <a:endParaRPr lang="zh-TW" altLang="en-US" dirty="0">
              <a:solidFill>
                <a:schemeClr val="bg1"/>
              </a:solidFill>
              <a:latin typeface="Arial Unicode MS" panose="020B0604020202020204" pitchFamily="34" charset="-120"/>
              <a:ea typeface="微軟正黑體" panose="020B0604030504040204" pitchFamily="34" charset="-120"/>
            </a:endParaRP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68</a:t>
            </a:fld>
            <a:endParaRPr lang="zh-TW" altLang="en-US"/>
          </a:p>
        </p:txBody>
      </p:sp>
    </p:spTree>
    <p:extLst>
      <p:ext uri="{BB962C8B-B14F-4D97-AF65-F5344CB8AC3E}">
        <p14:creationId xmlns:p14="http://schemas.microsoft.com/office/powerpoint/2010/main" val="31922050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HTML</a:t>
            </a:r>
            <a:r>
              <a:rPr lang="zh-TW" altLang="en-US" b="1" dirty="0">
                <a:solidFill>
                  <a:schemeClr val="bg1"/>
                </a:solidFill>
                <a:latin typeface="Arial Unicode MS" panose="020B0604020202020204" pitchFamily="34" charset="-120"/>
              </a:rPr>
              <a:t>的演進</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r>
              <a:rPr lang="en-US" altLang="zh-TW" dirty="0">
                <a:solidFill>
                  <a:schemeClr val="bg1"/>
                </a:solidFill>
              </a:rPr>
              <a:t>HTML 4.0 published on 18 December 1997</a:t>
            </a:r>
          </a:p>
          <a:p>
            <a:r>
              <a:rPr lang="en-US" altLang="zh-TW" dirty="0">
                <a:solidFill>
                  <a:schemeClr val="bg1"/>
                </a:solidFill>
              </a:rPr>
              <a:t>Revised 24 April 1998</a:t>
            </a:r>
          </a:p>
          <a:p>
            <a:r>
              <a:rPr lang="en-US" altLang="zh-TW" dirty="0">
                <a:solidFill>
                  <a:schemeClr val="bg1"/>
                </a:solidFill>
              </a:rPr>
              <a:t>HTML 4.01 24 December 1999(Subversion of HTML 4)</a:t>
            </a:r>
          </a:p>
          <a:p>
            <a:r>
              <a:rPr lang="en-US" altLang="zh-TW" dirty="0">
                <a:solidFill>
                  <a:schemeClr val="bg1"/>
                </a:solidFill>
              </a:rPr>
              <a:t>HTML 5</a:t>
            </a:r>
            <a:endParaRPr lang="zh-TW" altLang="en-US" dirty="0">
              <a:solidFill>
                <a:schemeClr val="bg1"/>
              </a:solidFill>
            </a:endParaRPr>
          </a:p>
        </p:txBody>
      </p:sp>
      <p:pic>
        <p:nvPicPr>
          <p:cNvPr id="5" name="圖片 4"/>
          <p:cNvPicPr>
            <a:picLocks noChangeAspect="1"/>
          </p:cNvPicPr>
          <p:nvPr/>
        </p:nvPicPr>
        <p:blipFill>
          <a:blip r:embed="rId3" cstate="print"/>
          <a:stretch>
            <a:fillRect/>
          </a:stretch>
        </p:blipFill>
        <p:spPr>
          <a:xfrm>
            <a:off x="1880073" y="4348669"/>
            <a:ext cx="5734050" cy="1409700"/>
          </a:xfrm>
          <a:prstGeom prst="rect">
            <a:avLst/>
          </a:prstGeom>
        </p:spPr>
      </p:pic>
      <p:sp>
        <p:nvSpPr>
          <p:cNvPr id="7" name="投影片編號版面配置區 6"/>
          <p:cNvSpPr>
            <a:spLocks noGrp="1"/>
          </p:cNvSpPr>
          <p:nvPr>
            <p:ph type="sldNum" sz="quarter" idx="12"/>
          </p:nvPr>
        </p:nvSpPr>
        <p:spPr/>
        <p:txBody>
          <a:bodyPr/>
          <a:lstStyle/>
          <a:p>
            <a:fld id="{F86E7483-409D-4D1B-9719-A7AE4E854181}" type="slidenum">
              <a:rPr lang="zh-TW" altLang="en-US" smtClean="0"/>
              <a:pPr/>
              <a:t>69</a:t>
            </a:fld>
            <a:endParaRPr lang="zh-TW" altLang="en-US"/>
          </a:p>
        </p:txBody>
      </p:sp>
    </p:spTree>
    <p:extLst>
      <p:ext uri="{BB962C8B-B14F-4D97-AF65-F5344CB8AC3E}">
        <p14:creationId xmlns:p14="http://schemas.microsoft.com/office/powerpoint/2010/main" val="361258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設定延伸模組</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7</a:t>
            </a:fld>
            <a:endParaRPr lang="zh-TW" altLang="en-US"/>
          </a:p>
        </p:txBody>
      </p:sp>
      <p:pic>
        <p:nvPicPr>
          <p:cNvPr id="4" name="圖片 3">
            <a:extLst>
              <a:ext uri="{FF2B5EF4-FFF2-40B4-BE49-F238E27FC236}">
                <a16:creationId xmlns:a16="http://schemas.microsoft.com/office/drawing/2014/main" id="{135B2C05-6113-4AFA-ACEF-7DA6294CBF01}"/>
              </a:ext>
            </a:extLst>
          </p:cNvPr>
          <p:cNvPicPr>
            <a:picLocks noChangeAspect="1"/>
          </p:cNvPicPr>
          <p:nvPr/>
        </p:nvPicPr>
        <p:blipFill>
          <a:blip r:embed="rId2"/>
          <a:stretch>
            <a:fillRect/>
          </a:stretch>
        </p:blipFill>
        <p:spPr>
          <a:xfrm>
            <a:off x="1575971" y="1489456"/>
            <a:ext cx="6147602" cy="4778087"/>
          </a:xfrm>
          <a:prstGeom prst="rect">
            <a:avLst/>
          </a:prstGeom>
        </p:spPr>
      </p:pic>
      <p:sp>
        <p:nvSpPr>
          <p:cNvPr id="5" name="矩形 4">
            <a:extLst>
              <a:ext uri="{FF2B5EF4-FFF2-40B4-BE49-F238E27FC236}">
                <a16:creationId xmlns:a16="http://schemas.microsoft.com/office/drawing/2014/main" id="{3EC57046-AE09-4390-A230-B69DAD8E3B43}"/>
              </a:ext>
            </a:extLst>
          </p:cNvPr>
          <p:cNvSpPr/>
          <p:nvPr/>
        </p:nvSpPr>
        <p:spPr>
          <a:xfrm>
            <a:off x="1589103" y="3666481"/>
            <a:ext cx="417250" cy="4438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509912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關於 </a:t>
            </a:r>
            <a:r>
              <a:rPr lang="en-US" altLang="zh-TW" b="1" dirty="0">
                <a:solidFill>
                  <a:schemeClr val="bg1"/>
                </a:solidFill>
                <a:latin typeface="Arial Unicode MS" panose="020B0604020202020204" pitchFamily="34" charset="-120"/>
              </a:rPr>
              <a:t>HTML5</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r>
              <a:rPr lang="en-US" altLang="zh-TW" dirty="0">
                <a:solidFill>
                  <a:schemeClr val="bg1"/>
                </a:solidFill>
              </a:rPr>
              <a:t>2014/10/28 HTML5</a:t>
            </a:r>
            <a:r>
              <a:rPr lang="zh-TW" altLang="en-US" dirty="0">
                <a:solidFill>
                  <a:schemeClr val="bg1"/>
                </a:solidFill>
              </a:rPr>
              <a:t>已經成為標準</a:t>
            </a:r>
            <a:endParaRPr lang="en-US" altLang="zh-TW" dirty="0">
              <a:solidFill>
                <a:schemeClr val="bg1"/>
              </a:solidFill>
            </a:endParaRPr>
          </a:p>
          <a:p>
            <a:pPr lvl="1"/>
            <a:r>
              <a:rPr lang="en-US" altLang="zh-TW" dirty="0">
                <a:solidFill>
                  <a:schemeClr val="bg1"/>
                </a:solidFill>
                <a:hlinkClick r:id="rId3"/>
              </a:rPr>
              <a:t>http://www.w3.org/TR/html5/</a:t>
            </a:r>
            <a:endParaRPr lang="en-US" altLang="zh-TW" dirty="0">
              <a:solidFill>
                <a:schemeClr val="bg1"/>
              </a:solidFill>
            </a:endParaRPr>
          </a:p>
          <a:p>
            <a:r>
              <a:rPr lang="en-US" altLang="zh-TW" dirty="0">
                <a:solidFill>
                  <a:schemeClr val="bg1"/>
                </a:solidFill>
              </a:rPr>
              <a:t>HTML5 = HTML + CSS + JS APIs</a:t>
            </a:r>
          </a:p>
          <a:p>
            <a:r>
              <a:rPr lang="zh-TW" altLang="en-US" dirty="0">
                <a:solidFill>
                  <a:schemeClr val="bg1"/>
                </a:solidFill>
              </a:rPr>
              <a:t>不是網頁文件了，是網頁應用程式平台</a:t>
            </a:r>
            <a:endParaRPr lang="en-US" altLang="zh-TW" dirty="0">
              <a:solidFill>
                <a:schemeClr val="bg1"/>
              </a:solidFill>
            </a:endParaRPr>
          </a:p>
          <a:p>
            <a:r>
              <a:rPr lang="zh-TW" altLang="en-US" dirty="0">
                <a:solidFill>
                  <a:schemeClr val="bg1"/>
                </a:solidFill>
              </a:rPr>
              <a:t>瀏覽器支援狀態</a:t>
            </a:r>
            <a:endParaRPr lang="en-US" altLang="zh-TW" dirty="0">
              <a:solidFill>
                <a:schemeClr val="bg1"/>
              </a:solidFill>
            </a:endParaRPr>
          </a:p>
          <a:p>
            <a:pPr lvl="1"/>
            <a:r>
              <a:rPr lang="en-US" altLang="zh-TW" dirty="0">
                <a:solidFill>
                  <a:schemeClr val="bg1"/>
                </a:solidFill>
                <a:hlinkClick r:id="rId4"/>
              </a:rPr>
              <a:t>http://html5test.com/</a:t>
            </a:r>
            <a:endParaRPr lang="en-US" altLang="zh-TW" dirty="0">
              <a:solidFill>
                <a:schemeClr val="bg1"/>
              </a:solidFill>
            </a:endParaRPr>
          </a:p>
          <a:p>
            <a:pPr lvl="1"/>
            <a:r>
              <a:rPr lang="en-US" altLang="zh-TW" dirty="0">
                <a:solidFill>
                  <a:schemeClr val="bg1"/>
                </a:solidFill>
                <a:hlinkClick r:id="rId5"/>
              </a:rPr>
              <a:t>http://caniuse.com</a:t>
            </a:r>
            <a:endParaRPr lang="en-US" altLang="zh-TW" dirty="0">
              <a:solidFill>
                <a:schemeClr val="bg1"/>
              </a:solidFill>
            </a:endParaRPr>
          </a:p>
          <a:p>
            <a:pPr lvl="1"/>
            <a:endParaRPr lang="en-US" altLang="zh-TW" dirty="0">
              <a:solidFill>
                <a:schemeClr val="bg1"/>
              </a:solidFill>
            </a:endParaRP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70</a:t>
            </a:fld>
            <a:endParaRPr lang="zh-TW" altLang="en-US"/>
          </a:p>
        </p:txBody>
      </p:sp>
    </p:spTree>
    <p:extLst>
      <p:ext uri="{BB962C8B-B14F-4D97-AF65-F5344CB8AC3E}">
        <p14:creationId xmlns:p14="http://schemas.microsoft.com/office/powerpoint/2010/main" val="7826568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HTML5</a:t>
            </a:r>
            <a:r>
              <a:rPr lang="zh-TW" altLang="en-US" b="1" dirty="0">
                <a:solidFill>
                  <a:schemeClr val="bg1"/>
                </a:solidFill>
                <a:latin typeface="Arial Unicode MS" panose="020B0604020202020204" pitchFamily="34" charset="-120"/>
              </a:rPr>
              <a:t> 新元素</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r>
              <a:rPr lang="en-US" altLang="zh-TW" dirty="0">
                <a:solidFill>
                  <a:schemeClr val="bg1"/>
                </a:solidFill>
                <a:latin typeface="Arial Unicode MS" panose="020B0604020202020204" pitchFamily="34" charset="-120"/>
              </a:rPr>
              <a:t>Structural Semantic Elements</a:t>
            </a:r>
          </a:p>
          <a:p>
            <a:endParaRPr lang="en-US" altLang="zh-TW" dirty="0">
              <a:solidFill>
                <a:schemeClr val="bg1"/>
              </a:solidFill>
              <a:latin typeface="Arial Unicode MS" panose="020B0604020202020204" pitchFamily="34" charset="-120"/>
            </a:endParaRPr>
          </a:p>
          <a:p>
            <a:endParaRPr lang="en-US" altLang="zh-TW" dirty="0">
              <a:solidFill>
                <a:schemeClr val="bg1"/>
              </a:solidFill>
              <a:latin typeface="Arial Unicode MS" panose="020B0604020202020204" pitchFamily="34" charset="-120"/>
            </a:endParaRPr>
          </a:p>
          <a:p>
            <a:endParaRPr lang="en-US" altLang="zh-TW" dirty="0">
              <a:solidFill>
                <a:schemeClr val="bg1"/>
              </a:solidFill>
              <a:latin typeface="Arial Unicode MS" panose="020B0604020202020204" pitchFamily="34" charset="-120"/>
            </a:endParaRPr>
          </a:p>
          <a:p>
            <a:endParaRPr lang="en-US" altLang="zh-TW" dirty="0">
              <a:solidFill>
                <a:schemeClr val="bg1"/>
              </a:solidFill>
              <a:latin typeface="Arial Unicode MS" panose="020B0604020202020204" pitchFamily="34" charset="-120"/>
            </a:endParaRPr>
          </a:p>
          <a:p>
            <a:endParaRPr lang="en-US" altLang="zh-TW" dirty="0">
              <a:solidFill>
                <a:schemeClr val="bg1"/>
              </a:solidFill>
              <a:latin typeface="Arial Unicode MS" panose="020B0604020202020204" pitchFamily="34" charset="-120"/>
            </a:endParaRPr>
          </a:p>
          <a:p>
            <a:r>
              <a:rPr lang="zh-TW" altLang="en-US" dirty="0">
                <a:solidFill>
                  <a:schemeClr val="bg1"/>
                </a:solidFill>
                <a:latin typeface="Arial Unicode MS" panose="020B0604020202020204" pitchFamily="34" charset="-120"/>
              </a:rPr>
              <a:t>這些新元素沒有預設樣式，要自行用</a:t>
            </a:r>
            <a:r>
              <a:rPr lang="en-US" altLang="zh-TW" dirty="0">
                <a:solidFill>
                  <a:schemeClr val="bg1"/>
                </a:solidFill>
                <a:latin typeface="Arial Unicode MS" panose="020B0604020202020204" pitchFamily="34" charset="-120"/>
              </a:rPr>
              <a:t>CSS</a:t>
            </a:r>
            <a:r>
              <a:rPr lang="zh-TW" altLang="en-US" dirty="0">
                <a:solidFill>
                  <a:schemeClr val="bg1"/>
                </a:solidFill>
                <a:latin typeface="Arial Unicode MS" panose="020B0604020202020204" pitchFamily="34" charset="-120"/>
              </a:rPr>
              <a:t>來設定</a:t>
            </a:r>
          </a:p>
          <a:p>
            <a:endParaRPr lang="zh-TW" altLang="en-US" dirty="0">
              <a:solidFill>
                <a:schemeClr val="bg1"/>
              </a:solidFill>
              <a:latin typeface="Arial Unicode MS" panose="020B0604020202020204" pitchFamily="34" charset="-120"/>
            </a:endParaRPr>
          </a:p>
        </p:txBody>
      </p:sp>
      <p:sp>
        <p:nvSpPr>
          <p:cNvPr id="4" name="內容版面配置區 2"/>
          <p:cNvSpPr txBox="1">
            <a:spLocks/>
          </p:cNvSpPr>
          <p:nvPr/>
        </p:nvSpPr>
        <p:spPr bwMode="auto">
          <a:xfrm>
            <a:off x="761324" y="2251785"/>
            <a:ext cx="4248150" cy="2159000"/>
          </a:xfrm>
          <a:prstGeom prst="rect">
            <a:avLst/>
          </a:prstGeom>
          <a:noFill/>
          <a:ln w="9525">
            <a:noFill/>
            <a:miter lim="800000"/>
            <a:headEnd/>
            <a:tailEnd/>
          </a:ln>
        </p:spPr>
        <p:txBody>
          <a:bodyPr/>
          <a:lstStyle/>
          <a:p>
            <a:pPr marL="742950" lvl="1" indent="-285750">
              <a:spcBef>
                <a:spcPct val="20000"/>
              </a:spcBef>
              <a:buFontTx/>
              <a:buChar char="–"/>
              <a:defRPr/>
            </a:pPr>
            <a:r>
              <a:rPr lang="en-US" altLang="zh-TW" sz="2800" kern="0" dirty="0">
                <a:solidFill>
                  <a:schemeClr val="bg1"/>
                </a:solidFill>
                <a:latin typeface="+mn-lt"/>
                <a:ea typeface="+mn-ea"/>
              </a:rPr>
              <a:t>section</a:t>
            </a:r>
          </a:p>
          <a:p>
            <a:pPr marL="742950" lvl="1" indent="-285750">
              <a:spcBef>
                <a:spcPct val="20000"/>
              </a:spcBef>
              <a:buFontTx/>
              <a:buChar char="–"/>
              <a:defRPr/>
            </a:pPr>
            <a:r>
              <a:rPr lang="en-US" altLang="zh-TW" sz="2800" kern="0" dirty="0">
                <a:solidFill>
                  <a:schemeClr val="bg1"/>
                </a:solidFill>
                <a:latin typeface="+mn-lt"/>
                <a:ea typeface="+mn-ea"/>
              </a:rPr>
              <a:t>header</a:t>
            </a:r>
          </a:p>
          <a:p>
            <a:pPr marL="742950" lvl="1" indent="-285750">
              <a:spcBef>
                <a:spcPct val="20000"/>
              </a:spcBef>
              <a:buFontTx/>
              <a:buChar char="–"/>
              <a:defRPr/>
            </a:pPr>
            <a:r>
              <a:rPr lang="en-US" altLang="zh-TW" sz="2800" kern="0" dirty="0">
                <a:solidFill>
                  <a:schemeClr val="bg1"/>
                </a:solidFill>
                <a:latin typeface="+mn-lt"/>
                <a:ea typeface="+mn-ea"/>
              </a:rPr>
              <a:t>footer</a:t>
            </a:r>
          </a:p>
          <a:p>
            <a:pPr marL="742950" lvl="1" indent="-285750">
              <a:spcBef>
                <a:spcPct val="20000"/>
              </a:spcBef>
              <a:buFontTx/>
              <a:buChar char="–"/>
              <a:defRPr/>
            </a:pPr>
            <a:r>
              <a:rPr lang="en-US" altLang="zh-TW" sz="2800" kern="0" dirty="0">
                <a:solidFill>
                  <a:schemeClr val="bg1"/>
                </a:solidFill>
                <a:latin typeface="+mn-lt"/>
                <a:ea typeface="+mn-ea"/>
              </a:rPr>
              <a:t>aside</a:t>
            </a:r>
          </a:p>
          <a:p>
            <a:pPr marL="742950" lvl="1" indent="-285750">
              <a:spcBef>
                <a:spcPct val="20000"/>
              </a:spcBef>
              <a:buFontTx/>
              <a:buChar char="–"/>
              <a:defRPr/>
            </a:pPr>
            <a:endParaRPr lang="zh-TW" altLang="en-US" sz="2800" kern="0" dirty="0">
              <a:solidFill>
                <a:schemeClr val="bg1"/>
              </a:solidFill>
              <a:latin typeface="+mn-lt"/>
              <a:ea typeface="+mn-ea"/>
            </a:endParaRPr>
          </a:p>
        </p:txBody>
      </p:sp>
      <p:sp>
        <p:nvSpPr>
          <p:cNvPr id="5" name="內容版面配置區 2"/>
          <p:cNvSpPr txBox="1">
            <a:spLocks/>
          </p:cNvSpPr>
          <p:nvPr/>
        </p:nvSpPr>
        <p:spPr bwMode="auto">
          <a:xfrm>
            <a:off x="4649112" y="2178760"/>
            <a:ext cx="4321175" cy="2087562"/>
          </a:xfrm>
          <a:prstGeom prst="rect">
            <a:avLst/>
          </a:prstGeom>
          <a:noFill/>
          <a:ln w="9525">
            <a:noFill/>
            <a:miter lim="800000"/>
            <a:headEnd/>
            <a:tailEnd/>
          </a:ln>
        </p:spPr>
        <p:txBody>
          <a:bodyPr/>
          <a:lstStyle/>
          <a:p>
            <a:pPr marL="742950" lvl="1" indent="-285750">
              <a:spcBef>
                <a:spcPct val="20000"/>
              </a:spcBef>
              <a:buFontTx/>
              <a:buChar char="–"/>
              <a:defRPr/>
            </a:pPr>
            <a:r>
              <a:rPr lang="en-US" altLang="zh-TW" sz="2800" kern="0" dirty="0" err="1">
                <a:solidFill>
                  <a:schemeClr val="bg1"/>
                </a:solidFill>
                <a:latin typeface="+mn-lt"/>
                <a:ea typeface="+mn-ea"/>
              </a:rPr>
              <a:t>nav</a:t>
            </a:r>
            <a:endParaRPr lang="en-US" altLang="zh-TW" sz="2800" kern="0" dirty="0">
              <a:solidFill>
                <a:schemeClr val="bg1"/>
              </a:solidFill>
              <a:latin typeface="+mn-lt"/>
              <a:ea typeface="+mn-ea"/>
            </a:endParaRPr>
          </a:p>
          <a:p>
            <a:pPr marL="742950" lvl="1" indent="-285750">
              <a:spcBef>
                <a:spcPct val="20000"/>
              </a:spcBef>
              <a:buFontTx/>
              <a:buChar char="–"/>
              <a:defRPr/>
            </a:pPr>
            <a:r>
              <a:rPr lang="en-US" altLang="zh-TW" sz="2800" kern="0" dirty="0">
                <a:solidFill>
                  <a:schemeClr val="bg1"/>
                </a:solidFill>
                <a:latin typeface="+mn-lt"/>
                <a:ea typeface="+mn-ea"/>
              </a:rPr>
              <a:t>article</a:t>
            </a:r>
          </a:p>
          <a:p>
            <a:pPr marL="742950" lvl="1" indent="-285750">
              <a:spcBef>
                <a:spcPct val="20000"/>
              </a:spcBef>
              <a:buFontTx/>
              <a:buChar char="–"/>
              <a:defRPr/>
            </a:pPr>
            <a:endParaRPr lang="en-US" altLang="zh-TW" sz="2800" kern="0" dirty="0">
              <a:solidFill>
                <a:schemeClr val="bg1"/>
              </a:solidFill>
              <a:latin typeface="+mn-lt"/>
              <a:ea typeface="+mn-ea"/>
            </a:endParaRPr>
          </a:p>
          <a:p>
            <a:pPr marL="342900" indent="-342900">
              <a:spcBef>
                <a:spcPct val="20000"/>
              </a:spcBef>
              <a:buFontTx/>
              <a:buChar char="•"/>
              <a:defRPr/>
            </a:pPr>
            <a:endParaRPr lang="en-US" altLang="zh-TW" sz="3200" kern="0" dirty="0">
              <a:solidFill>
                <a:schemeClr val="bg1"/>
              </a:solidFill>
              <a:latin typeface="+mn-lt"/>
              <a:ea typeface="+mn-ea"/>
            </a:endParaRPr>
          </a:p>
          <a:p>
            <a:pPr marL="742950" lvl="1" indent="-285750">
              <a:spcBef>
                <a:spcPct val="20000"/>
              </a:spcBef>
              <a:buFontTx/>
              <a:buChar char="–"/>
              <a:defRPr/>
            </a:pPr>
            <a:endParaRPr lang="zh-TW" altLang="en-US" sz="2800" kern="0" dirty="0">
              <a:solidFill>
                <a:schemeClr val="bg1"/>
              </a:solidFill>
              <a:latin typeface="+mn-lt"/>
              <a:ea typeface="+mn-ea"/>
            </a:endParaRPr>
          </a:p>
        </p:txBody>
      </p:sp>
      <p:sp>
        <p:nvSpPr>
          <p:cNvPr id="7" name="投影片編號版面配置區 6"/>
          <p:cNvSpPr>
            <a:spLocks noGrp="1"/>
          </p:cNvSpPr>
          <p:nvPr>
            <p:ph type="sldNum" sz="quarter" idx="12"/>
          </p:nvPr>
        </p:nvSpPr>
        <p:spPr/>
        <p:txBody>
          <a:bodyPr/>
          <a:lstStyle/>
          <a:p>
            <a:fld id="{F86E7483-409D-4D1B-9719-A7AE4E854181}" type="slidenum">
              <a:rPr lang="zh-TW" altLang="en-US" smtClean="0"/>
              <a:pPr/>
              <a:t>71</a:t>
            </a:fld>
            <a:endParaRPr lang="zh-TW" altLang="en-US"/>
          </a:p>
        </p:txBody>
      </p:sp>
    </p:spTree>
    <p:extLst>
      <p:ext uri="{BB962C8B-B14F-4D97-AF65-F5344CB8AC3E}">
        <p14:creationId xmlns:p14="http://schemas.microsoft.com/office/powerpoint/2010/main" val="10959394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HTML5</a:t>
            </a:r>
            <a:r>
              <a:rPr lang="zh-TW" altLang="en-US" b="1" dirty="0">
                <a:solidFill>
                  <a:schemeClr val="bg1"/>
                </a:solidFill>
                <a:latin typeface="Arial Unicode MS" panose="020B0604020202020204" pitchFamily="34" charset="-120"/>
              </a:rPr>
              <a:t> </a:t>
            </a:r>
            <a:r>
              <a:rPr lang="zh-TW" altLang="en-US" dirty="0">
                <a:solidFill>
                  <a:schemeClr val="bg1"/>
                </a:solidFill>
                <a:latin typeface="Arial Unicode MS" panose="020B0604020202020204" pitchFamily="34" charset="-120"/>
              </a:rPr>
              <a:t>語意標籤</a:t>
            </a:r>
            <a:endParaRPr lang="en-US" altLang="zh-TW" dirty="0">
              <a:solidFill>
                <a:schemeClr val="bg1"/>
              </a:solidFill>
              <a:latin typeface="Arial Unicode MS" panose="020B0604020202020204" pitchFamily="34" charset="-120"/>
            </a:endParaRPr>
          </a:p>
        </p:txBody>
      </p:sp>
      <p:pic>
        <p:nvPicPr>
          <p:cNvPr id="31" name="圖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87" y="1520859"/>
            <a:ext cx="7667625" cy="4886325"/>
          </a:xfrm>
          <a:prstGeom prst="rect">
            <a:avLst/>
          </a:prstGeom>
        </p:spPr>
      </p:pic>
      <p:sp>
        <p:nvSpPr>
          <p:cNvPr id="33" name="投影片編號版面配置區 32"/>
          <p:cNvSpPr>
            <a:spLocks noGrp="1"/>
          </p:cNvSpPr>
          <p:nvPr>
            <p:ph type="sldNum" sz="quarter" idx="12"/>
          </p:nvPr>
        </p:nvSpPr>
        <p:spPr/>
        <p:txBody>
          <a:bodyPr/>
          <a:lstStyle/>
          <a:p>
            <a:fld id="{F86E7483-409D-4D1B-9719-A7AE4E854181}" type="slidenum">
              <a:rPr lang="zh-TW" altLang="en-US" smtClean="0"/>
              <a:pPr/>
              <a:t>72</a:t>
            </a:fld>
            <a:endParaRPr lang="zh-TW" altLang="en-US"/>
          </a:p>
        </p:txBody>
      </p:sp>
    </p:spTree>
    <p:extLst>
      <p:ext uri="{BB962C8B-B14F-4D97-AF65-F5344CB8AC3E}">
        <p14:creationId xmlns:p14="http://schemas.microsoft.com/office/powerpoint/2010/main" val="41289246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方塊模型</a:t>
            </a:r>
            <a:r>
              <a:rPr lang="en-US" altLang="zh-TW" b="1" dirty="0">
                <a:solidFill>
                  <a:schemeClr val="bg1"/>
                </a:solidFill>
              </a:rPr>
              <a:t>(box model)</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73</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pPr marL="0" indent="0">
              <a:defRPr/>
            </a:pPr>
            <a:r>
              <a:rPr lang="zh-TW" altLang="en-US" dirty="0">
                <a:solidFill>
                  <a:schemeClr val="bg1"/>
                </a:solidFill>
              </a:rPr>
              <a:t> 什麼是方塊模型</a:t>
            </a:r>
            <a:endParaRPr lang="en-US" altLang="zh-TW" dirty="0">
              <a:solidFill>
                <a:schemeClr val="bg1"/>
              </a:solidFill>
            </a:endParaRPr>
          </a:p>
          <a:p>
            <a:pPr marL="0" indent="0">
              <a:defRPr/>
            </a:pPr>
            <a:r>
              <a:rPr lang="zh-TW" altLang="en-US" dirty="0">
                <a:solidFill>
                  <a:schemeClr val="bg1"/>
                </a:solidFill>
              </a:rPr>
              <a:t> 方塊模型樣式</a:t>
            </a:r>
            <a:endParaRPr lang="en-US" altLang="zh-TW" dirty="0">
              <a:solidFill>
                <a:schemeClr val="bg1"/>
              </a:solidFill>
            </a:endParaRPr>
          </a:p>
        </p:txBody>
      </p:sp>
      <p:pic>
        <p:nvPicPr>
          <p:cNvPr id="3" name="圖片 2"/>
          <p:cNvPicPr>
            <a:picLocks noChangeAspect="1"/>
          </p:cNvPicPr>
          <p:nvPr/>
        </p:nvPicPr>
        <p:blipFill>
          <a:blip r:embed="rId3" cstate="print"/>
          <a:stretch>
            <a:fillRect/>
          </a:stretch>
        </p:blipFill>
        <p:spPr>
          <a:xfrm>
            <a:off x="3341044" y="3217252"/>
            <a:ext cx="2461911" cy="2447514"/>
          </a:xfrm>
          <a:prstGeom prst="rect">
            <a:avLst/>
          </a:prstGeom>
        </p:spPr>
      </p:pic>
    </p:spTree>
    <p:extLst>
      <p:ext uri="{BB962C8B-B14F-4D97-AF65-F5344CB8AC3E}">
        <p14:creationId xmlns:p14="http://schemas.microsoft.com/office/powerpoint/2010/main" val="8296929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方塊模型與元素關係</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74</a:t>
            </a:fld>
            <a:endParaRPr lang="zh-TW" altLang="en-US"/>
          </a:p>
        </p:txBody>
      </p:sp>
      <p:sp>
        <p:nvSpPr>
          <p:cNvPr id="4" name="內容版面配置區 3"/>
          <p:cNvSpPr>
            <a:spLocks noGrp="1"/>
          </p:cNvSpPr>
          <p:nvPr>
            <p:ph idx="1"/>
          </p:nvPr>
        </p:nvSpPr>
        <p:spPr>
          <a:xfrm>
            <a:off x="628650" y="1825625"/>
            <a:ext cx="7635133" cy="4284618"/>
          </a:xfrm>
        </p:spPr>
        <p:txBody>
          <a:bodyPr>
            <a:normAutofit fontScale="92500" lnSpcReduction="10000"/>
          </a:bodyPr>
          <a:lstStyle/>
          <a:p>
            <a:pPr marL="0" indent="0">
              <a:defRPr/>
            </a:pPr>
            <a:r>
              <a:rPr lang="zh-TW" altLang="en-US" dirty="0">
                <a:solidFill>
                  <a:schemeClr val="bg1"/>
                </a:solidFill>
              </a:rPr>
              <a:t>元素分為行內元素與區塊元素</a:t>
            </a:r>
            <a:endParaRPr lang="en-US" altLang="zh-TW" dirty="0">
              <a:solidFill>
                <a:schemeClr val="bg1"/>
              </a:solidFill>
            </a:endParaRPr>
          </a:p>
          <a:p>
            <a:pPr marL="0" indent="0">
              <a:defRPr/>
            </a:pPr>
            <a:r>
              <a:rPr lang="zh-TW" altLang="en-US" dirty="0">
                <a:solidFill>
                  <a:schemeClr val="bg1"/>
                </a:solidFill>
              </a:rPr>
              <a:t>區塊元素直接有方塊模型設定，行內元素則無</a:t>
            </a:r>
            <a:endParaRPr lang="en-US" altLang="zh-TW" dirty="0">
              <a:solidFill>
                <a:schemeClr val="bg1"/>
              </a:solidFill>
            </a:endParaRPr>
          </a:p>
          <a:p>
            <a:pPr marL="0" indent="0">
              <a:defRPr/>
            </a:pPr>
            <a:r>
              <a:rPr lang="zh-TW" altLang="en-US" dirty="0">
                <a:solidFill>
                  <a:schemeClr val="bg1"/>
                </a:solidFill>
              </a:rPr>
              <a:t>行內元素與區塊元素</a:t>
            </a:r>
            <a:endParaRPr lang="en-US" altLang="zh-TW" dirty="0">
              <a:solidFill>
                <a:schemeClr val="bg1"/>
              </a:solidFill>
            </a:endParaRPr>
          </a:p>
          <a:p>
            <a:pPr marL="0" indent="0">
              <a:defRPr/>
            </a:pPr>
            <a:r>
              <a:rPr lang="zh-TW" altLang="en-US" dirty="0">
                <a:solidFill>
                  <a:schemeClr val="bg1"/>
                </a:solidFill>
              </a:rPr>
              <a:t>行內元素都能設定邊界參數</a:t>
            </a:r>
            <a:r>
              <a:rPr lang="en-US" altLang="zh-TW" dirty="0">
                <a:solidFill>
                  <a:schemeClr val="bg1"/>
                </a:solidFill>
              </a:rPr>
              <a:t>(margin, padding,  border)</a:t>
            </a:r>
          </a:p>
          <a:p>
            <a:pPr marL="457200" lvl="1" indent="0">
              <a:defRPr/>
            </a:pPr>
            <a:r>
              <a:rPr lang="zh-TW" altLang="en-US" dirty="0">
                <a:solidFill>
                  <a:schemeClr val="bg1"/>
                </a:solidFill>
              </a:rPr>
              <a:t>行內元素天生可以併排</a:t>
            </a:r>
            <a:endParaRPr lang="en-US" altLang="zh-TW" dirty="0">
              <a:solidFill>
                <a:schemeClr val="bg1"/>
              </a:solidFill>
            </a:endParaRPr>
          </a:p>
          <a:p>
            <a:pPr marL="457200" lvl="1" indent="0">
              <a:defRPr/>
            </a:pPr>
            <a:r>
              <a:rPr lang="zh-TW" altLang="en-US" dirty="0">
                <a:solidFill>
                  <a:schemeClr val="bg1"/>
                </a:solidFill>
              </a:rPr>
              <a:t>行內元素無法直接使用</a:t>
            </a:r>
            <a:r>
              <a:rPr lang="en-US" altLang="zh-TW" dirty="0">
                <a:solidFill>
                  <a:schemeClr val="bg1"/>
                </a:solidFill>
              </a:rPr>
              <a:t>CSS</a:t>
            </a:r>
            <a:r>
              <a:rPr lang="zh-TW" altLang="en-US" dirty="0">
                <a:solidFill>
                  <a:schemeClr val="bg1"/>
                </a:solidFill>
              </a:rPr>
              <a:t>設定寬高</a:t>
            </a:r>
            <a:endParaRPr lang="en-US" altLang="zh-TW" dirty="0">
              <a:solidFill>
                <a:schemeClr val="bg1"/>
              </a:solidFill>
            </a:endParaRPr>
          </a:p>
          <a:p>
            <a:pPr marL="0" indent="0">
              <a:defRPr/>
            </a:pPr>
            <a:r>
              <a:rPr lang="zh-TW" altLang="en-US" dirty="0">
                <a:solidFill>
                  <a:schemeClr val="bg1"/>
                </a:solidFill>
              </a:rPr>
              <a:t>區塊元素</a:t>
            </a:r>
            <a:endParaRPr lang="en-US" altLang="zh-TW" dirty="0">
              <a:solidFill>
                <a:schemeClr val="bg1"/>
              </a:solidFill>
            </a:endParaRPr>
          </a:p>
          <a:p>
            <a:pPr marL="457200" lvl="1" indent="0">
              <a:defRPr/>
            </a:pPr>
            <a:r>
              <a:rPr lang="en-US" altLang="zh-TW" dirty="0">
                <a:solidFill>
                  <a:schemeClr val="bg1"/>
                </a:solidFill>
              </a:rPr>
              <a:t>h1, p, li, table, td…..</a:t>
            </a:r>
          </a:p>
          <a:p>
            <a:pPr marL="457200" lvl="1" indent="0">
              <a:defRPr/>
            </a:pPr>
            <a:r>
              <a:rPr lang="zh-TW" altLang="en-US" dirty="0">
                <a:solidFill>
                  <a:schemeClr val="bg1"/>
                </a:solidFill>
              </a:rPr>
              <a:t>區塊元素天生無法並排</a:t>
            </a:r>
            <a:endParaRPr lang="en-US" altLang="zh-TW" dirty="0">
              <a:solidFill>
                <a:schemeClr val="bg1"/>
              </a:solidFill>
            </a:endParaRPr>
          </a:p>
          <a:p>
            <a:pPr marL="457200" lvl="1" indent="0">
              <a:defRPr/>
            </a:pPr>
            <a:r>
              <a:rPr lang="zh-TW" altLang="en-US" dirty="0">
                <a:solidFill>
                  <a:schemeClr val="bg1"/>
                </a:solidFill>
              </a:rPr>
              <a:t>區塊元素可以直接使用</a:t>
            </a:r>
            <a:r>
              <a:rPr lang="en-US" altLang="zh-TW" dirty="0">
                <a:solidFill>
                  <a:schemeClr val="bg1"/>
                </a:solidFill>
              </a:rPr>
              <a:t>CSS</a:t>
            </a:r>
            <a:r>
              <a:rPr lang="zh-TW" altLang="en-US" dirty="0">
                <a:solidFill>
                  <a:schemeClr val="bg1"/>
                </a:solidFill>
              </a:rPr>
              <a:t>設定寬高</a:t>
            </a:r>
            <a:endParaRPr lang="en-US" altLang="zh-TW" dirty="0">
              <a:solidFill>
                <a:schemeClr val="bg1"/>
              </a:solidFill>
            </a:endParaRPr>
          </a:p>
          <a:p>
            <a:pPr marL="457200" lvl="1" indent="0">
              <a:defRPr/>
            </a:pPr>
            <a:endParaRPr lang="en-US" altLang="zh-TW" dirty="0">
              <a:solidFill>
                <a:schemeClr val="bg1"/>
              </a:solidFill>
            </a:endParaRPr>
          </a:p>
          <a:p>
            <a:pPr marL="0" indent="0">
              <a:defRPr/>
            </a:pPr>
            <a:endParaRPr lang="en-US" altLang="zh-TW" dirty="0">
              <a:solidFill>
                <a:schemeClr val="bg1"/>
              </a:solidFill>
            </a:endParaRPr>
          </a:p>
        </p:txBody>
      </p:sp>
    </p:spTree>
    <p:extLst>
      <p:ext uri="{BB962C8B-B14F-4D97-AF65-F5344CB8AC3E}">
        <p14:creationId xmlns:p14="http://schemas.microsoft.com/office/powerpoint/2010/main" val="2585339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內置框架 </a:t>
            </a:r>
            <a:r>
              <a:rPr lang="en-US" altLang="zh-TW" b="1" dirty="0">
                <a:solidFill>
                  <a:schemeClr val="bg1"/>
                </a:solidFill>
                <a:latin typeface="Arial Unicode MS" panose="020B0604020202020204" pitchFamily="34" charset="-120"/>
              </a:rPr>
              <a:t>- iframe</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38378" y="1825625"/>
            <a:ext cx="6453086" cy="2989566"/>
          </a:xfrm>
        </p:spPr>
        <p:txBody>
          <a:bodyPr>
            <a:normAutofit fontScale="92500" lnSpcReduction="10000"/>
          </a:bodyPr>
          <a:lstStyle/>
          <a:p>
            <a:r>
              <a:rPr lang="zh-TW" altLang="en-US" dirty="0">
                <a:solidFill>
                  <a:schemeClr val="bg1"/>
                </a:solidFill>
              </a:rPr>
              <a:t>可將別人的網頁嵌入到我們的網頁中</a:t>
            </a:r>
            <a:endParaRPr lang="en-US" altLang="zh-TW" dirty="0">
              <a:solidFill>
                <a:schemeClr val="bg1"/>
              </a:solidFill>
            </a:endParaRPr>
          </a:p>
          <a:p>
            <a:pPr lvl="1"/>
            <a:r>
              <a:rPr lang="en-US" altLang="zh-TW" dirty="0">
                <a:solidFill>
                  <a:schemeClr val="bg1"/>
                </a:solidFill>
              </a:rPr>
              <a:t>Ex. Google Map</a:t>
            </a:r>
          </a:p>
          <a:p>
            <a:endParaRPr lang="en-US" altLang="zh-TW" dirty="0">
              <a:solidFill>
                <a:schemeClr val="bg1"/>
              </a:solidFill>
            </a:endParaRPr>
          </a:p>
          <a:p>
            <a:r>
              <a:rPr lang="zh-TW" altLang="en-US" dirty="0">
                <a:solidFill>
                  <a:schemeClr val="bg1"/>
                </a:solidFill>
              </a:rPr>
              <a:t>常用屬性</a:t>
            </a:r>
            <a:endParaRPr lang="en-US" altLang="zh-TW" dirty="0">
              <a:solidFill>
                <a:schemeClr val="bg1"/>
              </a:solidFill>
            </a:endParaRPr>
          </a:p>
          <a:p>
            <a:pPr lvl="1"/>
            <a:r>
              <a:rPr lang="en-US" altLang="zh-TW" dirty="0" err="1">
                <a:solidFill>
                  <a:schemeClr val="bg1"/>
                </a:solidFill>
              </a:rPr>
              <a:t>src</a:t>
            </a:r>
            <a:r>
              <a:rPr lang="zh-TW" altLang="en-US" dirty="0">
                <a:solidFill>
                  <a:schemeClr val="bg1"/>
                </a:solidFill>
              </a:rPr>
              <a:t>、</a:t>
            </a:r>
            <a:r>
              <a:rPr lang="en-US" altLang="zh-TW" dirty="0">
                <a:solidFill>
                  <a:schemeClr val="bg1"/>
                </a:solidFill>
              </a:rPr>
              <a:t>width</a:t>
            </a:r>
            <a:r>
              <a:rPr lang="zh-TW" altLang="en-US" dirty="0">
                <a:solidFill>
                  <a:schemeClr val="bg1"/>
                </a:solidFill>
              </a:rPr>
              <a:t>、</a:t>
            </a:r>
            <a:r>
              <a:rPr lang="en-US" altLang="zh-TW" dirty="0">
                <a:solidFill>
                  <a:schemeClr val="bg1"/>
                </a:solidFill>
              </a:rPr>
              <a:t>height</a:t>
            </a:r>
          </a:p>
          <a:p>
            <a:pPr lvl="1"/>
            <a:r>
              <a:rPr lang="zh-TW" altLang="en-US" dirty="0">
                <a:solidFill>
                  <a:schemeClr val="bg1"/>
                </a:solidFill>
              </a:rPr>
              <a:t>捲軸 </a:t>
            </a:r>
            <a:r>
              <a:rPr lang="en-US" altLang="zh-TW" dirty="0">
                <a:solidFill>
                  <a:schemeClr val="bg1"/>
                </a:solidFill>
              </a:rPr>
              <a:t>scrolling</a:t>
            </a:r>
            <a:r>
              <a:rPr lang="zh-TW" altLang="en-US" dirty="0">
                <a:solidFill>
                  <a:schemeClr val="bg1"/>
                </a:solidFill>
              </a:rPr>
              <a:t>，可以設定值</a:t>
            </a:r>
            <a:br>
              <a:rPr lang="en-US" altLang="zh-TW" dirty="0">
                <a:solidFill>
                  <a:schemeClr val="bg1"/>
                </a:solidFill>
              </a:rPr>
            </a:br>
            <a:r>
              <a:rPr lang="zh-TW" altLang="en-US" dirty="0">
                <a:solidFill>
                  <a:schemeClr val="bg1"/>
                </a:solidFill>
              </a:rPr>
              <a:t>為</a:t>
            </a:r>
            <a:r>
              <a:rPr lang="en-US" altLang="zh-TW" dirty="0">
                <a:solidFill>
                  <a:schemeClr val="bg1"/>
                </a:solidFill>
              </a:rPr>
              <a:t>yes</a:t>
            </a:r>
            <a:r>
              <a:rPr lang="zh-TW" altLang="en-US" dirty="0">
                <a:solidFill>
                  <a:schemeClr val="bg1"/>
                </a:solidFill>
              </a:rPr>
              <a:t>、</a:t>
            </a:r>
            <a:r>
              <a:rPr lang="en-US" altLang="zh-TW" dirty="0">
                <a:solidFill>
                  <a:schemeClr val="bg1"/>
                </a:solidFill>
              </a:rPr>
              <a:t>no</a:t>
            </a:r>
            <a:r>
              <a:rPr lang="zh-TW" altLang="en-US" dirty="0">
                <a:solidFill>
                  <a:schemeClr val="bg1"/>
                </a:solidFill>
              </a:rPr>
              <a:t>及</a:t>
            </a:r>
            <a:r>
              <a:rPr lang="en-US" altLang="zh-TW" dirty="0">
                <a:solidFill>
                  <a:schemeClr val="bg1"/>
                </a:solidFill>
              </a:rPr>
              <a:t>auto</a:t>
            </a:r>
          </a:p>
          <a:p>
            <a:pPr lvl="1"/>
            <a:r>
              <a:rPr lang="zh-TW" altLang="en-US" dirty="0">
                <a:solidFill>
                  <a:schemeClr val="bg1"/>
                </a:solidFill>
              </a:rPr>
              <a:t>隱藏框線 </a:t>
            </a:r>
            <a:r>
              <a:rPr lang="en-US" altLang="zh-TW" dirty="0" err="1">
                <a:solidFill>
                  <a:schemeClr val="bg1"/>
                </a:solidFill>
              </a:rPr>
              <a:t>frameborder</a:t>
            </a:r>
            <a:r>
              <a:rPr lang="en-US" altLang="zh-TW" dirty="0">
                <a:solidFill>
                  <a:schemeClr val="bg1"/>
                </a:solidFill>
              </a:rPr>
              <a:t>=0</a:t>
            </a:r>
            <a:endParaRPr lang="zh-TW" altLang="en-US" dirty="0">
              <a:solidFill>
                <a:schemeClr val="bg1"/>
              </a:solidFill>
            </a:endParaRPr>
          </a:p>
        </p:txBody>
      </p:sp>
      <p:pic>
        <p:nvPicPr>
          <p:cNvPr id="6" name="圖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5035" y="2372933"/>
            <a:ext cx="3800948" cy="363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投影片編號版面配置區 6"/>
          <p:cNvSpPr>
            <a:spLocks noGrp="1"/>
          </p:cNvSpPr>
          <p:nvPr>
            <p:ph type="sldNum" sz="quarter" idx="12"/>
          </p:nvPr>
        </p:nvSpPr>
        <p:spPr/>
        <p:txBody>
          <a:bodyPr/>
          <a:lstStyle/>
          <a:p>
            <a:fld id="{F86E7483-409D-4D1B-9719-A7AE4E854181}" type="slidenum">
              <a:rPr lang="zh-TW" altLang="en-US" smtClean="0"/>
              <a:pPr/>
              <a:t>75</a:t>
            </a:fld>
            <a:endParaRPr lang="zh-TW" altLang="en-US"/>
          </a:p>
        </p:txBody>
      </p:sp>
    </p:spTree>
    <p:extLst>
      <p:ext uri="{BB962C8B-B14F-4D97-AF65-F5344CB8AC3E}">
        <p14:creationId xmlns:p14="http://schemas.microsoft.com/office/powerpoint/2010/main" val="17696871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Arial Unicode MS" panose="020B0604020202020204" pitchFamily="34" charset="-120"/>
                <a:cs typeface="Arial Unicode MS" panose="020B0604020202020204" pitchFamily="34" charset="-120"/>
              </a:rPr>
              <a:t>Media - Audio</a:t>
            </a:r>
            <a:endParaRPr lang="zh-TW" altLang="en-US" b="1" dirty="0">
              <a:solidFill>
                <a:schemeClr val="bg1"/>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76</a:t>
            </a:fld>
            <a:endParaRPr lang="zh-TW" altLang="en-US"/>
          </a:p>
        </p:txBody>
      </p:sp>
      <p:sp>
        <p:nvSpPr>
          <p:cNvPr id="6" name="內容版面配置區 5"/>
          <p:cNvSpPr>
            <a:spLocks noGrp="1"/>
          </p:cNvSpPr>
          <p:nvPr>
            <p:ph idx="1"/>
          </p:nvPr>
        </p:nvSpPr>
        <p:spPr>
          <a:xfrm>
            <a:off x="628650" y="1825625"/>
            <a:ext cx="7886700" cy="2746375"/>
          </a:xfrm>
        </p:spPr>
        <p:txBody>
          <a:bodyPr/>
          <a:lstStyle/>
          <a:p>
            <a:pPr eaLnBrk="0" fontAlgn="base" hangingPunct="0">
              <a:lnSpc>
                <a:spcPct val="100000"/>
              </a:lnSpc>
              <a:spcBef>
                <a:spcPct val="0"/>
              </a:spcBef>
              <a:spcAft>
                <a:spcPct val="0"/>
              </a:spcAft>
            </a:pPr>
            <a:r>
              <a:rPr lang="zh-TW" altLang="zh-TW" dirty="0">
                <a:solidFill>
                  <a:schemeClr val="bg1"/>
                </a:solidFill>
                <a:latin typeface="Verdana" panose="020B0604030504040204" pitchFamily="34" charset="0"/>
              </a:rPr>
              <a:t>HTML5 </a:t>
            </a:r>
            <a:r>
              <a:rPr lang="zh-TW" altLang="zh-TW" sz="3200" dirty="0">
                <a:solidFill>
                  <a:schemeClr val="bg1"/>
                </a:solidFill>
                <a:latin typeface="Consolas" panose="020B0609020204030204" pitchFamily="49" charset="0"/>
                <a:cs typeface="Consolas" panose="020B0609020204030204" pitchFamily="49" charset="0"/>
              </a:rPr>
              <a:t>&lt;audio&gt;</a:t>
            </a:r>
            <a:r>
              <a:rPr lang="zh-TW" altLang="zh-TW" dirty="0">
                <a:solidFill>
                  <a:schemeClr val="bg1"/>
                </a:solidFill>
                <a:latin typeface="Verdana" panose="020B0604030504040204" pitchFamily="34" charset="0"/>
              </a:rPr>
              <a:t>元素指定了在網頁中嵌入音頻的標準方法</a:t>
            </a:r>
            <a:r>
              <a:rPr lang="zh-TW" altLang="zh-TW" sz="800" dirty="0">
                <a:solidFill>
                  <a:schemeClr val="bg1"/>
                </a:solidFill>
              </a:rPr>
              <a:t> </a:t>
            </a:r>
            <a:endParaRPr lang="en-US" altLang="zh-TW" sz="800" dirty="0">
              <a:solidFill>
                <a:schemeClr val="bg1"/>
              </a:solidFill>
            </a:endParaRPr>
          </a:p>
          <a:p>
            <a:pPr lvl="1" eaLnBrk="0" fontAlgn="base" hangingPunct="0">
              <a:lnSpc>
                <a:spcPct val="100000"/>
              </a:lnSpc>
              <a:spcBef>
                <a:spcPct val="0"/>
              </a:spcBef>
              <a:spcAft>
                <a:spcPct val="0"/>
              </a:spcAft>
            </a:pPr>
            <a:r>
              <a:rPr lang="zh-TW" altLang="zh-TW" dirty="0">
                <a:solidFill>
                  <a:schemeClr val="bg1"/>
                </a:solidFill>
                <a:latin typeface="Consolas" panose="020B0609020204030204" pitchFamily="49" charset="0"/>
                <a:cs typeface="Consolas" panose="020B0609020204030204" pitchFamily="49" charset="0"/>
              </a:rPr>
              <a:t>&lt;source&gt;</a:t>
            </a:r>
            <a:r>
              <a:rPr lang="zh-TW" altLang="zh-TW" dirty="0">
                <a:solidFill>
                  <a:schemeClr val="bg1"/>
                </a:solidFill>
                <a:latin typeface="Verdana" panose="020B0604030504040204" pitchFamily="34" charset="0"/>
              </a:rPr>
              <a:t>元素允許您指定瀏覽器可以選擇的備用音頻</a:t>
            </a:r>
            <a:r>
              <a:rPr lang="zh-TW" altLang="en-US" dirty="0">
                <a:solidFill>
                  <a:schemeClr val="bg1"/>
                </a:solidFill>
                <a:latin typeface="Verdana" panose="020B0604030504040204" pitchFamily="34" charset="0"/>
              </a:rPr>
              <a:t>檔案</a:t>
            </a:r>
            <a:r>
              <a:rPr lang="zh-TW" altLang="zh-TW" dirty="0">
                <a:solidFill>
                  <a:schemeClr val="bg1"/>
                </a:solidFill>
                <a:latin typeface="Verdana" panose="020B0604030504040204" pitchFamily="34" charset="0"/>
              </a:rPr>
              <a:t>。</a:t>
            </a:r>
            <a:r>
              <a:rPr lang="zh-TW" altLang="zh-TW" dirty="0">
                <a:solidFill>
                  <a:schemeClr val="bg1"/>
                </a:solidFill>
              </a:rPr>
              <a:t> </a:t>
            </a:r>
            <a:endParaRPr lang="zh-TW" altLang="zh-TW" dirty="0">
              <a:solidFill>
                <a:schemeClr val="bg1"/>
              </a:solidFill>
              <a:latin typeface="Arial" panose="020B0604020202020204" pitchFamily="34" charset="0"/>
            </a:endParaRPr>
          </a:p>
          <a:p>
            <a:pPr lvl="1" eaLnBrk="0" fontAlgn="base" hangingPunct="0">
              <a:lnSpc>
                <a:spcPct val="100000"/>
              </a:lnSpc>
              <a:spcBef>
                <a:spcPct val="0"/>
              </a:spcBef>
              <a:spcAft>
                <a:spcPct val="0"/>
              </a:spcAft>
            </a:pPr>
            <a:r>
              <a:rPr lang="en-US" altLang="zh-TW" dirty="0">
                <a:solidFill>
                  <a:schemeClr val="bg1"/>
                </a:solidFill>
                <a:latin typeface="Arial" panose="020B0604020202020204" pitchFamily="34" charset="0"/>
              </a:rPr>
              <a:t> &lt;controls&gt;</a:t>
            </a:r>
            <a:r>
              <a:rPr lang="zh-TW" altLang="en-US" dirty="0">
                <a:solidFill>
                  <a:schemeClr val="bg1"/>
                </a:solidFill>
                <a:latin typeface="Arial" panose="020B0604020202020204" pitchFamily="34" charset="0"/>
              </a:rPr>
              <a:t>屬性添加了播放</a:t>
            </a:r>
            <a:r>
              <a:rPr lang="en-US" altLang="zh-TW" dirty="0">
                <a:solidFill>
                  <a:schemeClr val="bg1"/>
                </a:solidFill>
                <a:latin typeface="Arial" panose="020B0604020202020204" pitchFamily="34" charset="0"/>
              </a:rPr>
              <a:t>bar</a:t>
            </a:r>
            <a:r>
              <a:rPr lang="zh-TW" altLang="en-US" dirty="0">
                <a:solidFill>
                  <a:schemeClr val="bg1"/>
                </a:solidFill>
                <a:latin typeface="Arial" panose="020B0604020202020204" pitchFamily="34" charset="0"/>
              </a:rPr>
              <a:t>，會有播放、暫停和音量控制</a:t>
            </a:r>
            <a:endParaRPr lang="zh-TW" altLang="zh-TW" dirty="0">
              <a:solidFill>
                <a:schemeClr val="bg1"/>
              </a:solidFill>
              <a:latin typeface="Arial" panose="020B0604020202020204" pitchFamily="34" charset="0"/>
            </a:endParaRPr>
          </a:p>
          <a:p>
            <a:endParaRPr lang="zh-TW" altLang="en-US" dirty="0">
              <a:solidFill>
                <a:schemeClr val="bg1"/>
              </a:solidFill>
            </a:endParaRPr>
          </a:p>
        </p:txBody>
      </p:sp>
      <p:sp>
        <p:nvSpPr>
          <p:cNvPr id="19" name="圓角矩形 18"/>
          <p:cNvSpPr/>
          <p:nvPr/>
        </p:nvSpPr>
        <p:spPr>
          <a:xfrm>
            <a:off x="1238486" y="4572000"/>
            <a:ext cx="6700557" cy="158951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dirty="0"/>
              <a:t>&lt;audio controls&gt;</a:t>
            </a:r>
            <a:br>
              <a:rPr lang="en-US" altLang="zh-TW" dirty="0"/>
            </a:br>
            <a:r>
              <a:rPr lang="en-US" altLang="zh-TW" dirty="0"/>
              <a:t>  &lt;source </a:t>
            </a:r>
            <a:r>
              <a:rPr lang="en-US" altLang="zh-TW" dirty="0" err="1"/>
              <a:t>src</a:t>
            </a:r>
            <a:r>
              <a:rPr lang="en-US" altLang="zh-TW" dirty="0"/>
              <a:t>="horse.mp3" type="audio/mpeg"&gt;</a:t>
            </a:r>
            <a:br>
              <a:rPr lang="en-US" altLang="zh-TW" dirty="0"/>
            </a:br>
            <a:r>
              <a:rPr lang="en-US" altLang="zh-TW" dirty="0"/>
              <a:t>Your browser does not support the audio element.</a:t>
            </a:r>
            <a:br>
              <a:rPr lang="en-US" altLang="zh-TW" dirty="0"/>
            </a:br>
            <a:r>
              <a:rPr lang="en-US" altLang="zh-TW" dirty="0"/>
              <a:t>&lt;/audio&gt;</a:t>
            </a:r>
          </a:p>
        </p:txBody>
      </p:sp>
    </p:spTree>
    <p:extLst>
      <p:ext uri="{BB962C8B-B14F-4D97-AF65-F5344CB8AC3E}">
        <p14:creationId xmlns:p14="http://schemas.microsoft.com/office/powerpoint/2010/main" val="30713848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Media - Video</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77</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pPr eaLnBrk="0" fontAlgn="base" hangingPunct="0">
              <a:lnSpc>
                <a:spcPct val="100000"/>
              </a:lnSpc>
              <a:spcBef>
                <a:spcPct val="0"/>
              </a:spcBef>
              <a:spcAft>
                <a:spcPct val="0"/>
              </a:spcAft>
            </a:pPr>
            <a:r>
              <a:rPr lang="zh-TW" altLang="zh-TW" dirty="0">
                <a:solidFill>
                  <a:schemeClr val="bg1"/>
                </a:solidFill>
                <a:latin typeface="Verdana" panose="020B0604030504040204" pitchFamily="34" charset="0"/>
              </a:rPr>
              <a:t>HTML5 </a:t>
            </a:r>
            <a:r>
              <a:rPr lang="zh-TW" altLang="zh-TW" sz="3200" dirty="0">
                <a:solidFill>
                  <a:schemeClr val="bg1"/>
                </a:solidFill>
                <a:latin typeface="Consolas" panose="020B0609020204030204" pitchFamily="49" charset="0"/>
                <a:cs typeface="Consolas" panose="020B0609020204030204" pitchFamily="49" charset="0"/>
              </a:rPr>
              <a:t>&lt;</a:t>
            </a:r>
            <a:r>
              <a:rPr lang="en-US" altLang="zh-TW" sz="3200" dirty="0">
                <a:solidFill>
                  <a:schemeClr val="bg1"/>
                </a:solidFill>
                <a:latin typeface="Consolas" panose="020B0609020204030204" pitchFamily="49" charset="0"/>
                <a:cs typeface="Consolas" panose="020B0609020204030204" pitchFamily="49" charset="0"/>
              </a:rPr>
              <a:t>vide</a:t>
            </a:r>
            <a:r>
              <a:rPr lang="zh-TW" altLang="zh-TW" sz="3200" dirty="0">
                <a:solidFill>
                  <a:schemeClr val="bg1"/>
                </a:solidFill>
                <a:latin typeface="Consolas" panose="020B0609020204030204" pitchFamily="49" charset="0"/>
                <a:cs typeface="Consolas" panose="020B0609020204030204" pitchFamily="49" charset="0"/>
              </a:rPr>
              <a:t>o&gt;</a:t>
            </a:r>
            <a:r>
              <a:rPr lang="zh-TW" altLang="zh-TW" dirty="0">
                <a:solidFill>
                  <a:schemeClr val="bg1"/>
                </a:solidFill>
                <a:latin typeface="Verdana" panose="020B0604030504040204" pitchFamily="34" charset="0"/>
              </a:rPr>
              <a:t>元素指定了在網頁中嵌入</a:t>
            </a:r>
            <a:r>
              <a:rPr lang="zh-TW" altLang="en-US" dirty="0">
                <a:solidFill>
                  <a:schemeClr val="bg1"/>
                </a:solidFill>
                <a:latin typeface="Verdana" panose="020B0604030504040204" pitchFamily="34" charset="0"/>
              </a:rPr>
              <a:t>視訊檔案</a:t>
            </a:r>
            <a:r>
              <a:rPr lang="zh-TW" altLang="zh-TW" dirty="0">
                <a:solidFill>
                  <a:schemeClr val="bg1"/>
                </a:solidFill>
                <a:latin typeface="Verdana" panose="020B0604030504040204" pitchFamily="34" charset="0"/>
              </a:rPr>
              <a:t>的標準方法</a:t>
            </a:r>
            <a:r>
              <a:rPr lang="zh-TW" altLang="zh-TW" sz="800" dirty="0">
                <a:solidFill>
                  <a:schemeClr val="bg1"/>
                </a:solidFill>
              </a:rPr>
              <a:t> </a:t>
            </a:r>
            <a:endParaRPr lang="en-US" altLang="zh-TW" sz="800" dirty="0">
              <a:solidFill>
                <a:schemeClr val="bg1"/>
              </a:solidFill>
            </a:endParaRPr>
          </a:p>
          <a:p>
            <a:pPr lvl="1" eaLnBrk="0" fontAlgn="base" hangingPunct="0">
              <a:lnSpc>
                <a:spcPct val="100000"/>
              </a:lnSpc>
              <a:spcBef>
                <a:spcPct val="0"/>
              </a:spcBef>
              <a:spcAft>
                <a:spcPct val="0"/>
              </a:spcAft>
            </a:pPr>
            <a:r>
              <a:rPr lang="zh-TW" altLang="zh-TW" dirty="0">
                <a:solidFill>
                  <a:schemeClr val="bg1"/>
                </a:solidFill>
                <a:latin typeface="Consolas" panose="020B0609020204030204" pitchFamily="49" charset="0"/>
                <a:cs typeface="Consolas" panose="020B0609020204030204" pitchFamily="49" charset="0"/>
              </a:rPr>
              <a:t>&lt;source&gt;</a:t>
            </a:r>
            <a:r>
              <a:rPr lang="zh-TW" altLang="zh-TW" dirty="0">
                <a:solidFill>
                  <a:schemeClr val="bg1"/>
                </a:solidFill>
                <a:latin typeface="Verdana" panose="020B0604030504040204" pitchFamily="34" charset="0"/>
              </a:rPr>
              <a:t>元素允許您指定瀏覽器可以選擇的備用音頻</a:t>
            </a:r>
            <a:r>
              <a:rPr lang="zh-TW" altLang="en-US" dirty="0">
                <a:solidFill>
                  <a:schemeClr val="bg1"/>
                </a:solidFill>
                <a:latin typeface="Verdana" panose="020B0604030504040204" pitchFamily="34" charset="0"/>
              </a:rPr>
              <a:t>檔案</a:t>
            </a:r>
            <a:r>
              <a:rPr lang="zh-TW" altLang="zh-TW" dirty="0">
                <a:solidFill>
                  <a:schemeClr val="bg1"/>
                </a:solidFill>
                <a:latin typeface="Verdana" panose="020B0604030504040204" pitchFamily="34" charset="0"/>
              </a:rPr>
              <a:t>。</a:t>
            </a:r>
            <a:r>
              <a:rPr lang="zh-TW" altLang="zh-TW" dirty="0">
                <a:solidFill>
                  <a:schemeClr val="bg1"/>
                </a:solidFill>
              </a:rPr>
              <a:t> </a:t>
            </a:r>
            <a:endParaRPr lang="zh-TW" altLang="zh-TW" dirty="0">
              <a:solidFill>
                <a:schemeClr val="bg1"/>
              </a:solidFill>
              <a:latin typeface="Arial" panose="020B0604020202020204" pitchFamily="34" charset="0"/>
            </a:endParaRPr>
          </a:p>
          <a:p>
            <a:pPr lvl="1" eaLnBrk="0" fontAlgn="base" hangingPunct="0">
              <a:lnSpc>
                <a:spcPct val="100000"/>
              </a:lnSpc>
              <a:spcBef>
                <a:spcPct val="0"/>
              </a:spcBef>
              <a:spcAft>
                <a:spcPct val="0"/>
              </a:spcAft>
            </a:pPr>
            <a:r>
              <a:rPr lang="en-US" altLang="zh-TW" dirty="0">
                <a:solidFill>
                  <a:schemeClr val="bg1"/>
                </a:solidFill>
                <a:latin typeface="Arial" panose="020B0604020202020204" pitchFamily="34" charset="0"/>
              </a:rPr>
              <a:t> &lt;controls&gt;</a:t>
            </a:r>
            <a:r>
              <a:rPr lang="zh-TW" altLang="en-US" dirty="0">
                <a:solidFill>
                  <a:schemeClr val="bg1"/>
                </a:solidFill>
                <a:latin typeface="Arial" panose="020B0604020202020204" pitchFamily="34" charset="0"/>
              </a:rPr>
              <a:t>屬性添加了播放</a:t>
            </a:r>
            <a:r>
              <a:rPr lang="en-US" altLang="zh-TW" dirty="0">
                <a:solidFill>
                  <a:schemeClr val="bg1"/>
                </a:solidFill>
                <a:latin typeface="Arial" panose="020B0604020202020204" pitchFamily="34" charset="0"/>
              </a:rPr>
              <a:t>bar</a:t>
            </a:r>
            <a:r>
              <a:rPr lang="zh-TW" altLang="en-US" dirty="0">
                <a:solidFill>
                  <a:schemeClr val="bg1"/>
                </a:solidFill>
                <a:latin typeface="Arial" panose="020B0604020202020204" pitchFamily="34" charset="0"/>
              </a:rPr>
              <a:t>，會有播放、暫停和音量控制</a:t>
            </a:r>
            <a:endParaRPr lang="en-US" altLang="zh-TW" dirty="0">
              <a:solidFill>
                <a:schemeClr val="bg1"/>
              </a:solidFill>
              <a:latin typeface="Arial" panose="020B0604020202020204" pitchFamily="34" charset="0"/>
            </a:endParaRPr>
          </a:p>
          <a:p>
            <a:pPr lvl="1" eaLnBrk="0" fontAlgn="base" hangingPunct="0">
              <a:lnSpc>
                <a:spcPct val="100000"/>
              </a:lnSpc>
              <a:spcBef>
                <a:spcPct val="0"/>
              </a:spcBef>
              <a:spcAft>
                <a:spcPct val="0"/>
              </a:spcAft>
            </a:pPr>
            <a:r>
              <a:rPr lang="en-US" altLang="zh-TW" dirty="0">
                <a:solidFill>
                  <a:schemeClr val="bg1"/>
                </a:solidFill>
              </a:rPr>
              <a:t>&lt;</a:t>
            </a:r>
            <a:r>
              <a:rPr lang="en-US" altLang="zh-TW" dirty="0" err="1">
                <a:solidFill>
                  <a:schemeClr val="bg1"/>
                </a:solidFill>
              </a:rPr>
              <a:t>autoplay</a:t>
            </a:r>
            <a:r>
              <a:rPr lang="en-US" altLang="zh-TW" dirty="0">
                <a:solidFill>
                  <a:schemeClr val="bg1"/>
                </a:solidFill>
              </a:rPr>
              <a:t>&gt;</a:t>
            </a:r>
            <a:r>
              <a:rPr lang="zh-TW" altLang="en-US" dirty="0">
                <a:solidFill>
                  <a:schemeClr val="bg1"/>
                </a:solidFill>
              </a:rPr>
              <a:t>屬性會自動播放，不顯示播放</a:t>
            </a:r>
            <a:r>
              <a:rPr lang="en-US" altLang="zh-TW" dirty="0">
                <a:solidFill>
                  <a:schemeClr val="bg1"/>
                </a:solidFill>
              </a:rPr>
              <a:t>bar</a:t>
            </a:r>
            <a:endParaRPr lang="zh-TW" altLang="zh-TW" dirty="0">
              <a:solidFill>
                <a:schemeClr val="bg1"/>
              </a:solidFill>
              <a:latin typeface="Arial" panose="020B0604020202020204" pitchFamily="34" charset="0"/>
            </a:endParaRPr>
          </a:p>
          <a:p>
            <a:endParaRPr lang="en-US" altLang="zh-TW" sz="2600" dirty="0">
              <a:solidFill>
                <a:schemeClr val="bg1"/>
              </a:solidFill>
            </a:endParaRPr>
          </a:p>
        </p:txBody>
      </p:sp>
      <p:sp>
        <p:nvSpPr>
          <p:cNvPr id="6" name="圓角矩形 5"/>
          <p:cNvSpPr/>
          <p:nvPr/>
        </p:nvSpPr>
        <p:spPr>
          <a:xfrm>
            <a:off x="1238486" y="4717282"/>
            <a:ext cx="6700557" cy="158951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dirty="0"/>
              <a:t>&lt;video width="320" height="240" </a:t>
            </a:r>
            <a:r>
              <a:rPr lang="en-US" altLang="zh-TW" dirty="0" err="1"/>
              <a:t>autoplay</a:t>
            </a:r>
            <a:r>
              <a:rPr lang="en-US" altLang="zh-TW" dirty="0"/>
              <a:t>&gt;</a:t>
            </a:r>
          </a:p>
          <a:p>
            <a:r>
              <a:rPr lang="en-US" altLang="zh-TW" dirty="0"/>
              <a:t>  &lt;source </a:t>
            </a:r>
            <a:r>
              <a:rPr lang="en-US" altLang="zh-TW" dirty="0" err="1"/>
              <a:t>src</a:t>
            </a:r>
            <a:r>
              <a:rPr lang="en-US" altLang="zh-TW" dirty="0"/>
              <a:t>="movie.mp4" type="video/mp4"&gt;</a:t>
            </a:r>
          </a:p>
          <a:p>
            <a:r>
              <a:rPr lang="en-US" altLang="zh-TW" dirty="0"/>
              <a:t>  &lt;source </a:t>
            </a:r>
            <a:r>
              <a:rPr lang="en-US" altLang="zh-TW" dirty="0" err="1"/>
              <a:t>src</a:t>
            </a:r>
            <a:r>
              <a:rPr lang="en-US" altLang="zh-TW" dirty="0"/>
              <a:t>="movie.ogg" type="video/</a:t>
            </a:r>
            <a:r>
              <a:rPr lang="en-US" altLang="zh-TW" dirty="0" err="1"/>
              <a:t>ogg</a:t>
            </a:r>
            <a:r>
              <a:rPr lang="en-US" altLang="zh-TW" dirty="0"/>
              <a:t>"&gt;</a:t>
            </a:r>
          </a:p>
          <a:p>
            <a:r>
              <a:rPr lang="en-US" altLang="zh-TW" dirty="0"/>
              <a:t>&lt;/video&gt;</a:t>
            </a:r>
          </a:p>
        </p:txBody>
      </p:sp>
    </p:spTree>
    <p:extLst>
      <p:ext uri="{BB962C8B-B14F-4D97-AF65-F5344CB8AC3E}">
        <p14:creationId xmlns:p14="http://schemas.microsoft.com/office/powerpoint/2010/main" val="2637531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Media - Video</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78</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pPr eaLnBrk="0" fontAlgn="base" hangingPunct="0">
              <a:lnSpc>
                <a:spcPct val="100000"/>
              </a:lnSpc>
              <a:spcBef>
                <a:spcPct val="0"/>
              </a:spcBef>
              <a:spcAft>
                <a:spcPct val="0"/>
              </a:spcAft>
            </a:pPr>
            <a:r>
              <a:rPr lang="en-US" altLang="zh-TW" dirty="0">
                <a:solidFill>
                  <a:schemeClr val="bg1"/>
                </a:solidFill>
                <a:latin typeface="Verdana" panose="020B0604030504040204" pitchFamily="34" charset="0"/>
              </a:rPr>
              <a:t>Chrome </a:t>
            </a:r>
            <a:r>
              <a:rPr lang="zh-TW" altLang="en-US" dirty="0">
                <a:solidFill>
                  <a:schemeClr val="bg1"/>
                </a:solidFill>
                <a:latin typeface="Verdana" panose="020B0604030504040204" pitchFamily="34" charset="0"/>
              </a:rPr>
              <a:t>在 </a:t>
            </a:r>
            <a:r>
              <a:rPr lang="en-US" altLang="zh-TW" dirty="0">
                <a:solidFill>
                  <a:schemeClr val="bg1"/>
                </a:solidFill>
                <a:latin typeface="Verdana" panose="020B0604030504040204" pitchFamily="34" charset="0"/>
              </a:rPr>
              <a:t>Win10</a:t>
            </a:r>
            <a:r>
              <a:rPr lang="zh-TW" altLang="en-US" dirty="0">
                <a:solidFill>
                  <a:schemeClr val="bg1"/>
                </a:solidFill>
                <a:latin typeface="Verdana" panose="020B0604030504040204" pitchFamily="34" charset="0"/>
              </a:rPr>
              <a:t> 之後的版本</a:t>
            </a:r>
            <a:endParaRPr lang="en-US" altLang="zh-TW" sz="800" dirty="0">
              <a:solidFill>
                <a:schemeClr val="bg1"/>
              </a:solidFill>
            </a:endParaRPr>
          </a:p>
          <a:p>
            <a:pPr lvl="1" eaLnBrk="0" fontAlgn="base" hangingPunct="0">
              <a:lnSpc>
                <a:spcPct val="100000"/>
              </a:lnSpc>
              <a:spcBef>
                <a:spcPct val="0"/>
              </a:spcBef>
              <a:spcAft>
                <a:spcPct val="0"/>
              </a:spcAft>
            </a:pPr>
            <a:r>
              <a:rPr lang="en-US" altLang="zh-TW" dirty="0">
                <a:solidFill>
                  <a:schemeClr val="bg1"/>
                </a:solidFill>
              </a:rPr>
              <a:t>Video</a:t>
            </a:r>
            <a:r>
              <a:rPr lang="zh-TW" altLang="en-US" dirty="0">
                <a:solidFill>
                  <a:schemeClr val="bg1"/>
                </a:solidFill>
              </a:rPr>
              <a:t>屬性</a:t>
            </a:r>
            <a:r>
              <a:rPr lang="en-US" altLang="zh-TW" dirty="0">
                <a:solidFill>
                  <a:schemeClr val="bg1"/>
                </a:solidFill>
              </a:rPr>
              <a:t> </a:t>
            </a:r>
            <a:r>
              <a:rPr lang="en-US" altLang="zh-TW" dirty="0" err="1">
                <a:solidFill>
                  <a:schemeClr val="bg1"/>
                </a:solidFill>
              </a:rPr>
              <a:t>autoplay</a:t>
            </a:r>
            <a:r>
              <a:rPr lang="zh-TW" altLang="en-US" dirty="0">
                <a:solidFill>
                  <a:schemeClr val="bg1"/>
                </a:solidFill>
              </a:rPr>
              <a:t>需多加</a:t>
            </a:r>
            <a:r>
              <a:rPr lang="en-US" altLang="zh-TW" dirty="0">
                <a:solidFill>
                  <a:schemeClr val="bg1"/>
                </a:solidFill>
              </a:rPr>
              <a:t> muted</a:t>
            </a:r>
            <a:endParaRPr lang="en-US" altLang="zh-TW" sz="2600" dirty="0">
              <a:solidFill>
                <a:schemeClr val="bg1"/>
              </a:solidFill>
            </a:endParaRPr>
          </a:p>
        </p:txBody>
      </p:sp>
      <p:sp>
        <p:nvSpPr>
          <p:cNvPr id="6" name="圓角矩形 5"/>
          <p:cNvSpPr/>
          <p:nvPr/>
        </p:nvSpPr>
        <p:spPr>
          <a:xfrm>
            <a:off x="1238486" y="4717282"/>
            <a:ext cx="6700557" cy="158951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dirty="0"/>
              <a:t>&lt;video </a:t>
            </a:r>
            <a:r>
              <a:rPr lang="en-US" altLang="zh-TW" dirty="0" err="1"/>
              <a:t>autoplay</a:t>
            </a:r>
            <a:r>
              <a:rPr lang="en-US" altLang="zh-TW" dirty="0"/>
              <a:t> muted&gt;</a:t>
            </a:r>
          </a:p>
          <a:p>
            <a:r>
              <a:rPr lang="zh-TW" altLang="en-US" dirty="0"/>
              <a:t>         </a:t>
            </a:r>
            <a:r>
              <a:rPr lang="en-US" altLang="zh-TW" dirty="0"/>
              <a:t>&lt;source </a:t>
            </a:r>
            <a:r>
              <a:rPr lang="en-US" altLang="zh-TW" dirty="0" err="1"/>
              <a:t>src</a:t>
            </a:r>
            <a:r>
              <a:rPr lang="en-US" altLang="zh-TW" dirty="0"/>
              <a:t>="video.mp4" type="video/mp4"&gt;&lt;/source&gt;</a:t>
            </a:r>
          </a:p>
          <a:p>
            <a:r>
              <a:rPr lang="en-US" altLang="zh-TW" dirty="0"/>
              <a:t> &lt;/video&gt;</a:t>
            </a:r>
          </a:p>
        </p:txBody>
      </p:sp>
    </p:spTree>
    <p:extLst>
      <p:ext uri="{BB962C8B-B14F-4D97-AF65-F5344CB8AC3E}">
        <p14:creationId xmlns:p14="http://schemas.microsoft.com/office/powerpoint/2010/main" val="34351100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Media - </a:t>
            </a:r>
            <a:r>
              <a:rPr lang="en-US" altLang="zh-TW" b="1" dirty="0" err="1">
                <a:solidFill>
                  <a:schemeClr val="bg1"/>
                </a:solidFill>
              </a:rPr>
              <a:t>Youtube</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79</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sz="2600" dirty="0">
                <a:solidFill>
                  <a:schemeClr val="bg1"/>
                </a:solidFill>
              </a:rPr>
              <a:t>找到合法授權影片</a:t>
            </a:r>
            <a:endParaRPr lang="en-US" altLang="zh-TW" sz="2600" dirty="0">
              <a:solidFill>
                <a:schemeClr val="bg1"/>
              </a:solidFill>
            </a:endParaRPr>
          </a:p>
          <a:p>
            <a:r>
              <a:rPr lang="en-US" altLang="zh-TW" sz="2600" dirty="0">
                <a:solidFill>
                  <a:schemeClr val="bg1"/>
                </a:solidFill>
              </a:rPr>
              <a:t>1.</a:t>
            </a:r>
          </a:p>
          <a:p>
            <a:endParaRPr lang="en-US" altLang="zh-TW" sz="2600" dirty="0">
              <a:solidFill>
                <a:schemeClr val="bg1"/>
              </a:solidFill>
            </a:endParaRPr>
          </a:p>
          <a:p>
            <a:r>
              <a:rPr lang="en-US" altLang="zh-TW" sz="2600" dirty="0">
                <a:solidFill>
                  <a:schemeClr val="bg1"/>
                </a:solidFill>
              </a:rPr>
              <a:t>2.</a:t>
            </a:r>
          </a:p>
          <a:p>
            <a:endParaRPr lang="en-US" altLang="zh-TW" sz="2600" dirty="0">
              <a:solidFill>
                <a:schemeClr val="bg1"/>
              </a:solidFill>
            </a:endParaRPr>
          </a:p>
          <a:p>
            <a:r>
              <a:rPr lang="en-US" altLang="zh-TW" sz="2600" dirty="0">
                <a:solidFill>
                  <a:schemeClr val="bg1"/>
                </a:solidFill>
              </a:rPr>
              <a:t>3.</a:t>
            </a:r>
            <a:r>
              <a:rPr lang="zh-TW" altLang="en-US" sz="2600" dirty="0">
                <a:solidFill>
                  <a:schemeClr val="bg1"/>
                </a:solidFill>
              </a:rPr>
              <a:t> </a:t>
            </a:r>
            <a:endParaRPr lang="en-US" altLang="zh-TW" sz="2600" dirty="0">
              <a:solidFill>
                <a:schemeClr val="bg1"/>
              </a:solidFill>
            </a:endParaRPr>
          </a:p>
        </p:txBody>
      </p:sp>
      <p:pic>
        <p:nvPicPr>
          <p:cNvPr id="3" name="圖片 2"/>
          <p:cNvPicPr>
            <a:picLocks noChangeAspect="1"/>
          </p:cNvPicPr>
          <p:nvPr/>
        </p:nvPicPr>
        <p:blipFill>
          <a:blip r:embed="rId3" cstate="print"/>
          <a:stretch>
            <a:fillRect/>
          </a:stretch>
        </p:blipFill>
        <p:spPr>
          <a:xfrm>
            <a:off x="1337461" y="2251640"/>
            <a:ext cx="2738883" cy="604281"/>
          </a:xfrm>
          <a:prstGeom prst="rect">
            <a:avLst/>
          </a:prstGeom>
        </p:spPr>
      </p:pic>
      <p:sp>
        <p:nvSpPr>
          <p:cNvPr id="6" name="矩形 5"/>
          <p:cNvSpPr/>
          <p:nvPr/>
        </p:nvSpPr>
        <p:spPr>
          <a:xfrm>
            <a:off x="2803019" y="2397005"/>
            <a:ext cx="487111" cy="2905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4" cstate="print"/>
          <a:stretch>
            <a:fillRect/>
          </a:stretch>
        </p:blipFill>
        <p:spPr>
          <a:xfrm>
            <a:off x="1337461" y="3019139"/>
            <a:ext cx="2365361" cy="936415"/>
          </a:xfrm>
          <a:prstGeom prst="rect">
            <a:avLst/>
          </a:prstGeom>
        </p:spPr>
      </p:pic>
      <p:sp>
        <p:nvSpPr>
          <p:cNvPr id="8" name="矩形 7"/>
          <p:cNvSpPr/>
          <p:nvPr/>
        </p:nvSpPr>
        <p:spPr>
          <a:xfrm>
            <a:off x="1374447" y="3292264"/>
            <a:ext cx="418744" cy="578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5" cstate="print"/>
          <a:stretch>
            <a:fillRect/>
          </a:stretch>
        </p:blipFill>
        <p:spPr>
          <a:xfrm>
            <a:off x="1337461" y="3997512"/>
            <a:ext cx="2140677" cy="2112731"/>
          </a:xfrm>
          <a:prstGeom prst="rect">
            <a:avLst/>
          </a:prstGeom>
        </p:spPr>
      </p:pic>
      <p:sp>
        <p:nvSpPr>
          <p:cNvPr id="10" name="矩形 9"/>
          <p:cNvSpPr/>
          <p:nvPr/>
        </p:nvSpPr>
        <p:spPr>
          <a:xfrm>
            <a:off x="1358731" y="4324880"/>
            <a:ext cx="1837395" cy="8709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9337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其他</a:t>
            </a:r>
          </a:p>
        </p:txBody>
      </p:sp>
      <p:sp>
        <p:nvSpPr>
          <p:cNvPr id="6" name="投影片編號版面配置區 5"/>
          <p:cNvSpPr>
            <a:spLocks noGrp="1"/>
          </p:cNvSpPr>
          <p:nvPr>
            <p:ph type="sldNum" sz="quarter" idx="12"/>
          </p:nvPr>
        </p:nvSpPr>
        <p:spPr/>
        <p:txBody>
          <a:bodyPr/>
          <a:lstStyle/>
          <a:p>
            <a:fld id="{F86E7483-409D-4D1B-9719-A7AE4E854181}" type="slidenum">
              <a:rPr lang="zh-TW" altLang="en-US" smtClean="0"/>
              <a:pPr/>
              <a:t>8</a:t>
            </a:fld>
            <a:endParaRPr lang="zh-TW" altLang="en-US"/>
          </a:p>
        </p:txBody>
      </p:sp>
      <p:pic>
        <p:nvPicPr>
          <p:cNvPr id="7" name="圖片 6">
            <a:extLst>
              <a:ext uri="{FF2B5EF4-FFF2-40B4-BE49-F238E27FC236}">
                <a16:creationId xmlns:a16="http://schemas.microsoft.com/office/drawing/2014/main" id="{C0071A8E-3861-48D7-B153-8AE7E3D7F25F}"/>
              </a:ext>
            </a:extLst>
          </p:cNvPr>
          <p:cNvPicPr>
            <a:picLocks noChangeAspect="1"/>
          </p:cNvPicPr>
          <p:nvPr/>
        </p:nvPicPr>
        <p:blipFill>
          <a:blip r:embed="rId2"/>
          <a:stretch>
            <a:fillRect/>
          </a:stretch>
        </p:blipFill>
        <p:spPr>
          <a:xfrm>
            <a:off x="1090851" y="1566495"/>
            <a:ext cx="2673281" cy="3560296"/>
          </a:xfrm>
          <a:prstGeom prst="rect">
            <a:avLst/>
          </a:prstGeom>
        </p:spPr>
      </p:pic>
      <p:sp>
        <p:nvSpPr>
          <p:cNvPr id="5" name="矩形 4">
            <a:extLst>
              <a:ext uri="{FF2B5EF4-FFF2-40B4-BE49-F238E27FC236}">
                <a16:creationId xmlns:a16="http://schemas.microsoft.com/office/drawing/2014/main" id="{3EC57046-AE09-4390-A230-B69DAD8E3B43}"/>
              </a:ext>
            </a:extLst>
          </p:cNvPr>
          <p:cNvSpPr/>
          <p:nvPr/>
        </p:nvSpPr>
        <p:spPr>
          <a:xfrm>
            <a:off x="1387140" y="4599047"/>
            <a:ext cx="947687" cy="274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119F2AA2-A555-47F9-B75C-86838C91868D}"/>
              </a:ext>
            </a:extLst>
          </p:cNvPr>
          <p:cNvPicPr>
            <a:picLocks noChangeAspect="1"/>
          </p:cNvPicPr>
          <p:nvPr/>
        </p:nvPicPr>
        <p:blipFill>
          <a:blip r:embed="rId3"/>
          <a:stretch>
            <a:fillRect/>
          </a:stretch>
        </p:blipFill>
        <p:spPr>
          <a:xfrm>
            <a:off x="3941685" y="1566495"/>
            <a:ext cx="4177010" cy="4435224"/>
          </a:xfrm>
          <a:prstGeom prst="rect">
            <a:avLst/>
          </a:prstGeom>
        </p:spPr>
      </p:pic>
      <p:sp>
        <p:nvSpPr>
          <p:cNvPr id="10" name="矩形 9">
            <a:extLst>
              <a:ext uri="{FF2B5EF4-FFF2-40B4-BE49-F238E27FC236}">
                <a16:creationId xmlns:a16="http://schemas.microsoft.com/office/drawing/2014/main" id="{9B3E25A7-909F-4DF3-9473-4B5C4761CC10}"/>
              </a:ext>
            </a:extLst>
          </p:cNvPr>
          <p:cNvSpPr/>
          <p:nvPr/>
        </p:nvSpPr>
        <p:spPr>
          <a:xfrm>
            <a:off x="6173683" y="5550437"/>
            <a:ext cx="947687" cy="274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65482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65571"/>
            <a:ext cx="7772400" cy="2387600"/>
          </a:xfrm>
        </p:spPr>
        <p:txBody>
          <a:bodyPr>
            <a:normAutofit/>
          </a:bodyPr>
          <a:lstStyle/>
          <a:p>
            <a:r>
              <a:rPr lang="en-US" altLang="zh-TW" dirty="0">
                <a:solidFill>
                  <a:schemeClr val="bg1"/>
                </a:solidFill>
                <a:latin typeface="Arial Unicode MS" panose="020B0604020202020204" pitchFamily="34" charset="-120"/>
                <a:ea typeface="微軟正黑體" panose="020B0604030504040204" pitchFamily="34" charset="-120"/>
              </a:rPr>
              <a:t>Module 5 </a:t>
            </a:r>
            <a:br>
              <a:rPr lang="en-US" altLang="zh-TW" dirty="0">
                <a:solidFill>
                  <a:schemeClr val="bg1"/>
                </a:solidFill>
                <a:latin typeface="Arial Unicode MS" panose="020B0604020202020204" pitchFamily="34" charset="-120"/>
                <a:ea typeface="微軟正黑體" panose="020B0604030504040204" pitchFamily="34" charset="-120"/>
              </a:rPr>
            </a:br>
            <a:r>
              <a:rPr lang="en-US" altLang="zh-TW" dirty="0">
                <a:solidFill>
                  <a:schemeClr val="bg1"/>
                </a:solidFill>
                <a:latin typeface="Arial Unicode MS" panose="020B0604020202020204" pitchFamily="34" charset="-120"/>
                <a:ea typeface="微軟正黑體" panose="020B0604030504040204" pitchFamily="34" charset="-120"/>
              </a:rPr>
              <a:t>CSS</a:t>
            </a:r>
            <a:r>
              <a:rPr lang="zh-TW" altLang="en-US" dirty="0">
                <a:solidFill>
                  <a:schemeClr val="bg1"/>
                </a:solidFill>
                <a:latin typeface="Arial Unicode MS" panose="020B0604020202020204" pitchFamily="34" charset="-120"/>
                <a:ea typeface="微軟正黑體" panose="020B0604030504040204" pitchFamily="34" charset="-120"/>
              </a:rPr>
              <a:t>基礎屬性</a:t>
            </a:r>
            <a:endParaRPr lang="en-US" altLang="zh-TW" dirty="0">
              <a:solidFill>
                <a:schemeClr val="bg1"/>
              </a:solidFill>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9988116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CSS</a:t>
            </a:r>
            <a:r>
              <a:rPr lang="zh-TW" altLang="en-US" b="1" dirty="0">
                <a:solidFill>
                  <a:schemeClr val="bg1"/>
                </a:solidFill>
              </a:rPr>
              <a:t>基礎屬性</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81</a:t>
            </a:fld>
            <a:endParaRPr lang="zh-TW" altLang="en-US"/>
          </a:p>
        </p:txBody>
      </p:sp>
      <p:sp>
        <p:nvSpPr>
          <p:cNvPr id="4" name="內容版面配置區 3"/>
          <p:cNvSpPr>
            <a:spLocks noGrp="1"/>
          </p:cNvSpPr>
          <p:nvPr>
            <p:ph idx="1"/>
          </p:nvPr>
        </p:nvSpPr>
        <p:spPr>
          <a:xfrm>
            <a:off x="861134" y="1825625"/>
            <a:ext cx="7402649" cy="4284618"/>
          </a:xfrm>
        </p:spPr>
        <p:txBody>
          <a:bodyPr>
            <a:normAutofit lnSpcReduction="10000"/>
          </a:bodyPr>
          <a:lstStyle/>
          <a:p>
            <a:r>
              <a:rPr lang="zh-TW" altLang="en-US" dirty="0">
                <a:solidFill>
                  <a:schemeClr val="bg1"/>
                </a:solidFill>
              </a:rPr>
              <a:t>背景</a:t>
            </a:r>
            <a:endParaRPr lang="en-US" altLang="zh-TW" dirty="0">
              <a:solidFill>
                <a:schemeClr val="bg1"/>
              </a:solidFill>
            </a:endParaRPr>
          </a:p>
          <a:p>
            <a:r>
              <a:rPr lang="zh-TW" altLang="en-US" dirty="0">
                <a:solidFill>
                  <a:schemeClr val="bg1"/>
                </a:solidFill>
              </a:rPr>
              <a:t>邊界</a:t>
            </a:r>
            <a:endParaRPr lang="en-US" altLang="zh-TW" dirty="0">
              <a:solidFill>
                <a:schemeClr val="bg1"/>
              </a:solidFill>
            </a:endParaRPr>
          </a:p>
          <a:p>
            <a:r>
              <a:rPr lang="zh-TW" altLang="en-US" dirty="0">
                <a:solidFill>
                  <a:schemeClr val="bg1"/>
                </a:solidFill>
              </a:rPr>
              <a:t>邊框</a:t>
            </a:r>
            <a:endParaRPr lang="en-US" altLang="zh-TW" dirty="0">
              <a:solidFill>
                <a:schemeClr val="bg1"/>
              </a:solidFill>
            </a:endParaRPr>
          </a:p>
          <a:p>
            <a:r>
              <a:rPr lang="zh-TW" altLang="en-US" dirty="0">
                <a:solidFill>
                  <a:schemeClr val="bg1"/>
                </a:solidFill>
              </a:rPr>
              <a:t>文字</a:t>
            </a:r>
            <a:endParaRPr lang="en-US" altLang="zh-TW" dirty="0">
              <a:solidFill>
                <a:schemeClr val="bg1"/>
              </a:solidFill>
            </a:endParaRPr>
          </a:p>
          <a:p>
            <a:r>
              <a:rPr lang="zh-TW" altLang="en-US" dirty="0">
                <a:solidFill>
                  <a:schemeClr val="bg1"/>
                </a:solidFill>
              </a:rPr>
              <a:t>列表</a:t>
            </a:r>
            <a:endParaRPr lang="en-US" altLang="zh-TW" dirty="0">
              <a:solidFill>
                <a:schemeClr val="bg1"/>
              </a:solidFill>
            </a:endParaRPr>
          </a:p>
          <a:p>
            <a:r>
              <a:rPr lang="zh-TW" altLang="en-US" dirty="0">
                <a:solidFill>
                  <a:schemeClr val="bg1"/>
                </a:solidFill>
              </a:rPr>
              <a:t>並排 </a:t>
            </a:r>
            <a:r>
              <a:rPr lang="en-US" altLang="zh-TW" dirty="0">
                <a:solidFill>
                  <a:schemeClr val="bg1"/>
                </a:solidFill>
              </a:rPr>
              <a:t>-</a:t>
            </a:r>
            <a:r>
              <a:rPr lang="zh-TW" altLang="en-US" dirty="0">
                <a:solidFill>
                  <a:schemeClr val="bg1"/>
                </a:solidFill>
              </a:rPr>
              <a:t> 浮動</a:t>
            </a:r>
            <a:endParaRPr lang="en-US" altLang="zh-TW" dirty="0">
              <a:solidFill>
                <a:schemeClr val="bg1"/>
              </a:solidFill>
            </a:endParaRPr>
          </a:p>
          <a:p>
            <a:r>
              <a:rPr lang="en-US" altLang="zh-TW" dirty="0">
                <a:solidFill>
                  <a:schemeClr val="bg1"/>
                </a:solidFill>
              </a:rPr>
              <a:t>display</a:t>
            </a:r>
          </a:p>
          <a:p>
            <a:r>
              <a:rPr lang="zh-TW" altLang="en-US" dirty="0">
                <a:solidFill>
                  <a:schemeClr val="bg1"/>
                </a:solidFill>
              </a:rPr>
              <a:t>定位</a:t>
            </a:r>
            <a:endParaRPr lang="en-US" altLang="zh-TW" dirty="0">
              <a:solidFill>
                <a:schemeClr val="bg1"/>
              </a:solidFill>
            </a:endParaRPr>
          </a:p>
          <a:p>
            <a:r>
              <a:rPr lang="zh-TW" altLang="en-US" dirty="0">
                <a:solidFill>
                  <a:schemeClr val="bg1"/>
                </a:solidFill>
              </a:rPr>
              <a:t>溢位</a:t>
            </a:r>
            <a:endParaRPr lang="en-US" altLang="zh-TW" dirty="0">
              <a:solidFill>
                <a:schemeClr val="bg1"/>
              </a:solidFill>
            </a:endParaRPr>
          </a:p>
        </p:txBody>
      </p:sp>
    </p:spTree>
    <p:extLst>
      <p:ext uri="{BB962C8B-B14F-4D97-AF65-F5344CB8AC3E}">
        <p14:creationId xmlns:p14="http://schemas.microsoft.com/office/powerpoint/2010/main" val="16154261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背景</a:t>
            </a:r>
            <a:r>
              <a:rPr lang="en-US" altLang="zh-TW" b="1" dirty="0">
                <a:solidFill>
                  <a:schemeClr val="bg1"/>
                </a:solidFill>
              </a:rPr>
              <a:t>(background)</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82</a:t>
            </a:fld>
            <a:endParaRPr lang="zh-TW" altLang="en-US"/>
          </a:p>
        </p:txBody>
      </p:sp>
      <p:sp>
        <p:nvSpPr>
          <p:cNvPr id="4" name="內容版面配置區 3"/>
          <p:cNvSpPr>
            <a:spLocks noGrp="1"/>
          </p:cNvSpPr>
          <p:nvPr>
            <p:ph idx="1"/>
          </p:nvPr>
        </p:nvSpPr>
        <p:spPr>
          <a:xfrm>
            <a:off x="628650" y="1825625"/>
            <a:ext cx="7635133" cy="4284618"/>
          </a:xfrm>
        </p:spPr>
        <p:txBody>
          <a:bodyPr/>
          <a:lstStyle/>
          <a:p>
            <a:r>
              <a:rPr lang="zh-TW" altLang="en-US" dirty="0">
                <a:solidFill>
                  <a:schemeClr val="bg1"/>
                </a:solidFill>
              </a:rPr>
              <a:t>背景顏色</a:t>
            </a:r>
          </a:p>
          <a:p>
            <a:r>
              <a:rPr lang="zh-TW" altLang="en-US" dirty="0">
                <a:solidFill>
                  <a:schemeClr val="bg1"/>
                </a:solidFill>
              </a:rPr>
              <a:t>背景圖片</a:t>
            </a:r>
          </a:p>
          <a:p>
            <a:r>
              <a:rPr lang="zh-TW" altLang="en-US" dirty="0">
                <a:solidFill>
                  <a:schemeClr val="bg1"/>
                </a:solidFill>
              </a:rPr>
              <a:t>背景呈現方式</a:t>
            </a:r>
          </a:p>
          <a:p>
            <a:r>
              <a:rPr lang="zh-TW" altLang="en-US" dirty="0">
                <a:solidFill>
                  <a:schemeClr val="bg1"/>
                </a:solidFill>
              </a:rPr>
              <a:t>背景位置及尺寸</a:t>
            </a:r>
          </a:p>
          <a:p>
            <a:r>
              <a:rPr lang="zh-TW" altLang="en-US" dirty="0">
                <a:solidFill>
                  <a:schemeClr val="bg1"/>
                </a:solidFill>
              </a:rPr>
              <a:t>背景漸層</a:t>
            </a:r>
            <a:r>
              <a:rPr lang="en-US" altLang="zh-TW" dirty="0">
                <a:solidFill>
                  <a:schemeClr val="bg1"/>
                </a:solidFill>
              </a:rPr>
              <a:t>(CSS3</a:t>
            </a:r>
            <a:r>
              <a:rPr lang="zh-TW" altLang="en-US" dirty="0">
                <a:solidFill>
                  <a:schemeClr val="bg1"/>
                </a:solidFill>
              </a:rPr>
              <a:t>課程會講解</a:t>
            </a:r>
            <a:r>
              <a:rPr lang="en-US" altLang="zh-TW" dirty="0">
                <a:solidFill>
                  <a:schemeClr val="bg1"/>
                </a:solidFill>
              </a:rPr>
              <a:t>)</a:t>
            </a:r>
            <a:endParaRPr lang="zh-TW" altLang="en-US" dirty="0">
              <a:solidFill>
                <a:schemeClr val="bg1"/>
              </a:solidFill>
            </a:endParaRPr>
          </a:p>
          <a:p>
            <a:endParaRPr lang="zh-TW" altLang="en-US" dirty="0">
              <a:solidFill>
                <a:schemeClr val="bg1"/>
              </a:solidFill>
            </a:endParaRPr>
          </a:p>
        </p:txBody>
      </p:sp>
    </p:spTree>
    <p:extLst>
      <p:ext uri="{BB962C8B-B14F-4D97-AF65-F5344CB8AC3E}">
        <p14:creationId xmlns:p14="http://schemas.microsoft.com/office/powerpoint/2010/main" val="30827448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背景顏色</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83</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en-US" altLang="zh-TW" dirty="0">
                <a:solidFill>
                  <a:schemeClr val="bg1"/>
                </a:solidFill>
              </a:rPr>
              <a:t>background-color(</a:t>
            </a:r>
            <a:r>
              <a:rPr lang="zh-TW" altLang="en-US" dirty="0">
                <a:solidFill>
                  <a:schemeClr val="bg1"/>
                </a:solidFill>
              </a:rPr>
              <a:t>設定背景顏色</a:t>
            </a:r>
            <a:r>
              <a:rPr lang="en-US" altLang="zh-TW" dirty="0">
                <a:solidFill>
                  <a:schemeClr val="bg1"/>
                </a:solidFill>
              </a:rPr>
              <a:t>)</a:t>
            </a:r>
          </a:p>
          <a:p>
            <a:pPr lvl="1"/>
            <a:r>
              <a:rPr lang="zh-TW" altLang="en-US" dirty="0">
                <a:solidFill>
                  <a:schemeClr val="bg1"/>
                </a:solidFill>
              </a:rPr>
              <a:t>語法：</a:t>
            </a:r>
            <a:r>
              <a:rPr lang="en-US" altLang="zh-TW" dirty="0">
                <a:solidFill>
                  <a:schemeClr val="bg1"/>
                </a:solidFill>
              </a:rPr>
              <a:t>{background-color : transparent︱( color ) } </a:t>
            </a:r>
          </a:p>
          <a:p>
            <a:pPr lvl="1"/>
            <a:r>
              <a:rPr lang="en-US" altLang="zh-TW" dirty="0">
                <a:solidFill>
                  <a:schemeClr val="bg1"/>
                </a:solidFill>
              </a:rPr>
              <a:t>background-color:#000000 </a:t>
            </a:r>
            <a:r>
              <a:rPr lang="zh-TW" altLang="en-US" dirty="0">
                <a:solidFill>
                  <a:schemeClr val="bg1"/>
                </a:solidFill>
              </a:rPr>
              <a:t>使用十六進制位。</a:t>
            </a:r>
            <a:endParaRPr lang="en-US" altLang="zh-TW" dirty="0">
              <a:solidFill>
                <a:schemeClr val="bg1"/>
              </a:solidFill>
            </a:endParaRPr>
          </a:p>
          <a:p>
            <a:pPr lvl="1"/>
            <a:r>
              <a:rPr lang="en-US" altLang="zh-TW" dirty="0" err="1">
                <a:solidFill>
                  <a:schemeClr val="bg1"/>
                </a:solidFill>
              </a:rPr>
              <a:t>background-color:black</a:t>
            </a:r>
            <a:r>
              <a:rPr lang="en-US" altLang="zh-TW" dirty="0">
                <a:solidFill>
                  <a:schemeClr val="bg1"/>
                </a:solidFill>
              </a:rPr>
              <a:t> </a:t>
            </a:r>
            <a:r>
              <a:rPr lang="zh-TW" altLang="en-US" dirty="0">
                <a:solidFill>
                  <a:schemeClr val="bg1"/>
                </a:solidFill>
              </a:rPr>
              <a:t>直接指定顏色的名稱。</a:t>
            </a:r>
            <a:endParaRPr lang="en-US" altLang="zh-TW" dirty="0">
              <a:solidFill>
                <a:schemeClr val="bg1"/>
              </a:solidFill>
            </a:endParaRPr>
          </a:p>
          <a:p>
            <a:pPr lvl="1"/>
            <a:r>
              <a:rPr lang="en-US" altLang="zh-TW" dirty="0" err="1">
                <a:solidFill>
                  <a:schemeClr val="bg1"/>
                </a:solidFill>
              </a:rPr>
              <a:t>background-color:rgb</a:t>
            </a:r>
            <a:r>
              <a:rPr lang="en-US" altLang="zh-TW" dirty="0">
                <a:solidFill>
                  <a:schemeClr val="bg1"/>
                </a:solidFill>
              </a:rPr>
              <a:t>(128,128,255) </a:t>
            </a:r>
            <a:r>
              <a:rPr lang="zh-TW" altLang="en-US" dirty="0">
                <a:solidFill>
                  <a:schemeClr val="bg1"/>
                </a:solidFill>
              </a:rPr>
              <a:t>利用</a:t>
            </a:r>
            <a:r>
              <a:rPr lang="en-US" altLang="zh-TW" dirty="0">
                <a:solidFill>
                  <a:schemeClr val="bg1"/>
                </a:solidFill>
              </a:rPr>
              <a:t>RGB</a:t>
            </a:r>
            <a:r>
              <a:rPr lang="zh-TW" altLang="en-US" dirty="0">
                <a:solidFill>
                  <a:schemeClr val="bg1"/>
                </a:solidFill>
              </a:rPr>
              <a:t>的顏色設定法。 </a:t>
            </a:r>
          </a:p>
          <a:p>
            <a:r>
              <a:rPr lang="zh-TW" altLang="en-US" dirty="0">
                <a:solidFill>
                  <a:schemeClr val="bg1"/>
                </a:solidFill>
              </a:rPr>
              <a:t>超連結、 文字、表格等，也可以有自己的背景顏色，例如： </a:t>
            </a:r>
          </a:p>
          <a:p>
            <a:pPr lvl="1"/>
            <a:r>
              <a:rPr lang="en-US" altLang="zh-TW" dirty="0">
                <a:solidFill>
                  <a:schemeClr val="bg1"/>
                </a:solidFill>
              </a:rPr>
              <a:t>&lt;font style="</a:t>
            </a:r>
            <a:r>
              <a:rPr lang="en-US" altLang="zh-TW" dirty="0" err="1">
                <a:solidFill>
                  <a:schemeClr val="bg1"/>
                </a:solidFill>
              </a:rPr>
              <a:t>background-color:rgb</a:t>
            </a:r>
            <a:r>
              <a:rPr lang="en-US" altLang="zh-TW" dirty="0">
                <a:solidFill>
                  <a:schemeClr val="bg1"/>
                </a:solidFill>
              </a:rPr>
              <a:t>(128,128,255)"&gt;</a:t>
            </a:r>
            <a:r>
              <a:rPr lang="zh-TW" altLang="en-US" dirty="0">
                <a:solidFill>
                  <a:schemeClr val="bg1"/>
                </a:solidFill>
              </a:rPr>
              <a:t>資策會</a:t>
            </a:r>
            <a:r>
              <a:rPr lang="en-US" altLang="zh-TW" dirty="0">
                <a:solidFill>
                  <a:schemeClr val="bg1"/>
                </a:solidFill>
              </a:rPr>
              <a:t>&lt;/font&gt;</a:t>
            </a:r>
          </a:p>
        </p:txBody>
      </p:sp>
    </p:spTree>
    <p:extLst>
      <p:ext uri="{BB962C8B-B14F-4D97-AF65-F5344CB8AC3E}">
        <p14:creationId xmlns:p14="http://schemas.microsoft.com/office/powerpoint/2010/main" val="17930438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背景圖片</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84</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en-US" altLang="zh-TW" dirty="0">
                <a:solidFill>
                  <a:schemeClr val="bg1"/>
                </a:solidFill>
              </a:rPr>
              <a:t>background-image</a:t>
            </a:r>
            <a:r>
              <a:rPr lang="zh-TW" altLang="en-US" dirty="0">
                <a:solidFill>
                  <a:schemeClr val="bg1"/>
                </a:solidFill>
              </a:rPr>
              <a:t>背景圖片</a:t>
            </a:r>
            <a:r>
              <a:rPr lang="en-US" altLang="zh-TW" dirty="0">
                <a:solidFill>
                  <a:schemeClr val="bg1"/>
                </a:solidFill>
              </a:rPr>
              <a:t>,</a:t>
            </a:r>
            <a:r>
              <a:rPr lang="zh-TW" altLang="en-US" dirty="0">
                <a:solidFill>
                  <a:schemeClr val="bg1"/>
                </a:solidFill>
              </a:rPr>
              <a:t>是指定 </a:t>
            </a:r>
            <a:r>
              <a:rPr lang="en-US" altLang="zh-TW" dirty="0">
                <a:solidFill>
                  <a:schemeClr val="bg1"/>
                </a:solidFill>
              </a:rPr>
              <a:t>HTML </a:t>
            </a:r>
            <a:r>
              <a:rPr lang="zh-TW" altLang="en-US" dirty="0">
                <a:solidFill>
                  <a:schemeClr val="bg1"/>
                </a:solidFill>
              </a:rPr>
              <a:t>中任何元件的背景圖片。在 </a:t>
            </a:r>
            <a:r>
              <a:rPr lang="en-US" altLang="zh-TW" dirty="0">
                <a:solidFill>
                  <a:schemeClr val="bg1"/>
                </a:solidFill>
              </a:rPr>
              <a:t>CSS </a:t>
            </a:r>
            <a:r>
              <a:rPr lang="zh-TW" altLang="en-US" dirty="0">
                <a:solidFill>
                  <a:schemeClr val="bg1"/>
                </a:solidFill>
              </a:rPr>
              <a:t>還未出現時只有整頁 可以指定背景圖片，現在有了 </a:t>
            </a:r>
            <a:r>
              <a:rPr lang="en-US" altLang="zh-TW" dirty="0">
                <a:solidFill>
                  <a:schemeClr val="bg1"/>
                </a:solidFill>
              </a:rPr>
              <a:t>CSS </a:t>
            </a:r>
            <a:r>
              <a:rPr lang="zh-TW" altLang="en-US" dirty="0">
                <a:solidFill>
                  <a:schemeClr val="bg1"/>
                </a:solidFill>
              </a:rPr>
              <a:t>任何元件皆有自己的背景圖片了！</a:t>
            </a:r>
          </a:p>
          <a:p>
            <a:r>
              <a:rPr lang="zh-TW" altLang="en-US" dirty="0">
                <a:solidFill>
                  <a:schemeClr val="bg1"/>
                </a:solidFill>
              </a:rPr>
              <a:t>語法 </a:t>
            </a:r>
            <a:r>
              <a:rPr lang="en-US" altLang="zh-TW" dirty="0">
                <a:solidFill>
                  <a:schemeClr val="bg1"/>
                </a:solidFill>
              </a:rPr>
              <a:t>:{background-image : </a:t>
            </a:r>
            <a:r>
              <a:rPr lang="en-US" altLang="zh-TW" dirty="0" err="1">
                <a:solidFill>
                  <a:schemeClr val="bg1"/>
                </a:solidFill>
              </a:rPr>
              <a:t>none︱URL</a:t>
            </a:r>
            <a:r>
              <a:rPr lang="en-US" altLang="zh-TW" dirty="0">
                <a:solidFill>
                  <a:schemeClr val="bg1"/>
                </a:solidFill>
              </a:rPr>
              <a:t> ( </a:t>
            </a:r>
            <a:r>
              <a:rPr lang="en-US" altLang="zh-TW" dirty="0" err="1">
                <a:solidFill>
                  <a:schemeClr val="bg1"/>
                </a:solidFill>
              </a:rPr>
              <a:t>url</a:t>
            </a:r>
            <a:r>
              <a:rPr lang="en-US" altLang="zh-TW" dirty="0">
                <a:solidFill>
                  <a:schemeClr val="bg1"/>
                </a:solidFill>
              </a:rPr>
              <a:t> ) } </a:t>
            </a:r>
          </a:p>
          <a:p>
            <a:r>
              <a:rPr lang="zh-TW" altLang="en-US" dirty="0">
                <a:solidFill>
                  <a:schemeClr val="bg1"/>
                </a:solidFill>
              </a:rPr>
              <a:t>範例 </a:t>
            </a:r>
            <a:r>
              <a:rPr lang="en-US" altLang="zh-TW" dirty="0">
                <a:solidFill>
                  <a:schemeClr val="bg1"/>
                </a:solidFill>
              </a:rPr>
              <a:t>:{</a:t>
            </a:r>
            <a:r>
              <a:rPr lang="en-US" altLang="zh-TW" dirty="0" err="1">
                <a:solidFill>
                  <a:schemeClr val="bg1"/>
                </a:solidFill>
              </a:rPr>
              <a:t>background-image:URL</a:t>
            </a:r>
            <a:r>
              <a:rPr lang="en-US" altLang="zh-TW" dirty="0">
                <a:solidFill>
                  <a:schemeClr val="bg1"/>
                </a:solidFill>
              </a:rPr>
              <a:t>(1.JPG)}</a:t>
            </a:r>
          </a:p>
          <a:p>
            <a:r>
              <a:rPr lang="zh-TW" altLang="en-US" dirty="0">
                <a:solidFill>
                  <a:schemeClr val="bg1"/>
                </a:solidFill>
              </a:rPr>
              <a:t>多重背景</a:t>
            </a:r>
            <a:r>
              <a:rPr lang="en-US" altLang="zh-TW" dirty="0">
                <a:solidFill>
                  <a:schemeClr val="bg1"/>
                </a:solidFill>
              </a:rPr>
              <a:t>(Multiple Background)</a:t>
            </a:r>
          </a:p>
          <a:p>
            <a:r>
              <a:rPr lang="zh-TW" altLang="en-US" dirty="0">
                <a:solidFill>
                  <a:schemeClr val="bg1"/>
                </a:solidFill>
              </a:rPr>
              <a:t>先指定的背景，會在最上面</a:t>
            </a:r>
          </a:p>
          <a:p>
            <a:r>
              <a:rPr lang="zh-TW" altLang="en-US" dirty="0">
                <a:solidFill>
                  <a:schemeClr val="bg1"/>
                </a:solidFill>
              </a:rPr>
              <a:t>盡量使用背景為透明的圖片</a:t>
            </a:r>
          </a:p>
          <a:p>
            <a:endParaRPr lang="zh-TW" altLang="en-US" dirty="0">
              <a:solidFill>
                <a:schemeClr val="bg1"/>
              </a:solidFill>
            </a:endParaRPr>
          </a:p>
          <a:p>
            <a:endParaRPr lang="zh-TW" altLang="en-US" dirty="0">
              <a:solidFill>
                <a:schemeClr val="bg1"/>
              </a:solidFill>
            </a:endParaRPr>
          </a:p>
        </p:txBody>
      </p:sp>
    </p:spTree>
    <p:extLst>
      <p:ext uri="{BB962C8B-B14F-4D97-AF65-F5344CB8AC3E}">
        <p14:creationId xmlns:p14="http://schemas.microsoft.com/office/powerpoint/2010/main" val="37835850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背景呈現方式</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85</a:t>
            </a:fld>
            <a:endParaRPr lang="zh-TW" altLang="en-US"/>
          </a:p>
        </p:txBody>
      </p:sp>
      <p:sp>
        <p:nvSpPr>
          <p:cNvPr id="4" name="內容版面配置區 3"/>
          <p:cNvSpPr>
            <a:spLocks noGrp="1"/>
          </p:cNvSpPr>
          <p:nvPr>
            <p:ph idx="1"/>
          </p:nvPr>
        </p:nvSpPr>
        <p:spPr>
          <a:xfrm>
            <a:off x="628650" y="1825625"/>
            <a:ext cx="7635133" cy="4284618"/>
          </a:xfrm>
        </p:spPr>
        <p:txBody>
          <a:bodyPr>
            <a:normAutofit fontScale="85000" lnSpcReduction="20000"/>
          </a:bodyPr>
          <a:lstStyle/>
          <a:p>
            <a:r>
              <a:rPr lang="zh-TW" altLang="en-US" dirty="0">
                <a:solidFill>
                  <a:schemeClr val="bg1"/>
                </a:solidFill>
              </a:rPr>
              <a:t>背景附著</a:t>
            </a:r>
            <a:r>
              <a:rPr lang="en-US" altLang="zh-TW" dirty="0">
                <a:solidFill>
                  <a:schemeClr val="bg1"/>
                </a:solidFill>
              </a:rPr>
              <a:t>(background-attachment)</a:t>
            </a:r>
          </a:p>
          <a:p>
            <a:r>
              <a:rPr lang="zh-TW" altLang="en-US" dirty="0">
                <a:solidFill>
                  <a:schemeClr val="bg1"/>
                </a:solidFill>
              </a:rPr>
              <a:t>語法 </a:t>
            </a:r>
            <a:r>
              <a:rPr lang="en-US" altLang="zh-TW" dirty="0">
                <a:solidFill>
                  <a:schemeClr val="bg1"/>
                </a:solidFill>
              </a:rPr>
              <a:t>: {background-attachment : </a:t>
            </a:r>
            <a:r>
              <a:rPr lang="en-US" altLang="zh-TW" dirty="0" err="1">
                <a:solidFill>
                  <a:schemeClr val="bg1"/>
                </a:solidFill>
              </a:rPr>
              <a:t>scroll︱fixed</a:t>
            </a:r>
            <a:r>
              <a:rPr lang="en-US" altLang="zh-TW" dirty="0">
                <a:solidFill>
                  <a:schemeClr val="bg1"/>
                </a:solidFill>
              </a:rPr>
              <a:t> } </a:t>
            </a:r>
          </a:p>
          <a:p>
            <a:r>
              <a:rPr lang="en-US" altLang="zh-TW" dirty="0" err="1">
                <a:solidFill>
                  <a:schemeClr val="bg1"/>
                </a:solidFill>
              </a:rPr>
              <a:t>background-attachment:scroll</a:t>
            </a:r>
            <a:br>
              <a:rPr lang="en-US" altLang="zh-TW" dirty="0">
                <a:solidFill>
                  <a:schemeClr val="bg1"/>
                </a:solidFill>
              </a:rPr>
            </a:br>
            <a:r>
              <a:rPr lang="en-US" altLang="zh-TW" dirty="0" err="1">
                <a:solidFill>
                  <a:schemeClr val="bg1"/>
                </a:solidFill>
              </a:rPr>
              <a:t>background-attachment:fixed</a:t>
            </a:r>
            <a:endParaRPr lang="en-US" altLang="zh-TW" dirty="0">
              <a:solidFill>
                <a:schemeClr val="bg1"/>
              </a:solidFill>
            </a:endParaRPr>
          </a:p>
          <a:p>
            <a:endParaRPr lang="en-US" altLang="zh-TW" dirty="0">
              <a:solidFill>
                <a:schemeClr val="bg1"/>
              </a:solidFill>
            </a:endParaRPr>
          </a:p>
          <a:p>
            <a:r>
              <a:rPr lang="zh-TW" altLang="en-US" dirty="0">
                <a:solidFill>
                  <a:schemeClr val="bg1"/>
                </a:solidFill>
              </a:rPr>
              <a:t>背景重複</a:t>
            </a:r>
            <a:r>
              <a:rPr lang="en-US" altLang="zh-TW" dirty="0">
                <a:solidFill>
                  <a:schemeClr val="bg1"/>
                </a:solidFill>
              </a:rPr>
              <a:t>(background-repeat)</a:t>
            </a:r>
          </a:p>
          <a:p>
            <a:r>
              <a:rPr lang="zh-TW" altLang="en-US" dirty="0">
                <a:solidFill>
                  <a:schemeClr val="bg1"/>
                </a:solidFill>
              </a:rPr>
              <a:t>語法 </a:t>
            </a:r>
            <a:r>
              <a:rPr lang="en-US" altLang="zh-TW" dirty="0">
                <a:solidFill>
                  <a:schemeClr val="bg1"/>
                </a:solidFill>
              </a:rPr>
              <a:t>: {background-repeat- : </a:t>
            </a:r>
            <a:r>
              <a:rPr lang="en-US" altLang="zh-TW" dirty="0" err="1">
                <a:solidFill>
                  <a:schemeClr val="bg1"/>
                </a:solidFill>
              </a:rPr>
              <a:t>repeat︱repeat-x︱repeat-y︱no-repeat</a:t>
            </a:r>
            <a:r>
              <a:rPr lang="en-US" altLang="zh-TW" dirty="0">
                <a:solidFill>
                  <a:schemeClr val="bg1"/>
                </a:solidFill>
              </a:rPr>
              <a:t> } </a:t>
            </a:r>
          </a:p>
          <a:p>
            <a:r>
              <a:rPr lang="en-US" altLang="zh-TW" dirty="0" err="1">
                <a:solidFill>
                  <a:schemeClr val="bg1"/>
                </a:solidFill>
              </a:rPr>
              <a:t>background-repeat:repeat</a:t>
            </a:r>
            <a:r>
              <a:rPr lang="en-US" altLang="zh-TW" dirty="0">
                <a:solidFill>
                  <a:schemeClr val="bg1"/>
                </a:solidFill>
              </a:rPr>
              <a:t> (</a:t>
            </a:r>
            <a:r>
              <a:rPr lang="zh-TW" altLang="en-US" dirty="0">
                <a:solidFill>
                  <a:schemeClr val="bg1"/>
                </a:solidFill>
              </a:rPr>
              <a:t>一般貼的滿滿的狀況</a:t>
            </a:r>
            <a:r>
              <a:rPr lang="en-US" altLang="zh-TW" dirty="0">
                <a:solidFill>
                  <a:schemeClr val="bg1"/>
                </a:solidFill>
              </a:rPr>
              <a:t>)</a:t>
            </a:r>
            <a:br>
              <a:rPr lang="en-US" altLang="zh-TW" dirty="0">
                <a:solidFill>
                  <a:schemeClr val="bg1"/>
                </a:solidFill>
              </a:rPr>
            </a:br>
            <a:r>
              <a:rPr lang="en-US" altLang="zh-TW" dirty="0" err="1">
                <a:solidFill>
                  <a:schemeClr val="bg1"/>
                </a:solidFill>
              </a:rPr>
              <a:t>background-repeat:repeat-x</a:t>
            </a:r>
            <a:r>
              <a:rPr lang="en-US" altLang="zh-TW" dirty="0">
                <a:solidFill>
                  <a:schemeClr val="bg1"/>
                </a:solidFill>
              </a:rPr>
              <a:t> (</a:t>
            </a:r>
            <a:r>
              <a:rPr lang="zh-TW" altLang="en-US" dirty="0">
                <a:solidFill>
                  <a:schemeClr val="bg1"/>
                </a:solidFill>
              </a:rPr>
              <a:t>只往</a:t>
            </a:r>
            <a:r>
              <a:rPr lang="en-US" altLang="zh-TW" dirty="0">
                <a:solidFill>
                  <a:schemeClr val="bg1"/>
                </a:solidFill>
              </a:rPr>
              <a:t>x</a:t>
            </a:r>
            <a:r>
              <a:rPr lang="zh-TW" altLang="en-US" dirty="0">
                <a:solidFill>
                  <a:schemeClr val="bg1"/>
                </a:solidFill>
              </a:rPr>
              <a:t>方向貼滿</a:t>
            </a:r>
            <a:r>
              <a:rPr lang="en-US" altLang="zh-TW" dirty="0">
                <a:solidFill>
                  <a:schemeClr val="bg1"/>
                </a:solidFill>
              </a:rPr>
              <a:t>) </a:t>
            </a:r>
            <a:br>
              <a:rPr lang="en-US" altLang="zh-TW" dirty="0">
                <a:solidFill>
                  <a:schemeClr val="bg1"/>
                </a:solidFill>
              </a:rPr>
            </a:br>
            <a:r>
              <a:rPr lang="en-US" altLang="zh-TW" dirty="0" err="1">
                <a:solidFill>
                  <a:schemeClr val="bg1"/>
                </a:solidFill>
              </a:rPr>
              <a:t>background-repeat:repeat-y</a:t>
            </a:r>
            <a:r>
              <a:rPr lang="en-US" altLang="zh-TW" dirty="0">
                <a:solidFill>
                  <a:schemeClr val="bg1"/>
                </a:solidFill>
              </a:rPr>
              <a:t> (</a:t>
            </a:r>
            <a:r>
              <a:rPr lang="zh-TW" altLang="en-US" dirty="0">
                <a:solidFill>
                  <a:schemeClr val="bg1"/>
                </a:solidFill>
              </a:rPr>
              <a:t>往</a:t>
            </a:r>
            <a:r>
              <a:rPr lang="en-US" altLang="zh-TW" dirty="0">
                <a:solidFill>
                  <a:schemeClr val="bg1"/>
                </a:solidFill>
              </a:rPr>
              <a:t>Y</a:t>
            </a:r>
            <a:r>
              <a:rPr lang="zh-TW" altLang="en-US" dirty="0">
                <a:solidFill>
                  <a:schemeClr val="bg1"/>
                </a:solidFill>
              </a:rPr>
              <a:t>方向貼滿</a:t>
            </a:r>
            <a:r>
              <a:rPr lang="en-US" altLang="zh-TW" dirty="0">
                <a:solidFill>
                  <a:schemeClr val="bg1"/>
                </a:solidFill>
              </a:rPr>
              <a:t>)</a:t>
            </a:r>
            <a:br>
              <a:rPr lang="en-US" altLang="zh-TW" dirty="0">
                <a:solidFill>
                  <a:schemeClr val="bg1"/>
                </a:solidFill>
              </a:rPr>
            </a:br>
            <a:r>
              <a:rPr lang="en-US" altLang="zh-TW" dirty="0" err="1">
                <a:solidFill>
                  <a:schemeClr val="bg1"/>
                </a:solidFill>
              </a:rPr>
              <a:t>background-repeat:no-repeat</a:t>
            </a:r>
            <a:r>
              <a:rPr lang="en-US" altLang="zh-TW" dirty="0">
                <a:solidFill>
                  <a:schemeClr val="bg1"/>
                </a:solidFill>
              </a:rPr>
              <a:t> (</a:t>
            </a:r>
            <a:r>
              <a:rPr lang="zh-TW" altLang="en-US" dirty="0">
                <a:solidFill>
                  <a:schemeClr val="bg1"/>
                </a:solidFill>
              </a:rPr>
              <a:t>不重複貼，也就是只有一張小圖</a:t>
            </a:r>
            <a:r>
              <a:rPr lang="en-US" altLang="zh-TW" dirty="0">
                <a:solidFill>
                  <a:schemeClr val="bg1"/>
                </a:solidFill>
              </a:rPr>
              <a:t>) </a:t>
            </a:r>
          </a:p>
        </p:txBody>
      </p:sp>
    </p:spTree>
    <p:extLst>
      <p:ext uri="{BB962C8B-B14F-4D97-AF65-F5344CB8AC3E}">
        <p14:creationId xmlns:p14="http://schemas.microsoft.com/office/powerpoint/2010/main" val="33670146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背景位置</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86</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dirty="0">
                <a:solidFill>
                  <a:schemeClr val="bg1"/>
                </a:solidFill>
              </a:rPr>
              <a:t>語法 </a:t>
            </a:r>
            <a:r>
              <a:rPr lang="en-US" altLang="zh-TW" dirty="0">
                <a:solidFill>
                  <a:schemeClr val="bg1"/>
                </a:solidFill>
              </a:rPr>
              <a:t>: </a:t>
            </a:r>
            <a:r>
              <a:rPr lang="en-US" altLang="zh-TW" dirty="0" err="1">
                <a:solidFill>
                  <a:schemeClr val="bg1"/>
                </a:solidFill>
              </a:rPr>
              <a:t>background-position:top︱bottom︱left︱center︱right</a:t>
            </a:r>
            <a:r>
              <a:rPr lang="en-US" altLang="zh-TW" dirty="0">
                <a:solidFill>
                  <a:schemeClr val="bg1"/>
                </a:solidFill>
              </a:rPr>
              <a:t>︱( length )︱( position ) } </a:t>
            </a:r>
          </a:p>
          <a:p>
            <a:r>
              <a:rPr lang="zh-TW" altLang="en-US" dirty="0">
                <a:solidFill>
                  <a:schemeClr val="bg1"/>
                </a:solidFill>
              </a:rPr>
              <a:t>設定背景位置 </a:t>
            </a:r>
            <a:r>
              <a:rPr lang="en-US" altLang="zh-TW" dirty="0">
                <a:solidFill>
                  <a:schemeClr val="bg1"/>
                </a:solidFill>
              </a:rPr>
              <a:t>( </a:t>
            </a:r>
            <a:r>
              <a:rPr lang="zh-TW" altLang="en-US" dirty="0">
                <a:solidFill>
                  <a:schemeClr val="bg1"/>
                </a:solidFill>
              </a:rPr>
              <a:t>可設單位屬性 </a:t>
            </a:r>
            <a:r>
              <a:rPr lang="en-US" altLang="zh-TW" dirty="0">
                <a:solidFill>
                  <a:schemeClr val="bg1"/>
                </a:solidFill>
              </a:rPr>
              <a:t>: </a:t>
            </a:r>
            <a:r>
              <a:rPr lang="zh-TW" altLang="en-US" dirty="0">
                <a:solidFill>
                  <a:schemeClr val="bg1"/>
                </a:solidFill>
              </a:rPr>
              <a:t>點</a:t>
            </a:r>
            <a:r>
              <a:rPr lang="en-US" altLang="zh-TW" dirty="0" err="1">
                <a:solidFill>
                  <a:schemeClr val="bg1"/>
                </a:solidFill>
              </a:rPr>
              <a:t>pt</a:t>
            </a:r>
            <a:r>
              <a:rPr lang="zh-TW" altLang="en-US" dirty="0">
                <a:solidFill>
                  <a:schemeClr val="bg1"/>
                </a:solidFill>
              </a:rPr>
              <a:t>、英寸</a:t>
            </a:r>
            <a:r>
              <a:rPr lang="en-US" altLang="zh-TW" dirty="0">
                <a:solidFill>
                  <a:schemeClr val="bg1"/>
                </a:solidFill>
              </a:rPr>
              <a:t>in</a:t>
            </a:r>
            <a:r>
              <a:rPr lang="zh-TW" altLang="en-US" dirty="0">
                <a:solidFill>
                  <a:schemeClr val="bg1"/>
                </a:solidFill>
              </a:rPr>
              <a:t>、公分</a:t>
            </a:r>
            <a:r>
              <a:rPr lang="en-US" altLang="zh-TW" dirty="0">
                <a:solidFill>
                  <a:schemeClr val="bg1"/>
                </a:solidFill>
              </a:rPr>
              <a:t>cm</a:t>
            </a:r>
            <a:r>
              <a:rPr lang="zh-TW" altLang="en-US" dirty="0">
                <a:solidFill>
                  <a:schemeClr val="bg1"/>
                </a:solidFill>
              </a:rPr>
              <a:t>、像素</a:t>
            </a:r>
            <a:r>
              <a:rPr lang="en-US" altLang="zh-TW" dirty="0" err="1">
                <a:solidFill>
                  <a:schemeClr val="bg1"/>
                </a:solidFill>
              </a:rPr>
              <a:t>px</a:t>
            </a:r>
            <a:r>
              <a:rPr lang="zh-TW" altLang="en-US" dirty="0">
                <a:solidFill>
                  <a:schemeClr val="bg1"/>
                </a:solidFill>
              </a:rPr>
              <a:t>、百分比</a:t>
            </a:r>
            <a:r>
              <a:rPr lang="en-US" altLang="zh-TW" dirty="0">
                <a:solidFill>
                  <a:schemeClr val="bg1"/>
                </a:solidFill>
              </a:rPr>
              <a:t>% ) </a:t>
            </a:r>
          </a:p>
          <a:p>
            <a:r>
              <a:rPr lang="zh-TW" altLang="en-US" dirty="0">
                <a:solidFill>
                  <a:schemeClr val="bg1"/>
                </a:solidFill>
              </a:rPr>
              <a:t>範例</a:t>
            </a:r>
          </a:p>
          <a:p>
            <a:pPr marL="457200" lvl="1" indent="0">
              <a:buNone/>
            </a:pPr>
            <a:r>
              <a:rPr lang="en-US" altLang="zh-TW" dirty="0">
                <a:solidFill>
                  <a:schemeClr val="bg1"/>
                </a:solidFill>
              </a:rPr>
              <a:t>{ background-position : 5% 20% ; }</a:t>
            </a:r>
          </a:p>
          <a:p>
            <a:r>
              <a:rPr lang="zh-TW" altLang="en-US" dirty="0">
                <a:solidFill>
                  <a:schemeClr val="bg1"/>
                </a:solidFill>
              </a:rPr>
              <a:t>背景尺寸</a:t>
            </a:r>
            <a:endParaRPr lang="en-US" altLang="zh-TW" dirty="0">
              <a:solidFill>
                <a:schemeClr val="bg1"/>
              </a:solidFill>
            </a:endParaRPr>
          </a:p>
          <a:p>
            <a:pPr marL="457200" lvl="1" indent="0">
              <a:buNone/>
            </a:pPr>
            <a:r>
              <a:rPr lang="en-US" altLang="zh-TW" dirty="0">
                <a:solidFill>
                  <a:schemeClr val="bg1"/>
                </a:solidFill>
              </a:rPr>
              <a:t>{ background-size: 110%  90%; }</a:t>
            </a:r>
            <a:endParaRPr lang="zh-TW" altLang="en-US" dirty="0">
              <a:solidFill>
                <a:schemeClr val="bg1"/>
              </a:solidFill>
            </a:endParaRPr>
          </a:p>
          <a:p>
            <a:endParaRPr lang="zh-TW" altLang="en-US" dirty="0">
              <a:solidFill>
                <a:schemeClr val="bg1"/>
              </a:solidFill>
            </a:endParaRPr>
          </a:p>
        </p:txBody>
      </p:sp>
    </p:spTree>
    <p:extLst>
      <p:ext uri="{BB962C8B-B14F-4D97-AF65-F5344CB8AC3E}">
        <p14:creationId xmlns:p14="http://schemas.microsoft.com/office/powerpoint/2010/main" val="13533756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ea typeface="微軟正黑體" panose="020B0604030504040204" pitchFamily="34" charset="-120"/>
              </a:rPr>
              <a:t>邊界</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87</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b="1" dirty="0">
                <a:solidFill>
                  <a:schemeClr val="bg1"/>
                </a:solidFill>
              </a:rPr>
              <a:t>方塊模型</a:t>
            </a:r>
            <a:r>
              <a:rPr lang="en-US" altLang="zh-TW" b="1" dirty="0">
                <a:solidFill>
                  <a:schemeClr val="bg1"/>
                </a:solidFill>
              </a:rPr>
              <a:t>(box model)</a:t>
            </a:r>
          </a:p>
          <a:p>
            <a:r>
              <a:rPr lang="en-US" altLang="zh-TW" dirty="0">
                <a:solidFill>
                  <a:schemeClr val="bg1"/>
                </a:solidFill>
              </a:rPr>
              <a:t>margin</a:t>
            </a:r>
          </a:p>
          <a:p>
            <a:r>
              <a:rPr lang="en-US" altLang="zh-TW" dirty="0">
                <a:solidFill>
                  <a:schemeClr val="bg1"/>
                </a:solidFill>
              </a:rPr>
              <a:t>padding</a:t>
            </a:r>
          </a:p>
          <a:p>
            <a:r>
              <a:rPr lang="en-US" altLang="zh-TW" dirty="0">
                <a:solidFill>
                  <a:schemeClr val="bg1"/>
                </a:solidFill>
              </a:rPr>
              <a:t>border</a:t>
            </a:r>
            <a:endParaRPr lang="zh-TW" altLang="en-US" dirty="0">
              <a:solidFill>
                <a:schemeClr val="bg1"/>
              </a:solidFill>
            </a:endParaRPr>
          </a:p>
        </p:txBody>
      </p:sp>
      <p:pic>
        <p:nvPicPr>
          <p:cNvPr id="6" name="圖片 5">
            <a:extLst>
              <a:ext uri="{FF2B5EF4-FFF2-40B4-BE49-F238E27FC236}">
                <a16:creationId xmlns:a16="http://schemas.microsoft.com/office/drawing/2014/main" id="{98E3BD54-D4E7-49E2-B785-C95E7E66477B}"/>
              </a:ext>
            </a:extLst>
          </p:cNvPr>
          <p:cNvPicPr>
            <a:picLocks noChangeAspect="1"/>
          </p:cNvPicPr>
          <p:nvPr/>
        </p:nvPicPr>
        <p:blipFill>
          <a:blip r:embed="rId3" cstate="print"/>
          <a:stretch>
            <a:fillRect/>
          </a:stretch>
        </p:blipFill>
        <p:spPr>
          <a:xfrm>
            <a:off x="5631482" y="3631114"/>
            <a:ext cx="2461911" cy="2447514"/>
          </a:xfrm>
          <a:prstGeom prst="rect">
            <a:avLst/>
          </a:prstGeom>
        </p:spPr>
      </p:pic>
    </p:spTree>
    <p:extLst>
      <p:ext uri="{BB962C8B-B14F-4D97-AF65-F5344CB8AC3E}">
        <p14:creationId xmlns:p14="http://schemas.microsoft.com/office/powerpoint/2010/main" val="20408341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邊框</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88</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dirty="0">
                <a:solidFill>
                  <a:schemeClr val="bg1"/>
                </a:solidFill>
              </a:rPr>
              <a:t>指定四個邊角都呈現圓角</a:t>
            </a:r>
          </a:p>
          <a:p>
            <a:pPr marL="457200" lvl="1" indent="0">
              <a:buNone/>
              <a:defRPr/>
            </a:pPr>
            <a:r>
              <a:rPr lang="en-US" altLang="zh-TW" sz="2000" dirty="0">
                <a:solidFill>
                  <a:schemeClr val="bg1"/>
                </a:solidFill>
              </a:rPr>
              <a:t>{ border-radius: 20px;</a:t>
            </a:r>
          </a:p>
          <a:p>
            <a:pPr marL="457200" lvl="1" indent="0">
              <a:buNone/>
              <a:defRPr/>
            </a:pPr>
            <a:r>
              <a:rPr lang="en-US" altLang="zh-TW" sz="2000" dirty="0">
                <a:solidFill>
                  <a:schemeClr val="bg1"/>
                </a:solidFill>
              </a:rPr>
              <a:t>-</a:t>
            </a:r>
            <a:r>
              <a:rPr lang="en-US" altLang="zh-TW" sz="2000" dirty="0" err="1">
                <a:solidFill>
                  <a:schemeClr val="bg1"/>
                </a:solidFill>
              </a:rPr>
              <a:t>moz</a:t>
            </a:r>
            <a:r>
              <a:rPr lang="en-US" altLang="zh-TW" sz="2000" dirty="0">
                <a:solidFill>
                  <a:schemeClr val="bg1"/>
                </a:solidFill>
              </a:rPr>
              <a:t>-border-radius: 20px;</a:t>
            </a:r>
          </a:p>
          <a:p>
            <a:pPr marL="457200" lvl="1" indent="0">
              <a:buNone/>
              <a:defRPr/>
            </a:pPr>
            <a:r>
              <a:rPr lang="en-US" altLang="zh-TW" sz="2000" dirty="0">
                <a:solidFill>
                  <a:schemeClr val="bg1"/>
                </a:solidFill>
              </a:rPr>
              <a:t>-</a:t>
            </a:r>
            <a:r>
              <a:rPr lang="en-US" altLang="zh-TW" sz="2000" dirty="0" err="1">
                <a:solidFill>
                  <a:schemeClr val="bg1"/>
                </a:solidFill>
              </a:rPr>
              <a:t>webkit</a:t>
            </a:r>
            <a:r>
              <a:rPr lang="en-US" altLang="zh-TW" sz="2000" dirty="0">
                <a:solidFill>
                  <a:schemeClr val="bg1"/>
                </a:solidFill>
              </a:rPr>
              <a:t>-border-radius: 20px; }</a:t>
            </a:r>
          </a:p>
          <a:p>
            <a:pPr marL="457200" lvl="1" indent="0">
              <a:buNone/>
              <a:defRPr/>
            </a:pPr>
            <a:endParaRPr lang="en-US" altLang="zh-TW" sz="2000" dirty="0">
              <a:solidFill>
                <a:schemeClr val="bg1"/>
              </a:solidFill>
            </a:endParaRPr>
          </a:p>
          <a:p>
            <a:pPr marL="457200" lvl="1" indent="0">
              <a:buNone/>
              <a:defRPr/>
            </a:pPr>
            <a:r>
              <a:rPr lang="en-US" altLang="zh-TW" sz="1800" dirty="0">
                <a:solidFill>
                  <a:schemeClr val="bg1"/>
                </a:solidFill>
              </a:rPr>
              <a:t>{ border-radius: 5px 10px 15px 20px;  }    /*</a:t>
            </a:r>
            <a:r>
              <a:rPr lang="zh-TW" altLang="en-US" sz="1800" dirty="0">
                <a:solidFill>
                  <a:schemeClr val="bg1"/>
                </a:solidFill>
              </a:rPr>
              <a:t>左上 右上 右下 左下*</a:t>
            </a:r>
            <a:r>
              <a:rPr lang="en-US" altLang="zh-TW" sz="1800" dirty="0">
                <a:solidFill>
                  <a:schemeClr val="bg1"/>
                </a:solidFill>
              </a:rPr>
              <a:t>/</a:t>
            </a:r>
          </a:p>
          <a:p>
            <a:pPr marL="457200" lvl="1" indent="0">
              <a:buNone/>
            </a:pPr>
            <a:endParaRPr lang="en-US" altLang="zh-TW" sz="1600" dirty="0">
              <a:solidFill>
                <a:schemeClr val="bg1"/>
              </a:solidFill>
            </a:endParaRPr>
          </a:p>
          <a:p>
            <a:pPr marL="0" indent="0">
              <a:buNone/>
              <a:defRPr/>
            </a:pPr>
            <a:r>
              <a:rPr lang="en-US" altLang="zh-TW" sz="2400" dirty="0">
                <a:solidFill>
                  <a:schemeClr val="bg1"/>
                </a:solidFill>
              </a:rPr>
              <a:t>{ border-top-left-radius: 55pt 25pt;</a:t>
            </a:r>
          </a:p>
          <a:p>
            <a:pPr marL="0" indent="0">
              <a:buNone/>
              <a:defRPr/>
            </a:pPr>
            <a:r>
              <a:rPr lang="en-US" altLang="zh-TW" sz="2400" dirty="0">
                <a:solidFill>
                  <a:schemeClr val="bg1"/>
                </a:solidFill>
              </a:rPr>
              <a:t>border-top-right-radius: 55pt 25pt;      </a:t>
            </a:r>
          </a:p>
          <a:p>
            <a:pPr marL="0" indent="0">
              <a:buNone/>
              <a:defRPr/>
            </a:pPr>
            <a:r>
              <a:rPr lang="en-US" altLang="zh-TW" sz="2400" dirty="0">
                <a:solidFill>
                  <a:schemeClr val="bg1"/>
                </a:solidFill>
              </a:rPr>
              <a:t>border-bottom-right-radius: 55pt 25pt;      </a:t>
            </a:r>
          </a:p>
          <a:p>
            <a:pPr marL="0" indent="0">
              <a:buNone/>
              <a:defRPr/>
            </a:pPr>
            <a:r>
              <a:rPr lang="en-US" altLang="zh-TW" sz="2400" dirty="0">
                <a:solidFill>
                  <a:schemeClr val="bg1"/>
                </a:solidFill>
              </a:rPr>
              <a:t>border-bottom-left-radius: 55pt 25pt;   } </a:t>
            </a:r>
          </a:p>
          <a:p>
            <a:pPr marL="457200" lvl="1" indent="0">
              <a:buNone/>
            </a:pPr>
            <a:endParaRPr lang="en-US" altLang="zh-TW" sz="1600" dirty="0">
              <a:solidFill>
                <a:schemeClr val="bg1"/>
              </a:solidFill>
            </a:endParaRPr>
          </a:p>
        </p:txBody>
      </p:sp>
      <p:pic>
        <p:nvPicPr>
          <p:cNvPr id="6" name="Picture 2" descr="Diagram of the inscribed ellip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307" y="4153711"/>
            <a:ext cx="2326476" cy="14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9443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rPr>
              <a:t>CSS</a:t>
            </a:r>
            <a:r>
              <a:rPr lang="zh-TW" altLang="en-US" b="1" dirty="0">
                <a:solidFill>
                  <a:schemeClr val="bg1"/>
                </a:solidFill>
                <a:latin typeface="Arial Unicode MS" panose="020B0604020202020204" pitchFamily="34" charset="-120"/>
              </a:rPr>
              <a:t>常見樣式 </a:t>
            </a:r>
            <a:r>
              <a:rPr lang="en-US" altLang="zh-TW" b="1" dirty="0">
                <a:solidFill>
                  <a:schemeClr val="bg1"/>
                </a:solidFill>
                <a:latin typeface="Arial Unicode MS" panose="020B0604020202020204" pitchFamily="34" charset="-120"/>
              </a:rPr>
              <a:t>–</a:t>
            </a:r>
            <a:r>
              <a:rPr lang="zh-TW" altLang="en-US" b="1" dirty="0">
                <a:solidFill>
                  <a:schemeClr val="bg1"/>
                </a:solidFill>
                <a:latin typeface="Arial Unicode MS" panose="020B0604020202020204" pitchFamily="34" charset="-120"/>
              </a:rPr>
              <a:t> 文字</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pPr>
              <a:defRPr/>
            </a:pPr>
            <a:r>
              <a:rPr lang="zh-TW" altLang="en-US" dirty="0">
                <a:solidFill>
                  <a:schemeClr val="bg1"/>
                </a:solidFill>
              </a:rPr>
              <a:t>字型樣式</a:t>
            </a:r>
          </a:p>
          <a:p>
            <a:pPr>
              <a:defRPr/>
            </a:pPr>
            <a:r>
              <a:rPr lang="zh-TW" altLang="en-US" dirty="0">
                <a:solidFill>
                  <a:schemeClr val="bg1"/>
                </a:solidFill>
              </a:rPr>
              <a:t>文字樣式</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89</a:t>
            </a:fld>
            <a:endParaRPr lang="zh-TW" altLang="en-US"/>
          </a:p>
        </p:txBody>
      </p:sp>
    </p:spTree>
    <p:extLst>
      <p:ext uri="{BB962C8B-B14F-4D97-AF65-F5344CB8AC3E}">
        <p14:creationId xmlns:p14="http://schemas.microsoft.com/office/powerpoint/2010/main" val="41256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latin typeface="Arial Unicode MS" panose="020B0604020202020204" pitchFamily="34" charset="-120"/>
                <a:ea typeface="微軟正黑體" panose="020B0604030504040204" pitchFamily="34" charset="-120"/>
              </a:rPr>
              <a:t>HTML</a:t>
            </a:r>
            <a:r>
              <a:rPr lang="zh-TW" altLang="en-US" b="1" dirty="0">
                <a:solidFill>
                  <a:schemeClr val="bg1"/>
                </a:solidFill>
                <a:latin typeface="Arial Unicode MS" panose="020B0604020202020204" pitchFamily="34" charset="-120"/>
                <a:ea typeface="微軟正黑體" panose="020B0604030504040204" pitchFamily="34" charset="-120"/>
              </a:rPr>
              <a:t>與</a:t>
            </a:r>
            <a:r>
              <a:rPr lang="en-US" altLang="zh-TW" b="1" dirty="0">
                <a:solidFill>
                  <a:schemeClr val="bg1"/>
                </a:solidFill>
                <a:latin typeface="Arial Unicode MS" panose="020B0604020202020204" pitchFamily="34" charset="-120"/>
                <a:ea typeface="微軟正黑體" panose="020B0604030504040204" pitchFamily="34" charset="-120"/>
              </a:rPr>
              <a:t>CSS</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628650" y="1851263"/>
            <a:ext cx="7886700" cy="2618188"/>
          </a:xfrm>
        </p:spPr>
        <p:txBody>
          <a:bodyPr>
            <a:noAutofit/>
          </a:bodyPr>
          <a:lstStyle/>
          <a:p>
            <a:r>
              <a:rPr lang="en-US" altLang="zh-TW" dirty="0">
                <a:solidFill>
                  <a:schemeClr val="bg1"/>
                </a:solidFill>
                <a:latin typeface="微軟正黑體" panose="020B0604030504040204" pitchFamily="34" charset="-120"/>
                <a:ea typeface="微軟正黑體" panose="020B0604030504040204" pitchFamily="34" charset="-120"/>
              </a:rPr>
              <a:t>HTML(</a:t>
            </a:r>
            <a:r>
              <a:rPr lang="en-US" altLang="zh-TW" dirty="0" err="1">
                <a:solidFill>
                  <a:schemeClr val="bg1"/>
                </a:solidFill>
                <a:latin typeface="微軟正黑體" panose="020B0604030504040204" pitchFamily="34" charset="-120"/>
                <a:ea typeface="微軟正黑體" panose="020B0604030504040204" pitchFamily="34" charset="-120"/>
              </a:rPr>
              <a:t>HyperText</a:t>
            </a:r>
            <a:r>
              <a:rPr lang="en-US" altLang="zh-TW" dirty="0">
                <a:solidFill>
                  <a:schemeClr val="bg1"/>
                </a:solidFill>
                <a:latin typeface="微軟正黑體" panose="020B0604030504040204" pitchFamily="34" charset="-120"/>
                <a:ea typeface="微軟正黑體" panose="020B0604030504040204" pitchFamily="34" charset="-120"/>
              </a:rPr>
              <a:t> Markup Language)</a:t>
            </a:r>
          </a:p>
          <a:p>
            <a:pPr lvl="1">
              <a:buFont typeface="Calibri" panose="020F0502020204030204" pitchFamily="34" charset="0"/>
              <a:buChar char="₋"/>
            </a:pPr>
            <a:r>
              <a:rPr lang="zh-TW" altLang="en-US" sz="2400" dirty="0">
                <a:solidFill>
                  <a:schemeClr val="bg1"/>
                </a:solidFill>
                <a:latin typeface="微軟正黑體" panose="020B0604030504040204" pitchFamily="34" charset="-120"/>
                <a:ea typeface="微軟正黑體" panose="020B0604030504040204" pitchFamily="34" charset="-120"/>
              </a:rPr>
              <a:t>網頁上的文字、圖片、超連結、表格、表單都是由</a:t>
            </a:r>
            <a:r>
              <a:rPr lang="en-US" altLang="zh-TW" sz="2400" dirty="0">
                <a:solidFill>
                  <a:schemeClr val="bg1"/>
                </a:solidFill>
                <a:latin typeface="微軟正黑體" panose="020B0604030504040204" pitchFamily="34" charset="-120"/>
                <a:ea typeface="微軟正黑體" panose="020B0604030504040204" pitchFamily="34" charset="-120"/>
              </a:rPr>
              <a:t>HTML</a:t>
            </a:r>
            <a:r>
              <a:rPr lang="zh-TW" altLang="en-US" sz="2400" dirty="0">
                <a:solidFill>
                  <a:schemeClr val="bg1"/>
                </a:solidFill>
                <a:latin typeface="微軟正黑體" panose="020B0604030504040204" pitchFamily="34" charset="-120"/>
                <a:ea typeface="微軟正黑體" panose="020B0604030504040204" pitchFamily="34" charset="-120"/>
              </a:rPr>
              <a:t>標籤所製作出來的</a:t>
            </a:r>
            <a:endParaRPr lang="en-US" altLang="zh-TW" sz="2400" dirty="0">
              <a:solidFill>
                <a:schemeClr val="bg1"/>
              </a:solidFill>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每一個</a:t>
            </a:r>
            <a:r>
              <a:rPr lang="en-US" altLang="zh-TW" dirty="0">
                <a:solidFill>
                  <a:schemeClr val="bg1"/>
                </a:solidFill>
                <a:latin typeface="微軟正黑體" panose="020B0604030504040204" pitchFamily="34" charset="-120"/>
                <a:ea typeface="微軟正黑體" panose="020B0604030504040204" pitchFamily="34" charset="-120"/>
              </a:rPr>
              <a:t>HTML</a:t>
            </a:r>
            <a:r>
              <a:rPr lang="zh-TW" altLang="en-US" dirty="0">
                <a:solidFill>
                  <a:schemeClr val="bg1"/>
                </a:solidFill>
                <a:latin typeface="微軟正黑體" panose="020B0604030504040204" pitchFamily="34" charset="-120"/>
                <a:ea typeface="微軟正黑體" panose="020B0604030504040204" pitchFamily="34" charset="-120"/>
              </a:rPr>
              <a:t>標籤都有一個預設的樣式</a:t>
            </a:r>
            <a:endParaRPr lang="en-US" altLang="zh-TW" dirty="0">
              <a:solidFill>
                <a:schemeClr val="bg1"/>
              </a:solidFill>
              <a:latin typeface="微軟正黑體" panose="020B0604030504040204" pitchFamily="34" charset="-120"/>
              <a:ea typeface="微軟正黑體" panose="020B0604030504040204" pitchFamily="34" charset="-120"/>
            </a:endParaRPr>
          </a:p>
          <a:p>
            <a:r>
              <a:rPr lang="en-US" altLang="zh-TW" dirty="0">
                <a:solidFill>
                  <a:schemeClr val="bg1"/>
                </a:solidFill>
                <a:latin typeface="微軟正黑體" panose="020B0604030504040204" pitchFamily="34" charset="-120"/>
                <a:ea typeface="微軟正黑體" panose="020B0604030504040204" pitchFamily="34" charset="-120"/>
              </a:rPr>
              <a:t>CSS(Cascading Style Sheet)</a:t>
            </a:r>
          </a:p>
          <a:p>
            <a:pPr lvl="1">
              <a:buFont typeface="Calibri" panose="020F0502020204030204" pitchFamily="34" charset="0"/>
              <a:buChar char="-"/>
            </a:pPr>
            <a:r>
              <a:rPr lang="zh-TW" altLang="en-US" dirty="0">
                <a:solidFill>
                  <a:schemeClr val="bg1"/>
                </a:solidFill>
                <a:latin typeface="微軟正黑體" panose="020B0604030504040204" pitchFamily="34" charset="-120"/>
                <a:ea typeface="微軟正黑體" panose="020B0604030504040204" pitchFamily="34" charset="-120"/>
              </a:rPr>
              <a:t>用來修改</a:t>
            </a:r>
            <a:r>
              <a:rPr lang="en-US" altLang="zh-TW" dirty="0">
                <a:solidFill>
                  <a:schemeClr val="bg1"/>
                </a:solidFill>
                <a:latin typeface="微軟正黑體" panose="020B0604030504040204" pitchFamily="34" charset="-120"/>
                <a:ea typeface="微軟正黑體" panose="020B0604030504040204" pitchFamily="34" charset="-120"/>
              </a:rPr>
              <a:t>HTML</a:t>
            </a:r>
            <a:r>
              <a:rPr lang="zh-TW" altLang="en-US" dirty="0">
                <a:solidFill>
                  <a:schemeClr val="bg1"/>
                </a:solidFill>
                <a:latin typeface="微軟正黑體" panose="020B0604030504040204" pitchFamily="34" charset="-120"/>
                <a:ea typeface="微軟正黑體" panose="020B0604030504040204" pitchFamily="34" charset="-120"/>
              </a:rPr>
              <a:t>標籤的預設樣式</a:t>
            </a:r>
          </a:p>
        </p:txBody>
      </p:sp>
      <p:graphicFrame>
        <p:nvGraphicFramePr>
          <p:cNvPr id="5" name="資料庫圖表 4"/>
          <p:cNvGraphicFramePr/>
          <p:nvPr/>
        </p:nvGraphicFramePr>
        <p:xfrm>
          <a:off x="628650" y="4567401"/>
          <a:ext cx="7886700" cy="178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投影片編號版面配置區 5"/>
          <p:cNvSpPr>
            <a:spLocks noGrp="1"/>
          </p:cNvSpPr>
          <p:nvPr>
            <p:ph type="sldNum" sz="quarter" idx="12"/>
          </p:nvPr>
        </p:nvSpPr>
        <p:spPr/>
        <p:txBody>
          <a:bodyPr/>
          <a:lstStyle/>
          <a:p>
            <a:fld id="{F86E7483-409D-4D1B-9719-A7AE4E854181}" type="slidenum">
              <a:rPr lang="zh-TW" altLang="en-US" smtClean="0"/>
              <a:pPr/>
              <a:t>9</a:t>
            </a:fld>
            <a:endParaRPr lang="zh-TW" altLang="en-US"/>
          </a:p>
        </p:txBody>
      </p:sp>
    </p:spTree>
    <p:extLst>
      <p:ext uri="{BB962C8B-B14F-4D97-AF65-F5344CB8AC3E}">
        <p14:creationId xmlns:p14="http://schemas.microsoft.com/office/powerpoint/2010/main" val="32711924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字型樣式</a:t>
            </a:r>
            <a:r>
              <a:rPr lang="en-US" altLang="zh-TW" b="1" dirty="0">
                <a:solidFill>
                  <a:schemeClr val="bg1"/>
                </a:solidFill>
                <a:latin typeface="Arial Unicode MS" panose="020B0604020202020204" pitchFamily="34" charset="-120"/>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451388" cy="4205525"/>
          </a:xfrm>
        </p:spPr>
        <p:txBody>
          <a:bodyPr>
            <a:normAutofit/>
          </a:bodyPr>
          <a:lstStyle/>
          <a:p>
            <a:pPr>
              <a:defRPr/>
            </a:pPr>
            <a:r>
              <a:rPr lang="zh-TW" altLang="en-US" dirty="0">
                <a:solidFill>
                  <a:schemeClr val="bg1"/>
                </a:solidFill>
              </a:rPr>
              <a:t>字型</a:t>
            </a:r>
          </a:p>
          <a:p>
            <a:pPr lvl="1">
              <a:defRPr/>
            </a:pPr>
            <a:r>
              <a:rPr lang="en-US" altLang="zh-TW" dirty="0">
                <a:solidFill>
                  <a:schemeClr val="bg1"/>
                </a:solidFill>
              </a:rPr>
              <a:t>font-family</a:t>
            </a:r>
            <a:r>
              <a:rPr lang="zh-TW" altLang="en-US" dirty="0">
                <a:solidFill>
                  <a:schemeClr val="bg1"/>
                </a:solidFill>
              </a:rPr>
              <a:t>：新細明體</a:t>
            </a:r>
            <a:r>
              <a:rPr lang="en-US" altLang="zh-TW" dirty="0">
                <a:solidFill>
                  <a:schemeClr val="bg1"/>
                </a:solidFill>
              </a:rPr>
              <a:t>,</a:t>
            </a:r>
            <a:r>
              <a:rPr lang="zh-TW" altLang="en-US" dirty="0">
                <a:solidFill>
                  <a:schemeClr val="bg1"/>
                </a:solidFill>
              </a:rPr>
              <a:t>標楷體</a:t>
            </a:r>
            <a:r>
              <a:rPr lang="en-US" altLang="zh-TW" dirty="0">
                <a:solidFill>
                  <a:schemeClr val="bg1"/>
                </a:solidFill>
              </a:rPr>
              <a:t>,</a:t>
            </a:r>
            <a:r>
              <a:rPr lang="zh-TW" altLang="en-US" dirty="0">
                <a:solidFill>
                  <a:schemeClr val="bg1"/>
                </a:solidFill>
              </a:rPr>
              <a:t>細明體</a:t>
            </a:r>
            <a:r>
              <a:rPr lang="en-US" altLang="zh-TW" dirty="0">
                <a:solidFill>
                  <a:schemeClr val="bg1"/>
                </a:solidFill>
              </a:rPr>
              <a:t>.....</a:t>
            </a:r>
          </a:p>
          <a:p>
            <a:pPr>
              <a:defRPr/>
            </a:pPr>
            <a:endParaRPr lang="en-US" altLang="zh-TW" dirty="0">
              <a:solidFill>
                <a:schemeClr val="bg1"/>
              </a:solidFill>
            </a:endParaRPr>
          </a:p>
          <a:p>
            <a:pPr>
              <a:defRPr/>
            </a:pPr>
            <a:r>
              <a:rPr lang="zh-TW" altLang="en-US" dirty="0">
                <a:solidFill>
                  <a:schemeClr val="bg1"/>
                </a:solidFill>
              </a:rPr>
              <a:t>字型粗細</a:t>
            </a:r>
          </a:p>
          <a:p>
            <a:pPr lvl="1">
              <a:defRPr/>
            </a:pPr>
            <a:r>
              <a:rPr lang="en-US" altLang="zh-TW" dirty="0">
                <a:solidFill>
                  <a:schemeClr val="bg1"/>
                </a:solidFill>
              </a:rPr>
              <a:t>font-weight</a:t>
            </a:r>
            <a:r>
              <a:rPr lang="zh-TW" altLang="en-US" dirty="0">
                <a:solidFill>
                  <a:schemeClr val="bg1"/>
                </a:solidFill>
              </a:rPr>
              <a:t>：</a:t>
            </a:r>
            <a:r>
              <a:rPr lang="en-US" altLang="zh-TW" dirty="0">
                <a:solidFill>
                  <a:schemeClr val="bg1"/>
                </a:solidFill>
              </a:rPr>
              <a:t>100(</a:t>
            </a:r>
            <a:r>
              <a:rPr lang="zh-TW" altLang="en-US" dirty="0">
                <a:solidFill>
                  <a:schemeClr val="bg1"/>
                </a:solidFill>
              </a:rPr>
              <a:t>細</a:t>
            </a:r>
            <a:r>
              <a:rPr lang="en-US" altLang="zh-TW" dirty="0">
                <a:solidFill>
                  <a:schemeClr val="bg1"/>
                </a:solidFill>
              </a:rPr>
              <a:t>)~900(</a:t>
            </a:r>
            <a:r>
              <a:rPr lang="zh-TW" altLang="en-US" dirty="0">
                <a:solidFill>
                  <a:schemeClr val="bg1"/>
                </a:solidFill>
              </a:rPr>
              <a:t>粗</a:t>
            </a:r>
            <a:r>
              <a:rPr lang="en-US" altLang="zh-TW" dirty="0">
                <a:solidFill>
                  <a:schemeClr val="bg1"/>
                </a:solidFill>
              </a:rPr>
              <a:t>) | normal(400) | </a:t>
            </a:r>
            <a:br>
              <a:rPr lang="en-US" altLang="zh-TW" dirty="0">
                <a:solidFill>
                  <a:schemeClr val="bg1"/>
                </a:solidFill>
              </a:rPr>
            </a:br>
            <a:r>
              <a:rPr lang="en-US" altLang="zh-TW" dirty="0">
                <a:solidFill>
                  <a:schemeClr val="bg1"/>
                </a:solidFill>
              </a:rPr>
              <a:t>                    bold(700) | bolder | lighter</a:t>
            </a:r>
          </a:p>
          <a:p>
            <a:pPr>
              <a:defRPr/>
            </a:pPr>
            <a:endParaRPr lang="en-US" altLang="zh-TW" dirty="0">
              <a:solidFill>
                <a:schemeClr val="bg1"/>
              </a:solidFill>
            </a:endParaRPr>
          </a:p>
          <a:p>
            <a:pPr>
              <a:defRPr/>
            </a:pPr>
            <a:r>
              <a:rPr lang="zh-TW" altLang="en-US" dirty="0">
                <a:solidFill>
                  <a:schemeClr val="bg1"/>
                </a:solidFill>
              </a:rPr>
              <a:t>字型類型</a:t>
            </a:r>
          </a:p>
          <a:p>
            <a:pPr lvl="1">
              <a:defRPr/>
            </a:pPr>
            <a:r>
              <a:rPr lang="en-US" altLang="zh-TW" dirty="0">
                <a:solidFill>
                  <a:schemeClr val="bg1"/>
                </a:solidFill>
              </a:rPr>
              <a:t>font-style</a:t>
            </a:r>
            <a:r>
              <a:rPr lang="zh-TW" altLang="en-US" dirty="0">
                <a:solidFill>
                  <a:schemeClr val="bg1"/>
                </a:solidFill>
              </a:rPr>
              <a:t>：</a:t>
            </a:r>
            <a:r>
              <a:rPr lang="en-US" altLang="zh-TW" dirty="0">
                <a:solidFill>
                  <a:schemeClr val="bg1"/>
                </a:solidFill>
              </a:rPr>
              <a:t>normal | italic | oblique</a:t>
            </a: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90</a:t>
            </a:fld>
            <a:endParaRPr lang="zh-TW" altLang="en-US"/>
          </a:p>
        </p:txBody>
      </p:sp>
    </p:spTree>
    <p:extLst>
      <p:ext uri="{BB962C8B-B14F-4D97-AF65-F5344CB8AC3E}">
        <p14:creationId xmlns:p14="http://schemas.microsoft.com/office/powerpoint/2010/main" val="2039058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字型樣式</a:t>
            </a:r>
            <a:r>
              <a:rPr lang="en-US" altLang="zh-TW" b="1" dirty="0">
                <a:solidFill>
                  <a:schemeClr val="bg1"/>
                </a:solidFill>
                <a:latin typeface="Arial Unicode MS" panose="020B0604020202020204" pitchFamily="34" charset="-120"/>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5"/>
            <a:ext cx="7451388" cy="3991516"/>
          </a:xfrm>
        </p:spPr>
        <p:txBody>
          <a:bodyPr>
            <a:normAutofit fontScale="85000" lnSpcReduction="10000"/>
          </a:bodyPr>
          <a:lstStyle/>
          <a:p>
            <a:pPr>
              <a:defRPr/>
            </a:pPr>
            <a:r>
              <a:rPr lang="zh-TW" altLang="en-US" dirty="0">
                <a:solidFill>
                  <a:schemeClr val="bg1"/>
                </a:solidFill>
              </a:rPr>
              <a:t>字型大小</a:t>
            </a:r>
          </a:p>
          <a:p>
            <a:pPr>
              <a:defRPr/>
            </a:pPr>
            <a:r>
              <a:rPr lang="zh-TW" altLang="en-US" dirty="0">
                <a:solidFill>
                  <a:schemeClr val="bg1"/>
                </a:solidFill>
              </a:rPr>
              <a:t>  </a:t>
            </a:r>
            <a:r>
              <a:rPr lang="en-US" altLang="zh-TW" dirty="0">
                <a:solidFill>
                  <a:schemeClr val="bg1"/>
                </a:solidFill>
              </a:rPr>
              <a:t>font-size</a:t>
            </a:r>
            <a:r>
              <a:rPr lang="zh-TW" altLang="en-US" dirty="0">
                <a:solidFill>
                  <a:schemeClr val="bg1"/>
                </a:solidFill>
              </a:rPr>
              <a:t>：</a:t>
            </a:r>
            <a:r>
              <a:rPr lang="en-US" altLang="zh-TW" dirty="0">
                <a:solidFill>
                  <a:schemeClr val="bg1"/>
                </a:solidFill>
              </a:rPr>
              <a:t>&lt;</a:t>
            </a:r>
            <a:r>
              <a:rPr lang="zh-TW" altLang="en-US" dirty="0">
                <a:solidFill>
                  <a:schemeClr val="bg1"/>
                </a:solidFill>
              </a:rPr>
              <a:t>絕對大小</a:t>
            </a:r>
            <a:r>
              <a:rPr lang="en-US" altLang="zh-TW" dirty="0">
                <a:solidFill>
                  <a:schemeClr val="bg1"/>
                </a:solidFill>
              </a:rPr>
              <a:t>&gt; | &lt;</a:t>
            </a:r>
            <a:r>
              <a:rPr lang="zh-TW" altLang="en-US" dirty="0">
                <a:solidFill>
                  <a:schemeClr val="bg1"/>
                </a:solidFill>
              </a:rPr>
              <a:t>相對大小</a:t>
            </a:r>
            <a:r>
              <a:rPr lang="en-US" altLang="zh-TW" dirty="0">
                <a:solidFill>
                  <a:schemeClr val="bg1"/>
                </a:solidFill>
              </a:rPr>
              <a:t>&gt; | &lt;</a:t>
            </a:r>
            <a:r>
              <a:rPr lang="zh-TW" altLang="en-US" dirty="0">
                <a:solidFill>
                  <a:schemeClr val="bg1"/>
                </a:solidFill>
              </a:rPr>
              <a:t>長度值</a:t>
            </a:r>
            <a:r>
              <a:rPr lang="en-US" altLang="zh-TW" dirty="0">
                <a:solidFill>
                  <a:schemeClr val="bg1"/>
                </a:solidFill>
              </a:rPr>
              <a:t>&gt; |</a:t>
            </a:r>
            <a:br>
              <a:rPr lang="en-US" altLang="zh-TW" dirty="0">
                <a:solidFill>
                  <a:schemeClr val="bg1"/>
                </a:solidFill>
              </a:rPr>
            </a:br>
            <a:r>
              <a:rPr lang="en-US" altLang="zh-TW" dirty="0">
                <a:solidFill>
                  <a:schemeClr val="bg1"/>
                </a:solidFill>
              </a:rPr>
              <a:t>                    &lt;</a:t>
            </a:r>
            <a:r>
              <a:rPr lang="zh-TW" altLang="en-US" dirty="0">
                <a:solidFill>
                  <a:schemeClr val="bg1"/>
                </a:solidFill>
              </a:rPr>
              <a:t>比例值</a:t>
            </a:r>
            <a:r>
              <a:rPr lang="en-US" altLang="zh-TW" dirty="0">
                <a:solidFill>
                  <a:schemeClr val="bg1"/>
                </a:solidFill>
              </a:rPr>
              <a:t>&gt; </a:t>
            </a:r>
          </a:p>
          <a:p>
            <a:pPr>
              <a:defRPr/>
            </a:pPr>
            <a:r>
              <a:rPr lang="zh-TW" altLang="en-US" dirty="0">
                <a:solidFill>
                  <a:schemeClr val="bg1"/>
                </a:solidFill>
              </a:rPr>
              <a:t>絕對大小：</a:t>
            </a:r>
            <a:r>
              <a:rPr lang="en-US" altLang="zh-TW" dirty="0">
                <a:solidFill>
                  <a:schemeClr val="bg1"/>
                </a:solidFill>
              </a:rPr>
              <a:t>xx-small</a:t>
            </a:r>
            <a:r>
              <a:rPr lang="zh-TW" altLang="en-US" dirty="0">
                <a:solidFill>
                  <a:schemeClr val="bg1"/>
                </a:solidFill>
              </a:rPr>
              <a:t>、</a:t>
            </a:r>
            <a:r>
              <a:rPr lang="en-US" altLang="zh-TW" dirty="0">
                <a:solidFill>
                  <a:schemeClr val="bg1"/>
                </a:solidFill>
              </a:rPr>
              <a:t>x-small</a:t>
            </a:r>
            <a:r>
              <a:rPr lang="zh-TW" altLang="en-US" dirty="0">
                <a:solidFill>
                  <a:schemeClr val="bg1"/>
                </a:solidFill>
              </a:rPr>
              <a:t>、</a:t>
            </a:r>
            <a:r>
              <a:rPr lang="en-US" altLang="zh-TW" dirty="0">
                <a:solidFill>
                  <a:schemeClr val="bg1"/>
                </a:solidFill>
              </a:rPr>
              <a:t>small</a:t>
            </a:r>
            <a:r>
              <a:rPr lang="zh-TW" altLang="en-US" dirty="0">
                <a:solidFill>
                  <a:schemeClr val="bg1"/>
                </a:solidFill>
              </a:rPr>
              <a:t>、</a:t>
            </a:r>
            <a:r>
              <a:rPr lang="en-US" altLang="zh-TW" dirty="0">
                <a:solidFill>
                  <a:schemeClr val="bg1"/>
                </a:solidFill>
              </a:rPr>
              <a:t>medium </a:t>
            </a:r>
            <a:r>
              <a:rPr lang="zh-TW" altLang="en-US" dirty="0">
                <a:solidFill>
                  <a:schemeClr val="bg1"/>
                </a:solidFill>
              </a:rPr>
              <a:t>、</a:t>
            </a:r>
            <a:br>
              <a:rPr lang="zh-TW" altLang="en-US" dirty="0">
                <a:solidFill>
                  <a:schemeClr val="bg1"/>
                </a:solidFill>
              </a:rPr>
            </a:br>
            <a:r>
              <a:rPr lang="zh-TW" altLang="en-US" dirty="0">
                <a:solidFill>
                  <a:schemeClr val="bg1"/>
                </a:solidFill>
              </a:rPr>
              <a:t>　　　　　</a:t>
            </a:r>
            <a:r>
              <a:rPr lang="en-US" altLang="zh-TW" dirty="0">
                <a:solidFill>
                  <a:schemeClr val="bg1"/>
                </a:solidFill>
              </a:rPr>
              <a:t>large </a:t>
            </a:r>
            <a:r>
              <a:rPr lang="zh-TW" altLang="en-US" dirty="0">
                <a:solidFill>
                  <a:schemeClr val="bg1"/>
                </a:solidFill>
              </a:rPr>
              <a:t>、</a:t>
            </a:r>
            <a:r>
              <a:rPr lang="en-US" altLang="zh-TW" dirty="0">
                <a:solidFill>
                  <a:schemeClr val="bg1"/>
                </a:solidFill>
              </a:rPr>
              <a:t>x-large </a:t>
            </a:r>
            <a:r>
              <a:rPr lang="zh-TW" altLang="en-US" dirty="0">
                <a:solidFill>
                  <a:schemeClr val="bg1"/>
                </a:solidFill>
              </a:rPr>
              <a:t>、</a:t>
            </a:r>
            <a:r>
              <a:rPr lang="en-US" altLang="zh-TW" dirty="0">
                <a:solidFill>
                  <a:schemeClr val="bg1"/>
                </a:solidFill>
              </a:rPr>
              <a:t>xx-large,</a:t>
            </a:r>
            <a:r>
              <a:rPr lang="zh-TW" altLang="en-US" dirty="0">
                <a:solidFill>
                  <a:schemeClr val="bg1"/>
                </a:solidFill>
              </a:rPr>
              <a:t>每個間隔</a:t>
            </a:r>
            <a:r>
              <a:rPr lang="en-US" altLang="zh-TW" dirty="0">
                <a:solidFill>
                  <a:schemeClr val="bg1"/>
                </a:solidFill>
              </a:rPr>
              <a:t>1.2</a:t>
            </a:r>
            <a:r>
              <a:rPr lang="zh-TW" altLang="en-US" dirty="0">
                <a:solidFill>
                  <a:schemeClr val="bg1"/>
                </a:solidFill>
              </a:rPr>
              <a:t>倍 </a:t>
            </a:r>
          </a:p>
          <a:p>
            <a:pPr>
              <a:defRPr/>
            </a:pPr>
            <a:r>
              <a:rPr lang="zh-TW" altLang="en-US" dirty="0">
                <a:solidFill>
                  <a:schemeClr val="bg1"/>
                </a:solidFill>
              </a:rPr>
              <a:t>相對大小：</a:t>
            </a:r>
            <a:r>
              <a:rPr lang="en-US" altLang="zh-TW" dirty="0">
                <a:solidFill>
                  <a:schemeClr val="bg1"/>
                </a:solidFill>
              </a:rPr>
              <a:t>larger </a:t>
            </a:r>
            <a:r>
              <a:rPr lang="zh-TW" altLang="en-US" dirty="0">
                <a:solidFill>
                  <a:schemeClr val="bg1"/>
                </a:solidFill>
              </a:rPr>
              <a:t>、 </a:t>
            </a:r>
            <a:r>
              <a:rPr lang="en-US" altLang="zh-TW" dirty="0">
                <a:solidFill>
                  <a:schemeClr val="bg1"/>
                </a:solidFill>
              </a:rPr>
              <a:t>smaller</a:t>
            </a:r>
          </a:p>
          <a:p>
            <a:pPr>
              <a:defRPr/>
            </a:pPr>
            <a:r>
              <a:rPr lang="zh-TW" altLang="en-US" dirty="0">
                <a:solidFill>
                  <a:schemeClr val="bg1"/>
                </a:solidFill>
              </a:rPr>
              <a:t>長度值：</a:t>
            </a:r>
            <a:r>
              <a:rPr lang="en-US" altLang="zh-TW" dirty="0">
                <a:solidFill>
                  <a:schemeClr val="bg1"/>
                </a:solidFill>
              </a:rPr>
              <a:t>in</a:t>
            </a:r>
            <a:r>
              <a:rPr lang="zh-TW" altLang="en-US" dirty="0">
                <a:solidFill>
                  <a:schemeClr val="bg1"/>
                </a:solidFill>
              </a:rPr>
              <a:t>、</a:t>
            </a:r>
            <a:r>
              <a:rPr lang="en-US" altLang="zh-TW" dirty="0">
                <a:solidFill>
                  <a:schemeClr val="bg1"/>
                </a:solidFill>
              </a:rPr>
              <a:t>cm</a:t>
            </a:r>
            <a:r>
              <a:rPr lang="zh-TW" altLang="en-US" dirty="0">
                <a:solidFill>
                  <a:schemeClr val="bg1"/>
                </a:solidFill>
              </a:rPr>
              <a:t>、</a:t>
            </a:r>
            <a:r>
              <a:rPr lang="en-US" altLang="zh-TW" dirty="0">
                <a:solidFill>
                  <a:schemeClr val="bg1"/>
                </a:solidFill>
              </a:rPr>
              <a:t>mm</a:t>
            </a:r>
            <a:r>
              <a:rPr lang="zh-TW" altLang="en-US" dirty="0">
                <a:solidFill>
                  <a:schemeClr val="bg1"/>
                </a:solidFill>
              </a:rPr>
              <a:t>、</a:t>
            </a:r>
            <a:r>
              <a:rPr lang="en-US" altLang="zh-TW" dirty="0" err="1">
                <a:solidFill>
                  <a:schemeClr val="bg1"/>
                </a:solidFill>
              </a:rPr>
              <a:t>pt</a:t>
            </a:r>
            <a:r>
              <a:rPr lang="zh-TW" altLang="en-US" dirty="0">
                <a:solidFill>
                  <a:schemeClr val="bg1"/>
                </a:solidFill>
              </a:rPr>
              <a:t>、</a:t>
            </a:r>
            <a:r>
              <a:rPr lang="en-US" altLang="zh-TW" dirty="0">
                <a:solidFill>
                  <a:schemeClr val="bg1"/>
                </a:solidFill>
              </a:rPr>
              <a:t>pc</a:t>
            </a:r>
            <a:r>
              <a:rPr lang="zh-TW" altLang="en-US" dirty="0">
                <a:solidFill>
                  <a:schemeClr val="bg1"/>
                </a:solidFill>
              </a:rPr>
              <a:t>、</a:t>
            </a:r>
            <a:r>
              <a:rPr lang="en-US" altLang="zh-TW" dirty="0" err="1">
                <a:solidFill>
                  <a:schemeClr val="bg1"/>
                </a:solidFill>
              </a:rPr>
              <a:t>em</a:t>
            </a:r>
            <a:r>
              <a:rPr lang="zh-TW" altLang="en-US" dirty="0">
                <a:solidFill>
                  <a:schemeClr val="bg1"/>
                </a:solidFill>
              </a:rPr>
              <a:t>、</a:t>
            </a:r>
            <a:r>
              <a:rPr lang="en-US" altLang="zh-TW" dirty="0">
                <a:solidFill>
                  <a:schemeClr val="bg1"/>
                </a:solidFill>
              </a:rPr>
              <a:t>ex</a:t>
            </a:r>
            <a:r>
              <a:rPr lang="zh-TW" altLang="en-US" dirty="0">
                <a:solidFill>
                  <a:schemeClr val="bg1"/>
                </a:solidFill>
              </a:rPr>
              <a:t>、</a:t>
            </a:r>
            <a:r>
              <a:rPr lang="en-US" altLang="zh-TW" dirty="0" err="1">
                <a:solidFill>
                  <a:schemeClr val="bg1"/>
                </a:solidFill>
              </a:rPr>
              <a:t>px</a:t>
            </a:r>
            <a:endParaRPr lang="en-US" altLang="zh-TW" dirty="0">
              <a:solidFill>
                <a:schemeClr val="bg1"/>
              </a:solidFill>
            </a:endParaRPr>
          </a:p>
          <a:p>
            <a:pPr>
              <a:defRPr/>
            </a:pPr>
            <a:r>
              <a:rPr lang="zh-TW" altLang="en-US" dirty="0">
                <a:solidFill>
                  <a:schemeClr val="bg1"/>
                </a:solidFill>
              </a:rPr>
              <a:t>比例值：</a:t>
            </a:r>
            <a:r>
              <a:rPr lang="en-US" altLang="zh-TW" dirty="0" err="1">
                <a:solidFill>
                  <a:schemeClr val="bg1"/>
                </a:solidFill>
              </a:rPr>
              <a:t>em</a:t>
            </a:r>
            <a:r>
              <a:rPr lang="en-US" altLang="zh-TW" dirty="0">
                <a:solidFill>
                  <a:schemeClr val="bg1"/>
                </a:solidFill>
              </a:rPr>
              <a:t> </a:t>
            </a:r>
            <a:r>
              <a:rPr lang="zh-TW" altLang="en-US" dirty="0">
                <a:solidFill>
                  <a:schemeClr val="bg1"/>
                </a:solidFill>
              </a:rPr>
              <a:t>、</a:t>
            </a:r>
            <a:r>
              <a:rPr lang="en-US" altLang="zh-TW" dirty="0">
                <a:solidFill>
                  <a:schemeClr val="bg1"/>
                </a:solidFill>
              </a:rPr>
              <a:t>%</a:t>
            </a:r>
          </a:p>
          <a:p>
            <a:pPr>
              <a:defRPr/>
            </a:pPr>
            <a:r>
              <a:rPr lang="zh-TW" altLang="en-US" dirty="0">
                <a:solidFill>
                  <a:schemeClr val="bg1"/>
                </a:solidFill>
              </a:rPr>
              <a:t>下載字型</a:t>
            </a:r>
            <a:br>
              <a:rPr lang="zh-TW" altLang="en-US" dirty="0">
                <a:solidFill>
                  <a:schemeClr val="bg1"/>
                </a:solidFill>
              </a:rPr>
            </a:br>
            <a:endParaRPr lang="en-US" altLang="zh-TW" dirty="0">
              <a:solidFill>
                <a:schemeClr val="bg1"/>
              </a:solidFill>
            </a:endParaRPr>
          </a:p>
          <a:p>
            <a:pPr>
              <a:defRPr/>
            </a:pPr>
            <a:endParaRPr lang="en-US" altLang="zh-TW" dirty="0">
              <a:solidFill>
                <a:schemeClr val="bg1"/>
              </a:solidFill>
            </a:endParaRPr>
          </a:p>
          <a:p>
            <a:pPr>
              <a:defRPr/>
            </a:pPr>
            <a:endParaRPr lang="zh-TW" altLang="en-US"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91</a:t>
            </a:fld>
            <a:endParaRPr lang="zh-TW" altLang="en-US"/>
          </a:p>
        </p:txBody>
      </p:sp>
      <p:sp>
        <p:nvSpPr>
          <p:cNvPr id="6" name="圓角矩形 5"/>
          <p:cNvSpPr/>
          <p:nvPr/>
        </p:nvSpPr>
        <p:spPr>
          <a:xfrm>
            <a:off x="1352145" y="5330757"/>
            <a:ext cx="6624536" cy="102559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pPr>
              <a:defRPr/>
            </a:pPr>
            <a:r>
              <a:rPr lang="en-US" altLang="zh-TW" sz="1400" dirty="0"/>
              <a:t>@font-face{</a:t>
            </a:r>
          </a:p>
          <a:p>
            <a:pPr>
              <a:defRPr/>
            </a:pPr>
            <a:r>
              <a:rPr lang="en-US" altLang="zh-TW" sz="1400" dirty="0"/>
              <a:t>            font-family: </a:t>
            </a:r>
            <a:r>
              <a:rPr lang="en-US" altLang="zh-TW" sz="1400" dirty="0" err="1"/>
              <a:t>JustOldFashion</a:t>
            </a:r>
            <a:r>
              <a:rPr lang="en-US" altLang="zh-TW" sz="1400" dirty="0"/>
              <a:t>;</a:t>
            </a:r>
          </a:p>
          <a:p>
            <a:pPr>
              <a:defRPr/>
            </a:pPr>
            <a:r>
              <a:rPr lang="en-US" altLang="zh-TW" sz="1400" dirty="0"/>
              <a:t>           </a:t>
            </a:r>
            <a:r>
              <a:rPr lang="zh-TW" altLang="en-US" sz="1400" dirty="0"/>
              <a:t> </a:t>
            </a:r>
            <a:r>
              <a:rPr lang="en-US" altLang="zh-TW" sz="1400" dirty="0" err="1"/>
              <a:t>src</a:t>
            </a:r>
            <a:r>
              <a:rPr lang="en-US" altLang="zh-TW" sz="1400" dirty="0"/>
              <a:t>: </a:t>
            </a:r>
            <a:r>
              <a:rPr lang="en-US" altLang="zh-TW" sz="1400" dirty="0" err="1"/>
              <a:t>url</a:t>
            </a:r>
            <a:r>
              <a:rPr lang="en-US" altLang="zh-TW" sz="1400" dirty="0"/>
              <a:t>(fonts/JustOldFashion.ttf);</a:t>
            </a:r>
          </a:p>
          <a:p>
            <a:pPr>
              <a:defRPr/>
            </a:pPr>
            <a:r>
              <a:rPr lang="en-US" altLang="zh-TW" sz="1400" dirty="0"/>
              <a:t>}</a:t>
            </a:r>
          </a:p>
        </p:txBody>
      </p:sp>
    </p:spTree>
    <p:extLst>
      <p:ext uri="{BB962C8B-B14F-4D97-AF65-F5344CB8AC3E}">
        <p14:creationId xmlns:p14="http://schemas.microsoft.com/office/powerpoint/2010/main" val="36618162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文字樣式</a:t>
            </a:r>
            <a:r>
              <a:rPr lang="en-US" altLang="zh-TW" b="1" dirty="0">
                <a:solidFill>
                  <a:schemeClr val="bg1"/>
                </a:solidFill>
                <a:latin typeface="Arial Unicode MS" panose="020B0604020202020204" pitchFamily="34" charset="-120"/>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5"/>
            <a:ext cx="7451388" cy="3991516"/>
          </a:xfrm>
        </p:spPr>
        <p:txBody>
          <a:bodyPr>
            <a:normAutofit lnSpcReduction="10000"/>
          </a:bodyPr>
          <a:lstStyle/>
          <a:p>
            <a:pPr>
              <a:lnSpc>
                <a:spcPct val="80000"/>
              </a:lnSpc>
            </a:pPr>
            <a:r>
              <a:rPr lang="zh-TW" altLang="en-US" dirty="0">
                <a:solidFill>
                  <a:schemeClr val="bg1"/>
                </a:solidFill>
              </a:rPr>
              <a:t>文字字距：</a:t>
            </a:r>
            <a:r>
              <a:rPr lang="en-US" altLang="zh-TW" dirty="0">
                <a:solidFill>
                  <a:schemeClr val="bg1"/>
                </a:solidFill>
              </a:rPr>
              <a:t> letter-spacing</a:t>
            </a:r>
          </a:p>
          <a:p>
            <a:pPr lvl="1">
              <a:lnSpc>
                <a:spcPct val="80000"/>
              </a:lnSpc>
            </a:pPr>
            <a:r>
              <a:rPr lang="zh-TW" altLang="en-US" dirty="0">
                <a:solidFill>
                  <a:schemeClr val="bg1"/>
                </a:solidFill>
              </a:rPr>
              <a:t>設定文字字距，可調整文字與文字之間的距離</a:t>
            </a:r>
            <a:endParaRPr lang="en-US" altLang="zh-TW" dirty="0">
              <a:solidFill>
                <a:schemeClr val="bg1"/>
              </a:solidFill>
            </a:endParaRPr>
          </a:p>
          <a:p>
            <a:pPr marL="457200" lvl="1" indent="0">
              <a:lnSpc>
                <a:spcPct val="80000"/>
              </a:lnSpc>
              <a:buNone/>
            </a:pPr>
            <a:r>
              <a:rPr lang="en-US" altLang="zh-TW" dirty="0">
                <a:solidFill>
                  <a:schemeClr val="bg1"/>
                </a:solidFill>
              </a:rPr>
              <a:t>   </a:t>
            </a:r>
            <a:r>
              <a:rPr lang="zh-TW" altLang="en-US" dirty="0">
                <a:solidFill>
                  <a:schemeClr val="bg1"/>
                </a:solidFill>
              </a:rPr>
              <a:t>例如： </a:t>
            </a:r>
            <a:r>
              <a:rPr lang="en-US" altLang="zh-TW" dirty="0">
                <a:solidFill>
                  <a:schemeClr val="bg1"/>
                </a:solidFill>
              </a:rPr>
              <a:t>letter-spacing</a:t>
            </a:r>
            <a:r>
              <a:rPr lang="zh-TW" altLang="en-US" dirty="0">
                <a:solidFill>
                  <a:schemeClr val="bg1"/>
                </a:solidFill>
              </a:rPr>
              <a:t>：</a:t>
            </a:r>
            <a:r>
              <a:rPr lang="en-US" altLang="zh-TW" dirty="0">
                <a:solidFill>
                  <a:schemeClr val="bg1"/>
                </a:solidFill>
              </a:rPr>
              <a:t>2px</a:t>
            </a:r>
          </a:p>
          <a:p>
            <a:pPr>
              <a:lnSpc>
                <a:spcPct val="80000"/>
              </a:lnSpc>
              <a:buNone/>
            </a:pPr>
            <a:endParaRPr lang="en-US" altLang="zh-TW" dirty="0">
              <a:solidFill>
                <a:schemeClr val="bg1"/>
              </a:solidFill>
            </a:endParaRPr>
          </a:p>
          <a:p>
            <a:pPr>
              <a:lnSpc>
                <a:spcPct val="80000"/>
              </a:lnSpc>
            </a:pPr>
            <a:r>
              <a:rPr lang="zh-TW" altLang="en-US" dirty="0">
                <a:solidFill>
                  <a:schemeClr val="bg1"/>
                </a:solidFill>
              </a:rPr>
              <a:t>行高：</a:t>
            </a:r>
            <a:r>
              <a:rPr lang="en-US" altLang="zh-TW" dirty="0">
                <a:solidFill>
                  <a:schemeClr val="bg1"/>
                </a:solidFill>
              </a:rPr>
              <a:t> line-height</a:t>
            </a:r>
          </a:p>
          <a:p>
            <a:pPr lvl="1">
              <a:lnSpc>
                <a:spcPct val="80000"/>
              </a:lnSpc>
            </a:pPr>
            <a:r>
              <a:rPr lang="zh-TW" altLang="en-US" dirty="0">
                <a:solidFill>
                  <a:schemeClr val="bg1"/>
                </a:solidFill>
              </a:rPr>
              <a:t>行高設定也就是行距的設定，行距設定的單位和字級大小設定一樣</a:t>
            </a:r>
            <a:endParaRPr lang="en-US" altLang="zh-TW" dirty="0">
              <a:solidFill>
                <a:schemeClr val="bg1"/>
              </a:solidFill>
            </a:endParaRPr>
          </a:p>
          <a:p>
            <a:pPr marL="457200" lvl="1" indent="0">
              <a:lnSpc>
                <a:spcPct val="80000"/>
              </a:lnSpc>
              <a:buNone/>
            </a:pPr>
            <a:r>
              <a:rPr lang="en-US" altLang="zh-TW" dirty="0">
                <a:solidFill>
                  <a:schemeClr val="bg1"/>
                </a:solidFill>
              </a:rPr>
              <a:t>   </a:t>
            </a:r>
            <a:r>
              <a:rPr lang="zh-TW" altLang="en-US" dirty="0">
                <a:solidFill>
                  <a:schemeClr val="bg1"/>
                </a:solidFill>
              </a:rPr>
              <a:t>例如： </a:t>
            </a:r>
            <a:r>
              <a:rPr lang="en-US" altLang="zh-TW" dirty="0">
                <a:solidFill>
                  <a:schemeClr val="bg1"/>
                </a:solidFill>
              </a:rPr>
              <a:t>line-height</a:t>
            </a:r>
            <a:r>
              <a:rPr lang="zh-TW" altLang="en-US" dirty="0">
                <a:solidFill>
                  <a:schemeClr val="bg1"/>
                </a:solidFill>
              </a:rPr>
              <a:t>：</a:t>
            </a:r>
            <a:r>
              <a:rPr lang="en-US" altLang="zh-TW" dirty="0">
                <a:solidFill>
                  <a:schemeClr val="bg1"/>
                </a:solidFill>
              </a:rPr>
              <a:t>20px</a:t>
            </a:r>
          </a:p>
          <a:p>
            <a:pPr>
              <a:lnSpc>
                <a:spcPct val="80000"/>
              </a:lnSpc>
              <a:buNone/>
            </a:pPr>
            <a:endParaRPr lang="en-US" altLang="zh-TW" dirty="0">
              <a:solidFill>
                <a:schemeClr val="bg1"/>
              </a:solidFill>
            </a:endParaRPr>
          </a:p>
          <a:p>
            <a:pPr>
              <a:lnSpc>
                <a:spcPct val="80000"/>
              </a:lnSpc>
              <a:buNone/>
            </a:pPr>
            <a:br>
              <a:rPr lang="zh-TW" altLang="en-US" dirty="0">
                <a:solidFill>
                  <a:schemeClr val="bg1"/>
                </a:solidFill>
              </a:rPr>
            </a:br>
            <a:endParaRPr lang="en-US" altLang="zh-TW" dirty="0">
              <a:solidFill>
                <a:schemeClr val="bg1"/>
              </a:solidFill>
            </a:endParaRPr>
          </a:p>
          <a:p>
            <a:pPr>
              <a:defRPr/>
            </a:pPr>
            <a:endParaRPr lang="en-US" altLang="zh-TW" dirty="0">
              <a:solidFill>
                <a:schemeClr val="bg1"/>
              </a:solidFill>
            </a:endParaRPr>
          </a:p>
          <a:p>
            <a:pPr>
              <a:defRPr/>
            </a:pPr>
            <a:endParaRPr lang="zh-TW" altLang="en-US"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92</a:t>
            </a:fld>
            <a:endParaRPr lang="zh-TW" altLang="en-US"/>
          </a:p>
        </p:txBody>
      </p:sp>
      <p:sp>
        <p:nvSpPr>
          <p:cNvPr id="6" name="圓角矩形 5"/>
          <p:cNvSpPr/>
          <p:nvPr/>
        </p:nvSpPr>
        <p:spPr>
          <a:xfrm>
            <a:off x="875490" y="4791548"/>
            <a:ext cx="2910297" cy="1429790"/>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400" dirty="0"/>
              <a:t>&lt;p class="</a:t>
            </a:r>
            <a:r>
              <a:rPr lang="en-US" altLang="zh-TW" sz="1400" dirty="0" err="1"/>
              <a:t>st</a:t>
            </a:r>
            <a:r>
              <a:rPr lang="en-US" altLang="zh-TW" sz="1400" dirty="0"/>
              <a:t>"&gt;</a:t>
            </a:r>
            <a:r>
              <a:rPr lang="zh-TW" altLang="en-US" sz="1400" dirty="0"/>
              <a:t>文字間距行高練習</a:t>
            </a:r>
            <a:endParaRPr lang="en-US" altLang="zh-TW" sz="1400" dirty="0"/>
          </a:p>
          <a:p>
            <a:r>
              <a:rPr lang="en-US" altLang="zh-TW" sz="1400" dirty="0"/>
              <a:t>      &lt;</a:t>
            </a:r>
            <a:r>
              <a:rPr lang="en-US" altLang="zh-TW" sz="1400" dirty="0" err="1"/>
              <a:t>br</a:t>
            </a:r>
            <a:r>
              <a:rPr lang="en-US" altLang="zh-TW" sz="1400" dirty="0"/>
              <a:t>&gt;</a:t>
            </a:r>
            <a:r>
              <a:rPr lang="zh-TW" altLang="en-US" sz="1400" dirty="0"/>
              <a:t>有無字間行高差距</a:t>
            </a:r>
            <a:endParaRPr lang="en-US" altLang="zh-TW" sz="1400" dirty="0"/>
          </a:p>
          <a:p>
            <a:r>
              <a:rPr lang="en-US" altLang="zh-TW" sz="1400" dirty="0"/>
              <a:t>&lt;/p&gt;</a:t>
            </a:r>
          </a:p>
          <a:p>
            <a:r>
              <a:rPr lang="en-US" altLang="zh-TW" sz="1400" dirty="0"/>
              <a:t>&lt;p&gt;</a:t>
            </a:r>
            <a:r>
              <a:rPr lang="zh-TW" altLang="en-US" sz="1400" dirty="0"/>
              <a:t>文字間距行高練習</a:t>
            </a:r>
            <a:endParaRPr lang="en-US" altLang="zh-TW" sz="1400" dirty="0"/>
          </a:p>
          <a:p>
            <a:r>
              <a:rPr lang="en-US" altLang="zh-TW" sz="1400" dirty="0"/>
              <a:t>      &lt;</a:t>
            </a:r>
            <a:r>
              <a:rPr lang="en-US" altLang="zh-TW" sz="1400" dirty="0" err="1"/>
              <a:t>br</a:t>
            </a:r>
            <a:r>
              <a:rPr lang="en-US" altLang="zh-TW" sz="1400" dirty="0"/>
              <a:t>&gt;</a:t>
            </a:r>
            <a:r>
              <a:rPr lang="zh-TW" altLang="en-US" sz="1400" dirty="0"/>
              <a:t>有無字間行高差距</a:t>
            </a:r>
            <a:endParaRPr lang="en-US" altLang="zh-TW" sz="1400" dirty="0"/>
          </a:p>
          <a:p>
            <a:r>
              <a:rPr lang="en-US" altLang="zh-TW" sz="1400" dirty="0"/>
              <a:t>&lt;/p&gt;</a:t>
            </a:r>
          </a:p>
        </p:txBody>
      </p:sp>
      <p:pic>
        <p:nvPicPr>
          <p:cNvPr id="4" name="圖片 3"/>
          <p:cNvPicPr>
            <a:picLocks noChangeAspect="1"/>
          </p:cNvPicPr>
          <p:nvPr/>
        </p:nvPicPr>
        <p:blipFill>
          <a:blip r:embed="rId3" cstate="print"/>
          <a:stretch>
            <a:fillRect/>
          </a:stretch>
        </p:blipFill>
        <p:spPr>
          <a:xfrm>
            <a:off x="5979332" y="4857369"/>
            <a:ext cx="2210622" cy="959772"/>
          </a:xfrm>
          <a:prstGeom prst="rect">
            <a:avLst/>
          </a:prstGeom>
        </p:spPr>
      </p:pic>
      <p:sp>
        <p:nvSpPr>
          <p:cNvPr id="7" name="圓角矩形 6"/>
          <p:cNvSpPr/>
          <p:nvPr/>
        </p:nvSpPr>
        <p:spPr>
          <a:xfrm>
            <a:off x="3916368" y="4791548"/>
            <a:ext cx="1932383" cy="1429790"/>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400" dirty="0"/>
              <a:t>.</a:t>
            </a:r>
            <a:r>
              <a:rPr lang="en-US" altLang="zh-TW" sz="1400" dirty="0" err="1"/>
              <a:t>st</a:t>
            </a:r>
            <a:r>
              <a:rPr lang="en-US" altLang="zh-TW" sz="1400" dirty="0"/>
              <a:t> {</a:t>
            </a:r>
          </a:p>
          <a:p>
            <a:r>
              <a:rPr lang="en-US" altLang="zh-TW" sz="1400" i="1" dirty="0"/>
              <a:t>color </a:t>
            </a:r>
            <a:r>
              <a:rPr lang="en-US" altLang="zh-TW" sz="1400" dirty="0"/>
              <a:t>: #f00 ;</a:t>
            </a:r>
          </a:p>
          <a:p>
            <a:r>
              <a:rPr lang="en-US" altLang="zh-TW" sz="1400" i="1" dirty="0"/>
              <a:t>letter-spacing</a:t>
            </a:r>
            <a:r>
              <a:rPr lang="en-US" altLang="zh-TW" sz="1400" dirty="0"/>
              <a:t>: 20px ;</a:t>
            </a:r>
          </a:p>
          <a:p>
            <a:r>
              <a:rPr lang="en-US" altLang="zh-TW" sz="1400" i="1" dirty="0"/>
              <a:t>line-height</a:t>
            </a:r>
            <a:r>
              <a:rPr lang="en-US" altLang="zh-TW" sz="1400" dirty="0"/>
              <a:t>: 30px ;</a:t>
            </a:r>
          </a:p>
          <a:p>
            <a:r>
              <a:rPr lang="en-US" altLang="zh-TW" sz="1400" dirty="0"/>
              <a:t>}</a:t>
            </a:r>
          </a:p>
        </p:txBody>
      </p:sp>
    </p:spTree>
    <p:extLst>
      <p:ext uri="{BB962C8B-B14F-4D97-AF65-F5344CB8AC3E}">
        <p14:creationId xmlns:p14="http://schemas.microsoft.com/office/powerpoint/2010/main" val="1678050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文字樣式</a:t>
            </a:r>
            <a:r>
              <a:rPr lang="en-US" altLang="zh-TW" b="1" dirty="0">
                <a:solidFill>
                  <a:schemeClr val="bg1"/>
                </a:solidFill>
                <a:latin typeface="Arial Unicode MS" panose="020B0604020202020204" pitchFamily="34" charset="-120"/>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183194" cy="4267527"/>
          </a:xfrm>
        </p:spPr>
        <p:txBody>
          <a:bodyPr>
            <a:normAutofit/>
          </a:bodyPr>
          <a:lstStyle/>
          <a:p>
            <a:pPr>
              <a:lnSpc>
                <a:spcPct val="80000"/>
              </a:lnSpc>
            </a:pPr>
            <a:r>
              <a:rPr lang="zh-TW" altLang="en-US" dirty="0">
                <a:solidFill>
                  <a:schemeClr val="bg1"/>
                </a:solidFill>
              </a:rPr>
              <a:t>文字縮排： </a:t>
            </a:r>
            <a:r>
              <a:rPr lang="en-US" altLang="zh-TW" dirty="0">
                <a:solidFill>
                  <a:schemeClr val="bg1"/>
                </a:solidFill>
              </a:rPr>
              <a:t>text-indent</a:t>
            </a:r>
          </a:p>
          <a:p>
            <a:pPr lvl="1">
              <a:lnSpc>
                <a:spcPct val="80000"/>
              </a:lnSpc>
            </a:pPr>
            <a:r>
              <a:rPr lang="zh-TW" altLang="en-US" dirty="0">
                <a:solidFill>
                  <a:schemeClr val="bg1"/>
                </a:solidFill>
              </a:rPr>
              <a:t>可以設定文字作縮排的效果</a:t>
            </a:r>
            <a:endParaRPr lang="en-US" altLang="zh-TW" dirty="0">
              <a:solidFill>
                <a:schemeClr val="bg1"/>
              </a:solidFill>
            </a:endParaRPr>
          </a:p>
          <a:p>
            <a:pPr marL="457200" lvl="1" indent="0">
              <a:lnSpc>
                <a:spcPct val="80000"/>
              </a:lnSpc>
              <a:buNone/>
            </a:pPr>
            <a:r>
              <a:rPr lang="zh-TW" altLang="en-US" dirty="0">
                <a:solidFill>
                  <a:schemeClr val="bg1"/>
                </a:solidFill>
              </a:rPr>
              <a:t>例如： </a:t>
            </a:r>
            <a:r>
              <a:rPr lang="en-US" altLang="zh-TW" dirty="0">
                <a:solidFill>
                  <a:schemeClr val="bg1"/>
                </a:solidFill>
              </a:rPr>
              <a:t>text-indent</a:t>
            </a:r>
            <a:r>
              <a:rPr lang="zh-TW" altLang="en-US" dirty="0">
                <a:solidFill>
                  <a:schemeClr val="bg1"/>
                </a:solidFill>
              </a:rPr>
              <a:t>：</a:t>
            </a:r>
            <a:r>
              <a:rPr lang="en-US" altLang="zh-TW" dirty="0">
                <a:solidFill>
                  <a:schemeClr val="bg1"/>
                </a:solidFill>
              </a:rPr>
              <a:t>15px</a:t>
            </a:r>
          </a:p>
          <a:p>
            <a:pPr>
              <a:lnSpc>
                <a:spcPct val="80000"/>
              </a:lnSpc>
            </a:pPr>
            <a:endParaRPr lang="en-US" altLang="zh-TW" dirty="0">
              <a:solidFill>
                <a:schemeClr val="bg1"/>
              </a:solidFill>
            </a:endParaRPr>
          </a:p>
          <a:p>
            <a:pPr>
              <a:lnSpc>
                <a:spcPct val="80000"/>
              </a:lnSpc>
            </a:pPr>
            <a:r>
              <a:rPr lang="zh-TW" altLang="en-US" dirty="0">
                <a:solidFill>
                  <a:schemeClr val="bg1"/>
                </a:solidFill>
              </a:rPr>
              <a:t>文字水平對齊</a:t>
            </a:r>
            <a:endParaRPr lang="en-US" altLang="zh-TW" dirty="0">
              <a:solidFill>
                <a:schemeClr val="bg1"/>
              </a:solidFill>
            </a:endParaRPr>
          </a:p>
          <a:p>
            <a:pPr marL="457200" lvl="1" indent="0">
              <a:lnSpc>
                <a:spcPct val="80000"/>
              </a:lnSpc>
              <a:buNone/>
            </a:pPr>
            <a:r>
              <a:rPr lang="zh-TW" altLang="en-US" dirty="0">
                <a:solidFill>
                  <a:schemeClr val="bg1"/>
                </a:solidFill>
              </a:rPr>
              <a:t>例如： </a:t>
            </a:r>
            <a:r>
              <a:rPr lang="en-US" altLang="zh-TW" dirty="0">
                <a:solidFill>
                  <a:schemeClr val="bg1"/>
                </a:solidFill>
              </a:rPr>
              <a:t>text-align</a:t>
            </a:r>
            <a:r>
              <a:rPr lang="zh-TW" altLang="en-US" dirty="0">
                <a:solidFill>
                  <a:schemeClr val="bg1"/>
                </a:solidFill>
              </a:rPr>
              <a:t>：</a:t>
            </a:r>
            <a:r>
              <a:rPr lang="en-US" altLang="zh-TW" dirty="0">
                <a:solidFill>
                  <a:schemeClr val="bg1"/>
                </a:solidFill>
              </a:rPr>
              <a:t>center | right | left</a:t>
            </a:r>
          </a:p>
          <a:p>
            <a:pPr marL="457200" lvl="1" indent="0">
              <a:lnSpc>
                <a:spcPct val="80000"/>
              </a:lnSpc>
              <a:buNone/>
            </a:pPr>
            <a:endParaRPr lang="en-US" altLang="zh-TW" dirty="0">
              <a:solidFill>
                <a:schemeClr val="bg1"/>
              </a:solidFill>
            </a:endParaRPr>
          </a:p>
          <a:p>
            <a:pPr>
              <a:lnSpc>
                <a:spcPct val="80000"/>
              </a:lnSpc>
            </a:pPr>
            <a:r>
              <a:rPr lang="zh-TW" altLang="en-US" dirty="0">
                <a:solidFill>
                  <a:schemeClr val="bg1"/>
                </a:solidFill>
              </a:rPr>
              <a:t>文字垂直對齊：在</a:t>
            </a:r>
            <a:r>
              <a:rPr lang="en-US" altLang="zh-TW" dirty="0">
                <a:solidFill>
                  <a:schemeClr val="bg1"/>
                </a:solidFill>
              </a:rPr>
              <a:t>DIV</a:t>
            </a:r>
            <a:r>
              <a:rPr lang="zh-TW" altLang="en-US" dirty="0">
                <a:solidFill>
                  <a:schemeClr val="bg1"/>
                </a:solidFill>
              </a:rPr>
              <a:t>區塊沒有作用，只能作用於儲存格</a:t>
            </a:r>
            <a:r>
              <a:rPr lang="en-US" altLang="zh-TW" dirty="0">
                <a:solidFill>
                  <a:schemeClr val="bg1"/>
                </a:solidFill>
              </a:rPr>
              <a:t>(td)</a:t>
            </a:r>
          </a:p>
          <a:p>
            <a:pPr marL="457200" lvl="1" indent="0">
              <a:lnSpc>
                <a:spcPct val="80000"/>
              </a:lnSpc>
              <a:buNone/>
            </a:pPr>
            <a:r>
              <a:rPr lang="zh-TW" altLang="en-US" dirty="0">
                <a:solidFill>
                  <a:schemeClr val="bg1"/>
                </a:solidFill>
              </a:rPr>
              <a:t>例如： </a:t>
            </a:r>
            <a:r>
              <a:rPr lang="en-US" altLang="zh-TW" dirty="0">
                <a:solidFill>
                  <a:schemeClr val="bg1"/>
                </a:solidFill>
              </a:rPr>
              <a:t>vertical-align</a:t>
            </a:r>
            <a:r>
              <a:rPr lang="zh-TW" altLang="en-US" dirty="0">
                <a:solidFill>
                  <a:schemeClr val="bg1"/>
                </a:solidFill>
              </a:rPr>
              <a:t>：</a:t>
            </a:r>
            <a:r>
              <a:rPr lang="en-US" altLang="zh-TW" dirty="0">
                <a:solidFill>
                  <a:schemeClr val="bg1"/>
                </a:solidFill>
              </a:rPr>
              <a:t>bottom | middle | top</a:t>
            </a:r>
          </a:p>
          <a:p>
            <a:pPr>
              <a:lnSpc>
                <a:spcPct val="80000"/>
              </a:lnSpc>
            </a:pPr>
            <a:endParaRPr lang="en-US" altLang="zh-TW"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93</a:t>
            </a:fld>
            <a:endParaRPr lang="zh-TW" altLang="en-US"/>
          </a:p>
        </p:txBody>
      </p:sp>
    </p:spTree>
    <p:extLst>
      <p:ext uri="{BB962C8B-B14F-4D97-AF65-F5344CB8AC3E}">
        <p14:creationId xmlns:p14="http://schemas.microsoft.com/office/powerpoint/2010/main" val="32463858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latin typeface="Arial Unicode MS" panose="020B0604020202020204" pitchFamily="34" charset="-120"/>
              </a:rPr>
              <a:t>文字樣式</a:t>
            </a:r>
            <a:r>
              <a:rPr lang="en-US" altLang="zh-TW" b="1" dirty="0">
                <a:solidFill>
                  <a:schemeClr val="bg1"/>
                </a:solidFill>
                <a:latin typeface="Arial Unicode MS" panose="020B0604020202020204" pitchFamily="34" charset="-120"/>
              </a:rPr>
              <a:t>(3)</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3" name="內容版面配置區 2"/>
          <p:cNvSpPr>
            <a:spLocks noGrp="1"/>
          </p:cNvSpPr>
          <p:nvPr>
            <p:ph idx="1"/>
          </p:nvPr>
        </p:nvSpPr>
        <p:spPr>
          <a:xfrm>
            <a:off x="875490" y="1825624"/>
            <a:ext cx="7183194" cy="4267527"/>
          </a:xfrm>
        </p:spPr>
        <p:txBody>
          <a:bodyPr>
            <a:normAutofit/>
          </a:bodyPr>
          <a:lstStyle/>
          <a:p>
            <a:pPr>
              <a:lnSpc>
                <a:spcPct val="80000"/>
              </a:lnSpc>
            </a:pPr>
            <a:r>
              <a:rPr lang="zh-TW" altLang="en-US" dirty="0">
                <a:solidFill>
                  <a:schemeClr val="bg1"/>
                </a:solidFill>
              </a:rPr>
              <a:t>文字修飾</a:t>
            </a:r>
          </a:p>
          <a:p>
            <a:pPr marL="457200" lvl="1" indent="0">
              <a:lnSpc>
                <a:spcPct val="80000"/>
              </a:lnSpc>
              <a:buNone/>
            </a:pPr>
            <a:r>
              <a:rPr lang="en-US" altLang="zh-TW" dirty="0">
                <a:solidFill>
                  <a:schemeClr val="bg1"/>
                </a:solidFill>
              </a:rPr>
              <a:t>text-decoration</a:t>
            </a:r>
            <a:r>
              <a:rPr lang="zh-TW" altLang="en-US" dirty="0">
                <a:solidFill>
                  <a:schemeClr val="bg1"/>
                </a:solidFill>
              </a:rPr>
              <a:t>：</a:t>
            </a:r>
            <a:r>
              <a:rPr lang="en-US" altLang="zh-TW" dirty="0">
                <a:solidFill>
                  <a:schemeClr val="bg1"/>
                </a:solidFill>
              </a:rPr>
              <a:t>none | underline | </a:t>
            </a:r>
            <a:r>
              <a:rPr lang="en-US" altLang="zh-TW" dirty="0" err="1">
                <a:solidFill>
                  <a:schemeClr val="bg1"/>
                </a:solidFill>
              </a:rPr>
              <a:t>overline</a:t>
            </a:r>
            <a:r>
              <a:rPr lang="en-US" altLang="zh-TW" dirty="0">
                <a:solidFill>
                  <a:schemeClr val="bg1"/>
                </a:solidFill>
              </a:rPr>
              <a:t> |                   </a:t>
            </a:r>
            <a:br>
              <a:rPr lang="en-US" altLang="zh-TW" dirty="0">
                <a:solidFill>
                  <a:schemeClr val="bg1"/>
                </a:solidFill>
              </a:rPr>
            </a:br>
            <a:r>
              <a:rPr lang="en-US" altLang="zh-TW" dirty="0">
                <a:solidFill>
                  <a:schemeClr val="bg1"/>
                </a:solidFill>
              </a:rPr>
              <a:t>                            line-through</a:t>
            </a:r>
            <a:br>
              <a:rPr lang="en-US" altLang="zh-TW" dirty="0">
                <a:solidFill>
                  <a:schemeClr val="bg1"/>
                </a:solidFill>
              </a:rPr>
            </a:br>
            <a:r>
              <a:rPr lang="en-US" altLang="zh-TW" dirty="0">
                <a:solidFill>
                  <a:schemeClr val="bg1"/>
                </a:solidFill>
              </a:rPr>
              <a:t>  </a:t>
            </a:r>
          </a:p>
          <a:p>
            <a:pPr>
              <a:lnSpc>
                <a:spcPct val="80000"/>
              </a:lnSpc>
            </a:pPr>
            <a:r>
              <a:rPr lang="zh-TW" altLang="en-US" dirty="0">
                <a:solidFill>
                  <a:schemeClr val="bg1"/>
                </a:solidFill>
              </a:rPr>
              <a:t>文字大小轉換</a:t>
            </a:r>
          </a:p>
          <a:p>
            <a:pPr marL="457200" lvl="1" indent="0">
              <a:lnSpc>
                <a:spcPct val="80000"/>
              </a:lnSpc>
              <a:buNone/>
            </a:pPr>
            <a:r>
              <a:rPr lang="en-US" altLang="zh-TW" dirty="0">
                <a:solidFill>
                  <a:schemeClr val="bg1"/>
                </a:solidFill>
              </a:rPr>
              <a:t>text-transform</a:t>
            </a:r>
            <a:r>
              <a:rPr lang="zh-TW" altLang="en-US" dirty="0">
                <a:solidFill>
                  <a:schemeClr val="bg1"/>
                </a:solidFill>
              </a:rPr>
              <a:t>：</a:t>
            </a:r>
            <a:r>
              <a:rPr lang="en-US" altLang="zh-TW" dirty="0">
                <a:solidFill>
                  <a:schemeClr val="bg1"/>
                </a:solidFill>
              </a:rPr>
              <a:t>none | capitalize | uppercase | </a:t>
            </a:r>
            <a:br>
              <a:rPr lang="en-US" altLang="zh-TW" dirty="0">
                <a:solidFill>
                  <a:schemeClr val="bg1"/>
                </a:solidFill>
              </a:rPr>
            </a:br>
            <a:r>
              <a:rPr lang="en-US" altLang="zh-TW" dirty="0">
                <a:solidFill>
                  <a:schemeClr val="bg1"/>
                </a:solidFill>
              </a:rPr>
              <a:t>                           lowercase</a:t>
            </a:r>
          </a:p>
          <a:p>
            <a:pPr>
              <a:lnSpc>
                <a:spcPct val="80000"/>
              </a:lnSpc>
            </a:pPr>
            <a:r>
              <a:rPr lang="zh-TW" altLang="en-US" dirty="0">
                <a:solidFill>
                  <a:schemeClr val="bg1"/>
                </a:solidFill>
              </a:rPr>
              <a:t>文字色彩</a:t>
            </a:r>
          </a:p>
          <a:p>
            <a:pPr marL="457200" lvl="1" indent="0">
              <a:lnSpc>
                <a:spcPct val="80000"/>
              </a:lnSpc>
              <a:buNone/>
            </a:pPr>
            <a:r>
              <a:rPr lang="en-US" altLang="zh-TW" dirty="0">
                <a:solidFill>
                  <a:schemeClr val="bg1"/>
                </a:solidFill>
              </a:rPr>
              <a:t>color</a:t>
            </a:r>
            <a:r>
              <a:rPr lang="zh-TW" altLang="en-US" dirty="0">
                <a:solidFill>
                  <a:schemeClr val="bg1"/>
                </a:solidFill>
              </a:rPr>
              <a:t>：</a:t>
            </a:r>
            <a:r>
              <a:rPr lang="en-US" altLang="zh-TW" dirty="0">
                <a:solidFill>
                  <a:schemeClr val="bg1"/>
                </a:solidFill>
              </a:rPr>
              <a:t>green</a:t>
            </a:r>
          </a:p>
          <a:p>
            <a:pPr>
              <a:lnSpc>
                <a:spcPct val="80000"/>
              </a:lnSpc>
            </a:pPr>
            <a:endParaRPr lang="en-US" altLang="zh-TW" dirty="0">
              <a:solidFill>
                <a:schemeClr val="bg1"/>
              </a:solidFill>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94</a:t>
            </a:fld>
            <a:endParaRPr lang="zh-TW" altLang="en-US"/>
          </a:p>
        </p:txBody>
      </p:sp>
    </p:spTree>
    <p:extLst>
      <p:ext uri="{BB962C8B-B14F-4D97-AF65-F5344CB8AC3E}">
        <p14:creationId xmlns:p14="http://schemas.microsoft.com/office/powerpoint/2010/main" val="17299131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浮動</a:t>
            </a:r>
            <a:r>
              <a:rPr lang="en-US" altLang="zh-TW" b="1" dirty="0">
                <a:solidFill>
                  <a:schemeClr val="bg1"/>
                </a:solidFill>
              </a:rPr>
              <a:t>(Float)</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95</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dirty="0">
                <a:solidFill>
                  <a:schemeClr val="bg1"/>
                </a:solidFill>
              </a:rPr>
              <a:t>行內元素不需要 </a:t>
            </a:r>
            <a:r>
              <a:rPr lang="en-US" altLang="zh-TW" dirty="0">
                <a:solidFill>
                  <a:schemeClr val="bg1"/>
                </a:solidFill>
              </a:rPr>
              <a:t>float</a:t>
            </a:r>
            <a:r>
              <a:rPr lang="zh-TW" altLang="en-US" dirty="0">
                <a:solidFill>
                  <a:schemeClr val="bg1"/>
                </a:solidFill>
              </a:rPr>
              <a:t>，使用</a:t>
            </a:r>
            <a:r>
              <a:rPr lang="en-US" altLang="zh-TW" dirty="0">
                <a:solidFill>
                  <a:schemeClr val="bg1"/>
                </a:solidFill>
              </a:rPr>
              <a:t>&lt;span&gt;</a:t>
            </a:r>
            <a:r>
              <a:rPr lang="zh-TW" altLang="en-US" dirty="0">
                <a:solidFill>
                  <a:schemeClr val="bg1"/>
                </a:solidFill>
              </a:rPr>
              <a:t>測試</a:t>
            </a:r>
            <a:endParaRPr lang="en-US" altLang="zh-TW" dirty="0">
              <a:solidFill>
                <a:schemeClr val="bg1"/>
              </a:solidFill>
            </a:endParaRPr>
          </a:p>
          <a:p>
            <a:endParaRPr lang="en-US" altLang="zh-TW" dirty="0">
              <a:solidFill>
                <a:schemeClr val="bg1"/>
              </a:solidFill>
            </a:endParaRPr>
          </a:p>
          <a:p>
            <a:r>
              <a:rPr lang="en-US" altLang="zh-TW" dirty="0">
                <a:solidFill>
                  <a:schemeClr val="bg1"/>
                </a:solidFill>
              </a:rPr>
              <a:t>float </a:t>
            </a:r>
            <a:r>
              <a:rPr lang="zh-TW" altLang="en-US" dirty="0">
                <a:solidFill>
                  <a:schemeClr val="bg1"/>
                </a:solidFill>
              </a:rPr>
              <a:t>浮動</a:t>
            </a:r>
            <a:r>
              <a:rPr lang="en-US" altLang="zh-TW" dirty="0">
                <a:solidFill>
                  <a:schemeClr val="bg1"/>
                </a:solidFill>
              </a:rPr>
              <a:t> </a:t>
            </a:r>
            <a:r>
              <a:rPr lang="zh-TW" altLang="en-US" dirty="0">
                <a:solidFill>
                  <a:schemeClr val="bg1"/>
                </a:solidFill>
              </a:rPr>
              <a:t>與 </a:t>
            </a:r>
            <a:r>
              <a:rPr lang="en-US" altLang="zh-TW" dirty="0">
                <a:solidFill>
                  <a:schemeClr val="bg1"/>
                </a:solidFill>
              </a:rPr>
              <a:t>clear </a:t>
            </a:r>
            <a:r>
              <a:rPr lang="zh-TW" altLang="en-US" dirty="0">
                <a:solidFill>
                  <a:schemeClr val="bg1"/>
                </a:solidFill>
              </a:rPr>
              <a:t>清除</a:t>
            </a:r>
            <a:endParaRPr lang="en-US" altLang="zh-TW" dirty="0">
              <a:solidFill>
                <a:schemeClr val="bg1"/>
              </a:solidFill>
            </a:endParaRPr>
          </a:p>
          <a:p>
            <a:pPr lvl="1"/>
            <a:r>
              <a:rPr lang="zh-TW" altLang="en-US" dirty="0">
                <a:solidFill>
                  <a:schemeClr val="bg1"/>
                </a:solidFill>
              </a:rPr>
              <a:t>區塊元素</a:t>
            </a:r>
            <a:r>
              <a:rPr lang="en-US" altLang="zh-TW" dirty="0">
                <a:solidFill>
                  <a:schemeClr val="bg1"/>
                </a:solidFill>
              </a:rPr>
              <a:t>, </a:t>
            </a:r>
            <a:r>
              <a:rPr lang="zh-TW" altLang="en-US" dirty="0">
                <a:solidFill>
                  <a:schemeClr val="bg1"/>
                </a:solidFill>
              </a:rPr>
              <a:t>行內元素特性</a:t>
            </a:r>
            <a:endParaRPr lang="en-US" altLang="zh-TW" dirty="0">
              <a:solidFill>
                <a:schemeClr val="bg1"/>
              </a:solidFill>
            </a:endParaRPr>
          </a:p>
          <a:p>
            <a:pPr lvl="1"/>
            <a:r>
              <a:rPr lang="zh-TW" altLang="en-US" dirty="0">
                <a:solidFill>
                  <a:schemeClr val="bg1"/>
                </a:solidFill>
              </a:rPr>
              <a:t>何時使用</a:t>
            </a:r>
            <a:r>
              <a:rPr lang="en-US" altLang="zh-TW" dirty="0">
                <a:solidFill>
                  <a:schemeClr val="bg1"/>
                </a:solidFill>
              </a:rPr>
              <a:t>?</a:t>
            </a:r>
          </a:p>
        </p:txBody>
      </p:sp>
      <p:sp>
        <p:nvSpPr>
          <p:cNvPr id="6" name="圓角矩形 5"/>
          <p:cNvSpPr/>
          <p:nvPr/>
        </p:nvSpPr>
        <p:spPr>
          <a:xfrm>
            <a:off x="1164302" y="4193199"/>
            <a:ext cx="2587733" cy="2019050"/>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&lt;div</a:t>
            </a:r>
            <a:r>
              <a:rPr lang="zh-TW" altLang="en-US" sz="1600" dirty="0"/>
              <a:t> </a:t>
            </a:r>
            <a:r>
              <a:rPr lang="en-US" altLang="zh-TW" sz="1600" dirty="0"/>
              <a:t>class=“red”&gt;</a:t>
            </a:r>
          </a:p>
          <a:p>
            <a:r>
              <a:rPr lang="en-US" altLang="zh-TW" sz="1600" dirty="0"/>
              <a:t>      </a:t>
            </a:r>
            <a:r>
              <a:rPr lang="zh-TW" altLang="en-US" sz="1600" dirty="0"/>
              <a:t>我是紅盒子</a:t>
            </a:r>
            <a:endParaRPr lang="en-US" altLang="zh-TW" sz="1600" dirty="0"/>
          </a:p>
          <a:p>
            <a:r>
              <a:rPr lang="en-US" altLang="zh-TW" sz="1600" dirty="0"/>
              <a:t>&lt;/div&gt;</a:t>
            </a:r>
          </a:p>
          <a:p>
            <a:r>
              <a:rPr lang="en-US" altLang="zh-TW" sz="1600" dirty="0"/>
              <a:t>&lt;div</a:t>
            </a:r>
            <a:r>
              <a:rPr lang="zh-TW" altLang="en-US" sz="1600" dirty="0"/>
              <a:t> </a:t>
            </a:r>
            <a:r>
              <a:rPr lang="en-US" altLang="zh-TW" sz="1600" dirty="0"/>
              <a:t>class=“blue”&gt;</a:t>
            </a:r>
          </a:p>
          <a:p>
            <a:r>
              <a:rPr lang="en-US" altLang="zh-TW" sz="1600" dirty="0"/>
              <a:t>      </a:t>
            </a:r>
            <a:r>
              <a:rPr lang="zh-TW" altLang="en-US" sz="1600" dirty="0"/>
              <a:t>我是藍盒子</a:t>
            </a:r>
            <a:endParaRPr lang="en-US" altLang="zh-TW" sz="1600" dirty="0"/>
          </a:p>
          <a:p>
            <a:r>
              <a:rPr lang="en-US" altLang="zh-TW" sz="1600" dirty="0"/>
              <a:t>&lt;/div&gt;</a:t>
            </a:r>
          </a:p>
          <a:p>
            <a:r>
              <a:rPr lang="en-US" altLang="zh-TW" sz="1400" dirty="0"/>
              <a:t>&lt;p&gt;</a:t>
            </a:r>
            <a:r>
              <a:rPr lang="zh-TW" altLang="en-US" sz="1400" dirty="0"/>
              <a:t>我跟在後面喔</a:t>
            </a:r>
            <a:r>
              <a:rPr lang="en-US" altLang="zh-TW" sz="1400" dirty="0"/>
              <a:t>!&lt;/p&gt;</a:t>
            </a:r>
          </a:p>
        </p:txBody>
      </p:sp>
      <p:sp>
        <p:nvSpPr>
          <p:cNvPr id="7" name="圓角矩形 6"/>
          <p:cNvSpPr/>
          <p:nvPr/>
        </p:nvSpPr>
        <p:spPr>
          <a:xfrm>
            <a:off x="3876362" y="4193199"/>
            <a:ext cx="3610288" cy="1826853"/>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.red {  color:#f00 ;  }</a:t>
            </a:r>
          </a:p>
          <a:p>
            <a:r>
              <a:rPr lang="en-US" altLang="zh-TW" sz="1600" dirty="0"/>
              <a:t>.blue {  color:#00F ; }</a:t>
            </a:r>
          </a:p>
          <a:p>
            <a:r>
              <a:rPr lang="en-US" altLang="zh-TW" sz="1600" dirty="0"/>
              <a:t>div {  float: left; }</a:t>
            </a:r>
          </a:p>
          <a:p>
            <a:r>
              <a:rPr lang="en-US" altLang="zh-TW" sz="1600" dirty="0"/>
              <a:t>p { </a:t>
            </a:r>
            <a:r>
              <a:rPr lang="en-US" altLang="zh-TW" sz="1600" dirty="0" err="1"/>
              <a:t>clear:left</a:t>
            </a:r>
            <a:r>
              <a:rPr lang="en-US" altLang="zh-TW" sz="1600" dirty="0"/>
              <a:t> ;}</a:t>
            </a:r>
          </a:p>
          <a:p>
            <a:endParaRPr lang="en-US" altLang="zh-TW" sz="1600" dirty="0"/>
          </a:p>
          <a:p>
            <a:endParaRPr lang="en-US" altLang="zh-TW" sz="1600" dirty="0"/>
          </a:p>
          <a:p>
            <a:endParaRPr lang="en-US" altLang="zh-TW" sz="1400" dirty="0"/>
          </a:p>
        </p:txBody>
      </p:sp>
    </p:spTree>
    <p:extLst>
      <p:ext uri="{BB962C8B-B14F-4D97-AF65-F5344CB8AC3E}">
        <p14:creationId xmlns:p14="http://schemas.microsoft.com/office/powerpoint/2010/main" val="13611764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浮動</a:t>
            </a:r>
            <a:r>
              <a:rPr lang="en-US" altLang="zh-TW" b="1" dirty="0">
                <a:solidFill>
                  <a:schemeClr val="bg1"/>
                </a:solidFill>
              </a:rPr>
              <a:t>(Float)</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96</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zh-TW" altLang="en-US" dirty="0">
                <a:solidFill>
                  <a:schemeClr val="bg1"/>
                </a:solidFill>
              </a:rPr>
              <a:t>加上邊界參數， </a:t>
            </a:r>
            <a:r>
              <a:rPr lang="en-US" altLang="zh-TW" dirty="0">
                <a:solidFill>
                  <a:schemeClr val="bg1"/>
                </a:solidFill>
              </a:rPr>
              <a:t>margin, padding, border</a:t>
            </a:r>
          </a:p>
          <a:p>
            <a:r>
              <a:rPr lang="zh-TW" altLang="en-US" dirty="0">
                <a:solidFill>
                  <a:schemeClr val="bg1"/>
                </a:solidFill>
              </a:rPr>
              <a:t>到瀏覽器查看邊界</a:t>
            </a:r>
            <a:endParaRPr lang="en-US" altLang="zh-TW" dirty="0">
              <a:solidFill>
                <a:schemeClr val="bg1"/>
              </a:solidFill>
            </a:endParaRPr>
          </a:p>
          <a:p>
            <a:endParaRPr lang="en-US" altLang="zh-TW" dirty="0">
              <a:solidFill>
                <a:schemeClr val="bg1"/>
              </a:solidFill>
            </a:endParaRPr>
          </a:p>
        </p:txBody>
      </p:sp>
      <p:sp>
        <p:nvSpPr>
          <p:cNvPr id="6" name="圓角矩形 5"/>
          <p:cNvSpPr/>
          <p:nvPr/>
        </p:nvSpPr>
        <p:spPr>
          <a:xfrm>
            <a:off x="1004509" y="4179590"/>
            <a:ext cx="2587733" cy="2019050"/>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&lt;div</a:t>
            </a:r>
            <a:r>
              <a:rPr lang="zh-TW" altLang="en-US" sz="1600" dirty="0"/>
              <a:t> </a:t>
            </a:r>
            <a:r>
              <a:rPr lang="en-US" altLang="zh-TW" sz="1600" dirty="0"/>
              <a:t>class=“red”&gt;</a:t>
            </a:r>
          </a:p>
          <a:p>
            <a:r>
              <a:rPr lang="en-US" altLang="zh-TW" sz="1600" dirty="0"/>
              <a:t>      </a:t>
            </a:r>
            <a:r>
              <a:rPr lang="zh-TW" altLang="en-US" sz="1600" dirty="0"/>
              <a:t>我是紅盒子</a:t>
            </a:r>
            <a:endParaRPr lang="en-US" altLang="zh-TW" sz="1600" dirty="0"/>
          </a:p>
          <a:p>
            <a:r>
              <a:rPr lang="en-US" altLang="zh-TW" sz="1600" dirty="0"/>
              <a:t>&lt;/div&gt;</a:t>
            </a:r>
          </a:p>
          <a:p>
            <a:r>
              <a:rPr lang="en-US" altLang="zh-TW" sz="1600" dirty="0"/>
              <a:t>&lt;div</a:t>
            </a:r>
            <a:r>
              <a:rPr lang="zh-TW" altLang="en-US" sz="1600" dirty="0"/>
              <a:t> </a:t>
            </a:r>
            <a:r>
              <a:rPr lang="en-US" altLang="zh-TW" sz="1600" dirty="0"/>
              <a:t>class=“blue”&gt;</a:t>
            </a:r>
          </a:p>
          <a:p>
            <a:r>
              <a:rPr lang="en-US" altLang="zh-TW" sz="1600" dirty="0"/>
              <a:t>      </a:t>
            </a:r>
            <a:r>
              <a:rPr lang="zh-TW" altLang="en-US" sz="1600" dirty="0"/>
              <a:t>我是藍盒子</a:t>
            </a:r>
            <a:endParaRPr lang="en-US" altLang="zh-TW" sz="1600" dirty="0"/>
          </a:p>
          <a:p>
            <a:r>
              <a:rPr lang="en-US" altLang="zh-TW" sz="1600" dirty="0"/>
              <a:t>&lt;/div&gt;</a:t>
            </a:r>
          </a:p>
          <a:p>
            <a:r>
              <a:rPr lang="en-US" altLang="zh-TW" sz="1400" dirty="0"/>
              <a:t>&lt;p&gt;</a:t>
            </a:r>
            <a:r>
              <a:rPr lang="zh-TW" altLang="en-US" sz="1400" dirty="0"/>
              <a:t>我跟在後面喔</a:t>
            </a:r>
            <a:r>
              <a:rPr lang="en-US" altLang="zh-TW" sz="1400" dirty="0"/>
              <a:t>!&lt;/p&gt;</a:t>
            </a:r>
          </a:p>
        </p:txBody>
      </p:sp>
      <p:sp>
        <p:nvSpPr>
          <p:cNvPr id="7" name="圓角矩形 6"/>
          <p:cNvSpPr/>
          <p:nvPr/>
        </p:nvSpPr>
        <p:spPr>
          <a:xfrm>
            <a:off x="3719517" y="4179590"/>
            <a:ext cx="4205432" cy="206640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.red {  color:#f00 ; margin:10px ; border:5px solid #aaa ;}</a:t>
            </a:r>
          </a:p>
          <a:p>
            <a:r>
              <a:rPr lang="en-US" altLang="zh-TW" sz="1600" dirty="0"/>
              <a:t>.blue {  color:#00F ; padding:10px ; border:5px solid #fa6 ;}</a:t>
            </a:r>
          </a:p>
          <a:p>
            <a:r>
              <a:rPr lang="en-US" altLang="zh-TW" sz="1600" dirty="0"/>
              <a:t>div {  float: left; }</a:t>
            </a:r>
          </a:p>
          <a:p>
            <a:r>
              <a:rPr lang="en-US" altLang="zh-TW" sz="1600" dirty="0"/>
              <a:t>p { </a:t>
            </a:r>
            <a:r>
              <a:rPr lang="en-US" altLang="zh-TW" sz="1600" dirty="0" err="1"/>
              <a:t>clear:left</a:t>
            </a:r>
            <a:r>
              <a:rPr lang="en-US" altLang="zh-TW" sz="1600" dirty="0"/>
              <a:t> ;}</a:t>
            </a:r>
          </a:p>
          <a:p>
            <a:endParaRPr lang="en-US" altLang="zh-TW" sz="1400" dirty="0"/>
          </a:p>
        </p:txBody>
      </p:sp>
      <p:pic>
        <p:nvPicPr>
          <p:cNvPr id="8" name="圖片 7">
            <a:extLst>
              <a:ext uri="{FF2B5EF4-FFF2-40B4-BE49-F238E27FC236}">
                <a16:creationId xmlns:a16="http://schemas.microsoft.com/office/drawing/2014/main" id="{55BF2C72-E7A0-46B2-9D8C-3B827AAC31F3}"/>
              </a:ext>
            </a:extLst>
          </p:cNvPr>
          <p:cNvPicPr>
            <a:picLocks noChangeAspect="1"/>
          </p:cNvPicPr>
          <p:nvPr/>
        </p:nvPicPr>
        <p:blipFill>
          <a:blip r:embed="rId3"/>
          <a:stretch>
            <a:fillRect/>
          </a:stretch>
        </p:blipFill>
        <p:spPr>
          <a:xfrm>
            <a:off x="1111041" y="3123857"/>
            <a:ext cx="2057400" cy="809625"/>
          </a:xfrm>
          <a:prstGeom prst="rect">
            <a:avLst/>
          </a:prstGeom>
        </p:spPr>
      </p:pic>
      <p:pic>
        <p:nvPicPr>
          <p:cNvPr id="10" name="圖片 9">
            <a:extLst>
              <a:ext uri="{FF2B5EF4-FFF2-40B4-BE49-F238E27FC236}">
                <a16:creationId xmlns:a16="http://schemas.microsoft.com/office/drawing/2014/main" id="{1A13A09D-A0E7-4E1A-BA6F-1FEDCBD48A9A}"/>
              </a:ext>
            </a:extLst>
          </p:cNvPr>
          <p:cNvPicPr>
            <a:picLocks noChangeAspect="1"/>
          </p:cNvPicPr>
          <p:nvPr/>
        </p:nvPicPr>
        <p:blipFill>
          <a:blip r:embed="rId4"/>
          <a:stretch>
            <a:fillRect/>
          </a:stretch>
        </p:blipFill>
        <p:spPr>
          <a:xfrm>
            <a:off x="4229499" y="2567920"/>
            <a:ext cx="1592734" cy="1360595"/>
          </a:xfrm>
          <a:prstGeom prst="rect">
            <a:avLst/>
          </a:prstGeom>
        </p:spPr>
      </p:pic>
      <p:pic>
        <p:nvPicPr>
          <p:cNvPr id="12" name="圖片 11">
            <a:extLst>
              <a:ext uri="{FF2B5EF4-FFF2-40B4-BE49-F238E27FC236}">
                <a16:creationId xmlns:a16="http://schemas.microsoft.com/office/drawing/2014/main" id="{402D3C2E-2D54-475A-A8F7-6F77E13446B9}"/>
              </a:ext>
            </a:extLst>
          </p:cNvPr>
          <p:cNvPicPr>
            <a:picLocks noChangeAspect="1"/>
          </p:cNvPicPr>
          <p:nvPr/>
        </p:nvPicPr>
        <p:blipFill>
          <a:blip r:embed="rId5"/>
          <a:stretch>
            <a:fillRect/>
          </a:stretch>
        </p:blipFill>
        <p:spPr>
          <a:xfrm>
            <a:off x="6044398" y="2562954"/>
            <a:ext cx="1618528" cy="1370528"/>
          </a:xfrm>
          <a:prstGeom prst="rect">
            <a:avLst/>
          </a:prstGeom>
        </p:spPr>
      </p:pic>
    </p:spTree>
    <p:extLst>
      <p:ext uri="{BB962C8B-B14F-4D97-AF65-F5344CB8AC3E}">
        <p14:creationId xmlns:p14="http://schemas.microsoft.com/office/powerpoint/2010/main" val="25105025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chemeClr val="bg1"/>
                </a:solidFill>
              </a:rPr>
              <a:t>基礎排版</a:t>
            </a:r>
            <a:r>
              <a:rPr lang="en-US" altLang="zh-TW" b="1" dirty="0">
                <a:solidFill>
                  <a:schemeClr val="bg1"/>
                </a:solidFill>
              </a:rPr>
              <a:t>- display</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97</a:t>
            </a:fld>
            <a:endParaRPr lang="zh-TW" altLang="en-US"/>
          </a:p>
        </p:txBody>
      </p:sp>
      <p:sp>
        <p:nvSpPr>
          <p:cNvPr id="4" name="內容版面配置區 3"/>
          <p:cNvSpPr>
            <a:spLocks noGrp="1"/>
          </p:cNvSpPr>
          <p:nvPr>
            <p:ph idx="1"/>
          </p:nvPr>
        </p:nvSpPr>
        <p:spPr>
          <a:xfrm>
            <a:off x="628650" y="1825625"/>
            <a:ext cx="7635133" cy="4284618"/>
          </a:xfrm>
        </p:spPr>
        <p:txBody>
          <a:bodyPr>
            <a:normAutofit/>
          </a:bodyPr>
          <a:lstStyle/>
          <a:p>
            <a:r>
              <a:rPr lang="en-US" altLang="zh-TW" dirty="0" err="1">
                <a:solidFill>
                  <a:schemeClr val="bg1"/>
                </a:solidFill>
              </a:rPr>
              <a:t>display:inline-block</a:t>
            </a:r>
            <a:r>
              <a:rPr lang="en-US" altLang="zh-TW" dirty="0">
                <a:solidFill>
                  <a:schemeClr val="bg1"/>
                </a:solidFill>
              </a:rPr>
              <a:t> </a:t>
            </a:r>
            <a:r>
              <a:rPr lang="zh-TW" altLang="en-US" dirty="0">
                <a:solidFill>
                  <a:schemeClr val="bg1"/>
                </a:solidFill>
              </a:rPr>
              <a:t>可同時帶有行內與區塊元素特性，可以並排並使用</a:t>
            </a:r>
            <a:r>
              <a:rPr lang="en-US" altLang="zh-TW" dirty="0">
                <a:solidFill>
                  <a:schemeClr val="bg1"/>
                </a:solidFill>
              </a:rPr>
              <a:t>CSS</a:t>
            </a:r>
            <a:r>
              <a:rPr lang="zh-TW" altLang="en-US" dirty="0">
                <a:solidFill>
                  <a:schemeClr val="bg1"/>
                </a:solidFill>
              </a:rPr>
              <a:t>設定寬高</a:t>
            </a:r>
            <a:endParaRPr lang="en-US" altLang="zh-TW" dirty="0">
              <a:solidFill>
                <a:schemeClr val="bg1"/>
              </a:solidFill>
            </a:endParaRPr>
          </a:p>
          <a:p>
            <a:r>
              <a:rPr lang="zh-TW" altLang="en-US" dirty="0">
                <a:solidFill>
                  <a:schemeClr val="bg1"/>
                </a:solidFill>
              </a:rPr>
              <a:t>缺點：</a:t>
            </a:r>
            <a:r>
              <a:rPr lang="en-US" altLang="zh-TW" dirty="0">
                <a:solidFill>
                  <a:schemeClr val="bg1"/>
                </a:solidFill>
              </a:rPr>
              <a:t> margin-right, margin-bottom</a:t>
            </a:r>
            <a:r>
              <a:rPr lang="zh-TW" altLang="en-US" dirty="0">
                <a:solidFill>
                  <a:schemeClr val="bg1"/>
                </a:solidFill>
              </a:rPr>
              <a:t>會產生 </a:t>
            </a:r>
            <a:r>
              <a:rPr lang="en-US" altLang="zh-TW" dirty="0">
                <a:solidFill>
                  <a:schemeClr val="bg1"/>
                </a:solidFill>
              </a:rPr>
              <a:t>4px</a:t>
            </a:r>
            <a:r>
              <a:rPr lang="zh-TW" altLang="en-US" dirty="0">
                <a:solidFill>
                  <a:schemeClr val="bg1"/>
                </a:solidFill>
              </a:rPr>
              <a:t> 間距，必須額外處理</a:t>
            </a:r>
            <a:r>
              <a:rPr lang="en-US" altLang="zh-TW" dirty="0">
                <a:solidFill>
                  <a:schemeClr val="bg1"/>
                </a:solidFill>
              </a:rPr>
              <a:t> </a:t>
            </a:r>
          </a:p>
        </p:txBody>
      </p:sp>
      <p:sp>
        <p:nvSpPr>
          <p:cNvPr id="6" name="圓角矩形 5"/>
          <p:cNvSpPr/>
          <p:nvPr/>
        </p:nvSpPr>
        <p:spPr>
          <a:xfrm>
            <a:off x="1164302" y="4193199"/>
            <a:ext cx="2587733" cy="2019050"/>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&lt;div&gt;&lt;/div&gt;</a:t>
            </a:r>
          </a:p>
          <a:p>
            <a:r>
              <a:rPr lang="en-US" altLang="zh-TW" sz="1600" dirty="0"/>
              <a:t>&lt;div&gt;&lt;/div&gt;</a:t>
            </a:r>
          </a:p>
          <a:p>
            <a:r>
              <a:rPr lang="en-US" altLang="zh-TW" sz="1600" dirty="0"/>
              <a:t>&lt;div&gt;&lt;/div&gt;</a:t>
            </a:r>
          </a:p>
          <a:p>
            <a:r>
              <a:rPr lang="en-US" altLang="zh-TW" sz="1600" dirty="0"/>
              <a:t>&lt;div&gt;&lt;/div&gt;</a:t>
            </a:r>
            <a:endParaRPr lang="en-US" altLang="zh-TW" sz="1400" dirty="0"/>
          </a:p>
        </p:txBody>
      </p:sp>
      <p:sp>
        <p:nvSpPr>
          <p:cNvPr id="7" name="圓角矩形 6"/>
          <p:cNvSpPr/>
          <p:nvPr/>
        </p:nvSpPr>
        <p:spPr>
          <a:xfrm>
            <a:off x="3876362" y="3994951"/>
            <a:ext cx="3610288" cy="2250228"/>
          </a:xfrm>
          <a:prstGeom prst="roundRect">
            <a:avLst>
              <a:gd name="adj" fmla="val 7911"/>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sz="1600" dirty="0"/>
              <a:t>div</a:t>
            </a:r>
            <a:r>
              <a:rPr lang="zh-TW" altLang="en-US" sz="1600" dirty="0"/>
              <a:t> </a:t>
            </a:r>
            <a:r>
              <a:rPr lang="en-US" altLang="zh-TW" sz="1600" dirty="0"/>
              <a:t>{</a:t>
            </a:r>
          </a:p>
          <a:p>
            <a:r>
              <a:rPr lang="en-US" altLang="zh-TW" sz="1600" dirty="0"/>
              <a:t>	width: 100px;</a:t>
            </a:r>
          </a:p>
          <a:p>
            <a:r>
              <a:rPr lang="en-US" altLang="zh-TW" sz="1600" dirty="0"/>
              <a:t>	height: 100px;</a:t>
            </a:r>
          </a:p>
          <a:p>
            <a:r>
              <a:rPr lang="en-US" altLang="zh-TW" sz="1600" dirty="0"/>
              <a:t>	display: inline-block ;</a:t>
            </a:r>
          </a:p>
          <a:p>
            <a:r>
              <a:rPr lang="en-US" altLang="zh-TW" sz="1600" dirty="0"/>
              <a:t>	background-color: #ccc ;</a:t>
            </a:r>
          </a:p>
          <a:p>
            <a:r>
              <a:rPr lang="en-US" altLang="zh-TW" sz="1600" dirty="0"/>
              <a:t>	margin-right: -4px ;</a:t>
            </a:r>
          </a:p>
          <a:p>
            <a:r>
              <a:rPr lang="en-US" altLang="zh-TW" sz="1600" dirty="0"/>
              <a:t>	margin-bottom: -4px ;</a:t>
            </a:r>
          </a:p>
          <a:p>
            <a:r>
              <a:rPr lang="en-US" altLang="zh-TW" sz="1600" dirty="0"/>
              <a:t>}</a:t>
            </a:r>
            <a:endParaRPr lang="en-US" altLang="zh-TW" sz="1400" dirty="0"/>
          </a:p>
        </p:txBody>
      </p:sp>
    </p:spTree>
    <p:extLst>
      <p:ext uri="{BB962C8B-B14F-4D97-AF65-F5344CB8AC3E}">
        <p14:creationId xmlns:p14="http://schemas.microsoft.com/office/powerpoint/2010/main" val="525642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display</a:t>
            </a:r>
            <a:r>
              <a:rPr lang="zh-TW" altLang="en-US" b="1" dirty="0">
                <a:solidFill>
                  <a:schemeClr val="bg1"/>
                </a:solidFill>
              </a:rPr>
              <a:t>樣式</a:t>
            </a:r>
            <a:r>
              <a:rPr lang="en-US" altLang="zh-TW" b="1" dirty="0">
                <a:solidFill>
                  <a:schemeClr val="bg1"/>
                </a:solidFill>
              </a:rPr>
              <a:t>(1)</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98</a:t>
            </a:fld>
            <a:endParaRPr lang="zh-TW" altLang="en-US"/>
          </a:p>
        </p:txBody>
      </p:sp>
      <p:sp>
        <p:nvSpPr>
          <p:cNvPr id="4" name="內容版面配置區 3"/>
          <p:cNvSpPr>
            <a:spLocks noGrp="1"/>
          </p:cNvSpPr>
          <p:nvPr>
            <p:ph idx="1"/>
          </p:nvPr>
        </p:nvSpPr>
        <p:spPr>
          <a:xfrm>
            <a:off x="628650" y="1825625"/>
            <a:ext cx="7635133" cy="4458634"/>
          </a:xfrm>
        </p:spPr>
        <p:txBody>
          <a:bodyPr>
            <a:normAutofit/>
          </a:bodyPr>
          <a:lstStyle/>
          <a:p>
            <a:r>
              <a:rPr lang="en-US" altLang="zh-TW" sz="2000" dirty="0">
                <a:solidFill>
                  <a:schemeClr val="bg1"/>
                </a:solidFill>
              </a:rPr>
              <a:t>inline: </a:t>
            </a:r>
            <a:r>
              <a:rPr lang="zh-TW" altLang="en-US" sz="2000" dirty="0">
                <a:solidFill>
                  <a:schemeClr val="bg1"/>
                </a:solidFill>
              </a:rPr>
              <a:t>將元素顯示為內聯元素（如</a:t>
            </a:r>
            <a:r>
              <a:rPr lang="en-US" altLang="zh-TW" sz="2000" dirty="0">
                <a:solidFill>
                  <a:schemeClr val="bg1"/>
                </a:solidFill>
              </a:rPr>
              <a:t>&lt;span&gt;</a:t>
            </a:r>
            <a:r>
              <a:rPr lang="zh-TW" altLang="en-US" sz="2000" dirty="0">
                <a:solidFill>
                  <a:schemeClr val="bg1"/>
                </a:solidFill>
              </a:rPr>
              <a:t>）。任何高度和寬度屬性將不起作用播放</a:t>
            </a:r>
            <a:r>
              <a:rPr lang="en-US" altLang="zh-TW" sz="2000" dirty="0">
                <a:solidFill>
                  <a:schemeClr val="bg1"/>
                </a:solidFill>
              </a:rPr>
              <a:t>»</a:t>
            </a:r>
          </a:p>
          <a:p>
            <a:r>
              <a:rPr lang="en-US" altLang="zh-TW" sz="2000" dirty="0">
                <a:solidFill>
                  <a:schemeClr val="bg1"/>
                </a:solidFill>
              </a:rPr>
              <a:t>block: </a:t>
            </a:r>
            <a:r>
              <a:rPr lang="zh-TW" altLang="en-US" sz="2000" dirty="0">
                <a:solidFill>
                  <a:schemeClr val="bg1"/>
                </a:solidFill>
              </a:rPr>
              <a:t>塊將元素顯示為塊元素（如</a:t>
            </a:r>
            <a:r>
              <a:rPr lang="en-US" altLang="zh-TW" sz="2000" dirty="0">
                <a:solidFill>
                  <a:schemeClr val="bg1"/>
                </a:solidFill>
              </a:rPr>
              <a:t>&lt;p&gt;</a:t>
            </a:r>
            <a:r>
              <a:rPr lang="zh-TW" altLang="en-US" sz="2000" dirty="0">
                <a:solidFill>
                  <a:schemeClr val="bg1"/>
                </a:solidFill>
              </a:rPr>
              <a:t>）。它開始一個新的行，佔據了整個寬度播放它</a:t>
            </a:r>
            <a:r>
              <a:rPr lang="en-US" altLang="zh-TW" sz="2000" dirty="0">
                <a:solidFill>
                  <a:schemeClr val="bg1"/>
                </a:solidFill>
              </a:rPr>
              <a:t>»</a:t>
            </a:r>
          </a:p>
          <a:p>
            <a:r>
              <a:rPr lang="en-US" altLang="zh-TW" sz="2000" dirty="0">
                <a:solidFill>
                  <a:schemeClr val="bg1"/>
                </a:solidFill>
              </a:rPr>
              <a:t>flex: </a:t>
            </a:r>
            <a:r>
              <a:rPr lang="zh-TW" altLang="en-US" sz="2000" dirty="0">
                <a:solidFill>
                  <a:schemeClr val="bg1"/>
                </a:solidFill>
              </a:rPr>
              <a:t>將一個元素顯示為塊級</a:t>
            </a:r>
            <a:r>
              <a:rPr lang="en-US" altLang="zh-TW" sz="2000" dirty="0">
                <a:solidFill>
                  <a:schemeClr val="bg1"/>
                </a:solidFill>
              </a:rPr>
              <a:t>Flex</a:t>
            </a:r>
            <a:r>
              <a:rPr lang="zh-TW" altLang="en-US" sz="2000" dirty="0">
                <a:solidFill>
                  <a:schemeClr val="bg1"/>
                </a:solidFill>
              </a:rPr>
              <a:t>容器播放</a:t>
            </a:r>
            <a:r>
              <a:rPr lang="en-US" altLang="zh-TW" sz="2000" dirty="0">
                <a:solidFill>
                  <a:schemeClr val="bg1"/>
                </a:solidFill>
              </a:rPr>
              <a:t>»</a:t>
            </a:r>
          </a:p>
          <a:p>
            <a:r>
              <a:rPr lang="en-US" altLang="zh-TW" sz="2000" dirty="0">
                <a:solidFill>
                  <a:schemeClr val="bg1"/>
                </a:solidFill>
              </a:rPr>
              <a:t>Inline-block: </a:t>
            </a:r>
            <a:r>
              <a:rPr lang="zh-TW" altLang="en-US" sz="2000" dirty="0">
                <a:solidFill>
                  <a:schemeClr val="bg1"/>
                </a:solidFill>
              </a:rPr>
              <a:t>將內容顯示為內嵌級塊容器。元素本身被格式化為內聯元素，但是您可以應用高度和寬度值播放</a:t>
            </a:r>
            <a:r>
              <a:rPr lang="en-US" altLang="zh-TW" sz="2000" dirty="0">
                <a:solidFill>
                  <a:schemeClr val="bg1"/>
                </a:solidFill>
              </a:rPr>
              <a:t>»</a:t>
            </a:r>
          </a:p>
          <a:p>
            <a:r>
              <a:rPr lang="en-US" altLang="zh-TW" sz="2000" dirty="0">
                <a:solidFill>
                  <a:schemeClr val="bg1"/>
                </a:solidFill>
              </a:rPr>
              <a:t>inline-flex: </a:t>
            </a:r>
            <a:r>
              <a:rPr lang="zh-TW" altLang="en-US" sz="2000" dirty="0">
                <a:solidFill>
                  <a:schemeClr val="bg1"/>
                </a:solidFill>
              </a:rPr>
              <a:t>顯示一個元素作為內聯級</a:t>
            </a:r>
            <a:r>
              <a:rPr lang="en-US" altLang="zh-TW" sz="2000" dirty="0">
                <a:solidFill>
                  <a:schemeClr val="bg1"/>
                </a:solidFill>
              </a:rPr>
              <a:t>Flex</a:t>
            </a:r>
            <a:r>
              <a:rPr lang="zh-TW" altLang="en-US" sz="2000" dirty="0">
                <a:solidFill>
                  <a:schemeClr val="bg1"/>
                </a:solidFill>
              </a:rPr>
              <a:t>容器播放</a:t>
            </a:r>
            <a:r>
              <a:rPr lang="en-US" altLang="zh-TW" sz="2000" dirty="0">
                <a:solidFill>
                  <a:schemeClr val="bg1"/>
                </a:solidFill>
              </a:rPr>
              <a:t>»</a:t>
            </a:r>
          </a:p>
          <a:p>
            <a:r>
              <a:rPr lang="en-US" altLang="zh-TW" sz="2000" dirty="0">
                <a:solidFill>
                  <a:schemeClr val="bg1"/>
                </a:solidFill>
              </a:rPr>
              <a:t>inline-table: </a:t>
            </a:r>
            <a:r>
              <a:rPr lang="zh-TW" altLang="en-US" sz="2000" dirty="0">
                <a:solidFill>
                  <a:schemeClr val="bg1"/>
                </a:solidFill>
              </a:rPr>
              <a:t>顯示為內嵌級表播放</a:t>
            </a:r>
            <a:r>
              <a:rPr lang="en-US" altLang="zh-TW" sz="2000" dirty="0">
                <a:solidFill>
                  <a:schemeClr val="bg1"/>
                </a:solidFill>
              </a:rPr>
              <a:t>»</a:t>
            </a:r>
          </a:p>
          <a:p>
            <a:r>
              <a:rPr lang="en-US" altLang="zh-TW" sz="2000" dirty="0">
                <a:solidFill>
                  <a:schemeClr val="bg1"/>
                </a:solidFill>
              </a:rPr>
              <a:t>list-item: </a:t>
            </a:r>
            <a:r>
              <a:rPr lang="zh-TW" altLang="en-US" sz="2000" dirty="0">
                <a:solidFill>
                  <a:schemeClr val="bg1"/>
                </a:solidFill>
              </a:rPr>
              <a:t>讓元素的行為像一個</a:t>
            </a:r>
            <a:r>
              <a:rPr lang="en-US" altLang="zh-TW" sz="2000" dirty="0">
                <a:solidFill>
                  <a:schemeClr val="bg1"/>
                </a:solidFill>
              </a:rPr>
              <a:t>&lt;li&gt;</a:t>
            </a:r>
            <a:r>
              <a:rPr lang="zh-TW" altLang="en-US" sz="2000" dirty="0">
                <a:solidFill>
                  <a:schemeClr val="bg1"/>
                </a:solidFill>
              </a:rPr>
              <a:t>元素播放它</a:t>
            </a:r>
            <a:r>
              <a:rPr lang="en-US" altLang="zh-TW" sz="2000" dirty="0">
                <a:solidFill>
                  <a:schemeClr val="bg1"/>
                </a:solidFill>
              </a:rPr>
              <a:t>»</a:t>
            </a:r>
          </a:p>
          <a:p>
            <a:r>
              <a:rPr lang="en-US" altLang="zh-TW" sz="2000" dirty="0">
                <a:solidFill>
                  <a:schemeClr val="bg1"/>
                </a:solidFill>
              </a:rPr>
              <a:t>run-in: </a:t>
            </a:r>
            <a:r>
              <a:rPr lang="zh-TW" altLang="en-US" sz="2000" dirty="0">
                <a:solidFill>
                  <a:schemeClr val="bg1"/>
                </a:solidFill>
              </a:rPr>
              <a:t>根據上下文以塊或內聯方式顯示元素播放</a:t>
            </a:r>
            <a:r>
              <a:rPr lang="en-US" altLang="zh-TW" sz="2000" dirty="0">
                <a:solidFill>
                  <a:schemeClr val="bg1"/>
                </a:solidFill>
              </a:rPr>
              <a:t>»</a:t>
            </a:r>
          </a:p>
          <a:p>
            <a:r>
              <a:rPr lang="en-US" altLang="zh-TW" sz="2000" dirty="0">
                <a:solidFill>
                  <a:schemeClr val="bg1"/>
                </a:solidFill>
              </a:rPr>
              <a:t>table: </a:t>
            </a:r>
            <a:r>
              <a:rPr lang="zh-TW" altLang="en-US" sz="2000" dirty="0">
                <a:solidFill>
                  <a:schemeClr val="bg1"/>
                </a:solidFill>
              </a:rPr>
              <a:t>讓元素的行為像一個</a:t>
            </a:r>
            <a:r>
              <a:rPr lang="en-US" altLang="zh-TW" sz="2000" dirty="0">
                <a:solidFill>
                  <a:schemeClr val="bg1"/>
                </a:solidFill>
              </a:rPr>
              <a:t>&lt;table&gt;</a:t>
            </a:r>
            <a:r>
              <a:rPr lang="zh-TW" altLang="en-US" sz="2000" dirty="0">
                <a:solidFill>
                  <a:schemeClr val="bg1"/>
                </a:solidFill>
              </a:rPr>
              <a:t>元素播放</a:t>
            </a:r>
            <a:r>
              <a:rPr lang="en-US" altLang="zh-TW" sz="2000" dirty="0">
                <a:solidFill>
                  <a:schemeClr val="bg1"/>
                </a:solidFill>
              </a:rPr>
              <a:t>»</a:t>
            </a:r>
          </a:p>
        </p:txBody>
      </p:sp>
    </p:spTree>
    <p:extLst>
      <p:ext uri="{BB962C8B-B14F-4D97-AF65-F5344CB8AC3E}">
        <p14:creationId xmlns:p14="http://schemas.microsoft.com/office/powerpoint/2010/main" val="36952662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bg1"/>
                </a:solidFill>
              </a:rPr>
              <a:t>display</a:t>
            </a:r>
            <a:r>
              <a:rPr lang="zh-TW" altLang="en-US" b="1" dirty="0">
                <a:solidFill>
                  <a:schemeClr val="bg1"/>
                </a:solidFill>
              </a:rPr>
              <a:t>樣式</a:t>
            </a:r>
            <a:r>
              <a:rPr lang="en-US" altLang="zh-TW" b="1" dirty="0">
                <a:solidFill>
                  <a:schemeClr val="bg1"/>
                </a:solidFill>
              </a:rPr>
              <a:t>(2)</a:t>
            </a:r>
            <a:endParaRPr lang="zh-TW" altLang="en-US" b="1" dirty="0">
              <a:solidFill>
                <a:schemeClr val="bg1"/>
              </a:solidFill>
              <a:latin typeface="Arial Unicode MS" panose="020B060402020202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F86E7483-409D-4D1B-9719-A7AE4E854181}" type="slidenum">
              <a:rPr lang="zh-TW" altLang="en-US" smtClean="0"/>
              <a:pPr/>
              <a:t>99</a:t>
            </a:fld>
            <a:endParaRPr lang="zh-TW" altLang="en-US"/>
          </a:p>
        </p:txBody>
      </p:sp>
      <p:sp>
        <p:nvSpPr>
          <p:cNvPr id="4" name="內容版面配置區 3"/>
          <p:cNvSpPr>
            <a:spLocks noGrp="1"/>
          </p:cNvSpPr>
          <p:nvPr>
            <p:ph idx="1"/>
          </p:nvPr>
        </p:nvSpPr>
        <p:spPr>
          <a:xfrm>
            <a:off x="628650" y="1825624"/>
            <a:ext cx="7635133" cy="4467599"/>
          </a:xfrm>
        </p:spPr>
        <p:txBody>
          <a:bodyPr>
            <a:normAutofit/>
          </a:bodyPr>
          <a:lstStyle/>
          <a:p>
            <a:r>
              <a:rPr lang="en-US" altLang="zh-TW" sz="2000" dirty="0">
                <a:solidFill>
                  <a:schemeClr val="bg1"/>
                </a:solidFill>
              </a:rPr>
              <a:t>table-caption: </a:t>
            </a:r>
            <a:r>
              <a:rPr lang="zh-TW" altLang="en-US" sz="2000" dirty="0">
                <a:solidFill>
                  <a:schemeClr val="bg1"/>
                </a:solidFill>
              </a:rPr>
              <a:t>讓元素的行為像一個</a:t>
            </a:r>
            <a:r>
              <a:rPr lang="en-US" altLang="zh-TW" sz="2000" dirty="0">
                <a:solidFill>
                  <a:schemeClr val="bg1"/>
                </a:solidFill>
              </a:rPr>
              <a:t>&lt;caption&gt;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table-column-group: </a:t>
            </a:r>
            <a:r>
              <a:rPr lang="zh-TW" altLang="en-US" sz="2000" dirty="0">
                <a:solidFill>
                  <a:schemeClr val="bg1"/>
                </a:solidFill>
              </a:rPr>
              <a:t>讓元素的行為像一個</a:t>
            </a:r>
            <a:r>
              <a:rPr lang="en-US" altLang="zh-TW" sz="2000" dirty="0">
                <a:solidFill>
                  <a:schemeClr val="bg1"/>
                </a:solidFill>
              </a:rPr>
              <a:t>&lt;</a:t>
            </a:r>
            <a:r>
              <a:rPr lang="en-US" altLang="zh-TW" sz="2000" dirty="0" err="1">
                <a:solidFill>
                  <a:schemeClr val="bg1"/>
                </a:solidFill>
              </a:rPr>
              <a:t>colgroup</a:t>
            </a:r>
            <a:r>
              <a:rPr lang="en-US" altLang="zh-TW" sz="2000" dirty="0">
                <a:solidFill>
                  <a:schemeClr val="bg1"/>
                </a:solidFill>
              </a:rPr>
              <a:t>&gt;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table-header-group: </a:t>
            </a:r>
            <a:r>
              <a:rPr lang="zh-TW" altLang="en-US" sz="2000" dirty="0">
                <a:solidFill>
                  <a:schemeClr val="bg1"/>
                </a:solidFill>
              </a:rPr>
              <a:t>讓元素的行為像一個</a:t>
            </a:r>
            <a:r>
              <a:rPr lang="en-US" altLang="zh-TW" sz="2000" dirty="0">
                <a:solidFill>
                  <a:schemeClr val="bg1"/>
                </a:solidFill>
              </a:rPr>
              <a:t>&lt;</a:t>
            </a:r>
            <a:r>
              <a:rPr lang="en-US" altLang="zh-TW" sz="2000" dirty="0" err="1">
                <a:solidFill>
                  <a:schemeClr val="bg1"/>
                </a:solidFill>
              </a:rPr>
              <a:t>thead</a:t>
            </a:r>
            <a:r>
              <a:rPr lang="en-US" altLang="zh-TW" sz="2000" dirty="0">
                <a:solidFill>
                  <a:schemeClr val="bg1"/>
                </a:solidFill>
              </a:rPr>
              <a:t>&gt;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table-footer-group: </a:t>
            </a:r>
            <a:r>
              <a:rPr lang="zh-TW" altLang="en-US" sz="2000" dirty="0">
                <a:solidFill>
                  <a:schemeClr val="bg1"/>
                </a:solidFill>
              </a:rPr>
              <a:t>讓元素的行為像一個</a:t>
            </a:r>
            <a:r>
              <a:rPr lang="en-US" altLang="zh-TW" sz="2000" dirty="0">
                <a:solidFill>
                  <a:schemeClr val="bg1"/>
                </a:solidFill>
              </a:rPr>
              <a:t>&lt;</a:t>
            </a:r>
            <a:r>
              <a:rPr lang="en-US" altLang="zh-TW" sz="2000" dirty="0" err="1">
                <a:solidFill>
                  <a:schemeClr val="bg1"/>
                </a:solidFill>
              </a:rPr>
              <a:t>tfoot</a:t>
            </a:r>
            <a:r>
              <a:rPr lang="en-US" altLang="zh-TW" sz="2000" dirty="0">
                <a:solidFill>
                  <a:schemeClr val="bg1"/>
                </a:solidFill>
              </a:rPr>
              <a:t>&gt;</a:t>
            </a:r>
            <a:r>
              <a:rPr lang="zh-TW" altLang="en-US" sz="2000" dirty="0">
                <a:solidFill>
                  <a:schemeClr val="bg1"/>
                </a:solidFill>
              </a:rPr>
              <a:t>元素播放它</a:t>
            </a:r>
            <a:r>
              <a:rPr lang="en-US" altLang="zh-TW" sz="2000" dirty="0">
                <a:solidFill>
                  <a:schemeClr val="bg1"/>
                </a:solidFill>
              </a:rPr>
              <a:t>»</a:t>
            </a:r>
          </a:p>
          <a:p>
            <a:r>
              <a:rPr lang="en-US" altLang="zh-TW" sz="2000" dirty="0">
                <a:solidFill>
                  <a:schemeClr val="bg1"/>
                </a:solidFill>
              </a:rPr>
              <a:t>table-row-group: </a:t>
            </a:r>
            <a:r>
              <a:rPr lang="zh-TW" altLang="en-US" sz="2000" dirty="0">
                <a:solidFill>
                  <a:schemeClr val="bg1"/>
                </a:solidFill>
              </a:rPr>
              <a:t>讓元素的行為像一個</a:t>
            </a:r>
            <a:r>
              <a:rPr lang="en-US" altLang="zh-TW" sz="2000" dirty="0">
                <a:solidFill>
                  <a:schemeClr val="bg1"/>
                </a:solidFill>
              </a:rPr>
              <a:t>&lt;</a:t>
            </a:r>
            <a:r>
              <a:rPr lang="en-US" altLang="zh-TW" sz="2000" dirty="0" err="1">
                <a:solidFill>
                  <a:schemeClr val="bg1"/>
                </a:solidFill>
              </a:rPr>
              <a:t>tbody</a:t>
            </a:r>
            <a:r>
              <a:rPr lang="en-US" altLang="zh-TW" sz="2000" dirty="0">
                <a:solidFill>
                  <a:schemeClr val="bg1"/>
                </a:solidFill>
              </a:rPr>
              <a:t>&gt;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table-cell: </a:t>
            </a:r>
            <a:r>
              <a:rPr lang="zh-TW" altLang="en-US" sz="2000" dirty="0">
                <a:solidFill>
                  <a:schemeClr val="bg1"/>
                </a:solidFill>
              </a:rPr>
              <a:t>讓元素的行為像一個</a:t>
            </a:r>
            <a:r>
              <a:rPr lang="en-US" altLang="zh-TW" sz="2000" dirty="0">
                <a:solidFill>
                  <a:schemeClr val="bg1"/>
                </a:solidFill>
              </a:rPr>
              <a:t>&lt;td&gt;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table-column: </a:t>
            </a:r>
            <a:r>
              <a:rPr lang="zh-TW" altLang="en-US" sz="2000" dirty="0">
                <a:solidFill>
                  <a:schemeClr val="bg1"/>
                </a:solidFill>
              </a:rPr>
              <a:t>讓元素表現得像一個</a:t>
            </a:r>
            <a:r>
              <a:rPr lang="en-US" altLang="zh-TW" sz="2000" dirty="0">
                <a:solidFill>
                  <a:schemeClr val="bg1"/>
                </a:solidFill>
              </a:rPr>
              <a:t>&lt;col&gt;</a:t>
            </a:r>
            <a:r>
              <a:rPr lang="zh-TW" altLang="en-US" sz="2000" dirty="0">
                <a:solidFill>
                  <a:schemeClr val="bg1"/>
                </a:solidFill>
              </a:rPr>
              <a:t>元素播放它</a:t>
            </a:r>
            <a:r>
              <a:rPr lang="en-US" altLang="zh-TW" sz="2000" dirty="0">
                <a:solidFill>
                  <a:schemeClr val="bg1"/>
                </a:solidFill>
              </a:rPr>
              <a:t>»</a:t>
            </a:r>
          </a:p>
          <a:p>
            <a:r>
              <a:rPr lang="en-US" altLang="zh-TW" sz="2000" dirty="0">
                <a:solidFill>
                  <a:schemeClr val="bg1"/>
                </a:solidFill>
              </a:rPr>
              <a:t>table-row: </a:t>
            </a:r>
            <a:r>
              <a:rPr lang="zh-TW" altLang="en-US" sz="2000" dirty="0">
                <a:solidFill>
                  <a:schemeClr val="bg1"/>
                </a:solidFill>
              </a:rPr>
              <a:t>讓元素的行為像一個</a:t>
            </a:r>
            <a:r>
              <a:rPr lang="en-US" altLang="zh-TW" sz="2000" dirty="0">
                <a:solidFill>
                  <a:schemeClr val="bg1"/>
                </a:solidFill>
              </a:rPr>
              <a:t>&lt;</a:t>
            </a:r>
            <a:r>
              <a:rPr lang="en-US" altLang="zh-TW" sz="2000" dirty="0" err="1">
                <a:solidFill>
                  <a:schemeClr val="bg1"/>
                </a:solidFill>
              </a:rPr>
              <a:t>tr</a:t>
            </a:r>
            <a:r>
              <a:rPr lang="en-US" altLang="zh-TW" sz="2000" dirty="0">
                <a:solidFill>
                  <a:schemeClr val="bg1"/>
                </a:solidFill>
              </a:rPr>
              <a:t>&gt;</a:t>
            </a:r>
            <a:r>
              <a:rPr lang="zh-TW" altLang="en-US" sz="2000" dirty="0">
                <a:solidFill>
                  <a:schemeClr val="bg1"/>
                </a:solidFill>
              </a:rPr>
              <a:t>元素播放</a:t>
            </a:r>
            <a:r>
              <a:rPr lang="en-US" altLang="zh-TW" sz="2000" dirty="0">
                <a:solidFill>
                  <a:schemeClr val="bg1"/>
                </a:solidFill>
              </a:rPr>
              <a:t>»</a:t>
            </a:r>
          </a:p>
          <a:p>
            <a:r>
              <a:rPr lang="en-US" altLang="zh-TW" sz="2000" dirty="0">
                <a:solidFill>
                  <a:schemeClr val="bg1"/>
                </a:solidFill>
              </a:rPr>
              <a:t>none: </a:t>
            </a:r>
            <a:r>
              <a:rPr lang="zh-TW" altLang="en-US" sz="2000" dirty="0">
                <a:solidFill>
                  <a:schemeClr val="bg1"/>
                </a:solidFill>
              </a:rPr>
              <a:t>被完全刪除播放</a:t>
            </a:r>
            <a:r>
              <a:rPr lang="en-US" altLang="zh-TW" sz="2000" dirty="0">
                <a:solidFill>
                  <a:schemeClr val="bg1"/>
                </a:solidFill>
              </a:rPr>
              <a:t>»</a:t>
            </a:r>
          </a:p>
          <a:p>
            <a:r>
              <a:rPr lang="en-US" altLang="zh-TW" sz="2000" dirty="0">
                <a:solidFill>
                  <a:schemeClr val="bg1"/>
                </a:solidFill>
              </a:rPr>
              <a:t>initial: </a:t>
            </a:r>
            <a:r>
              <a:rPr lang="zh-TW" altLang="en-US" sz="2000" dirty="0">
                <a:solidFill>
                  <a:schemeClr val="bg1"/>
                </a:solidFill>
              </a:rPr>
              <a:t>將此屬性設置為其默認值。閱讀有關初始播放</a:t>
            </a:r>
            <a:r>
              <a:rPr lang="en-US" altLang="zh-TW" sz="2000" dirty="0">
                <a:solidFill>
                  <a:schemeClr val="bg1"/>
                </a:solidFill>
              </a:rPr>
              <a:t>»</a:t>
            </a:r>
          </a:p>
          <a:p>
            <a:r>
              <a:rPr lang="en-US" altLang="zh-TW" sz="2000" dirty="0">
                <a:solidFill>
                  <a:schemeClr val="bg1"/>
                </a:solidFill>
              </a:rPr>
              <a:t>inherit: </a:t>
            </a:r>
            <a:r>
              <a:rPr lang="zh-TW" altLang="en-US" sz="2000" dirty="0">
                <a:solidFill>
                  <a:schemeClr val="bg1"/>
                </a:solidFill>
              </a:rPr>
              <a:t>從其父元素繼承此屬性。閱讀關於繼承</a:t>
            </a:r>
          </a:p>
        </p:txBody>
      </p:sp>
    </p:spTree>
    <p:extLst>
      <p:ext uri="{BB962C8B-B14F-4D97-AF65-F5344CB8AC3E}">
        <p14:creationId xmlns:p14="http://schemas.microsoft.com/office/powerpoint/2010/main" val="2042630766"/>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5571</TotalTime>
  <Words>7536</Words>
  <Application>Microsoft Office PowerPoint</Application>
  <PresentationFormat>如螢幕大小 (4:3)</PresentationFormat>
  <Paragraphs>1179</Paragraphs>
  <Slides>104</Slides>
  <Notes>56</Notes>
  <HiddenSlides>0</HiddenSlides>
  <MMClips>0</MMClips>
  <ScaleCrop>false</ScaleCrop>
  <HeadingPairs>
    <vt:vector size="8" baseType="variant">
      <vt:variant>
        <vt:lpstr>使用字型</vt:lpstr>
      </vt:variant>
      <vt:variant>
        <vt:i4>11</vt:i4>
      </vt:variant>
      <vt:variant>
        <vt:lpstr>佈景主題</vt:lpstr>
      </vt:variant>
      <vt:variant>
        <vt:i4>2</vt:i4>
      </vt:variant>
      <vt:variant>
        <vt:lpstr>內嵌 OLE 伺服程式</vt:lpstr>
      </vt:variant>
      <vt:variant>
        <vt:i4>1</vt:i4>
      </vt:variant>
      <vt:variant>
        <vt:lpstr>投影片標題</vt:lpstr>
      </vt:variant>
      <vt:variant>
        <vt:i4>104</vt:i4>
      </vt:variant>
    </vt:vector>
  </HeadingPairs>
  <TitlesOfParts>
    <vt:vector size="118" baseType="lpstr">
      <vt:lpstr>Arial Unicode MS</vt:lpstr>
      <vt:lpstr>微軟正黑體</vt:lpstr>
      <vt:lpstr>新細明體</vt:lpstr>
      <vt:lpstr>Arial</vt:lpstr>
      <vt:lpstr>Arial</vt:lpstr>
      <vt:lpstr>Arial Black</vt:lpstr>
      <vt:lpstr>Calibri</vt:lpstr>
      <vt:lpstr>Calibri Light</vt:lpstr>
      <vt:lpstr>Consolas</vt:lpstr>
      <vt:lpstr>Verdana</vt:lpstr>
      <vt:lpstr>Wingdings</vt:lpstr>
      <vt:lpstr>自訂設計</vt:lpstr>
      <vt:lpstr>Office 佈景主題</vt:lpstr>
      <vt:lpstr>Image</vt:lpstr>
      <vt:lpstr>網頁設計入門 (HTML+CSS)</vt:lpstr>
      <vt:lpstr>課程大綱</vt:lpstr>
      <vt:lpstr>Module 1  HTML語言基礎</vt:lpstr>
      <vt:lpstr>網站運作原理</vt:lpstr>
      <vt:lpstr>設定本機站台</vt:lpstr>
      <vt:lpstr>新增空白檔案</vt:lpstr>
      <vt:lpstr>設定延伸模組</vt:lpstr>
      <vt:lpstr>其他</vt:lpstr>
      <vt:lpstr>HTML與CSS</vt:lpstr>
      <vt:lpstr>HTML標籤與結構</vt:lpstr>
      <vt:lpstr>什麼是 DOCTYPE</vt:lpstr>
      <vt:lpstr>DOCTYPE 的定義方式</vt:lpstr>
      <vt:lpstr>HTML元素</vt:lpstr>
      <vt:lpstr>標籤、元素、屬性與屬性值</vt:lpstr>
      <vt:lpstr>head 元素</vt:lpstr>
      <vt:lpstr>meta 元素</vt:lpstr>
      <vt:lpstr>meta 元素用法</vt:lpstr>
      <vt:lpstr>body 元素</vt:lpstr>
      <vt:lpstr>網頁基礎內容元素</vt:lpstr>
      <vt:lpstr>網頁基礎內容元素(h1,p)</vt:lpstr>
      <vt:lpstr>網頁基礎內容元素(br, span)</vt:lpstr>
      <vt:lpstr>特殊字元的使用</vt:lpstr>
      <vt:lpstr>圖片(image)元素</vt:lpstr>
      <vt:lpstr>網頁基礎內容元素(div)</vt:lpstr>
      <vt:lpstr>超連結 (Hyperlink)元素</vt:lpstr>
      <vt:lpstr>清單元素</vt:lpstr>
      <vt:lpstr>區塊元素 / 行內元素</vt:lpstr>
      <vt:lpstr>相對路徑/絕對路徑</vt:lpstr>
      <vt:lpstr>emmet</vt:lpstr>
      <vt:lpstr>Module 2  CSS語言基礎</vt:lpstr>
      <vt:lpstr>甚麼是 CSS</vt:lpstr>
      <vt:lpstr>關於 CSS3</vt:lpstr>
      <vt:lpstr>CSS優點</vt:lpstr>
      <vt:lpstr>CSS基本語法</vt:lpstr>
      <vt:lpstr>CSS寫法</vt:lpstr>
      <vt:lpstr>CSS寫法之三</vt:lpstr>
      <vt:lpstr>CSS 使用的大小單位</vt:lpstr>
      <vt:lpstr>CSS使用顏色的設定方式</vt:lpstr>
      <vt:lpstr>CSS Selectors</vt:lpstr>
      <vt:lpstr>標籤(Type)選取器</vt:lpstr>
      <vt:lpstr>類別(class)選取器(一)</vt:lpstr>
      <vt:lpstr>類別(class)選取器(二)</vt:lpstr>
      <vt:lpstr>ID物件選取器</vt:lpstr>
      <vt:lpstr>CSS執行順序</vt:lpstr>
      <vt:lpstr>CSS執行順序</vt:lpstr>
      <vt:lpstr>與超連結有關的選取器</vt:lpstr>
      <vt:lpstr>多個超連結樣式設定</vt:lpstr>
      <vt:lpstr>清單樣式的屬性</vt:lpstr>
      <vt:lpstr>清單樣式sample1</vt:lpstr>
      <vt:lpstr>清單樣式sample2</vt:lpstr>
      <vt:lpstr>Module 3  表格、表單/CSS</vt:lpstr>
      <vt:lpstr>表格的基本架構</vt:lpstr>
      <vt:lpstr>表格範例 – css設定</vt:lpstr>
      <vt:lpstr>美化表格</vt:lpstr>
      <vt:lpstr>表單</vt:lpstr>
      <vt:lpstr>表單結構</vt:lpstr>
      <vt:lpstr>表單 – 文字輸入控制項1</vt:lpstr>
      <vt:lpstr>表單 – 文字輸入控制項2</vt:lpstr>
      <vt:lpstr>表單 – 選擇控制項1</vt:lpstr>
      <vt:lpstr>表單 – 選擇控制項2</vt:lpstr>
      <vt:lpstr>表單 – 按鈕控制項1</vt:lpstr>
      <vt:lpstr>表單 – 按鈕控制項2</vt:lpstr>
      <vt:lpstr>表單 – 檔案上傳控制項</vt:lpstr>
      <vt:lpstr>表單 - 範例表單標籤</vt:lpstr>
      <vt:lpstr>表單 - 範例表單標籤</vt:lpstr>
      <vt:lpstr>表單 - 範例表單標籤</vt:lpstr>
      <vt:lpstr>Module 4  HTML5</vt:lpstr>
      <vt:lpstr>HTML的歷史</vt:lpstr>
      <vt:lpstr>HTML的演進</vt:lpstr>
      <vt:lpstr>關於 HTML5</vt:lpstr>
      <vt:lpstr>HTML5 新元素</vt:lpstr>
      <vt:lpstr>HTML5 語意標籤</vt:lpstr>
      <vt:lpstr>方塊模型(box model)</vt:lpstr>
      <vt:lpstr>方塊模型與元素關係</vt:lpstr>
      <vt:lpstr>內置框架 - iframe</vt:lpstr>
      <vt:lpstr>Media - Audio</vt:lpstr>
      <vt:lpstr>Media - Video</vt:lpstr>
      <vt:lpstr>Media - Video</vt:lpstr>
      <vt:lpstr>Media - Youtube</vt:lpstr>
      <vt:lpstr>Module 5  CSS基礎屬性</vt:lpstr>
      <vt:lpstr>CSS基礎屬性</vt:lpstr>
      <vt:lpstr>背景(background)</vt:lpstr>
      <vt:lpstr>背景顏色</vt:lpstr>
      <vt:lpstr>背景圖片</vt:lpstr>
      <vt:lpstr>背景呈現方式</vt:lpstr>
      <vt:lpstr>背景位置</vt:lpstr>
      <vt:lpstr>邊界</vt:lpstr>
      <vt:lpstr>邊框</vt:lpstr>
      <vt:lpstr>CSS常見樣式 – 文字</vt:lpstr>
      <vt:lpstr>字型樣式(1)</vt:lpstr>
      <vt:lpstr>字型樣式(2)</vt:lpstr>
      <vt:lpstr>文字樣式(1)</vt:lpstr>
      <vt:lpstr>文字樣式(2)</vt:lpstr>
      <vt:lpstr>文字樣式(3)</vt:lpstr>
      <vt:lpstr>浮動(Float)</vt:lpstr>
      <vt:lpstr>浮動(Float)</vt:lpstr>
      <vt:lpstr>基礎排版- display</vt:lpstr>
      <vt:lpstr>display樣式(1)</vt:lpstr>
      <vt:lpstr>display樣式(2)</vt:lpstr>
      <vt:lpstr>邊框(border)</vt:lpstr>
      <vt:lpstr>邊框樣式(border)</vt:lpstr>
      <vt:lpstr>定位(position)</vt:lpstr>
      <vt:lpstr>溢位(overflow)</vt:lpstr>
      <vt:lpstr>範例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Student</dc:creator>
  <cp:lastModifiedBy>童莉雯 Andy Tung</cp:lastModifiedBy>
  <cp:revision>517</cp:revision>
  <cp:lastPrinted>2018-01-18T03:58:14Z</cp:lastPrinted>
  <dcterms:created xsi:type="dcterms:W3CDTF">2018-01-02T07:55:32Z</dcterms:created>
  <dcterms:modified xsi:type="dcterms:W3CDTF">2021-03-09T05:38:48Z</dcterms:modified>
</cp:coreProperties>
</file>