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07"/>
  </p:notesMasterIdLst>
  <p:handoutMasterIdLst>
    <p:handoutMasterId r:id="rId108"/>
  </p:handoutMasterIdLst>
  <p:sldIdLst>
    <p:sldId id="256" r:id="rId3"/>
    <p:sldId id="257" r:id="rId4"/>
    <p:sldId id="258" r:id="rId5"/>
    <p:sldId id="259" r:id="rId6"/>
    <p:sldId id="369" r:id="rId7"/>
    <p:sldId id="371" r:id="rId8"/>
    <p:sldId id="391" r:id="rId9"/>
    <p:sldId id="392" r:id="rId10"/>
    <p:sldId id="367" r:id="rId11"/>
    <p:sldId id="260" r:id="rId12"/>
    <p:sldId id="261" r:id="rId13"/>
    <p:sldId id="262" r:id="rId14"/>
    <p:sldId id="263" r:id="rId15"/>
    <p:sldId id="264" r:id="rId16"/>
    <p:sldId id="265" r:id="rId17"/>
    <p:sldId id="317" r:id="rId18"/>
    <p:sldId id="318" r:id="rId19"/>
    <p:sldId id="266" r:id="rId20"/>
    <p:sldId id="268" r:id="rId21"/>
    <p:sldId id="274" r:id="rId22"/>
    <p:sldId id="378" r:id="rId23"/>
    <p:sldId id="311" r:id="rId24"/>
    <p:sldId id="272" r:id="rId25"/>
    <p:sldId id="273" r:id="rId26"/>
    <p:sldId id="271" r:id="rId27"/>
    <p:sldId id="270" r:id="rId28"/>
    <p:sldId id="393" r:id="rId29"/>
    <p:sldId id="366" r:id="rId30"/>
    <p:sldId id="373" r:id="rId31"/>
    <p:sldId id="275" r:id="rId32"/>
    <p:sldId id="356" r:id="rId33"/>
    <p:sldId id="357" r:id="rId34"/>
    <p:sldId id="358" r:id="rId35"/>
    <p:sldId id="276" r:id="rId36"/>
    <p:sldId id="279" r:id="rId37"/>
    <p:sldId id="374" r:id="rId38"/>
    <p:sldId id="281" r:id="rId39"/>
    <p:sldId id="282" r:id="rId40"/>
    <p:sldId id="280" r:id="rId41"/>
    <p:sldId id="380" r:id="rId42"/>
    <p:sldId id="283" r:id="rId43"/>
    <p:sldId id="284" r:id="rId44"/>
    <p:sldId id="285" r:id="rId45"/>
    <p:sldId id="286" r:id="rId46"/>
    <p:sldId id="379" r:id="rId47"/>
    <p:sldId id="287" r:id="rId48"/>
    <p:sldId id="381"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83" r:id="rId66"/>
    <p:sldId id="308" r:id="rId67"/>
    <p:sldId id="309" r:id="rId68"/>
    <p:sldId id="312" r:id="rId69"/>
    <p:sldId id="314" r:id="rId70"/>
    <p:sldId id="315" r:id="rId71"/>
    <p:sldId id="316" r:id="rId72"/>
    <p:sldId id="320" r:id="rId73"/>
    <p:sldId id="321" r:id="rId74"/>
    <p:sldId id="387" r:id="rId75"/>
    <p:sldId id="388" r:id="rId76"/>
    <p:sldId id="310" r:id="rId77"/>
    <p:sldId id="362" r:id="rId78"/>
    <p:sldId id="363" r:id="rId79"/>
    <p:sldId id="365" r:id="rId80"/>
    <p:sldId id="364" r:id="rId81"/>
    <p:sldId id="398" r:id="rId82"/>
    <p:sldId id="345" r:id="rId83"/>
    <p:sldId id="334" r:id="rId84"/>
    <p:sldId id="335" r:id="rId85"/>
    <p:sldId id="336" r:id="rId86"/>
    <p:sldId id="337" r:id="rId87"/>
    <p:sldId id="338" r:id="rId88"/>
    <p:sldId id="395" r:id="rId89"/>
    <p:sldId id="341" r:id="rId90"/>
    <p:sldId id="325" r:id="rId91"/>
    <p:sldId id="326" r:id="rId92"/>
    <p:sldId id="327" r:id="rId93"/>
    <p:sldId id="328" r:id="rId94"/>
    <p:sldId id="329" r:id="rId95"/>
    <p:sldId id="330" r:id="rId96"/>
    <p:sldId id="394" r:id="rId97"/>
    <p:sldId id="389" r:id="rId98"/>
    <p:sldId id="390" r:id="rId99"/>
    <p:sldId id="346" r:id="rId100"/>
    <p:sldId id="347" r:id="rId101"/>
    <p:sldId id="339" r:id="rId102"/>
    <p:sldId id="340" r:id="rId103"/>
    <p:sldId id="349" r:id="rId104"/>
    <p:sldId id="397" r:id="rId105"/>
    <p:sldId id="399" r:id="rId106"/>
  </p:sldIdLst>
  <p:sldSz cx="9144000" cy="6858000" type="screen4x3"/>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05" autoAdjust="0"/>
    <p:restoredTop sz="96429" autoAdjust="0"/>
  </p:normalViewPr>
  <p:slideViewPr>
    <p:cSldViewPr snapToGrid="0">
      <p:cViewPr varScale="1">
        <p:scale>
          <a:sx n="51" d="100"/>
          <a:sy n="51" d="100"/>
        </p:scale>
        <p:origin x="43" y="619"/>
      </p:cViewPr>
      <p:guideLst>
        <p:guide orient="horz" pos="2160"/>
        <p:guide pos="2880"/>
      </p:guideLst>
    </p:cSldViewPr>
  </p:slideViewPr>
  <p:outlineViewPr>
    <p:cViewPr>
      <p:scale>
        <a:sx n="33" d="100"/>
        <a:sy n="33" d="100"/>
      </p:scale>
      <p:origin x="0" y="-122436"/>
    </p:cViewPr>
  </p:outlineViewPr>
  <p:notesTextViewPr>
    <p:cViewPr>
      <p:scale>
        <a:sx n="1" d="1"/>
        <a:sy n="1" d="1"/>
      </p:scale>
      <p:origin x="0" y="0"/>
    </p:cViewPr>
  </p:notesTextViewPr>
  <p:sorterViewPr>
    <p:cViewPr>
      <p:scale>
        <a:sx n="51" d="100"/>
        <a:sy n="51" d="100"/>
      </p:scale>
      <p:origin x="0" y="-3437"/>
    </p:cViewPr>
  </p:sorterViewPr>
  <p:notesViewPr>
    <p:cSldViewPr snapToGrid="0">
      <p:cViewPr varScale="1">
        <p:scale>
          <a:sx n="88" d="100"/>
          <a:sy n="88" d="100"/>
        </p:scale>
        <p:origin x="265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3AF7A-9B4D-4746-8998-B2F2C2ECEFC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zh-TW" altLang="en-US"/>
        </a:p>
      </dgm:t>
    </dgm:pt>
    <dgm:pt modelId="{1B11301B-1819-43C8-8F0C-BA5736B21F08}">
      <dgm:prSet/>
      <dgm:spPr/>
      <dgm:t>
        <a:bodyPr/>
        <a:lstStyle/>
        <a:p>
          <a:pPr algn="ctr" rtl="0"/>
          <a:r>
            <a:rPr lang="en-US" dirty="0">
              <a:latin typeface="微軟正黑體" panose="020B0604030504040204" pitchFamily="34" charset="-120"/>
              <a:ea typeface="微軟正黑體" panose="020B0604030504040204" pitchFamily="34" charset="-120"/>
            </a:rPr>
            <a:t>HTML</a:t>
          </a:r>
          <a:r>
            <a:rPr lang="zh-TW" dirty="0">
              <a:latin typeface="微軟正黑體" panose="020B0604030504040204" pitchFamily="34" charset="-120"/>
              <a:ea typeface="微軟正黑體" panose="020B0604030504040204" pitchFamily="34" charset="-120"/>
            </a:rPr>
            <a:t>標籤完成網頁資料結構</a:t>
          </a:r>
        </a:p>
      </dgm:t>
    </dgm:pt>
    <dgm:pt modelId="{5C43B6A4-6AEC-4D92-AAAF-60DEC7BEEC7B}" type="parTrans" cxnId="{2C1178E1-5987-4197-A08D-533CF10C83AC}">
      <dgm:prSet/>
      <dgm:spPr/>
      <dgm:t>
        <a:bodyPr/>
        <a:lstStyle/>
        <a:p>
          <a:endParaRPr lang="zh-TW" altLang="en-US"/>
        </a:p>
      </dgm:t>
    </dgm:pt>
    <dgm:pt modelId="{A9AB5C0F-1096-4C45-B201-FD3DF54B18B0}" type="sibTrans" cxnId="{2C1178E1-5987-4197-A08D-533CF10C83AC}">
      <dgm:prSet/>
      <dgm:spPr/>
      <dgm:t>
        <a:bodyPr/>
        <a:lstStyle/>
        <a:p>
          <a:endParaRPr lang="zh-TW" altLang="en-US"/>
        </a:p>
      </dgm:t>
    </dgm:pt>
    <dgm:pt modelId="{7D00BE69-53DD-4B84-83AF-EFA7C582E45D}">
      <dgm:prSet/>
      <dgm:spPr/>
      <dgm:t>
        <a:bodyPr/>
        <a:lstStyle/>
        <a:p>
          <a:pPr algn="ctr" rtl="0"/>
          <a:r>
            <a:rPr lang="en-US" dirty="0">
              <a:latin typeface="微軟正黑體" panose="020B0604030504040204" pitchFamily="34" charset="-120"/>
              <a:ea typeface="微軟正黑體" panose="020B0604030504040204" pitchFamily="34" charset="-120"/>
            </a:rPr>
            <a:t>CSS</a:t>
          </a:r>
          <a:r>
            <a:rPr lang="zh-TW" dirty="0">
              <a:latin typeface="微軟正黑體" panose="020B0604030504040204" pitchFamily="34" charset="-120"/>
              <a:ea typeface="微軟正黑體" panose="020B0604030504040204" pitchFamily="34" charset="-120"/>
            </a:rPr>
            <a:t>視覺化標籤樣式</a:t>
          </a:r>
        </a:p>
      </dgm:t>
    </dgm:pt>
    <dgm:pt modelId="{E2517BC5-DAC4-49FF-8DCB-750E32F0ECB2}" type="parTrans" cxnId="{CC96D228-6628-434A-B49D-9774E317A545}">
      <dgm:prSet/>
      <dgm:spPr/>
      <dgm:t>
        <a:bodyPr/>
        <a:lstStyle/>
        <a:p>
          <a:endParaRPr lang="zh-TW" altLang="en-US"/>
        </a:p>
      </dgm:t>
    </dgm:pt>
    <dgm:pt modelId="{88D4D762-BC33-4633-98B5-F44E656F15FE}" type="sibTrans" cxnId="{CC96D228-6628-434A-B49D-9774E317A545}">
      <dgm:prSet/>
      <dgm:spPr/>
      <dgm:t>
        <a:bodyPr/>
        <a:lstStyle/>
        <a:p>
          <a:endParaRPr lang="zh-TW" altLang="en-US"/>
        </a:p>
      </dgm:t>
    </dgm:pt>
    <dgm:pt modelId="{080138DB-25C2-439A-B668-D090D99C2E68}" type="pres">
      <dgm:prSet presAssocID="{F7D3AF7A-9B4D-4746-8998-B2F2C2ECEFC6}" presName="linear" presStyleCnt="0">
        <dgm:presLayoutVars>
          <dgm:animLvl val="lvl"/>
          <dgm:resizeHandles val="exact"/>
        </dgm:presLayoutVars>
      </dgm:prSet>
      <dgm:spPr/>
    </dgm:pt>
    <dgm:pt modelId="{D4D0F155-82CC-4156-9529-9CB211F14B9F}" type="pres">
      <dgm:prSet presAssocID="{1B11301B-1819-43C8-8F0C-BA5736B21F08}" presName="parentText" presStyleLbl="node1" presStyleIdx="0" presStyleCnt="2">
        <dgm:presLayoutVars>
          <dgm:chMax val="0"/>
          <dgm:bulletEnabled val="1"/>
        </dgm:presLayoutVars>
      </dgm:prSet>
      <dgm:spPr/>
    </dgm:pt>
    <dgm:pt modelId="{52F5EE07-62EE-4C65-A474-3261C86712A7}" type="pres">
      <dgm:prSet presAssocID="{A9AB5C0F-1096-4C45-B201-FD3DF54B18B0}" presName="spacer" presStyleCnt="0"/>
      <dgm:spPr/>
    </dgm:pt>
    <dgm:pt modelId="{02251CD0-3F48-42F5-AA3A-FEC9C42FCE8F}" type="pres">
      <dgm:prSet presAssocID="{7D00BE69-53DD-4B84-83AF-EFA7C582E45D}" presName="parentText" presStyleLbl="node1" presStyleIdx="1" presStyleCnt="2">
        <dgm:presLayoutVars>
          <dgm:chMax val="0"/>
          <dgm:bulletEnabled val="1"/>
        </dgm:presLayoutVars>
      </dgm:prSet>
      <dgm:spPr/>
    </dgm:pt>
  </dgm:ptLst>
  <dgm:cxnLst>
    <dgm:cxn modelId="{136E0302-A524-4E55-97A3-A7CB9E98174D}" type="presOf" srcId="{7D00BE69-53DD-4B84-83AF-EFA7C582E45D}" destId="{02251CD0-3F48-42F5-AA3A-FEC9C42FCE8F}" srcOrd="0" destOrd="0" presId="urn:microsoft.com/office/officeart/2005/8/layout/vList2"/>
    <dgm:cxn modelId="{CC96D228-6628-434A-B49D-9774E317A545}" srcId="{F7D3AF7A-9B4D-4746-8998-B2F2C2ECEFC6}" destId="{7D00BE69-53DD-4B84-83AF-EFA7C582E45D}" srcOrd="1" destOrd="0" parTransId="{E2517BC5-DAC4-49FF-8DCB-750E32F0ECB2}" sibTransId="{88D4D762-BC33-4633-98B5-F44E656F15FE}"/>
    <dgm:cxn modelId="{FE85712D-92F4-4BF8-8B69-B22EC1A85738}" type="presOf" srcId="{1B11301B-1819-43C8-8F0C-BA5736B21F08}" destId="{D4D0F155-82CC-4156-9529-9CB211F14B9F}" srcOrd="0" destOrd="0" presId="urn:microsoft.com/office/officeart/2005/8/layout/vList2"/>
    <dgm:cxn modelId="{23045C5B-FE6A-443D-B1BF-FA23132C713F}" type="presOf" srcId="{F7D3AF7A-9B4D-4746-8998-B2F2C2ECEFC6}" destId="{080138DB-25C2-439A-B668-D090D99C2E68}" srcOrd="0" destOrd="0" presId="urn:microsoft.com/office/officeart/2005/8/layout/vList2"/>
    <dgm:cxn modelId="{2C1178E1-5987-4197-A08D-533CF10C83AC}" srcId="{F7D3AF7A-9B4D-4746-8998-B2F2C2ECEFC6}" destId="{1B11301B-1819-43C8-8F0C-BA5736B21F08}" srcOrd="0" destOrd="0" parTransId="{5C43B6A4-6AEC-4D92-AAAF-60DEC7BEEC7B}" sibTransId="{A9AB5C0F-1096-4C45-B201-FD3DF54B18B0}"/>
    <dgm:cxn modelId="{D191F9A4-85D1-4728-BA76-B1C23182B2C6}" type="presParOf" srcId="{080138DB-25C2-439A-B668-D090D99C2E68}" destId="{D4D0F155-82CC-4156-9529-9CB211F14B9F}" srcOrd="0" destOrd="0" presId="urn:microsoft.com/office/officeart/2005/8/layout/vList2"/>
    <dgm:cxn modelId="{3BA33F35-F0F9-4C43-A954-82A418F6B123}" type="presParOf" srcId="{080138DB-25C2-439A-B668-D090D99C2E68}" destId="{52F5EE07-62EE-4C65-A474-3261C86712A7}" srcOrd="1" destOrd="0" presId="urn:microsoft.com/office/officeart/2005/8/layout/vList2"/>
    <dgm:cxn modelId="{634795B2-6344-4ECD-86AA-97128FFC1E1D}" type="presParOf" srcId="{080138DB-25C2-439A-B668-D090D99C2E68}" destId="{02251CD0-3F48-42F5-AA3A-FEC9C42FCE8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6465CC3E-16B3-42D8-9850-624C6D130D15}">
      <dgm:prSet/>
      <dgm:spPr/>
      <dgm:t>
        <a:bodyPr/>
        <a:lstStyle/>
        <a:p>
          <a:pPr rtl="0"/>
          <a:r>
            <a:rPr lang="en-US" dirty="0"/>
            <a:t>Selector {</a:t>
          </a:r>
          <a:r>
            <a:rPr lang="zh-TW" dirty="0"/>
            <a:t>  屬性 </a:t>
          </a:r>
          <a:r>
            <a:rPr lang="en-US" dirty="0"/>
            <a:t>: </a:t>
          </a:r>
          <a:r>
            <a:rPr lang="zh-TW" dirty="0"/>
            <a:t>屬性值  </a:t>
          </a:r>
          <a:r>
            <a:rPr lang="en-US" dirty="0"/>
            <a:t>;  </a:t>
          </a:r>
          <a:r>
            <a:rPr lang="zh-TW" dirty="0"/>
            <a:t>屬性 </a:t>
          </a:r>
          <a:r>
            <a:rPr lang="en-US" dirty="0"/>
            <a:t>: </a:t>
          </a:r>
          <a:r>
            <a:rPr lang="zh-TW" dirty="0"/>
            <a:t>屬性值 </a:t>
          </a:r>
          <a:r>
            <a:rPr lang="en-US" dirty="0"/>
            <a:t>}</a:t>
          </a:r>
          <a:endParaRPr lang="zh-TW" dirty="0"/>
        </a:p>
      </dgm:t>
    </dgm:pt>
    <dgm:pt modelId="{9B0CE528-332E-4238-AEB7-90CAEF9F8137}" type="parTrans" cxnId="{B3259262-D330-467D-84A7-BDDBD420BBE2}">
      <dgm:prSet/>
      <dgm:spPr/>
      <dgm:t>
        <a:bodyPr/>
        <a:lstStyle/>
        <a:p>
          <a:endParaRPr lang="zh-TW" altLang="en-US"/>
        </a:p>
      </dgm:t>
    </dgm:pt>
    <dgm:pt modelId="{9BE202FB-A121-44C5-BA96-8EBDE5082E3B}" type="sibTrans" cxnId="{B3259262-D330-467D-84A7-BDDBD420BBE2}">
      <dgm:prSet/>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 modelId="{AF8F8A69-69BF-4D6F-8959-B048530C70E7}" type="pres">
      <dgm:prSet presAssocID="{6465CC3E-16B3-42D8-9850-624C6D130D15}" presName="parentText" presStyleLbl="node1" presStyleIdx="0" presStyleCnt="1" custLinFactNeighborY="-1089">
        <dgm:presLayoutVars>
          <dgm:chMax val="0"/>
          <dgm:bulletEnabled val="1"/>
        </dgm:presLayoutVars>
      </dgm:prSet>
      <dgm:spPr/>
    </dgm:pt>
  </dgm:ptLst>
  <dgm:cxnLst>
    <dgm:cxn modelId="{734CC134-0032-4C7F-AB59-D314C64E9BBD}" type="presOf" srcId="{6465CC3E-16B3-42D8-9850-624C6D130D15}" destId="{AF8F8A69-69BF-4D6F-8959-B048530C70E7}" srcOrd="0" destOrd="0" presId="urn:microsoft.com/office/officeart/2005/8/layout/vList2"/>
    <dgm:cxn modelId="{B3259262-D330-467D-84A7-BDDBD420BBE2}" srcId="{8256AABD-4C78-47DB-AF01-E648ACEA23AB}" destId="{6465CC3E-16B3-42D8-9850-624C6D130D15}" srcOrd="0" destOrd="0" parTransId="{9B0CE528-332E-4238-AEB7-90CAEF9F8137}" sibTransId="{9BE202FB-A121-44C5-BA96-8EBDE5082E3B}"/>
    <dgm:cxn modelId="{A0B2C643-68F6-496C-8F07-A95BA46EF71A}" type="presOf" srcId="{8256AABD-4C78-47DB-AF01-E648ACEA23AB}" destId="{28D541E1-0309-456B-B924-E982EC56FF6B}" srcOrd="0" destOrd="0" presId="urn:microsoft.com/office/officeart/2005/8/layout/vList2"/>
    <dgm:cxn modelId="{2D21F3F5-CE75-4FE3-B6A6-4F7B9665CAA5}" type="presParOf" srcId="{28D541E1-0309-456B-B924-E982EC56FF6B}" destId="{AF8F8A69-69BF-4D6F-8959-B048530C70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pPr/>
      <dgm:t>
        <a:bodyPr/>
        <a:lstStyle/>
        <a:p>
          <a:pPr rtl="0"/>
          <a:r>
            <a:rPr lang="en-US" dirty="0"/>
            <a:t>a:link{text-decoration:none;}</a:t>
          </a:r>
          <a:endParaRPr lang="zh-TW" dirty="0"/>
        </a:p>
      </dgm:t>
    </dgm:pt>
    <dgm:pt modelId="{10B47C67-E696-4BC0-AA40-F6433E0EF12F}" type="parTrans" cxnId="{81ADDFBB-C745-42C5-A1C3-43E4C2D577B8}">
      <dgm:prSet/>
      <dgm:spPr/>
      <dgm:t>
        <a:bodyPr/>
        <a:lstStyle/>
        <a:p>
          <a:endParaRPr lang="zh-TW" altLang="en-US"/>
        </a:p>
      </dgm:t>
    </dgm:pt>
    <dgm:pt modelId="{7A9512FF-EC0A-4C3F-8831-E3D7F518DED8}" type="sibTrans" cxnId="{81ADDFBB-C745-42C5-A1C3-43E4C2D577B8}">
      <dgm:prSet/>
      <dgm:spPr/>
      <dgm:t>
        <a:bodyPr/>
        <a:lstStyle/>
        <a:p>
          <a:endParaRPr lang="zh-TW" altLang="en-US"/>
        </a:p>
      </dgm:t>
    </dgm:pt>
    <dgm:pt modelId="{6F45C902-A9B2-4728-821D-9A86967B72D3}">
      <dgm:prSet/>
      <dgm:spPr/>
      <dgm:t>
        <a:bodyPr/>
        <a:lstStyle/>
        <a:p>
          <a:pPr rtl="0"/>
          <a:r>
            <a:rPr lang="en-US" dirty="0"/>
            <a:t>a:visited{color:red;}</a:t>
          </a:r>
          <a:endParaRPr lang="zh-TW" dirty="0"/>
        </a:p>
      </dgm:t>
    </dgm:pt>
    <dgm:pt modelId="{A4F6E3AF-9E38-44E7-AEB3-FC21A80AD2EA}" type="parTrans" cxnId="{ED06A551-673D-498D-B427-E4B4B00CEE25}">
      <dgm:prSet/>
      <dgm:spPr/>
      <dgm:t>
        <a:bodyPr/>
        <a:lstStyle/>
        <a:p>
          <a:endParaRPr lang="zh-TW" altLang="en-US"/>
        </a:p>
      </dgm:t>
    </dgm:pt>
    <dgm:pt modelId="{9811F5C1-9F4A-482E-9FA0-9923148875EB}" type="sibTrans" cxnId="{ED06A551-673D-498D-B427-E4B4B00CEE25}">
      <dgm:prSet/>
      <dgm:spPr/>
      <dgm:t>
        <a:bodyPr/>
        <a:lstStyle/>
        <a:p>
          <a:endParaRPr lang="zh-TW" altLang="en-US"/>
        </a:p>
      </dgm:t>
    </dgm:pt>
    <dgm:pt modelId="{6762080A-BF3B-4D24-80F9-E66E136668BB}">
      <dgm:prSet/>
      <dgm:spPr/>
      <dgm:t>
        <a:bodyPr/>
        <a:lstStyle/>
        <a:p>
          <a:pPr rtl="0"/>
          <a:r>
            <a:rPr lang="en-US" dirty="0"/>
            <a:t>a:hover{text-decoration:underline;color:green;}</a:t>
          </a:r>
          <a:endParaRPr lang="zh-TW" dirty="0"/>
        </a:p>
      </dgm:t>
    </dgm:pt>
    <dgm:pt modelId="{65B8E214-7F63-44E7-AADD-8916554F6F21}" type="parTrans" cxnId="{484B2712-2092-4F90-8F22-F9F58593A3C7}">
      <dgm:prSet/>
      <dgm:spPr/>
      <dgm:t>
        <a:bodyPr/>
        <a:lstStyle/>
        <a:p>
          <a:endParaRPr lang="zh-TW" altLang="en-US"/>
        </a:p>
      </dgm:t>
    </dgm:pt>
    <dgm:pt modelId="{9C7C3294-7BC3-4E2A-BA9B-9A32FC03F049}" type="sibTrans" cxnId="{484B2712-2092-4F90-8F22-F9F58593A3C7}">
      <dgm:prSet/>
      <dgm:spPr/>
      <dgm:t>
        <a:bodyPr/>
        <a:lstStyle/>
        <a:p>
          <a:endParaRPr lang="zh-TW" altLang="en-US"/>
        </a:p>
      </dgm:t>
    </dgm:pt>
    <dgm:pt modelId="{FEC43842-E51F-477E-A2B5-3C1C0B25E8D1}">
      <dgm:prSet/>
      <dgm:spPr/>
      <dgm:t>
        <a:bodyPr/>
        <a:lstStyle/>
        <a:p>
          <a:pPr rtl="0"/>
          <a:r>
            <a:rPr lang="en-US" dirty="0"/>
            <a:t>a:active{color:yellow;}</a:t>
          </a:r>
          <a:endParaRPr lang="zh-TW" dirty="0"/>
        </a:p>
      </dgm:t>
    </dgm:pt>
    <dgm:pt modelId="{AC2E2EAD-9ACB-4BEB-BA28-56B2FFA506ED}" type="parTrans" cxnId="{EE4CD320-1BA2-4976-9178-DEB3753AA05B}">
      <dgm:prSet/>
      <dgm:spPr/>
      <dgm:t>
        <a:bodyPr/>
        <a:lstStyle/>
        <a:p>
          <a:endParaRPr lang="zh-TW" altLang="en-US"/>
        </a:p>
      </dgm:t>
    </dgm:pt>
    <dgm:pt modelId="{BD73FB55-900E-459F-89F4-938DDF595837}" type="sibTrans" cxnId="{EE4CD320-1BA2-4976-9178-DEB3753AA05B}">
      <dgm:prSet/>
      <dgm:spPr/>
      <dgm:t>
        <a:bodyPr/>
        <a:lstStyle/>
        <a:p>
          <a:endParaRPr lang="zh-TW" altLang="en-US"/>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pPr/>
      <dgm:t>
        <a:bodyPr/>
        <a:lstStyle/>
        <a:p>
          <a:pPr rtl="0"/>
          <a:r>
            <a:rPr lang="en-US" dirty="0"/>
            <a:t>a:link, a:visited{text-decoration:none;}</a:t>
          </a:r>
          <a:endParaRPr lang="zh-TW" dirty="0"/>
        </a:p>
      </dgm:t>
    </dgm:pt>
    <dgm:pt modelId="{10B47C67-E696-4BC0-AA40-F6433E0EF12F}" type="parTrans" cxnId="{81ADDFBB-C745-42C5-A1C3-43E4C2D577B8}">
      <dgm:prSet/>
      <dgm:spPr/>
      <dgm:t>
        <a:bodyPr/>
        <a:lstStyle/>
        <a:p>
          <a:endParaRPr lang="zh-TW" altLang="en-US"/>
        </a:p>
      </dgm:t>
    </dgm:pt>
    <dgm:pt modelId="{7A9512FF-EC0A-4C3F-8831-E3D7F518DED8}" type="sibTrans" cxnId="{81ADDFBB-C745-42C5-A1C3-43E4C2D577B8}">
      <dgm:prSet/>
      <dgm:spPr/>
      <dgm:t>
        <a:bodyPr/>
        <a:lstStyle/>
        <a:p>
          <a:endParaRPr lang="zh-TW" altLang="en-US"/>
        </a:p>
      </dgm:t>
    </dgm:pt>
    <dgm:pt modelId="{6F45C902-A9B2-4728-821D-9A86967B72D3}">
      <dgm:prSet/>
      <dgm:spPr/>
      <dgm:t>
        <a:bodyPr/>
        <a:lstStyle/>
        <a:p>
          <a:pPr rtl="0"/>
          <a:r>
            <a:rPr lang="en-US" dirty="0"/>
            <a:t>a:hover, a:active{text-decoration:underline;color:green;}</a:t>
          </a:r>
          <a:endParaRPr lang="zh-TW" dirty="0"/>
        </a:p>
      </dgm:t>
    </dgm:pt>
    <dgm:pt modelId="{A4F6E3AF-9E38-44E7-AEB3-FC21A80AD2EA}" type="parTrans" cxnId="{ED06A551-673D-498D-B427-E4B4B00CEE25}">
      <dgm:prSet/>
      <dgm:spPr/>
      <dgm:t>
        <a:bodyPr/>
        <a:lstStyle/>
        <a:p>
          <a:endParaRPr lang="zh-TW" altLang="en-US"/>
        </a:p>
      </dgm:t>
    </dgm:pt>
    <dgm:pt modelId="{9811F5C1-9F4A-482E-9FA0-9923148875EB}" type="sibTrans" cxnId="{ED06A551-673D-498D-B427-E4B4B00CEE25}">
      <dgm:prSet/>
      <dgm:spPr/>
      <dgm:t>
        <a:bodyPr/>
        <a:lstStyle/>
        <a:p>
          <a:endParaRPr lang="zh-TW" altLang="en-US"/>
        </a:p>
      </dgm:t>
    </dgm:pt>
    <dgm:pt modelId="{6762080A-BF3B-4D24-80F9-E66E136668BB}">
      <dgm:prSet/>
      <dgm:spPr/>
      <dgm:t>
        <a:bodyPr/>
        <a:lstStyle/>
        <a:p>
          <a:pPr rtl="0"/>
          <a:r>
            <a:rPr lang="en-US" dirty="0"/>
            <a:t>.box a:link, .box a:visited{text-decoration:none;}</a:t>
          </a:r>
          <a:endParaRPr lang="zh-TW" dirty="0"/>
        </a:p>
      </dgm:t>
    </dgm:pt>
    <dgm:pt modelId="{65B8E214-7F63-44E7-AADD-8916554F6F21}" type="parTrans" cxnId="{484B2712-2092-4F90-8F22-F9F58593A3C7}">
      <dgm:prSet/>
      <dgm:spPr/>
      <dgm:t>
        <a:bodyPr/>
        <a:lstStyle/>
        <a:p>
          <a:endParaRPr lang="zh-TW" altLang="en-US"/>
        </a:p>
      </dgm:t>
    </dgm:pt>
    <dgm:pt modelId="{9C7C3294-7BC3-4E2A-BA9B-9A32FC03F049}" type="sibTrans" cxnId="{484B2712-2092-4F90-8F22-F9F58593A3C7}">
      <dgm:prSet/>
      <dgm:spPr/>
      <dgm:t>
        <a:bodyPr/>
        <a:lstStyle/>
        <a:p>
          <a:endParaRPr lang="zh-TW" altLang="en-US"/>
        </a:p>
      </dgm:t>
    </dgm:pt>
    <dgm:pt modelId="{FEC43842-E51F-477E-A2B5-3C1C0B25E8D1}">
      <dgm:prSet/>
      <dgm:spPr/>
      <dgm:t>
        <a:bodyPr/>
        <a:lstStyle/>
        <a:p>
          <a:pPr rtl="0"/>
          <a:r>
            <a:rPr lang="en-US" dirty="0"/>
            <a:t>.box a:hover, .box a:active{text-decoration:underline;color:#0cf;}</a:t>
          </a:r>
          <a:endParaRPr lang="zh-TW" dirty="0"/>
        </a:p>
      </dgm:t>
    </dgm:pt>
    <dgm:pt modelId="{AC2E2EAD-9ACB-4BEB-BA28-56B2FFA506ED}" type="parTrans" cxnId="{EE4CD320-1BA2-4976-9178-DEB3753AA05B}">
      <dgm:prSet/>
      <dgm:spPr/>
      <dgm:t>
        <a:bodyPr/>
        <a:lstStyle/>
        <a:p>
          <a:endParaRPr lang="zh-TW" altLang="en-US"/>
        </a:p>
      </dgm:t>
    </dgm:pt>
    <dgm:pt modelId="{BD73FB55-900E-459F-89F4-938DDF595837}" type="sibTrans" cxnId="{EE4CD320-1BA2-4976-9178-DEB3753AA05B}">
      <dgm:prSet/>
      <dgm:spPr/>
      <dgm:t>
        <a:bodyPr/>
        <a:lstStyle/>
        <a:p>
          <a:endParaRPr lang="zh-TW" altLang="en-US"/>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custLinFactNeighborX="6465" custLinFactNeighborY="-78377">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055DE1-EFB7-4BD3-B3C8-2829FF47B97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TW" altLang="en-US"/>
        </a:p>
      </dgm:t>
    </dgm:pt>
    <dgm:pt modelId="{3491256B-F3EF-4CE7-996A-7C44AF1A9097}">
      <dgm:prSet/>
      <dgm:spPr/>
      <dgm:t>
        <a:bodyPr/>
        <a:lstStyle/>
        <a:p>
          <a:pPr rtl="0"/>
          <a:r>
            <a:rPr lang="en-US" altLang="zh-TW" dirty="0"/>
            <a:t>&lt;body&gt;</a:t>
          </a:r>
          <a:endParaRPr lang="zh-TW" dirty="0"/>
        </a:p>
      </dgm:t>
    </dgm:pt>
    <dgm:pt modelId="{625AECDB-1319-40EB-B24C-8110CA5BDB13}" type="parTrans" cxnId="{7B997776-EC03-407A-8EF0-6DBA1F638ED4}">
      <dgm:prSet/>
      <dgm:spPr/>
      <dgm:t>
        <a:bodyPr/>
        <a:lstStyle/>
        <a:p>
          <a:endParaRPr lang="zh-TW" altLang="en-US"/>
        </a:p>
      </dgm:t>
    </dgm:pt>
    <dgm:pt modelId="{661C7451-137E-4FB9-89FD-C9A38014B3C7}" type="sibTrans" cxnId="{7B997776-EC03-407A-8EF0-6DBA1F638ED4}">
      <dgm:prSet/>
      <dgm:spPr/>
      <dgm:t>
        <a:bodyPr/>
        <a:lstStyle/>
        <a:p>
          <a:endParaRPr lang="zh-TW" altLang="en-US"/>
        </a:p>
      </dgm:t>
    </dgm:pt>
    <dgm:pt modelId="{D0618923-6EC3-47A0-8F26-E47E8AF5802F}">
      <dgm:prSet/>
      <dgm:spPr/>
      <dgm:t>
        <a:bodyPr/>
        <a:lstStyle/>
        <a:p>
          <a:pPr rtl="0"/>
          <a:r>
            <a:rPr lang="en-US" altLang="zh-TW" dirty="0"/>
            <a:t>&lt;!DOCTYPE html&gt;</a:t>
          </a:r>
          <a:endParaRPr lang="zh-TW" dirty="0"/>
        </a:p>
      </dgm:t>
    </dgm:pt>
    <dgm:pt modelId="{C78B00EA-6180-48F8-942E-3D5547C40E8E}" type="parTrans" cxnId="{4FC2A63F-0FDD-449B-9B2B-040A33F318FA}">
      <dgm:prSet/>
      <dgm:spPr/>
      <dgm:t>
        <a:bodyPr/>
        <a:lstStyle/>
        <a:p>
          <a:endParaRPr lang="zh-TW" altLang="en-US"/>
        </a:p>
      </dgm:t>
    </dgm:pt>
    <dgm:pt modelId="{AFB642A3-66CF-4D86-AC97-6A862B38761F}" type="sibTrans" cxnId="{4FC2A63F-0FDD-449B-9B2B-040A33F318FA}">
      <dgm:prSet/>
      <dgm:spPr/>
      <dgm:t>
        <a:bodyPr/>
        <a:lstStyle/>
        <a:p>
          <a:endParaRPr lang="zh-TW" altLang="en-US"/>
        </a:p>
      </dgm:t>
    </dgm:pt>
    <dgm:pt modelId="{66976B7A-AAA1-431F-A161-D578509D758C}">
      <dgm:prSet/>
      <dgm:spPr/>
      <dgm:t>
        <a:bodyPr/>
        <a:lstStyle/>
        <a:p>
          <a:pPr rtl="0"/>
          <a:r>
            <a:rPr lang="en-US" altLang="zh-TW" dirty="0"/>
            <a:t>&lt;head&gt;</a:t>
          </a:r>
          <a:endParaRPr lang="zh-TW" dirty="0"/>
        </a:p>
      </dgm:t>
    </dgm:pt>
    <dgm:pt modelId="{BA8243F3-9CA2-4F92-B77E-0E60119CF4EE}" type="parTrans" cxnId="{AC0A3911-0FBE-4116-9536-9CA38E36859F}">
      <dgm:prSet/>
      <dgm:spPr/>
      <dgm:t>
        <a:bodyPr/>
        <a:lstStyle/>
        <a:p>
          <a:endParaRPr lang="zh-TW" altLang="en-US"/>
        </a:p>
      </dgm:t>
    </dgm:pt>
    <dgm:pt modelId="{FFEF4CD3-F470-4A19-8E7E-EE949F05A2F4}" type="sibTrans" cxnId="{AC0A3911-0FBE-4116-9536-9CA38E36859F}">
      <dgm:prSet/>
      <dgm:spPr/>
      <dgm:t>
        <a:bodyPr/>
        <a:lstStyle/>
        <a:p>
          <a:endParaRPr lang="zh-TW" altLang="en-US"/>
        </a:p>
      </dgm:t>
    </dgm:pt>
    <dgm:pt modelId="{80F60490-7F8C-4190-BE67-795CFCE0514A}" type="pres">
      <dgm:prSet presAssocID="{04055DE1-EFB7-4BD3-B3C8-2829FF47B976}" presName="linearFlow" presStyleCnt="0">
        <dgm:presLayoutVars>
          <dgm:resizeHandles val="exact"/>
        </dgm:presLayoutVars>
      </dgm:prSet>
      <dgm:spPr/>
    </dgm:pt>
    <dgm:pt modelId="{3332D17F-843A-428D-AB1D-EADC5E347027}" type="pres">
      <dgm:prSet presAssocID="{D0618923-6EC3-47A0-8F26-E47E8AF5802F}" presName="node" presStyleLbl="node1" presStyleIdx="0" presStyleCnt="3" custLinFactNeighborX="-988" custLinFactNeighborY="8277">
        <dgm:presLayoutVars>
          <dgm:bulletEnabled val="1"/>
        </dgm:presLayoutVars>
      </dgm:prSet>
      <dgm:spPr/>
    </dgm:pt>
    <dgm:pt modelId="{9FE4072D-57B6-475A-A7A3-4716BDE380DD}" type="pres">
      <dgm:prSet presAssocID="{AFB642A3-66CF-4D86-AC97-6A862B38761F}" presName="sibTrans" presStyleLbl="sibTrans2D1" presStyleIdx="0" presStyleCnt="2"/>
      <dgm:spPr/>
    </dgm:pt>
    <dgm:pt modelId="{90938754-874A-4E98-905A-4107DD88305D}" type="pres">
      <dgm:prSet presAssocID="{AFB642A3-66CF-4D86-AC97-6A862B38761F}" presName="connectorText" presStyleLbl="sibTrans2D1" presStyleIdx="0" presStyleCnt="2"/>
      <dgm:spPr/>
    </dgm:pt>
    <dgm:pt modelId="{9CFB3915-ED26-4C56-8370-0FDE77CBD8D2}" type="pres">
      <dgm:prSet presAssocID="{66976B7A-AAA1-431F-A161-D578509D758C}" presName="node" presStyleLbl="node1" presStyleIdx="1" presStyleCnt="3">
        <dgm:presLayoutVars>
          <dgm:bulletEnabled val="1"/>
        </dgm:presLayoutVars>
      </dgm:prSet>
      <dgm:spPr/>
    </dgm:pt>
    <dgm:pt modelId="{111D8C5B-2F39-4046-B25D-28EDB833F283}" type="pres">
      <dgm:prSet presAssocID="{FFEF4CD3-F470-4A19-8E7E-EE949F05A2F4}" presName="sibTrans" presStyleLbl="sibTrans2D1" presStyleIdx="1" presStyleCnt="2"/>
      <dgm:spPr/>
    </dgm:pt>
    <dgm:pt modelId="{266D04C2-18DF-469B-8F11-0106A9E12B49}" type="pres">
      <dgm:prSet presAssocID="{FFEF4CD3-F470-4A19-8E7E-EE949F05A2F4}" presName="connectorText" presStyleLbl="sibTrans2D1" presStyleIdx="1" presStyleCnt="2"/>
      <dgm:spPr/>
    </dgm:pt>
    <dgm:pt modelId="{0CB3D7EF-0240-4165-A48E-5CE70AE6529D}" type="pres">
      <dgm:prSet presAssocID="{3491256B-F3EF-4CE7-996A-7C44AF1A9097}" presName="node" presStyleLbl="node1" presStyleIdx="2" presStyleCnt="3">
        <dgm:presLayoutVars>
          <dgm:bulletEnabled val="1"/>
        </dgm:presLayoutVars>
      </dgm:prSet>
      <dgm:spPr/>
    </dgm:pt>
  </dgm:ptLst>
  <dgm:cxnLst>
    <dgm:cxn modelId="{AC0A3911-0FBE-4116-9536-9CA38E36859F}" srcId="{04055DE1-EFB7-4BD3-B3C8-2829FF47B976}" destId="{66976B7A-AAA1-431F-A161-D578509D758C}" srcOrd="1" destOrd="0" parTransId="{BA8243F3-9CA2-4F92-B77E-0E60119CF4EE}" sibTransId="{FFEF4CD3-F470-4A19-8E7E-EE949F05A2F4}"/>
    <dgm:cxn modelId="{9D436626-1836-4E56-951E-EEDD8812F2FF}" type="presOf" srcId="{AFB642A3-66CF-4D86-AC97-6A862B38761F}" destId="{9FE4072D-57B6-475A-A7A3-4716BDE380DD}" srcOrd="0" destOrd="0" presId="urn:microsoft.com/office/officeart/2005/8/layout/process2"/>
    <dgm:cxn modelId="{33ED5339-96CD-4C7D-A227-63A1E3519B05}" type="presOf" srcId="{FFEF4CD3-F470-4A19-8E7E-EE949F05A2F4}" destId="{266D04C2-18DF-469B-8F11-0106A9E12B49}" srcOrd="1" destOrd="0" presId="urn:microsoft.com/office/officeart/2005/8/layout/process2"/>
    <dgm:cxn modelId="{4FC2A63F-0FDD-449B-9B2B-040A33F318FA}" srcId="{04055DE1-EFB7-4BD3-B3C8-2829FF47B976}" destId="{D0618923-6EC3-47A0-8F26-E47E8AF5802F}" srcOrd="0" destOrd="0" parTransId="{C78B00EA-6180-48F8-942E-3D5547C40E8E}" sibTransId="{AFB642A3-66CF-4D86-AC97-6A862B38761F}"/>
    <dgm:cxn modelId="{31BA6868-DA50-4D2B-9FC9-52276A87803A}" type="presOf" srcId="{04055DE1-EFB7-4BD3-B3C8-2829FF47B976}" destId="{80F60490-7F8C-4190-BE67-795CFCE0514A}" srcOrd="0" destOrd="0" presId="urn:microsoft.com/office/officeart/2005/8/layout/process2"/>
    <dgm:cxn modelId="{A6968449-C5B2-421C-8770-44CE70B21E98}" type="presOf" srcId="{66976B7A-AAA1-431F-A161-D578509D758C}" destId="{9CFB3915-ED26-4C56-8370-0FDE77CBD8D2}" srcOrd="0" destOrd="0" presId="urn:microsoft.com/office/officeart/2005/8/layout/process2"/>
    <dgm:cxn modelId="{90EA0E4A-2063-45C1-A7FA-ECF0B1CE3FE7}" type="presOf" srcId="{FFEF4CD3-F470-4A19-8E7E-EE949F05A2F4}" destId="{111D8C5B-2F39-4046-B25D-28EDB833F283}" srcOrd="0" destOrd="0" presId="urn:microsoft.com/office/officeart/2005/8/layout/process2"/>
    <dgm:cxn modelId="{7B997776-EC03-407A-8EF0-6DBA1F638ED4}" srcId="{04055DE1-EFB7-4BD3-B3C8-2829FF47B976}" destId="{3491256B-F3EF-4CE7-996A-7C44AF1A9097}" srcOrd="2" destOrd="0" parTransId="{625AECDB-1319-40EB-B24C-8110CA5BDB13}" sibTransId="{661C7451-137E-4FB9-89FD-C9A38014B3C7}"/>
    <dgm:cxn modelId="{320464A1-824C-4BEE-9D90-3E4C1BF6F9C2}" type="presOf" srcId="{AFB642A3-66CF-4D86-AC97-6A862B38761F}" destId="{90938754-874A-4E98-905A-4107DD88305D}" srcOrd="1" destOrd="0" presId="urn:microsoft.com/office/officeart/2005/8/layout/process2"/>
    <dgm:cxn modelId="{78BACAB2-3A9E-4419-BDD2-93AACDF2E396}" type="presOf" srcId="{3491256B-F3EF-4CE7-996A-7C44AF1A9097}" destId="{0CB3D7EF-0240-4165-A48E-5CE70AE6529D}" srcOrd="0" destOrd="0" presId="urn:microsoft.com/office/officeart/2005/8/layout/process2"/>
    <dgm:cxn modelId="{E0EBD1E6-EE14-4B5F-8913-B324AC8DD06F}" type="presOf" srcId="{D0618923-6EC3-47A0-8F26-E47E8AF5802F}" destId="{3332D17F-843A-428D-AB1D-EADC5E347027}" srcOrd="0" destOrd="0" presId="urn:microsoft.com/office/officeart/2005/8/layout/process2"/>
    <dgm:cxn modelId="{F5332A57-8043-4710-B999-C3A1EE29F6B6}" type="presParOf" srcId="{80F60490-7F8C-4190-BE67-795CFCE0514A}" destId="{3332D17F-843A-428D-AB1D-EADC5E347027}" srcOrd="0" destOrd="0" presId="urn:microsoft.com/office/officeart/2005/8/layout/process2"/>
    <dgm:cxn modelId="{D25F711D-5DE3-4DE7-BA92-E8F68501DF24}" type="presParOf" srcId="{80F60490-7F8C-4190-BE67-795CFCE0514A}" destId="{9FE4072D-57B6-475A-A7A3-4716BDE380DD}" srcOrd="1" destOrd="0" presId="urn:microsoft.com/office/officeart/2005/8/layout/process2"/>
    <dgm:cxn modelId="{B94D8B60-B779-43C7-9098-537D3DDA9804}" type="presParOf" srcId="{9FE4072D-57B6-475A-A7A3-4716BDE380DD}" destId="{90938754-874A-4E98-905A-4107DD88305D}" srcOrd="0" destOrd="0" presId="urn:microsoft.com/office/officeart/2005/8/layout/process2"/>
    <dgm:cxn modelId="{C071ABDF-E3C2-442E-9152-680AAA396C90}" type="presParOf" srcId="{80F60490-7F8C-4190-BE67-795CFCE0514A}" destId="{9CFB3915-ED26-4C56-8370-0FDE77CBD8D2}" srcOrd="2" destOrd="0" presId="urn:microsoft.com/office/officeart/2005/8/layout/process2"/>
    <dgm:cxn modelId="{F18F3DC6-CA80-41E4-8826-2868609735C1}" type="presParOf" srcId="{80F60490-7F8C-4190-BE67-795CFCE0514A}" destId="{111D8C5B-2F39-4046-B25D-28EDB833F283}" srcOrd="3" destOrd="0" presId="urn:microsoft.com/office/officeart/2005/8/layout/process2"/>
    <dgm:cxn modelId="{FC3D18B8-D581-415A-B5E0-9F6584D89C3F}" type="presParOf" srcId="{111D8C5B-2F39-4046-B25D-28EDB833F283}" destId="{266D04C2-18DF-469B-8F11-0106A9E12B49}" srcOrd="0" destOrd="0" presId="urn:microsoft.com/office/officeart/2005/8/layout/process2"/>
    <dgm:cxn modelId="{ED15C857-F674-40C6-86EC-FDCCC81D40AE}" type="presParOf" srcId="{80F60490-7F8C-4190-BE67-795CFCE0514A}" destId="{0CB3D7EF-0240-4165-A48E-5CE70AE6529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EFBA73-61ED-457F-91D9-CD2C710B40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158E9BDA-C747-43EB-8300-BD6F04A880D0}">
      <dgm:prSet custT="1"/>
      <dgm:spPr/>
      <dgm:t>
        <a:bodyPr/>
        <a:lstStyle/>
        <a:p>
          <a:pPr algn="ctr" rtl="0"/>
          <a:r>
            <a:rPr lang="en-US" sz="1800" dirty="0">
              <a:latin typeface="Arial Unicode MS" panose="020B0604020202020204" pitchFamily="34" charset="-120"/>
              <a:ea typeface="Arial Unicode MS" panose="020B0604020202020204" pitchFamily="34" charset="-120"/>
              <a:cs typeface="Arial Unicode MS" panose="020B0604020202020204" pitchFamily="34" charset="-120"/>
            </a:rPr>
            <a:t>HTML4</a:t>
          </a:r>
          <a:endParaRPr lang="zh-TW" sz="1800" dirty="0">
            <a:latin typeface="Arial Unicode MS" panose="020B0604020202020204" pitchFamily="34" charset="-120"/>
            <a:ea typeface="Arial Unicode MS" panose="020B0604020202020204" pitchFamily="34" charset="-120"/>
            <a:cs typeface="Arial Unicode MS" panose="020B0604020202020204" pitchFamily="34" charset="-120"/>
          </a:endParaRPr>
        </a:p>
      </dgm:t>
    </dgm:pt>
    <dgm:pt modelId="{A1757440-4A49-42B3-B07D-114CAC7E792D}" type="parTrans" cxnId="{F733E7B7-5E4D-4FCA-9F5E-82311BBD6138}">
      <dgm:prSet/>
      <dgm:spPr/>
      <dgm:t>
        <a:bodyPr/>
        <a:lstStyle/>
        <a:p>
          <a:endParaRPr lang="zh-TW" altLang="en-US"/>
        </a:p>
      </dgm:t>
    </dgm:pt>
    <dgm:pt modelId="{56E5DF1E-65F4-49ED-9B85-783189201357}" type="sibTrans" cxnId="{F733E7B7-5E4D-4FCA-9F5E-82311BBD6138}">
      <dgm:prSet/>
      <dgm:spPr/>
      <dgm:t>
        <a:bodyPr/>
        <a:lstStyle/>
        <a:p>
          <a:endParaRPr lang="zh-TW" altLang="en-US"/>
        </a:p>
      </dgm:t>
    </dgm:pt>
    <dgm:pt modelId="{453BBD93-437B-45D4-8326-903079E04018}">
      <dgm:prSet custT="1"/>
      <dgm:spPr/>
      <dgm:t>
        <a:bodyPr/>
        <a:lstStyle/>
        <a:p>
          <a:pPr rtl="0"/>
          <a:r>
            <a:rPr lang="en-US" sz="1200" dirty="0"/>
            <a:t>&lt;!DOCTYPE HTML PUBLIC "-//W3C//DTD HTML 4.01//EN" " http://www.w3.org/TR/html4/strict.dtd"&gt;</a:t>
          </a:r>
          <a:endParaRPr lang="zh-TW" sz="1200" dirty="0"/>
        </a:p>
      </dgm:t>
    </dgm:pt>
    <dgm:pt modelId="{F6603870-CBA8-4C68-AF78-FE17614DD8C7}" type="parTrans" cxnId="{11975C8D-B2AC-4E54-B017-63A5AC1A0DB1}">
      <dgm:prSet/>
      <dgm:spPr/>
      <dgm:t>
        <a:bodyPr/>
        <a:lstStyle/>
        <a:p>
          <a:endParaRPr lang="zh-TW" altLang="en-US"/>
        </a:p>
      </dgm:t>
    </dgm:pt>
    <dgm:pt modelId="{20D279B7-39B4-4E52-8497-0E782A5A804B}" type="sibTrans" cxnId="{11975C8D-B2AC-4E54-B017-63A5AC1A0DB1}">
      <dgm:prSet/>
      <dgm:spPr/>
      <dgm:t>
        <a:bodyPr/>
        <a:lstStyle/>
        <a:p>
          <a:endParaRPr lang="zh-TW" altLang="en-US"/>
        </a:p>
      </dgm:t>
    </dgm:pt>
    <dgm:pt modelId="{9199EF25-0F64-43E0-8F22-94D8008F9280}">
      <dgm:prSet custT="1"/>
      <dgm:spPr/>
      <dgm:t>
        <a:bodyPr/>
        <a:lstStyle/>
        <a:p>
          <a:pPr rtl="0"/>
          <a:r>
            <a:rPr lang="en-US" sz="1200" dirty="0"/>
            <a:t>&lt;!DOCTYPE HTML PUBLIC "-//W3C//DTD HTML 4.01 Transitional//EN" " http://www.w3.org/TR/html4/loose.dtd"&gt;</a:t>
          </a:r>
          <a:endParaRPr lang="zh-TW" sz="1200" dirty="0"/>
        </a:p>
      </dgm:t>
    </dgm:pt>
    <dgm:pt modelId="{7B1ED1B7-6B33-46AB-9F3E-F6BB50F52CC2}" type="parTrans" cxnId="{49CD598E-F1CF-4225-A0B2-23EAD410093E}">
      <dgm:prSet/>
      <dgm:spPr/>
      <dgm:t>
        <a:bodyPr/>
        <a:lstStyle/>
        <a:p>
          <a:endParaRPr lang="zh-TW" altLang="en-US"/>
        </a:p>
      </dgm:t>
    </dgm:pt>
    <dgm:pt modelId="{3E6F0FCE-E0EB-4B1C-A53E-ECF4F490E40F}" type="sibTrans" cxnId="{49CD598E-F1CF-4225-A0B2-23EAD410093E}">
      <dgm:prSet/>
      <dgm:spPr/>
      <dgm:t>
        <a:bodyPr/>
        <a:lstStyle/>
        <a:p>
          <a:endParaRPr lang="zh-TW" altLang="en-US"/>
        </a:p>
      </dgm:t>
    </dgm:pt>
    <dgm:pt modelId="{D6D24396-320E-4C07-AA58-289C3FDB454C}">
      <dgm:prSet custT="1"/>
      <dgm:spPr/>
      <dgm:t>
        <a:bodyPr/>
        <a:lstStyle/>
        <a:p>
          <a:pPr rtl="0"/>
          <a:r>
            <a:rPr lang="en-US" sz="1200" dirty="0"/>
            <a:t>&lt;!DOCTYPE HTML PUBLIC "-//W3C//DTD HTML 4.01 Frameset//EN" " http://www.w3.org/TR/html4/frameset.dtd"&gt;</a:t>
          </a:r>
          <a:endParaRPr lang="zh-TW" sz="1200" dirty="0"/>
        </a:p>
      </dgm:t>
    </dgm:pt>
    <dgm:pt modelId="{BE3AEB36-CC59-4456-9325-70D07C378A20}" type="parTrans" cxnId="{E369FCAE-B9EA-41AA-8C57-A28AACCE3EA9}">
      <dgm:prSet/>
      <dgm:spPr/>
      <dgm:t>
        <a:bodyPr/>
        <a:lstStyle/>
        <a:p>
          <a:endParaRPr lang="zh-TW" altLang="en-US"/>
        </a:p>
      </dgm:t>
    </dgm:pt>
    <dgm:pt modelId="{B8B0A95F-65BB-4F64-9225-8C1E3387C198}" type="sibTrans" cxnId="{E369FCAE-B9EA-41AA-8C57-A28AACCE3EA9}">
      <dgm:prSet/>
      <dgm:spPr/>
      <dgm:t>
        <a:bodyPr/>
        <a:lstStyle/>
        <a:p>
          <a:endParaRPr lang="zh-TW" altLang="en-US"/>
        </a:p>
      </dgm:t>
    </dgm:pt>
    <dgm:pt modelId="{C4008BB9-96BD-4995-AB4D-0CB614CA50F2}" type="pres">
      <dgm:prSet presAssocID="{5BEFBA73-61ED-457F-91D9-CD2C710B401F}" presName="linear" presStyleCnt="0">
        <dgm:presLayoutVars>
          <dgm:animLvl val="lvl"/>
          <dgm:resizeHandles val="exact"/>
        </dgm:presLayoutVars>
      </dgm:prSet>
      <dgm:spPr/>
    </dgm:pt>
    <dgm:pt modelId="{8D4816F4-D32B-40E4-AE48-3393FDE1F616}" type="pres">
      <dgm:prSet presAssocID="{158E9BDA-C747-43EB-8300-BD6F04A880D0}" presName="parentText" presStyleLbl="node1" presStyleIdx="0" presStyleCnt="4" custScaleX="28390" custScaleY="109782">
        <dgm:presLayoutVars>
          <dgm:chMax val="0"/>
          <dgm:bulletEnabled val="1"/>
        </dgm:presLayoutVars>
      </dgm:prSet>
      <dgm:spPr/>
    </dgm:pt>
    <dgm:pt modelId="{3ED2B861-EA8B-4337-8162-F84F27D6441B}" type="pres">
      <dgm:prSet presAssocID="{56E5DF1E-65F4-49ED-9B85-783189201357}" presName="spacer" presStyleCnt="0"/>
      <dgm:spPr/>
    </dgm:pt>
    <dgm:pt modelId="{63E187E9-0EC7-4613-BDDB-5987F5865E39}" type="pres">
      <dgm:prSet presAssocID="{453BBD93-437B-45D4-8326-903079E04018}" presName="parentText" presStyleLbl="node1" presStyleIdx="1" presStyleCnt="4" custScaleY="70189">
        <dgm:presLayoutVars>
          <dgm:chMax val="0"/>
          <dgm:bulletEnabled val="1"/>
        </dgm:presLayoutVars>
      </dgm:prSet>
      <dgm:spPr/>
    </dgm:pt>
    <dgm:pt modelId="{4DE88FC6-4879-44C4-8CEA-497AA3946D7C}" type="pres">
      <dgm:prSet presAssocID="{20D279B7-39B4-4E52-8497-0E782A5A804B}" presName="spacer" presStyleCnt="0"/>
      <dgm:spPr/>
    </dgm:pt>
    <dgm:pt modelId="{3C3E51FD-F1D6-4B9C-928D-C2807ECDFBCA}" type="pres">
      <dgm:prSet presAssocID="{9199EF25-0F64-43E0-8F22-94D8008F9280}" presName="parentText" presStyleLbl="node1" presStyleIdx="2" presStyleCnt="4" custScaleY="81268">
        <dgm:presLayoutVars>
          <dgm:chMax val="0"/>
          <dgm:bulletEnabled val="1"/>
        </dgm:presLayoutVars>
      </dgm:prSet>
      <dgm:spPr/>
    </dgm:pt>
    <dgm:pt modelId="{3DDF9EAA-9575-4528-9671-F2F489A848D0}" type="pres">
      <dgm:prSet presAssocID="{3E6F0FCE-E0EB-4B1C-A53E-ECF4F490E40F}" presName="spacer" presStyleCnt="0"/>
      <dgm:spPr/>
    </dgm:pt>
    <dgm:pt modelId="{BD519774-E776-4F3A-B4D3-EC160A552CCA}" type="pres">
      <dgm:prSet presAssocID="{D6D24396-320E-4C07-AA58-289C3FDB454C}" presName="parentText" presStyleLbl="node1" presStyleIdx="3" presStyleCnt="4" custScaleY="83804">
        <dgm:presLayoutVars>
          <dgm:chMax val="0"/>
          <dgm:bulletEnabled val="1"/>
        </dgm:presLayoutVars>
      </dgm:prSet>
      <dgm:spPr/>
    </dgm:pt>
  </dgm:ptLst>
  <dgm:cxnLst>
    <dgm:cxn modelId="{9EA6A505-2F2E-428B-A61B-D85F5BAE9081}" type="presOf" srcId="{9199EF25-0F64-43E0-8F22-94D8008F9280}" destId="{3C3E51FD-F1D6-4B9C-928D-C2807ECDFBCA}" srcOrd="0" destOrd="0" presId="urn:microsoft.com/office/officeart/2005/8/layout/vList2"/>
    <dgm:cxn modelId="{34CF0424-9CE8-473D-8516-DBF037E41D7D}" type="presOf" srcId="{453BBD93-437B-45D4-8326-903079E04018}" destId="{63E187E9-0EC7-4613-BDDB-5987F5865E39}" srcOrd="0" destOrd="0" presId="urn:microsoft.com/office/officeart/2005/8/layout/vList2"/>
    <dgm:cxn modelId="{06479A8B-58B1-484C-9E2C-C6D3105CDD95}" type="presOf" srcId="{5BEFBA73-61ED-457F-91D9-CD2C710B401F}" destId="{C4008BB9-96BD-4995-AB4D-0CB614CA50F2}" srcOrd="0" destOrd="0" presId="urn:microsoft.com/office/officeart/2005/8/layout/vList2"/>
    <dgm:cxn modelId="{11975C8D-B2AC-4E54-B017-63A5AC1A0DB1}" srcId="{5BEFBA73-61ED-457F-91D9-CD2C710B401F}" destId="{453BBD93-437B-45D4-8326-903079E04018}" srcOrd="1" destOrd="0" parTransId="{F6603870-CBA8-4C68-AF78-FE17614DD8C7}" sibTransId="{20D279B7-39B4-4E52-8497-0E782A5A804B}"/>
    <dgm:cxn modelId="{49CD598E-F1CF-4225-A0B2-23EAD410093E}" srcId="{5BEFBA73-61ED-457F-91D9-CD2C710B401F}" destId="{9199EF25-0F64-43E0-8F22-94D8008F9280}" srcOrd="2" destOrd="0" parTransId="{7B1ED1B7-6B33-46AB-9F3E-F6BB50F52CC2}" sibTransId="{3E6F0FCE-E0EB-4B1C-A53E-ECF4F490E40F}"/>
    <dgm:cxn modelId="{E369FCAE-B9EA-41AA-8C57-A28AACCE3EA9}" srcId="{5BEFBA73-61ED-457F-91D9-CD2C710B401F}" destId="{D6D24396-320E-4C07-AA58-289C3FDB454C}" srcOrd="3" destOrd="0" parTransId="{BE3AEB36-CC59-4456-9325-70D07C378A20}" sibTransId="{B8B0A95F-65BB-4F64-9225-8C1E3387C198}"/>
    <dgm:cxn modelId="{1A7D98B3-8D76-41F1-9C2A-C672FCF51607}" type="presOf" srcId="{158E9BDA-C747-43EB-8300-BD6F04A880D0}" destId="{8D4816F4-D32B-40E4-AE48-3393FDE1F616}" srcOrd="0" destOrd="0" presId="urn:microsoft.com/office/officeart/2005/8/layout/vList2"/>
    <dgm:cxn modelId="{F733E7B7-5E4D-4FCA-9F5E-82311BBD6138}" srcId="{5BEFBA73-61ED-457F-91D9-CD2C710B401F}" destId="{158E9BDA-C747-43EB-8300-BD6F04A880D0}" srcOrd="0" destOrd="0" parTransId="{A1757440-4A49-42B3-B07D-114CAC7E792D}" sibTransId="{56E5DF1E-65F4-49ED-9B85-783189201357}"/>
    <dgm:cxn modelId="{9409C2CE-A04D-43A5-BA22-F5F360EBBC0F}" type="presOf" srcId="{D6D24396-320E-4C07-AA58-289C3FDB454C}" destId="{BD519774-E776-4F3A-B4D3-EC160A552CCA}" srcOrd="0" destOrd="0" presId="urn:microsoft.com/office/officeart/2005/8/layout/vList2"/>
    <dgm:cxn modelId="{C11F5E75-373B-4CDB-A91E-D97CE42C66FA}" type="presParOf" srcId="{C4008BB9-96BD-4995-AB4D-0CB614CA50F2}" destId="{8D4816F4-D32B-40E4-AE48-3393FDE1F616}" srcOrd="0" destOrd="0" presId="urn:microsoft.com/office/officeart/2005/8/layout/vList2"/>
    <dgm:cxn modelId="{F1664F7D-D4FF-4F37-9D2D-666D0111ED88}" type="presParOf" srcId="{C4008BB9-96BD-4995-AB4D-0CB614CA50F2}" destId="{3ED2B861-EA8B-4337-8162-F84F27D6441B}" srcOrd="1" destOrd="0" presId="urn:microsoft.com/office/officeart/2005/8/layout/vList2"/>
    <dgm:cxn modelId="{4B269CA7-4393-46A1-B4D1-DE9CE2E3B462}" type="presParOf" srcId="{C4008BB9-96BD-4995-AB4D-0CB614CA50F2}" destId="{63E187E9-0EC7-4613-BDDB-5987F5865E39}" srcOrd="2" destOrd="0" presId="urn:microsoft.com/office/officeart/2005/8/layout/vList2"/>
    <dgm:cxn modelId="{70151943-2486-463E-9249-1073062C2129}" type="presParOf" srcId="{C4008BB9-96BD-4995-AB4D-0CB614CA50F2}" destId="{4DE88FC6-4879-44C4-8CEA-497AA3946D7C}" srcOrd="3" destOrd="0" presId="urn:microsoft.com/office/officeart/2005/8/layout/vList2"/>
    <dgm:cxn modelId="{58096821-4F04-4701-8993-5A2412CD90F9}" type="presParOf" srcId="{C4008BB9-96BD-4995-AB4D-0CB614CA50F2}" destId="{3C3E51FD-F1D6-4B9C-928D-C2807ECDFBCA}" srcOrd="4" destOrd="0" presId="urn:microsoft.com/office/officeart/2005/8/layout/vList2"/>
    <dgm:cxn modelId="{6C5C3FB0-42B0-4750-8E5C-CC16A06F5749}" type="presParOf" srcId="{C4008BB9-96BD-4995-AB4D-0CB614CA50F2}" destId="{3DDF9EAA-9575-4528-9671-F2F489A848D0}" srcOrd="5" destOrd="0" presId="urn:microsoft.com/office/officeart/2005/8/layout/vList2"/>
    <dgm:cxn modelId="{E2E4AA13-FF9F-4AE9-8E16-E82A9C90AC2E}" type="presParOf" srcId="{C4008BB9-96BD-4995-AB4D-0CB614CA50F2}" destId="{BD519774-E776-4F3A-B4D3-EC160A552CC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EFBA73-61ED-457F-91D9-CD2C710B40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158E9BDA-C747-43EB-8300-BD6F04A880D0}">
      <dgm:prSet custT="1"/>
      <dgm:spPr/>
      <dgm:t>
        <a:bodyPr/>
        <a:lstStyle/>
        <a:p>
          <a:pPr algn="ctr" rtl="0"/>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XHTML1.0</a:t>
          </a:r>
          <a:endParaRPr lang="zh-TW" sz="1800" dirty="0">
            <a:latin typeface="Arial Unicode MS" panose="020B0604020202020204" pitchFamily="34" charset="-120"/>
            <a:ea typeface="Arial Unicode MS" panose="020B0604020202020204" pitchFamily="34" charset="-120"/>
            <a:cs typeface="Arial Unicode MS" panose="020B0604020202020204" pitchFamily="34" charset="-120"/>
          </a:endParaRPr>
        </a:p>
      </dgm:t>
    </dgm:pt>
    <dgm:pt modelId="{A1757440-4A49-42B3-B07D-114CAC7E792D}" type="parTrans" cxnId="{F733E7B7-5E4D-4FCA-9F5E-82311BBD6138}">
      <dgm:prSet/>
      <dgm:spPr/>
      <dgm:t>
        <a:bodyPr/>
        <a:lstStyle/>
        <a:p>
          <a:endParaRPr lang="zh-TW" altLang="en-US"/>
        </a:p>
      </dgm:t>
    </dgm:pt>
    <dgm:pt modelId="{56E5DF1E-65F4-49ED-9B85-783189201357}" type="sibTrans" cxnId="{F733E7B7-5E4D-4FCA-9F5E-82311BBD6138}">
      <dgm:prSet/>
      <dgm:spPr/>
      <dgm:t>
        <a:bodyPr/>
        <a:lstStyle/>
        <a:p>
          <a:endParaRPr lang="zh-TW" altLang="en-US"/>
        </a:p>
      </dgm:t>
    </dgm:pt>
    <dgm:pt modelId="{453BBD93-437B-45D4-8326-903079E04018}">
      <dgm:prSet/>
      <dgm:spPr/>
      <dgm:t>
        <a:bodyPr/>
        <a:lstStyle/>
        <a:p>
          <a:pPr rtl="0"/>
          <a:r>
            <a:rPr lang="en-US" altLang="zh-TW" dirty="0"/>
            <a:t>&lt;!DOCTYPE html PUBLIC "-//W3C//DTD XHTML 1.0 Strict//EN" </a:t>
          </a:r>
          <a:br>
            <a:rPr lang="en-US" altLang="zh-TW" dirty="0"/>
          </a:br>
          <a:r>
            <a:rPr lang="en-US" altLang="zh-TW" dirty="0"/>
            <a:t>"http://www.w3.org/TR/xhtml1/DTD/xhtml1-strict.dtd"&gt;</a:t>
          </a:r>
          <a:endParaRPr lang="zh-TW" dirty="0"/>
        </a:p>
      </dgm:t>
    </dgm:pt>
    <dgm:pt modelId="{F6603870-CBA8-4C68-AF78-FE17614DD8C7}" type="parTrans" cxnId="{11975C8D-B2AC-4E54-B017-63A5AC1A0DB1}">
      <dgm:prSet/>
      <dgm:spPr/>
      <dgm:t>
        <a:bodyPr/>
        <a:lstStyle/>
        <a:p>
          <a:endParaRPr lang="zh-TW" altLang="en-US"/>
        </a:p>
      </dgm:t>
    </dgm:pt>
    <dgm:pt modelId="{20D279B7-39B4-4E52-8497-0E782A5A804B}" type="sibTrans" cxnId="{11975C8D-B2AC-4E54-B017-63A5AC1A0DB1}">
      <dgm:prSet/>
      <dgm:spPr/>
      <dgm:t>
        <a:bodyPr/>
        <a:lstStyle/>
        <a:p>
          <a:endParaRPr lang="zh-TW" altLang="en-US"/>
        </a:p>
      </dgm:t>
    </dgm:pt>
    <dgm:pt modelId="{9199EF25-0F64-43E0-8F22-94D8008F9280}">
      <dgm:prSet/>
      <dgm:spPr/>
      <dgm:t>
        <a:bodyPr/>
        <a:lstStyle/>
        <a:p>
          <a:pPr rtl="0"/>
          <a:r>
            <a:rPr lang="en-US" altLang="zh-TW" dirty="0"/>
            <a:t>&lt;!DOCTYPE html PUBLIC "-//W3C//DTD XHTML 1.0 Transitional//EN"</a:t>
          </a:r>
          <a:br>
            <a:rPr lang="en-US" altLang="zh-TW" dirty="0"/>
          </a:br>
          <a:r>
            <a:rPr lang="en-US" altLang="zh-TW" dirty="0"/>
            <a:t>"http://www.w3.org/TR/xhtml1/DTD/xhtml1-transitional.dtd"&gt;</a:t>
          </a:r>
          <a:endParaRPr lang="zh-TW" dirty="0"/>
        </a:p>
      </dgm:t>
    </dgm:pt>
    <dgm:pt modelId="{7B1ED1B7-6B33-46AB-9F3E-F6BB50F52CC2}" type="parTrans" cxnId="{49CD598E-F1CF-4225-A0B2-23EAD410093E}">
      <dgm:prSet/>
      <dgm:spPr/>
      <dgm:t>
        <a:bodyPr/>
        <a:lstStyle/>
        <a:p>
          <a:endParaRPr lang="zh-TW" altLang="en-US"/>
        </a:p>
      </dgm:t>
    </dgm:pt>
    <dgm:pt modelId="{3E6F0FCE-E0EB-4B1C-A53E-ECF4F490E40F}" type="sibTrans" cxnId="{49CD598E-F1CF-4225-A0B2-23EAD410093E}">
      <dgm:prSet/>
      <dgm:spPr/>
      <dgm:t>
        <a:bodyPr/>
        <a:lstStyle/>
        <a:p>
          <a:endParaRPr lang="zh-TW" altLang="en-US"/>
        </a:p>
      </dgm:t>
    </dgm:pt>
    <dgm:pt modelId="{D6D24396-320E-4C07-AA58-289C3FDB454C}">
      <dgm:prSet/>
      <dgm:spPr/>
      <dgm:t>
        <a:bodyPr/>
        <a:lstStyle/>
        <a:p>
          <a:pPr rtl="0"/>
          <a:r>
            <a:rPr lang="en-US" altLang="zh-TW" dirty="0"/>
            <a:t>&lt;!DOCTYPE html PUBLIC "-//W3C//DTD XHTML 1.0 Frameset//EN" </a:t>
          </a:r>
          <a:br>
            <a:rPr lang="en-US" altLang="zh-TW" dirty="0"/>
          </a:br>
          <a:r>
            <a:rPr lang="en-US" altLang="zh-TW" dirty="0"/>
            <a:t>"http://www.w3.org/TR/xhtml1/DTD/xhtml1-frameset.dtd"&gt;</a:t>
          </a:r>
          <a:endParaRPr lang="zh-TW" dirty="0"/>
        </a:p>
      </dgm:t>
    </dgm:pt>
    <dgm:pt modelId="{BE3AEB36-CC59-4456-9325-70D07C378A20}" type="parTrans" cxnId="{E369FCAE-B9EA-41AA-8C57-A28AACCE3EA9}">
      <dgm:prSet/>
      <dgm:spPr/>
      <dgm:t>
        <a:bodyPr/>
        <a:lstStyle/>
        <a:p>
          <a:endParaRPr lang="zh-TW" altLang="en-US"/>
        </a:p>
      </dgm:t>
    </dgm:pt>
    <dgm:pt modelId="{B8B0A95F-65BB-4F64-9225-8C1E3387C198}" type="sibTrans" cxnId="{E369FCAE-B9EA-41AA-8C57-A28AACCE3EA9}">
      <dgm:prSet/>
      <dgm:spPr/>
      <dgm:t>
        <a:bodyPr/>
        <a:lstStyle/>
        <a:p>
          <a:endParaRPr lang="zh-TW" altLang="en-US"/>
        </a:p>
      </dgm:t>
    </dgm:pt>
    <dgm:pt modelId="{C4008BB9-96BD-4995-AB4D-0CB614CA50F2}" type="pres">
      <dgm:prSet presAssocID="{5BEFBA73-61ED-457F-91D9-CD2C710B401F}" presName="linear" presStyleCnt="0">
        <dgm:presLayoutVars>
          <dgm:animLvl val="lvl"/>
          <dgm:resizeHandles val="exact"/>
        </dgm:presLayoutVars>
      </dgm:prSet>
      <dgm:spPr/>
    </dgm:pt>
    <dgm:pt modelId="{8D4816F4-D32B-40E4-AE48-3393FDE1F616}" type="pres">
      <dgm:prSet presAssocID="{158E9BDA-C747-43EB-8300-BD6F04A880D0}" presName="parentText" presStyleLbl="node1" presStyleIdx="0" presStyleCnt="4" custScaleX="27306">
        <dgm:presLayoutVars>
          <dgm:chMax val="0"/>
          <dgm:bulletEnabled val="1"/>
        </dgm:presLayoutVars>
      </dgm:prSet>
      <dgm:spPr/>
    </dgm:pt>
    <dgm:pt modelId="{3ED2B861-EA8B-4337-8162-F84F27D6441B}" type="pres">
      <dgm:prSet presAssocID="{56E5DF1E-65F4-49ED-9B85-783189201357}" presName="spacer" presStyleCnt="0"/>
      <dgm:spPr/>
    </dgm:pt>
    <dgm:pt modelId="{63E187E9-0EC7-4613-BDDB-5987F5865E39}" type="pres">
      <dgm:prSet presAssocID="{453BBD93-437B-45D4-8326-903079E04018}" presName="parentText" presStyleLbl="node1" presStyleIdx="1" presStyleCnt="4">
        <dgm:presLayoutVars>
          <dgm:chMax val="0"/>
          <dgm:bulletEnabled val="1"/>
        </dgm:presLayoutVars>
      </dgm:prSet>
      <dgm:spPr/>
    </dgm:pt>
    <dgm:pt modelId="{4DE88FC6-4879-44C4-8CEA-497AA3946D7C}" type="pres">
      <dgm:prSet presAssocID="{20D279B7-39B4-4E52-8497-0E782A5A804B}" presName="spacer" presStyleCnt="0"/>
      <dgm:spPr/>
    </dgm:pt>
    <dgm:pt modelId="{3C3E51FD-F1D6-4B9C-928D-C2807ECDFBCA}" type="pres">
      <dgm:prSet presAssocID="{9199EF25-0F64-43E0-8F22-94D8008F9280}" presName="parentText" presStyleLbl="node1" presStyleIdx="2" presStyleCnt="4">
        <dgm:presLayoutVars>
          <dgm:chMax val="0"/>
          <dgm:bulletEnabled val="1"/>
        </dgm:presLayoutVars>
      </dgm:prSet>
      <dgm:spPr/>
    </dgm:pt>
    <dgm:pt modelId="{3DDF9EAA-9575-4528-9671-F2F489A848D0}" type="pres">
      <dgm:prSet presAssocID="{3E6F0FCE-E0EB-4B1C-A53E-ECF4F490E40F}" presName="spacer" presStyleCnt="0"/>
      <dgm:spPr/>
    </dgm:pt>
    <dgm:pt modelId="{BD519774-E776-4F3A-B4D3-EC160A552CCA}" type="pres">
      <dgm:prSet presAssocID="{D6D24396-320E-4C07-AA58-289C3FDB454C}" presName="parentText" presStyleLbl="node1" presStyleIdx="3" presStyleCnt="4">
        <dgm:presLayoutVars>
          <dgm:chMax val="0"/>
          <dgm:bulletEnabled val="1"/>
        </dgm:presLayoutVars>
      </dgm:prSet>
      <dgm:spPr/>
    </dgm:pt>
  </dgm:ptLst>
  <dgm:cxnLst>
    <dgm:cxn modelId="{1CEC3988-425B-4B0E-9CC4-C69B978417FC}" type="presOf" srcId="{453BBD93-437B-45D4-8326-903079E04018}" destId="{63E187E9-0EC7-4613-BDDB-5987F5865E39}" srcOrd="0" destOrd="0" presId="urn:microsoft.com/office/officeart/2005/8/layout/vList2"/>
    <dgm:cxn modelId="{11975C8D-B2AC-4E54-B017-63A5AC1A0DB1}" srcId="{5BEFBA73-61ED-457F-91D9-CD2C710B401F}" destId="{453BBD93-437B-45D4-8326-903079E04018}" srcOrd="1" destOrd="0" parTransId="{F6603870-CBA8-4C68-AF78-FE17614DD8C7}" sibTransId="{20D279B7-39B4-4E52-8497-0E782A5A804B}"/>
    <dgm:cxn modelId="{49CD598E-F1CF-4225-A0B2-23EAD410093E}" srcId="{5BEFBA73-61ED-457F-91D9-CD2C710B401F}" destId="{9199EF25-0F64-43E0-8F22-94D8008F9280}" srcOrd="2" destOrd="0" parTransId="{7B1ED1B7-6B33-46AB-9F3E-F6BB50F52CC2}" sibTransId="{3E6F0FCE-E0EB-4B1C-A53E-ECF4F490E40F}"/>
    <dgm:cxn modelId="{FAB22E91-A35E-4C65-8A57-17D44870303E}" type="presOf" srcId="{158E9BDA-C747-43EB-8300-BD6F04A880D0}" destId="{8D4816F4-D32B-40E4-AE48-3393FDE1F616}" srcOrd="0" destOrd="0" presId="urn:microsoft.com/office/officeart/2005/8/layout/vList2"/>
    <dgm:cxn modelId="{E369FCAE-B9EA-41AA-8C57-A28AACCE3EA9}" srcId="{5BEFBA73-61ED-457F-91D9-CD2C710B401F}" destId="{D6D24396-320E-4C07-AA58-289C3FDB454C}" srcOrd="3" destOrd="0" parTransId="{BE3AEB36-CC59-4456-9325-70D07C378A20}" sibTransId="{B8B0A95F-65BB-4F64-9225-8C1E3387C198}"/>
    <dgm:cxn modelId="{FD77EFAF-E52D-44F7-A467-380A9D7CB2B3}" type="presOf" srcId="{D6D24396-320E-4C07-AA58-289C3FDB454C}" destId="{BD519774-E776-4F3A-B4D3-EC160A552CCA}" srcOrd="0" destOrd="0" presId="urn:microsoft.com/office/officeart/2005/8/layout/vList2"/>
    <dgm:cxn modelId="{EDCCC1B7-37BE-42DB-90AD-85C1BBD4BCF1}" type="presOf" srcId="{5BEFBA73-61ED-457F-91D9-CD2C710B401F}" destId="{C4008BB9-96BD-4995-AB4D-0CB614CA50F2}" srcOrd="0" destOrd="0" presId="urn:microsoft.com/office/officeart/2005/8/layout/vList2"/>
    <dgm:cxn modelId="{F733E7B7-5E4D-4FCA-9F5E-82311BBD6138}" srcId="{5BEFBA73-61ED-457F-91D9-CD2C710B401F}" destId="{158E9BDA-C747-43EB-8300-BD6F04A880D0}" srcOrd="0" destOrd="0" parTransId="{A1757440-4A49-42B3-B07D-114CAC7E792D}" sibTransId="{56E5DF1E-65F4-49ED-9B85-783189201357}"/>
    <dgm:cxn modelId="{C5B41CB9-C273-4BFA-90CF-FE86F35BB95F}" type="presOf" srcId="{9199EF25-0F64-43E0-8F22-94D8008F9280}" destId="{3C3E51FD-F1D6-4B9C-928D-C2807ECDFBCA}" srcOrd="0" destOrd="0" presId="urn:microsoft.com/office/officeart/2005/8/layout/vList2"/>
    <dgm:cxn modelId="{3DD902A6-19CE-429C-92CF-95BDD3F1F7D1}" type="presParOf" srcId="{C4008BB9-96BD-4995-AB4D-0CB614CA50F2}" destId="{8D4816F4-D32B-40E4-AE48-3393FDE1F616}" srcOrd="0" destOrd="0" presId="urn:microsoft.com/office/officeart/2005/8/layout/vList2"/>
    <dgm:cxn modelId="{5FD1631C-F6D9-490D-9E82-2203AEAE3AB2}" type="presParOf" srcId="{C4008BB9-96BD-4995-AB4D-0CB614CA50F2}" destId="{3ED2B861-EA8B-4337-8162-F84F27D6441B}" srcOrd="1" destOrd="0" presId="urn:microsoft.com/office/officeart/2005/8/layout/vList2"/>
    <dgm:cxn modelId="{9831AE64-7DCA-4B51-9661-1CE9A02890E2}" type="presParOf" srcId="{C4008BB9-96BD-4995-AB4D-0CB614CA50F2}" destId="{63E187E9-0EC7-4613-BDDB-5987F5865E39}" srcOrd="2" destOrd="0" presId="urn:microsoft.com/office/officeart/2005/8/layout/vList2"/>
    <dgm:cxn modelId="{79D26F5D-290B-4320-9A74-2196E32F127C}" type="presParOf" srcId="{C4008BB9-96BD-4995-AB4D-0CB614CA50F2}" destId="{4DE88FC6-4879-44C4-8CEA-497AA3946D7C}" srcOrd="3" destOrd="0" presId="urn:microsoft.com/office/officeart/2005/8/layout/vList2"/>
    <dgm:cxn modelId="{1E7625D7-C72C-4384-92C0-1B00068E29D9}" type="presParOf" srcId="{C4008BB9-96BD-4995-AB4D-0CB614CA50F2}" destId="{3C3E51FD-F1D6-4B9C-928D-C2807ECDFBCA}" srcOrd="4" destOrd="0" presId="urn:microsoft.com/office/officeart/2005/8/layout/vList2"/>
    <dgm:cxn modelId="{B00CA638-8CEA-4E2E-BDC0-7E34AFD96289}" type="presParOf" srcId="{C4008BB9-96BD-4995-AB4D-0CB614CA50F2}" destId="{3DDF9EAA-9575-4528-9671-F2F489A848D0}" srcOrd="5" destOrd="0" presId="urn:microsoft.com/office/officeart/2005/8/layout/vList2"/>
    <dgm:cxn modelId="{469ABB74-9893-4CD5-86A6-3965450B4F53}" type="presParOf" srcId="{C4008BB9-96BD-4995-AB4D-0CB614CA50F2}" destId="{BD519774-E776-4F3A-B4D3-EC160A552CCA}"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FC3840-EADC-4A21-B7E7-BE3304A7BC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AD833843-F6E6-48BB-86E6-FA4DE5AABC6A}">
      <dgm:prSet/>
      <dgm:spPr/>
      <dgm:t>
        <a:bodyPr/>
        <a:lstStyle/>
        <a:p>
          <a:pPr rtl="0"/>
          <a:r>
            <a:rPr lang="en-US" dirty="0"/>
            <a:t>&lt;h2&gt;</a:t>
          </a:r>
          <a:r>
            <a:rPr lang="zh-TW" altLang="en-US" dirty="0"/>
            <a:t> </a:t>
          </a:r>
          <a:r>
            <a:rPr lang="en-US" dirty="0"/>
            <a:t>APPLE</a:t>
          </a:r>
          <a:r>
            <a:rPr lang="zh-TW" altLang="en-US" dirty="0"/>
            <a:t> </a:t>
          </a:r>
          <a:r>
            <a:rPr lang="en-US" dirty="0"/>
            <a:t>&lt;/h2&gt;</a:t>
          </a:r>
          <a:endParaRPr lang="zh-TW" dirty="0"/>
        </a:p>
      </dgm:t>
    </dgm:pt>
    <dgm:pt modelId="{E49BF7BA-75CC-4C4D-9E13-C22BEAC3C212}" type="parTrans" cxnId="{11A8ACC4-8FEF-4887-8068-399B9A4FD653}">
      <dgm:prSet/>
      <dgm:spPr/>
      <dgm:t>
        <a:bodyPr/>
        <a:lstStyle/>
        <a:p>
          <a:endParaRPr lang="zh-TW" altLang="en-US"/>
        </a:p>
      </dgm:t>
    </dgm:pt>
    <dgm:pt modelId="{CC20C022-30E5-499D-90E2-4D9ABB919AE7}" type="sibTrans" cxnId="{11A8ACC4-8FEF-4887-8068-399B9A4FD653}">
      <dgm:prSet/>
      <dgm:spPr/>
      <dgm:t>
        <a:bodyPr/>
        <a:lstStyle/>
        <a:p>
          <a:endParaRPr lang="zh-TW" altLang="en-US"/>
        </a:p>
      </dgm:t>
    </dgm:pt>
    <dgm:pt modelId="{097528A5-3552-4340-AB0D-BA8D10ECB311}" type="pres">
      <dgm:prSet presAssocID="{2CFC3840-EADC-4A21-B7E7-BE3304A7BC7B}" presName="linear" presStyleCnt="0">
        <dgm:presLayoutVars>
          <dgm:animLvl val="lvl"/>
          <dgm:resizeHandles val="exact"/>
        </dgm:presLayoutVars>
      </dgm:prSet>
      <dgm:spPr/>
    </dgm:pt>
    <dgm:pt modelId="{0B17F626-BD84-4388-ABE0-6D09879F376E}" type="pres">
      <dgm:prSet presAssocID="{AD833843-F6E6-48BB-86E6-FA4DE5AABC6A}" presName="parentText" presStyleLbl="node1" presStyleIdx="0" presStyleCnt="1" custLinFactY="64312" custLinFactNeighborX="-5206" custLinFactNeighborY="100000">
        <dgm:presLayoutVars>
          <dgm:chMax val="0"/>
          <dgm:bulletEnabled val="1"/>
        </dgm:presLayoutVars>
      </dgm:prSet>
      <dgm:spPr/>
    </dgm:pt>
  </dgm:ptLst>
  <dgm:cxnLst>
    <dgm:cxn modelId="{B113CA2E-A0E7-45C2-AB09-8A26C4C2DE93}" type="presOf" srcId="{AD833843-F6E6-48BB-86E6-FA4DE5AABC6A}" destId="{0B17F626-BD84-4388-ABE0-6D09879F376E}" srcOrd="0" destOrd="0" presId="urn:microsoft.com/office/officeart/2005/8/layout/vList2"/>
    <dgm:cxn modelId="{90FED591-1FC6-4B09-9147-6BD779958EEE}" type="presOf" srcId="{2CFC3840-EADC-4A21-B7E7-BE3304A7BC7B}" destId="{097528A5-3552-4340-AB0D-BA8D10ECB311}" srcOrd="0" destOrd="0" presId="urn:microsoft.com/office/officeart/2005/8/layout/vList2"/>
    <dgm:cxn modelId="{11A8ACC4-8FEF-4887-8068-399B9A4FD653}" srcId="{2CFC3840-EADC-4A21-B7E7-BE3304A7BC7B}" destId="{AD833843-F6E6-48BB-86E6-FA4DE5AABC6A}" srcOrd="0" destOrd="0" parTransId="{E49BF7BA-75CC-4C4D-9E13-C22BEAC3C212}" sibTransId="{CC20C022-30E5-499D-90E2-4D9ABB919AE7}"/>
    <dgm:cxn modelId="{D95B86C2-DFD5-47F8-86F5-0B337FB41515}" type="presParOf" srcId="{097528A5-3552-4340-AB0D-BA8D10ECB311}" destId="{0B17F626-BD84-4388-ABE0-6D09879F376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124DF4-E84C-45B7-8EB0-D5D31B2146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17DD694-26AB-4E09-A9AA-42544619133E}">
      <dgm:prSet/>
      <dgm:spPr/>
      <dgm:t>
        <a:bodyPr/>
        <a:lstStyle/>
        <a:p>
          <a:pPr rtl="0"/>
          <a:r>
            <a:rPr lang="en-US" dirty="0"/>
            <a:t>&lt;h2 title=“apple!"&gt;APPLE&lt;/h2&gt;</a:t>
          </a:r>
          <a:endParaRPr lang="zh-TW" dirty="0"/>
        </a:p>
      </dgm:t>
    </dgm:pt>
    <dgm:pt modelId="{B518E7E8-14F8-49DD-9025-CD9EB381004F}" type="parTrans" cxnId="{EB89E94F-CC05-4934-8407-7F96F951865E}">
      <dgm:prSet/>
      <dgm:spPr/>
      <dgm:t>
        <a:bodyPr/>
        <a:lstStyle/>
        <a:p>
          <a:endParaRPr lang="zh-TW" altLang="en-US"/>
        </a:p>
      </dgm:t>
    </dgm:pt>
    <dgm:pt modelId="{09F2B42D-12E2-48BE-8FBC-774791578593}" type="sibTrans" cxnId="{EB89E94F-CC05-4934-8407-7F96F951865E}">
      <dgm:prSet/>
      <dgm:spPr/>
      <dgm:t>
        <a:bodyPr/>
        <a:lstStyle/>
        <a:p>
          <a:endParaRPr lang="zh-TW" altLang="en-US"/>
        </a:p>
      </dgm:t>
    </dgm:pt>
    <dgm:pt modelId="{B3C5256D-B1F8-4B21-9188-DCFD3976FEE9}" type="pres">
      <dgm:prSet presAssocID="{B5124DF4-E84C-45B7-8EB0-D5D31B214675}" presName="linear" presStyleCnt="0">
        <dgm:presLayoutVars>
          <dgm:animLvl val="lvl"/>
          <dgm:resizeHandles val="exact"/>
        </dgm:presLayoutVars>
      </dgm:prSet>
      <dgm:spPr/>
    </dgm:pt>
    <dgm:pt modelId="{219B5784-EA6E-45FC-98CE-4097DF6183A4}" type="pres">
      <dgm:prSet presAssocID="{217DD694-26AB-4E09-A9AA-42544619133E}" presName="parentText" presStyleLbl="node1" presStyleIdx="0" presStyleCnt="1">
        <dgm:presLayoutVars>
          <dgm:chMax val="0"/>
          <dgm:bulletEnabled val="1"/>
        </dgm:presLayoutVars>
      </dgm:prSet>
      <dgm:spPr/>
    </dgm:pt>
  </dgm:ptLst>
  <dgm:cxnLst>
    <dgm:cxn modelId="{8D8F282A-BA25-4515-A339-2794C04E4789}" type="presOf" srcId="{B5124DF4-E84C-45B7-8EB0-D5D31B214675}" destId="{B3C5256D-B1F8-4B21-9188-DCFD3976FEE9}" srcOrd="0" destOrd="0" presId="urn:microsoft.com/office/officeart/2005/8/layout/vList2"/>
    <dgm:cxn modelId="{EB89E94F-CC05-4934-8407-7F96F951865E}" srcId="{B5124DF4-E84C-45B7-8EB0-D5D31B214675}" destId="{217DD694-26AB-4E09-A9AA-42544619133E}" srcOrd="0" destOrd="0" parTransId="{B518E7E8-14F8-49DD-9025-CD9EB381004F}" sibTransId="{09F2B42D-12E2-48BE-8FBC-774791578593}"/>
    <dgm:cxn modelId="{7E91C7A3-9C69-4E93-BAB0-F405D9E009E3}" type="presOf" srcId="{217DD694-26AB-4E09-A9AA-42544619133E}" destId="{219B5784-EA6E-45FC-98CE-4097DF6183A4}" srcOrd="0" destOrd="0" presId="urn:microsoft.com/office/officeart/2005/8/layout/vList2"/>
    <dgm:cxn modelId="{022F569B-CF4A-4CEE-B931-DA3D7141B5DF}" type="presParOf" srcId="{B3C5256D-B1F8-4B21-9188-DCFD3976FEE9}" destId="{219B5784-EA6E-45FC-98CE-4097DF6183A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Lst>
  <dgm:cxnLst>
    <dgm:cxn modelId="{5287C8A8-1BD2-486E-8D89-95EE25D21C56}" type="presOf" srcId="{8256AABD-4C78-47DB-AF01-E648ACEA23AB}" destId="{28D541E1-0309-456B-B924-E982EC56FF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Lst>
  <dgm:cxnLst>
    <dgm:cxn modelId="{645A61D2-B68F-4C27-8531-68EDCC3E23C7}" type="presOf" srcId="{8256AABD-4C78-47DB-AF01-E648ACEA23AB}" destId="{28D541E1-0309-456B-B924-E982EC56FF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Lst>
  <dgm:cxnLst>
    <dgm:cxn modelId="{7704AAD3-A09C-4733-B7BF-0AD794C23C76}" type="presOf" srcId="{8256AABD-4C78-47DB-AF01-E648ACEA23AB}" destId="{28D541E1-0309-456B-B924-E982EC56FF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0F155-82CC-4156-9529-9CB211F14B9F}">
      <dsp:nvSpPr>
        <dsp:cNvPr id="0" name=""/>
        <dsp:cNvSpPr/>
      </dsp:nvSpPr>
      <dsp:spPr>
        <a:xfrm>
          <a:off x="0" y="14334"/>
          <a:ext cx="7886700" cy="8371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微軟正黑體" panose="020B0604030504040204" pitchFamily="34" charset="-120"/>
              <a:ea typeface="微軟正黑體" panose="020B0604030504040204" pitchFamily="34" charset="-120"/>
            </a:rPr>
            <a:t>HTML</a:t>
          </a:r>
          <a:r>
            <a:rPr lang="zh-TW" sz="2700" kern="1200" dirty="0">
              <a:latin typeface="微軟正黑體" panose="020B0604030504040204" pitchFamily="34" charset="-120"/>
              <a:ea typeface="微軟正黑體" panose="020B0604030504040204" pitchFamily="34" charset="-120"/>
            </a:rPr>
            <a:t>標籤完成網頁資料結構</a:t>
          </a:r>
        </a:p>
      </dsp:txBody>
      <dsp:txXfrm>
        <a:off x="40866" y="55200"/>
        <a:ext cx="7804968" cy="755403"/>
      </dsp:txXfrm>
    </dsp:sp>
    <dsp:sp modelId="{02251CD0-3F48-42F5-AA3A-FEC9C42FCE8F}">
      <dsp:nvSpPr>
        <dsp:cNvPr id="0" name=""/>
        <dsp:cNvSpPr/>
      </dsp:nvSpPr>
      <dsp:spPr>
        <a:xfrm>
          <a:off x="0" y="929230"/>
          <a:ext cx="7886700" cy="8371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微軟正黑體" panose="020B0604030504040204" pitchFamily="34" charset="-120"/>
              <a:ea typeface="微軟正黑體" panose="020B0604030504040204" pitchFamily="34" charset="-120"/>
            </a:rPr>
            <a:t>CSS</a:t>
          </a:r>
          <a:r>
            <a:rPr lang="zh-TW" sz="2700" kern="1200" dirty="0">
              <a:latin typeface="微軟正黑體" panose="020B0604030504040204" pitchFamily="34" charset="-120"/>
              <a:ea typeface="微軟正黑體" panose="020B0604030504040204" pitchFamily="34" charset="-120"/>
            </a:rPr>
            <a:t>視覺化標籤樣式</a:t>
          </a:r>
        </a:p>
      </dsp:txBody>
      <dsp:txXfrm>
        <a:off x="40866" y="970096"/>
        <a:ext cx="7804968" cy="7554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F8A69-69BF-4D6F-8959-B048530C70E7}">
      <dsp:nvSpPr>
        <dsp:cNvPr id="0" name=""/>
        <dsp:cNvSpPr/>
      </dsp:nvSpPr>
      <dsp:spPr>
        <a:xfrm>
          <a:off x="0" y="0"/>
          <a:ext cx="6828924" cy="8371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Selector {</a:t>
          </a:r>
          <a:r>
            <a:rPr lang="zh-TW" sz="2700" kern="1200" dirty="0"/>
            <a:t>  屬性 </a:t>
          </a:r>
          <a:r>
            <a:rPr lang="en-US" sz="2700" kern="1200" dirty="0"/>
            <a:t>: </a:t>
          </a:r>
          <a:r>
            <a:rPr lang="zh-TW" sz="2700" kern="1200" dirty="0"/>
            <a:t>屬性值  </a:t>
          </a:r>
          <a:r>
            <a:rPr lang="en-US" sz="2700" kern="1200" dirty="0"/>
            <a:t>;  </a:t>
          </a:r>
          <a:r>
            <a:rPr lang="zh-TW" sz="2700" kern="1200" dirty="0"/>
            <a:t>屬性 </a:t>
          </a:r>
          <a:r>
            <a:rPr lang="en-US" sz="2700" kern="1200" dirty="0"/>
            <a:t>: </a:t>
          </a:r>
          <a:r>
            <a:rPr lang="zh-TW" sz="2700" kern="1200" dirty="0"/>
            <a:t>屬性值 </a:t>
          </a:r>
          <a:r>
            <a:rPr lang="en-US" sz="2700" kern="1200" dirty="0"/>
            <a:t>}</a:t>
          </a:r>
          <a:endParaRPr lang="zh-TW" sz="2700" kern="1200" dirty="0"/>
        </a:p>
      </dsp:txBody>
      <dsp:txXfrm>
        <a:off x="40866" y="40866"/>
        <a:ext cx="6747192" cy="7554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36158"/>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a:link{text-decoration:none;}</a:t>
          </a:r>
          <a:endParaRPr lang="zh-TW" sz="1900" kern="1200" dirty="0"/>
        </a:p>
      </dsp:txBody>
      <dsp:txXfrm>
        <a:off x="21704" y="57862"/>
        <a:ext cx="5310620" cy="401192"/>
      </dsp:txXfrm>
    </dsp:sp>
    <dsp:sp modelId="{15498D8B-7912-41CC-AC4C-E9F527436DBE}">
      <dsp:nvSpPr>
        <dsp:cNvPr id="0" name=""/>
        <dsp:cNvSpPr/>
      </dsp:nvSpPr>
      <dsp:spPr>
        <a:xfrm>
          <a:off x="0" y="535478"/>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a:visited{color:red;}</a:t>
          </a:r>
          <a:endParaRPr lang="zh-TW" sz="1900" kern="1200" dirty="0"/>
        </a:p>
      </dsp:txBody>
      <dsp:txXfrm>
        <a:off x="21704" y="557182"/>
        <a:ext cx="5310620" cy="401192"/>
      </dsp:txXfrm>
    </dsp:sp>
    <dsp:sp modelId="{80AFDA67-B719-4F8D-A791-A336C206E0CA}">
      <dsp:nvSpPr>
        <dsp:cNvPr id="0" name=""/>
        <dsp:cNvSpPr/>
      </dsp:nvSpPr>
      <dsp:spPr>
        <a:xfrm>
          <a:off x="0" y="1034798"/>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a:hover{text-decoration:underline;color:green;}</a:t>
          </a:r>
          <a:endParaRPr lang="zh-TW" sz="1900" kern="1200" dirty="0"/>
        </a:p>
      </dsp:txBody>
      <dsp:txXfrm>
        <a:off x="21704" y="1056502"/>
        <a:ext cx="5310620" cy="401192"/>
      </dsp:txXfrm>
    </dsp:sp>
    <dsp:sp modelId="{8283FD14-ABEB-460C-8695-35DD9E2CC249}">
      <dsp:nvSpPr>
        <dsp:cNvPr id="0" name=""/>
        <dsp:cNvSpPr/>
      </dsp:nvSpPr>
      <dsp:spPr>
        <a:xfrm>
          <a:off x="0" y="1554654"/>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a:active{color:yellow;}</a:t>
          </a:r>
          <a:endParaRPr lang="zh-TW" sz="1900" kern="1200" dirty="0"/>
        </a:p>
      </dsp:txBody>
      <dsp:txXfrm>
        <a:off x="21704" y="1576358"/>
        <a:ext cx="5310620" cy="4011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164911"/>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a:link, a:visited{text-decoration:none;}</a:t>
          </a:r>
          <a:endParaRPr lang="zh-TW" sz="1600" kern="1200" dirty="0"/>
        </a:p>
      </dsp:txBody>
      <dsp:txXfrm>
        <a:off x="18277" y="183188"/>
        <a:ext cx="6006773" cy="337846"/>
      </dsp:txXfrm>
    </dsp:sp>
    <dsp:sp modelId="{15498D8B-7912-41CC-AC4C-E9F527436DBE}">
      <dsp:nvSpPr>
        <dsp:cNvPr id="0" name=""/>
        <dsp:cNvSpPr/>
      </dsp:nvSpPr>
      <dsp:spPr>
        <a:xfrm>
          <a:off x="0" y="621508"/>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a:hover, a:active{text-decoration:underline;color:green;}</a:t>
          </a:r>
          <a:endParaRPr lang="zh-TW" sz="1600" kern="1200" dirty="0"/>
        </a:p>
      </dsp:txBody>
      <dsp:txXfrm>
        <a:off x="18277" y="639785"/>
        <a:ext cx="6006773" cy="337846"/>
      </dsp:txXfrm>
    </dsp:sp>
    <dsp:sp modelId="{80AFDA67-B719-4F8D-A791-A336C206E0CA}">
      <dsp:nvSpPr>
        <dsp:cNvPr id="0" name=""/>
        <dsp:cNvSpPr/>
      </dsp:nvSpPr>
      <dsp:spPr>
        <a:xfrm>
          <a:off x="0" y="1041988"/>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.box a:link, .box a:visited{text-decoration:none;}</a:t>
          </a:r>
          <a:endParaRPr lang="zh-TW" sz="1600" kern="1200" dirty="0"/>
        </a:p>
      </dsp:txBody>
      <dsp:txXfrm>
        <a:off x="18277" y="1060265"/>
        <a:ext cx="6006773" cy="337846"/>
      </dsp:txXfrm>
    </dsp:sp>
    <dsp:sp modelId="{8283FD14-ABEB-460C-8695-35DD9E2CC249}">
      <dsp:nvSpPr>
        <dsp:cNvPr id="0" name=""/>
        <dsp:cNvSpPr/>
      </dsp:nvSpPr>
      <dsp:spPr>
        <a:xfrm>
          <a:off x="0" y="1479762"/>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.box a:hover, .box a:active{text-decoration:underline;color:#0cf;}</a:t>
          </a:r>
          <a:endParaRPr lang="zh-TW" sz="1600" kern="1200" dirty="0"/>
        </a:p>
      </dsp:txBody>
      <dsp:txXfrm>
        <a:off x="18277" y="1498039"/>
        <a:ext cx="6006773" cy="337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2D17F-843A-428D-AB1D-EADC5E347027}">
      <dsp:nvSpPr>
        <dsp:cNvPr id="0" name=""/>
        <dsp:cNvSpPr/>
      </dsp:nvSpPr>
      <dsp:spPr>
        <a:xfrm>
          <a:off x="492061" y="25160"/>
          <a:ext cx="2139288" cy="607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t>&lt;!DOCTYPE html&gt;</a:t>
          </a:r>
          <a:endParaRPr lang="zh-TW" sz="1800" kern="1200" dirty="0"/>
        </a:p>
      </dsp:txBody>
      <dsp:txXfrm>
        <a:off x="509868" y="42967"/>
        <a:ext cx="2103674" cy="572354"/>
      </dsp:txXfrm>
    </dsp:sp>
    <dsp:sp modelId="{9FE4072D-57B6-475A-A7A3-4716BDE380DD}">
      <dsp:nvSpPr>
        <dsp:cNvPr id="0" name=""/>
        <dsp:cNvSpPr/>
      </dsp:nvSpPr>
      <dsp:spPr>
        <a:xfrm rot="5318079">
          <a:off x="1467684" y="635747"/>
          <a:ext cx="209176" cy="2735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TW" altLang="en-US" sz="1100" kern="1200"/>
        </a:p>
      </dsp:txBody>
      <dsp:txXfrm rot="-5400000">
        <a:off x="1489449" y="667960"/>
        <a:ext cx="164151" cy="146423"/>
      </dsp:txXfrm>
    </dsp:sp>
    <dsp:sp modelId="{9CFB3915-ED26-4C56-8370-0FDE77CBD8D2}">
      <dsp:nvSpPr>
        <dsp:cNvPr id="0" name=""/>
        <dsp:cNvSpPr/>
      </dsp:nvSpPr>
      <dsp:spPr>
        <a:xfrm>
          <a:off x="513197" y="911952"/>
          <a:ext cx="2139288" cy="607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t>&lt;head&gt;</a:t>
          </a:r>
          <a:endParaRPr lang="zh-TW" sz="1800" kern="1200" dirty="0"/>
        </a:p>
      </dsp:txBody>
      <dsp:txXfrm>
        <a:off x="531004" y="929759"/>
        <a:ext cx="2103674" cy="572354"/>
      </dsp:txXfrm>
    </dsp:sp>
    <dsp:sp modelId="{111D8C5B-2F39-4046-B25D-28EDB833F283}">
      <dsp:nvSpPr>
        <dsp:cNvPr id="0" name=""/>
        <dsp:cNvSpPr/>
      </dsp:nvSpPr>
      <dsp:spPr>
        <a:xfrm rot="5400000">
          <a:off x="1468847" y="1535119"/>
          <a:ext cx="227988" cy="2735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TW" altLang="en-US" sz="1200" kern="1200"/>
        </a:p>
      </dsp:txBody>
      <dsp:txXfrm rot="-5400000">
        <a:off x="1500766" y="1557917"/>
        <a:ext cx="164151" cy="159592"/>
      </dsp:txXfrm>
    </dsp:sp>
    <dsp:sp modelId="{0CB3D7EF-0240-4165-A48E-5CE70AE6529D}">
      <dsp:nvSpPr>
        <dsp:cNvPr id="0" name=""/>
        <dsp:cNvSpPr/>
      </dsp:nvSpPr>
      <dsp:spPr>
        <a:xfrm>
          <a:off x="513197" y="1823904"/>
          <a:ext cx="2139288" cy="607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t>&lt;body&gt;</a:t>
          </a:r>
          <a:endParaRPr lang="zh-TW" sz="1800" kern="1200" dirty="0"/>
        </a:p>
      </dsp:txBody>
      <dsp:txXfrm>
        <a:off x="531004" y="1841711"/>
        <a:ext cx="2103674" cy="572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816F4-D32B-40E4-AE48-3393FDE1F616}">
      <dsp:nvSpPr>
        <dsp:cNvPr id="0" name=""/>
        <dsp:cNvSpPr/>
      </dsp:nvSpPr>
      <dsp:spPr>
        <a:xfrm>
          <a:off x="2823832" y="6096"/>
          <a:ext cx="2239034" cy="5510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Arial Unicode MS" panose="020B0604020202020204" pitchFamily="34" charset="-120"/>
              <a:ea typeface="Arial Unicode MS" panose="020B0604020202020204" pitchFamily="34" charset="-120"/>
              <a:cs typeface="Arial Unicode MS" panose="020B0604020202020204" pitchFamily="34" charset="-120"/>
            </a:rPr>
            <a:t>HTML4</a:t>
          </a:r>
          <a:endParaRPr lang="zh-TW" sz="1800" kern="1200" dirty="0">
            <a:latin typeface="Arial Unicode MS" panose="020B0604020202020204" pitchFamily="34" charset="-120"/>
            <a:ea typeface="Arial Unicode MS" panose="020B0604020202020204" pitchFamily="34" charset="-120"/>
            <a:cs typeface="Arial Unicode MS" panose="020B0604020202020204" pitchFamily="34" charset="-120"/>
          </a:endParaRPr>
        </a:p>
      </dsp:txBody>
      <dsp:txXfrm>
        <a:off x="2850731" y="32995"/>
        <a:ext cx="2185236" cy="497230"/>
      </dsp:txXfrm>
    </dsp:sp>
    <dsp:sp modelId="{63E187E9-0EC7-4613-BDDB-5987F5865E39}">
      <dsp:nvSpPr>
        <dsp:cNvPr id="0" name=""/>
        <dsp:cNvSpPr/>
      </dsp:nvSpPr>
      <dsp:spPr>
        <a:xfrm>
          <a:off x="0" y="632005"/>
          <a:ext cx="7886700" cy="35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t>&lt;!DOCTYPE HTML PUBLIC "-//W3C//DTD HTML 4.01//EN" " http://www.w3.org/TR/html4/strict.dtd"&gt;</a:t>
          </a:r>
          <a:endParaRPr lang="zh-TW" sz="1200" kern="1200" dirty="0"/>
        </a:p>
      </dsp:txBody>
      <dsp:txXfrm>
        <a:off x="17198" y="649203"/>
        <a:ext cx="7852304" cy="317903"/>
      </dsp:txXfrm>
    </dsp:sp>
    <dsp:sp modelId="{3C3E51FD-F1D6-4B9C-928D-C2807ECDFBCA}">
      <dsp:nvSpPr>
        <dsp:cNvPr id="0" name=""/>
        <dsp:cNvSpPr/>
      </dsp:nvSpPr>
      <dsp:spPr>
        <a:xfrm>
          <a:off x="0" y="1059184"/>
          <a:ext cx="7886700" cy="407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t>&lt;!DOCTYPE HTML PUBLIC "-//W3C//DTD HTML 4.01 Transitional//EN" " http://www.w3.org/TR/html4/loose.dtd"&gt;</a:t>
          </a:r>
          <a:endParaRPr lang="zh-TW" sz="1200" kern="1200" dirty="0"/>
        </a:p>
      </dsp:txBody>
      <dsp:txXfrm>
        <a:off x="19912" y="1079096"/>
        <a:ext cx="7846876" cy="368084"/>
      </dsp:txXfrm>
    </dsp:sp>
    <dsp:sp modelId="{BD519774-E776-4F3A-B4D3-EC160A552CCA}">
      <dsp:nvSpPr>
        <dsp:cNvPr id="0" name=""/>
        <dsp:cNvSpPr/>
      </dsp:nvSpPr>
      <dsp:spPr>
        <a:xfrm>
          <a:off x="0" y="1541973"/>
          <a:ext cx="7886700" cy="420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t>&lt;!DOCTYPE HTML PUBLIC "-//W3C//DTD HTML 4.01 Frameset//EN" " http://www.w3.org/TR/html4/frameset.dtd"&gt;</a:t>
          </a:r>
          <a:endParaRPr lang="zh-TW" sz="1200" kern="1200" dirty="0"/>
        </a:p>
      </dsp:txBody>
      <dsp:txXfrm>
        <a:off x="20534" y="1562507"/>
        <a:ext cx="7845632" cy="379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816F4-D32B-40E4-AE48-3393FDE1F616}">
      <dsp:nvSpPr>
        <dsp:cNvPr id="0" name=""/>
        <dsp:cNvSpPr/>
      </dsp:nvSpPr>
      <dsp:spPr>
        <a:xfrm>
          <a:off x="2866578" y="76601"/>
          <a:ext cx="2153542"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latin typeface="Arial Unicode MS" panose="020B0604020202020204" pitchFamily="34" charset="-120"/>
              <a:ea typeface="Arial Unicode MS" panose="020B0604020202020204" pitchFamily="34" charset="-120"/>
              <a:cs typeface="Arial Unicode MS" panose="020B0604020202020204" pitchFamily="34" charset="-120"/>
            </a:rPr>
            <a:t>XHTML1.0</a:t>
          </a:r>
          <a:endParaRPr lang="zh-TW" sz="1800" kern="1200" dirty="0">
            <a:latin typeface="Arial Unicode MS" panose="020B0604020202020204" pitchFamily="34" charset="-120"/>
            <a:ea typeface="Arial Unicode MS" panose="020B0604020202020204" pitchFamily="34" charset="-120"/>
            <a:cs typeface="Arial Unicode MS" panose="020B0604020202020204" pitchFamily="34" charset="-120"/>
          </a:endParaRPr>
        </a:p>
      </dsp:txBody>
      <dsp:txXfrm>
        <a:off x="2892490" y="102513"/>
        <a:ext cx="2101718" cy="478990"/>
      </dsp:txXfrm>
    </dsp:sp>
    <dsp:sp modelId="{63E187E9-0EC7-4613-BDDB-5987F5865E39}">
      <dsp:nvSpPr>
        <dsp:cNvPr id="0" name=""/>
        <dsp:cNvSpPr/>
      </dsp:nvSpPr>
      <dsp:spPr>
        <a:xfrm>
          <a:off x="0" y="647736"/>
          <a:ext cx="7886700"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altLang="zh-TW" sz="1400" kern="1200" dirty="0"/>
            <a:t>&lt;!DOCTYPE html PUBLIC "-//W3C//DTD XHTML 1.0 Strict//EN" </a:t>
          </a:r>
          <a:br>
            <a:rPr lang="en-US" altLang="zh-TW" sz="1400" kern="1200" dirty="0"/>
          </a:br>
          <a:r>
            <a:rPr lang="en-US" altLang="zh-TW" sz="1400" kern="1200" dirty="0"/>
            <a:t>"http://www.w3.org/TR/xhtml1/DTD/xhtml1-strict.dtd"&gt;</a:t>
          </a:r>
          <a:endParaRPr lang="zh-TW" sz="1400" kern="1200" dirty="0"/>
        </a:p>
      </dsp:txBody>
      <dsp:txXfrm>
        <a:off x="25912" y="673648"/>
        <a:ext cx="7834876" cy="478990"/>
      </dsp:txXfrm>
    </dsp:sp>
    <dsp:sp modelId="{3C3E51FD-F1D6-4B9C-928D-C2807ECDFBCA}">
      <dsp:nvSpPr>
        <dsp:cNvPr id="0" name=""/>
        <dsp:cNvSpPr/>
      </dsp:nvSpPr>
      <dsp:spPr>
        <a:xfrm>
          <a:off x="0" y="1218870"/>
          <a:ext cx="7886700"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altLang="zh-TW" sz="1400" kern="1200" dirty="0"/>
            <a:t>&lt;!DOCTYPE html PUBLIC "-//W3C//DTD XHTML 1.0 Transitional//EN"</a:t>
          </a:r>
          <a:br>
            <a:rPr lang="en-US" altLang="zh-TW" sz="1400" kern="1200" dirty="0"/>
          </a:br>
          <a:r>
            <a:rPr lang="en-US" altLang="zh-TW" sz="1400" kern="1200" dirty="0"/>
            <a:t>"http://www.w3.org/TR/xhtml1/DTD/xhtml1-transitional.dtd"&gt;</a:t>
          </a:r>
          <a:endParaRPr lang="zh-TW" sz="1400" kern="1200" dirty="0"/>
        </a:p>
      </dsp:txBody>
      <dsp:txXfrm>
        <a:off x="25912" y="1244782"/>
        <a:ext cx="7834876" cy="478990"/>
      </dsp:txXfrm>
    </dsp:sp>
    <dsp:sp modelId="{BD519774-E776-4F3A-B4D3-EC160A552CCA}">
      <dsp:nvSpPr>
        <dsp:cNvPr id="0" name=""/>
        <dsp:cNvSpPr/>
      </dsp:nvSpPr>
      <dsp:spPr>
        <a:xfrm>
          <a:off x="0" y="1790004"/>
          <a:ext cx="7886700"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altLang="zh-TW" sz="1400" kern="1200" dirty="0"/>
            <a:t>&lt;!DOCTYPE html PUBLIC "-//W3C//DTD XHTML 1.0 Frameset//EN" </a:t>
          </a:r>
          <a:br>
            <a:rPr lang="en-US" altLang="zh-TW" sz="1400" kern="1200" dirty="0"/>
          </a:br>
          <a:r>
            <a:rPr lang="en-US" altLang="zh-TW" sz="1400" kern="1200" dirty="0"/>
            <a:t>"http://www.w3.org/TR/xhtml1/DTD/xhtml1-frameset.dtd"&gt;</a:t>
          </a:r>
          <a:endParaRPr lang="zh-TW" sz="1400" kern="1200" dirty="0"/>
        </a:p>
      </dsp:txBody>
      <dsp:txXfrm>
        <a:off x="25912" y="1815916"/>
        <a:ext cx="7834876" cy="4789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7F626-BD84-4388-ABE0-6D09879F376E}">
      <dsp:nvSpPr>
        <dsp:cNvPr id="0" name=""/>
        <dsp:cNvSpPr/>
      </dsp:nvSpPr>
      <dsp:spPr>
        <a:xfrm>
          <a:off x="0" y="17363"/>
          <a:ext cx="3705225"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&lt;h2&gt;</a:t>
          </a:r>
          <a:r>
            <a:rPr lang="zh-TW" altLang="en-US" sz="1900" kern="1200" dirty="0"/>
            <a:t> </a:t>
          </a:r>
          <a:r>
            <a:rPr lang="en-US" sz="1900" kern="1200" dirty="0"/>
            <a:t>APPLE</a:t>
          </a:r>
          <a:r>
            <a:rPr lang="zh-TW" altLang="en-US" sz="1900" kern="1200" dirty="0"/>
            <a:t> </a:t>
          </a:r>
          <a:r>
            <a:rPr lang="en-US" sz="1900" kern="1200" dirty="0"/>
            <a:t>&lt;/h2&gt;</a:t>
          </a:r>
          <a:endParaRPr lang="zh-TW" sz="1900" kern="1200" dirty="0"/>
        </a:p>
      </dsp:txBody>
      <dsp:txXfrm>
        <a:off x="21704" y="39067"/>
        <a:ext cx="3661817" cy="401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B5784-EA6E-45FC-98CE-4097DF6183A4}">
      <dsp:nvSpPr>
        <dsp:cNvPr id="0" name=""/>
        <dsp:cNvSpPr/>
      </dsp:nvSpPr>
      <dsp:spPr>
        <a:xfrm>
          <a:off x="0" y="32080"/>
          <a:ext cx="3370199" cy="397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&lt;h2 title=“apple!"&gt;APPLE&lt;/h2&gt;</a:t>
          </a:r>
          <a:endParaRPr lang="zh-TW" sz="1700" kern="1200" dirty="0"/>
        </a:p>
      </dsp:txBody>
      <dsp:txXfrm>
        <a:off x="19419" y="51499"/>
        <a:ext cx="3331361" cy="3589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83B5049F-6D98-4413-86C8-2AB3B5D47F4F}" type="datetimeFigureOut">
              <a:rPr lang="zh-TW" altLang="en-US" smtClean="0"/>
              <a:pPr/>
              <a:t>2021/3/19</a:t>
            </a:fld>
            <a:endParaRPr lang="zh-TW" altLang="en-US"/>
          </a:p>
        </p:txBody>
      </p:sp>
      <p:sp>
        <p:nvSpPr>
          <p:cNvPr id="4" name="頁尾版面配置區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D4DC50D8-EF32-4CC2-A0D2-497E706E3661}" type="slidenum">
              <a:rPr lang="zh-TW" altLang="en-US" smtClean="0"/>
              <a:pPr/>
              <a:t>‹#›</a:t>
            </a:fld>
            <a:endParaRPr lang="zh-TW" altLang="en-US"/>
          </a:p>
        </p:txBody>
      </p:sp>
    </p:spTree>
    <p:extLst>
      <p:ext uri="{BB962C8B-B14F-4D97-AF65-F5344CB8AC3E}">
        <p14:creationId xmlns:p14="http://schemas.microsoft.com/office/powerpoint/2010/main" val="114051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48FC48C6-877C-4C48-BBAA-2436344A1600}" type="datetimeFigureOut">
              <a:rPr lang="zh-TW" altLang="en-US" smtClean="0"/>
              <a:pPr/>
              <a:t>2021/3/19</a:t>
            </a:fld>
            <a:endParaRPr lang="zh-TW" altLang="en-US"/>
          </a:p>
        </p:txBody>
      </p:sp>
      <p:sp>
        <p:nvSpPr>
          <p:cNvPr id="4" name="投影片圖像版面配置區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81D7201B-2F44-4D0B-966C-0D1A4530B7B9}" type="slidenum">
              <a:rPr lang="zh-TW" altLang="en-US" smtClean="0"/>
              <a:pPr/>
              <a:t>‹#›</a:t>
            </a:fld>
            <a:endParaRPr lang="zh-TW" altLang="en-US"/>
          </a:p>
        </p:txBody>
      </p:sp>
    </p:spTree>
    <p:extLst>
      <p:ext uri="{BB962C8B-B14F-4D97-AF65-F5344CB8AC3E}">
        <p14:creationId xmlns:p14="http://schemas.microsoft.com/office/powerpoint/2010/main" val="380665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a:t>
            </a:fld>
            <a:endParaRPr lang="zh-TW" altLang="en-US"/>
          </a:p>
        </p:txBody>
      </p:sp>
    </p:spTree>
    <p:extLst>
      <p:ext uri="{BB962C8B-B14F-4D97-AF65-F5344CB8AC3E}">
        <p14:creationId xmlns:p14="http://schemas.microsoft.com/office/powerpoint/2010/main" val="8838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56</a:t>
            </a:fld>
            <a:endParaRPr lang="zh-TW" altLang="en-US"/>
          </a:p>
        </p:txBody>
      </p:sp>
    </p:spTree>
    <p:extLst>
      <p:ext uri="{BB962C8B-B14F-4D97-AF65-F5344CB8AC3E}">
        <p14:creationId xmlns:p14="http://schemas.microsoft.com/office/powerpoint/2010/main" val="76613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57</a:t>
            </a:fld>
            <a:endParaRPr lang="zh-TW" altLang="en-US"/>
          </a:p>
        </p:txBody>
      </p:sp>
    </p:spTree>
    <p:extLst>
      <p:ext uri="{BB962C8B-B14F-4D97-AF65-F5344CB8AC3E}">
        <p14:creationId xmlns:p14="http://schemas.microsoft.com/office/powerpoint/2010/main" val="1221935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58</a:t>
            </a:fld>
            <a:endParaRPr lang="zh-TW" altLang="en-US"/>
          </a:p>
        </p:txBody>
      </p:sp>
    </p:spTree>
    <p:extLst>
      <p:ext uri="{BB962C8B-B14F-4D97-AF65-F5344CB8AC3E}">
        <p14:creationId xmlns:p14="http://schemas.microsoft.com/office/powerpoint/2010/main" val="411206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59</a:t>
            </a:fld>
            <a:endParaRPr lang="zh-TW" altLang="en-US"/>
          </a:p>
        </p:txBody>
      </p:sp>
    </p:spTree>
    <p:extLst>
      <p:ext uri="{BB962C8B-B14F-4D97-AF65-F5344CB8AC3E}">
        <p14:creationId xmlns:p14="http://schemas.microsoft.com/office/powerpoint/2010/main" val="3777365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60</a:t>
            </a:fld>
            <a:endParaRPr lang="zh-TW" altLang="en-US"/>
          </a:p>
        </p:txBody>
      </p:sp>
    </p:spTree>
    <p:extLst>
      <p:ext uri="{BB962C8B-B14F-4D97-AF65-F5344CB8AC3E}">
        <p14:creationId xmlns:p14="http://schemas.microsoft.com/office/powerpoint/2010/main" val="1335221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61</a:t>
            </a:fld>
            <a:endParaRPr lang="zh-TW" altLang="en-US"/>
          </a:p>
        </p:txBody>
      </p:sp>
    </p:spTree>
    <p:extLst>
      <p:ext uri="{BB962C8B-B14F-4D97-AF65-F5344CB8AC3E}">
        <p14:creationId xmlns:p14="http://schemas.microsoft.com/office/powerpoint/2010/main" val="409821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62</a:t>
            </a:fld>
            <a:endParaRPr lang="zh-TW" altLang="en-US"/>
          </a:p>
        </p:txBody>
      </p:sp>
    </p:spTree>
    <p:extLst>
      <p:ext uri="{BB962C8B-B14F-4D97-AF65-F5344CB8AC3E}">
        <p14:creationId xmlns:p14="http://schemas.microsoft.com/office/powerpoint/2010/main" val="832493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63</a:t>
            </a:fld>
            <a:endParaRPr lang="zh-TW" altLang="en-US"/>
          </a:p>
        </p:txBody>
      </p:sp>
    </p:spTree>
    <p:extLst>
      <p:ext uri="{BB962C8B-B14F-4D97-AF65-F5344CB8AC3E}">
        <p14:creationId xmlns:p14="http://schemas.microsoft.com/office/powerpoint/2010/main" val="2057332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64</a:t>
            </a:fld>
            <a:endParaRPr lang="zh-TW" altLang="en-US"/>
          </a:p>
        </p:txBody>
      </p:sp>
    </p:spTree>
    <p:extLst>
      <p:ext uri="{BB962C8B-B14F-4D97-AF65-F5344CB8AC3E}">
        <p14:creationId xmlns:p14="http://schemas.microsoft.com/office/powerpoint/2010/main" val="2698162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65</a:t>
            </a:fld>
            <a:endParaRPr lang="zh-TW" altLang="en-US"/>
          </a:p>
        </p:txBody>
      </p:sp>
    </p:spTree>
    <p:extLst>
      <p:ext uri="{BB962C8B-B14F-4D97-AF65-F5344CB8AC3E}">
        <p14:creationId xmlns:p14="http://schemas.microsoft.com/office/powerpoint/2010/main" val="406775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2</a:t>
            </a:fld>
            <a:endParaRPr lang="zh-TW" altLang="en-US"/>
          </a:p>
        </p:txBody>
      </p:sp>
    </p:spTree>
    <p:extLst>
      <p:ext uri="{BB962C8B-B14F-4D97-AF65-F5344CB8AC3E}">
        <p14:creationId xmlns:p14="http://schemas.microsoft.com/office/powerpoint/2010/main" val="419753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66</a:t>
            </a:fld>
            <a:endParaRPr lang="zh-TW" altLang="en-US"/>
          </a:p>
        </p:txBody>
      </p:sp>
    </p:spTree>
    <p:extLst>
      <p:ext uri="{BB962C8B-B14F-4D97-AF65-F5344CB8AC3E}">
        <p14:creationId xmlns:p14="http://schemas.microsoft.com/office/powerpoint/2010/main" val="413772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68</a:t>
            </a:fld>
            <a:endParaRPr lang="zh-TW" altLang="en-US"/>
          </a:p>
        </p:txBody>
      </p:sp>
    </p:spTree>
    <p:extLst>
      <p:ext uri="{BB962C8B-B14F-4D97-AF65-F5344CB8AC3E}">
        <p14:creationId xmlns:p14="http://schemas.microsoft.com/office/powerpoint/2010/main" val="3703914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69</a:t>
            </a:fld>
            <a:endParaRPr lang="zh-TW" altLang="en-US"/>
          </a:p>
        </p:txBody>
      </p:sp>
    </p:spTree>
    <p:extLst>
      <p:ext uri="{BB962C8B-B14F-4D97-AF65-F5344CB8AC3E}">
        <p14:creationId xmlns:p14="http://schemas.microsoft.com/office/powerpoint/2010/main" val="2007215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70</a:t>
            </a:fld>
            <a:endParaRPr lang="zh-TW" altLang="en-US"/>
          </a:p>
        </p:txBody>
      </p:sp>
    </p:spTree>
    <p:extLst>
      <p:ext uri="{BB962C8B-B14F-4D97-AF65-F5344CB8AC3E}">
        <p14:creationId xmlns:p14="http://schemas.microsoft.com/office/powerpoint/2010/main" val="1469812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71</a:t>
            </a:fld>
            <a:endParaRPr lang="zh-TW" altLang="en-US"/>
          </a:p>
        </p:txBody>
      </p:sp>
    </p:spTree>
    <p:extLst>
      <p:ext uri="{BB962C8B-B14F-4D97-AF65-F5344CB8AC3E}">
        <p14:creationId xmlns:p14="http://schemas.microsoft.com/office/powerpoint/2010/main" val="3564937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72</a:t>
            </a:fld>
            <a:endParaRPr lang="zh-TW" altLang="en-US"/>
          </a:p>
        </p:txBody>
      </p:sp>
    </p:spTree>
    <p:extLst>
      <p:ext uri="{BB962C8B-B14F-4D97-AF65-F5344CB8AC3E}">
        <p14:creationId xmlns:p14="http://schemas.microsoft.com/office/powerpoint/2010/main" val="2246290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73</a:t>
            </a:fld>
            <a:endParaRPr lang="zh-TW" altLang="en-US"/>
          </a:p>
        </p:txBody>
      </p:sp>
    </p:spTree>
    <p:extLst>
      <p:ext uri="{BB962C8B-B14F-4D97-AF65-F5344CB8AC3E}">
        <p14:creationId xmlns:p14="http://schemas.microsoft.com/office/powerpoint/2010/main" val="474152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74</a:t>
            </a:fld>
            <a:endParaRPr lang="zh-TW" altLang="en-US"/>
          </a:p>
        </p:txBody>
      </p:sp>
    </p:spTree>
    <p:extLst>
      <p:ext uri="{BB962C8B-B14F-4D97-AF65-F5344CB8AC3E}">
        <p14:creationId xmlns:p14="http://schemas.microsoft.com/office/powerpoint/2010/main" val="271702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75</a:t>
            </a:fld>
            <a:endParaRPr lang="zh-TW" altLang="en-US"/>
          </a:p>
        </p:txBody>
      </p:sp>
    </p:spTree>
    <p:extLst>
      <p:ext uri="{BB962C8B-B14F-4D97-AF65-F5344CB8AC3E}">
        <p14:creationId xmlns:p14="http://schemas.microsoft.com/office/powerpoint/2010/main" val="4200584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76</a:t>
            </a:fld>
            <a:endParaRPr lang="zh-TW" altLang="en-US"/>
          </a:p>
        </p:txBody>
      </p:sp>
    </p:spTree>
    <p:extLst>
      <p:ext uri="{BB962C8B-B14F-4D97-AF65-F5344CB8AC3E}">
        <p14:creationId xmlns:p14="http://schemas.microsoft.com/office/powerpoint/2010/main" val="341319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22</a:t>
            </a:fld>
            <a:endParaRPr lang="zh-TW" altLang="en-US"/>
          </a:p>
        </p:txBody>
      </p:sp>
    </p:spTree>
    <p:extLst>
      <p:ext uri="{BB962C8B-B14F-4D97-AF65-F5344CB8AC3E}">
        <p14:creationId xmlns:p14="http://schemas.microsoft.com/office/powerpoint/2010/main" val="273526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77</a:t>
            </a:fld>
            <a:endParaRPr lang="zh-TW" altLang="en-US"/>
          </a:p>
        </p:txBody>
      </p:sp>
    </p:spTree>
    <p:extLst>
      <p:ext uri="{BB962C8B-B14F-4D97-AF65-F5344CB8AC3E}">
        <p14:creationId xmlns:p14="http://schemas.microsoft.com/office/powerpoint/2010/main" val="970348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https://stackoverflow.com/questions/50607588/chrome-video-autoplay</a:t>
            </a:r>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78</a:t>
            </a:fld>
            <a:endParaRPr lang="zh-TW" altLang="en-US"/>
          </a:p>
        </p:txBody>
      </p:sp>
    </p:spTree>
    <p:extLst>
      <p:ext uri="{BB962C8B-B14F-4D97-AF65-F5344CB8AC3E}">
        <p14:creationId xmlns:p14="http://schemas.microsoft.com/office/powerpoint/2010/main" val="3062513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79</a:t>
            </a:fld>
            <a:endParaRPr lang="zh-TW" altLang="en-US"/>
          </a:p>
        </p:txBody>
      </p:sp>
    </p:spTree>
    <p:extLst>
      <p:ext uri="{BB962C8B-B14F-4D97-AF65-F5344CB8AC3E}">
        <p14:creationId xmlns:p14="http://schemas.microsoft.com/office/powerpoint/2010/main" val="115330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81</a:t>
            </a:fld>
            <a:endParaRPr lang="zh-TW" altLang="en-US"/>
          </a:p>
        </p:txBody>
      </p:sp>
    </p:spTree>
    <p:extLst>
      <p:ext uri="{BB962C8B-B14F-4D97-AF65-F5344CB8AC3E}">
        <p14:creationId xmlns:p14="http://schemas.microsoft.com/office/powerpoint/2010/main" val="2781675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82</a:t>
            </a:fld>
            <a:endParaRPr lang="zh-TW" altLang="en-US"/>
          </a:p>
        </p:txBody>
      </p:sp>
    </p:spTree>
    <p:extLst>
      <p:ext uri="{BB962C8B-B14F-4D97-AF65-F5344CB8AC3E}">
        <p14:creationId xmlns:p14="http://schemas.microsoft.com/office/powerpoint/2010/main" val="153040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83</a:t>
            </a:fld>
            <a:endParaRPr lang="zh-TW" altLang="en-US"/>
          </a:p>
        </p:txBody>
      </p:sp>
    </p:spTree>
    <p:extLst>
      <p:ext uri="{BB962C8B-B14F-4D97-AF65-F5344CB8AC3E}">
        <p14:creationId xmlns:p14="http://schemas.microsoft.com/office/powerpoint/2010/main" val="3460189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84</a:t>
            </a:fld>
            <a:endParaRPr lang="zh-TW" altLang="en-US"/>
          </a:p>
        </p:txBody>
      </p:sp>
    </p:spTree>
    <p:extLst>
      <p:ext uri="{BB962C8B-B14F-4D97-AF65-F5344CB8AC3E}">
        <p14:creationId xmlns:p14="http://schemas.microsoft.com/office/powerpoint/2010/main" val="331603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85</a:t>
            </a:fld>
            <a:endParaRPr lang="zh-TW" altLang="en-US"/>
          </a:p>
        </p:txBody>
      </p:sp>
    </p:spTree>
    <p:extLst>
      <p:ext uri="{BB962C8B-B14F-4D97-AF65-F5344CB8AC3E}">
        <p14:creationId xmlns:p14="http://schemas.microsoft.com/office/powerpoint/2010/main" val="2418838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86</a:t>
            </a:fld>
            <a:endParaRPr lang="zh-TW" altLang="en-US"/>
          </a:p>
        </p:txBody>
      </p:sp>
    </p:spTree>
    <p:extLst>
      <p:ext uri="{BB962C8B-B14F-4D97-AF65-F5344CB8AC3E}">
        <p14:creationId xmlns:p14="http://schemas.microsoft.com/office/powerpoint/2010/main" val="3688118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87</a:t>
            </a:fld>
            <a:endParaRPr lang="zh-TW" altLang="en-US"/>
          </a:p>
        </p:txBody>
      </p:sp>
    </p:spTree>
    <p:extLst>
      <p:ext uri="{BB962C8B-B14F-4D97-AF65-F5344CB8AC3E}">
        <p14:creationId xmlns:p14="http://schemas.microsoft.com/office/powerpoint/2010/main" val="325919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35</a:t>
            </a:fld>
            <a:endParaRPr lang="zh-TW" altLang="en-US"/>
          </a:p>
        </p:txBody>
      </p:sp>
    </p:spTree>
    <p:extLst>
      <p:ext uri="{BB962C8B-B14F-4D97-AF65-F5344CB8AC3E}">
        <p14:creationId xmlns:p14="http://schemas.microsoft.com/office/powerpoint/2010/main" val="38261309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88</a:t>
            </a:fld>
            <a:endParaRPr lang="zh-TW" altLang="en-US"/>
          </a:p>
        </p:txBody>
      </p:sp>
    </p:spTree>
    <p:extLst>
      <p:ext uri="{BB962C8B-B14F-4D97-AF65-F5344CB8AC3E}">
        <p14:creationId xmlns:p14="http://schemas.microsoft.com/office/powerpoint/2010/main" val="1024914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89</a:t>
            </a:fld>
            <a:endParaRPr lang="zh-TW" altLang="en-US"/>
          </a:p>
        </p:txBody>
      </p:sp>
    </p:spTree>
    <p:extLst>
      <p:ext uri="{BB962C8B-B14F-4D97-AF65-F5344CB8AC3E}">
        <p14:creationId xmlns:p14="http://schemas.microsoft.com/office/powerpoint/2010/main" val="2079757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90</a:t>
            </a:fld>
            <a:endParaRPr lang="zh-TW" altLang="en-US"/>
          </a:p>
        </p:txBody>
      </p:sp>
    </p:spTree>
    <p:extLst>
      <p:ext uri="{BB962C8B-B14F-4D97-AF65-F5344CB8AC3E}">
        <p14:creationId xmlns:p14="http://schemas.microsoft.com/office/powerpoint/2010/main" val="2035222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91</a:t>
            </a:fld>
            <a:endParaRPr lang="zh-TW" altLang="en-US"/>
          </a:p>
        </p:txBody>
      </p:sp>
    </p:spTree>
    <p:extLst>
      <p:ext uri="{BB962C8B-B14F-4D97-AF65-F5344CB8AC3E}">
        <p14:creationId xmlns:p14="http://schemas.microsoft.com/office/powerpoint/2010/main" val="6885238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92</a:t>
            </a:fld>
            <a:endParaRPr lang="zh-TW" altLang="en-US"/>
          </a:p>
        </p:txBody>
      </p:sp>
    </p:spTree>
    <p:extLst>
      <p:ext uri="{BB962C8B-B14F-4D97-AF65-F5344CB8AC3E}">
        <p14:creationId xmlns:p14="http://schemas.microsoft.com/office/powerpoint/2010/main" val="3694869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93</a:t>
            </a:fld>
            <a:endParaRPr lang="zh-TW" altLang="en-US"/>
          </a:p>
        </p:txBody>
      </p:sp>
    </p:spTree>
    <p:extLst>
      <p:ext uri="{BB962C8B-B14F-4D97-AF65-F5344CB8AC3E}">
        <p14:creationId xmlns:p14="http://schemas.microsoft.com/office/powerpoint/2010/main" val="3797289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94</a:t>
            </a:fld>
            <a:endParaRPr lang="zh-TW" altLang="en-US"/>
          </a:p>
        </p:txBody>
      </p:sp>
    </p:spTree>
    <p:extLst>
      <p:ext uri="{BB962C8B-B14F-4D97-AF65-F5344CB8AC3E}">
        <p14:creationId xmlns:p14="http://schemas.microsoft.com/office/powerpoint/2010/main" val="31890690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95</a:t>
            </a:fld>
            <a:endParaRPr lang="zh-TW" altLang="en-US"/>
          </a:p>
        </p:txBody>
      </p:sp>
    </p:spTree>
    <p:extLst>
      <p:ext uri="{BB962C8B-B14F-4D97-AF65-F5344CB8AC3E}">
        <p14:creationId xmlns:p14="http://schemas.microsoft.com/office/powerpoint/2010/main" val="4209959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96</a:t>
            </a:fld>
            <a:endParaRPr lang="zh-TW" altLang="en-US"/>
          </a:p>
        </p:txBody>
      </p:sp>
    </p:spTree>
    <p:extLst>
      <p:ext uri="{BB962C8B-B14F-4D97-AF65-F5344CB8AC3E}">
        <p14:creationId xmlns:p14="http://schemas.microsoft.com/office/powerpoint/2010/main" val="35660617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97</a:t>
            </a:fld>
            <a:endParaRPr lang="zh-TW" altLang="en-US"/>
          </a:p>
        </p:txBody>
      </p:sp>
    </p:spTree>
    <p:extLst>
      <p:ext uri="{BB962C8B-B14F-4D97-AF65-F5344CB8AC3E}">
        <p14:creationId xmlns:p14="http://schemas.microsoft.com/office/powerpoint/2010/main" val="188756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36</a:t>
            </a:fld>
            <a:endParaRPr lang="zh-TW" altLang="en-US"/>
          </a:p>
        </p:txBody>
      </p:sp>
    </p:spTree>
    <p:extLst>
      <p:ext uri="{BB962C8B-B14F-4D97-AF65-F5344CB8AC3E}">
        <p14:creationId xmlns:p14="http://schemas.microsoft.com/office/powerpoint/2010/main" val="21598039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98</a:t>
            </a:fld>
            <a:endParaRPr lang="zh-TW" altLang="en-US"/>
          </a:p>
        </p:txBody>
      </p:sp>
    </p:spTree>
    <p:extLst>
      <p:ext uri="{BB962C8B-B14F-4D97-AF65-F5344CB8AC3E}">
        <p14:creationId xmlns:p14="http://schemas.microsoft.com/office/powerpoint/2010/main" val="747665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99</a:t>
            </a:fld>
            <a:endParaRPr lang="zh-TW" altLang="en-US"/>
          </a:p>
        </p:txBody>
      </p:sp>
    </p:spTree>
    <p:extLst>
      <p:ext uri="{BB962C8B-B14F-4D97-AF65-F5344CB8AC3E}">
        <p14:creationId xmlns:p14="http://schemas.microsoft.com/office/powerpoint/2010/main" val="13339414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100</a:t>
            </a:fld>
            <a:endParaRPr lang="zh-TW" altLang="en-US"/>
          </a:p>
        </p:txBody>
      </p:sp>
    </p:spTree>
    <p:extLst>
      <p:ext uri="{BB962C8B-B14F-4D97-AF65-F5344CB8AC3E}">
        <p14:creationId xmlns:p14="http://schemas.microsoft.com/office/powerpoint/2010/main" val="2535358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101</a:t>
            </a:fld>
            <a:endParaRPr lang="zh-TW" altLang="en-US"/>
          </a:p>
        </p:txBody>
      </p:sp>
    </p:spTree>
    <p:extLst>
      <p:ext uri="{BB962C8B-B14F-4D97-AF65-F5344CB8AC3E}">
        <p14:creationId xmlns:p14="http://schemas.microsoft.com/office/powerpoint/2010/main" val="2066822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102</a:t>
            </a:fld>
            <a:endParaRPr lang="zh-TW" altLang="en-US"/>
          </a:p>
        </p:txBody>
      </p:sp>
    </p:spTree>
    <p:extLst>
      <p:ext uri="{BB962C8B-B14F-4D97-AF65-F5344CB8AC3E}">
        <p14:creationId xmlns:p14="http://schemas.microsoft.com/office/powerpoint/2010/main" val="26285903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103</a:t>
            </a:fld>
            <a:endParaRPr lang="zh-TW" altLang="en-US"/>
          </a:p>
        </p:txBody>
      </p:sp>
    </p:spTree>
    <p:extLst>
      <p:ext uri="{BB962C8B-B14F-4D97-AF65-F5344CB8AC3E}">
        <p14:creationId xmlns:p14="http://schemas.microsoft.com/office/powerpoint/2010/main" val="3462813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104</a:t>
            </a:fld>
            <a:endParaRPr lang="zh-TW" altLang="en-US"/>
          </a:p>
        </p:txBody>
      </p:sp>
    </p:spTree>
    <p:extLst>
      <p:ext uri="{BB962C8B-B14F-4D97-AF65-F5344CB8AC3E}">
        <p14:creationId xmlns:p14="http://schemas.microsoft.com/office/powerpoint/2010/main" val="345235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52</a:t>
            </a:fld>
            <a:endParaRPr lang="zh-TW" altLang="en-US"/>
          </a:p>
        </p:txBody>
      </p:sp>
    </p:spTree>
    <p:extLst>
      <p:ext uri="{BB962C8B-B14F-4D97-AF65-F5344CB8AC3E}">
        <p14:creationId xmlns:p14="http://schemas.microsoft.com/office/powerpoint/2010/main" val="424083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53</a:t>
            </a:fld>
            <a:endParaRPr lang="zh-TW" altLang="en-US"/>
          </a:p>
        </p:txBody>
      </p:sp>
    </p:spTree>
    <p:extLst>
      <p:ext uri="{BB962C8B-B14F-4D97-AF65-F5344CB8AC3E}">
        <p14:creationId xmlns:p14="http://schemas.microsoft.com/office/powerpoint/2010/main" val="301231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54</a:t>
            </a:fld>
            <a:endParaRPr lang="zh-TW" altLang="en-US"/>
          </a:p>
        </p:txBody>
      </p:sp>
    </p:spTree>
    <p:extLst>
      <p:ext uri="{BB962C8B-B14F-4D97-AF65-F5344CB8AC3E}">
        <p14:creationId xmlns:p14="http://schemas.microsoft.com/office/powerpoint/2010/main" val="198309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55</a:t>
            </a:fld>
            <a:endParaRPr lang="zh-TW" altLang="en-US"/>
          </a:p>
        </p:txBody>
      </p:sp>
    </p:spTree>
    <p:extLst>
      <p:ext uri="{BB962C8B-B14F-4D97-AF65-F5344CB8AC3E}">
        <p14:creationId xmlns:p14="http://schemas.microsoft.com/office/powerpoint/2010/main" val="95544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FB01F6A-581C-4F9A-A6B4-A94AEEC43137}" type="datetime1">
              <a:rPr lang="zh-TW" altLang="en-US" smtClean="0"/>
              <a:t>2021/3/19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86654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C0B14A2-15B8-4A20-8633-48D2E16202A2}" type="datetime1">
              <a:rPr lang="zh-TW" altLang="en-US" smtClean="0"/>
              <a:t>2021/3/19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118539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DBB7E5-70CD-45A5-9A90-1C7B3014E72C}" type="datetime1">
              <a:rPr lang="zh-TW" altLang="en-US" smtClean="0"/>
              <a:t>2021/3/19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17181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2232592-6FB7-4404-84BD-1E53CF20DF17}" type="datetime1">
              <a:rPr lang="zh-TW" altLang="en-US" smtClean="0"/>
              <a:t>2021/3/19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91474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4A4372-4FB7-4B00-89DE-785161582B1B}" type="datetime1">
              <a:rPr lang="zh-TW" altLang="en-US" smtClean="0"/>
              <a:t>2021/3/19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2893768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D6B9BBE-B5F1-45F4-9BBE-B4F274BD333F}" type="datetime1">
              <a:rPr lang="zh-TW" altLang="en-US" smtClean="0"/>
              <a:t>2021/3/19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111200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187E71B-CD15-45B8-8E12-32605AFD9113}" type="datetime1">
              <a:rPr lang="zh-TW" altLang="en-US" smtClean="0"/>
              <a:t>2021/3/19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37643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24C8B9F-89DF-4F6F-8ECC-DD3078849926}" type="datetime1">
              <a:rPr lang="zh-TW" altLang="en-US" smtClean="0"/>
              <a:t>2021/3/19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170580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F4BE1C4-93AC-4B32-A01D-919F5D98F92C}" type="datetime1">
              <a:rPr lang="zh-TW" altLang="en-US" smtClean="0"/>
              <a:t>2021/3/19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3937736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0306B-CFE6-47F6-8DD5-45F0B91BEE0C}" type="datetime1">
              <a:rPr lang="zh-TW" altLang="en-US" smtClean="0"/>
              <a:t>2021/3/19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1679002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98135D3-BD01-423A-B81D-2F082BC68F46}" type="datetime1">
              <a:rPr lang="zh-TW" altLang="en-US" smtClean="0"/>
              <a:t>2021/3/19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272850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93E4ED1-DED5-41EE-82B4-6132F8F0FE19}" type="datetime1">
              <a:rPr lang="zh-TW" altLang="en-US" smtClean="0"/>
              <a:t>2021/3/19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4227425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90465AB-47AB-4E78-8743-DA329ED2BF4E}" type="datetime1">
              <a:rPr lang="zh-TW" altLang="en-US" smtClean="0"/>
              <a:t>2021/3/19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51028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FA56E01-A44F-4D39-B53F-975B75BE72FD}" type="datetime1">
              <a:rPr lang="zh-TW" altLang="en-US" smtClean="0"/>
              <a:t>2021/3/19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2985137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C70445-A8C4-4422-A1C7-DE8EBFC93B15}" type="datetime1">
              <a:rPr lang="zh-TW" altLang="en-US" smtClean="0"/>
              <a:t>2021/3/19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421399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F8C6D53-8961-4021-87BC-5FBCAE9D86EA}" type="datetime1">
              <a:rPr lang="zh-TW" altLang="en-US" smtClean="0"/>
              <a:t>2021/3/19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98993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F6BA54F5-DEFF-4EC6-8D3D-E0999A90A279}" type="datetime1">
              <a:rPr lang="zh-TW" altLang="en-US" smtClean="0"/>
              <a:t>2021/3/19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92202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21E66DB8-2C0C-43CB-BF25-D25991D10F0A}" type="datetime1">
              <a:rPr lang="zh-TW" altLang="en-US" smtClean="0"/>
              <a:t>2021/3/19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7951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4016751-3B46-427D-A352-175709FEE942}" type="datetime1">
              <a:rPr lang="zh-TW" altLang="en-US" smtClean="0"/>
              <a:t>2021/3/19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20070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2D0F910-7A55-4C92-A856-2C811BB19FBC}" type="datetime1">
              <a:rPr lang="zh-TW" altLang="en-US" smtClean="0"/>
              <a:t>2021/3/19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58476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8CEE7AEA-C2FE-4087-98BE-67BCC52753C8}" type="datetime1">
              <a:rPr lang="zh-TW" altLang="en-US" smtClean="0"/>
              <a:t>2021/3/19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171889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11622643-D0C8-4BB4-8CD0-E488AE652C89}" type="datetime1">
              <a:rPr lang="zh-TW" altLang="en-US" smtClean="0"/>
              <a:t>2021/3/19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416714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03D4C-2DC4-4CE4-8438-2257DAEDA94B}" type="datetime1">
              <a:rPr lang="zh-TW" altLang="en-US" smtClean="0"/>
              <a:t>2021/3/19</a:t>
            </a:fld>
            <a:endParaRPr lang="zh-TW" alt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798402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5456-3F30-4146-921F-12F547BAEB28}" type="datetime1">
              <a:rPr lang="zh-TW" altLang="en-US" smtClean="0"/>
              <a:t>2021/3/19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3193415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9.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w3school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emmet.io/cheat-sheet/" TargetMode="External"/><Relationship Id="rId2" Type="http://schemas.openxmlformats.org/officeDocument/2006/relationships/hyperlink" Target="https://emmet.io/"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http://www.w3.org/Style/CSS/current-work" TargetMode="Externa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s://ecvip.pchome.com.tw/login/v2/login.htm?rurl=https://ecvip.pchome.com.tw/?0x206a7a68b0cff7af6d8c17c0f374802d0368cda0504f782137d6edc6e78e3a3cb042c6b6be29899c"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hyperlink" Target="https://login.yahoo.com/account/create?authMechanism=primary&amp;yid=&amp;done=https://mail.yahoo.com/?.intl=tw&amp;amp;.lang=zh-Hant-TW&amp;eid=100&amp;as=1&amp;crumb=B8MNMIw4iKa&amp;src=ym&amp;intl=tw&amp;lang=zh-Hant-TW&amp;specId=yidReg" TargetMode="Externa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hyperlink" Target="http://www.w3.org/TR/html5/"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hyperlink" Target="http://caniuse.com/" TargetMode="External"/><Relationship Id="rId4" Type="http://schemas.openxmlformats.org/officeDocument/2006/relationships/hyperlink" Target="http://html5test.com/"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685800" y="1122363"/>
            <a:ext cx="7772400" cy="2880470"/>
          </a:xfrm>
        </p:spPr>
        <p:txBody>
          <a:bodyPr>
            <a:normAutofit/>
          </a:bodyPr>
          <a:lstStyle/>
          <a:p>
            <a:pPr>
              <a:lnSpc>
                <a:spcPct val="100000"/>
              </a:lnSpc>
              <a:spcBef>
                <a:spcPts val="600"/>
              </a:spcBef>
            </a:pPr>
            <a:r>
              <a:rPr lang="zh-TW" altLang="en-US" dirty="0">
                <a:solidFill>
                  <a:schemeClr val="bg1"/>
                </a:solidFill>
                <a:latin typeface="微軟正黑體" panose="020B0604030504040204" pitchFamily="34" charset="-120"/>
                <a:ea typeface="微軟正黑體" panose="020B0604030504040204" pitchFamily="34" charset="-120"/>
              </a:rPr>
              <a:t>網頁設計入門</a:t>
            </a:r>
            <a:br>
              <a:rPr lang="en-US" altLang="zh-TW" dirty="0">
                <a:solidFill>
                  <a:schemeClr val="bg1"/>
                </a:solidFill>
                <a:latin typeface="微軟正黑體" panose="020B0604030504040204" pitchFamily="34" charset="-120"/>
                <a:ea typeface="微軟正黑體" panose="020B0604030504040204" pitchFamily="34" charset="-120"/>
              </a:rPr>
            </a:br>
            <a:r>
              <a:rPr lang="en-US" altLang="zh-TW" sz="3200"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rPr>
              <a:t>(HTML+CSS)</a:t>
            </a:r>
            <a:endParaRPr lang="zh-TW" altLang="en-US" sz="3200"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5" name="副標題 4"/>
          <p:cNvSpPr>
            <a:spLocks noGrp="1"/>
          </p:cNvSpPr>
          <p:nvPr>
            <p:ph type="subTitle" idx="1"/>
          </p:nvPr>
        </p:nvSpPr>
        <p:spPr>
          <a:xfrm>
            <a:off x="1143000" y="3760658"/>
            <a:ext cx="6858000" cy="1655762"/>
          </a:xfrm>
        </p:spPr>
        <p:txBody>
          <a:bodyPr>
            <a:normAutofit/>
          </a:bodyPr>
          <a:lstStyle/>
          <a:p>
            <a:endParaRPr lang="en-US" altLang="zh-TW" dirty="0">
              <a:solidFill>
                <a:schemeClr val="bg1"/>
              </a:solidFill>
              <a:latin typeface="微軟正黑體" panose="020B0604030504040204" pitchFamily="34" charset="-120"/>
              <a:ea typeface="微軟正黑體" panose="020B0604030504040204" pitchFamily="34" charset="-120"/>
            </a:endParaRPr>
          </a:p>
          <a:p>
            <a:r>
              <a:rPr lang="zh-TW" altLang="en-US" sz="1400" dirty="0">
                <a:solidFill>
                  <a:schemeClr val="bg1"/>
                </a:solidFill>
                <a:latin typeface="微軟正黑體" panose="020B0604030504040204" pitchFamily="34" charset="-120"/>
                <a:ea typeface="微軟正黑體" panose="020B0604030504040204" pitchFamily="34" charset="-120"/>
              </a:rPr>
              <a:t>童莉雯</a:t>
            </a:r>
            <a:endParaRPr lang="en-US" altLang="zh-TW" sz="1400" dirty="0">
              <a:solidFill>
                <a:schemeClr val="bg1"/>
              </a:solidFill>
              <a:latin typeface="微軟正黑體" panose="020B0604030504040204" pitchFamily="34" charset="-120"/>
              <a:ea typeface="微軟正黑體" panose="020B0604030504040204" pitchFamily="34" charset="-120"/>
            </a:endParaRPr>
          </a:p>
          <a:p>
            <a:r>
              <a:rPr lang="en-US" altLang="zh-TW" sz="1400" dirty="0">
                <a:solidFill>
                  <a:schemeClr val="bg1"/>
                </a:solidFill>
                <a:latin typeface="微軟正黑體" panose="020B0604030504040204" pitchFamily="34" charset="-120"/>
                <a:ea typeface="微軟正黑體" panose="020B0604030504040204" pitchFamily="34" charset="-120"/>
              </a:rPr>
              <a:t>andytung@iii.org.tw</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8636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42824" y="3247402"/>
            <a:ext cx="7220959" cy="31790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HTML</a:t>
            </a:r>
            <a:r>
              <a:rPr lang="zh-TW" altLang="en-US" b="1" dirty="0">
                <a:solidFill>
                  <a:schemeClr val="bg1"/>
                </a:solidFill>
                <a:latin typeface="Arial Unicode MS" panose="020B0604020202020204" pitchFamily="34" charset="-120"/>
                <a:ea typeface="微軟正黑體" panose="020B0604030504040204" pitchFamily="34" charset="-120"/>
              </a:rPr>
              <a:t>標籤與結構</a:t>
            </a:r>
          </a:p>
        </p:txBody>
      </p:sp>
      <p:sp>
        <p:nvSpPr>
          <p:cNvPr id="3" name="內容版面配置區 2"/>
          <p:cNvSpPr>
            <a:spLocks noGrp="1"/>
          </p:cNvSpPr>
          <p:nvPr>
            <p:ph idx="1"/>
          </p:nvPr>
        </p:nvSpPr>
        <p:spPr>
          <a:xfrm>
            <a:off x="628650" y="1825625"/>
            <a:ext cx="7886700" cy="1541418"/>
          </a:xfrm>
        </p:spPr>
        <p:txBody>
          <a:bodyPr>
            <a:normAutofit/>
          </a:bodyPr>
          <a:lstStyle/>
          <a:p>
            <a:r>
              <a:rPr lang="zh-TW" altLang="en-US" dirty="0">
                <a:solidFill>
                  <a:schemeClr val="bg1"/>
                </a:solidFill>
                <a:latin typeface="Arial Unicode MS" panose="020B0604020202020204" pitchFamily="34" charset="-120"/>
                <a:ea typeface="微軟正黑體" panose="020B0604030504040204" pitchFamily="34" charset="-120"/>
              </a:rPr>
              <a:t>一個正確的</a:t>
            </a:r>
            <a:r>
              <a:rPr lang="en-US" altLang="zh-TW" dirty="0">
                <a:solidFill>
                  <a:schemeClr val="bg1"/>
                </a:solidFill>
                <a:latin typeface="Arial Unicode MS" panose="020B0604020202020204" pitchFamily="34" charset="-120"/>
                <a:ea typeface="微軟正黑體" panose="020B0604030504040204" pitchFamily="34" charset="-120"/>
              </a:rPr>
              <a:t>HTML</a:t>
            </a:r>
            <a:r>
              <a:rPr lang="zh-TW" altLang="en-US" dirty="0">
                <a:solidFill>
                  <a:schemeClr val="bg1"/>
                </a:solidFill>
                <a:latin typeface="Arial Unicode MS" panose="020B0604020202020204" pitchFamily="34" charset="-120"/>
                <a:ea typeface="微軟正黑體" panose="020B0604030504040204" pitchFamily="34" charset="-120"/>
              </a:rPr>
              <a:t>標籤必須包含「</a:t>
            </a:r>
            <a:r>
              <a:rPr lang="en-US" altLang="zh-TW" dirty="0">
                <a:solidFill>
                  <a:schemeClr val="bg1"/>
                </a:solidFill>
                <a:latin typeface="Arial Unicode MS" panose="020B0604020202020204" pitchFamily="34" charset="-120"/>
                <a:ea typeface="微軟正黑體" panose="020B0604030504040204" pitchFamily="34" charset="-120"/>
              </a:rPr>
              <a:t>&lt;</a:t>
            </a:r>
            <a:r>
              <a:rPr lang="zh-TW" altLang="en-US" dirty="0">
                <a:solidFill>
                  <a:schemeClr val="bg1"/>
                </a:solidFill>
                <a:latin typeface="Arial Unicode MS" panose="020B0604020202020204" pitchFamily="34" charset="-120"/>
                <a:ea typeface="微軟正黑體" panose="020B0604030504040204" pitchFamily="34" charset="-120"/>
              </a:rPr>
              <a:t>」 、 「</a:t>
            </a:r>
            <a:r>
              <a:rPr lang="en-US" altLang="zh-TW" dirty="0">
                <a:solidFill>
                  <a:schemeClr val="bg1"/>
                </a:solidFill>
                <a:latin typeface="Arial Unicode MS" panose="020B0604020202020204" pitchFamily="34" charset="-120"/>
                <a:ea typeface="微軟正黑體" panose="020B0604030504040204" pitchFamily="34" charset="-120"/>
              </a:rPr>
              <a:t>&gt;</a:t>
            </a:r>
            <a:r>
              <a:rPr lang="zh-TW" altLang="en-US" dirty="0">
                <a:solidFill>
                  <a:schemeClr val="bg1"/>
                </a:solidFill>
                <a:latin typeface="Arial Unicode MS" panose="020B0604020202020204" pitchFamily="34" charset="-120"/>
                <a:ea typeface="微軟正黑體" panose="020B0604030504040204" pitchFamily="34" charset="-120"/>
              </a:rPr>
              <a:t>」</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a:solidFill>
                  <a:schemeClr val="bg1"/>
                </a:solidFill>
                <a:latin typeface="Arial Unicode MS" panose="020B0604020202020204" pitchFamily="34" charset="-120"/>
                <a:ea typeface="微軟正黑體" panose="020B0604030504040204" pitchFamily="34" charset="-120"/>
              </a:rPr>
              <a:t>                                </a:t>
            </a:r>
            <a:r>
              <a:rPr lang="zh-TW" altLang="en-US" dirty="0">
                <a:solidFill>
                  <a:schemeClr val="bg1"/>
                </a:solidFill>
                <a:latin typeface="Arial Unicode MS" panose="020B0604020202020204" pitchFamily="34" charset="-120"/>
                <a:ea typeface="微軟正黑體" panose="020B0604030504040204" pitchFamily="34" charset="-120"/>
              </a:rPr>
              <a:t>長相如 </a:t>
            </a:r>
            <a:r>
              <a:rPr lang="en-US" altLang="zh-TW" dirty="0">
                <a:solidFill>
                  <a:schemeClr val="bg1"/>
                </a:solidFill>
                <a:latin typeface="Arial Unicode MS" panose="020B0604020202020204" pitchFamily="34" charset="-120"/>
                <a:ea typeface="微軟正黑體" panose="020B0604030504040204" pitchFamily="34" charset="-120"/>
              </a:rPr>
              <a:t>&lt;h1&gt;</a:t>
            </a:r>
          </a:p>
          <a:p>
            <a:pPr marL="0" indent="0">
              <a:buNone/>
            </a:pPr>
            <a:endParaRPr lang="en-US" altLang="zh-TW"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extLst>
              <p:ext uri="{D42A27DB-BD31-4B8C-83A1-F6EECF244321}">
                <p14:modId xmlns:p14="http://schemas.microsoft.com/office/powerpoint/2010/main" val="3241854904"/>
              </p:ext>
            </p:extLst>
          </p:nvPr>
        </p:nvGraphicFramePr>
        <p:xfrm>
          <a:off x="1619961" y="3672721"/>
          <a:ext cx="3165683" cy="2431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File:Element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2824" y="2354590"/>
            <a:ext cx="2768600" cy="74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字方塊 7"/>
          <p:cNvSpPr txBox="1"/>
          <p:nvPr/>
        </p:nvSpPr>
        <p:spPr>
          <a:xfrm>
            <a:off x="1064793" y="3294891"/>
            <a:ext cx="2406428"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HTML </a:t>
            </a:r>
            <a:r>
              <a:rPr lang="zh-TW" altLang="en-US" dirty="0">
                <a:latin typeface="微軟正黑體" panose="020B0604030504040204" pitchFamily="34" charset="-120"/>
                <a:ea typeface="微軟正黑體" panose="020B0604030504040204" pitchFamily="34" charset="-120"/>
              </a:rPr>
              <a:t>網頁分</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大部分</a:t>
            </a:r>
          </a:p>
        </p:txBody>
      </p:sp>
      <p:sp>
        <p:nvSpPr>
          <p:cNvPr id="9" name="文字方塊 8"/>
          <p:cNvSpPr txBox="1"/>
          <p:nvPr/>
        </p:nvSpPr>
        <p:spPr>
          <a:xfrm>
            <a:off x="1235391" y="4311334"/>
            <a:ext cx="102143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1195846" y="6104594"/>
            <a:ext cx="1117614"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11" name="向右箭號 10"/>
          <p:cNvSpPr/>
          <p:nvPr/>
        </p:nvSpPr>
        <p:spPr>
          <a:xfrm>
            <a:off x="4234441" y="3885067"/>
            <a:ext cx="247828" cy="28201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4234441" y="4768552"/>
            <a:ext cx="247828" cy="28201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右箭號 12"/>
          <p:cNvSpPr/>
          <p:nvPr/>
        </p:nvSpPr>
        <p:spPr>
          <a:xfrm>
            <a:off x="4234441" y="5649771"/>
            <a:ext cx="247828" cy="28201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572000" y="3866542"/>
            <a:ext cx="175426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DOCTYPE</a:t>
            </a:r>
            <a:r>
              <a:rPr lang="zh-TW" altLang="en-US" dirty="0">
                <a:latin typeface="微軟正黑體" panose="020B0604030504040204" pitchFamily="34" charset="-120"/>
                <a:ea typeface="微軟正黑體" panose="020B0604030504040204" pitchFamily="34" charset="-120"/>
              </a:rPr>
              <a:t> 宣告</a:t>
            </a:r>
          </a:p>
        </p:txBody>
      </p:sp>
      <p:sp>
        <p:nvSpPr>
          <p:cNvPr id="15" name="文字方塊 14"/>
          <p:cNvSpPr txBox="1"/>
          <p:nvPr/>
        </p:nvSpPr>
        <p:spPr>
          <a:xfrm>
            <a:off x="4571999" y="4735373"/>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網頁檔頭</a:t>
            </a:r>
          </a:p>
        </p:txBody>
      </p:sp>
      <p:sp>
        <p:nvSpPr>
          <p:cNvPr id="16" name="文字方塊 15"/>
          <p:cNvSpPr txBox="1"/>
          <p:nvPr/>
        </p:nvSpPr>
        <p:spPr>
          <a:xfrm>
            <a:off x="4572000" y="5584762"/>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網頁內容</a:t>
            </a:r>
          </a:p>
        </p:txBody>
      </p:sp>
      <p:sp>
        <p:nvSpPr>
          <p:cNvPr id="17" name="投影片編號版面配置區 16"/>
          <p:cNvSpPr>
            <a:spLocks noGrp="1"/>
          </p:cNvSpPr>
          <p:nvPr>
            <p:ph type="sldNum" sz="quarter" idx="12"/>
          </p:nvPr>
        </p:nvSpPr>
        <p:spPr/>
        <p:txBody>
          <a:bodyPr/>
          <a:lstStyle/>
          <a:p>
            <a:fld id="{F86E7483-409D-4D1B-9719-A7AE4E854181}" type="slidenum">
              <a:rPr lang="zh-TW" altLang="en-US" smtClean="0"/>
              <a:pPr/>
              <a:t>10</a:t>
            </a:fld>
            <a:endParaRPr lang="zh-TW" altLang="en-US"/>
          </a:p>
        </p:txBody>
      </p:sp>
    </p:spTree>
    <p:extLst>
      <p:ext uri="{BB962C8B-B14F-4D97-AF65-F5344CB8AC3E}">
        <p14:creationId xmlns:p14="http://schemas.microsoft.com/office/powerpoint/2010/main" val="27938127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邊框</a:t>
            </a:r>
            <a:r>
              <a:rPr lang="en-US" altLang="zh-TW" b="1" dirty="0">
                <a:solidFill>
                  <a:schemeClr val="bg1"/>
                </a:solidFill>
              </a:rPr>
              <a:t>(border)</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100</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邊框樣式 </a:t>
            </a:r>
            <a:r>
              <a:rPr lang="en-US" altLang="zh-TW" dirty="0">
                <a:solidFill>
                  <a:schemeClr val="bg1"/>
                </a:solidFill>
              </a:rPr>
              <a:t>- border : ( border-width )︱( border-style )︱( color ) </a:t>
            </a:r>
            <a:endParaRPr lang="zh-TW" altLang="en-US" dirty="0">
              <a:solidFill>
                <a:schemeClr val="bg1"/>
              </a:solidFill>
            </a:endParaRPr>
          </a:p>
          <a:p>
            <a:r>
              <a:rPr lang="zh-TW" altLang="en-US" dirty="0">
                <a:solidFill>
                  <a:schemeClr val="bg1"/>
                </a:solidFill>
              </a:rPr>
              <a:t>邊框圓角 </a:t>
            </a:r>
            <a:r>
              <a:rPr lang="en-US" altLang="zh-TW" dirty="0">
                <a:solidFill>
                  <a:schemeClr val="bg1"/>
                </a:solidFill>
              </a:rPr>
              <a:t>- border-radius</a:t>
            </a:r>
            <a:endParaRPr lang="zh-TW" altLang="en-US" dirty="0">
              <a:solidFill>
                <a:schemeClr val="bg1"/>
              </a:solidFill>
            </a:endParaRPr>
          </a:p>
          <a:p>
            <a:r>
              <a:rPr lang="zh-TW" altLang="en-US" dirty="0">
                <a:solidFill>
                  <a:schemeClr val="bg1"/>
                </a:solidFill>
              </a:rPr>
              <a:t>邊框圖片 </a:t>
            </a:r>
            <a:r>
              <a:rPr lang="en-US" altLang="zh-TW" dirty="0">
                <a:solidFill>
                  <a:schemeClr val="bg1"/>
                </a:solidFill>
              </a:rPr>
              <a:t>– border-image (CSS3</a:t>
            </a:r>
            <a:r>
              <a:rPr lang="zh-TW" altLang="en-US" dirty="0">
                <a:solidFill>
                  <a:schemeClr val="bg1"/>
                </a:solidFill>
              </a:rPr>
              <a:t>課程會講解</a:t>
            </a:r>
            <a:r>
              <a:rPr lang="en-US" altLang="zh-TW" dirty="0">
                <a:solidFill>
                  <a:schemeClr val="bg1"/>
                </a:solidFill>
              </a:rPr>
              <a:t>)</a:t>
            </a:r>
            <a:endParaRPr lang="zh-TW" altLang="en-US" dirty="0">
              <a:solidFill>
                <a:schemeClr val="bg1"/>
              </a:solidFill>
            </a:endParaRPr>
          </a:p>
          <a:p>
            <a:r>
              <a:rPr lang="zh-TW" altLang="en-US" dirty="0">
                <a:solidFill>
                  <a:schemeClr val="bg1"/>
                </a:solidFill>
              </a:rPr>
              <a:t>陰影 </a:t>
            </a:r>
            <a:r>
              <a:rPr lang="en-US" altLang="zh-TW" dirty="0">
                <a:solidFill>
                  <a:schemeClr val="bg1"/>
                </a:solidFill>
              </a:rPr>
              <a:t>- Box Shadow</a:t>
            </a:r>
            <a:r>
              <a:rPr lang="zh-TW" altLang="en-US" dirty="0">
                <a:solidFill>
                  <a:schemeClr val="bg1"/>
                </a:solidFill>
              </a:rPr>
              <a:t> </a:t>
            </a:r>
          </a:p>
          <a:p>
            <a:endParaRPr lang="zh-TW" altLang="en-US" dirty="0">
              <a:solidFill>
                <a:schemeClr val="bg1"/>
              </a:solidFill>
            </a:endParaRPr>
          </a:p>
        </p:txBody>
      </p:sp>
    </p:spTree>
    <p:extLst>
      <p:ext uri="{BB962C8B-B14F-4D97-AF65-F5344CB8AC3E}">
        <p14:creationId xmlns:p14="http://schemas.microsoft.com/office/powerpoint/2010/main" val="27733744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邊框樣式</a:t>
            </a:r>
            <a:r>
              <a:rPr lang="en-US" altLang="zh-TW" b="1" dirty="0">
                <a:solidFill>
                  <a:schemeClr val="bg1"/>
                </a:solidFill>
              </a:rPr>
              <a:t>(border)</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101</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sz="2000" dirty="0">
                <a:solidFill>
                  <a:schemeClr val="bg1"/>
                </a:solidFill>
              </a:rPr>
              <a:t>功能 </a:t>
            </a:r>
            <a:r>
              <a:rPr lang="en-US" altLang="zh-TW" sz="2000" dirty="0">
                <a:solidFill>
                  <a:schemeClr val="bg1"/>
                </a:solidFill>
              </a:rPr>
              <a:t>: </a:t>
            </a:r>
            <a:r>
              <a:rPr lang="zh-TW" altLang="en-US" sz="2000" dirty="0">
                <a:solidFill>
                  <a:schemeClr val="bg1"/>
                </a:solidFill>
              </a:rPr>
              <a:t>設定邊框</a:t>
            </a:r>
          </a:p>
          <a:p>
            <a:r>
              <a:rPr lang="zh-TW" altLang="en-US" sz="2000" dirty="0">
                <a:solidFill>
                  <a:schemeClr val="bg1"/>
                </a:solidFill>
              </a:rPr>
              <a:t> 語法 </a:t>
            </a:r>
            <a:r>
              <a:rPr lang="en-US" altLang="zh-TW" sz="2000" dirty="0">
                <a:solidFill>
                  <a:schemeClr val="bg1"/>
                </a:solidFill>
              </a:rPr>
              <a:t>: {border : ( border-width )︱( border-style )︱( color ) } </a:t>
            </a:r>
          </a:p>
          <a:p>
            <a:r>
              <a:rPr lang="en-US" altLang="zh-TW" sz="2000" dirty="0">
                <a:solidFill>
                  <a:schemeClr val="bg1"/>
                </a:solidFill>
              </a:rPr>
              <a:t>( border-width ) - </a:t>
            </a:r>
            <a:r>
              <a:rPr lang="zh-TW" altLang="en-US" sz="2000" dirty="0">
                <a:solidFill>
                  <a:schemeClr val="bg1"/>
                </a:solidFill>
              </a:rPr>
              <a:t>可設薄、普通、厚、長度</a:t>
            </a:r>
            <a:endParaRPr lang="en-US" altLang="zh-TW" sz="2000" dirty="0">
              <a:solidFill>
                <a:schemeClr val="bg1"/>
              </a:solidFill>
            </a:endParaRPr>
          </a:p>
          <a:p>
            <a:pPr lvl="1"/>
            <a:r>
              <a:rPr lang="zh-TW" altLang="en-US" sz="2000" dirty="0">
                <a:solidFill>
                  <a:schemeClr val="bg1"/>
                </a:solidFill>
              </a:rPr>
              <a:t>單位屬性 </a:t>
            </a:r>
            <a:r>
              <a:rPr lang="en-US" altLang="zh-TW" sz="2000" dirty="0">
                <a:solidFill>
                  <a:schemeClr val="bg1"/>
                </a:solidFill>
              </a:rPr>
              <a:t>: </a:t>
            </a:r>
            <a:r>
              <a:rPr lang="zh-TW" altLang="en-US" sz="2000" dirty="0">
                <a:solidFill>
                  <a:schemeClr val="bg1"/>
                </a:solidFill>
              </a:rPr>
              <a:t>點</a:t>
            </a:r>
            <a:r>
              <a:rPr lang="en-US" altLang="zh-TW" sz="2000" dirty="0" err="1">
                <a:solidFill>
                  <a:schemeClr val="bg1"/>
                </a:solidFill>
              </a:rPr>
              <a:t>pt</a:t>
            </a:r>
            <a:r>
              <a:rPr lang="zh-TW" altLang="en-US" sz="2000" dirty="0">
                <a:solidFill>
                  <a:schemeClr val="bg1"/>
                </a:solidFill>
              </a:rPr>
              <a:t>、英寸</a:t>
            </a:r>
            <a:r>
              <a:rPr lang="en-US" altLang="zh-TW" sz="2000" dirty="0">
                <a:solidFill>
                  <a:schemeClr val="bg1"/>
                </a:solidFill>
              </a:rPr>
              <a:t>in</a:t>
            </a:r>
            <a:r>
              <a:rPr lang="zh-TW" altLang="en-US" sz="2000" dirty="0">
                <a:solidFill>
                  <a:schemeClr val="bg1"/>
                </a:solidFill>
              </a:rPr>
              <a:t>、公分</a:t>
            </a:r>
            <a:r>
              <a:rPr lang="en-US" altLang="zh-TW" sz="2000" dirty="0">
                <a:solidFill>
                  <a:schemeClr val="bg1"/>
                </a:solidFill>
              </a:rPr>
              <a:t>cm</a:t>
            </a:r>
            <a:r>
              <a:rPr lang="zh-TW" altLang="en-US" sz="2000" dirty="0">
                <a:solidFill>
                  <a:schemeClr val="bg1"/>
                </a:solidFill>
              </a:rPr>
              <a:t>、像素</a:t>
            </a:r>
            <a:r>
              <a:rPr lang="en-US" altLang="zh-TW" sz="2000" dirty="0" err="1">
                <a:solidFill>
                  <a:schemeClr val="bg1"/>
                </a:solidFill>
              </a:rPr>
              <a:t>px</a:t>
            </a:r>
            <a:br>
              <a:rPr lang="en-US" altLang="zh-TW" sz="2000" dirty="0">
                <a:solidFill>
                  <a:schemeClr val="bg1"/>
                </a:solidFill>
              </a:rPr>
            </a:br>
            <a:endParaRPr lang="en-US" altLang="zh-TW" sz="2000" dirty="0">
              <a:solidFill>
                <a:schemeClr val="bg1"/>
              </a:solidFill>
            </a:endParaRPr>
          </a:p>
          <a:p>
            <a:r>
              <a:rPr lang="en-US" altLang="zh-TW" sz="2000" dirty="0">
                <a:solidFill>
                  <a:schemeClr val="bg1"/>
                </a:solidFill>
              </a:rPr>
              <a:t>( border-style ) - </a:t>
            </a:r>
            <a:r>
              <a:rPr lang="zh-TW" altLang="en-US" sz="2000" dirty="0">
                <a:solidFill>
                  <a:schemeClr val="bg1"/>
                </a:solidFill>
              </a:rPr>
              <a:t>可設無</a:t>
            </a:r>
            <a:r>
              <a:rPr lang="en-US" altLang="zh-TW" sz="2000" dirty="0">
                <a:solidFill>
                  <a:schemeClr val="bg1"/>
                </a:solidFill>
              </a:rPr>
              <a:t>(none)</a:t>
            </a:r>
            <a:r>
              <a:rPr lang="zh-TW" altLang="en-US" sz="2000" dirty="0">
                <a:solidFill>
                  <a:schemeClr val="bg1"/>
                </a:solidFill>
              </a:rPr>
              <a:t>、實線</a:t>
            </a:r>
            <a:r>
              <a:rPr lang="en-US" altLang="zh-TW" sz="2000" dirty="0">
                <a:solidFill>
                  <a:schemeClr val="bg1"/>
                </a:solidFill>
              </a:rPr>
              <a:t>(solid)</a:t>
            </a:r>
            <a:r>
              <a:rPr lang="zh-TW" altLang="en-US" sz="2000" dirty="0">
                <a:solidFill>
                  <a:schemeClr val="bg1"/>
                </a:solidFill>
              </a:rPr>
              <a:t>、雙線</a:t>
            </a:r>
            <a:r>
              <a:rPr lang="en-US" altLang="zh-TW" sz="2000" dirty="0">
                <a:solidFill>
                  <a:schemeClr val="bg1"/>
                </a:solidFill>
              </a:rPr>
              <a:t>(double)</a:t>
            </a:r>
            <a:r>
              <a:rPr lang="zh-TW" altLang="en-US" sz="2000" dirty="0">
                <a:solidFill>
                  <a:schemeClr val="bg1"/>
                </a:solidFill>
              </a:rPr>
              <a:t>、點線</a:t>
            </a:r>
            <a:r>
              <a:rPr lang="en-US" altLang="zh-TW" sz="2000" dirty="0">
                <a:solidFill>
                  <a:schemeClr val="bg1"/>
                </a:solidFill>
              </a:rPr>
              <a:t>(dotted) </a:t>
            </a:r>
            <a:r>
              <a:rPr lang="zh-TW" altLang="en-US" sz="2000" dirty="0">
                <a:solidFill>
                  <a:schemeClr val="bg1"/>
                </a:solidFill>
              </a:rPr>
              <a:t>、虛線</a:t>
            </a:r>
            <a:r>
              <a:rPr lang="en-US" altLang="zh-TW" sz="2000" dirty="0">
                <a:solidFill>
                  <a:schemeClr val="bg1"/>
                </a:solidFill>
              </a:rPr>
              <a:t>(dashed) </a:t>
            </a:r>
            <a:r>
              <a:rPr lang="zh-TW" altLang="en-US" sz="2000" dirty="0">
                <a:solidFill>
                  <a:schemeClr val="bg1"/>
                </a:solidFill>
              </a:rPr>
              <a:t>、溝線</a:t>
            </a:r>
            <a:r>
              <a:rPr lang="en-US" altLang="zh-TW" sz="2000" dirty="0">
                <a:solidFill>
                  <a:schemeClr val="bg1"/>
                </a:solidFill>
              </a:rPr>
              <a:t>(groove)</a:t>
            </a:r>
            <a:r>
              <a:rPr lang="zh-TW" altLang="en-US" sz="2000" dirty="0">
                <a:solidFill>
                  <a:schemeClr val="bg1"/>
                </a:solidFill>
              </a:rPr>
              <a:t>、脊線</a:t>
            </a:r>
            <a:r>
              <a:rPr lang="en-US" altLang="zh-TW" sz="2000" dirty="0">
                <a:solidFill>
                  <a:schemeClr val="bg1"/>
                </a:solidFill>
              </a:rPr>
              <a:t>(ridge)</a:t>
            </a:r>
            <a:r>
              <a:rPr lang="zh-TW" altLang="en-US" sz="2000" dirty="0">
                <a:solidFill>
                  <a:schemeClr val="bg1"/>
                </a:solidFill>
              </a:rPr>
              <a:t>、嵌入線</a:t>
            </a:r>
            <a:r>
              <a:rPr lang="en-US" altLang="zh-TW" sz="2000" dirty="0">
                <a:solidFill>
                  <a:schemeClr val="bg1"/>
                </a:solidFill>
              </a:rPr>
              <a:t>(inset)</a:t>
            </a:r>
            <a:r>
              <a:rPr lang="zh-TW" altLang="en-US" sz="2000" dirty="0">
                <a:solidFill>
                  <a:schemeClr val="bg1"/>
                </a:solidFill>
              </a:rPr>
              <a:t>、浮出線</a:t>
            </a:r>
            <a:r>
              <a:rPr lang="en-US" altLang="zh-TW" sz="2000" dirty="0">
                <a:solidFill>
                  <a:schemeClr val="bg1"/>
                </a:solidFill>
              </a:rPr>
              <a:t>(outset)</a:t>
            </a:r>
          </a:p>
          <a:p>
            <a:endParaRPr lang="en-US" altLang="zh-TW" sz="2000" dirty="0">
              <a:solidFill>
                <a:schemeClr val="bg1"/>
              </a:solidFill>
            </a:endParaRPr>
          </a:p>
          <a:p>
            <a:r>
              <a:rPr lang="en-US" altLang="zh-TW" sz="2000" dirty="0">
                <a:solidFill>
                  <a:schemeClr val="bg1"/>
                </a:solidFill>
              </a:rPr>
              <a:t>(border- color ) - </a:t>
            </a:r>
            <a:r>
              <a:rPr lang="zh-TW" altLang="en-US" sz="2000" dirty="0">
                <a:solidFill>
                  <a:schemeClr val="bg1"/>
                </a:solidFill>
              </a:rPr>
              <a:t>可設為顏色名稱 </a:t>
            </a:r>
            <a:r>
              <a:rPr lang="en-US" altLang="zh-TW" sz="2000" dirty="0">
                <a:solidFill>
                  <a:schemeClr val="bg1"/>
                </a:solidFill>
              </a:rPr>
              <a:t>( 16</a:t>
            </a:r>
            <a:r>
              <a:rPr lang="zh-TW" altLang="en-US" sz="2000" dirty="0">
                <a:solidFill>
                  <a:schemeClr val="bg1"/>
                </a:solidFill>
              </a:rPr>
              <a:t>種 </a:t>
            </a:r>
            <a:r>
              <a:rPr lang="en-US" altLang="zh-TW" sz="2000" dirty="0">
                <a:solidFill>
                  <a:schemeClr val="bg1"/>
                </a:solidFill>
              </a:rPr>
              <a:t>) </a:t>
            </a:r>
            <a:r>
              <a:rPr lang="zh-TW" altLang="en-US" sz="2000" dirty="0">
                <a:solidFill>
                  <a:schemeClr val="bg1"/>
                </a:solidFill>
              </a:rPr>
              <a:t>或</a:t>
            </a:r>
            <a:r>
              <a:rPr lang="en-US" altLang="zh-TW" sz="2000" dirty="0">
                <a:solidFill>
                  <a:schemeClr val="bg1"/>
                </a:solidFill>
              </a:rPr>
              <a:t>16</a:t>
            </a:r>
            <a:r>
              <a:rPr lang="zh-TW" altLang="en-US" sz="2000" dirty="0">
                <a:solidFill>
                  <a:schemeClr val="bg1"/>
                </a:solidFill>
              </a:rPr>
              <a:t>進制表示法 </a:t>
            </a:r>
            <a:r>
              <a:rPr lang="en-US" altLang="zh-TW" sz="2000" dirty="0">
                <a:solidFill>
                  <a:schemeClr val="bg1"/>
                </a:solidFill>
              </a:rPr>
              <a:t>- #RRGGBB ( 00</a:t>
            </a:r>
            <a:r>
              <a:rPr lang="zh-TW" altLang="en-US" sz="2000" dirty="0">
                <a:solidFill>
                  <a:schemeClr val="bg1"/>
                </a:solidFill>
              </a:rPr>
              <a:t>暗</a:t>
            </a:r>
            <a:r>
              <a:rPr lang="en-US" altLang="zh-TW" sz="2000" dirty="0">
                <a:solidFill>
                  <a:schemeClr val="bg1"/>
                </a:solidFill>
              </a:rPr>
              <a:t>~FF</a:t>
            </a:r>
            <a:r>
              <a:rPr lang="zh-TW" altLang="en-US" sz="2000" dirty="0">
                <a:solidFill>
                  <a:schemeClr val="bg1"/>
                </a:solidFill>
              </a:rPr>
              <a:t>亮 </a:t>
            </a:r>
            <a:r>
              <a:rPr lang="en-US" altLang="zh-TW" sz="2000" dirty="0">
                <a:solidFill>
                  <a:schemeClr val="bg1"/>
                </a:solidFill>
              </a:rPr>
              <a:t>) </a:t>
            </a:r>
            <a:r>
              <a:rPr lang="zh-TW" altLang="en-US" sz="2000" dirty="0">
                <a:solidFill>
                  <a:schemeClr val="bg1"/>
                </a:solidFill>
              </a:rPr>
              <a:t>、</a:t>
            </a:r>
            <a:r>
              <a:rPr lang="en-US" altLang="zh-TW" sz="2000" dirty="0">
                <a:solidFill>
                  <a:schemeClr val="bg1"/>
                </a:solidFill>
              </a:rPr>
              <a:t>#RGB ( 0</a:t>
            </a:r>
            <a:r>
              <a:rPr lang="zh-TW" altLang="en-US" sz="2000" dirty="0">
                <a:solidFill>
                  <a:schemeClr val="bg1"/>
                </a:solidFill>
              </a:rPr>
              <a:t>暗</a:t>
            </a:r>
            <a:r>
              <a:rPr lang="en-US" altLang="zh-TW" sz="2000" dirty="0">
                <a:solidFill>
                  <a:schemeClr val="bg1"/>
                </a:solidFill>
              </a:rPr>
              <a:t>~F</a:t>
            </a:r>
            <a:r>
              <a:rPr lang="zh-TW" altLang="en-US" sz="2000" dirty="0">
                <a:solidFill>
                  <a:schemeClr val="bg1"/>
                </a:solidFill>
              </a:rPr>
              <a:t>亮 </a:t>
            </a:r>
            <a:r>
              <a:rPr lang="en-US" altLang="zh-TW" sz="2000" dirty="0">
                <a:solidFill>
                  <a:schemeClr val="bg1"/>
                </a:solidFill>
              </a:rPr>
              <a:t>) </a:t>
            </a:r>
            <a:r>
              <a:rPr lang="zh-TW" altLang="en-US" sz="2000" dirty="0">
                <a:solidFill>
                  <a:schemeClr val="bg1"/>
                </a:solidFill>
              </a:rPr>
              <a:t>表紅綠藍強度 </a:t>
            </a:r>
          </a:p>
          <a:p>
            <a:r>
              <a:rPr lang="zh-TW" altLang="en-US" sz="2000" dirty="0">
                <a:solidFill>
                  <a:schemeClr val="bg1"/>
                </a:solidFill>
              </a:rPr>
              <a:t>範例 </a:t>
            </a:r>
            <a:r>
              <a:rPr lang="en-US" altLang="zh-TW" sz="2000" dirty="0">
                <a:solidFill>
                  <a:schemeClr val="bg1"/>
                </a:solidFill>
              </a:rPr>
              <a:t>:{border :thick double red} </a:t>
            </a:r>
          </a:p>
        </p:txBody>
      </p:sp>
    </p:spTree>
    <p:extLst>
      <p:ext uri="{BB962C8B-B14F-4D97-AF65-F5344CB8AC3E}">
        <p14:creationId xmlns:p14="http://schemas.microsoft.com/office/powerpoint/2010/main" val="40444297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定位</a:t>
            </a:r>
            <a:r>
              <a:rPr lang="en-US" altLang="zh-TW" b="1" dirty="0">
                <a:solidFill>
                  <a:schemeClr val="bg1"/>
                </a:solidFill>
                <a:latin typeface="Arial Unicode MS" panose="020B0604020202020204" pitchFamily="34" charset="-120"/>
              </a:rPr>
              <a:t>(position)</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102</a:t>
            </a:fld>
            <a:endParaRPr lang="zh-TW" altLang="en-US"/>
          </a:p>
        </p:txBody>
      </p:sp>
      <p:sp>
        <p:nvSpPr>
          <p:cNvPr id="4" name="內容版面配置區 3"/>
          <p:cNvSpPr>
            <a:spLocks noGrp="1"/>
          </p:cNvSpPr>
          <p:nvPr>
            <p:ph idx="1"/>
          </p:nvPr>
        </p:nvSpPr>
        <p:spPr>
          <a:xfrm>
            <a:off x="628650" y="1825625"/>
            <a:ext cx="7635133" cy="4458634"/>
          </a:xfrm>
        </p:spPr>
        <p:txBody>
          <a:bodyPr>
            <a:normAutofit/>
          </a:bodyPr>
          <a:lstStyle/>
          <a:p>
            <a:r>
              <a:rPr lang="en-US" altLang="zh-TW" sz="2600" dirty="0">
                <a:solidFill>
                  <a:schemeClr val="bg1"/>
                </a:solidFill>
              </a:rPr>
              <a:t>position</a:t>
            </a:r>
            <a:r>
              <a:rPr lang="zh-TW" altLang="en-US" sz="2600" dirty="0">
                <a:solidFill>
                  <a:schemeClr val="bg1"/>
                </a:solidFill>
              </a:rPr>
              <a:t>：</a:t>
            </a:r>
            <a:r>
              <a:rPr lang="en-US" altLang="zh-TW" sz="2600" dirty="0" err="1">
                <a:solidFill>
                  <a:schemeClr val="bg1"/>
                </a:solidFill>
              </a:rPr>
              <a:t>absolute|relative|static</a:t>
            </a:r>
            <a:r>
              <a:rPr lang="en-US" altLang="zh-TW" sz="2600" dirty="0">
                <a:solidFill>
                  <a:schemeClr val="bg1"/>
                </a:solidFill>
              </a:rPr>
              <a:t>(</a:t>
            </a:r>
            <a:r>
              <a:rPr lang="zh-TW" altLang="en-US" sz="2600" dirty="0">
                <a:solidFill>
                  <a:schemeClr val="bg1"/>
                </a:solidFill>
              </a:rPr>
              <a:t>預設值</a:t>
            </a:r>
            <a:r>
              <a:rPr lang="en-US" altLang="zh-TW" sz="2600" dirty="0">
                <a:solidFill>
                  <a:schemeClr val="bg1"/>
                </a:solidFill>
              </a:rPr>
              <a:t>)|fixed</a:t>
            </a:r>
          </a:p>
          <a:p>
            <a:pPr lvl="1"/>
            <a:r>
              <a:rPr lang="en-US" altLang="zh-TW" sz="2100" dirty="0">
                <a:solidFill>
                  <a:schemeClr val="bg1"/>
                </a:solidFill>
              </a:rPr>
              <a:t>absolute(</a:t>
            </a:r>
            <a:r>
              <a:rPr lang="zh-TW" altLang="en-US" sz="2100" dirty="0">
                <a:solidFill>
                  <a:schemeClr val="bg1"/>
                </a:solidFill>
              </a:rPr>
              <a:t>絕對位置</a:t>
            </a:r>
            <a:r>
              <a:rPr lang="en-US" altLang="zh-TW" sz="2100" dirty="0">
                <a:solidFill>
                  <a:schemeClr val="bg1"/>
                </a:solidFill>
              </a:rPr>
              <a:t>)-- </a:t>
            </a:r>
            <a:r>
              <a:rPr lang="zh-TW" altLang="en-US" sz="2100" dirty="0">
                <a:solidFill>
                  <a:schemeClr val="bg1"/>
                </a:solidFill>
              </a:rPr>
              <a:t>父元素內容區邊界</a:t>
            </a:r>
          </a:p>
          <a:p>
            <a:pPr lvl="1"/>
            <a:r>
              <a:rPr lang="en-US" altLang="zh-TW" sz="2100" dirty="0">
                <a:solidFill>
                  <a:schemeClr val="bg1"/>
                </a:solidFill>
              </a:rPr>
              <a:t>relative(</a:t>
            </a:r>
            <a:r>
              <a:rPr lang="zh-TW" altLang="en-US" sz="2100" dirty="0">
                <a:solidFill>
                  <a:schemeClr val="bg1"/>
                </a:solidFill>
              </a:rPr>
              <a:t>相對位置</a:t>
            </a:r>
            <a:r>
              <a:rPr lang="en-US" altLang="zh-TW" sz="2100" dirty="0">
                <a:solidFill>
                  <a:schemeClr val="bg1"/>
                </a:solidFill>
              </a:rPr>
              <a:t>)--</a:t>
            </a:r>
            <a:r>
              <a:rPr lang="zh-TW" altLang="en-US" sz="2100" dirty="0">
                <a:solidFill>
                  <a:schemeClr val="bg1"/>
                </a:solidFill>
              </a:rPr>
              <a:t>原本應該在的位置</a:t>
            </a:r>
          </a:p>
          <a:p>
            <a:pPr lvl="1"/>
            <a:r>
              <a:rPr lang="en-US" altLang="zh-TW" sz="2100" dirty="0">
                <a:solidFill>
                  <a:schemeClr val="bg1"/>
                </a:solidFill>
              </a:rPr>
              <a:t>static(</a:t>
            </a:r>
            <a:r>
              <a:rPr lang="zh-TW" altLang="en-US" sz="2100" dirty="0">
                <a:solidFill>
                  <a:schemeClr val="bg1"/>
                </a:solidFill>
              </a:rPr>
              <a:t>靜態位置</a:t>
            </a:r>
            <a:r>
              <a:rPr lang="en-US" altLang="zh-TW" sz="2100" dirty="0">
                <a:solidFill>
                  <a:schemeClr val="bg1"/>
                </a:solidFill>
              </a:rPr>
              <a:t>)--</a:t>
            </a:r>
            <a:r>
              <a:rPr lang="zh-TW" altLang="en-US" sz="2100" dirty="0">
                <a:solidFill>
                  <a:schemeClr val="bg1"/>
                </a:solidFill>
              </a:rPr>
              <a:t>依照原始碼的排列順序來定位</a:t>
            </a:r>
          </a:p>
          <a:p>
            <a:pPr lvl="1"/>
            <a:r>
              <a:rPr lang="en-US" altLang="zh-TW" sz="2100" dirty="0">
                <a:solidFill>
                  <a:schemeClr val="bg1"/>
                </a:solidFill>
              </a:rPr>
              <a:t>fixed(</a:t>
            </a:r>
            <a:r>
              <a:rPr lang="zh-TW" altLang="en-US" sz="2100" dirty="0">
                <a:solidFill>
                  <a:schemeClr val="bg1"/>
                </a:solidFill>
              </a:rPr>
              <a:t>固定位置</a:t>
            </a:r>
            <a:r>
              <a:rPr lang="en-US" altLang="zh-TW" sz="2100" dirty="0">
                <a:solidFill>
                  <a:schemeClr val="bg1"/>
                </a:solidFill>
              </a:rPr>
              <a:t>)--</a:t>
            </a:r>
            <a:r>
              <a:rPr lang="zh-TW" altLang="en-US" sz="2100" dirty="0">
                <a:solidFill>
                  <a:schemeClr val="bg1"/>
                </a:solidFill>
              </a:rPr>
              <a:t>捲動捲軸時不會移動</a:t>
            </a:r>
          </a:p>
          <a:p>
            <a:pPr lvl="1"/>
            <a:r>
              <a:rPr lang="en-US" altLang="zh-TW" sz="2100" dirty="0">
                <a:solidFill>
                  <a:schemeClr val="bg1"/>
                </a:solidFill>
              </a:rPr>
              <a:t>bottom</a:t>
            </a:r>
            <a:r>
              <a:rPr lang="zh-TW" altLang="en-US" sz="2100" dirty="0">
                <a:solidFill>
                  <a:schemeClr val="bg1"/>
                </a:solidFill>
              </a:rPr>
              <a:t>、</a:t>
            </a:r>
            <a:r>
              <a:rPr lang="en-US" altLang="zh-TW" sz="2100" dirty="0">
                <a:solidFill>
                  <a:schemeClr val="bg1"/>
                </a:solidFill>
              </a:rPr>
              <a:t>left</a:t>
            </a:r>
            <a:r>
              <a:rPr lang="zh-TW" altLang="en-US" sz="2100" dirty="0">
                <a:solidFill>
                  <a:schemeClr val="bg1"/>
                </a:solidFill>
              </a:rPr>
              <a:t>、</a:t>
            </a:r>
            <a:r>
              <a:rPr lang="en-US" altLang="zh-TW" sz="2100" dirty="0">
                <a:solidFill>
                  <a:schemeClr val="bg1"/>
                </a:solidFill>
              </a:rPr>
              <a:t>right</a:t>
            </a:r>
            <a:r>
              <a:rPr lang="zh-TW" altLang="en-US" sz="2100" dirty="0">
                <a:solidFill>
                  <a:schemeClr val="bg1"/>
                </a:solidFill>
              </a:rPr>
              <a:t>、</a:t>
            </a:r>
            <a:r>
              <a:rPr lang="en-US" altLang="zh-TW" sz="2100" dirty="0">
                <a:solidFill>
                  <a:schemeClr val="bg1"/>
                </a:solidFill>
              </a:rPr>
              <a:t>top</a:t>
            </a:r>
            <a:r>
              <a:rPr lang="zh-TW" altLang="en-US" sz="2100" dirty="0">
                <a:solidFill>
                  <a:schemeClr val="bg1"/>
                </a:solidFill>
              </a:rPr>
              <a:t>：</a:t>
            </a:r>
            <a:r>
              <a:rPr lang="en-US" altLang="zh-TW" sz="2100" dirty="0">
                <a:solidFill>
                  <a:schemeClr val="bg1"/>
                </a:solidFill>
              </a:rPr>
              <a:t>auto|&lt;length&gt;|&lt;percentage&gt;</a:t>
            </a:r>
          </a:p>
          <a:p>
            <a:pPr lvl="1"/>
            <a:endParaRPr lang="en-US" altLang="zh-TW" sz="2000" dirty="0">
              <a:solidFill>
                <a:schemeClr val="bg1"/>
              </a:solidFill>
            </a:endParaRPr>
          </a:p>
          <a:p>
            <a:r>
              <a:rPr lang="zh-TW" altLang="en-US" sz="2600" dirty="0">
                <a:solidFill>
                  <a:schemeClr val="bg1"/>
                </a:solidFill>
              </a:rPr>
              <a:t>目標元素與邊界的距離</a:t>
            </a:r>
          </a:p>
          <a:p>
            <a:pPr lvl="1"/>
            <a:r>
              <a:rPr lang="en-US" altLang="zh-TW" sz="2100" dirty="0">
                <a:solidFill>
                  <a:schemeClr val="bg1"/>
                </a:solidFill>
              </a:rPr>
              <a:t>z-index</a:t>
            </a:r>
            <a:r>
              <a:rPr lang="zh-TW" altLang="en-US" sz="2100" dirty="0">
                <a:solidFill>
                  <a:schemeClr val="bg1"/>
                </a:solidFill>
              </a:rPr>
              <a:t>：</a:t>
            </a:r>
            <a:r>
              <a:rPr lang="en-US" altLang="zh-TW" sz="2100" dirty="0">
                <a:solidFill>
                  <a:schemeClr val="bg1"/>
                </a:solidFill>
              </a:rPr>
              <a:t>auto|&lt;integer&gt;</a:t>
            </a:r>
          </a:p>
          <a:p>
            <a:pPr lvl="1"/>
            <a:r>
              <a:rPr lang="zh-TW" altLang="en-US" sz="2100" dirty="0">
                <a:solidFill>
                  <a:schemeClr val="bg1"/>
                </a:solidFill>
              </a:rPr>
              <a:t>值大表示越上層</a:t>
            </a:r>
            <a:br>
              <a:rPr lang="zh-TW" altLang="en-US" sz="2000" dirty="0">
                <a:solidFill>
                  <a:schemeClr val="bg1"/>
                </a:solidFill>
              </a:rPr>
            </a:br>
            <a:endParaRPr lang="zh-TW" altLang="en-US" sz="2000" dirty="0">
              <a:solidFill>
                <a:schemeClr val="bg1"/>
              </a:solidFill>
            </a:endParaRPr>
          </a:p>
          <a:p>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p:txBody>
      </p:sp>
    </p:spTree>
    <p:extLst>
      <p:ext uri="{BB962C8B-B14F-4D97-AF65-F5344CB8AC3E}">
        <p14:creationId xmlns:p14="http://schemas.microsoft.com/office/powerpoint/2010/main" val="28520845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溢位</a:t>
            </a:r>
            <a:r>
              <a:rPr lang="en-US" altLang="zh-TW" b="1" dirty="0">
                <a:solidFill>
                  <a:schemeClr val="bg1"/>
                </a:solidFill>
                <a:latin typeface="Arial Unicode MS" panose="020B0604020202020204" pitchFamily="34" charset="-120"/>
              </a:rPr>
              <a:t>(overflow)</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103</a:t>
            </a:fld>
            <a:endParaRPr lang="zh-TW" altLang="en-US"/>
          </a:p>
        </p:txBody>
      </p:sp>
      <p:sp>
        <p:nvSpPr>
          <p:cNvPr id="4" name="內容版面配置區 3"/>
          <p:cNvSpPr>
            <a:spLocks noGrp="1"/>
          </p:cNvSpPr>
          <p:nvPr>
            <p:ph idx="1"/>
          </p:nvPr>
        </p:nvSpPr>
        <p:spPr>
          <a:xfrm>
            <a:off x="628650" y="1825625"/>
            <a:ext cx="7635133" cy="4458634"/>
          </a:xfrm>
        </p:spPr>
        <p:txBody>
          <a:bodyPr>
            <a:normAutofit/>
          </a:bodyPr>
          <a:lstStyle/>
          <a:p>
            <a:r>
              <a:rPr lang="en-US" altLang="zh-TW" sz="2600" dirty="0">
                <a:solidFill>
                  <a:schemeClr val="bg1"/>
                </a:solidFill>
              </a:rPr>
              <a:t>overflow</a:t>
            </a:r>
            <a:r>
              <a:rPr lang="zh-TW" altLang="en-US" sz="2600" dirty="0">
                <a:solidFill>
                  <a:schemeClr val="bg1"/>
                </a:solidFill>
              </a:rPr>
              <a:t>：屬性指定在元素的內容太大而無法放入指定區域時是剪輯內容還是添加滾動條。</a:t>
            </a:r>
            <a:endParaRPr lang="en-US" altLang="zh-TW" sz="2600" dirty="0">
              <a:solidFill>
                <a:schemeClr val="bg1"/>
              </a:solidFill>
            </a:endParaRPr>
          </a:p>
          <a:p>
            <a:endParaRPr lang="en-US" altLang="zh-TW" sz="2600" dirty="0">
              <a:solidFill>
                <a:schemeClr val="bg1"/>
              </a:solidFill>
            </a:endParaRPr>
          </a:p>
          <a:p>
            <a:pPr lvl="1"/>
            <a:r>
              <a:rPr lang="en-US" altLang="zh-TW" sz="2100" dirty="0">
                <a:solidFill>
                  <a:schemeClr val="bg1"/>
                </a:solidFill>
              </a:rPr>
              <a:t>visible</a:t>
            </a:r>
            <a:r>
              <a:rPr lang="zh-TW" altLang="en-US" sz="2100" dirty="0">
                <a:solidFill>
                  <a:schemeClr val="bg1"/>
                </a:solidFill>
              </a:rPr>
              <a:t>：默認。溢出不會被裁剪。內容在元素框外渲染</a:t>
            </a:r>
          </a:p>
          <a:p>
            <a:pPr lvl="1"/>
            <a:r>
              <a:rPr lang="en-US" altLang="zh-TW" sz="2100" dirty="0">
                <a:solidFill>
                  <a:schemeClr val="bg1"/>
                </a:solidFill>
              </a:rPr>
              <a:t>hidden </a:t>
            </a:r>
            <a:r>
              <a:rPr lang="zh-TW" altLang="en-US" sz="2100" dirty="0">
                <a:solidFill>
                  <a:schemeClr val="bg1"/>
                </a:solidFill>
              </a:rPr>
              <a:t>：溢出被裁剪，其餘內容將不可見</a:t>
            </a:r>
          </a:p>
          <a:p>
            <a:pPr lvl="1"/>
            <a:r>
              <a:rPr lang="en-US" altLang="zh-TW" sz="2100" dirty="0">
                <a:solidFill>
                  <a:schemeClr val="bg1"/>
                </a:solidFill>
              </a:rPr>
              <a:t>scroll </a:t>
            </a:r>
            <a:r>
              <a:rPr lang="zh-TW" altLang="en-US" sz="2100" dirty="0">
                <a:solidFill>
                  <a:schemeClr val="bg1"/>
                </a:solidFill>
              </a:rPr>
              <a:t>：剪輯了溢出，並添加了滾動條以查看其餘內容</a:t>
            </a:r>
          </a:p>
          <a:p>
            <a:pPr lvl="1"/>
            <a:r>
              <a:rPr lang="en-US" altLang="zh-TW" sz="2100" dirty="0">
                <a:solidFill>
                  <a:schemeClr val="bg1"/>
                </a:solidFill>
              </a:rPr>
              <a:t>auto</a:t>
            </a:r>
            <a:r>
              <a:rPr lang="zh-TW" altLang="en-US" sz="2100" dirty="0">
                <a:solidFill>
                  <a:schemeClr val="bg1"/>
                </a:solidFill>
              </a:rPr>
              <a:t>：與相似</a:t>
            </a:r>
            <a:r>
              <a:rPr lang="en-US" altLang="zh-TW" sz="2100" dirty="0">
                <a:solidFill>
                  <a:schemeClr val="bg1"/>
                </a:solidFill>
              </a:rPr>
              <a:t>scroll</a:t>
            </a:r>
            <a:r>
              <a:rPr lang="zh-TW" altLang="en-US" sz="2100" dirty="0">
                <a:solidFill>
                  <a:schemeClr val="bg1"/>
                </a:solidFill>
              </a:rPr>
              <a:t>，但僅在必要時添加滾動條</a:t>
            </a:r>
            <a:br>
              <a:rPr lang="zh-TW" altLang="en-US" sz="2000" dirty="0">
                <a:solidFill>
                  <a:schemeClr val="bg1"/>
                </a:solidFill>
              </a:rPr>
            </a:br>
            <a:endParaRPr lang="zh-TW" altLang="en-US" sz="2000" dirty="0">
              <a:solidFill>
                <a:schemeClr val="bg1"/>
              </a:solidFill>
            </a:endParaRPr>
          </a:p>
          <a:p>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p:txBody>
      </p:sp>
    </p:spTree>
    <p:extLst>
      <p:ext uri="{BB962C8B-B14F-4D97-AF65-F5344CB8AC3E}">
        <p14:creationId xmlns:p14="http://schemas.microsoft.com/office/powerpoint/2010/main" val="21127659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範例</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104</a:t>
            </a:fld>
            <a:endParaRPr lang="zh-TW" altLang="en-US"/>
          </a:p>
        </p:txBody>
      </p:sp>
      <p:sp>
        <p:nvSpPr>
          <p:cNvPr id="4" name="內容版面配置區 3"/>
          <p:cNvSpPr>
            <a:spLocks noGrp="1"/>
          </p:cNvSpPr>
          <p:nvPr>
            <p:ph idx="1"/>
          </p:nvPr>
        </p:nvSpPr>
        <p:spPr>
          <a:xfrm>
            <a:off x="628650" y="1825625"/>
            <a:ext cx="7635133" cy="4458634"/>
          </a:xfrm>
        </p:spPr>
        <p:txBody>
          <a:bodyPr>
            <a:normAutofit lnSpcReduction="10000"/>
          </a:bodyPr>
          <a:lstStyle/>
          <a:p>
            <a:r>
              <a:rPr lang="zh-TW" altLang="en-US" sz="2600" dirty="0">
                <a:solidFill>
                  <a:schemeClr val="bg1"/>
                </a:solidFill>
              </a:rPr>
              <a:t>簡易區塊排版置中對齊</a:t>
            </a:r>
            <a:endParaRPr lang="en-US" altLang="zh-TW" sz="2600" dirty="0">
              <a:solidFill>
                <a:schemeClr val="bg1"/>
              </a:solidFill>
            </a:endParaRPr>
          </a:p>
          <a:p>
            <a:pPr lvl="1"/>
            <a:r>
              <a:rPr lang="zh-TW" altLang="en-US" sz="2200" dirty="0">
                <a:solidFill>
                  <a:schemeClr val="bg1"/>
                </a:solidFill>
              </a:rPr>
              <a:t>區塊邊界 </a:t>
            </a:r>
            <a:r>
              <a:rPr lang="en-US" altLang="zh-TW" sz="2200" dirty="0">
                <a:solidFill>
                  <a:schemeClr val="bg1"/>
                </a:solidFill>
              </a:rPr>
              <a:t>– width, height, border, margin, padding</a:t>
            </a:r>
          </a:p>
          <a:p>
            <a:pPr lvl="1"/>
            <a:r>
              <a:rPr lang="zh-TW" altLang="en-US" sz="2200" dirty="0">
                <a:solidFill>
                  <a:schemeClr val="bg1"/>
                </a:solidFill>
              </a:rPr>
              <a:t>併排 </a:t>
            </a:r>
            <a:r>
              <a:rPr lang="en-US" altLang="zh-TW" sz="2200" dirty="0">
                <a:solidFill>
                  <a:schemeClr val="bg1"/>
                </a:solidFill>
              </a:rPr>
              <a:t>- Float</a:t>
            </a:r>
          </a:p>
          <a:p>
            <a:pPr lvl="1"/>
            <a:r>
              <a:rPr lang="en-US" altLang="zh-TW" sz="2200" dirty="0">
                <a:solidFill>
                  <a:schemeClr val="bg1"/>
                </a:solidFill>
              </a:rPr>
              <a:t>Ul, li – list-style</a:t>
            </a:r>
          </a:p>
          <a:p>
            <a:pPr lvl="1"/>
            <a:r>
              <a:rPr lang="zh-TW" altLang="en-US" sz="2200" dirty="0">
                <a:solidFill>
                  <a:schemeClr val="bg1"/>
                </a:solidFill>
              </a:rPr>
              <a:t>文字 </a:t>
            </a:r>
            <a:r>
              <a:rPr lang="en-US" altLang="zh-TW" sz="2200" dirty="0">
                <a:solidFill>
                  <a:schemeClr val="bg1"/>
                </a:solidFill>
              </a:rPr>
              <a:t>– </a:t>
            </a:r>
            <a:r>
              <a:rPr lang="zh-TW" altLang="en-US" sz="2200" dirty="0">
                <a:solidFill>
                  <a:schemeClr val="bg1"/>
                </a:solidFill>
              </a:rPr>
              <a:t>標題</a:t>
            </a:r>
            <a:r>
              <a:rPr lang="en-US" altLang="zh-TW" sz="2200" dirty="0">
                <a:solidFill>
                  <a:schemeClr val="bg1"/>
                </a:solidFill>
              </a:rPr>
              <a:t>, </a:t>
            </a:r>
            <a:r>
              <a:rPr lang="zh-TW" altLang="en-US" sz="2200" dirty="0">
                <a:solidFill>
                  <a:schemeClr val="bg1"/>
                </a:solidFill>
              </a:rPr>
              <a:t>內文</a:t>
            </a:r>
            <a:r>
              <a:rPr lang="en-US" altLang="zh-TW" sz="2200" dirty="0">
                <a:solidFill>
                  <a:schemeClr val="bg1"/>
                </a:solidFill>
              </a:rPr>
              <a:t>,</a:t>
            </a:r>
            <a:r>
              <a:rPr lang="zh-TW" altLang="en-US" sz="2200" dirty="0">
                <a:solidFill>
                  <a:schemeClr val="bg1"/>
                </a:solidFill>
              </a:rPr>
              <a:t> 字形</a:t>
            </a:r>
            <a:r>
              <a:rPr lang="en-US" altLang="zh-TW" sz="2200" dirty="0">
                <a:solidFill>
                  <a:schemeClr val="bg1"/>
                </a:solidFill>
              </a:rPr>
              <a:t>, </a:t>
            </a:r>
          </a:p>
          <a:p>
            <a:pPr lvl="1"/>
            <a:r>
              <a:rPr lang="en-US" altLang="zh-TW" sz="2200" dirty="0">
                <a:solidFill>
                  <a:schemeClr val="bg1"/>
                </a:solidFill>
              </a:rPr>
              <a:t> </a:t>
            </a:r>
            <a:r>
              <a:rPr lang="zh-TW" altLang="en-US" sz="2200" dirty="0">
                <a:solidFill>
                  <a:schemeClr val="bg1"/>
                </a:solidFill>
              </a:rPr>
              <a:t>選項超連結</a:t>
            </a:r>
            <a:endParaRPr lang="en-US" altLang="zh-TW" sz="2200" dirty="0">
              <a:solidFill>
                <a:schemeClr val="bg1"/>
              </a:solidFill>
            </a:endParaRPr>
          </a:p>
          <a:p>
            <a:pPr lvl="1"/>
            <a:endParaRPr lang="en-US" altLang="zh-TW" sz="2200" dirty="0">
              <a:solidFill>
                <a:schemeClr val="bg1"/>
              </a:solidFill>
            </a:endParaRPr>
          </a:p>
          <a:p>
            <a:pPr lvl="1"/>
            <a:endParaRPr lang="en-US" altLang="zh-TW" sz="2200" dirty="0">
              <a:solidFill>
                <a:schemeClr val="bg1"/>
              </a:solidFill>
            </a:endParaRPr>
          </a:p>
          <a:p>
            <a:r>
              <a:rPr lang="en-US" altLang="zh-TW" sz="2400" dirty="0">
                <a:solidFill>
                  <a:schemeClr val="bg1"/>
                </a:solidFill>
              </a:rPr>
              <a:t>CSS </a:t>
            </a:r>
            <a:r>
              <a:rPr lang="zh-TW" altLang="en-US" sz="2400" dirty="0">
                <a:solidFill>
                  <a:schemeClr val="bg1"/>
                </a:solidFill>
              </a:rPr>
              <a:t>優先順序</a:t>
            </a:r>
            <a:endParaRPr lang="en-US" altLang="zh-TW" sz="2400" dirty="0">
              <a:solidFill>
                <a:schemeClr val="bg1"/>
              </a:solidFill>
            </a:endParaRPr>
          </a:p>
          <a:p>
            <a:pPr lvl="1"/>
            <a:r>
              <a:rPr lang="zh-TW" altLang="en-US" sz="2000" dirty="0">
                <a:solidFill>
                  <a:schemeClr val="bg1"/>
                </a:solidFill>
              </a:rPr>
              <a:t>套用 </a:t>
            </a:r>
            <a:r>
              <a:rPr lang="en-US" altLang="zh-TW" sz="2000" dirty="0">
                <a:solidFill>
                  <a:schemeClr val="bg1"/>
                </a:solidFill>
              </a:rPr>
              <a:t>– </a:t>
            </a:r>
            <a:r>
              <a:rPr lang="zh-TW" altLang="en-US" sz="2000" dirty="0">
                <a:solidFill>
                  <a:schemeClr val="bg1"/>
                </a:solidFill>
              </a:rPr>
              <a:t>標籤內套用 </a:t>
            </a:r>
            <a:r>
              <a:rPr lang="en-US" altLang="zh-TW" sz="2000" dirty="0">
                <a:solidFill>
                  <a:schemeClr val="bg1"/>
                </a:solidFill>
              </a:rPr>
              <a:t>&gt;</a:t>
            </a:r>
            <a:r>
              <a:rPr lang="zh-TW" altLang="en-US" sz="2000" dirty="0">
                <a:solidFill>
                  <a:schemeClr val="bg1"/>
                </a:solidFill>
              </a:rPr>
              <a:t> 內部載入 </a:t>
            </a:r>
            <a:r>
              <a:rPr lang="en-US" altLang="zh-TW" sz="2000" dirty="0">
                <a:solidFill>
                  <a:schemeClr val="bg1"/>
                </a:solidFill>
              </a:rPr>
              <a:t>&gt;</a:t>
            </a:r>
            <a:r>
              <a:rPr lang="zh-TW" altLang="en-US" sz="2000" dirty="0">
                <a:solidFill>
                  <a:schemeClr val="bg1"/>
                </a:solidFill>
              </a:rPr>
              <a:t> 外部載入</a:t>
            </a:r>
            <a:endParaRPr lang="en-US" altLang="zh-TW" sz="2000" dirty="0">
              <a:solidFill>
                <a:schemeClr val="bg1"/>
              </a:solidFill>
            </a:endParaRPr>
          </a:p>
          <a:p>
            <a:pPr lvl="1"/>
            <a:r>
              <a:rPr lang="zh-TW" altLang="en-US" sz="2000" dirty="0">
                <a:solidFill>
                  <a:schemeClr val="bg1"/>
                </a:solidFill>
              </a:rPr>
              <a:t>選取器優先序 </a:t>
            </a:r>
            <a:r>
              <a:rPr lang="en-US" altLang="zh-TW" sz="2000" dirty="0">
                <a:solidFill>
                  <a:schemeClr val="bg1"/>
                </a:solidFill>
              </a:rPr>
              <a:t>–</a:t>
            </a:r>
            <a:r>
              <a:rPr lang="zh-TW" altLang="en-US" sz="2000" dirty="0">
                <a:solidFill>
                  <a:schemeClr val="bg1"/>
                </a:solidFill>
              </a:rPr>
              <a:t> </a:t>
            </a:r>
            <a:r>
              <a:rPr lang="en-US" altLang="zh-TW" sz="2000" dirty="0">
                <a:solidFill>
                  <a:schemeClr val="bg1"/>
                </a:solidFill>
              </a:rPr>
              <a:t>id &gt; class &gt; </a:t>
            </a:r>
            <a:r>
              <a:rPr lang="zh-TW" altLang="en-US" sz="2000" dirty="0">
                <a:solidFill>
                  <a:schemeClr val="bg1"/>
                </a:solidFill>
              </a:rPr>
              <a:t>標籤元素</a:t>
            </a:r>
            <a:endParaRPr lang="en-US" altLang="zh-TW" sz="2000" dirty="0">
              <a:solidFill>
                <a:schemeClr val="bg1"/>
              </a:solidFill>
            </a:endParaRPr>
          </a:p>
          <a:p>
            <a:pPr lvl="1"/>
            <a:r>
              <a:rPr lang="zh-TW" altLang="en-US" sz="2000" dirty="0">
                <a:solidFill>
                  <a:schemeClr val="bg1"/>
                </a:solidFill>
              </a:rPr>
              <a:t>撰寫順序 </a:t>
            </a:r>
            <a:r>
              <a:rPr lang="en-US" altLang="zh-TW" sz="2000" dirty="0">
                <a:solidFill>
                  <a:schemeClr val="bg1"/>
                </a:solidFill>
              </a:rPr>
              <a:t>– </a:t>
            </a:r>
            <a:r>
              <a:rPr lang="zh-TW" altLang="en-US" sz="2000" dirty="0">
                <a:solidFill>
                  <a:schemeClr val="bg1"/>
                </a:solidFill>
              </a:rPr>
              <a:t>後面 </a:t>
            </a:r>
            <a:r>
              <a:rPr lang="en-US" altLang="zh-TW" sz="2000" dirty="0">
                <a:solidFill>
                  <a:schemeClr val="bg1"/>
                </a:solidFill>
              </a:rPr>
              <a:t>&gt;</a:t>
            </a:r>
            <a:r>
              <a:rPr lang="zh-TW" altLang="en-US" sz="2000" dirty="0">
                <a:solidFill>
                  <a:schemeClr val="bg1"/>
                </a:solidFill>
              </a:rPr>
              <a:t> 前面</a:t>
            </a:r>
            <a:br>
              <a:rPr lang="zh-TW" altLang="en-US" sz="2000" dirty="0">
                <a:solidFill>
                  <a:schemeClr val="bg1"/>
                </a:solidFill>
              </a:rPr>
            </a:br>
            <a:endParaRPr lang="zh-TW" altLang="en-US" sz="2000" dirty="0">
              <a:solidFill>
                <a:schemeClr val="bg1"/>
              </a:solidFill>
            </a:endParaRPr>
          </a:p>
          <a:p>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p:txBody>
      </p:sp>
    </p:spTree>
    <p:extLst>
      <p:ext uri="{BB962C8B-B14F-4D97-AF65-F5344CB8AC3E}">
        <p14:creationId xmlns:p14="http://schemas.microsoft.com/office/powerpoint/2010/main" val="360031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什麼是 </a:t>
            </a:r>
            <a:r>
              <a:rPr lang="en-US" altLang="zh-TW" b="1" dirty="0">
                <a:solidFill>
                  <a:schemeClr val="bg1"/>
                </a:solidFill>
                <a:latin typeface="Arial Unicode MS" panose="020B0604020202020204" pitchFamily="34" charset="-120"/>
                <a:ea typeface="微軟正黑體" panose="020B0604030504040204" pitchFamily="34" charset="-120"/>
              </a:rPr>
              <a:t>DOCTYPE</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763182"/>
          </a:xfrm>
        </p:spPr>
        <p:txBody>
          <a:bodyPr>
            <a:normAutofit/>
          </a:bodyPr>
          <a:lstStyle/>
          <a:p>
            <a:pPr>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放在網頁的最上面，告知瀏覽器，此網頁所使用的</a:t>
            </a:r>
            <a:r>
              <a:rPr lang="en-US" altLang="zh-TW" dirty="0">
                <a:solidFill>
                  <a:schemeClr val="bg1"/>
                </a:solidFill>
                <a:latin typeface="Arial Unicode MS" panose="020B0604020202020204" pitchFamily="34" charset="-120"/>
                <a:ea typeface="微軟正黑體" panose="020B0604030504040204" pitchFamily="34" charset="-120"/>
              </a:rPr>
              <a:t>HTML</a:t>
            </a:r>
            <a:r>
              <a:rPr lang="zh-TW" altLang="en-US" dirty="0">
                <a:solidFill>
                  <a:schemeClr val="bg1"/>
                </a:solidFill>
                <a:latin typeface="Arial Unicode MS" panose="020B0604020202020204" pitchFamily="34" charset="-120"/>
                <a:ea typeface="微軟正黑體" panose="020B0604030504040204" pitchFamily="34" charset="-120"/>
              </a:rPr>
              <a:t>標籤是什麼版本</a:t>
            </a:r>
            <a:endParaRPr lang="en-US" altLang="zh-TW"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r>
              <a:rPr lang="en-US" altLang="zh-TW" dirty="0">
                <a:solidFill>
                  <a:schemeClr val="bg1"/>
                </a:solidFill>
                <a:latin typeface="Arial Unicode MS" panose="020B0604020202020204" pitchFamily="34" charset="-120"/>
                <a:ea typeface="微軟正黑體" panose="020B0604030504040204" pitchFamily="34" charset="-120"/>
              </a:rPr>
              <a:t>HTML4</a:t>
            </a:r>
            <a:r>
              <a:rPr lang="zh-TW" altLang="en-US" dirty="0">
                <a:solidFill>
                  <a:schemeClr val="bg1"/>
                </a:solidFill>
                <a:latin typeface="Arial Unicode MS" panose="020B0604020202020204" pitchFamily="34" charset="-120"/>
                <a:ea typeface="微軟正黑體" panose="020B0604030504040204" pitchFamily="34" charset="-120"/>
              </a:rPr>
              <a:t>時有三種版本寫法</a:t>
            </a:r>
          </a:p>
          <a:p>
            <a:pPr lvl="1">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完整版或嚴格版 </a:t>
            </a:r>
            <a:r>
              <a:rPr lang="en-US" altLang="zh-TW" dirty="0">
                <a:solidFill>
                  <a:schemeClr val="bg1"/>
                </a:solidFill>
                <a:latin typeface="Arial Unicode MS" panose="020B0604020202020204" pitchFamily="34" charset="-120"/>
                <a:ea typeface="微軟正黑體" panose="020B0604030504040204" pitchFamily="34" charset="-120"/>
              </a:rPr>
              <a:t>(Strict</a:t>
            </a:r>
            <a:r>
              <a:rPr lang="zh-TW" altLang="en-US" dirty="0">
                <a:solidFill>
                  <a:schemeClr val="bg1"/>
                </a:solidFill>
                <a:latin typeface="Arial Unicode MS" panose="020B0604020202020204" pitchFamily="34" charset="-120"/>
                <a:ea typeface="微軟正黑體" panose="020B0604030504040204" pitchFamily="34" charset="-120"/>
              </a:rPr>
              <a:t>版</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不支援被列為負面標籤與屬性</a:t>
            </a:r>
          </a:p>
          <a:p>
            <a:pPr lvl="1">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過渡版或寬鬆版</a:t>
            </a:r>
            <a:r>
              <a:rPr lang="en-US" altLang="zh-TW" dirty="0">
                <a:solidFill>
                  <a:schemeClr val="bg1"/>
                </a:solidFill>
                <a:latin typeface="Arial Unicode MS" panose="020B0604020202020204" pitchFamily="34" charset="-120"/>
                <a:ea typeface="微軟正黑體" panose="020B0604030504040204" pitchFamily="34" charset="-120"/>
              </a:rPr>
              <a:t>(</a:t>
            </a:r>
            <a:r>
              <a:rPr lang="en-US" altLang="zh-TW" dirty="0" err="1">
                <a:solidFill>
                  <a:schemeClr val="bg1"/>
                </a:solidFill>
                <a:latin typeface="Arial Unicode MS" panose="020B0604020202020204" pitchFamily="34" charset="-120"/>
                <a:ea typeface="微軟正黑體" panose="020B0604030504040204" pitchFamily="34" charset="-120"/>
              </a:rPr>
              <a:t>Tansitional</a:t>
            </a:r>
            <a:r>
              <a:rPr lang="zh-TW" altLang="en-US" dirty="0">
                <a:solidFill>
                  <a:schemeClr val="bg1"/>
                </a:solidFill>
                <a:latin typeface="Arial Unicode MS" panose="020B0604020202020204" pitchFamily="34" charset="-120"/>
                <a:ea typeface="微軟正黑體" panose="020B0604030504040204" pitchFamily="34" charset="-120"/>
              </a:rPr>
              <a:t>版</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支援被列為負面標籤與屬性，目前最普及的版本</a:t>
            </a:r>
          </a:p>
          <a:p>
            <a:pPr lvl="1">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框架版</a:t>
            </a:r>
            <a:r>
              <a:rPr lang="en-US" altLang="zh-TW" dirty="0">
                <a:solidFill>
                  <a:schemeClr val="bg1"/>
                </a:solidFill>
                <a:latin typeface="Arial Unicode MS" panose="020B0604020202020204" pitchFamily="34" charset="-120"/>
                <a:ea typeface="微軟正黑體" panose="020B0604030504040204" pitchFamily="34" charset="-120"/>
              </a:rPr>
              <a:t>(Frameset</a:t>
            </a:r>
            <a:r>
              <a:rPr lang="zh-TW" altLang="en-US" dirty="0">
                <a:solidFill>
                  <a:schemeClr val="bg1"/>
                </a:solidFill>
                <a:latin typeface="Arial Unicode MS" panose="020B0604020202020204" pitchFamily="34" charset="-120"/>
                <a:ea typeface="微軟正黑體" panose="020B0604030504040204" pitchFamily="34" charset="-120"/>
              </a:rPr>
              <a:t>版</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支援框架結構標籤</a:t>
            </a:r>
          </a:p>
          <a:p>
            <a:pPr>
              <a:buFont typeface="Calibri" panose="020F0502020204030204" pitchFamily="34" charset="0"/>
              <a:buChar char="-"/>
            </a:pPr>
            <a:endParaRPr lang="en-US" altLang="zh-TW"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11</a:t>
            </a:fld>
            <a:endParaRPr lang="zh-TW" altLang="en-US"/>
          </a:p>
        </p:txBody>
      </p:sp>
    </p:spTree>
    <p:extLst>
      <p:ext uri="{BB962C8B-B14F-4D97-AF65-F5344CB8AC3E}">
        <p14:creationId xmlns:p14="http://schemas.microsoft.com/office/powerpoint/2010/main" val="275469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DOCTYPE </a:t>
            </a:r>
            <a:r>
              <a:rPr lang="zh-TW" altLang="en-US" b="1" dirty="0">
                <a:solidFill>
                  <a:schemeClr val="bg1"/>
                </a:solidFill>
                <a:latin typeface="Arial Unicode MS" panose="020B0604020202020204" pitchFamily="34" charset="-120"/>
                <a:ea typeface="微軟正黑體" panose="020B0604030504040204" pitchFamily="34" charset="-120"/>
              </a:rPr>
              <a:t>的定義方式</a:t>
            </a:r>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750660523"/>
              </p:ext>
            </p:extLst>
          </p:nvPr>
        </p:nvGraphicFramePr>
        <p:xfrm>
          <a:off x="628650" y="1817080"/>
          <a:ext cx="7886700" cy="1968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內容版面配置區 6"/>
          <p:cNvGraphicFramePr>
            <a:graphicFrameLocks/>
          </p:cNvGraphicFramePr>
          <p:nvPr>
            <p:extLst>
              <p:ext uri="{D42A27DB-BD31-4B8C-83A1-F6EECF244321}">
                <p14:modId xmlns:p14="http://schemas.microsoft.com/office/powerpoint/2010/main" val="592373475"/>
              </p:ext>
            </p:extLst>
          </p:nvPr>
        </p:nvGraphicFramePr>
        <p:xfrm>
          <a:off x="628650" y="3960649"/>
          <a:ext cx="7886700" cy="2397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12</a:t>
            </a:fld>
            <a:endParaRPr lang="zh-TW" altLang="en-US"/>
          </a:p>
        </p:txBody>
      </p:sp>
    </p:spTree>
    <p:extLst>
      <p:ext uri="{BB962C8B-B14F-4D97-AF65-F5344CB8AC3E}">
        <p14:creationId xmlns:p14="http://schemas.microsoft.com/office/powerpoint/2010/main" val="31004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42824" y="3501979"/>
            <a:ext cx="6897065" cy="25366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HTML</a:t>
            </a:r>
            <a:r>
              <a:rPr lang="zh-TW" altLang="en-US" b="1" dirty="0">
                <a:solidFill>
                  <a:schemeClr val="bg1"/>
                </a:solidFill>
                <a:latin typeface="Arial Unicode MS" panose="020B0604020202020204" pitchFamily="34" charset="-120"/>
                <a:ea typeface="微軟正黑體" panose="020B0604030504040204" pitchFamily="34" charset="-120"/>
              </a:rPr>
              <a:t>元素</a:t>
            </a:r>
          </a:p>
        </p:txBody>
      </p:sp>
      <p:sp>
        <p:nvSpPr>
          <p:cNvPr id="3" name="內容版面配置區 2"/>
          <p:cNvSpPr>
            <a:spLocks noGrp="1"/>
          </p:cNvSpPr>
          <p:nvPr>
            <p:ph idx="1"/>
          </p:nvPr>
        </p:nvSpPr>
        <p:spPr>
          <a:xfrm>
            <a:off x="628650" y="1825625"/>
            <a:ext cx="7886700" cy="1541418"/>
          </a:xfrm>
        </p:spPr>
        <p:txBody>
          <a:bodyPr>
            <a:normAutofit/>
          </a:bodyPr>
          <a:lstStyle/>
          <a:p>
            <a:r>
              <a:rPr lang="zh-TW" altLang="en-US" dirty="0">
                <a:solidFill>
                  <a:schemeClr val="bg1"/>
                </a:solidFill>
                <a:latin typeface="Arial Unicode MS" panose="020B0604020202020204" pitchFamily="34" charset="-120"/>
                <a:ea typeface="微軟正黑體" panose="020B0604030504040204" pitchFamily="34" charset="-120"/>
              </a:rPr>
              <a:t>網頁的根元素</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zh-TW" altLang="en-US" dirty="0">
                <a:solidFill>
                  <a:schemeClr val="bg1"/>
                </a:solidFill>
                <a:latin typeface="Arial Unicode MS" panose="020B0604020202020204" pitchFamily="34" charset="-120"/>
                <a:ea typeface="微軟正黑體" panose="020B0604030504040204" pitchFamily="34" charset="-120"/>
              </a:rPr>
              <a:t>內含</a:t>
            </a:r>
            <a:r>
              <a:rPr lang="en-US" altLang="zh-TW" dirty="0">
                <a:solidFill>
                  <a:schemeClr val="bg1"/>
                </a:solidFill>
                <a:latin typeface="Arial Unicode MS" panose="020B0604020202020204" pitchFamily="34" charset="-120"/>
                <a:ea typeface="微軟正黑體" panose="020B0604030504040204" pitchFamily="34" charset="-120"/>
              </a:rPr>
              <a:t>head</a:t>
            </a:r>
            <a:r>
              <a:rPr lang="zh-TW" altLang="en-US" dirty="0">
                <a:solidFill>
                  <a:schemeClr val="bg1"/>
                </a:solidFill>
                <a:latin typeface="Arial Unicode MS" panose="020B0604020202020204" pitchFamily="34" charset="-120"/>
                <a:ea typeface="微軟正黑體" panose="020B0604030504040204" pitchFamily="34" charset="-120"/>
              </a:rPr>
              <a:t>及</a:t>
            </a:r>
            <a:r>
              <a:rPr lang="en-US" altLang="zh-TW" dirty="0">
                <a:solidFill>
                  <a:schemeClr val="bg1"/>
                </a:solidFill>
                <a:latin typeface="Arial Unicode MS" panose="020B0604020202020204" pitchFamily="34" charset="-120"/>
                <a:ea typeface="微軟正黑體" panose="020B0604030504040204" pitchFamily="34" charset="-120"/>
              </a:rPr>
              <a:t>body</a:t>
            </a:r>
            <a:r>
              <a:rPr lang="zh-TW" altLang="en-US" dirty="0">
                <a:solidFill>
                  <a:schemeClr val="bg1"/>
                </a:solidFill>
                <a:latin typeface="Arial Unicode MS" panose="020B0604020202020204" pitchFamily="34" charset="-120"/>
                <a:ea typeface="微軟正黑體" panose="020B0604030504040204" pitchFamily="34" charset="-120"/>
              </a:rPr>
              <a:t>子元素</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err="1">
                <a:solidFill>
                  <a:schemeClr val="bg1"/>
                </a:solidFill>
                <a:latin typeface="Arial Unicode MS" panose="020B0604020202020204" pitchFamily="34" charset="-120"/>
                <a:ea typeface="微軟正黑體" panose="020B0604030504040204" pitchFamily="34" charset="-120"/>
              </a:rPr>
              <a:t>lang</a:t>
            </a:r>
            <a:r>
              <a:rPr lang="zh-TW" altLang="en-US" dirty="0">
                <a:solidFill>
                  <a:schemeClr val="bg1"/>
                </a:solidFill>
                <a:latin typeface="Arial Unicode MS" panose="020B0604020202020204" pitchFamily="34" charset="-120"/>
                <a:ea typeface="微軟正黑體" panose="020B0604030504040204" pitchFamily="34" charset="-120"/>
              </a:rPr>
              <a:t>屬性，指定網頁所使用的語言</a:t>
            </a:r>
          </a:p>
        </p:txBody>
      </p:sp>
      <p:sp>
        <p:nvSpPr>
          <p:cNvPr id="8" name="文字方塊 7"/>
          <p:cNvSpPr txBox="1"/>
          <p:nvPr/>
        </p:nvSpPr>
        <p:spPr>
          <a:xfrm>
            <a:off x="1363558" y="3865489"/>
            <a:ext cx="3914612" cy="1384995"/>
          </a:xfrm>
          <a:prstGeom prst="rect">
            <a:avLst/>
          </a:prstGeom>
          <a:noFill/>
        </p:spPr>
        <p:txBody>
          <a:bodyPr wrap="square" rtlCol="0">
            <a:spAutoFit/>
          </a:bodyPr>
          <a:lstStyle/>
          <a:p>
            <a:pPr>
              <a:defRPr/>
            </a:pP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&lt;html </a:t>
            </a:r>
            <a:r>
              <a:rPr lang="en-US" altLang="zh-TW" sz="2800" b="1" dirty="0" err="1">
                <a:latin typeface="Arial Unicode MS" panose="020B0604020202020204" pitchFamily="34" charset="-120"/>
                <a:ea typeface="Arial Unicode MS" panose="020B0604020202020204" pitchFamily="34" charset="-120"/>
                <a:cs typeface="Arial Unicode MS" panose="020B0604020202020204" pitchFamily="34" charset="-120"/>
              </a:rPr>
              <a:t>lang</a:t>
            </a: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a:t>
            </a:r>
            <a:r>
              <a:rPr lang="en-US" altLang="zh-TW" sz="2800" b="1" dirty="0" err="1">
                <a:latin typeface="Arial Unicode MS" panose="020B0604020202020204" pitchFamily="34" charset="-120"/>
                <a:ea typeface="Arial Unicode MS" panose="020B0604020202020204" pitchFamily="34" charset="-120"/>
                <a:cs typeface="Arial Unicode MS" panose="020B0604020202020204" pitchFamily="34" charset="-120"/>
              </a:rPr>
              <a:t>zh-tw</a:t>
            </a: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"&gt;</a:t>
            </a:r>
          </a:p>
          <a:p>
            <a:pPr>
              <a:defRPr/>
            </a:pPr>
            <a:endPar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endParaRPr>
          </a:p>
          <a:p>
            <a:pPr>
              <a:defRPr/>
            </a:pP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&lt;/html&gt;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13</a:t>
            </a:fld>
            <a:endParaRPr lang="zh-TW" altLang="en-US"/>
          </a:p>
        </p:txBody>
      </p:sp>
    </p:spTree>
    <p:extLst>
      <p:ext uri="{BB962C8B-B14F-4D97-AF65-F5344CB8AC3E}">
        <p14:creationId xmlns:p14="http://schemas.microsoft.com/office/powerpoint/2010/main" val="4016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標籤、元素、屬性與屬性值</a:t>
            </a:r>
          </a:p>
        </p:txBody>
      </p:sp>
      <p:pic>
        <p:nvPicPr>
          <p:cNvPr id="4" name="Picture 2" descr="File:Elemen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555" y="2296402"/>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le:Op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555" y="4581597"/>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資料庫圖表 7"/>
          <p:cNvGraphicFramePr/>
          <p:nvPr>
            <p:extLst>
              <p:ext uri="{D42A27DB-BD31-4B8C-83A1-F6EECF244321}">
                <p14:modId xmlns:p14="http://schemas.microsoft.com/office/powerpoint/2010/main" val="2425506048"/>
              </p:ext>
            </p:extLst>
          </p:nvPr>
        </p:nvGraphicFramePr>
        <p:xfrm>
          <a:off x="4657340" y="2562307"/>
          <a:ext cx="3705225" cy="461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資料庫圖表 8"/>
          <p:cNvGraphicFramePr/>
          <p:nvPr>
            <p:extLst>
              <p:ext uri="{D42A27DB-BD31-4B8C-83A1-F6EECF244321}">
                <p14:modId xmlns:p14="http://schemas.microsoft.com/office/powerpoint/2010/main" val="1965251229"/>
              </p:ext>
            </p:extLst>
          </p:nvPr>
        </p:nvGraphicFramePr>
        <p:xfrm>
          <a:off x="4697460" y="4820344"/>
          <a:ext cx="3370199" cy="46196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1" name="直線單箭頭接點 10"/>
          <p:cNvCxnSpPr/>
          <p:nvPr/>
        </p:nvCxnSpPr>
        <p:spPr>
          <a:xfrm flipV="1">
            <a:off x="4988462" y="2897109"/>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直線單箭頭接點 14"/>
          <p:cNvCxnSpPr/>
          <p:nvPr/>
        </p:nvCxnSpPr>
        <p:spPr>
          <a:xfrm flipV="1">
            <a:off x="6254419" y="2896658"/>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6" name="文字方塊 15"/>
          <p:cNvSpPr txBox="1"/>
          <p:nvPr/>
        </p:nvSpPr>
        <p:spPr>
          <a:xfrm>
            <a:off x="4621128" y="3095831"/>
            <a:ext cx="1107996"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開始標籤</a:t>
            </a:r>
          </a:p>
        </p:txBody>
      </p:sp>
      <p:sp>
        <p:nvSpPr>
          <p:cNvPr id="19" name="文字方塊 18"/>
          <p:cNvSpPr txBox="1"/>
          <p:nvPr/>
        </p:nvSpPr>
        <p:spPr>
          <a:xfrm>
            <a:off x="5845697" y="3095833"/>
            <a:ext cx="1107996"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結束標籤</a:t>
            </a:r>
          </a:p>
        </p:txBody>
      </p:sp>
      <p:sp>
        <p:nvSpPr>
          <p:cNvPr id="29" name="右大括弧 28"/>
          <p:cNvSpPr/>
          <p:nvPr/>
        </p:nvSpPr>
        <p:spPr>
          <a:xfrm rot="5400000">
            <a:off x="5504496" y="2992676"/>
            <a:ext cx="286488" cy="1231465"/>
          </a:xfrm>
          <a:prstGeom prst="rightBrace">
            <a:avLst>
              <a:gd name="adj1" fmla="val 8333"/>
              <a:gd name="adj2" fmla="val 4935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文字方塊 30"/>
          <p:cNvSpPr txBox="1"/>
          <p:nvPr/>
        </p:nvSpPr>
        <p:spPr>
          <a:xfrm>
            <a:off x="5341173" y="3814842"/>
            <a:ext cx="646331"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元素</a:t>
            </a:r>
          </a:p>
        </p:txBody>
      </p:sp>
      <p:cxnSp>
        <p:nvCxnSpPr>
          <p:cNvPr id="32" name="直線單箭頭接點 31"/>
          <p:cNvCxnSpPr/>
          <p:nvPr/>
        </p:nvCxnSpPr>
        <p:spPr>
          <a:xfrm flipV="1">
            <a:off x="5394359" y="5209877"/>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3" name="文字方塊 32"/>
          <p:cNvSpPr txBox="1"/>
          <p:nvPr/>
        </p:nvSpPr>
        <p:spPr>
          <a:xfrm>
            <a:off x="5082793" y="5409052"/>
            <a:ext cx="646331"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屬性</a:t>
            </a:r>
          </a:p>
        </p:txBody>
      </p:sp>
      <p:sp>
        <p:nvSpPr>
          <p:cNvPr id="35" name="文字方塊 34"/>
          <p:cNvSpPr txBox="1"/>
          <p:nvPr/>
        </p:nvSpPr>
        <p:spPr>
          <a:xfrm>
            <a:off x="5753364" y="5409052"/>
            <a:ext cx="877163"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屬性值</a:t>
            </a:r>
          </a:p>
        </p:txBody>
      </p:sp>
      <p:cxnSp>
        <p:nvCxnSpPr>
          <p:cNvPr id="36" name="直線單箭頭接點 35"/>
          <p:cNvCxnSpPr/>
          <p:nvPr/>
        </p:nvCxnSpPr>
        <p:spPr>
          <a:xfrm flipV="1">
            <a:off x="6100311" y="5214649"/>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37" name="直線單箭頭接點 36"/>
          <p:cNvCxnSpPr/>
          <p:nvPr/>
        </p:nvCxnSpPr>
        <p:spPr>
          <a:xfrm flipV="1">
            <a:off x="5637180" y="2462718"/>
            <a:ext cx="9053" cy="199175"/>
          </a:xfrm>
          <a:prstGeom prst="straightConnector1">
            <a:avLst/>
          </a:prstGeom>
          <a:ln w="38100">
            <a:solidFill>
              <a:srgbClr val="FF0000"/>
            </a:solidFill>
            <a:headEnd type="triangle"/>
            <a:tailEnd type="none"/>
          </a:ln>
        </p:spPr>
        <p:style>
          <a:lnRef idx="1">
            <a:schemeClr val="accent6"/>
          </a:lnRef>
          <a:fillRef idx="0">
            <a:schemeClr val="accent6"/>
          </a:fillRef>
          <a:effectRef idx="0">
            <a:schemeClr val="accent6"/>
          </a:effectRef>
          <a:fontRef idx="minor">
            <a:schemeClr val="tx1"/>
          </a:fontRef>
        </p:style>
      </p:cxnSp>
      <p:sp>
        <p:nvSpPr>
          <p:cNvPr id="38" name="文字方塊 37"/>
          <p:cNvSpPr txBox="1"/>
          <p:nvPr/>
        </p:nvSpPr>
        <p:spPr>
          <a:xfrm>
            <a:off x="5090999" y="2097879"/>
            <a:ext cx="1107996"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標籤內容</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14</a:t>
            </a:fld>
            <a:endParaRPr lang="zh-TW" altLang="en-US"/>
          </a:p>
        </p:txBody>
      </p:sp>
    </p:spTree>
    <p:extLst>
      <p:ext uri="{BB962C8B-B14F-4D97-AF65-F5344CB8AC3E}">
        <p14:creationId xmlns:p14="http://schemas.microsoft.com/office/powerpoint/2010/main" val="127235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head </a:t>
            </a:r>
            <a:r>
              <a:rPr lang="zh-TW" altLang="en-US" b="1" dirty="0">
                <a:solidFill>
                  <a:schemeClr val="bg1"/>
                </a:solidFill>
                <a:latin typeface="Arial Unicode MS" panose="020B0604020202020204" pitchFamily="34" charset="-120"/>
                <a:ea typeface="微軟正黑體" panose="020B0604030504040204" pitchFamily="34" charset="-120"/>
              </a:rPr>
              <a:t>元素</a:t>
            </a:r>
          </a:p>
        </p:txBody>
      </p:sp>
      <p:sp>
        <p:nvSpPr>
          <p:cNvPr id="3" name="內容版面配置區 2"/>
          <p:cNvSpPr>
            <a:spLocks noGrp="1"/>
          </p:cNvSpPr>
          <p:nvPr>
            <p:ph idx="1"/>
          </p:nvPr>
        </p:nvSpPr>
        <p:spPr>
          <a:xfrm>
            <a:off x="628650" y="1825625"/>
            <a:ext cx="7886700" cy="4763182"/>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用來放一些描述網頁的資料</a:t>
            </a:r>
            <a:r>
              <a:rPr lang="en-US" altLang="zh-TW" dirty="0">
                <a:solidFill>
                  <a:schemeClr val="bg1"/>
                </a:solidFill>
                <a:latin typeface="微軟正黑體" panose="020B0604030504040204" pitchFamily="34" charset="-120"/>
                <a:ea typeface="微軟正黑體" panose="020B0604030504040204" pitchFamily="34" charset="-120"/>
              </a:rPr>
              <a:t>(</a:t>
            </a: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metadata</a:t>
            </a:r>
            <a:r>
              <a:rPr lang="en-US" altLang="zh-TW" dirty="0">
                <a:solidFill>
                  <a:schemeClr val="bg1"/>
                </a:solidFill>
                <a:latin typeface="微軟正黑體" panose="020B0604030504040204" pitchFamily="34" charset="-120"/>
                <a:ea typeface="微軟正黑體" panose="020B0604030504040204" pitchFamily="34" charset="-120"/>
              </a:rPr>
              <a:t>)</a:t>
            </a:r>
          </a:p>
          <a:p>
            <a:r>
              <a:rPr lang="zh-TW" altLang="en-US" dirty="0">
                <a:solidFill>
                  <a:schemeClr val="bg1"/>
                </a:solidFill>
                <a:latin typeface="微軟正黑體" panose="020B0604030504040204" pitchFamily="34" charset="-120"/>
                <a:ea typeface="微軟正黑體" panose="020B0604030504040204" pitchFamily="34" charset="-120"/>
              </a:rPr>
              <a:t>不會顯示在網頁上</a:t>
            </a:r>
            <a:endParaRPr lang="en-US" altLang="zh-TW" dirty="0">
              <a:solidFill>
                <a:schemeClr val="bg1"/>
              </a:solidFill>
              <a:latin typeface="微軟正黑體" panose="020B0604030504040204" pitchFamily="34" charset="-120"/>
              <a:ea typeface="微軟正黑體" panose="020B0604030504040204" pitchFamily="34" charset="-120"/>
            </a:endParaRPr>
          </a:p>
          <a:p>
            <a:r>
              <a:rPr lang="zh-TW" altLang="en-US" dirty="0">
                <a:solidFill>
                  <a:schemeClr val="bg1"/>
                </a:solidFill>
                <a:latin typeface="微軟正黑體" panose="020B0604030504040204" pitchFamily="34" charset="-120"/>
                <a:ea typeface="微軟正黑體" panose="020B0604030504040204" pitchFamily="34" charset="-120"/>
              </a:rPr>
              <a:t>內含的子元素常見有</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title</a:t>
            </a:r>
            <a:r>
              <a:rPr lang="zh-TW" altLang="en-US" dirty="0">
                <a:solidFill>
                  <a:schemeClr val="bg1"/>
                </a:solidFill>
                <a:latin typeface="微軟正黑體" panose="020B0604030504040204" pitchFamily="34" charset="-120"/>
                <a:ea typeface="微軟正黑體" panose="020B0604030504040204" pitchFamily="34" charset="-120"/>
              </a:rPr>
              <a:t>元素：文件標題，會出現在瀏覽器視窗左上方的標題區域</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meta</a:t>
            </a:r>
            <a:r>
              <a:rPr lang="zh-TW" altLang="en-US" dirty="0">
                <a:solidFill>
                  <a:schemeClr val="bg1"/>
                </a:solidFill>
                <a:latin typeface="微軟正黑體" panose="020B0604030504040204" pitchFamily="34" charset="-120"/>
                <a:ea typeface="微軟正黑體" panose="020B0604030504040204" pitchFamily="34" charset="-120"/>
              </a:rPr>
              <a:t>元素：描述</a:t>
            </a: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HTML</a:t>
            </a:r>
            <a:r>
              <a:rPr lang="zh-TW" altLang="en-US" dirty="0">
                <a:solidFill>
                  <a:schemeClr val="bg1"/>
                </a:solidFill>
                <a:latin typeface="微軟正黑體" panose="020B0604030504040204" pitchFamily="34" charset="-120"/>
                <a:ea typeface="微軟正黑體" panose="020B0604030504040204" pitchFamily="34" charset="-120"/>
              </a:rPr>
              <a:t>文件相關資訊，資訊內容由</a:t>
            </a:r>
            <a:r>
              <a:rPr lang="en-US" altLang="zh-TW" dirty="0">
                <a:solidFill>
                  <a:schemeClr val="bg1"/>
                </a:solidFill>
                <a:latin typeface="微軟正黑體" panose="020B0604030504040204" pitchFamily="34" charset="-120"/>
                <a:ea typeface="微軟正黑體" panose="020B0604030504040204" pitchFamily="34" charset="-120"/>
              </a:rPr>
              <a:t>name</a:t>
            </a:r>
            <a:r>
              <a:rPr lang="zh-TW" altLang="en-US" dirty="0">
                <a:solidFill>
                  <a:schemeClr val="bg1"/>
                </a:solidFill>
                <a:latin typeface="微軟正黑體" panose="020B0604030504040204" pitchFamily="34" charset="-120"/>
                <a:ea typeface="微軟正黑體" panose="020B0604030504040204" pitchFamily="34" charset="-120"/>
              </a:rPr>
              <a:t>與</a:t>
            </a:r>
            <a:r>
              <a:rPr lang="en-US" altLang="zh-TW" dirty="0">
                <a:solidFill>
                  <a:schemeClr val="bg1"/>
                </a:solidFill>
                <a:latin typeface="微軟正黑體" panose="020B0604030504040204" pitchFamily="34" charset="-120"/>
                <a:ea typeface="微軟正黑體" panose="020B0604030504040204" pitchFamily="34" charset="-120"/>
              </a:rPr>
              <a:t>content</a:t>
            </a:r>
            <a:r>
              <a:rPr lang="zh-TW" altLang="en-US" dirty="0">
                <a:solidFill>
                  <a:schemeClr val="bg1"/>
                </a:solidFill>
                <a:latin typeface="微軟正黑體" panose="020B0604030504040204" pitchFamily="34" charset="-120"/>
                <a:ea typeface="微軟正黑體" panose="020B0604030504040204" pitchFamily="34" charset="-120"/>
              </a:rPr>
              <a:t>屬性來決定</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style</a:t>
            </a:r>
            <a:r>
              <a:rPr lang="zh-TW" altLang="en-US" dirty="0">
                <a:solidFill>
                  <a:schemeClr val="bg1"/>
                </a:solidFill>
                <a:latin typeface="微軟正黑體" panose="020B0604030504040204" pitchFamily="34" charset="-120"/>
                <a:ea typeface="微軟正黑體" panose="020B0604030504040204" pitchFamily="34" charset="-120"/>
              </a:rPr>
              <a:t>元素：樣式表宣告</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script</a:t>
            </a:r>
            <a:r>
              <a:rPr lang="zh-TW" altLang="en-US" dirty="0">
                <a:solidFill>
                  <a:schemeClr val="bg1"/>
                </a:solidFill>
                <a:latin typeface="微軟正黑體" panose="020B0604030504040204" pitchFamily="34" charset="-120"/>
                <a:ea typeface="微軟正黑體" panose="020B0604030504040204" pitchFamily="34" charset="-120"/>
              </a:rPr>
              <a:t>元素：程式碼宣告</a:t>
            </a:r>
            <a:endParaRPr lang="en-US" altLang="zh-TW" sz="1500" dirty="0">
              <a:solidFill>
                <a:schemeClr val="bg1"/>
              </a:solidFill>
              <a:latin typeface="微軟正黑體" panose="020B060403050404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微軟正黑體" panose="020B060403050404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6" name="圓角矩形 5"/>
          <p:cNvSpPr/>
          <p:nvPr/>
        </p:nvSpPr>
        <p:spPr>
          <a:xfrm>
            <a:off x="5314386" y="4506509"/>
            <a:ext cx="3200964" cy="167700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&lt;head&gt;</a:t>
            </a:r>
          </a:p>
          <a:p>
            <a:pPr>
              <a:defRPr/>
            </a:pPr>
            <a:r>
              <a:rPr lang="en-US" altLang="zh-TW" sz="1600" dirty="0"/>
              <a:t>    &lt;meta charset="UTF-8" /&gt;</a:t>
            </a:r>
          </a:p>
          <a:p>
            <a:pPr>
              <a:defRPr/>
            </a:pPr>
            <a:r>
              <a:rPr lang="en-US" altLang="zh-TW" sz="1600" dirty="0"/>
              <a:t>    &lt;title&gt;Example document&lt;/title&gt;</a:t>
            </a:r>
          </a:p>
          <a:p>
            <a:pPr>
              <a:defRPr/>
            </a:pPr>
            <a:r>
              <a:rPr lang="zh-TW" altLang="en-US" sz="1600" dirty="0"/>
              <a:t>    </a:t>
            </a:r>
            <a:r>
              <a:rPr lang="en-US" altLang="zh-TW" sz="1600" dirty="0"/>
              <a:t>&lt;style&gt;CSS </a:t>
            </a:r>
            <a:r>
              <a:rPr lang="zh-TW" altLang="en-US" sz="1600" dirty="0"/>
              <a:t>寫在這裡</a:t>
            </a:r>
            <a:r>
              <a:rPr lang="en-US" altLang="zh-TW" sz="1600" dirty="0"/>
              <a:t>&lt;/style&gt;</a:t>
            </a:r>
          </a:p>
          <a:p>
            <a:pPr>
              <a:defRPr/>
            </a:pPr>
            <a:r>
              <a:rPr lang="en-US" altLang="zh-TW" sz="1600" dirty="0"/>
              <a:t>    &lt;script&gt;JS </a:t>
            </a:r>
            <a:r>
              <a:rPr lang="zh-TW" altLang="en-US" sz="1600" dirty="0"/>
              <a:t>寫在這裡</a:t>
            </a:r>
            <a:r>
              <a:rPr lang="en-US" altLang="zh-TW" sz="1600" dirty="0"/>
              <a:t>&lt;/script&gt;</a:t>
            </a:r>
          </a:p>
          <a:p>
            <a:pPr>
              <a:defRPr/>
            </a:pPr>
            <a:r>
              <a:rPr lang="en-US" altLang="zh-TW" sz="1600" dirty="0"/>
              <a:t>&lt;/head&gt;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15</a:t>
            </a:fld>
            <a:endParaRPr lang="zh-TW" altLang="en-US"/>
          </a:p>
        </p:txBody>
      </p:sp>
    </p:spTree>
    <p:extLst>
      <p:ext uri="{BB962C8B-B14F-4D97-AF65-F5344CB8AC3E}">
        <p14:creationId xmlns:p14="http://schemas.microsoft.com/office/powerpoint/2010/main" val="1016868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meta </a:t>
            </a:r>
            <a:r>
              <a:rPr lang="zh-TW" altLang="en-US" b="1" dirty="0">
                <a:solidFill>
                  <a:schemeClr val="bg1"/>
                </a:solidFill>
                <a:latin typeface="Arial Unicode MS" panose="020B0604020202020204" pitchFamily="34" charset="-120"/>
              </a:rPr>
              <a:t>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763182"/>
          </a:xfrm>
        </p:spPr>
        <p:txBody>
          <a:bodyPr>
            <a:normAutofit/>
          </a:bodyPr>
          <a:lstStyle/>
          <a:p>
            <a:r>
              <a:rPr lang="en-US" altLang="zh-TW" dirty="0">
                <a:solidFill>
                  <a:schemeClr val="bg1"/>
                </a:solidFill>
              </a:rPr>
              <a:t>name</a:t>
            </a:r>
            <a:r>
              <a:rPr lang="zh-TW" altLang="en-US" dirty="0">
                <a:solidFill>
                  <a:schemeClr val="bg1"/>
                </a:solidFill>
              </a:rPr>
              <a:t>屬性</a:t>
            </a:r>
            <a:endParaRPr lang="en-US" altLang="zh-TW" dirty="0">
              <a:solidFill>
                <a:schemeClr val="bg1"/>
              </a:solidFill>
            </a:endParaRPr>
          </a:p>
          <a:p>
            <a:pPr lvl="1"/>
            <a:r>
              <a:rPr lang="en-US" altLang="zh-TW" dirty="0">
                <a:solidFill>
                  <a:schemeClr val="bg1"/>
                </a:solidFill>
              </a:rPr>
              <a:t>author</a:t>
            </a:r>
            <a:r>
              <a:rPr lang="zh-TW" altLang="en-US" dirty="0">
                <a:solidFill>
                  <a:schemeClr val="bg1"/>
                </a:solidFill>
              </a:rPr>
              <a:t>、</a:t>
            </a:r>
            <a:r>
              <a:rPr lang="en-US" altLang="zh-TW" dirty="0">
                <a:solidFill>
                  <a:schemeClr val="bg1"/>
                </a:solidFill>
              </a:rPr>
              <a:t>description</a:t>
            </a:r>
            <a:r>
              <a:rPr lang="zh-TW" altLang="en-US" dirty="0">
                <a:solidFill>
                  <a:schemeClr val="bg1"/>
                </a:solidFill>
              </a:rPr>
              <a:t>、</a:t>
            </a:r>
            <a:r>
              <a:rPr lang="en-US" altLang="zh-TW" dirty="0">
                <a:solidFill>
                  <a:schemeClr val="bg1"/>
                </a:solidFill>
              </a:rPr>
              <a:t>generator </a:t>
            </a:r>
            <a:r>
              <a:rPr lang="zh-TW" altLang="en-US" dirty="0">
                <a:solidFill>
                  <a:schemeClr val="bg1"/>
                </a:solidFill>
              </a:rPr>
              <a:t>、</a:t>
            </a:r>
            <a:r>
              <a:rPr lang="en-US" altLang="zh-TW" dirty="0">
                <a:solidFill>
                  <a:schemeClr val="bg1"/>
                </a:solidFill>
              </a:rPr>
              <a:t>keywords</a:t>
            </a:r>
          </a:p>
          <a:p>
            <a:r>
              <a:rPr lang="en-US" altLang="zh-TW" dirty="0">
                <a:solidFill>
                  <a:schemeClr val="bg1"/>
                </a:solidFill>
              </a:rPr>
              <a:t>http-</a:t>
            </a:r>
            <a:r>
              <a:rPr lang="en-US" altLang="zh-TW" dirty="0" err="1">
                <a:solidFill>
                  <a:schemeClr val="bg1"/>
                </a:solidFill>
              </a:rPr>
              <a:t>equiv</a:t>
            </a:r>
            <a:r>
              <a:rPr lang="zh-TW" altLang="en-US" dirty="0">
                <a:solidFill>
                  <a:schemeClr val="bg1"/>
                </a:solidFill>
              </a:rPr>
              <a:t>屬性</a:t>
            </a:r>
            <a:endParaRPr lang="en-US" altLang="zh-TW" dirty="0">
              <a:solidFill>
                <a:schemeClr val="bg1"/>
              </a:solidFill>
            </a:endParaRPr>
          </a:p>
          <a:p>
            <a:pPr lvl="1"/>
            <a:r>
              <a:rPr lang="en-US" altLang="zh-TW" dirty="0">
                <a:solidFill>
                  <a:schemeClr val="bg1"/>
                </a:solidFill>
              </a:rPr>
              <a:t>content-language </a:t>
            </a:r>
            <a:r>
              <a:rPr lang="zh-TW" altLang="en-US" dirty="0">
                <a:solidFill>
                  <a:schemeClr val="bg1"/>
                </a:solidFill>
              </a:rPr>
              <a:t>、</a:t>
            </a:r>
            <a:r>
              <a:rPr lang="en-US" altLang="zh-TW" dirty="0">
                <a:solidFill>
                  <a:schemeClr val="bg1"/>
                </a:solidFill>
              </a:rPr>
              <a:t>content-type </a:t>
            </a:r>
            <a:r>
              <a:rPr lang="zh-TW" altLang="en-US" dirty="0">
                <a:solidFill>
                  <a:schemeClr val="bg1"/>
                </a:solidFill>
              </a:rPr>
              <a:t>、</a:t>
            </a:r>
            <a:r>
              <a:rPr lang="en-US" altLang="zh-TW" dirty="0">
                <a:solidFill>
                  <a:schemeClr val="bg1"/>
                </a:solidFill>
              </a:rPr>
              <a:t>refresh </a:t>
            </a:r>
            <a:r>
              <a:rPr lang="zh-TW" altLang="en-US" dirty="0">
                <a:solidFill>
                  <a:schemeClr val="bg1"/>
                </a:solidFill>
              </a:rPr>
              <a:t>、</a:t>
            </a:r>
            <a:r>
              <a:rPr lang="en-US" altLang="zh-TW" dirty="0">
                <a:solidFill>
                  <a:schemeClr val="bg1"/>
                </a:solidFill>
              </a:rPr>
              <a:t>set-cookie</a:t>
            </a:r>
          </a:p>
          <a:p>
            <a:r>
              <a:rPr lang="en-US" altLang="zh-TW" dirty="0">
                <a:solidFill>
                  <a:schemeClr val="bg1"/>
                </a:solidFill>
              </a:rPr>
              <a:t>charset</a:t>
            </a:r>
            <a:r>
              <a:rPr lang="zh-TW" altLang="en-US" dirty="0">
                <a:solidFill>
                  <a:schemeClr val="bg1"/>
                </a:solidFill>
              </a:rPr>
              <a:t>屬性</a:t>
            </a:r>
            <a:endParaRPr lang="en-US" altLang="zh-TW" dirty="0">
              <a:solidFill>
                <a:schemeClr val="bg1"/>
              </a:solidFill>
            </a:endParaRPr>
          </a:p>
          <a:p>
            <a:r>
              <a:rPr lang="en-US" altLang="zh-TW" dirty="0">
                <a:solidFill>
                  <a:schemeClr val="bg1"/>
                </a:solidFill>
              </a:rPr>
              <a:t>content</a:t>
            </a:r>
            <a:r>
              <a:rPr lang="zh-TW" altLang="en-US" dirty="0">
                <a:solidFill>
                  <a:schemeClr val="bg1"/>
                </a:solidFill>
              </a:rPr>
              <a:t>屬性</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16</a:t>
            </a:fld>
            <a:endParaRPr lang="zh-TW" altLang="en-US"/>
          </a:p>
        </p:txBody>
      </p:sp>
    </p:spTree>
    <p:extLst>
      <p:ext uri="{BB962C8B-B14F-4D97-AF65-F5344CB8AC3E}">
        <p14:creationId xmlns:p14="http://schemas.microsoft.com/office/powerpoint/2010/main" val="334432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meta </a:t>
            </a:r>
            <a:r>
              <a:rPr lang="zh-TW" altLang="en-US" b="1" dirty="0">
                <a:solidFill>
                  <a:schemeClr val="bg1"/>
                </a:solidFill>
                <a:latin typeface="Arial Unicode MS" panose="020B0604020202020204" pitchFamily="34" charset="-120"/>
              </a:rPr>
              <a:t>元素用法</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999784" cy="4400077"/>
          </a:xfrm>
        </p:spPr>
        <p:txBody>
          <a:bodyPr>
            <a:normAutofit fontScale="70000" lnSpcReduction="20000"/>
          </a:bodyPr>
          <a:lstStyle/>
          <a:p>
            <a:pPr marL="0" indent="0">
              <a:buNone/>
              <a:defRPr/>
            </a:pPr>
            <a:r>
              <a:rPr lang="en-US" altLang="zh-TW" dirty="0">
                <a:solidFill>
                  <a:schemeClr val="bg1"/>
                </a:solidFill>
              </a:rPr>
              <a:t>&lt;meta charset="utf-8"&gt;</a:t>
            </a:r>
          </a:p>
          <a:p>
            <a:pPr marL="0" indent="0">
              <a:buNone/>
              <a:defRPr/>
            </a:pPr>
            <a:endParaRPr lang="en-US" altLang="zh-TW" dirty="0">
              <a:solidFill>
                <a:schemeClr val="bg1"/>
              </a:solidFill>
            </a:endParaRPr>
          </a:p>
          <a:p>
            <a:pPr marL="0" indent="0">
              <a:buNone/>
              <a:defRPr/>
            </a:pPr>
            <a:r>
              <a:rPr lang="en-US" altLang="zh-TW" dirty="0">
                <a:solidFill>
                  <a:schemeClr val="bg1"/>
                </a:solidFill>
              </a:rPr>
              <a:t>&lt;title&gt;HTML </a:t>
            </a:r>
            <a:r>
              <a:rPr lang="zh-TW" altLang="en-US" dirty="0">
                <a:solidFill>
                  <a:schemeClr val="bg1"/>
                </a:solidFill>
              </a:rPr>
              <a:t>教學網</a:t>
            </a:r>
            <a:r>
              <a:rPr lang="en-US" altLang="zh-TW" dirty="0">
                <a:solidFill>
                  <a:schemeClr val="bg1"/>
                </a:solidFill>
              </a:rPr>
              <a:t>&lt;/title&gt;</a:t>
            </a:r>
          </a:p>
          <a:p>
            <a:pPr marL="0" indent="0">
              <a:buNone/>
              <a:defRPr/>
            </a:pPr>
            <a:endParaRPr lang="en-US" altLang="zh-TW" dirty="0">
              <a:solidFill>
                <a:schemeClr val="bg1"/>
              </a:solidFill>
            </a:endParaRPr>
          </a:p>
          <a:p>
            <a:pPr marL="0" indent="0">
              <a:lnSpc>
                <a:spcPct val="80000"/>
              </a:lnSpc>
              <a:buNone/>
              <a:defRPr/>
            </a:pPr>
            <a:r>
              <a:rPr lang="en-US" altLang="zh-TW" dirty="0">
                <a:solidFill>
                  <a:schemeClr val="bg1"/>
                </a:solidFill>
              </a:rPr>
              <a:t>&lt;meta name="author" content="</a:t>
            </a:r>
            <a:r>
              <a:rPr lang="en-US" altLang="zh-TW" dirty="0" err="1">
                <a:solidFill>
                  <a:schemeClr val="bg1"/>
                </a:solidFill>
              </a:rPr>
              <a:t>sherman</a:t>
            </a:r>
            <a:r>
              <a:rPr lang="en-US" altLang="zh-TW" dirty="0">
                <a:solidFill>
                  <a:schemeClr val="bg1"/>
                </a:solidFill>
              </a:rPr>
              <a:t>"/&gt;</a:t>
            </a:r>
          </a:p>
          <a:p>
            <a:pPr marL="0" indent="0">
              <a:lnSpc>
                <a:spcPct val="80000"/>
              </a:lnSpc>
              <a:buNone/>
              <a:defRPr/>
            </a:pPr>
            <a:r>
              <a:rPr lang="en-US" altLang="zh-TW" dirty="0">
                <a:solidFill>
                  <a:schemeClr val="bg1"/>
                </a:solidFill>
              </a:rPr>
              <a:t>&lt;meta name="keywords” content=“</a:t>
            </a:r>
            <a:r>
              <a:rPr lang="en-US" altLang="zh-TW" dirty="0" err="1">
                <a:solidFill>
                  <a:schemeClr val="bg1"/>
                </a:solidFill>
              </a:rPr>
              <a:t>HTML,CSS,JavaScript</a:t>
            </a:r>
            <a:r>
              <a:rPr lang="en-US" altLang="zh-TW" dirty="0">
                <a:solidFill>
                  <a:schemeClr val="bg1"/>
                </a:solidFill>
              </a:rPr>
              <a:t>"/&gt;</a:t>
            </a:r>
          </a:p>
          <a:p>
            <a:pPr marL="0" indent="0">
              <a:lnSpc>
                <a:spcPct val="80000"/>
              </a:lnSpc>
              <a:buNone/>
              <a:defRPr/>
            </a:pPr>
            <a:r>
              <a:rPr lang="en-US" altLang="zh-TW" dirty="0">
                <a:solidFill>
                  <a:schemeClr val="bg1"/>
                </a:solidFill>
              </a:rPr>
              <a:t>&lt;meta name="date" content="2009/4/30"/&gt; </a:t>
            </a:r>
          </a:p>
          <a:p>
            <a:pPr marL="0" indent="0">
              <a:lnSpc>
                <a:spcPct val="80000"/>
              </a:lnSpc>
              <a:buNone/>
              <a:defRPr/>
            </a:pPr>
            <a:r>
              <a:rPr lang="en-US" altLang="zh-TW" dirty="0">
                <a:solidFill>
                  <a:schemeClr val="bg1"/>
                </a:solidFill>
              </a:rPr>
              <a:t>&lt;meta name=“description” content=“HTML </a:t>
            </a:r>
            <a:r>
              <a:rPr lang="zh-TW" altLang="en-US" dirty="0">
                <a:solidFill>
                  <a:schemeClr val="bg1"/>
                </a:solidFill>
              </a:rPr>
              <a:t>教學網站</a:t>
            </a:r>
            <a:r>
              <a:rPr lang="en-US" altLang="zh-TW" dirty="0">
                <a:solidFill>
                  <a:schemeClr val="bg1"/>
                </a:solidFill>
              </a:rPr>
              <a:t>" /&gt;</a:t>
            </a:r>
          </a:p>
          <a:p>
            <a:pPr marL="0" indent="0">
              <a:buNone/>
              <a:defRPr/>
            </a:pPr>
            <a:r>
              <a:rPr lang="en-US" altLang="zh-TW" dirty="0">
                <a:solidFill>
                  <a:schemeClr val="bg1"/>
                </a:solidFill>
              </a:rPr>
              <a:t>&lt;meta name=“generator" content="Microsoft Expression Web"&gt;</a:t>
            </a:r>
          </a:p>
          <a:p>
            <a:pPr marL="0" indent="0">
              <a:buNone/>
              <a:defRPr/>
            </a:pPr>
            <a:endParaRPr lang="en-US" altLang="zh-TW" dirty="0">
              <a:solidFill>
                <a:schemeClr val="bg1"/>
              </a:solidFill>
            </a:endParaRPr>
          </a:p>
          <a:p>
            <a:pPr marL="0" indent="0">
              <a:buNone/>
              <a:defRPr/>
            </a:pPr>
            <a:r>
              <a:rPr lang="en-US" altLang="zh-TW" dirty="0">
                <a:solidFill>
                  <a:schemeClr val="bg1"/>
                </a:solidFill>
              </a:rPr>
              <a:t>&lt;meta http-</a:t>
            </a:r>
            <a:r>
              <a:rPr lang="en-US" altLang="zh-TW" dirty="0" err="1">
                <a:solidFill>
                  <a:schemeClr val="bg1"/>
                </a:solidFill>
              </a:rPr>
              <a:t>equiv</a:t>
            </a:r>
            <a:r>
              <a:rPr lang="en-US" altLang="zh-TW" dirty="0">
                <a:solidFill>
                  <a:schemeClr val="bg1"/>
                </a:solidFill>
              </a:rPr>
              <a:t>="Refresh" content="300"&gt;</a:t>
            </a:r>
          </a:p>
          <a:p>
            <a:pPr marL="0" indent="0">
              <a:buNone/>
              <a:defRPr/>
            </a:pPr>
            <a:r>
              <a:rPr lang="en-US" altLang="zh-TW" dirty="0">
                <a:solidFill>
                  <a:schemeClr val="bg1"/>
                </a:solidFill>
              </a:rPr>
              <a:t>&lt;meta http-</a:t>
            </a:r>
            <a:r>
              <a:rPr lang="en-US" altLang="zh-TW" dirty="0" err="1">
                <a:solidFill>
                  <a:schemeClr val="bg1"/>
                </a:solidFill>
              </a:rPr>
              <a:t>equiv</a:t>
            </a:r>
            <a:r>
              <a:rPr lang="en-US" altLang="zh-TW" dirty="0">
                <a:solidFill>
                  <a:schemeClr val="bg1"/>
                </a:solidFill>
              </a:rPr>
              <a:t>="Refresh" content="20; URL=page4.html"&gt;</a:t>
            </a:r>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17</a:t>
            </a:fld>
            <a:endParaRPr lang="zh-TW" altLang="en-US"/>
          </a:p>
        </p:txBody>
      </p:sp>
    </p:spTree>
    <p:extLst>
      <p:ext uri="{BB962C8B-B14F-4D97-AF65-F5344CB8AC3E}">
        <p14:creationId xmlns:p14="http://schemas.microsoft.com/office/powerpoint/2010/main" val="10375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body </a:t>
            </a:r>
            <a:r>
              <a:rPr lang="zh-TW" altLang="en-US" b="1" dirty="0">
                <a:solidFill>
                  <a:schemeClr val="bg1"/>
                </a:solidFill>
                <a:latin typeface="Arial Unicode MS" panose="020B0604020202020204" pitchFamily="34" charset="-120"/>
                <a:ea typeface="微軟正黑體" panose="020B0604030504040204" pitchFamily="34" charset="-120"/>
              </a:rPr>
              <a:t>元素</a:t>
            </a:r>
          </a:p>
        </p:txBody>
      </p:sp>
      <p:sp>
        <p:nvSpPr>
          <p:cNvPr id="3" name="內容版面配置區 2"/>
          <p:cNvSpPr>
            <a:spLocks noGrp="1"/>
          </p:cNvSpPr>
          <p:nvPr>
            <p:ph idx="1"/>
          </p:nvPr>
        </p:nvSpPr>
        <p:spPr>
          <a:xfrm>
            <a:off x="628650" y="1825625"/>
            <a:ext cx="7886700" cy="4763182"/>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主要用來呈現網頁的內容</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文字與段落元素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清單元素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超連結元素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圖片元素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其它</a:t>
            </a:r>
            <a:r>
              <a:rPr lang="en-US" altLang="zh-TW" dirty="0">
                <a:solidFill>
                  <a:schemeClr val="bg1"/>
                </a:solidFill>
                <a:latin typeface="微軟正黑體" panose="020B0604030504040204" pitchFamily="34" charset="-120"/>
                <a:ea typeface="微軟正黑體" panose="020B0604030504040204" pitchFamily="34" charset="-120"/>
              </a:rPr>
              <a:t>(</a:t>
            </a:r>
            <a:r>
              <a:rPr lang="zh-TW" altLang="en-US" dirty="0">
                <a:solidFill>
                  <a:schemeClr val="bg1"/>
                </a:solidFill>
                <a:latin typeface="微軟正黑體" panose="020B0604030504040204" pitchFamily="34" charset="-120"/>
                <a:ea typeface="微軟正黑體" panose="020B0604030504040204" pitchFamily="34" charset="-120"/>
              </a:rPr>
              <a:t>見後面範例</a:t>
            </a:r>
            <a:r>
              <a:rPr lang="en-US" altLang="zh-TW" dirty="0">
                <a:solidFill>
                  <a:schemeClr val="bg1"/>
                </a:solidFill>
                <a:latin typeface="微軟正黑體" panose="020B0604030504040204" pitchFamily="34" charset="-120"/>
                <a:ea typeface="微軟正黑體" panose="020B0604030504040204" pitchFamily="34" charset="-120"/>
              </a:rPr>
              <a:t>)</a:t>
            </a:r>
          </a:p>
          <a:p>
            <a:pPr lvl="2"/>
            <a:r>
              <a:rPr lang="zh-TW" altLang="en-US" dirty="0">
                <a:solidFill>
                  <a:schemeClr val="bg1"/>
                </a:solidFill>
                <a:latin typeface="微軟正黑體" panose="020B0604030504040204" pitchFamily="34" charset="-120"/>
                <a:ea typeface="微軟正黑體" panose="020B0604030504040204" pitchFamily="34" charset="-120"/>
              </a:rPr>
              <a:t>表格</a:t>
            </a:r>
            <a:endParaRPr lang="en-US" altLang="zh-TW" dirty="0">
              <a:solidFill>
                <a:schemeClr val="bg1"/>
              </a:solidFill>
              <a:latin typeface="微軟正黑體" panose="020B0604030504040204" pitchFamily="34" charset="-120"/>
              <a:ea typeface="微軟正黑體" panose="020B0604030504040204" pitchFamily="34" charset="-120"/>
            </a:endParaRPr>
          </a:p>
          <a:p>
            <a:pPr lvl="2"/>
            <a:r>
              <a:rPr lang="zh-TW" altLang="en-US" dirty="0">
                <a:solidFill>
                  <a:schemeClr val="bg1"/>
                </a:solidFill>
                <a:latin typeface="微軟正黑體" panose="020B0604030504040204" pitchFamily="34" charset="-120"/>
                <a:ea typeface="微軟正黑體" panose="020B0604030504040204" pitchFamily="34" charset="-120"/>
              </a:rPr>
              <a:t>表單</a:t>
            </a:r>
            <a:endParaRPr lang="en-US" altLang="zh-TW" dirty="0">
              <a:solidFill>
                <a:schemeClr val="bg1"/>
              </a:solidFill>
              <a:latin typeface="微軟正黑體" panose="020B0604030504040204" pitchFamily="34" charset="-120"/>
              <a:ea typeface="微軟正黑體" panose="020B0604030504040204" pitchFamily="34" charset="-120"/>
            </a:endParaRPr>
          </a:p>
          <a:p>
            <a:pPr lvl="2"/>
            <a:r>
              <a:rPr lang="en-US" altLang="zh-TW" dirty="0">
                <a:solidFill>
                  <a:schemeClr val="bg1"/>
                </a:solidFill>
                <a:latin typeface="微軟正黑體" panose="020B0604030504040204" pitchFamily="34" charset="-120"/>
                <a:ea typeface="微軟正黑體" panose="020B0604030504040204" pitchFamily="34" charset="-120"/>
              </a:rPr>
              <a:t>…..</a:t>
            </a:r>
          </a:p>
          <a:p>
            <a:pPr lvl="2"/>
            <a:r>
              <a:rPr lang="en-US" altLang="zh-TW" dirty="0">
                <a:solidFill>
                  <a:schemeClr val="bg1"/>
                </a:solidFill>
                <a:latin typeface="微軟正黑體" panose="020B0604030504040204" pitchFamily="34" charset="-120"/>
                <a:ea typeface="微軟正黑體" panose="020B0604030504040204" pitchFamily="34" charset="-120"/>
              </a:rPr>
              <a:t>…..</a:t>
            </a:r>
          </a:p>
        </p:txBody>
      </p:sp>
      <p:sp>
        <p:nvSpPr>
          <p:cNvPr id="6" name="圓角矩形 5"/>
          <p:cNvSpPr/>
          <p:nvPr/>
        </p:nvSpPr>
        <p:spPr>
          <a:xfrm>
            <a:off x="3902043" y="3096285"/>
            <a:ext cx="4753070" cy="209428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latin typeface="Arial Unicode MS" panose="020B0604020202020204" pitchFamily="34" charset="-120"/>
                <a:ea typeface="微軟正黑體" panose="020B0604030504040204" pitchFamily="34" charset="-120"/>
              </a:rPr>
              <a:t>&lt;body&gt;</a:t>
            </a:r>
          </a:p>
          <a:p>
            <a:pPr>
              <a:defRPr/>
            </a:pPr>
            <a:r>
              <a:rPr lang="en-US" altLang="zh-TW" dirty="0">
                <a:latin typeface="Arial Unicode MS" panose="020B0604020202020204" pitchFamily="34" charset="-120"/>
                <a:ea typeface="微軟正黑體" panose="020B0604030504040204" pitchFamily="34" charset="-120"/>
              </a:rPr>
              <a:t>    &lt;h1&gt;</a:t>
            </a:r>
            <a:r>
              <a:rPr lang="zh-TW" altLang="en-US" dirty="0">
                <a:latin typeface="Arial Unicode MS" panose="020B0604020202020204" pitchFamily="34" charset="-120"/>
                <a:ea typeface="微軟正黑體" panose="020B0604030504040204" pitchFamily="34" charset="-120"/>
              </a:rPr>
              <a:t>範例練習</a:t>
            </a:r>
            <a:r>
              <a:rPr lang="en-US" altLang="zh-TW" dirty="0">
                <a:latin typeface="Arial Unicode MS" panose="020B0604020202020204" pitchFamily="34" charset="-120"/>
                <a:ea typeface="微軟正黑體" panose="020B0604030504040204" pitchFamily="34" charset="-120"/>
              </a:rPr>
              <a:t>&lt;/h1&gt;</a:t>
            </a:r>
          </a:p>
          <a:p>
            <a:pPr>
              <a:defRPr/>
            </a:pPr>
            <a:r>
              <a:rPr lang="zh-TW" altLang="en-US" dirty="0">
                <a:latin typeface="Arial Unicode MS" panose="020B0604020202020204" pitchFamily="34" charset="-120"/>
                <a:ea typeface="微軟正黑體" panose="020B0604030504040204" pitchFamily="34" charset="-120"/>
              </a:rPr>
              <a:t>    </a:t>
            </a:r>
            <a:r>
              <a:rPr lang="en-US" altLang="zh-TW" dirty="0">
                <a:latin typeface="Arial Unicode MS" panose="020B0604020202020204" pitchFamily="34" charset="-120"/>
                <a:ea typeface="微軟正黑體" panose="020B0604030504040204" pitchFamily="34" charset="-120"/>
              </a:rPr>
              <a:t>&lt;p&gt;</a:t>
            </a:r>
            <a:r>
              <a:rPr lang="zh-TW" altLang="en-US" dirty="0">
                <a:latin typeface="Arial Unicode MS" panose="020B0604020202020204" pitchFamily="34" charset="-120"/>
                <a:ea typeface="微軟正黑體" panose="020B0604030504040204" pitchFamily="34" charset="-120"/>
              </a:rPr>
              <a:t>我是說明文字</a:t>
            </a:r>
            <a:r>
              <a:rPr lang="en-US" altLang="zh-TW" dirty="0">
                <a:latin typeface="Arial Unicode MS" panose="020B0604020202020204" pitchFamily="34" charset="-120"/>
                <a:ea typeface="微軟正黑體" panose="020B0604030504040204" pitchFamily="34" charset="-120"/>
              </a:rPr>
              <a:t>&lt;/&gt;</a:t>
            </a:r>
          </a:p>
          <a:p>
            <a:pPr>
              <a:defRPr/>
            </a:pPr>
            <a:r>
              <a:rPr lang="zh-TW" altLang="en-US" dirty="0">
                <a:latin typeface="Arial Unicode MS" panose="020B0604020202020204" pitchFamily="34" charset="-120"/>
                <a:ea typeface="微軟正黑體" panose="020B0604030504040204" pitchFamily="34" charset="-120"/>
              </a:rPr>
              <a:t>    </a:t>
            </a:r>
            <a:r>
              <a:rPr lang="en-US" altLang="zh-TW" dirty="0">
                <a:latin typeface="Arial Unicode MS" panose="020B0604020202020204" pitchFamily="34" charset="-120"/>
                <a:ea typeface="微軟正黑體" panose="020B0604030504040204" pitchFamily="34" charset="-120"/>
              </a:rPr>
              <a:t>&lt;a </a:t>
            </a:r>
            <a:r>
              <a:rPr lang="en-US" altLang="zh-TW" dirty="0" err="1">
                <a:latin typeface="Arial Unicode MS" panose="020B0604020202020204" pitchFamily="34" charset="-120"/>
                <a:ea typeface="微軟正黑體" panose="020B0604030504040204" pitchFamily="34" charset="-120"/>
              </a:rPr>
              <a:t>href</a:t>
            </a:r>
            <a:r>
              <a:rPr lang="en-US" altLang="zh-TW" dirty="0">
                <a:latin typeface="Arial Unicode MS" panose="020B0604020202020204" pitchFamily="34" charset="-120"/>
                <a:ea typeface="微軟正黑體" panose="020B0604030504040204" pitchFamily="34" charset="-120"/>
              </a:rPr>
              <a:t>=“ ”&gt;</a:t>
            </a:r>
            <a:r>
              <a:rPr lang="zh-TW" altLang="en-US" dirty="0">
                <a:latin typeface="Arial Unicode MS" panose="020B0604020202020204" pitchFamily="34" charset="-120"/>
                <a:ea typeface="微軟正黑體" panose="020B0604030504040204" pitchFamily="34" charset="-120"/>
              </a:rPr>
              <a:t>我是有超連結的文字</a:t>
            </a:r>
            <a:r>
              <a:rPr lang="en-US" altLang="zh-TW" dirty="0">
                <a:latin typeface="Arial Unicode MS" panose="020B0604020202020204" pitchFamily="34" charset="-120"/>
                <a:ea typeface="微軟正黑體" panose="020B0604030504040204" pitchFamily="34" charset="-120"/>
              </a:rPr>
              <a:t>&lt;/a&gt;</a:t>
            </a:r>
          </a:p>
          <a:p>
            <a:pPr>
              <a:defRPr/>
            </a:pPr>
            <a:r>
              <a:rPr lang="zh-TW" altLang="en-US" dirty="0">
                <a:latin typeface="Arial Unicode MS" panose="020B0604020202020204" pitchFamily="34" charset="-120"/>
                <a:ea typeface="微軟正黑體" panose="020B0604030504040204" pitchFamily="34" charset="-120"/>
              </a:rPr>
              <a:t>    </a:t>
            </a:r>
            <a:r>
              <a:rPr lang="en-US" altLang="zh-TW" dirty="0">
                <a:latin typeface="Arial Unicode MS" panose="020B0604020202020204" pitchFamily="34" charset="-120"/>
                <a:ea typeface="微軟正黑體" panose="020B0604030504040204" pitchFamily="34" charset="-120"/>
              </a:rPr>
              <a:t>&lt;</a:t>
            </a:r>
            <a:r>
              <a:rPr lang="en-US" altLang="zh-TW" dirty="0" err="1">
                <a:latin typeface="Arial Unicode MS" panose="020B0604020202020204" pitchFamily="34" charset="-120"/>
                <a:ea typeface="微軟正黑體" panose="020B0604030504040204" pitchFamily="34" charset="-120"/>
              </a:rPr>
              <a:t>img</a:t>
            </a:r>
            <a:r>
              <a:rPr lang="en-US" altLang="zh-TW" dirty="0">
                <a:latin typeface="Arial Unicode MS" panose="020B0604020202020204" pitchFamily="34" charset="-120"/>
                <a:ea typeface="微軟正黑體" panose="020B0604030504040204" pitchFamily="34" charset="-120"/>
              </a:rPr>
              <a:t> </a:t>
            </a:r>
            <a:r>
              <a:rPr lang="en-US" altLang="zh-TW" dirty="0" err="1">
                <a:latin typeface="Arial Unicode MS" panose="020B0604020202020204" pitchFamily="34" charset="-120"/>
                <a:ea typeface="微軟正黑體" panose="020B0604030504040204" pitchFamily="34" charset="-120"/>
              </a:rPr>
              <a:t>src</a:t>
            </a:r>
            <a:r>
              <a:rPr lang="en-US" altLang="zh-TW" dirty="0">
                <a:latin typeface="Arial Unicode MS" panose="020B0604020202020204" pitchFamily="34" charset="-120"/>
                <a:ea typeface="微軟正黑體" panose="020B0604030504040204" pitchFamily="34" charset="-120"/>
              </a:rPr>
              <a:t>=“images/sakura.jpg” alt=“</a:t>
            </a:r>
            <a:r>
              <a:rPr lang="zh-TW" altLang="en-US" dirty="0">
                <a:latin typeface="Arial Unicode MS" panose="020B0604020202020204" pitchFamily="34" charset="-120"/>
                <a:ea typeface="微軟正黑體" panose="020B0604030504040204" pitchFamily="34" charset="-120"/>
              </a:rPr>
              <a:t>櫻花</a:t>
            </a:r>
            <a:r>
              <a:rPr lang="en-US" altLang="zh-TW" dirty="0">
                <a:latin typeface="Arial Unicode MS" panose="020B0604020202020204" pitchFamily="34" charset="-120"/>
                <a:ea typeface="微軟正黑體" panose="020B0604030504040204" pitchFamily="34" charset="-120"/>
              </a:rPr>
              <a:t>"&gt;</a:t>
            </a:r>
          </a:p>
          <a:p>
            <a:pPr>
              <a:defRPr/>
            </a:pPr>
            <a:r>
              <a:rPr lang="en-US" altLang="zh-TW" dirty="0">
                <a:latin typeface="Arial Unicode MS" panose="020B0604020202020204" pitchFamily="34" charset="-120"/>
                <a:ea typeface="微軟正黑體" panose="020B0604030504040204" pitchFamily="34" charset="-120"/>
              </a:rPr>
              <a:t>&lt;/body&gt;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18</a:t>
            </a:fld>
            <a:endParaRPr lang="zh-TW" altLang="en-US"/>
          </a:p>
        </p:txBody>
      </p:sp>
    </p:spTree>
    <p:extLst>
      <p:ext uri="{BB962C8B-B14F-4D97-AF65-F5344CB8AC3E}">
        <p14:creationId xmlns:p14="http://schemas.microsoft.com/office/powerpoint/2010/main" val="1404761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p>
        </p:txBody>
      </p:sp>
      <p:sp>
        <p:nvSpPr>
          <p:cNvPr id="3" name="內容版面配置區 2"/>
          <p:cNvSpPr>
            <a:spLocks noGrp="1"/>
          </p:cNvSpPr>
          <p:nvPr>
            <p:ph idx="1"/>
          </p:nvPr>
        </p:nvSpPr>
        <p:spPr>
          <a:xfrm>
            <a:off x="628650" y="1825625"/>
            <a:ext cx="3810185"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文字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&lt;h1&gt; ~</a:t>
            </a:r>
            <a:r>
              <a:rPr lang="zh-TW" altLang="en-US" sz="2000" dirty="0">
                <a:solidFill>
                  <a:schemeClr val="bg1"/>
                </a:solidFill>
                <a:latin typeface="微軟正黑體" panose="020B0604030504040204" pitchFamily="34" charset="-120"/>
                <a:ea typeface="微軟正黑體" panose="020B0604030504040204" pitchFamily="34" charset="-120"/>
              </a:rPr>
              <a:t> </a:t>
            </a:r>
            <a:r>
              <a:rPr lang="en-US" altLang="zh-TW" sz="2000" dirty="0">
                <a:solidFill>
                  <a:schemeClr val="bg1"/>
                </a:solidFill>
                <a:latin typeface="微軟正黑體" panose="020B0604030504040204" pitchFamily="34" charset="-120"/>
                <a:ea typeface="微軟正黑體" panose="020B0604030504040204" pitchFamily="34" charset="-120"/>
              </a:rPr>
              <a:t>&lt;h6&gt;</a:t>
            </a:r>
            <a:r>
              <a:rPr lang="zh-TW" altLang="en-US" sz="2000" dirty="0">
                <a:solidFill>
                  <a:schemeClr val="bg1"/>
                </a:solidFill>
                <a:latin typeface="微軟正黑體" panose="020B0604030504040204" pitchFamily="34" charset="-120"/>
                <a:ea typeface="微軟正黑體" panose="020B0604030504040204" pitchFamily="34" charset="-120"/>
              </a:rPr>
              <a:t>標題文字</a:t>
            </a:r>
            <a:endParaRPr lang="en-US" altLang="zh-TW" sz="20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&lt;p&gt;</a:t>
            </a:r>
            <a:r>
              <a:rPr lang="zh-TW" altLang="en-US" sz="2000" dirty="0">
                <a:solidFill>
                  <a:schemeClr val="bg1"/>
                </a:solidFill>
                <a:latin typeface="微軟正黑體" panose="020B0604030504040204" pitchFamily="34" charset="-120"/>
                <a:ea typeface="微軟正黑體" panose="020B0604030504040204" pitchFamily="34" charset="-120"/>
              </a:rPr>
              <a:t>內文 </a:t>
            </a:r>
            <a:endParaRPr lang="en-US" altLang="zh-TW" sz="20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t>
            </a:r>
            <a:r>
              <a:rPr lang="en-US" altLang="zh-TW" sz="2000" dirty="0" err="1">
                <a:solidFill>
                  <a:schemeClr val="bg1"/>
                </a:solidFill>
                <a:latin typeface="微軟正黑體" panose="020B0604030504040204" pitchFamily="34" charset="-120"/>
                <a:ea typeface="微軟正黑體" panose="020B0604030504040204" pitchFamily="34" charset="-120"/>
              </a:rPr>
              <a:t>br</a:t>
            </a:r>
            <a:r>
              <a:rPr lang="en-US" altLang="zh-TW" sz="2000" dirty="0">
                <a:solidFill>
                  <a:schemeClr val="bg1"/>
                </a:solidFill>
                <a:latin typeface="微軟正黑體" panose="020B0604030504040204" pitchFamily="34" charset="-120"/>
                <a:ea typeface="微軟正黑體" panose="020B0604030504040204" pitchFamily="34" charset="-120"/>
              </a:rPr>
              <a:t>&gt; </a:t>
            </a:r>
            <a:r>
              <a:rPr lang="zh-TW" altLang="en-US" sz="2000" dirty="0">
                <a:solidFill>
                  <a:schemeClr val="bg1"/>
                </a:solidFill>
                <a:latin typeface="微軟正黑體" panose="020B0604030504040204" pitchFamily="34" charset="-120"/>
                <a:ea typeface="微軟正黑體" panose="020B0604030504040204" pitchFamily="34" charset="-120"/>
              </a:rPr>
              <a:t>換行</a:t>
            </a:r>
            <a:endParaRPr lang="en-US" altLang="zh-TW" sz="20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&lt;span&gt; , &amp;</a:t>
            </a:r>
            <a:r>
              <a:rPr lang="en-US" altLang="zh-TW" sz="2000" dirty="0" err="1">
                <a:solidFill>
                  <a:schemeClr val="bg1"/>
                </a:solidFill>
                <a:latin typeface="微軟正黑體" panose="020B0604030504040204" pitchFamily="34" charset="-120"/>
                <a:ea typeface="微軟正黑體" panose="020B0604030504040204" pitchFamily="34" charset="-120"/>
              </a:rPr>
              <a:t>nbsp</a:t>
            </a:r>
            <a:r>
              <a:rPr lang="en-US" altLang="zh-TW" sz="2000" dirty="0">
                <a:solidFill>
                  <a:schemeClr val="bg1"/>
                </a:solidFill>
                <a:latin typeface="微軟正黑體" panose="020B0604030504040204" pitchFamily="34" charset="-120"/>
                <a:ea typeface="微軟正黑體" panose="020B0604030504040204" pitchFamily="34" charset="-120"/>
              </a:rPr>
              <a:t>;</a:t>
            </a:r>
          </a:p>
          <a:p>
            <a:r>
              <a:rPr lang="zh-TW" altLang="en-US" dirty="0">
                <a:solidFill>
                  <a:schemeClr val="bg1"/>
                </a:solidFill>
                <a:latin typeface="微軟正黑體" panose="020B0604030504040204" pitchFamily="34" charset="-120"/>
                <a:ea typeface="微軟正黑體" panose="020B0604030504040204" pitchFamily="34" charset="-120"/>
              </a:rPr>
              <a:t>圖片</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t>
            </a:r>
            <a:r>
              <a:rPr lang="en-US" altLang="zh-TW" sz="2000" dirty="0" err="1">
                <a:solidFill>
                  <a:schemeClr val="bg1"/>
                </a:solidFill>
                <a:latin typeface="微軟正黑體" panose="020B0604030504040204" pitchFamily="34" charset="-120"/>
                <a:ea typeface="微軟正黑體" panose="020B0604030504040204" pitchFamily="34" charset="-120"/>
              </a:rPr>
              <a:t>img</a:t>
            </a:r>
            <a:r>
              <a:rPr lang="en-US" altLang="zh-TW" sz="2000" dirty="0">
                <a:solidFill>
                  <a:schemeClr val="bg1"/>
                </a:solidFill>
                <a:latin typeface="微軟正黑體" panose="020B0604030504040204" pitchFamily="34" charset="-120"/>
                <a:ea typeface="微軟正黑體" panose="020B0604030504040204" pitchFamily="34" charset="-120"/>
              </a:rPr>
              <a:t>&gt;</a:t>
            </a:r>
          </a:p>
          <a:p>
            <a:r>
              <a:rPr lang="zh-TW" altLang="en-US" dirty="0">
                <a:solidFill>
                  <a:schemeClr val="bg1"/>
                </a:solidFill>
                <a:latin typeface="微軟正黑體" panose="020B0604030504040204" pitchFamily="34" charset="-120"/>
                <a:ea typeface="微軟正黑體" panose="020B0604030504040204" pitchFamily="34" charset="-120"/>
              </a:rPr>
              <a:t>區塊元素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&lt;div&gt;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19</a:t>
            </a:fld>
            <a:endParaRPr lang="zh-TW" altLang="en-US"/>
          </a:p>
        </p:txBody>
      </p:sp>
      <p:sp>
        <p:nvSpPr>
          <p:cNvPr id="4" name="文字方塊 3">
            <a:extLst>
              <a:ext uri="{FF2B5EF4-FFF2-40B4-BE49-F238E27FC236}">
                <a16:creationId xmlns:a16="http://schemas.microsoft.com/office/drawing/2014/main" id="{6FFB029D-B866-4E65-BF92-94AF6B0C7D1C}"/>
              </a:ext>
            </a:extLst>
          </p:cNvPr>
          <p:cNvSpPr txBox="1"/>
          <p:nvPr/>
        </p:nvSpPr>
        <p:spPr>
          <a:xfrm>
            <a:off x="4922112" y="1924683"/>
            <a:ext cx="3298609" cy="2739211"/>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solidFill>
                  <a:schemeClr val="bg1"/>
                </a:solidFill>
                <a:latin typeface="微軟正黑體" panose="020B0604030504040204" pitchFamily="34" charset="-120"/>
                <a:ea typeface="微軟正黑體" panose="020B0604030504040204" pitchFamily="34" charset="-120"/>
              </a:rPr>
              <a:t>超連結</a:t>
            </a:r>
            <a:endParaRPr lang="en-US" altLang="zh-TW" sz="2800" dirty="0">
              <a:solidFill>
                <a:schemeClr val="bg1"/>
              </a:solidFill>
              <a:latin typeface="微軟正黑體" panose="020B0604030504040204" pitchFamily="34" charset="-120"/>
              <a:ea typeface="微軟正黑體" panose="020B0604030504040204" pitchFamily="34" charset="-120"/>
            </a:endParaRPr>
          </a:p>
          <a:p>
            <a:pPr marL="914400" lvl="1" indent="-457200">
              <a:buFont typeface="Arial" panose="020B060402020202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 </a:t>
            </a:r>
            <a:r>
              <a:rPr lang="en-US" altLang="zh-TW" sz="2000" dirty="0" err="1">
                <a:solidFill>
                  <a:schemeClr val="bg1"/>
                </a:solidFill>
                <a:latin typeface="微軟正黑體" panose="020B0604030504040204" pitchFamily="34" charset="-120"/>
                <a:ea typeface="微軟正黑體" panose="020B0604030504040204" pitchFamily="34" charset="-120"/>
              </a:rPr>
              <a:t>href</a:t>
            </a:r>
            <a:r>
              <a:rPr lang="en-US" altLang="zh-TW" sz="2000" dirty="0">
                <a:solidFill>
                  <a:schemeClr val="bg1"/>
                </a:solidFill>
                <a:latin typeface="微軟正黑體" panose="020B0604030504040204" pitchFamily="34" charset="-120"/>
                <a:ea typeface="微軟正黑體" panose="020B0604030504040204" pitchFamily="34" charset="-120"/>
              </a:rPr>
              <a:t>=“”&gt;</a:t>
            </a:r>
          </a:p>
          <a:p>
            <a:pPr marL="457200" indent="-457200">
              <a:buFont typeface="Arial" panose="020B0604020202020204" pitchFamily="34" charset="0"/>
              <a:buChar char="•"/>
            </a:pPr>
            <a:r>
              <a:rPr lang="zh-TW" altLang="en-US" sz="2800" dirty="0">
                <a:solidFill>
                  <a:schemeClr val="bg1"/>
                </a:solidFill>
                <a:latin typeface="微軟正黑體" panose="020B0604030504040204" pitchFamily="34" charset="-120"/>
                <a:ea typeface="微軟正黑體" panose="020B0604030504040204" pitchFamily="34" charset="-120"/>
              </a:rPr>
              <a:t>清單</a:t>
            </a:r>
            <a:endParaRPr lang="en-US" altLang="zh-TW" sz="2800" dirty="0">
              <a:solidFill>
                <a:schemeClr val="bg1"/>
              </a:solidFill>
              <a:latin typeface="微軟正黑體" panose="020B0604030504040204" pitchFamily="34" charset="-120"/>
              <a:ea typeface="微軟正黑體" panose="020B0604030504040204" pitchFamily="34" charset="-120"/>
            </a:endParaRPr>
          </a:p>
          <a:p>
            <a:pPr marL="914400" lvl="1" indent="-457200">
              <a:buFont typeface="Arial" panose="020B060402020202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&lt;ul&gt;&lt;</a:t>
            </a:r>
            <a:r>
              <a:rPr lang="en-US" altLang="zh-TW" sz="2000" dirty="0" err="1">
                <a:solidFill>
                  <a:schemeClr val="bg1"/>
                </a:solidFill>
                <a:latin typeface="微軟正黑體" panose="020B0604030504040204" pitchFamily="34" charset="-120"/>
                <a:ea typeface="微軟正黑體" panose="020B0604030504040204" pitchFamily="34" charset="-120"/>
              </a:rPr>
              <a:t>ol</a:t>
            </a:r>
            <a:r>
              <a:rPr lang="en-US" altLang="zh-TW" sz="2000" dirty="0">
                <a:solidFill>
                  <a:schemeClr val="bg1"/>
                </a:solidFill>
                <a:latin typeface="微軟正黑體" panose="020B0604030504040204" pitchFamily="34" charset="-120"/>
                <a:ea typeface="微軟正黑體" panose="020B0604030504040204" pitchFamily="34" charset="-120"/>
              </a:rPr>
              <a:t>&gt;&lt;dl&gt;</a:t>
            </a:r>
          </a:p>
          <a:p>
            <a:pPr marL="914400" lvl="1" indent="-457200">
              <a:buFont typeface="Arial" panose="020B060402020202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&lt;li&gt;&lt;dt&gt;&lt;dd&gt;</a:t>
            </a:r>
          </a:p>
          <a:p>
            <a:pPr marL="457200" indent="-457200">
              <a:buFont typeface="Arial" panose="020B0604020202020204" pitchFamily="34" charset="0"/>
              <a:buChar char="•"/>
            </a:pPr>
            <a:endParaRPr lang="en-US" altLang="zh-TW" sz="2800" dirty="0">
              <a:solidFill>
                <a:schemeClr val="bg1"/>
              </a:solidFill>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Char char="•"/>
            </a:pPr>
            <a:endParaRPr lang="zh-TW" altLang="en-US" sz="2800" dirty="0"/>
          </a:p>
        </p:txBody>
      </p:sp>
    </p:spTree>
    <p:extLst>
      <p:ext uri="{BB962C8B-B14F-4D97-AF65-F5344CB8AC3E}">
        <p14:creationId xmlns:p14="http://schemas.microsoft.com/office/powerpoint/2010/main" val="14182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課程大綱</a:t>
            </a:r>
          </a:p>
        </p:txBody>
      </p:sp>
      <p:sp>
        <p:nvSpPr>
          <p:cNvPr id="3" name="內容版面配置區 2"/>
          <p:cNvSpPr>
            <a:spLocks noGrp="1"/>
          </p:cNvSpPr>
          <p:nvPr>
            <p:ph idx="1"/>
          </p:nvPr>
        </p:nvSpPr>
        <p:spPr>
          <a:xfrm>
            <a:off x="628650" y="1825624"/>
            <a:ext cx="7886700" cy="2571278"/>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1 HTML</a:t>
            </a:r>
            <a:r>
              <a:rPr lang="zh-TW" altLang="en-US" dirty="0">
                <a:solidFill>
                  <a:schemeClr val="bg1"/>
                </a:solidFill>
                <a:latin typeface="Arial Unicode MS" panose="020B0604020202020204" pitchFamily="34" charset="-120"/>
                <a:ea typeface="微軟正黑體" panose="020B0604030504040204" pitchFamily="34" charset="-120"/>
              </a:rPr>
              <a:t>語言基礎</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a:solidFill>
                  <a:schemeClr val="bg1"/>
                </a:solidFill>
                <a:latin typeface="Arial Unicode MS" panose="020B0604020202020204" pitchFamily="34" charset="-120"/>
                <a:ea typeface="微軟正黑體" panose="020B0604030504040204" pitchFamily="34" charset="-120"/>
              </a:rPr>
              <a:t>Module 2 CSS</a:t>
            </a:r>
            <a:r>
              <a:rPr lang="zh-TW" altLang="en-US" dirty="0">
                <a:solidFill>
                  <a:schemeClr val="bg1"/>
                </a:solidFill>
                <a:latin typeface="Arial Unicode MS" panose="020B0604020202020204" pitchFamily="34" charset="-120"/>
                <a:ea typeface="微軟正黑體" panose="020B0604030504040204" pitchFamily="34" charset="-120"/>
              </a:rPr>
              <a:t>的使用和基本語法</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a:solidFill>
                  <a:schemeClr val="bg1"/>
                </a:solidFill>
                <a:latin typeface="Arial Unicode MS" panose="020B0604020202020204" pitchFamily="34" charset="-120"/>
              </a:rPr>
              <a:t>Module 3 </a:t>
            </a:r>
            <a:r>
              <a:rPr lang="zh-TW" altLang="en-US" dirty="0">
                <a:solidFill>
                  <a:schemeClr val="bg1"/>
                </a:solidFill>
                <a:latin typeface="Arial Unicode MS" panose="020B0604020202020204" pitchFamily="34" charset="-120"/>
              </a:rPr>
              <a:t>表格、表單</a:t>
            </a:r>
            <a:r>
              <a:rPr lang="en-US" altLang="zh-TW" dirty="0">
                <a:solidFill>
                  <a:schemeClr val="bg1"/>
                </a:solidFill>
                <a:latin typeface="Arial Unicode MS" panose="020B0604020202020204" pitchFamily="34" charset="-120"/>
              </a:rPr>
              <a:t>/CSS</a:t>
            </a:r>
          </a:p>
          <a:p>
            <a:r>
              <a:rPr lang="en-US" altLang="zh-TW" dirty="0">
                <a:solidFill>
                  <a:schemeClr val="bg1"/>
                </a:solidFill>
                <a:latin typeface="Arial Unicode MS" panose="020B0604020202020204" pitchFamily="34" charset="-120"/>
                <a:ea typeface="微軟正黑體" panose="020B0604030504040204" pitchFamily="34" charset="-120"/>
              </a:rPr>
              <a:t>Module 4 HTML5</a:t>
            </a:r>
          </a:p>
          <a:p>
            <a:r>
              <a:rPr lang="en-US" altLang="zh-TW" dirty="0">
                <a:solidFill>
                  <a:schemeClr val="bg1"/>
                </a:solidFill>
                <a:latin typeface="Arial Unicode MS" panose="020B0604020202020204" pitchFamily="34" charset="-120"/>
                <a:ea typeface="微軟正黑體" panose="020B0604030504040204" pitchFamily="34" charset="-120"/>
              </a:rPr>
              <a:t>Module 5 CSS</a:t>
            </a:r>
            <a:r>
              <a:rPr lang="zh-TW" altLang="en-US" dirty="0">
                <a:solidFill>
                  <a:schemeClr val="bg1"/>
                </a:solidFill>
                <a:latin typeface="Arial Unicode MS" panose="020B0604020202020204" pitchFamily="34" charset="-120"/>
                <a:ea typeface="微軟正黑體" panose="020B0604030504040204" pitchFamily="34" charset="-120"/>
              </a:rPr>
              <a:t>基礎屬性</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
        <p:nvSpPr>
          <p:cNvPr id="4" name="內容版面配置區 2"/>
          <p:cNvSpPr txBox="1">
            <a:spLocks/>
          </p:cNvSpPr>
          <p:nvPr/>
        </p:nvSpPr>
        <p:spPr>
          <a:xfrm>
            <a:off x="628650" y="4528851"/>
            <a:ext cx="7886700" cy="1376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chemeClr val="bg1"/>
                </a:solidFill>
                <a:latin typeface="Arial Unicode MS" panose="020B0604020202020204" pitchFamily="34" charset="-120"/>
                <a:ea typeface="微軟正黑體" panose="020B0604030504040204" pitchFamily="34" charset="-120"/>
              </a:rPr>
              <a:t>參考網站</a:t>
            </a:r>
            <a:endParaRPr lang="en-US" altLang="zh-TW" dirty="0">
              <a:solidFill>
                <a:schemeClr val="bg1"/>
              </a:solidFill>
              <a:latin typeface="Arial Unicode MS" panose="020B0604020202020204" pitchFamily="34" charset="-120"/>
              <a:ea typeface="微軟正黑體" panose="020B0604030504040204" pitchFamily="34" charset="-120"/>
            </a:endParaRPr>
          </a:p>
          <a:p>
            <a:pPr lvl="1">
              <a:buFont typeface="Arial Unicode MS" panose="020B0604020202020204" pitchFamily="34" charset="-120"/>
              <a:buChar char="₋"/>
            </a:pPr>
            <a:r>
              <a:rPr lang="en-US" altLang="zh-TW" dirty="0">
                <a:solidFill>
                  <a:schemeClr val="bg1"/>
                </a:solidFill>
                <a:latin typeface="Arial Unicode MS" panose="020B0604020202020204" pitchFamily="34" charset="-120"/>
                <a:ea typeface="微軟正黑體" panose="020B0604030504040204" pitchFamily="34" charset="-120"/>
                <a:hlinkClick r:id="rId3"/>
              </a:rPr>
              <a:t>https://www.w3.org/html/</a:t>
            </a:r>
            <a:endParaRPr lang="en-US" altLang="zh-TW" dirty="0">
              <a:solidFill>
                <a:schemeClr val="bg1"/>
              </a:solidFill>
              <a:latin typeface="Arial Unicode MS" panose="020B0604020202020204" pitchFamily="34" charset="-120"/>
              <a:ea typeface="微軟正黑體" panose="020B0604030504040204" pitchFamily="34" charset="-120"/>
            </a:endParaRPr>
          </a:p>
          <a:p>
            <a:pPr lvl="1">
              <a:buFont typeface="Arial Unicode MS" panose="020B0604020202020204" pitchFamily="34" charset="-120"/>
              <a:buChar char="₋"/>
            </a:pPr>
            <a:r>
              <a:rPr lang="en-US" altLang="zh-TW" dirty="0">
                <a:solidFill>
                  <a:schemeClr val="bg1"/>
                </a:solidFill>
                <a:latin typeface="Arial Unicode MS" panose="020B0604020202020204" pitchFamily="34" charset="-120"/>
                <a:ea typeface="微軟正黑體" panose="020B0604030504040204" pitchFamily="34" charset="-120"/>
                <a:hlinkClick r:id="rId4"/>
              </a:rPr>
              <a:t>https://www.w3schools.com/</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
        <p:nvSpPr>
          <p:cNvPr id="6" name="投影片編號版面配置區 5"/>
          <p:cNvSpPr>
            <a:spLocks noGrp="1"/>
          </p:cNvSpPr>
          <p:nvPr>
            <p:ph type="sldNum" sz="quarter" idx="12"/>
          </p:nvPr>
        </p:nvSpPr>
        <p:spPr/>
        <p:txBody>
          <a:bodyPr/>
          <a:lstStyle/>
          <a:p>
            <a:r>
              <a:rPr lang="en-US" altLang="zh-TW" dirty="0"/>
              <a:t>1</a:t>
            </a:r>
            <a:endParaRPr lang="zh-TW" altLang="en-US" dirty="0"/>
          </a:p>
        </p:txBody>
      </p:sp>
    </p:spTree>
    <p:extLst>
      <p:ext uri="{BB962C8B-B14F-4D97-AF65-F5344CB8AC3E}">
        <p14:creationId xmlns:p14="http://schemas.microsoft.com/office/powerpoint/2010/main" val="10699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r>
              <a:rPr lang="en-US" altLang="zh-TW" b="1" dirty="0">
                <a:solidFill>
                  <a:schemeClr val="bg1"/>
                </a:solidFill>
                <a:latin typeface="Arial Unicode MS" panose="020B0604020202020204" pitchFamily="34" charset="-120"/>
                <a:ea typeface="微軟正黑體" panose="020B0604030504040204" pitchFamily="34" charset="-120"/>
              </a:rPr>
              <a:t>(h1,p)</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文字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&lt;h1&gt; ~&lt;h6&gt;</a:t>
            </a:r>
            <a:r>
              <a:rPr lang="zh-TW" altLang="en-US" dirty="0">
                <a:solidFill>
                  <a:schemeClr val="bg1"/>
                </a:solidFill>
                <a:latin typeface="微軟正黑體" panose="020B0604030504040204" pitchFamily="34" charset="-120"/>
                <a:ea typeface="微軟正黑體" panose="020B0604030504040204" pitchFamily="34" charset="-120"/>
              </a:rPr>
              <a:t>為</a:t>
            </a:r>
            <a:r>
              <a:rPr lang="en-US" altLang="zh-TW" dirty="0">
                <a:solidFill>
                  <a:schemeClr val="bg1"/>
                </a:solidFill>
                <a:latin typeface="微軟正黑體" panose="020B0604030504040204" pitchFamily="34" charset="-120"/>
                <a:ea typeface="微軟正黑體" panose="020B0604030504040204" pitchFamily="34" charset="-120"/>
              </a:rPr>
              <a:t>HTML</a:t>
            </a:r>
            <a:r>
              <a:rPr lang="zh-TW" altLang="en-US" dirty="0">
                <a:solidFill>
                  <a:schemeClr val="bg1"/>
                </a:solidFill>
                <a:latin typeface="微軟正黑體" panose="020B0604030504040204" pitchFamily="34" charset="-120"/>
                <a:ea typeface="微軟正黑體" panose="020B0604030504040204" pitchFamily="34" charset="-120"/>
              </a:rPr>
              <a:t>內的標題元素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作為網頁內容資訊重要性標示</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h1</a:t>
            </a:r>
            <a:r>
              <a:rPr lang="zh-TW" altLang="en-US" dirty="0">
                <a:solidFill>
                  <a:schemeClr val="bg1"/>
                </a:solidFill>
                <a:latin typeface="微軟正黑體" panose="020B0604030504040204" pitchFamily="34" charset="-120"/>
                <a:ea typeface="微軟正黑體" panose="020B0604030504040204" pitchFamily="34" charset="-120"/>
              </a:rPr>
              <a:t>最重要依序向下區分等級</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瀏覽器對不同等級會有相對應的文字級數大小</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p</a:t>
            </a:r>
            <a:r>
              <a:rPr lang="zh-TW" altLang="en-US" dirty="0">
                <a:solidFill>
                  <a:schemeClr val="bg1"/>
                </a:solidFill>
                <a:latin typeface="微軟正黑體" panose="020B0604030504040204" pitchFamily="34" charset="-120"/>
                <a:ea typeface="微軟正黑體" panose="020B0604030504040204" pitchFamily="34" charset="-120"/>
              </a:rPr>
              <a:t>通常為文章段落的意思，用來作為文章內容的標籤</a:t>
            </a: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4" name="圓角矩形 3"/>
          <p:cNvSpPr/>
          <p:nvPr/>
        </p:nvSpPr>
        <p:spPr>
          <a:xfrm>
            <a:off x="1231274" y="4469953"/>
            <a:ext cx="6805753" cy="166289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&lt;h1 style="color:#0a6;"&gt;</a:t>
            </a:r>
            <a:r>
              <a:rPr lang="zh-TW" altLang="en-US" dirty="0"/>
              <a:t>我是標題</a:t>
            </a:r>
            <a:r>
              <a:rPr lang="en-US" altLang="zh-TW" dirty="0"/>
              <a:t>&lt;/h1&gt;</a:t>
            </a:r>
          </a:p>
          <a:p>
            <a:pPr>
              <a:defRPr/>
            </a:pPr>
            <a:r>
              <a:rPr lang="en-US" altLang="zh-TW" dirty="0"/>
              <a:t>&lt;p style="width:200px;"&gt;</a:t>
            </a:r>
          </a:p>
          <a:p>
            <a:pPr>
              <a:defRPr/>
            </a:pPr>
            <a:r>
              <a:rPr lang="zh-TW" altLang="en-US" dirty="0"/>
              <a:t>    </a:t>
            </a:r>
            <a:r>
              <a:rPr lang="en-US" altLang="zh-TW" dirty="0"/>
              <a:t>HTML</a:t>
            </a:r>
            <a:r>
              <a:rPr lang="zh-TW" altLang="en-US" dirty="0"/>
              <a:t>標籤</a:t>
            </a:r>
            <a:r>
              <a:rPr lang="en-US" altLang="zh-TW" dirty="0"/>
              <a:t> </a:t>
            </a:r>
            <a:r>
              <a:rPr lang="en-US" altLang="zh-TW" b="1" dirty="0"/>
              <a:t>p</a:t>
            </a:r>
            <a:r>
              <a:rPr lang="en-US" altLang="zh-TW" dirty="0"/>
              <a:t> </a:t>
            </a:r>
            <a:r>
              <a:rPr lang="zh-TW" altLang="en-US" dirty="0"/>
              <a:t>元素用來定義</a:t>
            </a:r>
            <a:r>
              <a:rPr lang="en-US" altLang="zh-TW" dirty="0"/>
              <a:t> </a:t>
            </a:r>
            <a:r>
              <a:rPr lang="en-US" altLang="zh-TW" b="1" dirty="0"/>
              <a:t>paragraph</a:t>
            </a:r>
            <a:r>
              <a:rPr lang="zh-TW" altLang="en-US" b="1" dirty="0"/>
              <a:t>段落，在</a:t>
            </a:r>
            <a:r>
              <a:rPr lang="en-US" altLang="zh-TW" b="1" dirty="0"/>
              <a:t>HTML</a:t>
            </a:r>
            <a:r>
              <a:rPr lang="zh-TW" altLang="en-US" b="1" dirty="0"/>
              <a:t>內的</a:t>
            </a:r>
            <a:endParaRPr lang="en-US" altLang="zh-TW" b="1" dirty="0"/>
          </a:p>
          <a:p>
            <a:pPr>
              <a:defRPr/>
            </a:pPr>
            <a:r>
              <a:rPr lang="en-US" altLang="zh-TW" b="1" dirty="0"/>
              <a:t>   </a:t>
            </a:r>
            <a:r>
              <a:rPr lang="zh-TW" altLang="en-US" b="1" dirty="0"/>
              <a:t>空白      間隔對瀏覽器無意義，瀏覽器顯示資訊時會自動移除</a:t>
            </a:r>
            <a:endParaRPr lang="en-US" altLang="zh-TW" b="1" dirty="0"/>
          </a:p>
          <a:p>
            <a:pPr>
              <a:defRPr/>
            </a:pPr>
            <a:r>
              <a:rPr lang="en-US" altLang="zh-TW" dirty="0"/>
              <a:t>&lt;/p&gt;</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20</a:t>
            </a:fld>
            <a:endParaRPr lang="zh-TW" altLang="en-US"/>
          </a:p>
        </p:txBody>
      </p:sp>
    </p:spTree>
    <p:extLst>
      <p:ext uri="{BB962C8B-B14F-4D97-AF65-F5344CB8AC3E}">
        <p14:creationId xmlns:p14="http://schemas.microsoft.com/office/powerpoint/2010/main" val="238989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r>
              <a:rPr lang="en-US" altLang="zh-TW" b="1" dirty="0">
                <a:solidFill>
                  <a:schemeClr val="bg1"/>
                </a:solidFill>
                <a:latin typeface="Arial Unicode MS" panose="020B0604020202020204" pitchFamily="34" charset="-120"/>
                <a:ea typeface="微軟正黑體" panose="020B0604030504040204" pitchFamily="34" charset="-120"/>
              </a:rPr>
              <a:t>(</a:t>
            </a:r>
            <a:r>
              <a:rPr lang="en-US" altLang="zh-TW" b="1" dirty="0" err="1">
                <a:solidFill>
                  <a:schemeClr val="bg1"/>
                </a:solidFill>
                <a:latin typeface="Arial Unicode MS" panose="020B0604020202020204" pitchFamily="34" charset="-120"/>
                <a:ea typeface="微軟正黑體" panose="020B0604030504040204" pitchFamily="34" charset="-120"/>
              </a:rPr>
              <a:t>br</a:t>
            </a:r>
            <a:r>
              <a:rPr lang="en-US" altLang="zh-TW" b="1" dirty="0">
                <a:solidFill>
                  <a:schemeClr val="bg1"/>
                </a:solidFill>
                <a:latin typeface="Arial Unicode MS" panose="020B0604020202020204" pitchFamily="34" charset="-120"/>
                <a:ea typeface="微軟正黑體" panose="020B0604030504040204" pitchFamily="34" charset="-120"/>
              </a:rPr>
              <a:t>, span)</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文字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a:t>
            </a:r>
            <a:r>
              <a:rPr lang="en-US" altLang="zh-TW" dirty="0" err="1">
                <a:solidFill>
                  <a:schemeClr val="bg1"/>
                </a:solidFill>
                <a:latin typeface="微軟正黑體" panose="020B0604030504040204" pitchFamily="34" charset="-120"/>
                <a:ea typeface="微軟正黑體" panose="020B0604030504040204" pitchFamily="34" charset="-120"/>
              </a:rPr>
              <a:t>br</a:t>
            </a:r>
            <a:r>
              <a:rPr lang="en-US" altLang="zh-TW" dirty="0">
                <a:solidFill>
                  <a:schemeClr val="bg1"/>
                </a:solidFill>
                <a:latin typeface="微軟正黑體" panose="020B0604030504040204" pitchFamily="34" charset="-120"/>
                <a:ea typeface="微軟正黑體" panose="020B0604030504040204" pitchFamily="34" charset="-120"/>
              </a:rPr>
              <a:t>&gt; </a:t>
            </a:r>
            <a:r>
              <a:rPr lang="zh-TW" altLang="en-US" dirty="0">
                <a:solidFill>
                  <a:schemeClr val="bg1"/>
                </a:solidFill>
                <a:latin typeface="微軟正黑體" panose="020B0604030504040204" pitchFamily="34" charset="-120"/>
                <a:ea typeface="微軟正黑體" panose="020B0604030504040204" pitchFamily="34" charset="-120"/>
              </a:rPr>
              <a:t>換行</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&lt;span&gt; , &amp;</a:t>
            </a:r>
            <a:r>
              <a:rPr lang="en-US" altLang="zh-TW" dirty="0" err="1">
                <a:solidFill>
                  <a:schemeClr val="bg1"/>
                </a:solidFill>
                <a:latin typeface="微軟正黑體" panose="020B0604030504040204" pitchFamily="34" charset="-120"/>
                <a:ea typeface="微軟正黑體" panose="020B0604030504040204" pitchFamily="34" charset="-120"/>
              </a:rPr>
              <a:t>nbsp</a:t>
            </a:r>
            <a:r>
              <a:rPr lang="en-US" altLang="zh-TW" dirty="0">
                <a:solidFill>
                  <a:schemeClr val="bg1"/>
                </a:solidFill>
                <a:latin typeface="微軟正黑體" panose="020B0604030504040204" pitchFamily="34" charset="-120"/>
                <a:ea typeface="微軟正黑體" panose="020B0604030504040204" pitchFamily="34" charset="-120"/>
              </a:rPr>
              <a:t>; </a:t>
            </a:r>
            <a:r>
              <a:rPr lang="zh-TW" altLang="en-US" dirty="0">
                <a:solidFill>
                  <a:schemeClr val="bg1"/>
                </a:solidFill>
                <a:latin typeface="微軟正黑體" panose="020B0604030504040204" pitchFamily="34" charset="-120"/>
                <a:ea typeface="微軟正黑體" panose="020B0604030504040204" pitchFamily="34" charset="-120"/>
              </a:rPr>
              <a:t>半形空白</a:t>
            </a:r>
            <a:endParaRPr lang="en-US" altLang="zh-TW" dirty="0">
              <a:solidFill>
                <a:schemeClr val="bg1"/>
              </a:solidFill>
              <a:latin typeface="微軟正黑體" panose="020B0604030504040204" pitchFamily="34" charset="-120"/>
              <a:ea typeface="微軟正黑體" panose="020B0604030504040204" pitchFamily="34" charset="-120"/>
            </a:endParaRPr>
          </a:p>
          <a:p>
            <a:pPr marL="457200" lvl="1" indent="0">
              <a:buNone/>
            </a:pP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21</a:t>
            </a:fld>
            <a:endParaRPr lang="zh-TW" altLang="en-US"/>
          </a:p>
        </p:txBody>
      </p:sp>
      <p:sp>
        <p:nvSpPr>
          <p:cNvPr id="6" name="圓角矩形 3">
            <a:extLst>
              <a:ext uri="{FF2B5EF4-FFF2-40B4-BE49-F238E27FC236}">
                <a16:creationId xmlns:a16="http://schemas.microsoft.com/office/drawing/2014/main" id="{8596258D-B392-44F4-A832-DB66B0647D03}"/>
              </a:ext>
            </a:extLst>
          </p:cNvPr>
          <p:cNvSpPr/>
          <p:nvPr/>
        </p:nvSpPr>
        <p:spPr>
          <a:xfrm>
            <a:off x="1045029" y="3429000"/>
            <a:ext cx="7212563" cy="256125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 &lt;p style="width:200px;"&gt;</a:t>
            </a:r>
          </a:p>
          <a:p>
            <a:pPr>
              <a:defRPr/>
            </a:pPr>
            <a:r>
              <a:rPr lang="en-US" altLang="zh-TW" dirty="0"/>
              <a:t>        HTML</a:t>
            </a:r>
            <a:r>
              <a:rPr lang="zh-TW" altLang="en-US" dirty="0"/>
              <a:t>標籤 </a:t>
            </a:r>
            <a:r>
              <a:rPr lang="en-US" altLang="zh-TW" dirty="0"/>
              <a:t>p </a:t>
            </a:r>
            <a:r>
              <a:rPr lang="zh-TW" altLang="en-US" dirty="0"/>
              <a:t>元素用來定義 </a:t>
            </a:r>
            <a:r>
              <a:rPr lang="en-US" altLang="zh-TW" dirty="0"/>
              <a:t>paragraph</a:t>
            </a:r>
            <a:r>
              <a:rPr lang="zh-TW" altLang="en-US" dirty="0"/>
              <a:t>段落，在</a:t>
            </a:r>
            <a:r>
              <a:rPr lang="en-US" altLang="zh-TW" dirty="0"/>
              <a:t>HTML</a:t>
            </a:r>
            <a:r>
              <a:rPr lang="zh-TW" altLang="en-US" dirty="0"/>
              <a:t>內的</a:t>
            </a:r>
          </a:p>
          <a:p>
            <a:pPr>
              <a:defRPr/>
            </a:pPr>
            <a:r>
              <a:rPr lang="zh-TW" altLang="en-US" dirty="0"/>
              <a:t>       有效空白</a:t>
            </a:r>
            <a:r>
              <a:rPr lang="en-US" altLang="zh-TW" dirty="0"/>
              <a:t>&amp;</a:t>
            </a:r>
            <a:r>
              <a:rPr lang="en-US" altLang="zh-TW" dirty="0" err="1"/>
              <a:t>nbsp</a:t>
            </a:r>
            <a:r>
              <a:rPr lang="en-US" altLang="zh-TW" dirty="0"/>
              <a:t>;&amp;</a:t>
            </a:r>
            <a:r>
              <a:rPr lang="en-US" altLang="zh-TW" dirty="0" err="1"/>
              <a:t>nbsp</a:t>
            </a:r>
            <a:r>
              <a:rPr lang="en-US" altLang="zh-TW" dirty="0"/>
              <a:t>;&amp;</a:t>
            </a:r>
            <a:r>
              <a:rPr lang="en-US" altLang="zh-TW" dirty="0" err="1"/>
              <a:t>nbsp</a:t>
            </a:r>
            <a:r>
              <a:rPr lang="en-US" altLang="zh-TW" dirty="0"/>
              <a:t>;&amp;</a:t>
            </a:r>
            <a:r>
              <a:rPr lang="en-US" altLang="zh-TW" dirty="0" err="1"/>
              <a:t>nbsp</a:t>
            </a:r>
            <a:r>
              <a:rPr lang="en-US" altLang="zh-TW" dirty="0"/>
              <a:t>;&amp;</a:t>
            </a:r>
            <a:r>
              <a:rPr lang="en-US" altLang="zh-TW" dirty="0" err="1"/>
              <a:t>nbsp</a:t>
            </a:r>
            <a:r>
              <a:rPr lang="en-US" altLang="zh-TW" dirty="0"/>
              <a:t>;</a:t>
            </a:r>
            <a:r>
              <a:rPr lang="zh-TW" altLang="en-US" dirty="0"/>
              <a:t>間隔對瀏覽器無意 </a:t>
            </a:r>
            <a:br>
              <a:rPr lang="en-US" altLang="zh-TW" dirty="0"/>
            </a:br>
            <a:r>
              <a:rPr lang="zh-TW" altLang="en-US" dirty="0"/>
              <a:t>       義，瀏覽器顯示資訊時</a:t>
            </a:r>
            <a:r>
              <a:rPr lang="en-US" altLang="zh-TW" dirty="0"/>
              <a:t>&lt;span style=“color: #f00;”&gt;</a:t>
            </a:r>
            <a:r>
              <a:rPr lang="zh-TW" altLang="en-US" dirty="0"/>
              <a:t>不會自動移除 </a:t>
            </a:r>
            <a:br>
              <a:rPr lang="en-US" altLang="zh-TW" dirty="0"/>
            </a:br>
            <a:r>
              <a:rPr lang="zh-TW" altLang="en-US" dirty="0"/>
              <a:t>      </a:t>
            </a:r>
            <a:r>
              <a:rPr lang="en-US" altLang="zh-TW" dirty="0"/>
              <a:t>&lt;/span&gt;</a:t>
            </a:r>
          </a:p>
          <a:p>
            <a:pPr>
              <a:defRPr/>
            </a:pPr>
            <a:r>
              <a:rPr lang="zh-TW" altLang="en-US" dirty="0"/>
              <a:t> </a:t>
            </a:r>
            <a:r>
              <a:rPr lang="en-US" altLang="zh-TW" dirty="0"/>
              <a:t>&lt;/p&gt;</a:t>
            </a:r>
          </a:p>
        </p:txBody>
      </p:sp>
    </p:spTree>
    <p:extLst>
      <p:ext uri="{BB962C8B-B14F-4D97-AF65-F5344CB8AC3E}">
        <p14:creationId xmlns:p14="http://schemas.microsoft.com/office/powerpoint/2010/main" val="1980315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特殊字元的使用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89" y="1825625"/>
            <a:ext cx="7568119" cy="3894239"/>
          </a:xfrm>
        </p:spPr>
        <p:txBody>
          <a:bodyPr>
            <a:normAutofit lnSpcReduction="10000"/>
          </a:bodyPr>
          <a:lstStyle/>
          <a:p>
            <a:r>
              <a:rPr lang="zh-TW" altLang="en-US" dirty="0">
                <a:solidFill>
                  <a:schemeClr val="bg1"/>
                </a:solidFill>
                <a:latin typeface="新細明體" panose="02020500000000000000" pitchFamily="18" charset="-120"/>
              </a:rPr>
              <a:t>版權所有的符號 </a:t>
            </a:r>
            <a:r>
              <a:rPr lang="zh-TW" altLang="en-US" dirty="0">
                <a:solidFill>
                  <a:schemeClr val="bg1"/>
                </a:solidFill>
                <a:latin typeface="新細明體" panose="02020500000000000000" pitchFamily="18" charset="-120"/>
                <a:sym typeface="Symbol" panose="05050102010706020507" pitchFamily="18" charset="2"/>
              </a:rPr>
              <a:t>		</a:t>
            </a:r>
            <a:r>
              <a:rPr lang="en-US" altLang="zh-TW" dirty="0">
                <a:solidFill>
                  <a:schemeClr val="bg1"/>
                </a:solidFill>
                <a:latin typeface="Arial Unicode MS" pitchFamily="34" charset="-120"/>
                <a:ea typeface="Arial Unicode MS" pitchFamily="34" charset="-120"/>
                <a:cs typeface="Arial Unicode MS" pitchFamily="34" charset="-120"/>
              </a:rPr>
              <a:t>&amp;copy;   </a:t>
            </a:r>
          </a:p>
          <a:p>
            <a:r>
              <a:rPr lang="zh-TW" altLang="en-US" dirty="0">
                <a:solidFill>
                  <a:schemeClr val="bg1"/>
                </a:solidFill>
                <a:latin typeface="Arial Unicode MS" pitchFamily="34" charset="-120"/>
                <a:ea typeface="Arial Unicode MS" pitchFamily="34" charset="-120"/>
                <a:cs typeface="Arial Unicode MS" pitchFamily="34" charset="-120"/>
              </a:rPr>
              <a:t>空白				</a:t>
            </a:r>
            <a:r>
              <a:rPr lang="en-US" altLang="zh-TW" dirty="0">
                <a:solidFill>
                  <a:schemeClr val="bg1"/>
                </a:solidFill>
                <a:latin typeface="Arial Unicode MS" pitchFamily="34" charset="-120"/>
                <a:ea typeface="Arial Unicode MS" pitchFamily="34" charset="-120"/>
                <a:cs typeface="Arial Unicode MS" pitchFamily="34" charset="-120"/>
              </a:rPr>
              <a:t>&amp;</a:t>
            </a:r>
            <a:r>
              <a:rPr lang="en-US" altLang="zh-TW" dirty="0" err="1">
                <a:solidFill>
                  <a:schemeClr val="bg1"/>
                </a:solidFill>
                <a:latin typeface="Arial Unicode MS" pitchFamily="34" charset="-120"/>
                <a:ea typeface="Arial Unicode MS" pitchFamily="34" charset="-120"/>
                <a:cs typeface="Arial Unicode MS" pitchFamily="34" charset="-120"/>
              </a:rPr>
              <a:t>nbsp</a:t>
            </a:r>
            <a:r>
              <a:rPr lang="en-US" altLang="zh-TW" dirty="0">
                <a:solidFill>
                  <a:schemeClr val="bg1"/>
                </a:solidFill>
                <a:latin typeface="Arial Unicode MS" pitchFamily="34" charset="-120"/>
                <a:ea typeface="Arial Unicode MS" pitchFamily="34" charset="-120"/>
                <a:cs typeface="Arial Unicode MS" pitchFamily="34" charset="-120"/>
              </a:rPr>
              <a:t>;</a:t>
            </a:r>
          </a:p>
          <a:p>
            <a:r>
              <a:rPr lang="en-US" altLang="zh-TW" dirty="0">
                <a:solidFill>
                  <a:schemeClr val="bg1"/>
                </a:solidFill>
                <a:latin typeface="Arial Unicode MS" pitchFamily="34" charset="-120"/>
                <a:ea typeface="Arial Unicode MS" pitchFamily="34" charset="-120"/>
                <a:cs typeface="Arial Unicode MS" pitchFamily="34" charset="-120"/>
              </a:rPr>
              <a:t>AND &amp;				&amp;amp;</a:t>
            </a:r>
          </a:p>
          <a:p>
            <a:r>
              <a:rPr lang="zh-TW" altLang="en-US" dirty="0">
                <a:solidFill>
                  <a:schemeClr val="bg1"/>
                </a:solidFill>
                <a:latin typeface="Arial Unicode MS" pitchFamily="34" charset="-120"/>
                <a:ea typeface="Arial Unicode MS" pitchFamily="34" charset="-120"/>
                <a:cs typeface="Arial Unicode MS" pitchFamily="34" charset="-120"/>
              </a:rPr>
              <a:t>大於 </a:t>
            </a:r>
            <a:r>
              <a:rPr lang="en-US" altLang="zh-TW" dirty="0">
                <a:solidFill>
                  <a:schemeClr val="bg1"/>
                </a:solidFill>
                <a:latin typeface="Arial Unicode MS" pitchFamily="34" charset="-120"/>
                <a:ea typeface="Arial Unicode MS" pitchFamily="34" charset="-120"/>
                <a:cs typeface="Arial Unicode MS" pitchFamily="34" charset="-120"/>
              </a:rPr>
              <a:t>&gt;				&amp;</a:t>
            </a:r>
            <a:r>
              <a:rPr lang="en-US" altLang="zh-TW" dirty="0" err="1">
                <a:solidFill>
                  <a:schemeClr val="bg1"/>
                </a:solidFill>
                <a:latin typeface="Arial Unicode MS" pitchFamily="34" charset="-120"/>
                <a:ea typeface="Arial Unicode MS" pitchFamily="34" charset="-120"/>
                <a:cs typeface="Arial Unicode MS" pitchFamily="34" charset="-120"/>
              </a:rPr>
              <a:t>gt</a:t>
            </a:r>
            <a:r>
              <a:rPr lang="en-US" altLang="zh-TW" dirty="0">
                <a:solidFill>
                  <a:schemeClr val="bg1"/>
                </a:solidFill>
                <a:latin typeface="Arial Unicode MS" pitchFamily="34" charset="-120"/>
                <a:ea typeface="Arial Unicode MS" pitchFamily="34" charset="-120"/>
                <a:cs typeface="Arial Unicode MS" pitchFamily="34" charset="-120"/>
              </a:rPr>
              <a:t>;</a:t>
            </a:r>
          </a:p>
          <a:p>
            <a:r>
              <a:rPr lang="zh-TW" altLang="en-US" dirty="0">
                <a:solidFill>
                  <a:schemeClr val="bg1"/>
                </a:solidFill>
                <a:latin typeface="Arial Unicode MS" pitchFamily="34" charset="-120"/>
                <a:ea typeface="Arial Unicode MS" pitchFamily="34" charset="-120"/>
                <a:cs typeface="Arial Unicode MS" pitchFamily="34" charset="-120"/>
              </a:rPr>
              <a:t>小於</a:t>
            </a:r>
            <a:r>
              <a:rPr lang="en-US" altLang="zh-TW" dirty="0">
                <a:solidFill>
                  <a:schemeClr val="bg1"/>
                </a:solidFill>
                <a:latin typeface="Arial Unicode MS" pitchFamily="34" charset="-120"/>
                <a:ea typeface="Arial Unicode MS" pitchFamily="34" charset="-120"/>
                <a:cs typeface="Arial Unicode MS" pitchFamily="34" charset="-120"/>
              </a:rPr>
              <a:t>&lt; 				&amp;</a:t>
            </a:r>
            <a:r>
              <a:rPr lang="en-US" altLang="zh-TW" dirty="0" err="1">
                <a:solidFill>
                  <a:schemeClr val="bg1"/>
                </a:solidFill>
                <a:latin typeface="Arial Unicode MS" pitchFamily="34" charset="-120"/>
                <a:ea typeface="Arial Unicode MS" pitchFamily="34" charset="-120"/>
                <a:cs typeface="Arial Unicode MS" pitchFamily="34" charset="-120"/>
              </a:rPr>
              <a:t>lt</a:t>
            </a:r>
            <a:r>
              <a:rPr lang="en-US" altLang="zh-TW" dirty="0">
                <a:solidFill>
                  <a:schemeClr val="bg1"/>
                </a:solidFill>
                <a:latin typeface="Arial Unicode MS" pitchFamily="34" charset="-120"/>
                <a:ea typeface="Arial Unicode MS" pitchFamily="34" charset="-120"/>
                <a:cs typeface="Arial Unicode MS" pitchFamily="34" charset="-120"/>
              </a:rPr>
              <a:t>;</a:t>
            </a:r>
          </a:p>
          <a:p>
            <a:r>
              <a:rPr lang="zh-TW" altLang="en-US" dirty="0">
                <a:solidFill>
                  <a:schemeClr val="bg1"/>
                </a:solidFill>
                <a:latin typeface="Arial Unicode MS" pitchFamily="34" charset="-120"/>
                <a:ea typeface="Arial Unicode MS" pitchFamily="34" charset="-120"/>
                <a:cs typeface="Arial Unicode MS" pitchFamily="34" charset="-120"/>
              </a:rPr>
              <a:t>雙引號 “				</a:t>
            </a:r>
            <a:r>
              <a:rPr lang="en-US" altLang="zh-TW" dirty="0">
                <a:solidFill>
                  <a:schemeClr val="bg1"/>
                </a:solidFill>
                <a:latin typeface="Arial Unicode MS" pitchFamily="34" charset="-120"/>
                <a:ea typeface="Arial Unicode MS" pitchFamily="34" charset="-120"/>
                <a:cs typeface="Arial Unicode MS" pitchFamily="34" charset="-120"/>
              </a:rPr>
              <a:t>&amp;</a:t>
            </a:r>
            <a:r>
              <a:rPr lang="en-US" altLang="zh-TW" dirty="0" err="1">
                <a:solidFill>
                  <a:schemeClr val="bg1"/>
                </a:solidFill>
                <a:latin typeface="Arial Unicode MS" pitchFamily="34" charset="-120"/>
                <a:ea typeface="Arial Unicode MS" pitchFamily="34" charset="-120"/>
                <a:cs typeface="Arial Unicode MS" pitchFamily="34" charset="-120"/>
              </a:rPr>
              <a:t>quot</a:t>
            </a:r>
            <a:r>
              <a:rPr lang="en-US" altLang="zh-TW" dirty="0">
                <a:solidFill>
                  <a:schemeClr val="bg1"/>
                </a:solidFill>
                <a:latin typeface="Arial Unicode MS" pitchFamily="34" charset="-120"/>
                <a:ea typeface="Arial Unicode MS" pitchFamily="34" charset="-120"/>
                <a:cs typeface="Arial Unicode MS" pitchFamily="34" charset="-120"/>
              </a:rPr>
              <a:t>;</a:t>
            </a:r>
            <a:endPar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endParaRPr>
          </a:p>
          <a:p>
            <a:r>
              <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Registered trademark®		&amp;</a:t>
            </a:r>
            <a:r>
              <a:rPr lang="en-US" altLang="zh-TW" dirty="0" err="1">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reg</a:t>
            </a:r>
            <a:r>
              <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 </a:t>
            </a:r>
          </a:p>
          <a:p>
            <a:r>
              <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Trademark ™ 			&amp;#8482;</a:t>
            </a:r>
          </a:p>
          <a:p>
            <a:endParaRPr lang="en-US" altLang="zh-TW" dirty="0">
              <a:solidFill>
                <a:schemeClr val="bg1"/>
              </a:solidFill>
              <a:latin typeface="新細明體" panose="02020500000000000000" pitchFamily="18" charset="-120"/>
            </a:endParaRPr>
          </a:p>
        </p:txBody>
      </p:sp>
      <p:sp>
        <p:nvSpPr>
          <p:cNvPr id="5" name="圓角矩形 4"/>
          <p:cNvSpPr/>
          <p:nvPr/>
        </p:nvSpPr>
        <p:spPr>
          <a:xfrm>
            <a:off x="968441" y="5612860"/>
            <a:ext cx="7037423" cy="729574"/>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marL="0" lvl="1">
              <a:lnSpc>
                <a:spcPct val="90000"/>
              </a:lnSpc>
              <a:defRPr/>
            </a:pPr>
            <a:r>
              <a:rPr lang="zh-TW" altLang="en-US" sz="2000" dirty="0"/>
              <a:t>更多的字符  </a:t>
            </a:r>
            <a:r>
              <a:rPr lang="en-US" altLang="zh-TW" sz="2000" dirty="0"/>
              <a:t>https://www.w3schools.com/html/html_entities.asp</a:t>
            </a: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22</a:t>
            </a:fld>
            <a:endParaRPr lang="zh-TW" altLang="en-US"/>
          </a:p>
        </p:txBody>
      </p:sp>
    </p:spTree>
    <p:extLst>
      <p:ext uri="{BB962C8B-B14F-4D97-AF65-F5344CB8AC3E}">
        <p14:creationId xmlns:p14="http://schemas.microsoft.com/office/powerpoint/2010/main" val="184129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圖片</a:t>
            </a:r>
            <a:r>
              <a:rPr lang="en-US" altLang="zh-TW" b="1" dirty="0">
                <a:solidFill>
                  <a:schemeClr val="bg1"/>
                </a:solidFill>
                <a:latin typeface="Arial Unicode MS" panose="020B0604020202020204" pitchFamily="34" charset="-120"/>
              </a:rPr>
              <a:t>(image)</a:t>
            </a:r>
            <a:r>
              <a:rPr lang="zh-TW" altLang="en-US" b="1" dirty="0">
                <a:solidFill>
                  <a:schemeClr val="bg1"/>
                </a:solidFill>
                <a:latin typeface="Arial Unicode MS" panose="020B0604020202020204" pitchFamily="34" charset="-120"/>
              </a:rPr>
              <a:t>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lnSpc>
                <a:spcPct val="80000"/>
              </a:lnSpc>
            </a:pPr>
            <a:r>
              <a:rPr lang="zh-TW" altLang="en-US" dirty="0">
                <a:solidFill>
                  <a:schemeClr val="bg1"/>
                </a:solidFill>
                <a:latin typeface="Arial Unicode MS" panose="020B0604020202020204" pitchFamily="34" charset="-120"/>
                <a:ea typeface="微軟正黑體" panose="020B0604030504040204" pitchFamily="34" charset="-120"/>
              </a:rPr>
              <a:t>插入圖片 </a:t>
            </a:r>
          </a:p>
          <a:p>
            <a:pPr>
              <a:lnSpc>
                <a:spcPct val="80000"/>
              </a:lnSpc>
              <a:buFont typeface="Wingdings" panose="05000000000000000000" pitchFamily="2" charset="2"/>
              <a:buNone/>
            </a:pPr>
            <a:r>
              <a:rPr lang="zh-TW" altLang="en-US" sz="2600" dirty="0">
                <a:solidFill>
                  <a:schemeClr val="bg1"/>
                </a:solidFill>
                <a:latin typeface="Arial Unicode MS" panose="020B0604020202020204" pitchFamily="34" charset="-120"/>
                <a:ea typeface="微軟正黑體" panose="020B0604030504040204" pitchFamily="34" charset="-120"/>
              </a:rPr>
              <a:t>  </a:t>
            </a:r>
            <a:r>
              <a:rPr lang="en-US" altLang="zh-TW" sz="2600" dirty="0">
                <a:solidFill>
                  <a:schemeClr val="bg1"/>
                </a:solidFill>
                <a:latin typeface="Arial Unicode MS" panose="020B0604020202020204" pitchFamily="34" charset="-120"/>
                <a:ea typeface="微軟正黑體" panose="020B0604030504040204" pitchFamily="34" charset="-120"/>
              </a:rPr>
              <a:t>&lt;</a:t>
            </a:r>
            <a:r>
              <a:rPr lang="en-US" altLang="zh-TW" sz="2600" dirty="0" err="1">
                <a:solidFill>
                  <a:schemeClr val="bg1"/>
                </a:solidFill>
                <a:latin typeface="Arial Unicode MS" panose="020B0604020202020204" pitchFamily="34" charset="-120"/>
                <a:ea typeface="微軟正黑體" panose="020B0604030504040204" pitchFamily="34" charset="-120"/>
              </a:rPr>
              <a:t>img</a:t>
            </a:r>
            <a:r>
              <a:rPr lang="en-US" altLang="zh-TW" sz="2600" dirty="0">
                <a:solidFill>
                  <a:schemeClr val="bg1"/>
                </a:solidFill>
                <a:latin typeface="Arial Unicode MS" panose="020B0604020202020204" pitchFamily="34" charset="-120"/>
                <a:ea typeface="微軟正黑體" panose="020B0604030504040204" pitchFamily="34" charset="-120"/>
              </a:rPr>
              <a:t> </a:t>
            </a:r>
            <a:r>
              <a:rPr lang="en-US" altLang="zh-TW" sz="2600" dirty="0" err="1">
                <a:solidFill>
                  <a:schemeClr val="bg1"/>
                </a:solidFill>
                <a:latin typeface="Arial Unicode MS" panose="020B0604020202020204" pitchFamily="34" charset="-120"/>
                <a:ea typeface="微軟正黑體" panose="020B0604030504040204" pitchFamily="34" charset="-120"/>
              </a:rPr>
              <a:t>src</a:t>
            </a:r>
            <a:r>
              <a:rPr lang="en-US" altLang="zh-TW" sz="26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“images/sakura.jpg”</a:t>
            </a:r>
            <a:r>
              <a:rPr lang="en-US" altLang="zh-TW" sz="2600" dirty="0">
                <a:solidFill>
                  <a:schemeClr val="bg1"/>
                </a:solidFill>
                <a:latin typeface="Arial Unicode MS" panose="020B0604020202020204" pitchFamily="34" charset="-120"/>
                <a:ea typeface="微軟正黑體" panose="020B0604030504040204" pitchFamily="34" charset="-120"/>
              </a:rPr>
              <a:t>  alt=</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600" dirty="0">
                <a:solidFill>
                  <a:schemeClr val="bg1"/>
                </a:solidFill>
                <a:latin typeface="Arial Unicode MS" panose="020B0604020202020204" pitchFamily="34" charset="-120"/>
                <a:ea typeface="微軟正黑體" panose="020B0604030504040204" pitchFamily="34" charset="-120"/>
              </a:rPr>
              <a:t>櫻花</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 title=</a:t>
            </a:r>
            <a:r>
              <a:rPr lang="en-US" altLang="zh-TW" dirty="0">
                <a:solidFill>
                  <a:schemeClr val="bg1"/>
                </a:solidFill>
                <a:latin typeface="Arial Unicode MS" panose="020B0604020202020204" pitchFamily="34" charset="-120"/>
                <a:ea typeface="微軟正黑體" panose="020B0604030504040204" pitchFamily="34" charset="-120"/>
              </a:rPr>
              <a:t>"…“ </a:t>
            </a:r>
            <a:r>
              <a:rPr lang="en-US" altLang="zh-TW" sz="2600" dirty="0">
                <a:solidFill>
                  <a:schemeClr val="bg1"/>
                </a:solidFill>
                <a:latin typeface="Arial Unicode MS" panose="020B0604020202020204" pitchFamily="34" charset="-120"/>
                <a:ea typeface="微軟正黑體" panose="020B0604030504040204" pitchFamily="34" charset="-120"/>
              </a:rPr>
              <a:t>width=</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600</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 height=</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400</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&gt;</a:t>
            </a:r>
          </a:p>
          <a:p>
            <a:pPr lvl="1" algn="just">
              <a:lnSpc>
                <a:spcPct val="80000"/>
              </a:lnSpc>
            </a:pP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pPr>
            <a:r>
              <a:rPr lang="en-US" altLang="zh-TW" sz="2200" dirty="0" err="1">
                <a:solidFill>
                  <a:schemeClr val="bg1"/>
                </a:solidFill>
                <a:latin typeface="Arial Unicode MS" panose="020B0604020202020204" pitchFamily="34" charset="-120"/>
                <a:ea typeface="微軟正黑體" panose="020B0604030504040204" pitchFamily="34" charset="-120"/>
              </a:rPr>
              <a:t>src</a:t>
            </a:r>
            <a:r>
              <a:rPr lang="en-US" altLang="zh-TW" sz="2200" dirty="0">
                <a:solidFill>
                  <a:schemeClr val="bg1"/>
                </a:solidFill>
                <a:latin typeface="Arial Unicode MS" panose="020B0604020202020204" pitchFamily="34" charset="-120"/>
                <a:ea typeface="微軟正黑體" panose="020B0604030504040204" pitchFamily="34" charset="-120"/>
              </a:rPr>
              <a:t>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a:t>
            </a:r>
            <a:r>
              <a:rPr lang="zh-TW" altLang="en-US" sz="2200" dirty="0">
                <a:solidFill>
                  <a:schemeClr val="bg1"/>
                </a:solidFill>
                <a:latin typeface="Arial Unicode MS" panose="020B0604020202020204" pitchFamily="34" charset="-120"/>
                <a:ea typeface="微軟正黑體" panose="020B0604030504040204" pitchFamily="34" charset="-120"/>
              </a:rPr>
              <a:t> 必要屬性，指定圖片來源的</a:t>
            </a:r>
            <a:r>
              <a:rPr lang="en-US" altLang="zh-TW" sz="2200" dirty="0" err="1">
                <a:solidFill>
                  <a:schemeClr val="bg1"/>
                </a:solidFill>
                <a:latin typeface="Arial Unicode MS" panose="020B0604020202020204" pitchFamily="34" charset="-120"/>
                <a:ea typeface="微軟正黑體" panose="020B0604030504040204" pitchFamily="34" charset="-120"/>
              </a:rPr>
              <a:t>url</a:t>
            </a:r>
            <a:endParaRPr lang="zh-TW" altLang="en-US"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pPr>
            <a:r>
              <a:rPr lang="en-US" altLang="zh-TW" sz="2200" dirty="0">
                <a:solidFill>
                  <a:schemeClr val="bg1"/>
                </a:solidFill>
                <a:latin typeface="Arial Unicode MS" panose="020B0604020202020204" pitchFamily="34" charset="-120"/>
                <a:ea typeface="微軟正黑體" panose="020B0604030504040204" pitchFamily="34" charset="-120"/>
              </a:rPr>
              <a:t>alt=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   不顯示圖形時以此文字代替</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pPr>
            <a:r>
              <a:rPr lang="en-US" altLang="zh-TW" sz="2200" dirty="0">
                <a:solidFill>
                  <a:schemeClr val="bg1"/>
                </a:solidFill>
                <a:latin typeface="Arial Unicode MS" panose="020B0604020202020204" pitchFamily="34" charset="-120"/>
                <a:ea typeface="微軟正黑體" panose="020B0604030504040204" pitchFamily="34" charset="-120"/>
              </a:rPr>
              <a:t>title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 ” </a:t>
            </a:r>
            <a:r>
              <a:rPr lang="zh-TW" altLang="en-US" sz="2200" dirty="0">
                <a:solidFill>
                  <a:schemeClr val="bg1"/>
                </a:solidFill>
                <a:latin typeface="Arial Unicode MS" panose="020B0604020202020204" pitchFamily="34" charset="-120"/>
                <a:ea typeface="微軟正黑體" panose="020B0604030504040204" pitchFamily="34" charset="-120"/>
              </a:rPr>
              <a:t> 當滑鼠移到圖片上時出現的說明文字</a:t>
            </a:r>
            <a:r>
              <a:rPr lang="en-US" altLang="zh-TW" sz="2200" dirty="0">
                <a:solidFill>
                  <a:schemeClr val="bg1"/>
                </a:solidFill>
                <a:latin typeface="Arial Unicode MS" panose="020B0604020202020204" pitchFamily="34" charset="-120"/>
                <a:ea typeface="微軟正黑體" panose="020B0604030504040204" pitchFamily="34" charset="-120"/>
              </a:rPr>
              <a:t>(IE7</a:t>
            </a:r>
            <a:r>
              <a:rPr lang="zh-TW" altLang="en-US" sz="2200" dirty="0">
                <a:solidFill>
                  <a:schemeClr val="bg1"/>
                </a:solidFill>
                <a:latin typeface="Arial Unicode MS" panose="020B0604020202020204" pitchFamily="34" charset="-120"/>
                <a:ea typeface="微軟正黑體" panose="020B0604030504040204" pitchFamily="34" charset="-120"/>
              </a:rPr>
              <a:t>之前</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lnSpc>
                <a:spcPct val="80000"/>
              </a:lnSpc>
            </a:pPr>
            <a:r>
              <a:rPr lang="en-US" altLang="zh-TW" sz="2200" dirty="0">
                <a:solidFill>
                  <a:schemeClr val="bg1"/>
                </a:solidFill>
                <a:latin typeface="Arial Unicode MS" panose="020B0604020202020204" pitchFamily="34" charset="-120"/>
                <a:ea typeface="微軟正黑體" panose="020B0604030504040204" pitchFamily="34" charset="-120"/>
              </a:rPr>
              <a:t>height, width</a:t>
            </a:r>
            <a:r>
              <a:rPr lang="zh-TW" altLang="en-US" sz="2200" dirty="0">
                <a:solidFill>
                  <a:schemeClr val="bg1"/>
                </a:solidFill>
                <a:latin typeface="Arial Unicode MS" panose="020B0604020202020204" pitchFamily="34" charset="-120"/>
                <a:ea typeface="微軟正黑體" panose="020B0604030504040204" pitchFamily="34" charset="-120"/>
              </a:rPr>
              <a:t>  圖高與圖寬</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buFontTx/>
              <a:buNone/>
            </a:pPr>
            <a:endParaRPr lang="en-US" altLang="zh-TW" sz="2200" dirty="0">
              <a:solidFill>
                <a:schemeClr val="bg1"/>
              </a:solidFill>
              <a:latin typeface="Arial Unicode MS" panose="020B0604020202020204" pitchFamily="34" charset="-120"/>
              <a:ea typeface="微軟正黑體" panose="020B0604030504040204" pitchFamily="34" charset="-120"/>
            </a:endParaRPr>
          </a:p>
          <a:p>
            <a:r>
              <a:rPr lang="zh-TW" altLang="en-US" dirty="0">
                <a:solidFill>
                  <a:schemeClr val="bg1"/>
                </a:solidFill>
                <a:latin typeface="Arial Unicode MS" panose="020B0604020202020204" pitchFamily="34" charset="-120"/>
                <a:ea typeface="微軟正黑體" panose="020B0604030504040204" pitchFamily="34" charset="-120"/>
              </a:rPr>
              <a:t>圖片超連結</a:t>
            </a:r>
            <a:endParaRPr lang="en-US" altLang="zh-TW" dirty="0">
              <a:solidFill>
                <a:schemeClr val="bg1"/>
              </a:solidFill>
              <a:latin typeface="Arial Unicode MS" panose="020B0604020202020204" pitchFamily="34" charset="-120"/>
              <a:ea typeface="微軟正黑體" panose="020B0604030504040204" pitchFamily="34" charset="-120"/>
            </a:endParaRPr>
          </a:p>
          <a:p>
            <a:pPr lvl="1"/>
            <a:r>
              <a:rPr lang="en-US" altLang="zh-TW" sz="2200" dirty="0">
                <a:solidFill>
                  <a:schemeClr val="bg1"/>
                </a:solidFill>
                <a:latin typeface="Arial Unicode MS" panose="020B0604020202020204" pitchFamily="34" charset="-120"/>
                <a:ea typeface="微軟正黑體" panose="020B0604030504040204" pitchFamily="34" charset="-120"/>
              </a:rPr>
              <a:t>&lt;a </a:t>
            </a:r>
            <a:r>
              <a:rPr lang="en-US" altLang="zh-TW" sz="2200" dirty="0" err="1">
                <a:solidFill>
                  <a:schemeClr val="bg1"/>
                </a:solidFill>
                <a:latin typeface="Arial Unicode MS" panose="020B0604020202020204" pitchFamily="34" charset="-120"/>
                <a:ea typeface="微軟正黑體" panose="020B0604030504040204" pitchFamily="34" charset="-120"/>
              </a:rPr>
              <a:t>href</a:t>
            </a:r>
            <a:r>
              <a:rPr lang="en-US" altLang="zh-TW" sz="2200" dirty="0">
                <a:solidFill>
                  <a:schemeClr val="bg1"/>
                </a:solidFill>
                <a:latin typeface="Arial Unicode MS" panose="020B0604020202020204" pitchFamily="34" charset="-120"/>
                <a:ea typeface="微軟正黑體" panose="020B0604030504040204" pitchFamily="34" charset="-120"/>
              </a:rPr>
              <a:t>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http://...</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&gt;</a:t>
            </a:r>
            <a:r>
              <a:rPr lang="zh-TW" altLang="en-US" sz="2200" dirty="0">
                <a:solidFill>
                  <a:schemeClr val="bg1"/>
                </a:solidFill>
                <a:latin typeface="Arial Unicode MS" panose="020B0604020202020204" pitchFamily="34" charset="-120"/>
                <a:ea typeface="微軟正黑體" panose="020B0604030504040204" pitchFamily="34" charset="-120"/>
              </a:rPr>
              <a:t>＜</a:t>
            </a:r>
            <a:r>
              <a:rPr lang="en-US" altLang="zh-TW" sz="2200" dirty="0" err="1">
                <a:solidFill>
                  <a:schemeClr val="bg1"/>
                </a:solidFill>
                <a:latin typeface="Arial Unicode MS" panose="020B0604020202020204" pitchFamily="34" charset="-120"/>
                <a:ea typeface="微軟正黑體" panose="020B0604030504040204" pitchFamily="34" charset="-120"/>
              </a:rPr>
              <a:t>img</a:t>
            </a:r>
            <a:r>
              <a:rPr lang="en-US" altLang="zh-TW" sz="2200" dirty="0">
                <a:solidFill>
                  <a:schemeClr val="bg1"/>
                </a:solidFill>
                <a:latin typeface="Arial Unicode MS" panose="020B0604020202020204" pitchFamily="34" charset="-120"/>
                <a:ea typeface="微軟正黑體" panose="020B0604030504040204" pitchFamily="34" charset="-120"/>
              </a:rPr>
              <a:t> </a:t>
            </a:r>
            <a:r>
              <a:rPr lang="en-US" altLang="zh-TW" sz="2200" dirty="0" err="1">
                <a:solidFill>
                  <a:schemeClr val="bg1"/>
                </a:solidFill>
                <a:latin typeface="Arial Unicode MS" panose="020B0604020202020204" pitchFamily="34" charset="-120"/>
                <a:ea typeface="微軟正黑體" panose="020B0604030504040204" pitchFamily="34" charset="-120"/>
              </a:rPr>
              <a:t>src</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dirty="0">
                <a:solidFill>
                  <a:schemeClr val="bg1"/>
                </a:solidFill>
                <a:latin typeface="Arial Unicode MS" panose="020B0604020202020204" pitchFamily="34" charset="-120"/>
                <a:ea typeface="微軟正黑體" panose="020B0604030504040204" pitchFamily="34" charset="-120"/>
              </a:rPr>
              <a:t>&gt;</a:t>
            </a:r>
            <a:r>
              <a:rPr lang="zh-TW" altLang="en-US" dirty="0">
                <a:solidFill>
                  <a:schemeClr val="bg1"/>
                </a:solidFill>
                <a:latin typeface="Arial Unicode MS" panose="020B0604020202020204" pitchFamily="34" charset="-120"/>
                <a:ea typeface="微軟正黑體" panose="020B0604030504040204" pitchFamily="34" charset="-120"/>
              </a:rPr>
              <a:t>圖檔連結</a:t>
            </a:r>
            <a:r>
              <a:rPr lang="en-US" altLang="zh-TW" dirty="0">
                <a:solidFill>
                  <a:schemeClr val="bg1"/>
                </a:solidFill>
                <a:latin typeface="Arial Unicode MS" panose="020B0604020202020204" pitchFamily="34" charset="-120"/>
                <a:ea typeface="微軟正黑體" panose="020B0604030504040204" pitchFamily="34" charset="-120"/>
              </a:rPr>
              <a:t>&lt;/a&gt;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23</a:t>
            </a:fld>
            <a:endParaRPr lang="zh-TW" altLang="en-US"/>
          </a:p>
        </p:txBody>
      </p:sp>
    </p:spTree>
    <p:extLst>
      <p:ext uri="{BB962C8B-B14F-4D97-AF65-F5344CB8AC3E}">
        <p14:creationId xmlns:p14="http://schemas.microsoft.com/office/powerpoint/2010/main" val="77613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r>
              <a:rPr lang="en-US" altLang="zh-TW" b="1" dirty="0">
                <a:solidFill>
                  <a:schemeClr val="bg1"/>
                </a:solidFill>
                <a:latin typeface="Arial Unicode MS" panose="020B0604020202020204" pitchFamily="34" charset="-120"/>
                <a:ea typeface="微軟正黑體" panose="020B0604030504040204" pitchFamily="34" charset="-120"/>
              </a:rPr>
              <a:t>(div)</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區塊元素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&lt;div&gt;</a:t>
            </a: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區塊元素特性無法併排</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預設無寬高顏色等樣式</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用來將網頁內各種元素分類排列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4" name="圓角矩形 3"/>
          <p:cNvSpPr/>
          <p:nvPr/>
        </p:nvSpPr>
        <p:spPr>
          <a:xfrm>
            <a:off x="1258432" y="4270777"/>
            <a:ext cx="6805753" cy="166289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&lt;div style="width:300px;height:300px;background-color:#</a:t>
            </a:r>
            <a:r>
              <a:rPr lang="en-US" altLang="zh-TW" dirty="0" err="1"/>
              <a:t>dda</a:t>
            </a:r>
            <a:r>
              <a:rPr lang="en-US" altLang="zh-TW" dirty="0"/>
              <a:t>;"&gt;</a:t>
            </a:r>
          </a:p>
          <a:p>
            <a:pPr>
              <a:defRPr/>
            </a:pPr>
            <a:r>
              <a:rPr lang="en-US" altLang="zh-TW" dirty="0"/>
              <a:t>        &lt;h1 style="color:#0a6;"&gt;</a:t>
            </a:r>
            <a:r>
              <a:rPr lang="zh-TW" altLang="en-US" dirty="0"/>
              <a:t>我是標題</a:t>
            </a:r>
            <a:r>
              <a:rPr lang="en-US" altLang="zh-TW" dirty="0"/>
              <a:t>&lt;/h1&gt;</a:t>
            </a:r>
          </a:p>
          <a:p>
            <a:pPr>
              <a:defRPr/>
            </a:pPr>
            <a:r>
              <a:rPr lang="en-US" altLang="zh-TW" dirty="0"/>
              <a:t>        &lt;p&gt;</a:t>
            </a:r>
            <a:r>
              <a:rPr lang="zh-TW" altLang="en-US" dirty="0"/>
              <a:t>我是內文</a:t>
            </a:r>
            <a:r>
              <a:rPr lang="en-US" altLang="zh-TW" dirty="0"/>
              <a:t>&lt;/p&gt;</a:t>
            </a:r>
          </a:p>
          <a:p>
            <a:pPr>
              <a:defRPr/>
            </a:pPr>
            <a:r>
              <a:rPr lang="en-US" altLang="zh-TW" dirty="0"/>
              <a:t>&lt;/div&gt;</a:t>
            </a:r>
          </a:p>
        </p:txBody>
      </p:sp>
      <p:pic>
        <p:nvPicPr>
          <p:cNvPr id="6" name="圖片 5"/>
          <p:cNvPicPr>
            <a:picLocks noChangeAspect="1"/>
          </p:cNvPicPr>
          <p:nvPr/>
        </p:nvPicPr>
        <p:blipFill>
          <a:blip r:embed="rId2" cstate="print"/>
          <a:stretch>
            <a:fillRect/>
          </a:stretch>
        </p:blipFill>
        <p:spPr>
          <a:xfrm>
            <a:off x="5968685" y="1889866"/>
            <a:ext cx="2095500" cy="2085975"/>
          </a:xfrm>
          <a:prstGeom prst="rect">
            <a:avLst/>
          </a:prstGeom>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24</a:t>
            </a:fld>
            <a:endParaRPr lang="zh-TW" altLang="en-US"/>
          </a:p>
        </p:txBody>
      </p:sp>
    </p:spTree>
    <p:extLst>
      <p:ext uri="{BB962C8B-B14F-4D97-AF65-F5344CB8AC3E}">
        <p14:creationId xmlns:p14="http://schemas.microsoft.com/office/powerpoint/2010/main" val="951183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超連結 </a:t>
            </a:r>
            <a:r>
              <a:rPr lang="en-US" altLang="zh-TW" b="1" dirty="0">
                <a:solidFill>
                  <a:schemeClr val="bg1"/>
                </a:solidFill>
                <a:latin typeface="Arial Unicode MS" panose="020B0604020202020204" pitchFamily="34" charset="-120"/>
              </a:rPr>
              <a:t>(Hyperlink)</a:t>
            </a:r>
            <a:r>
              <a:rPr lang="zh-TW" altLang="en-US" b="1" dirty="0">
                <a:solidFill>
                  <a:schemeClr val="bg1"/>
                </a:solidFill>
                <a:latin typeface="Arial Unicode MS" panose="020B0604020202020204" pitchFamily="34" charset="-120"/>
              </a:rPr>
              <a:t>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lnSpcReduction="10000"/>
          </a:bodyPr>
          <a:lstStyle/>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連結到其他網站</a:t>
            </a:r>
          </a:p>
          <a:p>
            <a:pPr algn="just">
              <a:buNone/>
              <a:defRPr/>
            </a:pPr>
            <a:r>
              <a:rPr lang="zh-TW" altLang="en-US" sz="2600" dirty="0">
                <a:solidFill>
                  <a:schemeClr val="bg1"/>
                </a:solidFill>
                <a:latin typeface="Arial Unicode MS" panose="020B0604020202020204" pitchFamily="34" charset="-120"/>
                <a:ea typeface="微軟正黑體" panose="020B0604030504040204" pitchFamily="34" charset="-120"/>
              </a:rPr>
              <a:t>		 </a:t>
            </a:r>
            <a:r>
              <a:rPr lang="en-US" altLang="zh-TW" sz="2100" dirty="0">
                <a:solidFill>
                  <a:schemeClr val="bg1"/>
                </a:solidFill>
                <a:latin typeface="Arial Unicode MS" panose="020B0604020202020204" pitchFamily="34" charset="-120"/>
                <a:ea typeface="微軟正黑體" panose="020B0604030504040204" pitchFamily="34" charset="-120"/>
              </a:rPr>
              <a:t>&lt;a </a:t>
            </a:r>
            <a:r>
              <a:rPr lang="en-US" altLang="zh-TW" sz="2100" dirty="0" err="1">
                <a:solidFill>
                  <a:schemeClr val="bg1"/>
                </a:solidFill>
                <a:latin typeface="Arial Unicode MS" panose="020B0604020202020204" pitchFamily="34" charset="-120"/>
                <a:ea typeface="微軟正黑體" panose="020B0604030504040204" pitchFamily="34" charset="-120"/>
              </a:rPr>
              <a:t>href</a:t>
            </a:r>
            <a:r>
              <a:rPr lang="en-US" altLang="zh-TW" sz="2100" dirty="0">
                <a:solidFill>
                  <a:schemeClr val="bg1"/>
                </a:solidFill>
                <a:latin typeface="Arial Unicode MS" panose="020B0604020202020204" pitchFamily="34" charset="-120"/>
                <a:ea typeface="微軟正黑體" panose="020B0604030504040204" pitchFamily="34" charset="-120"/>
              </a:rPr>
              <a:t>= "http://www.iiiedu.org.tw"&gt;</a:t>
            </a:r>
            <a:r>
              <a:rPr lang="zh-TW" altLang="en-US" sz="2100" dirty="0">
                <a:solidFill>
                  <a:schemeClr val="bg1"/>
                </a:solidFill>
                <a:latin typeface="Arial Unicode MS" panose="020B0604020202020204" pitchFamily="34" charset="-120"/>
                <a:ea typeface="微軟正黑體" panose="020B0604030504040204" pitchFamily="34" charset="-120"/>
              </a:rPr>
              <a:t>資策會</a:t>
            </a:r>
            <a:r>
              <a:rPr lang="en-US" altLang="zh-TW" sz="2100" dirty="0">
                <a:solidFill>
                  <a:schemeClr val="bg1"/>
                </a:solidFill>
                <a:latin typeface="Arial Unicode MS" panose="020B0604020202020204" pitchFamily="34" charset="-120"/>
                <a:ea typeface="微軟正黑體" panose="020B0604030504040204" pitchFamily="34" charset="-120"/>
              </a:rPr>
              <a:t>&lt;/a&gt;</a:t>
            </a:r>
          </a:p>
          <a:p>
            <a:pPr algn="just">
              <a:defRPr/>
            </a:pPr>
            <a:r>
              <a:rPr lang="zh-TW" altLang="en-US" sz="2600" dirty="0">
                <a:solidFill>
                  <a:schemeClr val="bg1"/>
                </a:solidFill>
                <a:latin typeface="Arial Unicode MS" panose="020B0604020202020204" pitchFamily="34" charset="-120"/>
              </a:rPr>
              <a:t>連結到同一網站內的網頁</a:t>
            </a:r>
            <a:endParaRPr lang="en-US" altLang="zh-TW" sz="2600" dirty="0">
              <a:solidFill>
                <a:schemeClr val="bg1"/>
              </a:solidFill>
              <a:latin typeface="Arial Unicode MS" panose="020B0604020202020204" pitchFamily="34" charset="-120"/>
            </a:endParaRPr>
          </a:p>
          <a:p>
            <a:pPr marL="457200" lvl="1" indent="0" algn="just">
              <a:buNone/>
              <a:defRPr/>
            </a:pPr>
            <a:r>
              <a:rPr lang="zh-TW" altLang="en-US" sz="2200" dirty="0">
                <a:solidFill>
                  <a:schemeClr val="bg1"/>
                </a:solidFill>
                <a:latin typeface="Arial Unicode MS" panose="020B0604020202020204" pitchFamily="34" charset="-120"/>
                <a:ea typeface="微軟正黑體" panose="020B0604030504040204" pitchFamily="34" charset="-120"/>
              </a:rPr>
              <a:t>       </a:t>
            </a:r>
            <a:r>
              <a:rPr lang="en-US" altLang="zh-TW" sz="2000" dirty="0">
                <a:solidFill>
                  <a:schemeClr val="bg1"/>
                </a:solidFill>
                <a:latin typeface="Arial Unicode MS" panose="020B0604020202020204" pitchFamily="34" charset="-120"/>
              </a:rPr>
              <a:t>&lt;a </a:t>
            </a:r>
            <a:r>
              <a:rPr lang="en-US" altLang="zh-TW" sz="2000" dirty="0" err="1">
                <a:solidFill>
                  <a:schemeClr val="bg1"/>
                </a:solidFill>
                <a:latin typeface="Arial Unicode MS" panose="020B0604020202020204" pitchFamily="34" charset="-120"/>
              </a:rPr>
              <a:t>href</a:t>
            </a:r>
            <a:r>
              <a:rPr lang="en-US" altLang="zh-TW" sz="2000" dirty="0">
                <a:solidFill>
                  <a:schemeClr val="bg1"/>
                </a:solidFill>
                <a:latin typeface="Arial Unicode MS" panose="020B0604020202020204" pitchFamily="34" charset="-120"/>
              </a:rPr>
              <a:t>= “product.html"&gt;</a:t>
            </a:r>
            <a:r>
              <a:rPr lang="zh-TW" altLang="en-US" sz="2000" dirty="0">
                <a:solidFill>
                  <a:schemeClr val="bg1"/>
                </a:solidFill>
                <a:latin typeface="Arial Unicode MS" panose="020B0604020202020204" pitchFamily="34" charset="-120"/>
              </a:rPr>
              <a:t>資策會</a:t>
            </a:r>
            <a:r>
              <a:rPr lang="en-US" altLang="zh-TW" sz="2000" dirty="0">
                <a:solidFill>
                  <a:schemeClr val="bg1"/>
                </a:solidFill>
                <a:latin typeface="Arial Unicode MS" panose="020B0604020202020204" pitchFamily="34" charset="-120"/>
              </a:rPr>
              <a:t>&lt;/a&gt;</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連結到同一網頁內的特定位置</a:t>
            </a:r>
            <a:r>
              <a:rPr lang="en-US" altLang="zh-TW" sz="2600" dirty="0">
                <a:solidFill>
                  <a:schemeClr val="bg1"/>
                </a:solidFill>
                <a:latin typeface="Arial Unicode MS" panose="020B0604020202020204" pitchFamily="34" charset="-120"/>
                <a:ea typeface="微軟正黑體" panose="020B0604030504040204" pitchFamily="34" charset="-120"/>
              </a:rPr>
              <a:t>(</a:t>
            </a:r>
            <a:r>
              <a:rPr lang="zh-TW" altLang="en-US" sz="2600" dirty="0">
                <a:solidFill>
                  <a:schemeClr val="bg1"/>
                </a:solidFill>
                <a:latin typeface="Arial Unicode MS" panose="020B0604020202020204" pitchFamily="34" charset="-120"/>
                <a:ea typeface="微軟正黑體" panose="020B0604030504040204" pitchFamily="34" charset="-120"/>
              </a:rPr>
              <a:t>書籤</a:t>
            </a:r>
            <a:r>
              <a:rPr lang="en-US" altLang="zh-TW" sz="2600" dirty="0">
                <a:solidFill>
                  <a:schemeClr val="bg1"/>
                </a:solidFill>
                <a:latin typeface="Arial Unicode MS" panose="020B0604020202020204" pitchFamily="34" charset="-120"/>
                <a:ea typeface="微軟正黑體" panose="020B0604030504040204" pitchFamily="34" charset="-120"/>
              </a:rPr>
              <a:t>)</a:t>
            </a:r>
          </a:p>
          <a:p>
            <a:pPr lvl="1" algn="just">
              <a:buFont typeface="Calibri" panose="020F0502020204030204" pitchFamily="34" charset="0"/>
              <a:buChar char="-"/>
              <a:defRPr/>
            </a:pPr>
            <a:r>
              <a:rPr lang="zh-TW" altLang="en-US" sz="2200" dirty="0">
                <a:solidFill>
                  <a:schemeClr val="bg1"/>
                </a:solidFill>
                <a:latin typeface="Arial Unicode MS" panose="020B0604020202020204" pitchFamily="34" charset="-120"/>
                <a:ea typeface="微軟正黑體" panose="020B0604030504040204" pitchFamily="34" charset="-120"/>
              </a:rPr>
              <a:t>使用</a:t>
            </a:r>
            <a:r>
              <a:rPr lang="en-US" altLang="zh-TW" sz="2200" dirty="0">
                <a:solidFill>
                  <a:schemeClr val="bg1"/>
                </a:solidFill>
                <a:latin typeface="Arial Unicode MS" panose="020B0604020202020204" pitchFamily="34" charset="-120"/>
                <a:ea typeface="微軟正黑體" panose="020B0604030504040204" pitchFamily="34" charset="-120"/>
              </a:rPr>
              <a:t>id</a:t>
            </a:r>
            <a:r>
              <a:rPr lang="zh-TW" altLang="en-US" sz="2200" dirty="0">
                <a:solidFill>
                  <a:schemeClr val="bg1"/>
                </a:solidFill>
                <a:latin typeface="Arial Unicode MS" panose="020B0604020202020204" pitchFamily="34" charset="-120"/>
                <a:ea typeface="微軟正黑體" panose="020B0604030504040204" pitchFamily="34" charset="-120"/>
              </a:rPr>
              <a:t>屬性建立書籤 </a:t>
            </a:r>
            <a:r>
              <a:rPr lang="en-US" altLang="zh-TW" sz="2200" dirty="0">
                <a:solidFill>
                  <a:schemeClr val="bg1"/>
                </a:solidFill>
                <a:latin typeface="Arial Unicode MS" panose="020B0604020202020204" pitchFamily="34" charset="-120"/>
                <a:ea typeface="微軟正黑體" panose="020B0604030504040204" pitchFamily="34" charset="-120"/>
              </a:rPr>
              <a:t>&lt;p id=</a:t>
            </a:r>
            <a:r>
              <a:rPr lang="en-US" altLang="zh-TW" sz="20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bookmark1"&gt;</a:t>
            </a:r>
            <a:r>
              <a:rPr lang="en-US" altLang="zh-TW" sz="2200" dirty="0" err="1">
                <a:solidFill>
                  <a:schemeClr val="bg1"/>
                </a:solidFill>
                <a:latin typeface="Arial Unicode MS" panose="020B0604020202020204" pitchFamily="34" charset="-120"/>
                <a:ea typeface="微軟正黑體" panose="020B0604030504040204" pitchFamily="34" charset="-120"/>
              </a:rPr>
              <a:t>ooo</a:t>
            </a:r>
            <a:r>
              <a:rPr lang="en-US" altLang="zh-TW" sz="2200" dirty="0">
                <a:solidFill>
                  <a:schemeClr val="bg1"/>
                </a:solidFill>
                <a:latin typeface="Arial Unicode MS" panose="020B0604020202020204" pitchFamily="34" charset="-120"/>
                <a:ea typeface="微軟正黑體" panose="020B0604030504040204" pitchFamily="34" charset="-120"/>
              </a:rPr>
              <a:t>&lt;/p&gt;</a:t>
            </a:r>
          </a:p>
          <a:p>
            <a:pPr lvl="1" algn="just">
              <a:buFont typeface="Calibri" panose="020F0502020204030204" pitchFamily="34" charset="0"/>
              <a:buChar char="-"/>
              <a:defRPr/>
            </a:pPr>
            <a:r>
              <a:rPr lang="zh-TW" altLang="en-US" sz="2200" dirty="0">
                <a:solidFill>
                  <a:schemeClr val="bg1"/>
                </a:solidFill>
                <a:latin typeface="Arial Unicode MS" panose="020B0604020202020204" pitchFamily="34" charset="-120"/>
                <a:ea typeface="微軟正黑體" panose="020B0604030504040204" pitchFamily="34" charset="-120"/>
              </a:rPr>
              <a:t>再做超連結 </a:t>
            </a:r>
            <a:r>
              <a:rPr lang="en-US" altLang="zh-TW" sz="2200" dirty="0">
                <a:solidFill>
                  <a:schemeClr val="bg1"/>
                </a:solidFill>
                <a:latin typeface="Arial Unicode MS" panose="020B0604020202020204" pitchFamily="34" charset="-120"/>
                <a:ea typeface="微軟正黑體" panose="020B0604030504040204" pitchFamily="34" charset="-120"/>
              </a:rPr>
              <a:t>&lt;a </a:t>
            </a:r>
            <a:r>
              <a:rPr lang="en-US" altLang="zh-TW" sz="2200" dirty="0" err="1">
                <a:solidFill>
                  <a:schemeClr val="bg1"/>
                </a:solidFill>
                <a:latin typeface="Arial Unicode MS" panose="020B0604020202020204" pitchFamily="34" charset="-120"/>
                <a:ea typeface="微軟正黑體" panose="020B0604030504040204" pitchFamily="34" charset="-120"/>
              </a:rPr>
              <a:t>href</a:t>
            </a:r>
            <a:r>
              <a:rPr lang="en-US" altLang="zh-TW" sz="2200" dirty="0">
                <a:solidFill>
                  <a:schemeClr val="bg1"/>
                </a:solidFill>
                <a:latin typeface="Arial Unicode MS" panose="020B0604020202020204" pitchFamily="34" charset="-120"/>
                <a:ea typeface="微軟正黑體" panose="020B0604030504040204" pitchFamily="34" charset="-120"/>
              </a:rPr>
              <a:t>= "#bookmark1"&gt;</a:t>
            </a:r>
            <a:r>
              <a:rPr lang="zh-TW" altLang="en-US" sz="2200" dirty="0">
                <a:solidFill>
                  <a:schemeClr val="bg1"/>
                </a:solidFill>
                <a:latin typeface="Arial Unicode MS" panose="020B0604020202020204" pitchFamily="34" charset="-120"/>
                <a:ea typeface="微軟正黑體" panose="020B0604030504040204" pitchFamily="34" charset="-120"/>
              </a:rPr>
              <a:t>標題一 </a:t>
            </a:r>
            <a:r>
              <a:rPr lang="en-US" altLang="zh-TW" sz="2200" dirty="0">
                <a:solidFill>
                  <a:schemeClr val="bg1"/>
                </a:solidFill>
                <a:latin typeface="Arial Unicode MS" panose="020B0604020202020204" pitchFamily="34" charset="-120"/>
                <a:ea typeface="微軟正黑體" panose="020B0604030504040204" pitchFamily="34" charset="-120"/>
              </a:rPr>
              <a:t>&lt;/a&gt;</a:t>
            </a:r>
          </a:p>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連結電子郵件位址</a:t>
            </a:r>
          </a:p>
          <a:p>
            <a:pPr lvl="1">
              <a:buFont typeface="Calibri" panose="020F0502020204030204" pitchFamily="34" charset="0"/>
              <a:buChar char="-"/>
              <a:defRPr/>
            </a:pPr>
            <a:r>
              <a:rPr lang="en-US" altLang="zh-TW" sz="2200" dirty="0">
                <a:solidFill>
                  <a:schemeClr val="bg1"/>
                </a:solidFill>
                <a:latin typeface="Arial Unicode MS" panose="020B0604020202020204" pitchFamily="34" charset="-120"/>
                <a:ea typeface="微軟正黑體" panose="020B0604030504040204" pitchFamily="34" charset="-120"/>
              </a:rPr>
              <a:t>&lt;a </a:t>
            </a:r>
            <a:r>
              <a:rPr lang="en-US" altLang="zh-TW" sz="2200" dirty="0" err="1">
                <a:solidFill>
                  <a:schemeClr val="bg1"/>
                </a:solidFill>
                <a:latin typeface="Arial Unicode MS" panose="020B0604020202020204" pitchFamily="34" charset="-120"/>
                <a:ea typeface="微軟正黑體" panose="020B0604030504040204" pitchFamily="34" charset="-120"/>
              </a:rPr>
              <a:t>href</a:t>
            </a:r>
            <a:r>
              <a:rPr lang="en-US" altLang="zh-TW" sz="2200" dirty="0">
                <a:solidFill>
                  <a:schemeClr val="bg1"/>
                </a:solidFill>
                <a:latin typeface="Arial Unicode MS" panose="020B0604020202020204" pitchFamily="34" charset="-120"/>
                <a:ea typeface="微軟正黑體" panose="020B0604030504040204" pitchFamily="34" charset="-120"/>
              </a:rPr>
              <a:t>= "mailto:@iii.org.tw "&gt; </a:t>
            </a:r>
            <a:r>
              <a:rPr lang="zh-TW" altLang="en-US" sz="2200" dirty="0">
                <a:solidFill>
                  <a:schemeClr val="bg1"/>
                </a:solidFill>
                <a:latin typeface="Arial Unicode MS" panose="020B0604020202020204" pitchFamily="34" charset="-120"/>
                <a:ea typeface="微軟正黑體" panose="020B0604030504040204" pitchFamily="34" charset="-120"/>
              </a:rPr>
              <a:t>寄信給我 </a:t>
            </a:r>
            <a:r>
              <a:rPr lang="en-US" altLang="zh-TW" sz="2200" dirty="0">
                <a:solidFill>
                  <a:schemeClr val="bg1"/>
                </a:solidFill>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defRPr/>
            </a:pPr>
            <a:r>
              <a:rPr lang="en-US" altLang="zh-TW" sz="2200" dirty="0">
                <a:solidFill>
                  <a:schemeClr val="bg1"/>
                </a:solidFill>
                <a:latin typeface="Arial Unicode MS" panose="020B0604020202020204" pitchFamily="34" charset="-120"/>
              </a:rPr>
              <a:t>&lt;a </a:t>
            </a:r>
            <a:r>
              <a:rPr lang="en-US" altLang="zh-TW" sz="2200" dirty="0" err="1">
                <a:solidFill>
                  <a:schemeClr val="bg1"/>
                </a:solidFill>
                <a:latin typeface="Arial Unicode MS" panose="020B0604020202020204" pitchFamily="34" charset="-120"/>
              </a:rPr>
              <a:t>href</a:t>
            </a:r>
            <a:r>
              <a:rPr lang="en-US" altLang="zh-TW" sz="2200" dirty="0">
                <a:solidFill>
                  <a:schemeClr val="bg1"/>
                </a:solidFill>
                <a:latin typeface="Arial Unicode MS" panose="020B0604020202020204" pitchFamily="34" charset="-120"/>
              </a:rPr>
              <a:t>= “mailto:@iii.org.tw ?subject=test”&gt; </a:t>
            </a:r>
            <a:r>
              <a:rPr lang="zh-TW" altLang="en-US" sz="2200" dirty="0">
                <a:solidFill>
                  <a:schemeClr val="bg1"/>
                </a:solidFill>
                <a:latin typeface="Arial Unicode MS" panose="020B0604020202020204" pitchFamily="34" charset="-120"/>
              </a:rPr>
              <a:t>寄信給我 </a:t>
            </a:r>
            <a:r>
              <a:rPr lang="en-US" altLang="zh-TW" sz="2200" dirty="0">
                <a:solidFill>
                  <a:schemeClr val="bg1"/>
                </a:solidFill>
                <a:latin typeface="Arial Unicode MS" panose="020B0604020202020204" pitchFamily="34" charset="-120"/>
              </a:rPr>
              <a:t>&lt;/a&gt; </a:t>
            </a:r>
            <a:r>
              <a:rPr lang="zh-TW" altLang="en-US" sz="2200" dirty="0">
                <a:solidFill>
                  <a:schemeClr val="bg1"/>
                </a:solidFill>
                <a:latin typeface="Arial Unicode MS" panose="020B0604020202020204" pitchFamily="34" charset="-120"/>
              </a:rPr>
              <a:t>加上主旨</a:t>
            </a:r>
            <a:endParaRPr lang="en-US" altLang="zh-TW" sz="2200" dirty="0">
              <a:solidFill>
                <a:schemeClr val="bg1"/>
              </a:solidFill>
              <a:latin typeface="Arial Unicode MS" panose="020B060402020202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25</a:t>
            </a:fld>
            <a:endParaRPr lang="zh-TW" altLang="en-US"/>
          </a:p>
        </p:txBody>
      </p:sp>
    </p:spTree>
    <p:extLst>
      <p:ext uri="{BB962C8B-B14F-4D97-AF65-F5344CB8AC3E}">
        <p14:creationId xmlns:p14="http://schemas.microsoft.com/office/powerpoint/2010/main" val="287825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清單元素</a:t>
            </a: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sz="2600" dirty="0">
                <a:solidFill>
                  <a:schemeClr val="bg1"/>
                </a:solidFill>
                <a:latin typeface="Arial Unicode MS" panose="020B0604020202020204" pitchFamily="34" charset="-120"/>
                <a:ea typeface="微軟正黑體" panose="020B0604030504040204" pitchFamily="34" charset="-120"/>
              </a:rPr>
              <a:t>項目清單 </a:t>
            </a:r>
            <a:r>
              <a:rPr lang="en-US" altLang="zh-TW" sz="2600" dirty="0">
                <a:solidFill>
                  <a:schemeClr val="bg1"/>
                </a:solidFill>
                <a:latin typeface="Arial Unicode MS" panose="020B0604020202020204" pitchFamily="34" charset="-120"/>
                <a:ea typeface="微軟正黑體" panose="020B0604030504040204" pitchFamily="34" charset="-120"/>
              </a:rPr>
              <a:t>&lt;</a:t>
            </a:r>
            <a:r>
              <a:rPr lang="en-US" altLang="zh-TW" sz="2600" dirty="0" err="1">
                <a:solidFill>
                  <a:schemeClr val="bg1"/>
                </a:solidFill>
                <a:latin typeface="Arial Unicode MS" panose="020B0604020202020204" pitchFamily="34" charset="-120"/>
                <a:ea typeface="微軟正黑體" panose="020B0604030504040204" pitchFamily="34" charset="-120"/>
              </a:rPr>
              <a:t>ul</a:t>
            </a:r>
            <a:r>
              <a:rPr lang="en-US" altLang="zh-TW" sz="2600" dirty="0">
                <a:solidFill>
                  <a:schemeClr val="bg1"/>
                </a:solidFill>
                <a:latin typeface="Arial Unicode MS" panose="020B0604020202020204" pitchFamily="34" charset="-120"/>
                <a:ea typeface="微軟正黑體" panose="020B0604030504040204" pitchFamily="34" charset="-120"/>
              </a:rPr>
              <a:t>&gt;&lt;/</a:t>
            </a:r>
            <a:r>
              <a:rPr lang="en-US" altLang="zh-TW" sz="2600" dirty="0" err="1">
                <a:solidFill>
                  <a:schemeClr val="bg1"/>
                </a:solidFill>
                <a:latin typeface="Arial Unicode MS" panose="020B0604020202020204" pitchFamily="34" charset="-120"/>
                <a:ea typeface="微軟正黑體" panose="020B0604030504040204" pitchFamily="34" charset="-120"/>
              </a:rPr>
              <a:t>ul</a:t>
            </a:r>
            <a:r>
              <a:rPr lang="en-US" altLang="zh-TW" sz="2600" dirty="0">
                <a:solidFill>
                  <a:schemeClr val="bg1"/>
                </a:solidFill>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en-US" altLang="zh-TW" sz="2200" dirty="0">
                <a:solidFill>
                  <a:schemeClr val="bg1"/>
                </a:solidFill>
                <a:latin typeface="Arial Unicode MS" panose="020B0604020202020204" pitchFamily="34" charset="-120"/>
                <a:ea typeface="微軟正黑體" panose="020B0604030504040204" pitchFamily="34" charset="-120"/>
              </a:rPr>
              <a:t>type = " disc, circle ,square "</a:t>
            </a:r>
            <a:endParaRPr lang="zh-TW" altLang="en-US" sz="22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單一清單項目</a:t>
            </a:r>
            <a:r>
              <a:rPr lang="en-US" altLang="zh-TW" sz="2200" dirty="0">
                <a:solidFill>
                  <a:schemeClr val="bg1"/>
                </a:solidFill>
                <a:latin typeface="Arial Unicode MS" panose="020B0604020202020204" pitchFamily="34" charset="-120"/>
                <a:ea typeface="微軟正黑體" panose="020B0604030504040204" pitchFamily="34" charset="-120"/>
              </a:rPr>
              <a:t>&lt;li&gt;&lt;/li&gt;</a:t>
            </a:r>
          </a:p>
          <a:p>
            <a:r>
              <a:rPr lang="zh-TW" altLang="en-US" sz="2600" dirty="0">
                <a:solidFill>
                  <a:schemeClr val="bg1"/>
                </a:solidFill>
                <a:latin typeface="Arial Unicode MS" panose="020B0604020202020204" pitchFamily="34" charset="-120"/>
                <a:ea typeface="微軟正黑體" panose="020B0604030504040204" pitchFamily="34" charset="-120"/>
              </a:rPr>
              <a:t>序號清單 </a:t>
            </a:r>
            <a:r>
              <a:rPr lang="en-US" altLang="zh-TW" sz="2600" dirty="0">
                <a:solidFill>
                  <a:schemeClr val="bg1"/>
                </a:solidFill>
                <a:latin typeface="Arial Unicode MS" panose="020B0604020202020204" pitchFamily="34" charset="-120"/>
                <a:ea typeface="微軟正黑體" panose="020B0604030504040204" pitchFamily="34" charset="-120"/>
              </a:rPr>
              <a:t>&lt;</a:t>
            </a:r>
            <a:r>
              <a:rPr lang="en-US" altLang="zh-TW" sz="2600" dirty="0" err="1">
                <a:solidFill>
                  <a:schemeClr val="bg1"/>
                </a:solidFill>
                <a:latin typeface="Arial Unicode MS" panose="020B0604020202020204" pitchFamily="34" charset="-120"/>
                <a:ea typeface="微軟正黑體" panose="020B0604030504040204" pitchFamily="34" charset="-120"/>
              </a:rPr>
              <a:t>ol</a:t>
            </a:r>
            <a:r>
              <a:rPr lang="en-US" altLang="zh-TW" sz="2600" dirty="0">
                <a:solidFill>
                  <a:schemeClr val="bg1"/>
                </a:solidFill>
                <a:latin typeface="Arial Unicode MS" panose="020B0604020202020204" pitchFamily="34" charset="-120"/>
                <a:ea typeface="微軟正黑體" panose="020B0604030504040204" pitchFamily="34" charset="-120"/>
              </a:rPr>
              <a:t>&gt;&lt;/</a:t>
            </a:r>
            <a:r>
              <a:rPr lang="en-US" altLang="zh-TW" sz="2600" dirty="0" err="1">
                <a:solidFill>
                  <a:schemeClr val="bg1"/>
                </a:solidFill>
                <a:latin typeface="Arial Unicode MS" panose="020B0604020202020204" pitchFamily="34" charset="-120"/>
                <a:ea typeface="微軟正黑體" panose="020B0604030504040204" pitchFamily="34" charset="-120"/>
              </a:rPr>
              <a:t>ol</a:t>
            </a:r>
            <a:r>
              <a:rPr lang="en-US" altLang="zh-TW" sz="2600" dirty="0">
                <a:solidFill>
                  <a:schemeClr val="bg1"/>
                </a:solidFill>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en-US" altLang="zh-TW" sz="2200" dirty="0">
                <a:solidFill>
                  <a:schemeClr val="bg1"/>
                </a:solidFill>
                <a:latin typeface="Arial Unicode MS" panose="020B0604020202020204" pitchFamily="34" charset="-120"/>
                <a:ea typeface="微軟正黑體" panose="020B0604030504040204" pitchFamily="34" charset="-120"/>
              </a:rPr>
              <a:t>type = " 1, a, A, </a:t>
            </a:r>
            <a:r>
              <a:rPr lang="en-US" altLang="zh-TW" sz="2200" dirty="0" err="1">
                <a:solidFill>
                  <a:schemeClr val="bg1"/>
                </a:solidFill>
                <a:latin typeface="Arial Unicode MS" panose="020B0604020202020204" pitchFamily="34" charset="-120"/>
                <a:ea typeface="微軟正黑體" panose="020B0604030504040204" pitchFamily="34" charset="-120"/>
              </a:rPr>
              <a:t>i</a:t>
            </a:r>
            <a:r>
              <a:rPr lang="en-US" altLang="zh-TW" sz="2200" dirty="0">
                <a:solidFill>
                  <a:schemeClr val="bg1"/>
                </a:solidFill>
                <a:latin typeface="Arial Unicode MS" panose="020B0604020202020204" pitchFamily="34" charset="-120"/>
                <a:ea typeface="微軟正黑體" panose="020B0604030504040204" pitchFamily="34" charset="-120"/>
              </a:rPr>
              <a:t>, I "</a:t>
            </a: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單一清單項目 </a:t>
            </a:r>
            <a:r>
              <a:rPr lang="en-US" altLang="zh-TW" sz="2200" dirty="0">
                <a:solidFill>
                  <a:schemeClr val="bg1"/>
                </a:solidFill>
                <a:latin typeface="Arial Unicode MS" panose="020B0604020202020204" pitchFamily="34" charset="-120"/>
                <a:ea typeface="微軟正黑體" panose="020B0604030504040204" pitchFamily="34" charset="-120"/>
              </a:rPr>
              <a:t>&lt;li&gt;&lt;/li&gt;</a:t>
            </a:r>
          </a:p>
          <a:p>
            <a:r>
              <a:rPr lang="zh-TW" altLang="en-US" sz="2600" dirty="0">
                <a:solidFill>
                  <a:schemeClr val="bg1"/>
                </a:solidFill>
                <a:latin typeface="Arial Unicode MS" panose="020B0604020202020204" pitchFamily="34" charset="-120"/>
                <a:ea typeface="微軟正黑體" panose="020B0604030504040204" pitchFamily="34" charset="-120"/>
              </a:rPr>
              <a:t>定義清單</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整個清單 </a:t>
            </a:r>
            <a:r>
              <a:rPr lang="en-US" altLang="zh-TW" sz="2200" dirty="0">
                <a:solidFill>
                  <a:schemeClr val="bg1"/>
                </a:solidFill>
                <a:latin typeface="Arial Unicode MS" panose="020B0604020202020204" pitchFamily="34" charset="-120"/>
                <a:ea typeface="微軟正黑體" panose="020B0604030504040204" pitchFamily="34" charset="-120"/>
              </a:rPr>
              <a:t>&lt;dl&gt;&lt;/dl&gt;</a:t>
            </a: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清單項目 </a:t>
            </a:r>
            <a:r>
              <a:rPr lang="en-US" altLang="zh-TW" sz="2200" dirty="0">
                <a:solidFill>
                  <a:schemeClr val="bg1"/>
                </a:solidFill>
                <a:latin typeface="Arial Unicode MS" panose="020B0604020202020204" pitchFamily="34" charset="-120"/>
                <a:ea typeface="微軟正黑體" panose="020B0604030504040204" pitchFamily="34" charset="-120"/>
              </a:rPr>
              <a:t>&lt;</a:t>
            </a:r>
            <a:r>
              <a:rPr lang="en-US" altLang="zh-TW" sz="2200" dirty="0" err="1">
                <a:solidFill>
                  <a:schemeClr val="bg1"/>
                </a:solidFill>
                <a:latin typeface="Arial Unicode MS" panose="020B0604020202020204" pitchFamily="34" charset="-120"/>
                <a:ea typeface="微軟正黑體" panose="020B0604030504040204" pitchFamily="34" charset="-120"/>
              </a:rPr>
              <a:t>dt</a:t>
            </a:r>
            <a:r>
              <a:rPr lang="en-US" altLang="zh-TW" sz="2200" dirty="0">
                <a:solidFill>
                  <a:schemeClr val="bg1"/>
                </a:solidFill>
                <a:latin typeface="Arial Unicode MS" panose="020B0604020202020204" pitchFamily="34" charset="-120"/>
                <a:ea typeface="微軟正黑體" panose="020B0604030504040204" pitchFamily="34" charset="-120"/>
              </a:rPr>
              <a:t>&gt;&lt;/</a:t>
            </a:r>
            <a:r>
              <a:rPr lang="en-US" altLang="zh-TW" sz="2200" dirty="0" err="1">
                <a:solidFill>
                  <a:schemeClr val="bg1"/>
                </a:solidFill>
                <a:latin typeface="Arial Unicode MS" panose="020B0604020202020204" pitchFamily="34" charset="-120"/>
                <a:ea typeface="微軟正黑體" panose="020B0604030504040204" pitchFamily="34" charset="-120"/>
              </a:rPr>
              <a:t>dt</a:t>
            </a:r>
            <a:r>
              <a:rPr lang="en-US" altLang="zh-TW" sz="2200" dirty="0">
                <a:solidFill>
                  <a:schemeClr val="bg1"/>
                </a:solidFill>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清單項目說明</a:t>
            </a:r>
            <a:r>
              <a:rPr lang="en-US" altLang="zh-TW" sz="2200" dirty="0">
                <a:solidFill>
                  <a:schemeClr val="bg1"/>
                </a:solidFill>
                <a:latin typeface="Arial Unicode MS" panose="020B0604020202020204" pitchFamily="34" charset="-120"/>
              </a:rPr>
              <a:t>&lt;</a:t>
            </a:r>
            <a:r>
              <a:rPr lang="en-US" altLang="zh-TW" sz="2200" dirty="0" err="1">
                <a:solidFill>
                  <a:schemeClr val="bg1"/>
                </a:solidFill>
                <a:latin typeface="Arial Unicode MS" panose="020B0604020202020204" pitchFamily="34" charset="-120"/>
              </a:rPr>
              <a:t>dd</a:t>
            </a:r>
            <a:r>
              <a:rPr lang="en-US" altLang="zh-TW" sz="2200" dirty="0">
                <a:solidFill>
                  <a:schemeClr val="bg1"/>
                </a:solidFill>
                <a:latin typeface="Arial Unicode MS" panose="020B0604020202020204" pitchFamily="34" charset="-120"/>
              </a:rPr>
              <a:t>&gt;&lt;/</a:t>
            </a:r>
            <a:r>
              <a:rPr lang="en-US" altLang="zh-TW" sz="2200" dirty="0" err="1">
                <a:solidFill>
                  <a:schemeClr val="bg1"/>
                </a:solidFill>
                <a:latin typeface="Arial Unicode MS" panose="020B0604020202020204" pitchFamily="34" charset="-120"/>
              </a:rPr>
              <a:t>dd</a:t>
            </a:r>
            <a:r>
              <a:rPr lang="en-US" altLang="zh-TW" sz="2200" dirty="0">
                <a:solidFill>
                  <a:schemeClr val="bg1"/>
                </a:solidFill>
                <a:latin typeface="Arial Unicode MS" panose="020B0604020202020204" pitchFamily="34" charset="-120"/>
              </a:rPr>
              <a:t>&gt;</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可多個 </a:t>
            </a:r>
            <a:r>
              <a:rPr lang="en-US" altLang="zh-TW" sz="2200" dirty="0">
                <a:solidFill>
                  <a:schemeClr val="bg1"/>
                </a:solidFill>
                <a:latin typeface="Arial Unicode MS" panose="020B0604020202020204" pitchFamily="34" charset="-120"/>
                <a:ea typeface="微軟正黑體" panose="020B0604030504040204" pitchFamily="34" charset="-120"/>
              </a:rPr>
              <a:t>&lt;</a:t>
            </a:r>
            <a:r>
              <a:rPr lang="en-US" altLang="zh-TW" sz="2200" dirty="0" err="1">
                <a:solidFill>
                  <a:schemeClr val="bg1"/>
                </a:solidFill>
                <a:latin typeface="Arial Unicode MS" panose="020B0604020202020204" pitchFamily="34" charset="-120"/>
                <a:ea typeface="微軟正黑體" panose="020B0604030504040204" pitchFamily="34" charset="-120"/>
              </a:rPr>
              <a:t>dd</a:t>
            </a:r>
            <a:r>
              <a:rPr lang="en-US" altLang="zh-TW" sz="2200" dirty="0">
                <a:solidFill>
                  <a:schemeClr val="bg1"/>
                </a:solidFill>
                <a:latin typeface="Arial Unicode MS" panose="020B0604020202020204" pitchFamily="34" charset="-120"/>
                <a:ea typeface="微軟正黑體" panose="020B0604030504040204" pitchFamily="34" charset="-120"/>
              </a:rPr>
              <a:t>&gt;&lt;/</a:t>
            </a:r>
            <a:r>
              <a:rPr lang="en-US" altLang="zh-TW" sz="2200" dirty="0" err="1">
                <a:solidFill>
                  <a:schemeClr val="bg1"/>
                </a:solidFill>
                <a:latin typeface="Arial Unicode MS" panose="020B0604020202020204" pitchFamily="34" charset="-120"/>
                <a:ea typeface="微軟正黑體" panose="020B0604030504040204" pitchFamily="34" charset="-120"/>
              </a:rPr>
              <a:t>dd</a:t>
            </a:r>
            <a:r>
              <a:rPr lang="en-US" altLang="zh-TW" sz="2200" dirty="0">
                <a:solidFill>
                  <a:schemeClr val="bg1"/>
                </a:solidFill>
                <a:latin typeface="Arial Unicode MS" panose="020B0604020202020204" pitchFamily="34" charset="-120"/>
                <a:ea typeface="微軟正黑體" panose="020B0604030504040204" pitchFamily="34" charset="-120"/>
              </a:rPr>
              <a:t>&gt;</a:t>
            </a:r>
            <a:endParaRPr lang="zh-TW" altLang="en-US" sz="2200" dirty="0">
              <a:solidFill>
                <a:schemeClr val="bg1"/>
              </a:solidFill>
              <a:latin typeface="Arial Unicode MS" panose="020B0604020202020204" pitchFamily="34" charset="-120"/>
              <a:ea typeface="微軟正黑體" panose="020B0604030504040204" pitchFamily="34" charset="-120"/>
            </a:endParaRPr>
          </a:p>
        </p:txBody>
      </p:sp>
      <p:sp>
        <p:nvSpPr>
          <p:cNvPr id="4" name="圓角矩形 3"/>
          <p:cNvSpPr/>
          <p:nvPr/>
        </p:nvSpPr>
        <p:spPr>
          <a:xfrm>
            <a:off x="5051844" y="1825625"/>
            <a:ext cx="1819745" cy="233896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400" dirty="0"/>
              <a:t>&lt;</a:t>
            </a:r>
            <a:r>
              <a:rPr lang="en-US" altLang="zh-TW" sz="1400" dirty="0" err="1"/>
              <a:t>ul</a:t>
            </a:r>
            <a:r>
              <a:rPr lang="en-US" altLang="zh-TW" sz="1400" dirty="0"/>
              <a:t>&gt;</a:t>
            </a:r>
          </a:p>
          <a:p>
            <a:pPr>
              <a:defRPr/>
            </a:pPr>
            <a:r>
              <a:rPr lang="en-US" altLang="zh-TW" sz="1400" dirty="0"/>
              <a:t>       &lt;li&gt;</a:t>
            </a:r>
            <a:r>
              <a:rPr lang="zh-TW" altLang="en-US" sz="1400" dirty="0"/>
              <a:t>咖啡</a:t>
            </a:r>
            <a:r>
              <a:rPr lang="en-US" altLang="zh-TW" sz="1400" dirty="0"/>
              <a:t>&lt;/li&gt;</a:t>
            </a:r>
          </a:p>
          <a:p>
            <a:pPr>
              <a:defRPr/>
            </a:pPr>
            <a:r>
              <a:rPr lang="zh-TW" altLang="en-US" sz="1400" dirty="0"/>
              <a:t>       </a:t>
            </a:r>
            <a:r>
              <a:rPr lang="en-US" altLang="zh-TW" sz="1400" dirty="0"/>
              <a:t>&lt;li&gt;</a:t>
            </a:r>
            <a:r>
              <a:rPr lang="zh-TW" altLang="en-US" sz="1400" dirty="0"/>
              <a:t>茶</a:t>
            </a:r>
            <a:r>
              <a:rPr lang="en-US" altLang="zh-TW" sz="1400" dirty="0"/>
              <a:t>&lt;/li&gt;</a:t>
            </a:r>
          </a:p>
          <a:p>
            <a:pPr>
              <a:defRPr/>
            </a:pPr>
            <a:r>
              <a:rPr lang="zh-TW" altLang="en-US" sz="1400" dirty="0"/>
              <a:t>       </a:t>
            </a:r>
            <a:r>
              <a:rPr lang="en-US" altLang="zh-TW" sz="1400" dirty="0"/>
              <a:t>&lt;li&gt;</a:t>
            </a:r>
            <a:r>
              <a:rPr lang="zh-TW" altLang="en-US" sz="1400" dirty="0"/>
              <a:t>果汁</a:t>
            </a:r>
            <a:r>
              <a:rPr lang="en-US" altLang="zh-TW" sz="1400" dirty="0"/>
              <a:t>&lt;/li&gt;</a:t>
            </a:r>
          </a:p>
          <a:p>
            <a:pPr>
              <a:defRPr/>
            </a:pPr>
            <a:r>
              <a:rPr lang="en-US" altLang="zh-TW" sz="1400" dirty="0"/>
              <a:t>&lt;/</a:t>
            </a:r>
            <a:r>
              <a:rPr lang="en-US" altLang="zh-TW" sz="1400" dirty="0" err="1"/>
              <a:t>ul</a:t>
            </a:r>
            <a:r>
              <a:rPr lang="en-US" altLang="zh-TW" sz="1400" dirty="0"/>
              <a:t>&gt;</a:t>
            </a:r>
          </a:p>
          <a:p>
            <a:pPr>
              <a:defRPr/>
            </a:pPr>
            <a:r>
              <a:rPr lang="en-US" altLang="zh-TW" sz="1400" dirty="0"/>
              <a:t>&lt;</a:t>
            </a:r>
            <a:r>
              <a:rPr lang="en-US" altLang="zh-TW" sz="1400" dirty="0" err="1"/>
              <a:t>ol</a:t>
            </a:r>
            <a:r>
              <a:rPr lang="en-US" altLang="zh-TW" sz="1400" dirty="0"/>
              <a:t>&gt;</a:t>
            </a:r>
          </a:p>
          <a:p>
            <a:pPr>
              <a:defRPr/>
            </a:pPr>
            <a:r>
              <a:rPr lang="en-US" altLang="zh-TW" sz="1400" dirty="0"/>
              <a:t>       &lt;li&gt;</a:t>
            </a:r>
            <a:r>
              <a:rPr lang="zh-TW" altLang="en-US" sz="1400" dirty="0"/>
              <a:t>咖啡</a:t>
            </a:r>
            <a:r>
              <a:rPr lang="en-US" altLang="zh-TW" sz="1400" dirty="0"/>
              <a:t>&lt;/li&gt;</a:t>
            </a:r>
          </a:p>
          <a:p>
            <a:pPr>
              <a:defRPr/>
            </a:pPr>
            <a:r>
              <a:rPr lang="zh-TW" altLang="en-US" sz="1400" dirty="0"/>
              <a:t>       </a:t>
            </a:r>
            <a:r>
              <a:rPr lang="en-US" altLang="zh-TW" sz="1400" dirty="0"/>
              <a:t>&lt;li&gt;</a:t>
            </a:r>
            <a:r>
              <a:rPr lang="zh-TW" altLang="en-US" sz="1400" dirty="0"/>
              <a:t>茶</a:t>
            </a:r>
            <a:r>
              <a:rPr lang="en-US" altLang="zh-TW" sz="1400" dirty="0"/>
              <a:t>&lt;/li&gt;</a:t>
            </a:r>
          </a:p>
          <a:p>
            <a:pPr>
              <a:defRPr/>
            </a:pPr>
            <a:r>
              <a:rPr lang="zh-TW" altLang="en-US" sz="1400" dirty="0"/>
              <a:t>       </a:t>
            </a:r>
            <a:r>
              <a:rPr lang="en-US" altLang="zh-TW" sz="1400" dirty="0"/>
              <a:t>&lt;li&gt;</a:t>
            </a:r>
            <a:r>
              <a:rPr lang="zh-TW" altLang="en-US" sz="1400" dirty="0"/>
              <a:t>果汁</a:t>
            </a:r>
            <a:r>
              <a:rPr lang="en-US" altLang="zh-TW" sz="1400" dirty="0"/>
              <a:t>&lt;/li&gt;</a:t>
            </a:r>
          </a:p>
          <a:p>
            <a:pPr>
              <a:defRPr/>
            </a:pPr>
            <a:r>
              <a:rPr lang="en-US" altLang="zh-TW" sz="1400" dirty="0"/>
              <a:t>&lt;/</a:t>
            </a:r>
            <a:r>
              <a:rPr lang="en-US" altLang="zh-TW" sz="1400" dirty="0" err="1"/>
              <a:t>ol</a:t>
            </a:r>
            <a:r>
              <a:rPr lang="en-US" altLang="zh-TW" sz="1400" dirty="0"/>
              <a:t>&gt;</a:t>
            </a:r>
          </a:p>
        </p:txBody>
      </p:sp>
      <p:pic>
        <p:nvPicPr>
          <p:cNvPr id="6" name="圖片 5"/>
          <p:cNvPicPr>
            <a:picLocks noChangeAspect="1"/>
          </p:cNvPicPr>
          <p:nvPr/>
        </p:nvPicPr>
        <p:blipFill>
          <a:blip r:embed="rId2" cstate="print"/>
          <a:stretch>
            <a:fillRect/>
          </a:stretch>
        </p:blipFill>
        <p:spPr>
          <a:xfrm>
            <a:off x="7315292" y="2269191"/>
            <a:ext cx="647700" cy="1323975"/>
          </a:xfrm>
          <a:prstGeom prst="rect">
            <a:avLst/>
          </a:prstGeom>
        </p:spPr>
      </p:pic>
      <p:sp>
        <p:nvSpPr>
          <p:cNvPr id="7" name="圓角矩形 6"/>
          <p:cNvSpPr/>
          <p:nvPr/>
        </p:nvSpPr>
        <p:spPr>
          <a:xfrm>
            <a:off x="4662545" y="4299530"/>
            <a:ext cx="2428316" cy="2127564"/>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400" dirty="0"/>
              <a:t>&lt;dl&gt;</a:t>
            </a:r>
          </a:p>
          <a:p>
            <a:pPr>
              <a:defRPr/>
            </a:pPr>
            <a:r>
              <a:rPr lang="en-US" altLang="zh-TW" sz="1400" dirty="0"/>
              <a:t>       &lt;</a:t>
            </a:r>
            <a:r>
              <a:rPr lang="en-US" altLang="zh-TW" sz="1400" dirty="0" err="1"/>
              <a:t>dt</a:t>
            </a:r>
            <a:r>
              <a:rPr lang="en-US" altLang="zh-TW" sz="1400" dirty="0"/>
              <a:t>&gt;</a:t>
            </a:r>
            <a:r>
              <a:rPr lang="zh-TW" altLang="en-US" sz="1400" dirty="0"/>
              <a:t>咖啡</a:t>
            </a:r>
            <a:r>
              <a:rPr lang="en-US" altLang="zh-TW" sz="1400" dirty="0"/>
              <a:t>&lt;/</a:t>
            </a:r>
            <a:r>
              <a:rPr lang="en-US" altLang="zh-TW" sz="1400" dirty="0" err="1"/>
              <a:t>dt</a:t>
            </a:r>
            <a:r>
              <a:rPr lang="en-US" altLang="zh-TW" sz="1400" dirty="0"/>
              <a:t>&gt;</a:t>
            </a:r>
          </a:p>
          <a:p>
            <a:pPr>
              <a:defRPr/>
            </a:pPr>
            <a:r>
              <a:rPr lang="en-US" altLang="zh-TW" sz="1400" dirty="0"/>
              <a:t>      </a:t>
            </a:r>
            <a:r>
              <a:rPr lang="zh-TW" altLang="en-US" sz="1400" dirty="0"/>
              <a:t>    </a:t>
            </a:r>
            <a:r>
              <a:rPr lang="en-US" altLang="zh-TW" sz="1400" dirty="0"/>
              <a:t> &lt;</a:t>
            </a:r>
            <a:r>
              <a:rPr lang="en-US" altLang="zh-TW" sz="1400" dirty="0" err="1"/>
              <a:t>dd</a:t>
            </a:r>
            <a:r>
              <a:rPr lang="en-US" altLang="zh-TW" sz="1400" dirty="0"/>
              <a:t>&gt;</a:t>
            </a:r>
            <a:r>
              <a:rPr lang="zh-TW" altLang="en-US" sz="1400" dirty="0"/>
              <a:t>美式咖啡</a:t>
            </a:r>
            <a:r>
              <a:rPr lang="en-US" altLang="zh-TW" sz="1400" dirty="0"/>
              <a:t>&lt;/</a:t>
            </a:r>
            <a:r>
              <a:rPr lang="en-US" altLang="zh-TW" sz="1400" dirty="0" err="1"/>
              <a:t>dd</a:t>
            </a:r>
            <a:r>
              <a:rPr lang="en-US" altLang="zh-TW" sz="1400" dirty="0"/>
              <a:t>&gt;</a:t>
            </a:r>
          </a:p>
          <a:p>
            <a:pPr>
              <a:defRPr/>
            </a:pPr>
            <a:r>
              <a:rPr lang="zh-TW" altLang="en-US" sz="1400" dirty="0"/>
              <a:t>           </a:t>
            </a:r>
            <a:r>
              <a:rPr lang="en-US" altLang="zh-TW" sz="1400" dirty="0"/>
              <a:t>&lt;</a:t>
            </a:r>
            <a:r>
              <a:rPr lang="en-US" altLang="zh-TW" sz="1400" dirty="0" err="1"/>
              <a:t>dd</a:t>
            </a:r>
            <a:r>
              <a:rPr lang="en-US" altLang="zh-TW" sz="1400" dirty="0"/>
              <a:t>&gt;</a:t>
            </a:r>
            <a:r>
              <a:rPr lang="zh-TW" altLang="en-US" sz="1400" dirty="0"/>
              <a:t>拿鐵咖啡</a:t>
            </a:r>
            <a:r>
              <a:rPr lang="en-US" altLang="zh-TW" sz="1400" dirty="0"/>
              <a:t>&lt;/</a:t>
            </a:r>
            <a:r>
              <a:rPr lang="en-US" altLang="zh-TW" sz="1400" dirty="0" err="1"/>
              <a:t>dd</a:t>
            </a:r>
            <a:r>
              <a:rPr lang="en-US" altLang="zh-TW" sz="1400" dirty="0"/>
              <a:t>&gt;</a:t>
            </a:r>
          </a:p>
          <a:p>
            <a:pPr>
              <a:defRPr/>
            </a:pPr>
            <a:r>
              <a:rPr lang="zh-TW" altLang="en-US" sz="1400" dirty="0"/>
              <a:t>       </a:t>
            </a:r>
            <a:r>
              <a:rPr lang="en-US" altLang="zh-TW" sz="1400" dirty="0"/>
              <a:t>&lt;</a:t>
            </a:r>
            <a:r>
              <a:rPr lang="en-US" altLang="zh-TW" sz="1400" dirty="0" err="1"/>
              <a:t>dt</a:t>
            </a:r>
            <a:r>
              <a:rPr lang="en-US" altLang="zh-TW" sz="1400" dirty="0"/>
              <a:t>&gt;</a:t>
            </a:r>
            <a:r>
              <a:rPr lang="zh-TW" altLang="en-US" sz="1400" dirty="0"/>
              <a:t>茶</a:t>
            </a:r>
            <a:r>
              <a:rPr lang="en-US" altLang="zh-TW" sz="1400" dirty="0"/>
              <a:t>&lt;/</a:t>
            </a:r>
            <a:r>
              <a:rPr lang="en-US" altLang="zh-TW" sz="1400" dirty="0" err="1"/>
              <a:t>dt</a:t>
            </a:r>
            <a:r>
              <a:rPr lang="en-US" altLang="zh-TW" sz="1400" dirty="0"/>
              <a:t>&gt;</a:t>
            </a:r>
          </a:p>
          <a:p>
            <a:pPr>
              <a:defRPr/>
            </a:pPr>
            <a:r>
              <a:rPr lang="en-US" altLang="zh-TW" sz="1400" dirty="0"/>
              <a:t> </a:t>
            </a:r>
            <a:r>
              <a:rPr lang="zh-TW" altLang="en-US" sz="1400" dirty="0"/>
              <a:t>           </a:t>
            </a:r>
            <a:r>
              <a:rPr lang="en-US" altLang="zh-TW" sz="1400" dirty="0"/>
              <a:t>&lt;</a:t>
            </a:r>
            <a:r>
              <a:rPr lang="en-US" altLang="zh-TW" sz="1400" dirty="0" err="1"/>
              <a:t>dd</a:t>
            </a:r>
            <a:r>
              <a:rPr lang="en-US" altLang="zh-TW" sz="1400" dirty="0"/>
              <a:t>&gt;</a:t>
            </a:r>
            <a:r>
              <a:rPr lang="zh-TW" altLang="en-US" sz="1400" dirty="0"/>
              <a:t>水果茶</a:t>
            </a:r>
            <a:r>
              <a:rPr lang="en-US" altLang="zh-TW" sz="1400" dirty="0"/>
              <a:t>&lt;/</a:t>
            </a:r>
            <a:r>
              <a:rPr lang="en-US" altLang="zh-TW" sz="1400" dirty="0" err="1"/>
              <a:t>dd</a:t>
            </a:r>
            <a:r>
              <a:rPr lang="en-US" altLang="zh-TW" sz="1400" dirty="0"/>
              <a:t>&gt;</a:t>
            </a:r>
          </a:p>
          <a:p>
            <a:pPr>
              <a:defRPr/>
            </a:pPr>
            <a:r>
              <a:rPr lang="zh-TW" altLang="en-US" sz="1400" dirty="0"/>
              <a:t>            </a:t>
            </a:r>
            <a:r>
              <a:rPr lang="en-US" altLang="zh-TW" sz="1400" dirty="0"/>
              <a:t>&lt;</a:t>
            </a:r>
            <a:r>
              <a:rPr lang="en-US" altLang="zh-TW" sz="1400" dirty="0" err="1"/>
              <a:t>dd</a:t>
            </a:r>
            <a:r>
              <a:rPr lang="en-US" altLang="zh-TW" sz="1400" dirty="0"/>
              <a:t>&gt;</a:t>
            </a:r>
            <a:r>
              <a:rPr lang="zh-TW" altLang="en-US" sz="1400" dirty="0"/>
              <a:t>黑醋栗茶</a:t>
            </a:r>
            <a:r>
              <a:rPr lang="en-US" altLang="zh-TW" sz="1400" dirty="0"/>
              <a:t>&lt;/</a:t>
            </a:r>
            <a:r>
              <a:rPr lang="en-US" altLang="zh-TW" sz="1400" dirty="0" err="1"/>
              <a:t>dd</a:t>
            </a:r>
            <a:r>
              <a:rPr lang="en-US" altLang="zh-TW" sz="1400" dirty="0"/>
              <a:t>&gt;</a:t>
            </a:r>
          </a:p>
          <a:p>
            <a:pPr>
              <a:defRPr/>
            </a:pPr>
            <a:r>
              <a:rPr lang="en-US" altLang="zh-TW" sz="1400" dirty="0"/>
              <a:t>&lt;/dl&gt;</a:t>
            </a:r>
          </a:p>
        </p:txBody>
      </p:sp>
      <p:pic>
        <p:nvPicPr>
          <p:cNvPr id="8" name="圖片 7"/>
          <p:cNvPicPr>
            <a:picLocks noChangeAspect="1"/>
          </p:cNvPicPr>
          <p:nvPr/>
        </p:nvPicPr>
        <p:blipFill>
          <a:blip r:embed="rId3" cstate="print"/>
          <a:stretch>
            <a:fillRect/>
          </a:stretch>
        </p:blipFill>
        <p:spPr>
          <a:xfrm>
            <a:off x="7226843" y="4748949"/>
            <a:ext cx="1152525" cy="1228725"/>
          </a:xfrm>
          <a:prstGeom prst="rect">
            <a:avLst/>
          </a:prstGeom>
        </p:spPr>
      </p:pic>
      <p:sp>
        <p:nvSpPr>
          <p:cNvPr id="9" name="投影片編號版面配置區 8"/>
          <p:cNvSpPr>
            <a:spLocks noGrp="1"/>
          </p:cNvSpPr>
          <p:nvPr>
            <p:ph type="sldNum" sz="quarter" idx="12"/>
          </p:nvPr>
        </p:nvSpPr>
        <p:spPr/>
        <p:txBody>
          <a:bodyPr/>
          <a:lstStyle/>
          <a:p>
            <a:fld id="{F86E7483-409D-4D1B-9719-A7AE4E854181}" type="slidenum">
              <a:rPr lang="zh-TW" altLang="en-US" smtClean="0"/>
              <a:pPr/>
              <a:t>26</a:t>
            </a:fld>
            <a:endParaRPr lang="zh-TW" altLang="en-US"/>
          </a:p>
        </p:txBody>
      </p:sp>
      <p:sp>
        <p:nvSpPr>
          <p:cNvPr id="10" name="文字方塊 9">
            <a:extLst>
              <a:ext uri="{FF2B5EF4-FFF2-40B4-BE49-F238E27FC236}">
                <a16:creationId xmlns:a16="http://schemas.microsoft.com/office/drawing/2014/main" id="{00042DD0-CE28-487E-B681-3231905F6041}"/>
              </a:ext>
            </a:extLst>
          </p:cNvPr>
          <p:cNvSpPr txBox="1"/>
          <p:nvPr/>
        </p:nvSpPr>
        <p:spPr>
          <a:xfrm>
            <a:off x="6916397" y="3800380"/>
            <a:ext cx="2057400" cy="338554"/>
          </a:xfrm>
          <a:prstGeom prst="rect">
            <a:avLst/>
          </a:prstGeom>
          <a:noFill/>
        </p:spPr>
        <p:txBody>
          <a:bodyPr wrap="square">
            <a:spAutoFit/>
          </a:bodyPr>
          <a:lstStyle/>
          <a:p>
            <a:r>
              <a:rPr lang="en-US" altLang="zh-TW" sz="1600" b="0" dirty="0">
                <a:solidFill>
                  <a:schemeClr val="bg1"/>
                </a:solidFill>
                <a:effectLst/>
                <a:latin typeface="Consolas" panose="020B0609020204030204" pitchFamily="49" charset="0"/>
              </a:rPr>
              <a:t>ul&gt;li{ITEM$$}*3</a:t>
            </a:r>
          </a:p>
        </p:txBody>
      </p:sp>
      <p:sp>
        <p:nvSpPr>
          <p:cNvPr id="12" name="文字方塊 11">
            <a:extLst>
              <a:ext uri="{FF2B5EF4-FFF2-40B4-BE49-F238E27FC236}">
                <a16:creationId xmlns:a16="http://schemas.microsoft.com/office/drawing/2014/main" id="{5F327E9E-8D35-40F0-BF75-876A6F8554CE}"/>
              </a:ext>
            </a:extLst>
          </p:cNvPr>
          <p:cNvSpPr txBox="1"/>
          <p:nvPr/>
        </p:nvSpPr>
        <p:spPr>
          <a:xfrm>
            <a:off x="1140781" y="6096570"/>
            <a:ext cx="2863048" cy="369332"/>
          </a:xfrm>
          <a:prstGeom prst="rect">
            <a:avLst/>
          </a:prstGeom>
          <a:noFill/>
        </p:spPr>
        <p:txBody>
          <a:bodyPr wrap="square">
            <a:spAutoFit/>
          </a:bodyPr>
          <a:lstStyle/>
          <a:p>
            <a:r>
              <a:rPr lang="en-US" altLang="zh-TW" b="0" dirty="0">
                <a:solidFill>
                  <a:srgbClr val="D4D4D4"/>
                </a:solidFill>
                <a:effectLst/>
                <a:latin typeface="Consolas" panose="020B0609020204030204" pitchFamily="49" charset="0"/>
              </a:rPr>
              <a:t>dl&gt;(</a:t>
            </a:r>
            <a:r>
              <a:rPr lang="en-US" altLang="zh-TW" b="0" dirty="0" err="1">
                <a:solidFill>
                  <a:srgbClr val="D4D4D4"/>
                </a:solidFill>
                <a:effectLst/>
                <a:latin typeface="Consolas" panose="020B0609020204030204" pitchFamily="49" charset="0"/>
              </a:rPr>
              <a:t>dt+dd</a:t>
            </a:r>
            <a:r>
              <a:rPr lang="en-US" altLang="zh-TW" b="0" dirty="0">
                <a:solidFill>
                  <a:srgbClr val="D4D4D4"/>
                </a:solidFill>
                <a:effectLst/>
                <a:latin typeface="Consolas" panose="020B0609020204030204" pitchFamily="49" charset="0"/>
              </a:rPr>
              <a:t>*2)+(</a:t>
            </a:r>
            <a:r>
              <a:rPr lang="en-US" altLang="zh-TW" b="0" dirty="0" err="1">
                <a:solidFill>
                  <a:srgbClr val="D4D4D4"/>
                </a:solidFill>
                <a:effectLst/>
                <a:latin typeface="Consolas" panose="020B0609020204030204" pitchFamily="49" charset="0"/>
              </a:rPr>
              <a:t>dt+dd</a:t>
            </a:r>
            <a:r>
              <a:rPr lang="en-US" altLang="zh-TW" b="0" dirty="0">
                <a:solidFill>
                  <a:srgbClr val="D4D4D4"/>
                </a:solidFill>
                <a:effectLst/>
                <a:latin typeface="Consolas" panose="020B0609020204030204" pitchFamily="49" charset="0"/>
              </a:rPr>
              <a:t>*2)</a:t>
            </a:r>
          </a:p>
        </p:txBody>
      </p:sp>
    </p:spTree>
    <p:extLst>
      <p:ext uri="{BB962C8B-B14F-4D97-AF65-F5344CB8AC3E}">
        <p14:creationId xmlns:p14="http://schemas.microsoft.com/office/powerpoint/2010/main" val="40299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區塊元素 </a:t>
            </a:r>
            <a:r>
              <a:rPr lang="en-US" altLang="zh-TW" b="1" dirty="0">
                <a:solidFill>
                  <a:schemeClr val="bg1"/>
                </a:solidFill>
                <a:latin typeface="Arial Unicode MS" panose="020B0604020202020204" pitchFamily="34" charset="-120"/>
                <a:ea typeface="微軟正黑體" panose="020B0604030504040204" pitchFamily="34" charset="-120"/>
              </a:rPr>
              <a:t>/</a:t>
            </a:r>
            <a:r>
              <a:rPr lang="zh-TW" altLang="en-US" b="1" dirty="0">
                <a:solidFill>
                  <a:schemeClr val="bg1"/>
                </a:solidFill>
                <a:latin typeface="Arial Unicode MS" panose="020B0604020202020204" pitchFamily="34" charset="-120"/>
                <a:ea typeface="微軟正黑體" panose="020B0604030504040204" pitchFamily="34" charset="-120"/>
              </a:rPr>
              <a:t> 行內元素</a:t>
            </a:r>
          </a:p>
        </p:txBody>
      </p:sp>
      <p:sp>
        <p:nvSpPr>
          <p:cNvPr id="3" name="內容版面配置區 2"/>
          <p:cNvSpPr>
            <a:spLocks noGrp="1"/>
          </p:cNvSpPr>
          <p:nvPr>
            <p:ph idx="1"/>
          </p:nvPr>
        </p:nvSpPr>
        <p:spPr>
          <a:xfrm>
            <a:off x="628650" y="1825626"/>
            <a:ext cx="4227435" cy="3891594"/>
          </a:xfrm>
        </p:spPr>
        <p:txBody>
          <a:bodyPr>
            <a:normAutofit/>
          </a:bodyPr>
          <a:lstStyle/>
          <a:p>
            <a:r>
              <a:rPr lang="zh-TW" altLang="en-US" sz="2600" dirty="0">
                <a:solidFill>
                  <a:schemeClr val="bg1"/>
                </a:solidFill>
                <a:latin typeface="Arial Unicode MS" panose="020B0604020202020204" pitchFamily="34" charset="-120"/>
                <a:ea typeface="微軟正黑體" panose="020B0604030504040204" pitchFamily="34" charset="-120"/>
              </a:rPr>
              <a:t>區塊元素</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&lt;h1&gt; ~</a:t>
            </a:r>
            <a:r>
              <a:rPr lang="zh-TW" altLang="en-US" sz="2000" dirty="0">
                <a:solidFill>
                  <a:schemeClr val="bg1"/>
                </a:solidFill>
                <a:latin typeface="微軟正黑體" panose="020B0604030504040204" pitchFamily="34" charset="-120"/>
                <a:ea typeface="微軟正黑體" panose="020B0604030504040204" pitchFamily="34" charset="-120"/>
              </a:rPr>
              <a:t> </a:t>
            </a:r>
            <a:r>
              <a:rPr lang="en-US" altLang="zh-TW" sz="2000" dirty="0">
                <a:solidFill>
                  <a:schemeClr val="bg1"/>
                </a:solidFill>
                <a:latin typeface="微軟正黑體" panose="020B0604030504040204" pitchFamily="34" charset="-120"/>
                <a:ea typeface="微軟正黑體" panose="020B0604030504040204" pitchFamily="34" charset="-120"/>
              </a:rPr>
              <a:t>&lt;h6&gt;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&lt;p&gt;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&lt;ul&gt;&lt;li&gt;&lt;</a:t>
            </a:r>
            <a:r>
              <a:rPr lang="en-US" altLang="zh-TW" sz="2000" dirty="0" err="1">
                <a:solidFill>
                  <a:schemeClr val="bg1"/>
                </a:solidFill>
                <a:latin typeface="Arial Unicode MS" panose="020B0604020202020204" pitchFamily="34" charset="-120"/>
                <a:ea typeface="微軟正黑體" panose="020B0604030504040204" pitchFamily="34" charset="-120"/>
              </a:rPr>
              <a:t>ol</a:t>
            </a:r>
            <a:r>
              <a:rPr lang="en-US" altLang="zh-TW" sz="2000" dirty="0">
                <a:solidFill>
                  <a:schemeClr val="bg1"/>
                </a:solidFill>
                <a:latin typeface="Arial Unicode MS" panose="020B0604020202020204" pitchFamily="34" charset="-120"/>
                <a:ea typeface="微軟正黑體" panose="020B0604030504040204" pitchFamily="34" charset="-120"/>
              </a:rPr>
              <a:t>&gt;&lt;dl&gt;&lt;dt&gt;&lt;dd&gt;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&lt;div&gt;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a:t>
            </a:r>
          </a:p>
          <a:p>
            <a:pPr lvl="1">
              <a:buFont typeface="Calibri" panose="020F0502020204030204" pitchFamily="34" charset="0"/>
              <a:buChar char="-"/>
            </a:pPr>
            <a:endParaRPr lang="en-US" altLang="zh-TW" sz="2000" dirty="0">
              <a:solidFill>
                <a:schemeClr val="bg1"/>
              </a:solidFill>
              <a:latin typeface="Arial Unicode MS" panose="020B0604020202020204" pitchFamily="34" charset="-120"/>
              <a:ea typeface="微軟正黑體" panose="020B0604030504040204" pitchFamily="34" charset="-120"/>
            </a:endParaRPr>
          </a:p>
          <a:p>
            <a:r>
              <a:rPr lang="zh-TW" altLang="en-US" sz="2600" dirty="0">
                <a:solidFill>
                  <a:schemeClr val="bg1"/>
                </a:solidFill>
                <a:latin typeface="Arial Unicode MS" panose="020B0604020202020204" pitchFamily="34" charset="-120"/>
                <a:ea typeface="微軟正黑體" panose="020B0604030504040204" pitchFamily="34" charset="-120"/>
              </a:rPr>
              <a:t>特性</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000" dirty="0">
                <a:solidFill>
                  <a:schemeClr val="bg1"/>
                </a:solidFill>
                <a:latin typeface="Arial Unicode MS" panose="020B0604020202020204" pitchFamily="34" charset="-120"/>
                <a:ea typeface="微軟正黑體" panose="020B0604030504040204" pitchFamily="34" charset="-120"/>
              </a:rPr>
              <a:t>無法並排</a:t>
            </a:r>
            <a:endParaRPr lang="en-US" altLang="zh-TW" sz="20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000" dirty="0">
                <a:solidFill>
                  <a:schemeClr val="bg1"/>
                </a:solidFill>
                <a:latin typeface="Arial Unicode MS" panose="020B0604020202020204" pitchFamily="34" charset="-120"/>
                <a:ea typeface="微軟正黑體" panose="020B0604030504040204" pitchFamily="34" charset="-120"/>
              </a:rPr>
              <a:t>可直接設定寬高</a:t>
            </a:r>
            <a:endParaRPr lang="en-US" altLang="zh-TW" sz="20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600" dirty="0">
              <a:solidFill>
                <a:schemeClr val="bg1"/>
              </a:solidFill>
              <a:latin typeface="Arial Unicode MS" panose="020B0604020202020204" pitchFamily="34" charset="-120"/>
              <a:ea typeface="微軟正黑體" panose="020B0604030504040204" pitchFamily="34" charset="-120"/>
            </a:endParaRPr>
          </a:p>
        </p:txBody>
      </p:sp>
      <p:sp>
        <p:nvSpPr>
          <p:cNvPr id="9" name="投影片編號版面配置區 8"/>
          <p:cNvSpPr>
            <a:spLocks noGrp="1"/>
          </p:cNvSpPr>
          <p:nvPr>
            <p:ph type="sldNum" sz="quarter" idx="12"/>
          </p:nvPr>
        </p:nvSpPr>
        <p:spPr/>
        <p:txBody>
          <a:bodyPr/>
          <a:lstStyle/>
          <a:p>
            <a:fld id="{F86E7483-409D-4D1B-9719-A7AE4E854181}" type="slidenum">
              <a:rPr lang="zh-TW" altLang="en-US" smtClean="0"/>
              <a:pPr/>
              <a:t>27</a:t>
            </a:fld>
            <a:endParaRPr lang="zh-TW" altLang="en-US"/>
          </a:p>
        </p:txBody>
      </p:sp>
      <p:sp>
        <p:nvSpPr>
          <p:cNvPr id="11" name="內容版面配置區 2">
            <a:extLst>
              <a:ext uri="{FF2B5EF4-FFF2-40B4-BE49-F238E27FC236}">
                <a16:creationId xmlns:a16="http://schemas.microsoft.com/office/drawing/2014/main" id="{30C92558-6E86-499A-9B8B-5DD523A35E8F}"/>
              </a:ext>
            </a:extLst>
          </p:cNvPr>
          <p:cNvSpPr txBox="1">
            <a:spLocks/>
          </p:cNvSpPr>
          <p:nvPr/>
        </p:nvSpPr>
        <p:spPr>
          <a:xfrm>
            <a:off x="4856085" y="1825625"/>
            <a:ext cx="3711051" cy="4530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600" dirty="0">
                <a:solidFill>
                  <a:schemeClr val="bg1"/>
                </a:solidFill>
                <a:latin typeface="Arial Unicode MS" panose="020B0604020202020204" pitchFamily="34" charset="-120"/>
                <a:ea typeface="微軟正黑體" panose="020B0604030504040204" pitchFamily="34" charset="-120"/>
              </a:rPr>
              <a:t>行內元素</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&lt;span&gt; </a:t>
            </a: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t>
            </a:r>
            <a:r>
              <a:rPr lang="en-US" altLang="zh-TW" sz="2000" dirty="0" err="1">
                <a:solidFill>
                  <a:schemeClr val="bg1"/>
                </a:solidFill>
                <a:latin typeface="微軟正黑體" panose="020B0604030504040204" pitchFamily="34" charset="-120"/>
                <a:ea typeface="微軟正黑體" panose="020B0604030504040204" pitchFamily="34" charset="-120"/>
              </a:rPr>
              <a:t>img</a:t>
            </a:r>
            <a:r>
              <a:rPr lang="en-US" altLang="zh-TW" sz="2000" dirty="0">
                <a:solidFill>
                  <a:schemeClr val="bg1"/>
                </a:solidFill>
                <a:latin typeface="微軟正黑體" panose="020B0604030504040204" pitchFamily="34" charset="-120"/>
                <a:ea typeface="微軟正黑體" panose="020B0604030504040204" pitchFamily="34" charset="-120"/>
              </a:rPr>
              <a:t>&gt; </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 ……</a:t>
            </a:r>
          </a:p>
          <a:p>
            <a:pPr lvl="1">
              <a:buFont typeface="Calibri" panose="020F0502020204030204" pitchFamily="34" charset="0"/>
              <a:buChar char="-"/>
            </a:pPr>
            <a:endParaRPr lang="en-US" altLang="zh-TW" sz="20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000" dirty="0">
              <a:solidFill>
                <a:schemeClr val="bg1"/>
              </a:solidFill>
              <a:latin typeface="Arial Unicode MS" panose="020B0604020202020204" pitchFamily="34" charset="-120"/>
              <a:ea typeface="微軟正黑體" panose="020B0604030504040204" pitchFamily="34" charset="-120"/>
            </a:endParaRPr>
          </a:p>
          <a:p>
            <a:r>
              <a:rPr lang="zh-TW" altLang="en-US" sz="2600" dirty="0">
                <a:solidFill>
                  <a:schemeClr val="bg1"/>
                </a:solidFill>
                <a:latin typeface="Arial Unicode MS" panose="020B0604020202020204" pitchFamily="34" charset="-120"/>
                <a:ea typeface="微軟正黑體" panose="020B0604030504040204" pitchFamily="34" charset="-120"/>
              </a:rPr>
              <a:t>特性</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可以並排</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無法直接設定寬高</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zh-TW" altLang="en-US" sz="2600"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404049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相對路徑</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絕對路徑</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檔案命名原則</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不用中文</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亂碼</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不使用空白鍵</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會產生 </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符號</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不用特殊符號</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伺服器設定容易連結不到</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建議英文小寫或大小寫</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盡量有意義命名</a:t>
            </a:r>
            <a:r>
              <a:rPr lang="en-US" altLang="zh-TW" sz="2200" dirty="0">
                <a:solidFill>
                  <a:schemeClr val="bg1"/>
                </a:solidFill>
                <a:latin typeface="Arial Unicode MS" panose="020B0604020202020204" pitchFamily="34" charset="-120"/>
                <a:ea typeface="微軟正黑體" panose="020B0604030504040204" pitchFamily="34" charset="-120"/>
              </a:rPr>
              <a:t>)</a:t>
            </a:r>
          </a:p>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相對路徑</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lgn="just">
              <a:defRPr/>
            </a:pPr>
            <a:r>
              <a:rPr lang="en-US" altLang="zh-TW" sz="1800" dirty="0">
                <a:solidFill>
                  <a:schemeClr val="bg1"/>
                </a:solidFill>
                <a:latin typeface="Arial Unicode MS" panose="020B0604020202020204" pitchFamily="34" charset="-120"/>
                <a:ea typeface="微軟正黑體" panose="020B0604030504040204" pitchFamily="34" charset="-120"/>
              </a:rPr>
              <a:t>work.html</a:t>
            </a:r>
            <a:r>
              <a:rPr lang="zh-TW" altLang="en-US" sz="1800" dirty="0">
                <a:solidFill>
                  <a:schemeClr val="bg1"/>
                </a:solidFill>
                <a:latin typeface="Arial Unicode MS" panose="020B0604020202020204" pitchFamily="34" charset="-120"/>
                <a:ea typeface="微軟正黑體" panose="020B0604030504040204" pitchFamily="34" charset="-120"/>
              </a:rPr>
              <a:t> 同一層目錄</a:t>
            </a:r>
            <a:endParaRPr lang="en-US" altLang="zh-TW" sz="1800" dirty="0">
              <a:solidFill>
                <a:schemeClr val="bg1"/>
              </a:solidFill>
              <a:latin typeface="Arial Unicode MS" panose="020B0604020202020204" pitchFamily="34" charset="-120"/>
              <a:ea typeface="微軟正黑體" panose="020B0604030504040204" pitchFamily="34" charset="-120"/>
            </a:endParaRPr>
          </a:p>
          <a:p>
            <a:pPr lvl="1" algn="just">
              <a:defRPr/>
            </a:pPr>
            <a:r>
              <a:rPr lang="en-US" altLang="zh-TW" sz="1800" dirty="0">
                <a:solidFill>
                  <a:schemeClr val="bg1"/>
                </a:solidFill>
                <a:latin typeface="Arial Unicode MS" panose="020B0604020202020204" pitchFamily="34" charset="-120"/>
                <a:ea typeface="微軟正黑體" panose="020B0604030504040204" pitchFamily="34" charset="-120"/>
              </a:rPr>
              <a:t>../contact.html  </a:t>
            </a:r>
            <a:r>
              <a:rPr lang="zh-TW" altLang="en-US" sz="1800" dirty="0">
                <a:solidFill>
                  <a:schemeClr val="bg1"/>
                </a:solidFill>
                <a:latin typeface="Arial Unicode MS" panose="020B0604020202020204" pitchFamily="34" charset="-120"/>
                <a:ea typeface="微軟正黑體" panose="020B0604030504040204" pitchFamily="34" charset="-120"/>
              </a:rPr>
              <a:t>向上一層目錄</a:t>
            </a:r>
            <a:endParaRPr lang="en-US" altLang="zh-TW" sz="1800" dirty="0">
              <a:solidFill>
                <a:schemeClr val="bg1"/>
              </a:solidFill>
              <a:latin typeface="Arial Unicode MS" panose="020B0604020202020204" pitchFamily="34" charset="-120"/>
              <a:ea typeface="微軟正黑體" panose="020B0604030504040204" pitchFamily="34" charset="-120"/>
            </a:endParaRPr>
          </a:p>
          <a:p>
            <a:pPr algn="just">
              <a:defRPr/>
            </a:pPr>
            <a:r>
              <a:rPr lang="zh-TW" altLang="en-US" sz="2200" dirty="0">
                <a:solidFill>
                  <a:schemeClr val="bg1"/>
                </a:solidFill>
                <a:latin typeface="Arial Unicode MS" panose="020B0604020202020204" pitchFamily="34" charset="-120"/>
                <a:ea typeface="微軟正黑體" panose="020B0604030504040204" pitchFamily="34" charset="-120"/>
              </a:rPr>
              <a:t>絕對路徑</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defRPr/>
            </a:pPr>
            <a:r>
              <a:rPr lang="en-US" altLang="zh-TW" sz="1800" dirty="0">
                <a:solidFill>
                  <a:schemeClr val="bg1"/>
                </a:solidFill>
                <a:latin typeface="Arial Unicode MS" panose="020B0604020202020204" pitchFamily="34" charset="-120"/>
                <a:ea typeface="微軟正黑體" panose="020B0604030504040204" pitchFamily="34" charset="-120"/>
              </a:rPr>
              <a:t>file:///C|/Users/Andytung/Desktop/my_site/600x400/Blue-Flower-with-Sharp-Thorns-600x400.jpg</a:t>
            </a:r>
          </a:p>
          <a:p>
            <a:pPr lvl="1" algn="just">
              <a:defRPr/>
            </a:pPr>
            <a:endParaRPr lang="en-US" altLang="zh-TW" sz="1800" dirty="0">
              <a:solidFill>
                <a:schemeClr val="bg1"/>
              </a:solidFill>
              <a:latin typeface="Arial Unicode MS" panose="020B060402020202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28</a:t>
            </a:fld>
            <a:endParaRPr lang="zh-TW" altLang="en-US"/>
          </a:p>
        </p:txBody>
      </p:sp>
    </p:spTree>
    <p:extLst>
      <p:ext uri="{BB962C8B-B14F-4D97-AF65-F5344CB8AC3E}">
        <p14:creationId xmlns:p14="http://schemas.microsoft.com/office/powerpoint/2010/main" val="88262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solidFill>
                  <a:schemeClr val="bg1"/>
                </a:solidFill>
                <a:latin typeface="Arial Unicode MS" panose="020B0604020202020204" pitchFamily="34" charset="-120"/>
                <a:ea typeface="微軟正黑體" panose="020B0604030504040204" pitchFamily="34" charset="-120"/>
              </a:rPr>
              <a:t>emmet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7886700" cy="2139884"/>
          </a:xfrm>
        </p:spPr>
        <p:txBody>
          <a:bodyPr>
            <a:normAutofit/>
          </a:bodyPr>
          <a:lstStyle/>
          <a:p>
            <a:pPr>
              <a:spcBef>
                <a:spcPts val="600"/>
              </a:spcBef>
            </a:pPr>
            <a:r>
              <a:rPr lang="en-US" altLang="zh-TW" dirty="0">
                <a:solidFill>
                  <a:schemeClr val="bg1"/>
                </a:solidFill>
                <a:hlinkClick r:id="rId2">
                  <a:extLst>
                    <a:ext uri="{A12FA001-AC4F-418D-AE19-62706E023703}">
                      <ahyp:hlinkClr xmlns:ahyp="http://schemas.microsoft.com/office/drawing/2018/hyperlinkcolor" val="tx"/>
                    </a:ext>
                  </a:extLst>
                </a:hlinkClick>
              </a:rPr>
              <a:t>https://emmet.io/</a:t>
            </a:r>
            <a:endParaRPr lang="en-US" altLang="zh-TW" dirty="0">
              <a:solidFill>
                <a:schemeClr val="bg1"/>
              </a:solidFill>
            </a:endParaRPr>
          </a:p>
          <a:p>
            <a:pPr>
              <a:spcBef>
                <a:spcPts val="600"/>
              </a:spcBef>
            </a:pPr>
            <a:r>
              <a:rPr lang="en-US" altLang="zh-TW" dirty="0">
                <a:solidFill>
                  <a:schemeClr val="bg1"/>
                </a:solidFill>
                <a:hlinkClick r:id="rId3">
                  <a:extLst>
                    <a:ext uri="{A12FA001-AC4F-418D-AE19-62706E023703}">
                      <ahyp:hlinkClr xmlns:ahyp="http://schemas.microsoft.com/office/drawing/2018/hyperlinkcolor" val="tx"/>
                    </a:ext>
                  </a:extLst>
                </a:hlinkClick>
              </a:rPr>
              <a:t>https://docs.emmet.io/cheat-sheet/</a:t>
            </a:r>
            <a:endParaRPr lang="en-US" altLang="zh-TW" dirty="0">
              <a:solidFill>
                <a:schemeClr val="bg1"/>
              </a:solidFill>
            </a:endParaRPr>
          </a:p>
          <a:p>
            <a:pPr lvl="1">
              <a:spcBef>
                <a:spcPts val="600"/>
              </a:spcBef>
            </a:pPr>
            <a:r>
              <a:rPr lang="en-US" altLang="zh-TW" sz="1700" b="0" i="0" dirty="0">
                <a:solidFill>
                  <a:schemeClr val="bg1"/>
                </a:solidFill>
                <a:effectLst/>
                <a:latin typeface="arial" panose="020B0604020202020204" pitchFamily="34" charset="0"/>
              </a:rPr>
              <a:t>Emmet</a:t>
            </a:r>
            <a:r>
              <a:rPr lang="zh-TW" altLang="en-US" sz="1700" b="0" i="0" dirty="0">
                <a:solidFill>
                  <a:schemeClr val="bg1"/>
                </a:solidFill>
                <a:effectLst/>
                <a:latin typeface="arial" panose="020B0604020202020204" pitchFamily="34" charset="0"/>
              </a:rPr>
              <a:t>是一套面向文字編輯器的外掛程式，它允許通過內容輔助高速度的編寫和編輯</a:t>
            </a:r>
            <a:r>
              <a:rPr lang="en-US" altLang="zh-TW" sz="1700" b="0" i="0" dirty="0">
                <a:solidFill>
                  <a:schemeClr val="bg1"/>
                </a:solidFill>
                <a:effectLst/>
                <a:latin typeface="arial" panose="020B0604020202020204" pitchFamily="34" charset="0"/>
              </a:rPr>
              <a:t>HTML</a:t>
            </a:r>
            <a:r>
              <a:rPr lang="zh-TW" altLang="en-US" sz="1700" b="0" i="0" dirty="0">
                <a:solidFill>
                  <a:schemeClr val="bg1"/>
                </a:solidFill>
                <a:effectLst/>
                <a:latin typeface="arial" panose="020B0604020202020204" pitchFamily="34" charset="0"/>
              </a:rPr>
              <a:t>、</a:t>
            </a:r>
            <a:r>
              <a:rPr lang="en-US" altLang="zh-TW" sz="1700" b="0" i="0" dirty="0">
                <a:solidFill>
                  <a:schemeClr val="bg1"/>
                </a:solidFill>
                <a:effectLst/>
                <a:latin typeface="arial" panose="020B0604020202020204" pitchFamily="34" charset="0"/>
              </a:rPr>
              <a:t>XML</a:t>
            </a:r>
            <a:r>
              <a:rPr lang="zh-TW" altLang="en-US" sz="1700" b="0" i="0" dirty="0">
                <a:solidFill>
                  <a:schemeClr val="bg1"/>
                </a:solidFill>
                <a:effectLst/>
                <a:latin typeface="arial" panose="020B0604020202020204" pitchFamily="34" charset="0"/>
              </a:rPr>
              <a:t>、</a:t>
            </a:r>
            <a:r>
              <a:rPr lang="en-US" altLang="zh-TW" sz="1700" b="0" i="0" dirty="0">
                <a:solidFill>
                  <a:schemeClr val="bg1"/>
                </a:solidFill>
                <a:effectLst/>
                <a:latin typeface="arial" panose="020B0604020202020204" pitchFamily="34" charset="0"/>
              </a:rPr>
              <a:t>XSL</a:t>
            </a:r>
            <a:r>
              <a:rPr lang="zh-TW" altLang="en-US" sz="1700" b="0" i="0" dirty="0">
                <a:solidFill>
                  <a:schemeClr val="bg1"/>
                </a:solidFill>
                <a:effectLst/>
                <a:latin typeface="arial" panose="020B0604020202020204" pitchFamily="34" charset="0"/>
              </a:rPr>
              <a:t>和其他結構化的代碼格式。此專案</a:t>
            </a:r>
            <a:r>
              <a:rPr lang="en-US" altLang="zh-TW" sz="1700" b="0" i="0" dirty="0">
                <a:solidFill>
                  <a:schemeClr val="bg1"/>
                </a:solidFill>
                <a:effectLst/>
                <a:latin typeface="arial" panose="020B0604020202020204" pitchFamily="34" charset="0"/>
              </a:rPr>
              <a:t>2008</a:t>
            </a:r>
            <a:r>
              <a:rPr lang="zh-TW" altLang="en-US" sz="1700" b="0" i="0" dirty="0">
                <a:solidFill>
                  <a:schemeClr val="bg1"/>
                </a:solidFill>
                <a:effectLst/>
                <a:latin typeface="arial" panose="020B0604020202020204" pitchFamily="34" charset="0"/>
              </a:rPr>
              <a:t>年由</a:t>
            </a:r>
            <a:r>
              <a:rPr lang="en-US" altLang="zh-TW" sz="1700" b="0" i="0" dirty="0">
                <a:solidFill>
                  <a:schemeClr val="bg1"/>
                </a:solidFill>
                <a:effectLst/>
                <a:latin typeface="arial" panose="020B0604020202020204" pitchFamily="34" charset="0"/>
              </a:rPr>
              <a:t>Vadim </a:t>
            </a:r>
            <a:r>
              <a:rPr lang="en-US" altLang="zh-TW" sz="1700" b="0" i="0" dirty="0" err="1">
                <a:solidFill>
                  <a:schemeClr val="bg1"/>
                </a:solidFill>
                <a:effectLst/>
                <a:latin typeface="arial" panose="020B0604020202020204" pitchFamily="34" charset="0"/>
              </a:rPr>
              <a:t>Makeev</a:t>
            </a:r>
            <a:r>
              <a:rPr lang="zh-TW" altLang="en-US" sz="1700" b="0" i="0" dirty="0">
                <a:solidFill>
                  <a:schemeClr val="bg1"/>
                </a:solidFill>
                <a:effectLst/>
                <a:latin typeface="arial" panose="020B0604020202020204" pitchFamily="34" charset="0"/>
              </a:rPr>
              <a:t>發起，並由</a:t>
            </a:r>
            <a:r>
              <a:rPr lang="en-US" altLang="zh-TW" sz="1700" b="0" i="0" dirty="0">
                <a:solidFill>
                  <a:schemeClr val="bg1"/>
                </a:solidFill>
                <a:effectLst/>
                <a:latin typeface="arial" panose="020B0604020202020204" pitchFamily="34" charset="0"/>
              </a:rPr>
              <a:t>Sergey </a:t>
            </a:r>
            <a:r>
              <a:rPr lang="en-US" altLang="zh-TW" sz="1700" b="0" i="0" dirty="0" err="1">
                <a:solidFill>
                  <a:schemeClr val="bg1"/>
                </a:solidFill>
                <a:effectLst/>
                <a:latin typeface="arial" panose="020B0604020202020204" pitchFamily="34" charset="0"/>
              </a:rPr>
              <a:t>Chikuyonok</a:t>
            </a:r>
            <a:r>
              <a:rPr lang="zh-TW" altLang="en-US" sz="1700" b="0" i="0" dirty="0">
                <a:solidFill>
                  <a:schemeClr val="bg1"/>
                </a:solidFill>
                <a:effectLst/>
                <a:latin typeface="arial" panose="020B0604020202020204" pitchFamily="34" charset="0"/>
              </a:rPr>
              <a:t>和其他</a:t>
            </a:r>
            <a:r>
              <a:rPr lang="en-US" altLang="zh-TW" sz="1700" b="0" i="0" dirty="0">
                <a:solidFill>
                  <a:schemeClr val="bg1"/>
                </a:solidFill>
                <a:effectLst/>
                <a:latin typeface="arial" panose="020B0604020202020204" pitchFamily="34" charset="0"/>
              </a:rPr>
              <a:t>Emmet</a:t>
            </a:r>
            <a:r>
              <a:rPr lang="zh-TW" altLang="en-US" sz="1700" b="0" i="0" dirty="0">
                <a:solidFill>
                  <a:schemeClr val="bg1"/>
                </a:solidFill>
                <a:effectLst/>
                <a:latin typeface="arial" panose="020B0604020202020204" pitchFamily="34" charset="0"/>
              </a:rPr>
              <a:t>用戶基於</a:t>
            </a:r>
            <a:r>
              <a:rPr lang="en-US" altLang="zh-TW" sz="1700" b="0" i="0" dirty="0">
                <a:solidFill>
                  <a:schemeClr val="bg1"/>
                </a:solidFill>
                <a:effectLst/>
                <a:latin typeface="arial" panose="020B0604020202020204" pitchFamily="34" charset="0"/>
              </a:rPr>
              <a:t>Zen Coding 2.0</a:t>
            </a:r>
            <a:r>
              <a:rPr lang="zh-TW" altLang="en-US" sz="1700" b="0" i="0" dirty="0">
                <a:solidFill>
                  <a:schemeClr val="bg1"/>
                </a:solidFill>
                <a:effectLst/>
                <a:latin typeface="arial" panose="020B0604020202020204" pitchFamily="34" charset="0"/>
              </a:rPr>
              <a:t>的概念繼續積極開發。</a:t>
            </a:r>
            <a:endParaRPr lang="en-US" altLang="zh-TW" sz="1700" dirty="0">
              <a:solidFill>
                <a:schemeClr val="bg1"/>
              </a:solidFill>
            </a:endParaRPr>
          </a:p>
        </p:txBody>
      </p:sp>
      <p:sp>
        <p:nvSpPr>
          <p:cNvPr id="9" name="投影片編號版面配置區 8"/>
          <p:cNvSpPr>
            <a:spLocks noGrp="1"/>
          </p:cNvSpPr>
          <p:nvPr>
            <p:ph type="sldNum" sz="quarter" idx="12"/>
          </p:nvPr>
        </p:nvSpPr>
        <p:spPr/>
        <p:txBody>
          <a:bodyPr/>
          <a:lstStyle/>
          <a:p>
            <a:fld id="{F86E7483-409D-4D1B-9719-A7AE4E854181}" type="slidenum">
              <a:rPr lang="zh-TW" altLang="en-US" smtClean="0"/>
              <a:pPr/>
              <a:t>29</a:t>
            </a:fld>
            <a:endParaRPr lang="zh-TW" altLang="en-US"/>
          </a:p>
        </p:txBody>
      </p:sp>
      <p:pic>
        <p:nvPicPr>
          <p:cNvPr id="5" name="圖片 4">
            <a:extLst>
              <a:ext uri="{FF2B5EF4-FFF2-40B4-BE49-F238E27FC236}">
                <a16:creationId xmlns:a16="http://schemas.microsoft.com/office/drawing/2014/main" id="{4BCD5119-7679-4664-ADA3-29C0D12DF693}"/>
              </a:ext>
            </a:extLst>
          </p:cNvPr>
          <p:cNvPicPr>
            <a:picLocks noChangeAspect="1"/>
          </p:cNvPicPr>
          <p:nvPr/>
        </p:nvPicPr>
        <p:blipFill>
          <a:blip r:embed="rId4"/>
          <a:stretch>
            <a:fillRect/>
          </a:stretch>
        </p:blipFill>
        <p:spPr>
          <a:xfrm>
            <a:off x="2157121" y="3800383"/>
            <a:ext cx="4829758" cy="2353061"/>
          </a:xfrm>
          <a:prstGeom prst="rect">
            <a:avLst/>
          </a:prstGeom>
        </p:spPr>
      </p:pic>
    </p:spTree>
    <p:extLst>
      <p:ext uri="{BB962C8B-B14F-4D97-AF65-F5344CB8AC3E}">
        <p14:creationId xmlns:p14="http://schemas.microsoft.com/office/powerpoint/2010/main" val="153405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783266"/>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1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HTML</a:t>
            </a:r>
            <a:r>
              <a:rPr lang="zh-TW" altLang="en-US" dirty="0">
                <a:solidFill>
                  <a:schemeClr val="bg1"/>
                </a:solidFill>
                <a:latin typeface="Arial Unicode MS" panose="020B0604020202020204" pitchFamily="34" charset="-120"/>
                <a:ea typeface="微軟正黑體" panose="020B0604030504040204" pitchFamily="34" charset="-120"/>
              </a:rPr>
              <a:t>語言基礎</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65105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2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CSS</a:t>
            </a:r>
            <a:r>
              <a:rPr lang="zh-TW" altLang="en-US" dirty="0">
                <a:solidFill>
                  <a:schemeClr val="bg1"/>
                </a:solidFill>
                <a:latin typeface="Arial Unicode MS" panose="020B0604020202020204" pitchFamily="34" charset="-120"/>
                <a:ea typeface="微軟正黑體" panose="020B0604030504040204" pitchFamily="34" charset="-120"/>
              </a:rPr>
              <a:t>語言基礎</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2483508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甚麼是 </a:t>
            </a:r>
            <a:r>
              <a:rPr lang="en-US" altLang="zh-TW" b="1" dirty="0">
                <a:solidFill>
                  <a:schemeClr val="bg1"/>
                </a:solidFill>
                <a:latin typeface="Arial Unicode MS" panose="020B0604020202020204" pitchFamily="34" charset="-120"/>
                <a:ea typeface="微軟正黑體" panose="020B0604030504040204" pitchFamily="34" charset="-120"/>
              </a:rPr>
              <a:t>CSS</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extLst>
              <p:ext uri="{D42A27DB-BD31-4B8C-83A1-F6EECF244321}">
                <p14:modId xmlns:p14="http://schemas.microsoft.com/office/powerpoint/2010/main" val="1214768604"/>
              </p:ext>
            </p:extLst>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31</a:t>
            </a:fld>
            <a:endParaRPr lang="zh-TW" altLang="en-US"/>
          </a:p>
        </p:txBody>
      </p:sp>
      <p:sp>
        <p:nvSpPr>
          <p:cNvPr id="20" name="內容版面配置區 2"/>
          <p:cNvSpPr>
            <a:spLocks noGrp="1"/>
          </p:cNvSpPr>
          <p:nvPr>
            <p:ph idx="1"/>
          </p:nvPr>
        </p:nvSpPr>
        <p:spPr>
          <a:xfrm>
            <a:off x="628650" y="1792941"/>
            <a:ext cx="7886700" cy="4499217"/>
          </a:xfrm>
        </p:spPr>
        <p:txBody>
          <a:bodyPr>
            <a:normAutofit/>
          </a:bodyPr>
          <a:lstStyle/>
          <a:p>
            <a:r>
              <a:rPr lang="en-US" altLang="zh-TW" dirty="0">
                <a:solidFill>
                  <a:schemeClr val="bg1"/>
                </a:solidFill>
              </a:rPr>
              <a:t>CSS</a:t>
            </a:r>
            <a:r>
              <a:rPr lang="zh-TW" altLang="en-US" dirty="0">
                <a:solidFill>
                  <a:schemeClr val="bg1"/>
                </a:solidFill>
              </a:rPr>
              <a:t>用來定義網頁呈現的樣式和版型</a:t>
            </a:r>
            <a:endParaRPr lang="en-US" altLang="zh-TW" dirty="0">
              <a:solidFill>
                <a:schemeClr val="bg1"/>
              </a:solidFill>
            </a:endParaRPr>
          </a:p>
          <a:p>
            <a:r>
              <a:rPr lang="en-US" altLang="zh-TW" dirty="0">
                <a:solidFill>
                  <a:schemeClr val="bg1"/>
                </a:solidFill>
              </a:rPr>
              <a:t>CSS</a:t>
            </a:r>
            <a:r>
              <a:rPr lang="zh-TW" altLang="en-US" dirty="0">
                <a:solidFill>
                  <a:schemeClr val="bg1"/>
                </a:solidFill>
              </a:rPr>
              <a:t>是用來延伸</a:t>
            </a:r>
            <a:r>
              <a:rPr lang="en-US" altLang="zh-TW" dirty="0">
                <a:solidFill>
                  <a:schemeClr val="bg1"/>
                </a:solidFill>
              </a:rPr>
              <a:t>html</a:t>
            </a:r>
            <a:r>
              <a:rPr lang="zh-TW" altLang="en-US" dirty="0">
                <a:solidFill>
                  <a:schemeClr val="bg1"/>
                </a:solidFill>
              </a:rPr>
              <a:t>而非取代</a:t>
            </a:r>
            <a:r>
              <a:rPr lang="en-US" altLang="zh-TW" dirty="0">
                <a:solidFill>
                  <a:schemeClr val="bg1"/>
                </a:solidFill>
              </a:rPr>
              <a:t>html,</a:t>
            </a:r>
            <a:r>
              <a:rPr lang="zh-TW" altLang="en-US" dirty="0">
                <a:solidFill>
                  <a:schemeClr val="bg1"/>
                </a:solidFill>
              </a:rPr>
              <a:t>是用來補</a:t>
            </a:r>
            <a:r>
              <a:rPr lang="en-US" altLang="zh-TW" dirty="0">
                <a:solidFill>
                  <a:schemeClr val="bg1"/>
                </a:solidFill>
              </a:rPr>
              <a:t>html</a:t>
            </a:r>
            <a:r>
              <a:rPr lang="zh-TW" altLang="en-US" dirty="0">
                <a:solidFill>
                  <a:schemeClr val="bg1"/>
                </a:solidFill>
              </a:rPr>
              <a:t>的不足</a:t>
            </a:r>
          </a:p>
          <a:p>
            <a:r>
              <a:rPr lang="en-US" altLang="zh-TW" dirty="0">
                <a:solidFill>
                  <a:schemeClr val="bg1"/>
                </a:solidFill>
              </a:rPr>
              <a:t>CSS</a:t>
            </a:r>
            <a:r>
              <a:rPr lang="zh-TW" altLang="en-US" dirty="0">
                <a:solidFill>
                  <a:schemeClr val="bg1"/>
                </a:solidFill>
              </a:rPr>
              <a:t>的演進</a:t>
            </a:r>
            <a:endParaRPr lang="en-US" altLang="zh-TW" dirty="0">
              <a:solidFill>
                <a:schemeClr val="bg1"/>
              </a:solidFill>
            </a:endParaRPr>
          </a:p>
          <a:p>
            <a:pPr lvl="1"/>
            <a:r>
              <a:rPr lang="en-US" altLang="zh-TW" dirty="0">
                <a:solidFill>
                  <a:schemeClr val="bg1"/>
                </a:solidFill>
              </a:rPr>
              <a:t>1996/12  CSS1</a:t>
            </a:r>
          </a:p>
          <a:p>
            <a:pPr lvl="1"/>
            <a:r>
              <a:rPr lang="en-US" altLang="zh-TW" dirty="0">
                <a:solidFill>
                  <a:schemeClr val="bg1"/>
                </a:solidFill>
              </a:rPr>
              <a:t>1998/5    CSS2</a:t>
            </a:r>
          </a:p>
          <a:p>
            <a:pPr lvl="1"/>
            <a:r>
              <a:rPr lang="en-US" altLang="zh-TW" dirty="0">
                <a:solidFill>
                  <a:schemeClr val="bg1"/>
                </a:solidFill>
              </a:rPr>
              <a:t>2004/2    CSS2.1</a:t>
            </a:r>
          </a:p>
          <a:p>
            <a:pPr lvl="1"/>
            <a:r>
              <a:rPr lang="en-US" altLang="zh-TW" dirty="0">
                <a:solidFill>
                  <a:schemeClr val="bg1"/>
                </a:solidFill>
              </a:rPr>
              <a:t>2010~	    CSS3</a:t>
            </a:r>
            <a:endParaRPr lang="zh-TW" altLang="en-US" dirty="0">
              <a:solidFill>
                <a:schemeClr val="bg1"/>
              </a:solidFill>
            </a:endParaRPr>
          </a:p>
          <a:p>
            <a:pPr marL="0" indent="0">
              <a:buNone/>
            </a:pPr>
            <a:endParaRPr lang="zh-TW" altLang="en-US" dirty="0">
              <a:solidFill>
                <a:schemeClr val="bg1"/>
              </a:solidFill>
            </a:endParaRPr>
          </a:p>
        </p:txBody>
      </p:sp>
    </p:spTree>
    <p:extLst>
      <p:ext uri="{BB962C8B-B14F-4D97-AF65-F5344CB8AC3E}">
        <p14:creationId xmlns:p14="http://schemas.microsoft.com/office/powerpoint/2010/main" val="3236161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關於 </a:t>
            </a:r>
            <a:r>
              <a:rPr lang="en-US" altLang="zh-TW" b="1" dirty="0">
                <a:solidFill>
                  <a:schemeClr val="bg1"/>
                </a:solidFill>
                <a:latin typeface="Arial Unicode MS" panose="020B0604020202020204" pitchFamily="34" charset="-120"/>
              </a:rPr>
              <a:t>CSS3</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32</a:t>
            </a:fld>
            <a:endParaRPr lang="zh-TW" altLang="en-US"/>
          </a:p>
        </p:txBody>
      </p:sp>
      <p:sp>
        <p:nvSpPr>
          <p:cNvPr id="20" name="內容版面配置區 2"/>
          <p:cNvSpPr>
            <a:spLocks noGrp="1"/>
          </p:cNvSpPr>
          <p:nvPr>
            <p:ph idx="1"/>
          </p:nvPr>
        </p:nvSpPr>
        <p:spPr>
          <a:xfrm>
            <a:off x="628650" y="1792941"/>
            <a:ext cx="7886700" cy="4499217"/>
          </a:xfrm>
        </p:spPr>
        <p:txBody>
          <a:bodyPr>
            <a:normAutofit/>
          </a:bodyPr>
          <a:lstStyle/>
          <a:p>
            <a:r>
              <a:rPr lang="en-US" altLang="zh-TW" dirty="0">
                <a:solidFill>
                  <a:schemeClr val="bg1"/>
                </a:solidFill>
              </a:rPr>
              <a:t>CSS3</a:t>
            </a:r>
            <a:r>
              <a:rPr lang="zh-TW" altLang="en-US" dirty="0">
                <a:solidFill>
                  <a:schemeClr val="bg1"/>
                </a:solidFill>
              </a:rPr>
              <a:t>還不是標準</a:t>
            </a:r>
            <a:endParaRPr lang="en-US" altLang="zh-TW" dirty="0">
              <a:solidFill>
                <a:schemeClr val="bg1"/>
              </a:solidFill>
            </a:endParaRPr>
          </a:p>
          <a:p>
            <a:r>
              <a:rPr lang="zh-TW" altLang="en-US" dirty="0">
                <a:solidFill>
                  <a:schemeClr val="bg1"/>
                </a:solidFill>
              </a:rPr>
              <a:t>每個模組的研發進度不同</a:t>
            </a:r>
            <a:endParaRPr lang="en-US" altLang="zh-TW" dirty="0">
              <a:solidFill>
                <a:schemeClr val="bg1"/>
              </a:solidFill>
            </a:endParaRPr>
          </a:p>
          <a:p>
            <a:pPr lvl="1"/>
            <a:r>
              <a:rPr lang="en-US" altLang="zh-TW" dirty="0">
                <a:solidFill>
                  <a:schemeClr val="bg1"/>
                </a:solidFill>
                <a:hlinkClick r:id="rId7"/>
              </a:rPr>
              <a:t>http://www.w3.org/Style/CSS/current-work</a:t>
            </a:r>
            <a:endParaRPr lang="en-US" altLang="zh-TW" dirty="0">
              <a:solidFill>
                <a:schemeClr val="bg1"/>
              </a:solidFill>
            </a:endParaRPr>
          </a:p>
          <a:p>
            <a:endParaRPr lang="en-US" altLang="zh-TW" dirty="0">
              <a:solidFill>
                <a:schemeClr val="bg1"/>
              </a:solidFill>
            </a:endParaRPr>
          </a:p>
          <a:p>
            <a:r>
              <a:rPr lang="zh-TW" altLang="en-US" dirty="0">
                <a:solidFill>
                  <a:schemeClr val="bg1"/>
                </a:solidFill>
              </a:rPr>
              <a:t>要開始用嗎</a:t>
            </a:r>
            <a:r>
              <a:rPr lang="en-US" altLang="zh-TW" dirty="0">
                <a:solidFill>
                  <a:schemeClr val="bg1"/>
                </a:solidFill>
              </a:rPr>
              <a:t>?</a:t>
            </a:r>
          </a:p>
          <a:p>
            <a:pPr lvl="1"/>
            <a:r>
              <a:rPr lang="en-US" altLang="zh-TW" dirty="0">
                <a:solidFill>
                  <a:schemeClr val="bg1"/>
                </a:solidFill>
              </a:rPr>
              <a:t>Progressive enhancement</a:t>
            </a:r>
          </a:p>
          <a:p>
            <a:pPr lvl="1"/>
            <a:r>
              <a:rPr lang="zh-TW" altLang="en-US" dirty="0">
                <a:solidFill>
                  <a:schemeClr val="bg1"/>
                </a:solidFill>
              </a:rPr>
              <a:t>使用瀏覽器前綴</a:t>
            </a:r>
            <a:endParaRPr lang="en-US" altLang="zh-TW" dirty="0">
              <a:solidFill>
                <a:schemeClr val="bg1"/>
              </a:solidFill>
            </a:endParaRPr>
          </a:p>
          <a:p>
            <a:pPr lvl="2"/>
            <a:r>
              <a:rPr lang="en-US" altLang="zh-TW" dirty="0">
                <a:solidFill>
                  <a:schemeClr val="bg1"/>
                </a:solidFill>
              </a:rPr>
              <a:t>-</a:t>
            </a:r>
            <a:r>
              <a:rPr lang="en-US" altLang="zh-TW" dirty="0" err="1">
                <a:solidFill>
                  <a:schemeClr val="bg1"/>
                </a:solidFill>
              </a:rPr>
              <a:t>ms</a:t>
            </a:r>
            <a:r>
              <a:rPr lang="en-US" altLang="zh-TW" dirty="0">
                <a:solidFill>
                  <a:schemeClr val="bg1"/>
                </a:solidFill>
              </a:rPr>
              <a:t>-(Internet Explorer)</a:t>
            </a:r>
            <a:r>
              <a:rPr lang="zh-TW" altLang="en-US" dirty="0">
                <a:solidFill>
                  <a:schemeClr val="bg1"/>
                </a:solidFill>
              </a:rPr>
              <a:t>、</a:t>
            </a:r>
            <a:r>
              <a:rPr lang="en-US" altLang="zh-TW" dirty="0">
                <a:solidFill>
                  <a:schemeClr val="bg1"/>
                </a:solidFill>
              </a:rPr>
              <a:t>-</a:t>
            </a:r>
            <a:r>
              <a:rPr lang="en-US" altLang="zh-TW" dirty="0" err="1">
                <a:solidFill>
                  <a:schemeClr val="bg1"/>
                </a:solidFill>
              </a:rPr>
              <a:t>moz</a:t>
            </a:r>
            <a:r>
              <a:rPr lang="en-US" altLang="zh-TW" dirty="0">
                <a:solidFill>
                  <a:schemeClr val="bg1"/>
                </a:solidFill>
              </a:rPr>
              <a:t>-(Firefox)</a:t>
            </a:r>
            <a:r>
              <a:rPr lang="zh-TW" altLang="en-US" dirty="0">
                <a:solidFill>
                  <a:schemeClr val="bg1"/>
                </a:solidFill>
              </a:rPr>
              <a:t>、</a:t>
            </a:r>
            <a:endParaRPr lang="en-US" altLang="zh-TW" dirty="0">
              <a:solidFill>
                <a:schemeClr val="bg1"/>
              </a:solidFill>
            </a:endParaRPr>
          </a:p>
          <a:p>
            <a:pPr lvl="2"/>
            <a:r>
              <a:rPr lang="en-US" altLang="zh-TW" dirty="0">
                <a:solidFill>
                  <a:schemeClr val="bg1"/>
                </a:solidFill>
              </a:rPr>
              <a:t>-</a:t>
            </a:r>
            <a:r>
              <a:rPr lang="en-US" altLang="zh-TW" dirty="0" err="1">
                <a:solidFill>
                  <a:schemeClr val="bg1"/>
                </a:solidFill>
              </a:rPr>
              <a:t>webkit</a:t>
            </a:r>
            <a:r>
              <a:rPr lang="en-US" altLang="zh-TW" dirty="0">
                <a:solidFill>
                  <a:schemeClr val="bg1"/>
                </a:solidFill>
              </a:rPr>
              <a:t>-(Safari</a:t>
            </a:r>
            <a:r>
              <a:rPr lang="zh-TW" altLang="en-US" dirty="0">
                <a:solidFill>
                  <a:schemeClr val="bg1"/>
                </a:solidFill>
              </a:rPr>
              <a:t>、</a:t>
            </a:r>
            <a:r>
              <a:rPr lang="en-US" altLang="zh-TW" dirty="0">
                <a:solidFill>
                  <a:schemeClr val="bg1"/>
                </a:solidFill>
              </a:rPr>
              <a:t>Chrome</a:t>
            </a:r>
            <a:r>
              <a:rPr lang="zh-TW" altLang="en-US" dirty="0">
                <a:solidFill>
                  <a:schemeClr val="bg1"/>
                </a:solidFill>
              </a:rPr>
              <a:t>、</a:t>
            </a:r>
            <a:r>
              <a:rPr lang="en-US" altLang="zh-TW" dirty="0">
                <a:solidFill>
                  <a:schemeClr val="bg1"/>
                </a:solidFill>
              </a:rPr>
              <a:t>opera)</a:t>
            </a:r>
          </a:p>
          <a:p>
            <a:pPr marL="0" indent="0">
              <a:buNone/>
            </a:pPr>
            <a:endParaRPr lang="zh-TW" altLang="en-US" dirty="0">
              <a:solidFill>
                <a:schemeClr val="bg1"/>
              </a:solidFill>
            </a:endParaRPr>
          </a:p>
        </p:txBody>
      </p:sp>
    </p:spTree>
    <p:extLst>
      <p:ext uri="{BB962C8B-B14F-4D97-AF65-F5344CB8AC3E}">
        <p14:creationId xmlns:p14="http://schemas.microsoft.com/office/powerpoint/2010/main" val="1277941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solidFill>
                  <a:schemeClr val="bg1"/>
                </a:solidFill>
                <a:latin typeface="+mn-lt"/>
              </a:rPr>
              <a:t>CSS</a:t>
            </a:r>
            <a:r>
              <a:rPr lang="zh-TW" altLang="en-US" dirty="0">
                <a:solidFill>
                  <a:schemeClr val="bg1"/>
                </a:solidFill>
              </a:rPr>
              <a:t>優點</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33</a:t>
            </a:fld>
            <a:endParaRPr lang="zh-TW" altLang="en-US"/>
          </a:p>
        </p:txBody>
      </p:sp>
      <p:sp>
        <p:nvSpPr>
          <p:cNvPr id="20" name="內容版面配置區 2"/>
          <p:cNvSpPr>
            <a:spLocks noGrp="1"/>
          </p:cNvSpPr>
          <p:nvPr>
            <p:ph idx="1"/>
          </p:nvPr>
        </p:nvSpPr>
        <p:spPr>
          <a:xfrm>
            <a:off x="628650" y="1792941"/>
            <a:ext cx="7886700" cy="4499217"/>
          </a:xfrm>
        </p:spPr>
        <p:txBody>
          <a:bodyPr>
            <a:normAutofit/>
          </a:bodyPr>
          <a:lstStyle/>
          <a:p>
            <a:pPr marL="533400" indent="-533400"/>
            <a:r>
              <a:rPr lang="zh-TW" altLang="en-US" dirty="0">
                <a:solidFill>
                  <a:schemeClr val="bg1"/>
                </a:solidFill>
              </a:rPr>
              <a:t>網頁內容與顯示樣式分開</a:t>
            </a:r>
          </a:p>
          <a:p>
            <a:pPr marL="914400" lvl="1" indent="-442913"/>
            <a:r>
              <a:rPr lang="zh-TW" altLang="en-US" dirty="0">
                <a:solidFill>
                  <a:schemeClr val="bg1"/>
                </a:solidFill>
              </a:rPr>
              <a:t>加快網頁傳輸的速度</a:t>
            </a:r>
          </a:p>
          <a:p>
            <a:pPr marL="914400" lvl="1" indent="-442913"/>
            <a:r>
              <a:rPr lang="zh-TW" altLang="en-US" dirty="0">
                <a:solidFill>
                  <a:schemeClr val="bg1"/>
                </a:solidFill>
              </a:rPr>
              <a:t>一致性共享樣式設定</a:t>
            </a:r>
          </a:p>
          <a:p>
            <a:pPr marL="914400" lvl="1" indent="-442913"/>
            <a:r>
              <a:rPr lang="zh-TW" altLang="en-US" dirty="0">
                <a:solidFill>
                  <a:schemeClr val="bg1"/>
                </a:solidFill>
              </a:rPr>
              <a:t>修改時只需針對樣式修改即可大幅減低維護網頁的困難度</a:t>
            </a:r>
          </a:p>
          <a:p>
            <a:pPr marL="533400" indent="-533400"/>
            <a:r>
              <a:rPr lang="zh-TW" altLang="en-US" dirty="0">
                <a:solidFill>
                  <a:schemeClr val="bg1"/>
                </a:solidFill>
              </a:rPr>
              <a:t>排版的效果</a:t>
            </a:r>
          </a:p>
          <a:p>
            <a:pPr marL="0" indent="0">
              <a:buNone/>
            </a:pPr>
            <a:endParaRPr lang="zh-TW" altLang="en-US" dirty="0">
              <a:solidFill>
                <a:schemeClr val="bg1"/>
              </a:solidFill>
            </a:endParaRPr>
          </a:p>
        </p:txBody>
      </p:sp>
    </p:spTree>
    <p:extLst>
      <p:ext uri="{BB962C8B-B14F-4D97-AF65-F5344CB8AC3E}">
        <p14:creationId xmlns:p14="http://schemas.microsoft.com/office/powerpoint/2010/main" val="3594636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CSS</a:t>
            </a:r>
            <a:r>
              <a:rPr lang="zh-TW" altLang="en-US" b="1" dirty="0">
                <a:solidFill>
                  <a:schemeClr val="bg1"/>
                </a:solidFill>
                <a:latin typeface="Arial Unicode MS" panose="020B0604020202020204" pitchFamily="34" charset="-120"/>
                <a:ea typeface="微軟正黑體" panose="020B0604030504040204" pitchFamily="34" charset="-120"/>
              </a:rPr>
              <a:t>基本語法</a:t>
            </a:r>
          </a:p>
        </p:txBody>
      </p:sp>
      <p:sp>
        <p:nvSpPr>
          <p:cNvPr id="12" name="矩形 11"/>
          <p:cNvSpPr/>
          <p:nvPr/>
        </p:nvSpPr>
        <p:spPr bwMode="auto">
          <a:xfrm>
            <a:off x="2044016" y="3900322"/>
            <a:ext cx="6208712" cy="461962"/>
          </a:xfrm>
          <a:prstGeom prst="rect">
            <a:avLst/>
          </a:prstGeom>
        </p:spPr>
        <p:txBody>
          <a:bodyPr>
            <a:spAutoFit/>
          </a:bodyPr>
          <a:lstStyle/>
          <a:p>
            <a:pPr eaLnBrk="1" hangingPunct="1">
              <a:defRPr/>
            </a:pPr>
            <a:r>
              <a:rPr lang="zh-TW" altLang="en-US" sz="2400" dirty="0">
                <a:solidFill>
                  <a:schemeClr val="bg1"/>
                </a:solidFill>
                <a:latin typeface="+mn-ea"/>
                <a:ea typeface="+mn-ea"/>
              </a:rPr>
              <a:t>每一組屬性設定之間，必須以分號隔開</a:t>
            </a:r>
          </a:p>
        </p:txBody>
      </p:sp>
      <p:graphicFrame>
        <p:nvGraphicFramePr>
          <p:cNvPr id="6" name="資料庫圖表 5"/>
          <p:cNvGraphicFramePr/>
          <p:nvPr>
            <p:extLst>
              <p:ext uri="{D42A27DB-BD31-4B8C-83A1-F6EECF244321}">
                <p14:modId xmlns:p14="http://schemas.microsoft.com/office/powerpoint/2010/main" val="2095299882"/>
              </p:ext>
            </p:extLst>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矩形 16"/>
          <p:cNvSpPr/>
          <p:nvPr/>
        </p:nvSpPr>
        <p:spPr>
          <a:xfrm>
            <a:off x="2618385" y="1855291"/>
            <a:ext cx="2232025"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8" name="矩形 17"/>
          <p:cNvSpPr/>
          <p:nvPr/>
        </p:nvSpPr>
        <p:spPr>
          <a:xfrm>
            <a:off x="5148372" y="1863580"/>
            <a:ext cx="2159000"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pSp>
        <p:nvGrpSpPr>
          <p:cNvPr id="13" name="群組 21"/>
          <p:cNvGrpSpPr>
            <a:grpSpLocks/>
          </p:cNvGrpSpPr>
          <p:nvPr/>
        </p:nvGrpSpPr>
        <p:grpSpPr bwMode="auto">
          <a:xfrm>
            <a:off x="1537096" y="2445954"/>
            <a:ext cx="5879714" cy="1345293"/>
            <a:chOff x="1344500" y="1628800"/>
            <a:chExt cx="5880099" cy="1345370"/>
          </a:xfrm>
        </p:grpSpPr>
        <p:sp>
          <p:nvSpPr>
            <p:cNvPr id="14" name="左中括弧 13"/>
            <p:cNvSpPr/>
            <p:nvPr/>
          </p:nvSpPr>
          <p:spPr>
            <a:xfrm rot="16200000">
              <a:off x="4577271" y="-731175"/>
              <a:ext cx="287354" cy="5007303"/>
            </a:xfrm>
            <a:prstGeom prst="leftBracket">
              <a:avLst/>
            </a:prstGeom>
            <a:noFill/>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15" name="矩形 14"/>
            <p:cNvSpPr/>
            <p:nvPr/>
          </p:nvSpPr>
          <p:spPr>
            <a:xfrm>
              <a:off x="1344500" y="2143859"/>
              <a:ext cx="3095828" cy="830311"/>
            </a:xfrm>
            <a:prstGeom prst="rect">
              <a:avLst/>
            </a:prstGeom>
          </p:spPr>
          <p:txBody>
            <a:bodyPr>
              <a:spAutoFit/>
            </a:bodyPr>
            <a:lstStyle/>
            <a:p>
              <a:pPr eaLnBrk="1" hangingPunct="1">
                <a:defRPr/>
              </a:pPr>
              <a:r>
                <a:rPr lang="zh-TW" altLang="en-US" sz="2400" dirty="0">
                  <a:solidFill>
                    <a:schemeClr val="bg1"/>
                  </a:solidFill>
                  <a:latin typeface="+mn-ea"/>
                  <a:ea typeface="+mn-ea"/>
                </a:rPr>
                <a:t>屬性樣式的設定，必須以大括號</a:t>
              </a:r>
              <a:r>
                <a:rPr lang="en-US" altLang="zh-TW" sz="2400" dirty="0">
                  <a:solidFill>
                    <a:schemeClr val="bg1"/>
                  </a:solidFill>
                  <a:latin typeface="+mn-ea"/>
                  <a:ea typeface="+mn-ea"/>
                </a:rPr>
                <a:t>{</a:t>
              </a:r>
              <a:r>
                <a:rPr lang="zh-TW" altLang="en-US" sz="2400" dirty="0">
                  <a:solidFill>
                    <a:schemeClr val="bg1"/>
                  </a:solidFill>
                  <a:latin typeface="+mn-ea"/>
                  <a:ea typeface="+mn-ea"/>
                </a:rPr>
                <a:t> </a:t>
              </a:r>
              <a:r>
                <a:rPr lang="en-US" altLang="zh-TW" sz="2400" dirty="0">
                  <a:solidFill>
                    <a:schemeClr val="bg1"/>
                  </a:solidFill>
                  <a:latin typeface="+mn-ea"/>
                  <a:ea typeface="+mn-ea"/>
                </a:rPr>
                <a:t>}</a:t>
              </a:r>
              <a:r>
                <a:rPr lang="zh-TW" altLang="en-US" sz="2400" dirty="0">
                  <a:solidFill>
                    <a:schemeClr val="bg1"/>
                  </a:solidFill>
                  <a:latin typeface="+mn-ea"/>
                  <a:ea typeface="+mn-ea"/>
                </a:rPr>
                <a:t>包起來</a:t>
              </a:r>
            </a:p>
          </p:txBody>
        </p:sp>
      </p:grpSp>
      <p:grpSp>
        <p:nvGrpSpPr>
          <p:cNvPr id="7" name="群組 22"/>
          <p:cNvGrpSpPr>
            <a:grpSpLocks/>
          </p:cNvGrpSpPr>
          <p:nvPr/>
        </p:nvGrpSpPr>
        <p:grpSpPr bwMode="auto">
          <a:xfrm>
            <a:off x="5297425" y="2230081"/>
            <a:ext cx="3095625" cy="1479550"/>
            <a:chOff x="5145802" y="1628800"/>
            <a:chExt cx="3096344" cy="1479069"/>
          </a:xfrm>
        </p:grpSpPr>
        <p:cxnSp>
          <p:nvCxnSpPr>
            <p:cNvPr id="8" name="直線單箭頭接點 7"/>
            <p:cNvCxnSpPr/>
            <p:nvPr/>
          </p:nvCxnSpPr>
          <p:spPr>
            <a:xfrm flipV="1">
              <a:off x="5938148" y="1628800"/>
              <a:ext cx="0" cy="50466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145802" y="2276289"/>
              <a:ext cx="3096344" cy="831580"/>
            </a:xfrm>
            <a:prstGeom prst="rect">
              <a:avLst/>
            </a:prstGeom>
          </p:spPr>
          <p:txBody>
            <a:bodyPr>
              <a:spAutoFit/>
            </a:bodyPr>
            <a:lstStyle/>
            <a:p>
              <a:pPr eaLnBrk="1" hangingPunct="1">
                <a:defRPr/>
              </a:pPr>
              <a:r>
                <a:rPr lang="zh-TW" altLang="en-US" sz="2400" dirty="0">
                  <a:solidFill>
                    <a:schemeClr val="bg1"/>
                  </a:solidFill>
                  <a:latin typeface="+mn-ea"/>
                  <a:ea typeface="+mn-ea"/>
                </a:rPr>
                <a:t>屬性名稱與屬性值之間，必須以冒號隔開</a:t>
              </a:r>
            </a:p>
          </p:txBody>
        </p:sp>
      </p:grpSp>
      <p:cxnSp>
        <p:nvCxnSpPr>
          <p:cNvPr id="11" name="直線單箭頭接點 10"/>
          <p:cNvCxnSpPr/>
          <p:nvPr/>
        </p:nvCxnSpPr>
        <p:spPr bwMode="auto">
          <a:xfrm flipV="1">
            <a:off x="4985205" y="2384975"/>
            <a:ext cx="0" cy="1500187"/>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03095" y="4799703"/>
            <a:ext cx="6773420" cy="923330"/>
          </a:xfrm>
          <a:prstGeom prst="rect">
            <a:avLst/>
          </a:prstGeom>
        </p:spPr>
        <p:txBody>
          <a:bodyPr wrap="square">
            <a:spAutoFit/>
          </a:bodyPr>
          <a:lstStyle/>
          <a:p>
            <a:pPr>
              <a:buFont typeface="Arial" pitchFamily="34" charset="0"/>
              <a:buChar char="•"/>
              <a:defRPr/>
            </a:pPr>
            <a:r>
              <a:rPr lang="zh-TW" altLang="en-US" dirty="0">
                <a:solidFill>
                  <a:schemeClr val="bg1"/>
                </a:solidFill>
                <a:latin typeface="Arial Unicode MS" panose="020B0604020202020204" pitchFamily="34" charset="-120"/>
              </a:rPr>
              <a:t>最後一組屬性設定的結束，可以不用加分號</a:t>
            </a:r>
            <a:endParaRPr lang="en-US" altLang="zh-TW" dirty="0">
              <a:solidFill>
                <a:schemeClr val="bg1"/>
              </a:solidFill>
              <a:latin typeface="Arial Unicode MS" panose="020B0604020202020204" pitchFamily="34" charset="-120"/>
            </a:endParaRPr>
          </a:p>
          <a:p>
            <a:pPr>
              <a:buFont typeface="Arial" pitchFamily="34" charset="0"/>
              <a:buChar char="•"/>
              <a:defRPr/>
            </a:pPr>
            <a:r>
              <a:rPr lang="zh-TW" altLang="en-US" dirty="0">
                <a:solidFill>
                  <a:schemeClr val="bg1"/>
                </a:solidFill>
                <a:latin typeface="Arial Unicode MS" panose="020B0604020202020204" pitchFamily="34" charset="-120"/>
              </a:rPr>
              <a:t>在</a:t>
            </a:r>
            <a:r>
              <a:rPr lang="en-US" altLang="zh-TW"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中註解的表示方式是 </a:t>
            </a:r>
            <a:r>
              <a:rPr lang="en-US" altLang="zh-TW" dirty="0">
                <a:solidFill>
                  <a:schemeClr val="bg1"/>
                </a:solidFill>
                <a:latin typeface="Arial Unicode MS" panose="020B0604020202020204" pitchFamily="34" charset="-120"/>
              </a:rPr>
              <a:t>/* </a:t>
            </a:r>
            <a:r>
              <a:rPr lang="zh-TW" altLang="en-US" dirty="0">
                <a:solidFill>
                  <a:schemeClr val="bg1"/>
                </a:solidFill>
                <a:latin typeface="Arial Unicode MS" panose="020B0604020202020204" pitchFamily="34" charset="-120"/>
              </a:rPr>
              <a:t>*</a:t>
            </a:r>
            <a:r>
              <a:rPr lang="en-US" altLang="zh-TW" dirty="0">
                <a:solidFill>
                  <a:schemeClr val="bg1"/>
                </a:solidFill>
                <a:latin typeface="Arial Unicode MS" panose="020B0604020202020204" pitchFamily="34" charset="-120"/>
              </a:rPr>
              <a:t>/</a:t>
            </a:r>
            <a:r>
              <a:rPr lang="zh-TW" altLang="en-US" dirty="0">
                <a:solidFill>
                  <a:schemeClr val="bg1"/>
                </a:solidFill>
                <a:latin typeface="Arial Unicode MS" panose="020B0604020202020204" pitchFamily="34" charset="-120"/>
              </a:rPr>
              <a:t> ，將註解的內容寫在裡面，</a:t>
            </a:r>
            <a:endParaRPr lang="en-US" altLang="zh-TW" dirty="0">
              <a:solidFill>
                <a:schemeClr val="bg1"/>
              </a:solidFill>
              <a:latin typeface="Arial Unicode MS" panose="020B0604020202020204" pitchFamily="34" charset="-120"/>
            </a:endParaRPr>
          </a:p>
          <a:p>
            <a:pPr>
              <a:defRPr/>
            </a:pPr>
            <a:r>
              <a:rPr lang="zh-TW" altLang="en-US" dirty="0">
                <a:solidFill>
                  <a:schemeClr val="bg1"/>
                </a:solidFill>
                <a:latin typeface="Arial Unicode MS" panose="020B0604020202020204" pitchFamily="34" charset="-120"/>
              </a:rPr>
              <a:t> 例如： </a:t>
            </a:r>
            <a:r>
              <a:rPr lang="en-US" altLang="zh-TW" dirty="0">
                <a:solidFill>
                  <a:schemeClr val="bg1"/>
                </a:solidFill>
                <a:latin typeface="Arial Unicode MS" panose="020B0604020202020204" pitchFamily="34" charset="-120"/>
              </a:rPr>
              <a:t>/*</a:t>
            </a:r>
            <a:r>
              <a:rPr lang="zh-TW" altLang="en-US" dirty="0">
                <a:solidFill>
                  <a:schemeClr val="bg1"/>
                </a:solidFill>
                <a:latin typeface="Arial Unicode MS" panose="020B0604020202020204" pitchFamily="34" charset="-120"/>
              </a:rPr>
              <a:t> 這裡面是註解 </a:t>
            </a:r>
            <a:r>
              <a:rPr lang="en-US" altLang="zh-TW" dirty="0">
                <a:solidFill>
                  <a:schemeClr val="bg1"/>
                </a:solidFill>
                <a:latin typeface="Arial Unicode MS" panose="020B0604020202020204" pitchFamily="34" charset="-120"/>
              </a:rPr>
              <a:t>*/</a:t>
            </a:r>
            <a:endParaRPr lang="zh-TW" altLang="en-US" dirty="0">
              <a:solidFill>
                <a:schemeClr val="bg1"/>
              </a:solidFill>
              <a:latin typeface="Arial Unicode MS" panose="020B0604020202020204" pitchFamily="34" charset="-120"/>
            </a:endParaRPr>
          </a:p>
        </p:txBody>
      </p:sp>
      <p:sp>
        <p:nvSpPr>
          <p:cNvPr id="4" name="投影片編號版面配置區 3"/>
          <p:cNvSpPr>
            <a:spLocks noGrp="1"/>
          </p:cNvSpPr>
          <p:nvPr>
            <p:ph type="sldNum" sz="quarter" idx="12"/>
          </p:nvPr>
        </p:nvSpPr>
        <p:spPr/>
        <p:txBody>
          <a:bodyPr/>
          <a:lstStyle/>
          <a:p>
            <a:fld id="{F86E7483-409D-4D1B-9719-A7AE4E854181}" type="slidenum">
              <a:rPr lang="zh-TW" altLang="en-US" smtClean="0"/>
              <a:pPr/>
              <a:t>34</a:t>
            </a:fld>
            <a:endParaRPr lang="zh-TW" altLang="en-US"/>
          </a:p>
        </p:txBody>
      </p:sp>
    </p:spTree>
    <p:extLst>
      <p:ext uri="{BB962C8B-B14F-4D97-AF65-F5344CB8AC3E}">
        <p14:creationId xmlns:p14="http://schemas.microsoft.com/office/powerpoint/2010/main" val="178733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defRPr/>
            </a:pPr>
            <a:r>
              <a:rPr lang="en-US" altLang="zh-TW" b="1"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寫法</a:t>
            </a:r>
            <a:endParaRPr lang="en-US" altLang="zh-TW" dirty="0">
              <a:solidFill>
                <a:schemeClr val="bg1"/>
              </a:solidFill>
              <a:latin typeface="Arial Unicode MS" panose="020B060402020202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defRPr/>
            </a:pPr>
            <a:r>
              <a:rPr lang="zh-TW" altLang="en-US" sz="2600" dirty="0">
                <a:solidFill>
                  <a:schemeClr val="bg1"/>
                </a:solidFill>
                <a:latin typeface="Arial Unicode MS" panose="020B0604020202020204" pitchFamily="34" charset="-120"/>
              </a:rPr>
              <a:t>方法一寫在標籤內</a:t>
            </a:r>
            <a:endParaRPr lang="en-US" altLang="zh-TW" sz="2600" dirty="0">
              <a:solidFill>
                <a:schemeClr val="bg1"/>
              </a:solidFill>
              <a:latin typeface="Arial Unicode MS" panose="020B0604020202020204" pitchFamily="34" charset="-120"/>
            </a:endParaRPr>
          </a:p>
          <a:p>
            <a:pPr marL="457200" lvl="1" indent="0" algn="just">
              <a:buNone/>
              <a:defRPr/>
            </a:pPr>
            <a:r>
              <a:rPr lang="en-US" altLang="zh-TW" dirty="0">
                <a:solidFill>
                  <a:schemeClr val="bg1"/>
                </a:solidFill>
              </a:rPr>
              <a:t>&lt;h1 style="color:#0a6"&gt;</a:t>
            </a:r>
            <a:r>
              <a:rPr lang="zh-TW" altLang="en-US" dirty="0">
                <a:solidFill>
                  <a:schemeClr val="bg1"/>
                </a:solidFill>
              </a:rPr>
              <a:t>我是標題</a:t>
            </a:r>
            <a:r>
              <a:rPr lang="en-US" altLang="zh-TW" dirty="0">
                <a:solidFill>
                  <a:schemeClr val="bg1"/>
                </a:solidFill>
              </a:rPr>
              <a:t>&lt;/h1&gt;</a:t>
            </a:r>
          </a:p>
          <a:p>
            <a:pPr algn="just">
              <a:defRPr/>
            </a:pPr>
            <a:r>
              <a:rPr lang="zh-TW" altLang="en-US" sz="2600" dirty="0">
                <a:solidFill>
                  <a:schemeClr val="bg1"/>
                </a:solidFill>
                <a:latin typeface="Arial Unicode MS" panose="020B0604020202020204" pitchFamily="34" charset="-120"/>
              </a:rPr>
              <a:t>方法二寫在檔頭內</a:t>
            </a:r>
            <a:r>
              <a:rPr lang="en-US" altLang="zh-TW" sz="2600" dirty="0">
                <a:solidFill>
                  <a:schemeClr val="bg1"/>
                </a:solidFill>
                <a:latin typeface="Arial Unicode MS" panose="020B0604020202020204" pitchFamily="34" charset="-120"/>
              </a:rPr>
              <a:t>&lt;head&gt;</a:t>
            </a:r>
          </a:p>
          <a:p>
            <a:pPr marL="457200" lvl="1" indent="0">
              <a:buNone/>
              <a:defRPr/>
            </a:pPr>
            <a:r>
              <a:rPr lang="en-US" altLang="zh-TW" dirty="0">
                <a:solidFill>
                  <a:schemeClr val="bg1"/>
                </a:solidFill>
              </a:rPr>
              <a:t>&lt;head&gt;</a:t>
            </a:r>
          </a:p>
          <a:p>
            <a:pPr marL="457200" lvl="1" indent="0">
              <a:buNone/>
              <a:defRPr/>
            </a:pPr>
            <a:r>
              <a:rPr lang="en-US" altLang="zh-TW" dirty="0">
                <a:solidFill>
                  <a:schemeClr val="bg1"/>
                </a:solidFill>
              </a:rPr>
              <a:t>  &lt;style&gt;    h1 {color:#f00 ;}  &lt;/style&gt;</a:t>
            </a:r>
          </a:p>
          <a:p>
            <a:pPr marL="457200" lvl="1" indent="0">
              <a:buNone/>
              <a:defRPr/>
            </a:pPr>
            <a:r>
              <a:rPr lang="en-US" altLang="zh-TW" dirty="0">
                <a:solidFill>
                  <a:schemeClr val="bg1"/>
                </a:solidFill>
              </a:rPr>
              <a:t>&lt;/head&gt;</a:t>
            </a:r>
            <a:endParaRPr lang="en-US" altLang="zh-TW" dirty="0">
              <a:solidFill>
                <a:schemeClr val="bg1"/>
              </a:solidFill>
              <a:latin typeface="Arial Unicode MS" panose="020B0604020202020204" pitchFamily="34" charset="-120"/>
            </a:endParaRPr>
          </a:p>
          <a:p>
            <a:pPr algn="just">
              <a:defRPr/>
            </a:pPr>
            <a:r>
              <a:rPr lang="zh-TW" altLang="en-US" sz="2600" dirty="0">
                <a:solidFill>
                  <a:schemeClr val="bg1"/>
                </a:solidFill>
                <a:latin typeface="Arial Unicode MS" panose="020B0604020202020204" pitchFamily="34" charset="-120"/>
              </a:rPr>
              <a:t>方法三在檔頭內</a:t>
            </a:r>
            <a:r>
              <a:rPr lang="en-US" altLang="zh-TW" sz="2600" dirty="0">
                <a:solidFill>
                  <a:schemeClr val="bg1"/>
                </a:solidFill>
                <a:latin typeface="Arial Unicode MS" panose="020B0604020202020204" pitchFamily="34" charset="-120"/>
              </a:rPr>
              <a:t>link </a:t>
            </a:r>
            <a:r>
              <a:rPr lang="en-US" altLang="zh-TW" sz="2600" dirty="0" err="1">
                <a:solidFill>
                  <a:schemeClr val="bg1"/>
                </a:solidFill>
                <a:latin typeface="Arial Unicode MS" panose="020B0604020202020204" pitchFamily="34" charset="-120"/>
              </a:rPr>
              <a:t>css</a:t>
            </a:r>
            <a:r>
              <a:rPr lang="zh-TW" altLang="en-US" sz="2600" dirty="0">
                <a:solidFill>
                  <a:schemeClr val="bg1"/>
                </a:solidFill>
                <a:latin typeface="Arial Unicode MS" panose="020B0604020202020204" pitchFamily="34" charset="-120"/>
              </a:rPr>
              <a:t>檔案</a:t>
            </a:r>
            <a:endParaRPr lang="en-US" altLang="zh-TW" sz="2600" dirty="0">
              <a:solidFill>
                <a:schemeClr val="bg1"/>
              </a:solidFill>
              <a:latin typeface="Arial Unicode MS" panose="020B0604020202020204" pitchFamily="34" charset="-120"/>
            </a:endParaRPr>
          </a:p>
          <a:p>
            <a:pPr marL="457200" lvl="1" indent="0" algn="just">
              <a:buNone/>
              <a:defRPr/>
            </a:pPr>
            <a:r>
              <a:rPr lang="en-US" altLang="zh-TW" sz="2200" dirty="0">
                <a:solidFill>
                  <a:schemeClr val="bg1"/>
                </a:solidFill>
              </a:rPr>
              <a:t>&lt;head&gt;</a:t>
            </a:r>
          </a:p>
          <a:p>
            <a:pPr marL="457200" lvl="1" indent="0">
              <a:buNone/>
              <a:defRPr/>
            </a:pPr>
            <a:r>
              <a:rPr lang="en-US" altLang="zh-TW" sz="2200" dirty="0">
                <a:solidFill>
                  <a:schemeClr val="bg1"/>
                </a:solidFill>
              </a:rPr>
              <a:t>    &lt;link</a:t>
            </a:r>
            <a:r>
              <a:rPr lang="zh-TW" altLang="en-US" sz="2200" dirty="0">
                <a:solidFill>
                  <a:schemeClr val="bg1"/>
                </a:solidFill>
              </a:rPr>
              <a:t> </a:t>
            </a:r>
            <a:r>
              <a:rPr lang="en-US" altLang="zh-TW" sz="2200" dirty="0" err="1">
                <a:solidFill>
                  <a:schemeClr val="bg1"/>
                </a:solidFill>
              </a:rPr>
              <a:t>rel</a:t>
            </a:r>
            <a:r>
              <a:rPr lang="en-US" altLang="zh-TW" sz="2200" dirty="0">
                <a:solidFill>
                  <a:schemeClr val="bg1"/>
                </a:solidFill>
              </a:rPr>
              <a:t>=stylesheet type=“text/</a:t>
            </a:r>
            <a:r>
              <a:rPr lang="en-US" altLang="zh-TW" sz="2200" dirty="0" err="1">
                <a:solidFill>
                  <a:schemeClr val="bg1"/>
                </a:solidFill>
              </a:rPr>
              <a:t>css</a:t>
            </a:r>
            <a:r>
              <a:rPr lang="en-US" altLang="zh-TW" sz="2200" dirty="0">
                <a:solidFill>
                  <a:schemeClr val="bg1"/>
                </a:solidFill>
              </a:rPr>
              <a:t>”</a:t>
            </a:r>
            <a:r>
              <a:rPr lang="zh-TW" altLang="en-US" sz="2200" dirty="0">
                <a:solidFill>
                  <a:schemeClr val="bg1"/>
                </a:solidFill>
              </a:rPr>
              <a:t> </a:t>
            </a:r>
            <a:r>
              <a:rPr lang="en-US" altLang="zh-TW" sz="2200" dirty="0" err="1">
                <a:solidFill>
                  <a:schemeClr val="bg1"/>
                </a:solidFill>
              </a:rPr>
              <a:t>href</a:t>
            </a:r>
            <a:r>
              <a:rPr lang="en-US" altLang="zh-TW" sz="2200" dirty="0">
                <a:solidFill>
                  <a:schemeClr val="bg1"/>
                </a:solidFill>
              </a:rPr>
              <a:t>=“mystyle.css”</a:t>
            </a:r>
            <a:r>
              <a:rPr lang="zh-TW" altLang="en-US" sz="2200" dirty="0">
                <a:solidFill>
                  <a:schemeClr val="bg1"/>
                </a:solidFill>
              </a:rPr>
              <a:t> </a:t>
            </a:r>
            <a:r>
              <a:rPr lang="en-US" altLang="zh-TW" sz="2200" dirty="0">
                <a:solidFill>
                  <a:schemeClr val="bg1"/>
                </a:solidFill>
              </a:rPr>
              <a:t>&gt;</a:t>
            </a:r>
            <a:endParaRPr lang="zh-TW" altLang="en-US" sz="2200" dirty="0">
              <a:solidFill>
                <a:schemeClr val="bg1"/>
              </a:solidFill>
            </a:endParaRPr>
          </a:p>
          <a:p>
            <a:pPr marL="457200" lvl="1" indent="0" algn="just">
              <a:buNone/>
              <a:defRPr/>
            </a:pPr>
            <a:r>
              <a:rPr lang="en-US" altLang="zh-TW" sz="2200" dirty="0">
                <a:solidFill>
                  <a:schemeClr val="bg1"/>
                </a:solidFill>
              </a:rPr>
              <a:t>&lt;/head &gt;</a:t>
            </a:r>
          </a:p>
          <a:p>
            <a:pPr algn="just">
              <a:defRPr/>
            </a:pPr>
            <a:endParaRPr lang="en-US" altLang="zh-TW" sz="2600" dirty="0">
              <a:solidFill>
                <a:schemeClr val="bg1"/>
              </a:solidFill>
              <a:latin typeface="Arial Unicode MS" panose="020B060402020202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35</a:t>
            </a:fld>
            <a:endParaRPr lang="zh-TW" altLang="en-US"/>
          </a:p>
        </p:txBody>
      </p:sp>
    </p:spTree>
    <p:extLst>
      <p:ext uri="{BB962C8B-B14F-4D97-AF65-F5344CB8AC3E}">
        <p14:creationId xmlns:p14="http://schemas.microsoft.com/office/powerpoint/2010/main" val="710528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defRPr/>
            </a:pPr>
            <a:r>
              <a:rPr lang="en-US" altLang="zh-TW" b="1"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寫法之三</a:t>
            </a:r>
            <a:endParaRPr lang="en-US" altLang="zh-TW" dirty="0">
              <a:solidFill>
                <a:schemeClr val="bg1"/>
              </a:solidFill>
              <a:latin typeface="Arial Unicode MS" panose="020B060402020202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defRPr/>
            </a:pPr>
            <a:r>
              <a:rPr lang="zh-TW" altLang="en-US" sz="2600" dirty="0">
                <a:solidFill>
                  <a:schemeClr val="bg1"/>
                </a:solidFill>
                <a:latin typeface="Arial Unicode MS" panose="020B0604020202020204" pitchFamily="34" charset="-120"/>
              </a:rPr>
              <a:t>方法三在檔頭內</a:t>
            </a:r>
            <a:r>
              <a:rPr lang="en-US" altLang="zh-TW" sz="2600" dirty="0">
                <a:solidFill>
                  <a:schemeClr val="bg1"/>
                </a:solidFill>
                <a:latin typeface="Arial Unicode MS" panose="020B0604020202020204" pitchFamily="34" charset="-120"/>
              </a:rPr>
              <a:t>link </a:t>
            </a:r>
            <a:r>
              <a:rPr lang="en-US" altLang="zh-TW" sz="2600" dirty="0" err="1">
                <a:solidFill>
                  <a:schemeClr val="bg1"/>
                </a:solidFill>
                <a:latin typeface="Arial Unicode MS" panose="020B0604020202020204" pitchFamily="34" charset="-120"/>
              </a:rPr>
              <a:t>css</a:t>
            </a:r>
            <a:r>
              <a:rPr lang="zh-TW" altLang="en-US" sz="2600" dirty="0">
                <a:solidFill>
                  <a:schemeClr val="bg1"/>
                </a:solidFill>
                <a:latin typeface="Arial Unicode MS" panose="020B0604020202020204" pitchFamily="34" charset="-120"/>
              </a:rPr>
              <a:t>檔案</a:t>
            </a:r>
            <a:endParaRPr lang="en-US" altLang="zh-TW" sz="2600" dirty="0">
              <a:solidFill>
                <a:schemeClr val="bg1"/>
              </a:solidFill>
              <a:latin typeface="Arial Unicode MS" panose="020B0604020202020204" pitchFamily="34" charset="-120"/>
            </a:endParaRPr>
          </a:p>
          <a:p>
            <a:pPr marL="457200" lvl="1" indent="0" algn="just">
              <a:buNone/>
              <a:defRPr/>
            </a:pPr>
            <a:r>
              <a:rPr lang="en-US" altLang="zh-TW" sz="2200" dirty="0">
                <a:solidFill>
                  <a:schemeClr val="bg1"/>
                </a:solidFill>
              </a:rPr>
              <a:t>&lt;head&gt;</a:t>
            </a:r>
          </a:p>
          <a:p>
            <a:pPr marL="457200" lvl="1" indent="0">
              <a:buNone/>
              <a:defRPr/>
            </a:pPr>
            <a:r>
              <a:rPr lang="en-US" altLang="zh-TW" sz="2200" dirty="0">
                <a:solidFill>
                  <a:schemeClr val="bg1"/>
                </a:solidFill>
              </a:rPr>
              <a:t>    &lt;link</a:t>
            </a:r>
            <a:r>
              <a:rPr lang="zh-TW" altLang="en-US" sz="2200" dirty="0">
                <a:solidFill>
                  <a:schemeClr val="bg1"/>
                </a:solidFill>
              </a:rPr>
              <a:t> </a:t>
            </a:r>
            <a:r>
              <a:rPr lang="en-US" altLang="zh-TW" sz="2200" dirty="0" err="1">
                <a:solidFill>
                  <a:schemeClr val="bg1"/>
                </a:solidFill>
              </a:rPr>
              <a:t>rel</a:t>
            </a:r>
            <a:r>
              <a:rPr lang="en-US" altLang="zh-TW" sz="2200" dirty="0">
                <a:solidFill>
                  <a:schemeClr val="bg1"/>
                </a:solidFill>
              </a:rPr>
              <a:t>=stylesheet type=“text/</a:t>
            </a:r>
            <a:r>
              <a:rPr lang="en-US" altLang="zh-TW" sz="2200" dirty="0" err="1">
                <a:solidFill>
                  <a:schemeClr val="bg1"/>
                </a:solidFill>
              </a:rPr>
              <a:t>css</a:t>
            </a:r>
            <a:r>
              <a:rPr lang="en-US" altLang="zh-TW" sz="2200" dirty="0">
                <a:solidFill>
                  <a:schemeClr val="bg1"/>
                </a:solidFill>
              </a:rPr>
              <a:t>”</a:t>
            </a:r>
            <a:r>
              <a:rPr lang="zh-TW" altLang="en-US" sz="2200" dirty="0">
                <a:solidFill>
                  <a:schemeClr val="bg1"/>
                </a:solidFill>
              </a:rPr>
              <a:t> </a:t>
            </a:r>
            <a:r>
              <a:rPr lang="en-US" altLang="zh-TW" sz="2200" dirty="0" err="1">
                <a:solidFill>
                  <a:schemeClr val="bg1"/>
                </a:solidFill>
              </a:rPr>
              <a:t>href</a:t>
            </a:r>
            <a:r>
              <a:rPr lang="en-US" altLang="zh-TW" sz="2200" dirty="0">
                <a:solidFill>
                  <a:schemeClr val="bg1"/>
                </a:solidFill>
              </a:rPr>
              <a:t>=“mystyle.css”</a:t>
            </a:r>
            <a:r>
              <a:rPr lang="zh-TW" altLang="en-US" sz="2200" dirty="0">
                <a:solidFill>
                  <a:schemeClr val="bg1"/>
                </a:solidFill>
              </a:rPr>
              <a:t> </a:t>
            </a:r>
            <a:r>
              <a:rPr lang="en-US" altLang="zh-TW" sz="2200" dirty="0">
                <a:solidFill>
                  <a:schemeClr val="bg1"/>
                </a:solidFill>
              </a:rPr>
              <a:t>&gt;</a:t>
            </a:r>
            <a:endParaRPr lang="zh-TW" altLang="en-US" sz="2200" dirty="0">
              <a:solidFill>
                <a:schemeClr val="bg1"/>
              </a:solidFill>
            </a:endParaRPr>
          </a:p>
          <a:p>
            <a:pPr marL="457200" lvl="1" indent="0" algn="just">
              <a:buNone/>
              <a:defRPr/>
            </a:pPr>
            <a:r>
              <a:rPr lang="en-US" altLang="zh-TW" sz="2200" dirty="0">
                <a:solidFill>
                  <a:schemeClr val="bg1"/>
                </a:solidFill>
              </a:rPr>
              <a:t>&lt;/head &gt;</a:t>
            </a:r>
          </a:p>
          <a:p>
            <a:pPr algn="just">
              <a:defRPr/>
            </a:pPr>
            <a:endParaRPr lang="en-US" altLang="zh-TW" sz="2600" dirty="0">
              <a:solidFill>
                <a:schemeClr val="bg1"/>
              </a:solidFill>
              <a:latin typeface="Arial Unicode MS" panose="020B060402020202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36</a:t>
            </a:fld>
            <a:endParaRPr lang="zh-TW" altLang="en-US" dirty="0"/>
          </a:p>
        </p:txBody>
      </p:sp>
      <p:pic>
        <p:nvPicPr>
          <p:cNvPr id="10" name="圖片 9">
            <a:extLst>
              <a:ext uri="{FF2B5EF4-FFF2-40B4-BE49-F238E27FC236}">
                <a16:creationId xmlns:a16="http://schemas.microsoft.com/office/drawing/2014/main" id="{15E38F1B-4582-402D-A357-86798930DBE4}"/>
              </a:ext>
            </a:extLst>
          </p:cNvPr>
          <p:cNvPicPr>
            <a:picLocks noChangeAspect="1"/>
          </p:cNvPicPr>
          <p:nvPr/>
        </p:nvPicPr>
        <p:blipFill>
          <a:blip r:embed="rId3"/>
          <a:stretch>
            <a:fillRect/>
          </a:stretch>
        </p:blipFill>
        <p:spPr>
          <a:xfrm>
            <a:off x="3013982" y="3125312"/>
            <a:ext cx="4343085" cy="3014231"/>
          </a:xfrm>
          <a:prstGeom prst="rect">
            <a:avLst/>
          </a:prstGeom>
        </p:spPr>
      </p:pic>
    </p:spTree>
    <p:extLst>
      <p:ext uri="{BB962C8B-B14F-4D97-AF65-F5344CB8AC3E}">
        <p14:creationId xmlns:p14="http://schemas.microsoft.com/office/powerpoint/2010/main" val="3590272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 </a:t>
            </a:r>
            <a:r>
              <a:rPr lang="zh-TW" altLang="en-US" b="1" dirty="0">
                <a:solidFill>
                  <a:schemeClr val="bg1"/>
                </a:solidFill>
                <a:latin typeface="Arial Unicode MS" panose="020B0604020202020204" pitchFamily="34" charset="-120"/>
              </a:rPr>
              <a:t>使用的大小單位</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a:bodyPr>
          <a:lstStyle/>
          <a:p>
            <a:r>
              <a:rPr lang="en-US" altLang="zh-TW" dirty="0">
                <a:solidFill>
                  <a:schemeClr val="bg1"/>
                </a:solidFill>
              </a:rPr>
              <a:t>1in = 2.54cm = 25.4mm = 72pt = 12pc</a:t>
            </a:r>
          </a:p>
          <a:p>
            <a:r>
              <a:rPr lang="zh-TW" altLang="en-US" dirty="0">
                <a:solidFill>
                  <a:schemeClr val="bg1"/>
                </a:solidFill>
              </a:rPr>
              <a:t>瀏覽器預設文字</a:t>
            </a:r>
            <a:r>
              <a:rPr lang="en-US" altLang="zh-TW" dirty="0">
                <a:solidFill>
                  <a:schemeClr val="bg1"/>
                </a:solidFill>
              </a:rPr>
              <a:t>(Font-Size)</a:t>
            </a:r>
            <a:r>
              <a:rPr lang="zh-TW" altLang="en-US" dirty="0">
                <a:solidFill>
                  <a:schemeClr val="bg1"/>
                </a:solidFill>
              </a:rPr>
              <a:t>的大小</a:t>
            </a:r>
            <a:endParaRPr lang="en-US" altLang="zh-TW" dirty="0">
              <a:solidFill>
                <a:schemeClr val="bg1"/>
              </a:solidFill>
            </a:endParaRPr>
          </a:p>
          <a:p>
            <a:pPr lvl="1"/>
            <a:r>
              <a:rPr lang="en-US" altLang="zh-TW" dirty="0">
                <a:solidFill>
                  <a:schemeClr val="bg1"/>
                </a:solidFill>
              </a:rPr>
              <a:t>1em=100%=12pt=16px</a:t>
            </a: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993" y="4157561"/>
            <a:ext cx="848201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投影片編號版面配置區 5"/>
          <p:cNvSpPr>
            <a:spLocks noGrp="1"/>
          </p:cNvSpPr>
          <p:nvPr>
            <p:ph type="sldNum" sz="quarter" idx="12"/>
          </p:nvPr>
        </p:nvSpPr>
        <p:spPr/>
        <p:txBody>
          <a:bodyPr/>
          <a:lstStyle/>
          <a:p>
            <a:fld id="{F86E7483-409D-4D1B-9719-A7AE4E854181}" type="slidenum">
              <a:rPr lang="zh-TW" altLang="en-US" smtClean="0"/>
              <a:pPr/>
              <a:t>37</a:t>
            </a:fld>
            <a:endParaRPr lang="zh-TW" altLang="en-US"/>
          </a:p>
        </p:txBody>
      </p:sp>
    </p:spTree>
    <p:extLst>
      <p:ext uri="{BB962C8B-B14F-4D97-AF65-F5344CB8AC3E}">
        <p14:creationId xmlns:p14="http://schemas.microsoft.com/office/powerpoint/2010/main" val="1998062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使用顏色的設定方式</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內容版面配置區 4"/>
          <p:cNvSpPr>
            <a:spLocks noGrp="1"/>
          </p:cNvSpPr>
          <p:nvPr>
            <p:ph idx="1"/>
          </p:nvPr>
        </p:nvSpPr>
        <p:spPr>
          <a:xfrm>
            <a:off x="628650" y="1825624"/>
            <a:ext cx="7886700" cy="4760001"/>
          </a:xfrm>
        </p:spPr>
        <p:txBody>
          <a:bodyPr>
            <a:normAutofit lnSpcReduction="10000"/>
          </a:bodyPr>
          <a:lstStyle/>
          <a:p>
            <a:pPr marL="0" indent="0">
              <a:buNone/>
            </a:pPr>
            <a:r>
              <a:rPr lang="en-US" altLang="zh-TW" sz="2000" dirty="0">
                <a:solidFill>
                  <a:schemeClr val="bg1"/>
                </a:solidFill>
              </a:rPr>
              <a:t>p {color: white ;}</a:t>
            </a:r>
          </a:p>
          <a:p>
            <a:pPr marL="0" indent="0">
              <a:buNone/>
            </a:pPr>
            <a:r>
              <a:rPr lang="en-US" altLang="zh-TW" sz="2000" dirty="0">
                <a:solidFill>
                  <a:schemeClr val="bg1"/>
                </a:solidFill>
              </a:rPr>
              <a:t>p {color: #</a:t>
            </a:r>
            <a:r>
              <a:rPr lang="en-US" altLang="zh-TW" sz="2000" dirty="0" err="1">
                <a:solidFill>
                  <a:schemeClr val="bg1"/>
                </a:solidFill>
              </a:rPr>
              <a:t>fff</a:t>
            </a:r>
            <a:r>
              <a:rPr lang="en-US" altLang="zh-TW" sz="2000" dirty="0">
                <a:solidFill>
                  <a:schemeClr val="bg1"/>
                </a:solidFill>
              </a:rPr>
              <a:t> ;}</a:t>
            </a:r>
          </a:p>
          <a:p>
            <a:pPr marL="0" indent="0">
              <a:buNone/>
            </a:pPr>
            <a:r>
              <a:rPr lang="en-US" altLang="zh-TW" sz="2000" dirty="0">
                <a:solidFill>
                  <a:schemeClr val="bg1"/>
                </a:solidFill>
              </a:rPr>
              <a:t>p {color: </a:t>
            </a:r>
            <a:r>
              <a:rPr lang="en-US" altLang="zh-TW" sz="2000" dirty="0" err="1">
                <a:solidFill>
                  <a:schemeClr val="bg1"/>
                </a:solidFill>
              </a:rPr>
              <a:t>rgb</a:t>
            </a:r>
            <a:r>
              <a:rPr lang="en-US" altLang="zh-TW" sz="2000" dirty="0">
                <a:solidFill>
                  <a:schemeClr val="bg1"/>
                </a:solidFill>
              </a:rPr>
              <a:t>(255,255,255) ;}</a:t>
            </a: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r>
              <a:rPr lang="zh-TW" altLang="en-US" sz="2000" dirty="0">
                <a:solidFill>
                  <a:schemeClr val="bg1"/>
                </a:solidFill>
              </a:rPr>
              <a:t>更多顏色設定方式：</a:t>
            </a:r>
            <a:endParaRPr lang="en-US" altLang="zh-TW" sz="2000" dirty="0">
              <a:solidFill>
                <a:schemeClr val="bg1"/>
              </a:solidFill>
            </a:endParaRPr>
          </a:p>
          <a:p>
            <a:pPr marL="0" indent="0">
              <a:buNone/>
            </a:pPr>
            <a:r>
              <a:rPr lang="en-US" altLang="zh-TW" sz="2000" dirty="0">
                <a:solidFill>
                  <a:schemeClr val="bg1"/>
                </a:solidFill>
              </a:rPr>
              <a:t>https://www.w3schools.com/css/css_colors.asp</a:t>
            </a:r>
            <a:endParaRPr lang="zh-TW" altLang="en-US" sz="2000" dirty="0">
              <a:solidFill>
                <a:schemeClr val="bg1"/>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1695" y="1825624"/>
            <a:ext cx="4313655" cy="386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38</a:t>
            </a:fld>
            <a:endParaRPr lang="zh-TW" altLang="en-US"/>
          </a:p>
        </p:txBody>
      </p:sp>
    </p:spTree>
    <p:extLst>
      <p:ext uri="{BB962C8B-B14F-4D97-AF65-F5344CB8AC3E}">
        <p14:creationId xmlns:p14="http://schemas.microsoft.com/office/powerpoint/2010/main" val="4228002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 Selectors</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a:bodyPr>
          <a:lstStyle/>
          <a:p>
            <a:r>
              <a:rPr lang="en-US" altLang="zh-TW" dirty="0">
                <a:solidFill>
                  <a:schemeClr val="bg1"/>
                </a:solidFill>
              </a:rPr>
              <a:t>Selectors(</a:t>
            </a:r>
            <a:r>
              <a:rPr lang="zh-TW" altLang="en-US" dirty="0">
                <a:solidFill>
                  <a:schemeClr val="bg1"/>
                </a:solidFill>
              </a:rPr>
              <a:t>選取器</a:t>
            </a:r>
            <a:r>
              <a:rPr lang="en-US" altLang="zh-TW" dirty="0">
                <a:solidFill>
                  <a:schemeClr val="bg1"/>
                </a:solidFill>
              </a:rPr>
              <a:t>)</a:t>
            </a:r>
          </a:p>
          <a:p>
            <a:pPr>
              <a:buNone/>
            </a:pPr>
            <a:r>
              <a:rPr lang="en-US" altLang="zh-TW" dirty="0">
                <a:solidFill>
                  <a:schemeClr val="bg1"/>
                </a:solidFill>
              </a:rPr>
              <a:t>	</a:t>
            </a:r>
            <a:r>
              <a:rPr lang="en-US" altLang="zh-TW" sz="2400" dirty="0">
                <a:solidFill>
                  <a:schemeClr val="bg1"/>
                </a:solidFill>
              </a:rPr>
              <a:t>CSS</a:t>
            </a:r>
            <a:r>
              <a:rPr lang="zh-TW" altLang="en-US" sz="2400" dirty="0">
                <a:solidFill>
                  <a:schemeClr val="bg1"/>
                </a:solidFill>
              </a:rPr>
              <a:t>的樣式是需要套用到某一個</a:t>
            </a:r>
            <a:r>
              <a:rPr lang="en-US" altLang="zh-TW" sz="2400" dirty="0">
                <a:solidFill>
                  <a:schemeClr val="bg1"/>
                </a:solidFill>
              </a:rPr>
              <a:t>HTML</a:t>
            </a:r>
            <a:r>
              <a:rPr lang="zh-TW" altLang="en-US" sz="2400" dirty="0">
                <a:solidFill>
                  <a:schemeClr val="bg1"/>
                </a:solidFill>
              </a:rPr>
              <a:t>標籤上，所以要怎麼找到您想要修改的</a:t>
            </a:r>
            <a:r>
              <a:rPr lang="en-US" altLang="zh-TW" sz="2400" dirty="0">
                <a:solidFill>
                  <a:schemeClr val="bg1"/>
                </a:solidFill>
              </a:rPr>
              <a:t>HTML</a:t>
            </a:r>
            <a:r>
              <a:rPr lang="zh-TW" altLang="en-US" sz="2400" dirty="0">
                <a:solidFill>
                  <a:schemeClr val="bg1"/>
                </a:solidFill>
              </a:rPr>
              <a:t>標籤，就是要透過選取器。</a:t>
            </a:r>
            <a:endParaRPr lang="en-US" altLang="zh-TW" sz="2400" dirty="0">
              <a:solidFill>
                <a:schemeClr val="bg1"/>
              </a:solidFill>
            </a:endParaRPr>
          </a:p>
          <a:p>
            <a:r>
              <a:rPr lang="zh-TW" altLang="en-US" dirty="0">
                <a:solidFill>
                  <a:schemeClr val="bg1"/>
                </a:solidFill>
              </a:rPr>
              <a:t>常用的選取器</a:t>
            </a:r>
            <a:endParaRPr lang="en-US" altLang="zh-TW" dirty="0">
              <a:solidFill>
                <a:schemeClr val="bg1"/>
              </a:solidFill>
            </a:endParaRPr>
          </a:p>
          <a:p>
            <a:pPr lvl="1"/>
            <a:r>
              <a:rPr lang="zh-TW" altLang="en-US" dirty="0">
                <a:solidFill>
                  <a:schemeClr val="bg1"/>
                </a:solidFill>
              </a:rPr>
              <a:t>標籤</a:t>
            </a:r>
            <a:r>
              <a:rPr lang="en-US" altLang="zh-TW" dirty="0">
                <a:solidFill>
                  <a:schemeClr val="bg1"/>
                </a:solidFill>
              </a:rPr>
              <a:t>(Type)</a:t>
            </a:r>
            <a:r>
              <a:rPr lang="zh-TW" altLang="en-US" dirty="0">
                <a:solidFill>
                  <a:schemeClr val="bg1"/>
                </a:solidFill>
              </a:rPr>
              <a:t>選取器</a:t>
            </a:r>
            <a:endParaRPr lang="en-US" altLang="zh-TW" dirty="0">
              <a:solidFill>
                <a:schemeClr val="bg1"/>
              </a:solidFill>
            </a:endParaRPr>
          </a:p>
          <a:p>
            <a:pPr lvl="1"/>
            <a:r>
              <a:rPr lang="zh-TW" altLang="en-US" dirty="0">
                <a:solidFill>
                  <a:schemeClr val="bg1"/>
                </a:solidFill>
              </a:rPr>
              <a:t>類別</a:t>
            </a:r>
            <a:r>
              <a:rPr lang="en-US" altLang="zh-TW" dirty="0">
                <a:solidFill>
                  <a:schemeClr val="bg1"/>
                </a:solidFill>
              </a:rPr>
              <a:t>(Class)</a:t>
            </a:r>
            <a:r>
              <a:rPr lang="zh-TW" altLang="en-US" dirty="0">
                <a:solidFill>
                  <a:schemeClr val="bg1"/>
                </a:solidFill>
              </a:rPr>
              <a:t>選取器</a:t>
            </a:r>
            <a:endParaRPr lang="en-US" altLang="zh-TW" dirty="0">
              <a:solidFill>
                <a:schemeClr val="bg1"/>
              </a:solidFill>
            </a:endParaRPr>
          </a:p>
          <a:p>
            <a:pPr lvl="1"/>
            <a:r>
              <a:rPr lang="zh-TW" altLang="en-US" dirty="0">
                <a:solidFill>
                  <a:schemeClr val="bg1"/>
                </a:solidFill>
              </a:rPr>
              <a:t>物件</a:t>
            </a:r>
            <a:r>
              <a:rPr lang="en-US" altLang="zh-TW" dirty="0">
                <a:solidFill>
                  <a:schemeClr val="bg1"/>
                </a:solidFill>
              </a:rPr>
              <a:t>(ID)</a:t>
            </a:r>
            <a:r>
              <a:rPr lang="zh-TW" altLang="en-US" dirty="0">
                <a:solidFill>
                  <a:schemeClr val="bg1"/>
                </a:solidFill>
              </a:rPr>
              <a:t>選取器</a:t>
            </a:r>
            <a:endParaRPr lang="en-US" altLang="zh-TW" dirty="0">
              <a:solidFill>
                <a:schemeClr val="bg1"/>
              </a:solidFill>
            </a:endParaRPr>
          </a:p>
          <a:p>
            <a:r>
              <a:rPr lang="zh-TW" altLang="en-US" dirty="0">
                <a:solidFill>
                  <a:schemeClr val="bg1"/>
                </a:solidFill>
              </a:rPr>
              <a:t>更多好用的選取器</a:t>
            </a:r>
            <a:endParaRPr lang="en-US" altLang="zh-TW" dirty="0">
              <a:solidFill>
                <a:schemeClr val="bg1"/>
              </a:solidFill>
            </a:endParaRPr>
          </a:p>
          <a:p>
            <a:pPr lvl="1"/>
            <a:r>
              <a:rPr lang="zh-TW" altLang="en-US" dirty="0">
                <a:solidFill>
                  <a:schemeClr val="bg1"/>
                </a:solidFill>
              </a:rPr>
              <a:t>後面有其它</a:t>
            </a:r>
            <a:r>
              <a:rPr lang="en-US" altLang="zh-TW" dirty="0">
                <a:solidFill>
                  <a:schemeClr val="bg1"/>
                </a:solidFill>
              </a:rPr>
              <a:t>Selectors</a:t>
            </a:r>
            <a:r>
              <a:rPr lang="zh-TW" altLang="en-US" dirty="0">
                <a:solidFill>
                  <a:schemeClr val="bg1"/>
                </a:solidFill>
              </a:rPr>
              <a:t>的範例說明</a:t>
            </a:r>
            <a:endParaRPr lang="en-US" altLang="zh-TW" dirty="0">
              <a:solidFill>
                <a:schemeClr val="bg1"/>
              </a:solidFill>
            </a:endParaRPr>
          </a:p>
          <a:p>
            <a:pPr lvl="1"/>
            <a:r>
              <a:rPr lang="zh-TW" altLang="en-US" dirty="0">
                <a:solidFill>
                  <a:schemeClr val="bg1"/>
                </a:solidFill>
              </a:rPr>
              <a:t>完整說明請參考 </a:t>
            </a:r>
            <a:r>
              <a:rPr lang="en-US" altLang="zh-TW" dirty="0">
                <a:solidFill>
                  <a:schemeClr val="bg1"/>
                </a:solidFill>
              </a:rPr>
              <a:t>http://www.w3.org/TR/selectors/</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39</a:t>
            </a:fld>
            <a:endParaRPr lang="zh-TW" altLang="en-US"/>
          </a:p>
        </p:txBody>
      </p:sp>
    </p:spTree>
    <p:extLst>
      <p:ext uri="{BB962C8B-B14F-4D97-AF65-F5344CB8AC3E}">
        <p14:creationId xmlns:p14="http://schemas.microsoft.com/office/powerpoint/2010/main" val="401440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網站運作原理</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4</a:t>
            </a:fld>
            <a:endParaRPr lang="zh-TW" altLang="en-US" dirty="0"/>
          </a:p>
        </p:txBody>
      </p:sp>
      <p:sp>
        <p:nvSpPr>
          <p:cNvPr id="10" name="雲朵形 9">
            <a:extLst>
              <a:ext uri="{FF2B5EF4-FFF2-40B4-BE49-F238E27FC236}">
                <a16:creationId xmlns:a16="http://schemas.microsoft.com/office/drawing/2014/main" id="{6605F066-54F8-4807-8998-38EF7F3BC441}"/>
              </a:ext>
            </a:extLst>
          </p:cNvPr>
          <p:cNvSpPr/>
          <p:nvPr/>
        </p:nvSpPr>
        <p:spPr>
          <a:xfrm>
            <a:off x="3195734" y="1690689"/>
            <a:ext cx="2565919" cy="1707502"/>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t>WWW</a:t>
            </a:r>
            <a:endParaRPr lang="zh-TW" altLang="en-US" dirty="0"/>
          </a:p>
        </p:txBody>
      </p:sp>
      <p:grpSp>
        <p:nvGrpSpPr>
          <p:cNvPr id="13" name="群組 12">
            <a:extLst>
              <a:ext uri="{FF2B5EF4-FFF2-40B4-BE49-F238E27FC236}">
                <a16:creationId xmlns:a16="http://schemas.microsoft.com/office/drawing/2014/main" id="{EEA00694-957B-4BD3-922C-0FAF01F1DBD5}"/>
              </a:ext>
            </a:extLst>
          </p:cNvPr>
          <p:cNvGrpSpPr/>
          <p:nvPr/>
        </p:nvGrpSpPr>
        <p:grpSpPr>
          <a:xfrm>
            <a:off x="628650" y="3862261"/>
            <a:ext cx="1593727" cy="881861"/>
            <a:chOff x="628650" y="3862261"/>
            <a:chExt cx="2235344" cy="1236889"/>
          </a:xfrm>
        </p:grpSpPr>
        <p:sp>
          <p:nvSpPr>
            <p:cNvPr id="11" name="Trapezoid 18">
              <a:extLst>
                <a:ext uri="{FF2B5EF4-FFF2-40B4-BE49-F238E27FC236}">
                  <a16:creationId xmlns:a16="http://schemas.microsoft.com/office/drawing/2014/main" id="{611ADBF5-AA7C-4E0E-A717-E404FAE755B0}"/>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2" name="TextBox 16">
              <a:extLst>
                <a:ext uri="{FF2B5EF4-FFF2-40B4-BE49-F238E27FC236}">
                  <a16:creationId xmlns:a16="http://schemas.microsoft.com/office/drawing/2014/main" id="{A12CCE2D-6C50-42AE-BE25-4E8F8C637499}"/>
                </a:ext>
              </a:extLst>
            </p:cNvPr>
            <p:cNvSpPr txBox="1"/>
            <p:nvPr/>
          </p:nvSpPr>
          <p:spPr>
            <a:xfrm>
              <a:off x="1091521" y="4250523"/>
              <a:ext cx="1312102" cy="379416"/>
            </a:xfrm>
            <a:prstGeom prst="rect">
              <a:avLst/>
            </a:prstGeom>
            <a:noFill/>
          </p:spPr>
          <p:txBody>
            <a:bodyPr wrap="square" rtlCol="0">
              <a:spAutoFit/>
            </a:bodyPr>
            <a:lstStyle/>
            <a:p>
              <a:pPr algn="ctr"/>
              <a:r>
                <a:rPr lang="en-US" altLang="ko-KR" sz="1200" b="1" dirty="0">
                  <a:solidFill>
                    <a:schemeClr val="bg1"/>
                  </a:solidFill>
                  <a:ea typeface="FZShuTi" pitchFamily="2" charset="-122"/>
                  <a:cs typeface="Arial" pitchFamily="34" charset="0"/>
                </a:rPr>
                <a:t>Designer</a:t>
              </a:r>
              <a:endParaRPr lang="ko-KR" altLang="en-US" sz="1200" b="1" dirty="0">
                <a:solidFill>
                  <a:schemeClr val="bg1"/>
                </a:solidFill>
                <a:cs typeface="Arial" pitchFamily="34" charset="0"/>
              </a:endParaRPr>
            </a:p>
          </p:txBody>
        </p:sp>
      </p:grpSp>
      <p:grpSp>
        <p:nvGrpSpPr>
          <p:cNvPr id="14" name="群組 13">
            <a:extLst>
              <a:ext uri="{FF2B5EF4-FFF2-40B4-BE49-F238E27FC236}">
                <a16:creationId xmlns:a16="http://schemas.microsoft.com/office/drawing/2014/main" id="{9B2A25C3-46E1-4097-A1AB-8D42C3277A48}"/>
              </a:ext>
            </a:extLst>
          </p:cNvPr>
          <p:cNvGrpSpPr/>
          <p:nvPr/>
        </p:nvGrpSpPr>
        <p:grpSpPr>
          <a:xfrm>
            <a:off x="6824035" y="3862261"/>
            <a:ext cx="1593727" cy="881861"/>
            <a:chOff x="628650" y="3862261"/>
            <a:chExt cx="2235344" cy="1236889"/>
          </a:xfrm>
        </p:grpSpPr>
        <p:sp>
          <p:nvSpPr>
            <p:cNvPr id="15" name="Trapezoid 18">
              <a:extLst>
                <a:ext uri="{FF2B5EF4-FFF2-40B4-BE49-F238E27FC236}">
                  <a16:creationId xmlns:a16="http://schemas.microsoft.com/office/drawing/2014/main" id="{D0456B69-9167-4CC1-8B7E-5237703B55FF}"/>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6" name="TextBox 16">
              <a:extLst>
                <a:ext uri="{FF2B5EF4-FFF2-40B4-BE49-F238E27FC236}">
                  <a16:creationId xmlns:a16="http://schemas.microsoft.com/office/drawing/2014/main" id="{2CBBC33D-E571-4CC8-B16F-7D0B213448D5}"/>
                </a:ext>
              </a:extLst>
            </p:cNvPr>
            <p:cNvSpPr txBox="1"/>
            <p:nvPr/>
          </p:nvSpPr>
          <p:spPr>
            <a:xfrm>
              <a:off x="1091521" y="4250523"/>
              <a:ext cx="1312102" cy="388516"/>
            </a:xfrm>
            <a:prstGeom prst="rect">
              <a:avLst/>
            </a:prstGeom>
            <a:noFill/>
          </p:spPr>
          <p:txBody>
            <a:bodyPr wrap="square" rtlCol="0">
              <a:spAutoFit/>
            </a:bodyPr>
            <a:lstStyle/>
            <a:p>
              <a:pPr algn="ctr"/>
              <a:r>
                <a:rPr lang="en-US" altLang="zh-TW" sz="1200" b="1" dirty="0">
                  <a:solidFill>
                    <a:schemeClr val="bg1"/>
                  </a:solidFill>
                  <a:ea typeface="FZShuTi" pitchFamily="2" charset="-122"/>
                  <a:cs typeface="Arial" pitchFamily="34" charset="0"/>
                </a:rPr>
                <a:t>Client</a:t>
              </a:r>
              <a:endParaRPr lang="ko-KR" altLang="en-US" sz="1200" b="1" dirty="0">
                <a:solidFill>
                  <a:schemeClr val="bg1"/>
                </a:solidFill>
                <a:cs typeface="Arial" pitchFamily="34" charset="0"/>
              </a:endParaRPr>
            </a:p>
          </p:txBody>
        </p:sp>
      </p:grpSp>
      <p:grpSp>
        <p:nvGrpSpPr>
          <p:cNvPr id="17" name="群組 16">
            <a:extLst>
              <a:ext uri="{FF2B5EF4-FFF2-40B4-BE49-F238E27FC236}">
                <a16:creationId xmlns:a16="http://schemas.microsoft.com/office/drawing/2014/main" id="{E1430B80-1BC5-49F1-AF2C-FC637ED586EF}"/>
              </a:ext>
            </a:extLst>
          </p:cNvPr>
          <p:cNvGrpSpPr/>
          <p:nvPr/>
        </p:nvGrpSpPr>
        <p:grpSpPr>
          <a:xfrm>
            <a:off x="3610130" y="3862261"/>
            <a:ext cx="1593727" cy="881861"/>
            <a:chOff x="628650" y="3862261"/>
            <a:chExt cx="2235344" cy="1236889"/>
          </a:xfrm>
        </p:grpSpPr>
        <p:sp>
          <p:nvSpPr>
            <p:cNvPr id="18" name="Trapezoid 18">
              <a:extLst>
                <a:ext uri="{FF2B5EF4-FFF2-40B4-BE49-F238E27FC236}">
                  <a16:creationId xmlns:a16="http://schemas.microsoft.com/office/drawing/2014/main" id="{5FD6B301-1308-4A0B-974D-9E18E0BE9D61}"/>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9" name="TextBox 16">
              <a:extLst>
                <a:ext uri="{FF2B5EF4-FFF2-40B4-BE49-F238E27FC236}">
                  <a16:creationId xmlns:a16="http://schemas.microsoft.com/office/drawing/2014/main" id="{723C023E-84F6-4D31-96DE-D69D28F171E5}"/>
                </a:ext>
              </a:extLst>
            </p:cNvPr>
            <p:cNvSpPr txBox="1"/>
            <p:nvPr/>
          </p:nvSpPr>
          <p:spPr>
            <a:xfrm>
              <a:off x="1091521" y="4250523"/>
              <a:ext cx="1312102" cy="388516"/>
            </a:xfrm>
            <a:prstGeom prst="rect">
              <a:avLst/>
            </a:prstGeom>
            <a:noFill/>
          </p:spPr>
          <p:txBody>
            <a:bodyPr wrap="square" rtlCol="0">
              <a:spAutoFit/>
            </a:bodyPr>
            <a:lstStyle/>
            <a:p>
              <a:pPr algn="ctr"/>
              <a:r>
                <a:rPr lang="en-US" altLang="zh-TW" sz="1200" b="1" dirty="0">
                  <a:solidFill>
                    <a:schemeClr val="bg1"/>
                  </a:solidFill>
                  <a:ea typeface="FZShuTi" pitchFamily="2" charset="-122"/>
                  <a:cs typeface="Arial" pitchFamily="34" charset="0"/>
                </a:rPr>
                <a:t>Server</a:t>
              </a:r>
              <a:endParaRPr lang="ko-KR" altLang="en-US" sz="1200" b="1" dirty="0">
                <a:solidFill>
                  <a:schemeClr val="bg1"/>
                </a:solidFill>
                <a:cs typeface="Arial" pitchFamily="34" charset="0"/>
              </a:endParaRPr>
            </a:p>
          </p:txBody>
        </p:sp>
      </p:grpSp>
      <p:cxnSp>
        <p:nvCxnSpPr>
          <p:cNvPr id="22" name="直線單箭頭接點 21">
            <a:extLst>
              <a:ext uri="{FF2B5EF4-FFF2-40B4-BE49-F238E27FC236}">
                <a16:creationId xmlns:a16="http://schemas.microsoft.com/office/drawing/2014/main" id="{8AE36F75-C9AB-45FD-9D3C-6A0F4D9EBFDA}"/>
              </a:ext>
            </a:extLst>
          </p:cNvPr>
          <p:cNvCxnSpPr/>
          <p:nvPr/>
        </p:nvCxnSpPr>
        <p:spPr>
          <a:xfrm flipV="1">
            <a:off x="1764254" y="2893807"/>
            <a:ext cx="1301675" cy="817581"/>
          </a:xfrm>
          <a:prstGeom prst="straightConnector1">
            <a:avLst/>
          </a:prstGeom>
          <a:ln w="38100">
            <a:solidFill>
              <a:schemeClr val="bg1"/>
            </a:solidFill>
            <a:tailEnd type="triangle"/>
          </a:ln>
        </p:spPr>
        <p:style>
          <a:lnRef idx="1">
            <a:schemeClr val="accent4"/>
          </a:lnRef>
          <a:fillRef idx="0">
            <a:schemeClr val="accent4"/>
          </a:fillRef>
          <a:effectRef idx="0">
            <a:schemeClr val="accent4"/>
          </a:effectRef>
          <a:fontRef idx="minor">
            <a:schemeClr val="tx1"/>
          </a:fontRef>
        </p:style>
      </p:cxnSp>
      <p:cxnSp>
        <p:nvCxnSpPr>
          <p:cNvPr id="25" name="直線單箭頭接點 24">
            <a:extLst>
              <a:ext uri="{FF2B5EF4-FFF2-40B4-BE49-F238E27FC236}">
                <a16:creationId xmlns:a16="http://schemas.microsoft.com/office/drawing/2014/main" id="{E13595AA-C84D-412E-8170-6A4D4F715E11}"/>
              </a:ext>
            </a:extLst>
          </p:cNvPr>
          <p:cNvCxnSpPr>
            <a:cxnSpLocks/>
          </p:cNvCxnSpPr>
          <p:nvPr/>
        </p:nvCxnSpPr>
        <p:spPr>
          <a:xfrm flipH="1" flipV="1">
            <a:off x="5821481" y="2832907"/>
            <a:ext cx="1223131" cy="878481"/>
          </a:xfrm>
          <a:prstGeom prst="straightConnector1">
            <a:avLst/>
          </a:prstGeom>
          <a:ln w="38100">
            <a:solidFill>
              <a:schemeClr val="bg1"/>
            </a:solidFill>
            <a:tailEnd type="triangle"/>
          </a:ln>
        </p:spPr>
        <p:style>
          <a:lnRef idx="1">
            <a:schemeClr val="accent4"/>
          </a:lnRef>
          <a:fillRef idx="0">
            <a:schemeClr val="accent4"/>
          </a:fillRef>
          <a:effectRef idx="0">
            <a:schemeClr val="accent4"/>
          </a:effectRef>
          <a:fontRef idx="minor">
            <a:schemeClr val="tx1"/>
          </a:fontRef>
        </p:style>
      </p:cxnSp>
      <p:cxnSp>
        <p:nvCxnSpPr>
          <p:cNvPr id="28" name="直線單箭頭接點 27">
            <a:extLst>
              <a:ext uri="{FF2B5EF4-FFF2-40B4-BE49-F238E27FC236}">
                <a16:creationId xmlns:a16="http://schemas.microsoft.com/office/drawing/2014/main" id="{1F022954-DBBD-4BC8-AABE-98A566B2A9C6}"/>
              </a:ext>
            </a:extLst>
          </p:cNvPr>
          <p:cNvCxnSpPr>
            <a:cxnSpLocks/>
          </p:cNvCxnSpPr>
          <p:nvPr/>
        </p:nvCxnSpPr>
        <p:spPr>
          <a:xfrm>
            <a:off x="5891458" y="2701039"/>
            <a:ext cx="1349097" cy="1010349"/>
          </a:xfrm>
          <a:prstGeom prst="straightConnector1">
            <a:avLst/>
          </a:prstGeom>
          <a:ln w="38100">
            <a:solidFill>
              <a:schemeClr val="bg1"/>
            </a:solidFill>
            <a:tailEnd type="triangle"/>
          </a:ln>
        </p:spPr>
        <p:style>
          <a:lnRef idx="1">
            <a:schemeClr val="accent4"/>
          </a:lnRef>
          <a:fillRef idx="0">
            <a:schemeClr val="accent4"/>
          </a:fillRef>
          <a:effectRef idx="0">
            <a:schemeClr val="accent4"/>
          </a:effectRef>
          <a:fontRef idx="minor">
            <a:schemeClr val="tx1"/>
          </a:fontRef>
        </p:style>
      </p:cxnSp>
      <p:cxnSp>
        <p:nvCxnSpPr>
          <p:cNvPr id="31" name="直線單箭頭接點 30">
            <a:extLst>
              <a:ext uri="{FF2B5EF4-FFF2-40B4-BE49-F238E27FC236}">
                <a16:creationId xmlns:a16="http://schemas.microsoft.com/office/drawing/2014/main" id="{CFCFCED0-8BA1-4B3E-AE95-DEAE7D2EAAA1}"/>
              </a:ext>
            </a:extLst>
          </p:cNvPr>
          <p:cNvCxnSpPr/>
          <p:nvPr/>
        </p:nvCxnSpPr>
        <p:spPr>
          <a:xfrm flipV="1">
            <a:off x="4170784" y="3398191"/>
            <a:ext cx="0" cy="46407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33" name="直線單箭頭接點 32">
            <a:extLst>
              <a:ext uri="{FF2B5EF4-FFF2-40B4-BE49-F238E27FC236}">
                <a16:creationId xmlns:a16="http://schemas.microsoft.com/office/drawing/2014/main" id="{578450B9-E273-4EE7-8622-E69B9FC00DFD}"/>
              </a:ext>
            </a:extLst>
          </p:cNvPr>
          <p:cNvCxnSpPr/>
          <p:nvPr/>
        </p:nvCxnSpPr>
        <p:spPr>
          <a:xfrm>
            <a:off x="4711959" y="3398191"/>
            <a:ext cx="0" cy="46407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34" name="文字方塊 33">
            <a:extLst>
              <a:ext uri="{FF2B5EF4-FFF2-40B4-BE49-F238E27FC236}">
                <a16:creationId xmlns:a16="http://schemas.microsoft.com/office/drawing/2014/main" id="{D50CAF23-B6B6-4C2F-ABB0-059E302FF3F0}"/>
              </a:ext>
            </a:extLst>
          </p:cNvPr>
          <p:cNvSpPr txBox="1"/>
          <p:nvPr/>
        </p:nvSpPr>
        <p:spPr>
          <a:xfrm>
            <a:off x="1123988" y="4894995"/>
            <a:ext cx="603050" cy="1569660"/>
          </a:xfrm>
          <a:prstGeom prst="rect">
            <a:avLst/>
          </a:prstGeom>
          <a:noFill/>
        </p:spPr>
        <p:txBody>
          <a:bodyPr wrap="none" rtlCol="0">
            <a:spAutoFit/>
          </a:bodyPr>
          <a:lstStyle/>
          <a:p>
            <a:r>
              <a:rPr lang="en-US" altLang="zh-TW" sz="1200" dirty="0">
                <a:solidFill>
                  <a:schemeClr val="bg1"/>
                </a:solidFill>
              </a:rPr>
              <a:t>*.html</a:t>
            </a:r>
          </a:p>
          <a:p>
            <a:r>
              <a:rPr lang="en-US" altLang="zh-TW" sz="1200" dirty="0">
                <a:solidFill>
                  <a:schemeClr val="bg1"/>
                </a:solidFill>
              </a:rPr>
              <a:t>*.CSS</a:t>
            </a:r>
          </a:p>
          <a:p>
            <a:r>
              <a:rPr lang="en-US" altLang="zh-TW" sz="1200" dirty="0">
                <a:solidFill>
                  <a:schemeClr val="bg1"/>
                </a:solidFill>
              </a:rPr>
              <a:t>*.</a:t>
            </a:r>
            <a:r>
              <a:rPr lang="en-US" altLang="zh-TW" sz="1200" dirty="0" err="1">
                <a:solidFill>
                  <a:schemeClr val="bg1"/>
                </a:solidFill>
              </a:rPr>
              <a:t>js</a:t>
            </a:r>
            <a:endParaRPr lang="en-US" altLang="zh-TW" sz="1200" dirty="0">
              <a:solidFill>
                <a:schemeClr val="bg1"/>
              </a:solidFill>
            </a:endParaRPr>
          </a:p>
          <a:p>
            <a:r>
              <a:rPr lang="en-US" altLang="zh-TW" sz="1200" dirty="0">
                <a:solidFill>
                  <a:schemeClr val="bg1"/>
                </a:solidFill>
              </a:rPr>
              <a:t>--------</a:t>
            </a:r>
          </a:p>
          <a:p>
            <a:r>
              <a:rPr lang="zh-TW" altLang="en-US" sz="1200" dirty="0">
                <a:solidFill>
                  <a:schemeClr val="bg1"/>
                </a:solidFill>
              </a:rPr>
              <a:t>*</a:t>
            </a:r>
            <a:r>
              <a:rPr lang="en-US" altLang="zh-TW" sz="1200" dirty="0">
                <a:solidFill>
                  <a:schemeClr val="bg1"/>
                </a:solidFill>
              </a:rPr>
              <a:t>.jpg</a:t>
            </a:r>
          </a:p>
          <a:p>
            <a:r>
              <a:rPr lang="en-US" altLang="zh-TW" sz="1200" dirty="0">
                <a:solidFill>
                  <a:schemeClr val="bg1"/>
                </a:solidFill>
              </a:rPr>
              <a:t>*.</a:t>
            </a:r>
            <a:r>
              <a:rPr lang="en-US" altLang="zh-TW" sz="1200" dirty="0" err="1">
                <a:solidFill>
                  <a:schemeClr val="bg1"/>
                </a:solidFill>
              </a:rPr>
              <a:t>png</a:t>
            </a:r>
            <a:endParaRPr lang="en-US" altLang="zh-TW" sz="1200" dirty="0">
              <a:solidFill>
                <a:schemeClr val="bg1"/>
              </a:solidFill>
            </a:endParaRPr>
          </a:p>
          <a:p>
            <a:r>
              <a:rPr lang="en-US" altLang="zh-TW" sz="1200" dirty="0">
                <a:solidFill>
                  <a:schemeClr val="bg1"/>
                </a:solidFill>
              </a:rPr>
              <a:t>*.gif</a:t>
            </a:r>
          </a:p>
          <a:p>
            <a:r>
              <a:rPr lang="en-US" altLang="zh-TW" sz="1200" dirty="0">
                <a:solidFill>
                  <a:schemeClr val="bg1"/>
                </a:solidFill>
              </a:rPr>
              <a:t>*.</a:t>
            </a:r>
            <a:r>
              <a:rPr lang="en-US" altLang="zh-TW" sz="1200" dirty="0" err="1">
                <a:solidFill>
                  <a:schemeClr val="bg1"/>
                </a:solidFill>
              </a:rPr>
              <a:t>svg</a:t>
            </a:r>
            <a:endParaRPr lang="zh-TW" altLang="en-US" sz="1200" dirty="0">
              <a:solidFill>
                <a:schemeClr val="bg1"/>
              </a:solidFill>
            </a:endParaRPr>
          </a:p>
        </p:txBody>
      </p:sp>
      <p:sp>
        <p:nvSpPr>
          <p:cNvPr id="35" name="文字方塊 34">
            <a:extLst>
              <a:ext uri="{FF2B5EF4-FFF2-40B4-BE49-F238E27FC236}">
                <a16:creationId xmlns:a16="http://schemas.microsoft.com/office/drawing/2014/main" id="{27B01DED-2263-46E4-BAFB-59E92757ACBA}"/>
              </a:ext>
            </a:extLst>
          </p:cNvPr>
          <p:cNvSpPr txBox="1"/>
          <p:nvPr/>
        </p:nvSpPr>
        <p:spPr>
          <a:xfrm>
            <a:off x="2899927" y="4894995"/>
            <a:ext cx="993029" cy="1569660"/>
          </a:xfrm>
          <a:prstGeom prst="rect">
            <a:avLst/>
          </a:prstGeom>
          <a:noFill/>
        </p:spPr>
        <p:txBody>
          <a:bodyPr wrap="none" rtlCol="0">
            <a:spAutoFit/>
          </a:bodyPr>
          <a:lstStyle/>
          <a:p>
            <a:r>
              <a:rPr lang="en-US" altLang="zh-TW" sz="1200" dirty="0">
                <a:solidFill>
                  <a:schemeClr val="bg1"/>
                </a:solidFill>
              </a:rPr>
              <a:t>Web Server</a:t>
            </a:r>
          </a:p>
          <a:p>
            <a:r>
              <a:rPr lang="en-US" altLang="zh-TW" sz="1200" dirty="0">
                <a:solidFill>
                  <a:schemeClr val="bg1"/>
                </a:solidFill>
              </a:rPr>
              <a:t>Mail Server</a:t>
            </a:r>
          </a:p>
          <a:p>
            <a:r>
              <a:rPr lang="en-US" altLang="zh-TW" sz="1200" dirty="0" err="1">
                <a:solidFill>
                  <a:schemeClr val="bg1"/>
                </a:solidFill>
              </a:rPr>
              <a:t>FireWall</a:t>
            </a:r>
            <a:endParaRPr lang="en-US" altLang="zh-TW" sz="1200" dirty="0">
              <a:solidFill>
                <a:schemeClr val="bg1"/>
              </a:solidFill>
            </a:endParaRPr>
          </a:p>
          <a:p>
            <a:r>
              <a:rPr lang="en-US" altLang="zh-TW" sz="1200" dirty="0">
                <a:solidFill>
                  <a:schemeClr val="bg1"/>
                </a:solidFill>
              </a:rPr>
              <a:t>ftp Server</a:t>
            </a:r>
          </a:p>
          <a:p>
            <a:r>
              <a:rPr lang="en-US" altLang="zh-TW" sz="1200" dirty="0">
                <a:solidFill>
                  <a:schemeClr val="bg1"/>
                </a:solidFill>
              </a:rPr>
              <a:t>---------------</a:t>
            </a:r>
          </a:p>
          <a:p>
            <a:r>
              <a:rPr lang="en-US" altLang="zh-TW" sz="1200" dirty="0">
                <a:solidFill>
                  <a:schemeClr val="bg1"/>
                </a:solidFill>
              </a:rPr>
              <a:t>ISP</a:t>
            </a:r>
          </a:p>
          <a:p>
            <a:r>
              <a:rPr lang="zh-TW" altLang="en-US" sz="1200" dirty="0">
                <a:solidFill>
                  <a:schemeClr val="bg1"/>
                </a:solidFill>
              </a:rPr>
              <a:t>中華電信</a:t>
            </a:r>
            <a:endParaRPr lang="en-US" altLang="zh-TW" sz="1200" dirty="0">
              <a:solidFill>
                <a:schemeClr val="bg1"/>
              </a:solidFill>
            </a:endParaRPr>
          </a:p>
          <a:p>
            <a:r>
              <a:rPr lang="zh-TW" altLang="en-US" sz="1200" dirty="0">
                <a:solidFill>
                  <a:schemeClr val="bg1"/>
                </a:solidFill>
              </a:rPr>
              <a:t>智邦</a:t>
            </a:r>
            <a:r>
              <a:rPr lang="en-US" altLang="zh-TW" sz="1200" dirty="0">
                <a:solidFill>
                  <a:schemeClr val="bg1"/>
                </a:solidFill>
              </a:rPr>
              <a:t>….</a:t>
            </a:r>
          </a:p>
        </p:txBody>
      </p:sp>
      <p:sp>
        <p:nvSpPr>
          <p:cNvPr id="36" name="文字方塊 35">
            <a:extLst>
              <a:ext uri="{FF2B5EF4-FFF2-40B4-BE49-F238E27FC236}">
                <a16:creationId xmlns:a16="http://schemas.microsoft.com/office/drawing/2014/main" id="{715195F0-DD84-4071-A6B5-5DDD469E9BA8}"/>
              </a:ext>
            </a:extLst>
          </p:cNvPr>
          <p:cNvSpPr txBox="1"/>
          <p:nvPr/>
        </p:nvSpPr>
        <p:spPr>
          <a:xfrm>
            <a:off x="4015070" y="4894995"/>
            <a:ext cx="2377574" cy="830997"/>
          </a:xfrm>
          <a:prstGeom prst="rect">
            <a:avLst/>
          </a:prstGeom>
          <a:noFill/>
        </p:spPr>
        <p:txBody>
          <a:bodyPr wrap="none" rtlCol="0">
            <a:spAutoFit/>
          </a:bodyPr>
          <a:lstStyle/>
          <a:p>
            <a:r>
              <a:rPr lang="zh-TW" altLang="en-US" sz="1200" dirty="0">
                <a:solidFill>
                  <a:schemeClr val="bg1"/>
                </a:solidFill>
              </a:rPr>
              <a:t>雲端伺服器平台</a:t>
            </a:r>
            <a:endParaRPr lang="en-US" altLang="zh-TW" sz="1200" dirty="0">
              <a:solidFill>
                <a:schemeClr val="bg1"/>
              </a:solidFill>
            </a:endParaRPr>
          </a:p>
          <a:p>
            <a:r>
              <a:rPr lang="en-US" altLang="zh-TW" sz="1200" dirty="0">
                <a:solidFill>
                  <a:schemeClr val="bg1"/>
                </a:solidFill>
              </a:rPr>
              <a:t>Amazon Web Service</a:t>
            </a:r>
            <a:r>
              <a:rPr lang="zh-TW" altLang="en-US" sz="1200" dirty="0">
                <a:solidFill>
                  <a:schemeClr val="bg1"/>
                </a:solidFill>
              </a:rPr>
              <a:t>（</a:t>
            </a:r>
            <a:r>
              <a:rPr lang="en-US" altLang="zh-TW" sz="1200" dirty="0">
                <a:solidFill>
                  <a:schemeClr val="bg1"/>
                </a:solidFill>
              </a:rPr>
              <a:t>AWS</a:t>
            </a:r>
            <a:r>
              <a:rPr lang="zh-TW" altLang="en-US" sz="1200" dirty="0">
                <a:solidFill>
                  <a:schemeClr val="bg1"/>
                </a:solidFill>
              </a:rPr>
              <a:t>）</a:t>
            </a:r>
          </a:p>
          <a:p>
            <a:r>
              <a:rPr lang="en-US" altLang="zh-TW" sz="1200" dirty="0">
                <a:solidFill>
                  <a:schemeClr val="bg1"/>
                </a:solidFill>
              </a:rPr>
              <a:t>Microsoft Azure</a:t>
            </a:r>
          </a:p>
          <a:p>
            <a:r>
              <a:rPr lang="en-US" altLang="zh-TW" sz="1200" dirty="0">
                <a:solidFill>
                  <a:schemeClr val="bg1"/>
                </a:solidFill>
              </a:rPr>
              <a:t>Google Cloud Platform</a:t>
            </a:r>
            <a:r>
              <a:rPr lang="zh-TW" altLang="en-US" sz="1200" dirty="0">
                <a:solidFill>
                  <a:schemeClr val="bg1"/>
                </a:solidFill>
              </a:rPr>
              <a:t>（</a:t>
            </a:r>
            <a:r>
              <a:rPr lang="en-US" altLang="zh-TW" sz="1200" dirty="0">
                <a:solidFill>
                  <a:schemeClr val="bg1"/>
                </a:solidFill>
              </a:rPr>
              <a:t>GCP</a:t>
            </a:r>
            <a:r>
              <a:rPr lang="zh-TW" altLang="en-US" sz="1200" dirty="0">
                <a:solidFill>
                  <a:schemeClr val="bg1"/>
                </a:solidFill>
              </a:rPr>
              <a:t>）</a:t>
            </a:r>
          </a:p>
        </p:txBody>
      </p:sp>
      <p:sp>
        <p:nvSpPr>
          <p:cNvPr id="37" name="文字方塊 36">
            <a:extLst>
              <a:ext uri="{FF2B5EF4-FFF2-40B4-BE49-F238E27FC236}">
                <a16:creationId xmlns:a16="http://schemas.microsoft.com/office/drawing/2014/main" id="{2252160A-2818-4271-8E2C-60EB96C59819}"/>
              </a:ext>
            </a:extLst>
          </p:cNvPr>
          <p:cNvSpPr txBox="1"/>
          <p:nvPr/>
        </p:nvSpPr>
        <p:spPr>
          <a:xfrm>
            <a:off x="6989956" y="4896016"/>
            <a:ext cx="1261884" cy="646331"/>
          </a:xfrm>
          <a:prstGeom prst="rect">
            <a:avLst/>
          </a:prstGeom>
          <a:noFill/>
        </p:spPr>
        <p:txBody>
          <a:bodyPr wrap="none" rtlCol="0">
            <a:spAutoFit/>
          </a:bodyPr>
          <a:lstStyle/>
          <a:p>
            <a:pPr algn="ctr"/>
            <a:r>
              <a:rPr lang="zh-TW" altLang="en-US" sz="1200" dirty="0">
                <a:solidFill>
                  <a:schemeClr val="bg1"/>
                </a:solidFill>
              </a:rPr>
              <a:t>用戶使用瀏覽器</a:t>
            </a:r>
            <a:endParaRPr lang="en-US" altLang="zh-TW" sz="1200" dirty="0">
              <a:solidFill>
                <a:schemeClr val="bg1"/>
              </a:solidFill>
            </a:endParaRPr>
          </a:p>
          <a:p>
            <a:pPr algn="ctr"/>
            <a:r>
              <a:rPr lang="zh-TW" altLang="en-US" sz="1200" dirty="0">
                <a:solidFill>
                  <a:schemeClr val="bg1"/>
                </a:solidFill>
              </a:rPr>
              <a:t>提出請求</a:t>
            </a:r>
            <a:endParaRPr lang="en-US" altLang="zh-TW" sz="1200" dirty="0">
              <a:solidFill>
                <a:schemeClr val="bg1"/>
              </a:solidFill>
            </a:endParaRPr>
          </a:p>
          <a:p>
            <a:pPr algn="ctr"/>
            <a:r>
              <a:rPr lang="en-US" altLang="zh-TW" sz="1200" dirty="0">
                <a:solidFill>
                  <a:schemeClr val="bg1"/>
                </a:solidFill>
              </a:rPr>
              <a:t>http request</a:t>
            </a:r>
            <a:endParaRPr lang="zh-TW" altLang="en-US" sz="1200" dirty="0">
              <a:solidFill>
                <a:schemeClr val="bg1"/>
              </a:solidFill>
            </a:endParaRPr>
          </a:p>
        </p:txBody>
      </p:sp>
      <p:sp>
        <p:nvSpPr>
          <p:cNvPr id="38" name="文字方塊 37">
            <a:extLst>
              <a:ext uri="{FF2B5EF4-FFF2-40B4-BE49-F238E27FC236}">
                <a16:creationId xmlns:a16="http://schemas.microsoft.com/office/drawing/2014/main" id="{E28EBB34-47A0-4F12-8A2B-5B0184539423}"/>
              </a:ext>
            </a:extLst>
          </p:cNvPr>
          <p:cNvSpPr txBox="1"/>
          <p:nvPr/>
        </p:nvSpPr>
        <p:spPr>
          <a:xfrm>
            <a:off x="5275640" y="3325159"/>
            <a:ext cx="1261884" cy="461665"/>
          </a:xfrm>
          <a:prstGeom prst="rect">
            <a:avLst/>
          </a:prstGeom>
          <a:noFill/>
        </p:spPr>
        <p:txBody>
          <a:bodyPr wrap="none" rtlCol="0">
            <a:spAutoFit/>
          </a:bodyPr>
          <a:lstStyle/>
          <a:p>
            <a:pPr algn="ctr"/>
            <a:r>
              <a:rPr lang="zh-TW" altLang="en-US" sz="1200" dirty="0">
                <a:solidFill>
                  <a:schemeClr val="bg1"/>
                </a:solidFill>
              </a:rPr>
              <a:t>用戶使用瀏覽器</a:t>
            </a:r>
            <a:endParaRPr lang="en-US" altLang="zh-TW" sz="1200" dirty="0">
              <a:solidFill>
                <a:schemeClr val="bg1"/>
              </a:solidFill>
            </a:endParaRPr>
          </a:p>
          <a:p>
            <a:pPr algn="ctr"/>
            <a:r>
              <a:rPr lang="zh-TW" altLang="en-US" sz="1200" dirty="0">
                <a:solidFill>
                  <a:schemeClr val="bg1"/>
                </a:solidFill>
              </a:rPr>
              <a:t>輸入網址 </a:t>
            </a:r>
            <a:r>
              <a:rPr lang="en-US" altLang="zh-TW" sz="1200" dirty="0">
                <a:solidFill>
                  <a:schemeClr val="bg1"/>
                </a:solidFill>
              </a:rPr>
              <a:t>URL</a:t>
            </a:r>
            <a:endParaRPr lang="zh-TW" altLang="en-US" sz="1200" dirty="0">
              <a:solidFill>
                <a:schemeClr val="bg1"/>
              </a:solidFill>
            </a:endParaRPr>
          </a:p>
        </p:txBody>
      </p:sp>
      <p:sp>
        <p:nvSpPr>
          <p:cNvPr id="39" name="文字方塊 38">
            <a:extLst>
              <a:ext uri="{FF2B5EF4-FFF2-40B4-BE49-F238E27FC236}">
                <a16:creationId xmlns:a16="http://schemas.microsoft.com/office/drawing/2014/main" id="{2F2B39EE-E269-474E-A77C-DA08B99763D4}"/>
              </a:ext>
            </a:extLst>
          </p:cNvPr>
          <p:cNvSpPr txBox="1"/>
          <p:nvPr/>
        </p:nvSpPr>
        <p:spPr>
          <a:xfrm>
            <a:off x="6757532" y="2893807"/>
            <a:ext cx="1261884" cy="461665"/>
          </a:xfrm>
          <a:prstGeom prst="rect">
            <a:avLst/>
          </a:prstGeom>
          <a:noFill/>
        </p:spPr>
        <p:txBody>
          <a:bodyPr wrap="none" rtlCol="0">
            <a:spAutoFit/>
          </a:bodyPr>
          <a:lstStyle/>
          <a:p>
            <a:pPr algn="ctr"/>
            <a:r>
              <a:rPr lang="zh-TW" altLang="en-US" sz="1200" dirty="0">
                <a:solidFill>
                  <a:schemeClr val="bg1"/>
                </a:solidFill>
              </a:rPr>
              <a:t>伺服器回應網址</a:t>
            </a:r>
            <a:endParaRPr lang="en-US" altLang="zh-TW" sz="1200" dirty="0">
              <a:solidFill>
                <a:schemeClr val="bg1"/>
              </a:solidFill>
            </a:endParaRPr>
          </a:p>
          <a:p>
            <a:pPr algn="ctr"/>
            <a:r>
              <a:rPr lang="zh-TW" altLang="en-US" sz="1200" dirty="0">
                <a:solidFill>
                  <a:schemeClr val="bg1"/>
                </a:solidFill>
              </a:rPr>
              <a:t>傳送首頁資料</a:t>
            </a:r>
          </a:p>
        </p:txBody>
      </p:sp>
      <p:sp>
        <p:nvSpPr>
          <p:cNvPr id="40" name="文字方塊 39">
            <a:extLst>
              <a:ext uri="{FF2B5EF4-FFF2-40B4-BE49-F238E27FC236}">
                <a16:creationId xmlns:a16="http://schemas.microsoft.com/office/drawing/2014/main" id="{DCCEC020-6E1C-4996-9F69-4D71A45951C8}"/>
              </a:ext>
            </a:extLst>
          </p:cNvPr>
          <p:cNvSpPr txBox="1"/>
          <p:nvPr/>
        </p:nvSpPr>
        <p:spPr>
          <a:xfrm>
            <a:off x="864880" y="2903316"/>
            <a:ext cx="1592103" cy="461665"/>
          </a:xfrm>
          <a:prstGeom prst="rect">
            <a:avLst/>
          </a:prstGeom>
          <a:noFill/>
        </p:spPr>
        <p:txBody>
          <a:bodyPr wrap="none" rtlCol="0">
            <a:spAutoFit/>
          </a:bodyPr>
          <a:lstStyle/>
          <a:p>
            <a:pPr algn="ctr"/>
            <a:r>
              <a:rPr lang="en-US" altLang="zh-TW" sz="1200" dirty="0">
                <a:solidFill>
                  <a:schemeClr val="bg1"/>
                </a:solidFill>
              </a:rPr>
              <a:t>Upload</a:t>
            </a:r>
            <a:r>
              <a:rPr lang="zh-TW" altLang="en-US" sz="1200" dirty="0">
                <a:solidFill>
                  <a:schemeClr val="bg1"/>
                </a:solidFill>
              </a:rPr>
              <a:t>上傳網站資料</a:t>
            </a:r>
            <a:endParaRPr lang="en-US" altLang="zh-TW" sz="1200" dirty="0">
              <a:solidFill>
                <a:schemeClr val="bg1"/>
              </a:solidFill>
            </a:endParaRPr>
          </a:p>
          <a:p>
            <a:pPr algn="ctr"/>
            <a:r>
              <a:rPr lang="zh-TW" altLang="en-US" sz="1200" dirty="0">
                <a:solidFill>
                  <a:schemeClr val="bg1"/>
                </a:solidFill>
              </a:rPr>
              <a:t>到網頁伺服器</a:t>
            </a:r>
          </a:p>
        </p:txBody>
      </p:sp>
    </p:spTree>
    <p:extLst>
      <p:ext uri="{BB962C8B-B14F-4D97-AF65-F5344CB8AC3E}">
        <p14:creationId xmlns:p14="http://schemas.microsoft.com/office/powerpoint/2010/main" val="3281981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標籤</a:t>
            </a:r>
            <a:r>
              <a:rPr lang="en-US" altLang="zh-TW" b="1" dirty="0">
                <a:solidFill>
                  <a:schemeClr val="bg1"/>
                </a:solidFill>
                <a:latin typeface="Arial Unicode MS" panose="020B0604020202020204" pitchFamily="34" charset="-120"/>
              </a:rPr>
              <a:t>(Type)</a:t>
            </a:r>
            <a:r>
              <a:rPr lang="zh-TW" altLang="en-US" b="1" dirty="0">
                <a:solidFill>
                  <a:schemeClr val="bg1"/>
                </a:solidFill>
                <a:latin typeface="Arial Unicode MS" panose="020B0604020202020204" pitchFamily="34" charset="-120"/>
              </a:rPr>
              <a:t>選取器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a:bodyPr>
          <a:lstStyle/>
          <a:p>
            <a:r>
              <a:rPr lang="zh-TW" altLang="en-US" dirty="0">
                <a:solidFill>
                  <a:schemeClr val="bg1"/>
                </a:solidFill>
              </a:rPr>
              <a:t>標籤</a:t>
            </a:r>
            <a:r>
              <a:rPr lang="en-US" altLang="zh-TW" dirty="0">
                <a:solidFill>
                  <a:schemeClr val="bg1"/>
                </a:solidFill>
              </a:rPr>
              <a:t>(Type)</a:t>
            </a:r>
            <a:r>
              <a:rPr lang="zh-TW" altLang="en-US" dirty="0">
                <a:solidFill>
                  <a:schemeClr val="bg1"/>
                </a:solidFill>
              </a:rPr>
              <a:t>選取器</a:t>
            </a:r>
            <a:endParaRPr lang="en-US" altLang="zh-TW" dirty="0">
              <a:solidFill>
                <a:schemeClr val="bg1"/>
              </a:solidFill>
            </a:endParaRPr>
          </a:p>
          <a:p>
            <a:r>
              <a:rPr lang="zh-TW" altLang="en-US" dirty="0">
                <a:solidFill>
                  <a:schemeClr val="bg1"/>
                </a:solidFill>
              </a:rPr>
              <a:t>如 </a:t>
            </a:r>
            <a:r>
              <a:rPr lang="en-US" altLang="zh-TW" dirty="0">
                <a:solidFill>
                  <a:schemeClr val="bg1"/>
                </a:solidFill>
              </a:rPr>
              <a:t>Body, h1 ~h6, p</a:t>
            </a:r>
            <a:r>
              <a:rPr lang="zh-TW" altLang="en-US" dirty="0">
                <a:solidFill>
                  <a:schemeClr val="bg1"/>
                </a:solidFill>
              </a:rPr>
              <a:t> </a:t>
            </a:r>
            <a:r>
              <a:rPr lang="en-US" altLang="zh-TW" dirty="0">
                <a:solidFill>
                  <a:schemeClr val="bg1"/>
                </a:solidFill>
              </a:rPr>
              <a:t>……</a:t>
            </a:r>
          </a:p>
          <a:p>
            <a:r>
              <a:rPr lang="zh-TW" altLang="en-US" dirty="0">
                <a:solidFill>
                  <a:schemeClr val="bg1"/>
                </a:solidFill>
              </a:rPr>
              <a:t>直接選取要改變的標籤樣式設定</a:t>
            </a:r>
            <a:r>
              <a:rPr lang="en-US" altLang="zh-TW" dirty="0" err="1">
                <a:solidFill>
                  <a:schemeClr val="bg1"/>
                </a:solidFill>
              </a:rPr>
              <a:t>css</a:t>
            </a:r>
            <a:r>
              <a:rPr lang="zh-TW" altLang="en-US" dirty="0">
                <a:solidFill>
                  <a:schemeClr val="bg1"/>
                </a:solidFill>
              </a:rPr>
              <a:t>屬性</a:t>
            </a:r>
            <a:endParaRPr lang="en-US" altLang="zh-TW" dirty="0">
              <a:solidFill>
                <a:schemeClr val="bg1"/>
              </a:solidFill>
            </a:endParaRPr>
          </a:p>
          <a:p>
            <a:pPr lvl="1"/>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40</a:t>
            </a:fld>
            <a:endParaRPr lang="zh-TW" altLang="en-US"/>
          </a:p>
        </p:txBody>
      </p:sp>
      <p:sp>
        <p:nvSpPr>
          <p:cNvPr id="6" name="圓角矩形 3">
            <a:extLst>
              <a:ext uri="{FF2B5EF4-FFF2-40B4-BE49-F238E27FC236}">
                <a16:creationId xmlns:a16="http://schemas.microsoft.com/office/drawing/2014/main" id="{FA3966F6-BA7B-49FA-9C7D-BF526468ADE0}"/>
              </a:ext>
            </a:extLst>
          </p:cNvPr>
          <p:cNvSpPr/>
          <p:nvPr/>
        </p:nvSpPr>
        <p:spPr>
          <a:xfrm>
            <a:off x="965718" y="3606083"/>
            <a:ext cx="7212563" cy="256125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 h1 { color:#f00 ;  }</a:t>
            </a:r>
          </a:p>
          <a:p>
            <a:pPr>
              <a:defRPr/>
            </a:pPr>
            <a:r>
              <a:rPr lang="en-US" altLang="zh-TW" dirty="0"/>
              <a:t>  </a:t>
            </a:r>
            <a:r>
              <a:rPr lang="zh-TW" altLang="en-US" dirty="0"/>
              <a:t> </a:t>
            </a:r>
            <a:r>
              <a:rPr lang="en-US" altLang="zh-TW" dirty="0"/>
              <a:t>p {  width: 500px;</a:t>
            </a:r>
            <a:r>
              <a:rPr lang="zh-TW" altLang="en-US" dirty="0"/>
              <a:t> </a:t>
            </a:r>
            <a:r>
              <a:rPr lang="en-US" altLang="zh-TW" dirty="0"/>
              <a:t>color: #777; }</a:t>
            </a:r>
          </a:p>
          <a:p>
            <a:pPr>
              <a:defRPr/>
            </a:pPr>
            <a:r>
              <a:rPr lang="en-US" altLang="zh-TW" dirty="0"/>
              <a:t>----------------------------------------------------------------------------------</a:t>
            </a:r>
          </a:p>
          <a:p>
            <a:pPr>
              <a:defRPr/>
            </a:pPr>
            <a:r>
              <a:rPr lang="en-US" altLang="zh-TW" dirty="0"/>
              <a:t>&lt;h1&gt;</a:t>
            </a:r>
            <a:r>
              <a:rPr lang="zh-TW" altLang="en-US" dirty="0"/>
              <a:t>我是大標題</a:t>
            </a:r>
            <a:r>
              <a:rPr lang="en-US" altLang="zh-TW" dirty="0"/>
              <a:t>&lt;/h1&gt;</a:t>
            </a:r>
          </a:p>
          <a:p>
            <a:pPr>
              <a:defRPr/>
            </a:pPr>
            <a:r>
              <a:rPr lang="en-US" altLang="zh-TW" dirty="0"/>
              <a:t>&lt;p&gt;Lorem ipsum dolor sit </a:t>
            </a:r>
            <a:r>
              <a:rPr lang="en-US" altLang="zh-TW" dirty="0" err="1"/>
              <a:t>amet</a:t>
            </a:r>
            <a:r>
              <a:rPr lang="en-US" altLang="zh-TW" dirty="0"/>
              <a:t> </a:t>
            </a:r>
            <a:r>
              <a:rPr lang="en-US" altLang="zh-TW" dirty="0" err="1"/>
              <a:t>consectetur</a:t>
            </a:r>
            <a:r>
              <a:rPr lang="en-US" altLang="zh-TW" dirty="0"/>
              <a:t> </a:t>
            </a:r>
            <a:r>
              <a:rPr lang="en-US" altLang="zh-TW" dirty="0" err="1"/>
              <a:t>adipisicing</a:t>
            </a:r>
            <a:r>
              <a:rPr lang="en-US" altLang="zh-TW" dirty="0"/>
              <a:t> </a:t>
            </a:r>
            <a:r>
              <a:rPr lang="en-US" altLang="zh-TW" dirty="0" err="1"/>
              <a:t>elit</a:t>
            </a:r>
            <a:r>
              <a:rPr lang="en-US" altLang="zh-TW" dirty="0"/>
              <a:t>. Vel </a:t>
            </a:r>
            <a:r>
              <a:rPr lang="en-US" altLang="zh-TW" dirty="0" err="1"/>
              <a:t>eos</a:t>
            </a:r>
            <a:r>
              <a:rPr lang="en-US" altLang="zh-TW" dirty="0"/>
              <a:t>, </a:t>
            </a:r>
            <a:r>
              <a:rPr lang="en-US" altLang="zh-TW" dirty="0" err="1"/>
              <a:t>ullam</a:t>
            </a:r>
            <a:r>
              <a:rPr lang="en-US" altLang="zh-TW" dirty="0"/>
              <a:t>, </a:t>
            </a:r>
            <a:r>
              <a:rPr lang="en-US" altLang="zh-TW" dirty="0" err="1"/>
              <a:t>consequatur</a:t>
            </a:r>
            <a:r>
              <a:rPr lang="en-US" altLang="zh-TW" dirty="0"/>
              <a:t> </a:t>
            </a:r>
            <a:r>
              <a:rPr lang="en-US" altLang="zh-TW" dirty="0" err="1"/>
              <a:t>nam</a:t>
            </a:r>
            <a:r>
              <a:rPr lang="en-US" altLang="zh-TW" dirty="0"/>
              <a:t> </a:t>
            </a:r>
            <a:r>
              <a:rPr lang="en-US" altLang="zh-TW" dirty="0" err="1"/>
              <a:t>deleniti</a:t>
            </a:r>
            <a:r>
              <a:rPr lang="en-US" altLang="zh-TW" dirty="0"/>
              <a:t> quos at </a:t>
            </a:r>
            <a:r>
              <a:rPr lang="en-US" altLang="zh-TW" dirty="0" err="1"/>
              <a:t>recusandae</a:t>
            </a:r>
            <a:r>
              <a:rPr lang="en-US" altLang="zh-TW" dirty="0"/>
              <a:t>, </a:t>
            </a:r>
            <a:r>
              <a:rPr lang="en-US" altLang="zh-TW" dirty="0" err="1"/>
              <a:t>inventore</a:t>
            </a:r>
            <a:r>
              <a:rPr lang="en-US" altLang="zh-TW" dirty="0"/>
              <a:t> </a:t>
            </a:r>
            <a:r>
              <a:rPr lang="en-US" altLang="zh-TW" dirty="0" err="1"/>
              <a:t>amet</a:t>
            </a:r>
            <a:r>
              <a:rPr lang="en-US" altLang="zh-TW" dirty="0"/>
              <a:t> alias </a:t>
            </a:r>
            <a:r>
              <a:rPr lang="en-US" altLang="zh-TW" dirty="0" err="1"/>
              <a:t>aut</a:t>
            </a:r>
            <a:r>
              <a:rPr lang="en-US" altLang="zh-TW" dirty="0"/>
              <a:t>. </a:t>
            </a:r>
            <a:r>
              <a:rPr lang="en-US" altLang="zh-TW" dirty="0" err="1"/>
              <a:t>Totam</a:t>
            </a:r>
            <a:r>
              <a:rPr lang="en-US" altLang="zh-TW" dirty="0"/>
              <a:t> </a:t>
            </a:r>
            <a:r>
              <a:rPr lang="en-US" altLang="zh-TW" dirty="0" err="1"/>
              <a:t>maxime</a:t>
            </a:r>
            <a:r>
              <a:rPr lang="en-US" altLang="zh-TW" dirty="0"/>
              <a:t> </a:t>
            </a:r>
            <a:r>
              <a:rPr lang="en-US" altLang="zh-TW" dirty="0" err="1"/>
              <a:t>sint</a:t>
            </a:r>
            <a:r>
              <a:rPr lang="en-US" altLang="zh-TW" dirty="0"/>
              <a:t> ad tempore </a:t>
            </a:r>
            <a:r>
              <a:rPr lang="en-US" altLang="zh-TW" dirty="0" err="1"/>
              <a:t>enim</a:t>
            </a:r>
            <a:r>
              <a:rPr lang="en-US" altLang="zh-TW" dirty="0"/>
              <a:t> </a:t>
            </a:r>
            <a:r>
              <a:rPr lang="en-US" altLang="zh-TW" dirty="0" err="1"/>
              <a:t>corrupti</a:t>
            </a:r>
            <a:r>
              <a:rPr lang="en-US" altLang="zh-TW" dirty="0"/>
              <a:t>, </a:t>
            </a:r>
            <a:r>
              <a:rPr lang="en-US" altLang="zh-TW" dirty="0" err="1"/>
              <a:t>ducimus</a:t>
            </a:r>
            <a:r>
              <a:rPr lang="en-US" altLang="zh-TW" dirty="0"/>
              <a:t> </a:t>
            </a:r>
            <a:r>
              <a:rPr lang="en-US" altLang="zh-TW" dirty="0" err="1"/>
              <a:t>eveniet</a:t>
            </a:r>
            <a:r>
              <a:rPr lang="en-US" altLang="zh-TW" dirty="0"/>
              <a:t>.&lt;/p&gt;</a:t>
            </a:r>
          </a:p>
        </p:txBody>
      </p:sp>
    </p:spTree>
    <p:extLst>
      <p:ext uri="{BB962C8B-B14F-4D97-AF65-F5344CB8AC3E}">
        <p14:creationId xmlns:p14="http://schemas.microsoft.com/office/powerpoint/2010/main" val="574977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類別</a:t>
            </a:r>
            <a:r>
              <a:rPr lang="en-US" altLang="zh-TW" b="1" dirty="0">
                <a:solidFill>
                  <a:schemeClr val="bg1"/>
                </a:solidFill>
                <a:latin typeface="Arial Unicode MS" panose="020B0604020202020204" pitchFamily="34" charset="-120"/>
              </a:rPr>
              <a:t>(class)</a:t>
            </a:r>
            <a:r>
              <a:rPr lang="zh-TW" altLang="en-US" b="1" dirty="0">
                <a:solidFill>
                  <a:schemeClr val="bg1"/>
                </a:solidFill>
                <a:latin typeface="Arial Unicode MS" panose="020B0604020202020204" pitchFamily="34" charset="-120"/>
              </a:rPr>
              <a:t>選取器</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一</a:t>
            </a:r>
            <a:r>
              <a:rPr lang="en-US" altLang="zh-TW" b="1" dirty="0">
                <a:solidFill>
                  <a:schemeClr val="bg1"/>
                </a:solidFill>
                <a:latin typeface="Arial Unicode MS" panose="020B0604020202020204" pitchFamily="34" charset="-120"/>
              </a:rPr>
              <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fontScale="85000" lnSpcReduction="20000"/>
          </a:bodyPr>
          <a:lstStyle/>
          <a:p>
            <a:r>
              <a:rPr lang="zh-TW" altLang="en-US" dirty="0">
                <a:solidFill>
                  <a:schemeClr val="bg1"/>
                </a:solidFill>
              </a:rPr>
              <a:t>類別選擇器的用法有二種</a:t>
            </a:r>
            <a:r>
              <a:rPr lang="en-US" altLang="zh-TW" dirty="0">
                <a:solidFill>
                  <a:schemeClr val="bg1"/>
                </a:solidFill>
              </a:rPr>
              <a:t>:</a:t>
            </a:r>
          </a:p>
          <a:p>
            <a:endParaRPr lang="en-US" altLang="zh-TW" dirty="0">
              <a:solidFill>
                <a:schemeClr val="bg1"/>
              </a:solidFill>
            </a:endParaRPr>
          </a:p>
          <a:p>
            <a:r>
              <a:rPr lang="en-US" altLang="zh-TW" dirty="0">
                <a:solidFill>
                  <a:schemeClr val="bg1"/>
                </a:solidFill>
              </a:rPr>
              <a:t>(</a:t>
            </a:r>
            <a:r>
              <a:rPr lang="zh-TW" altLang="en-US" dirty="0">
                <a:solidFill>
                  <a:schemeClr val="bg1"/>
                </a:solidFill>
              </a:rPr>
              <a:t>一</a:t>
            </a:r>
            <a:r>
              <a:rPr lang="en-US" altLang="zh-TW" dirty="0">
                <a:solidFill>
                  <a:schemeClr val="bg1"/>
                </a:solidFill>
              </a:rPr>
              <a:t>)</a:t>
            </a:r>
            <a:r>
              <a:rPr lang="zh-TW" altLang="en-US" dirty="0">
                <a:solidFill>
                  <a:schemeClr val="bg1"/>
                </a:solidFill>
              </a:rPr>
              <a:t>可套用到不同標籤上</a:t>
            </a:r>
            <a:r>
              <a:rPr lang="en-US" altLang="zh-TW" dirty="0">
                <a:solidFill>
                  <a:schemeClr val="bg1"/>
                </a:solidFill>
              </a:rPr>
              <a:t>—</a:t>
            </a:r>
          </a:p>
          <a:p>
            <a:endParaRPr lang="en-US" altLang="zh-TW" dirty="0">
              <a:solidFill>
                <a:schemeClr val="bg1"/>
              </a:solidFill>
            </a:endParaRPr>
          </a:p>
          <a:p>
            <a:r>
              <a:rPr lang="en-US" altLang="zh-TW" dirty="0">
                <a:solidFill>
                  <a:schemeClr val="bg1"/>
                </a:solidFill>
              </a:rPr>
              <a:t>CSS </a:t>
            </a:r>
            <a:r>
              <a:rPr lang="zh-TW" altLang="en-US" dirty="0">
                <a:solidFill>
                  <a:schemeClr val="bg1"/>
                </a:solidFill>
              </a:rPr>
              <a:t>設定樣式 </a:t>
            </a:r>
            <a:r>
              <a:rPr lang="en-US" altLang="zh-TW" dirty="0">
                <a:solidFill>
                  <a:schemeClr val="bg1"/>
                </a:solidFill>
              </a:rPr>
              <a:t>,</a:t>
            </a:r>
            <a:r>
              <a:rPr lang="zh-TW" altLang="en-US" dirty="0">
                <a:solidFill>
                  <a:schemeClr val="bg1"/>
                </a:solidFill>
              </a:rPr>
              <a:t>定義類別名稱時要在前面加上” </a:t>
            </a:r>
            <a:r>
              <a:rPr lang="en-US" altLang="zh-TW" dirty="0">
                <a:solidFill>
                  <a:schemeClr val="bg1"/>
                </a:solidFill>
              </a:rPr>
              <a:t>. ”  </a:t>
            </a:r>
          </a:p>
          <a:p>
            <a:pPr marL="0" indent="0">
              <a:buNone/>
            </a:pPr>
            <a:r>
              <a:rPr lang="en-US" altLang="zh-TW" dirty="0">
                <a:solidFill>
                  <a:schemeClr val="bg1"/>
                </a:solidFill>
              </a:rPr>
              <a:t>	.</a:t>
            </a:r>
            <a:r>
              <a:rPr lang="zh-TW" altLang="en-US" dirty="0">
                <a:solidFill>
                  <a:schemeClr val="bg1"/>
                </a:solidFill>
              </a:rPr>
              <a:t>類別名  </a:t>
            </a:r>
            <a:r>
              <a:rPr lang="en-US" altLang="zh-TW" dirty="0">
                <a:solidFill>
                  <a:schemeClr val="bg1"/>
                </a:solidFill>
              </a:rPr>
              <a:t>{ </a:t>
            </a:r>
            <a:r>
              <a:rPr lang="zh-TW" altLang="en-US" dirty="0">
                <a:solidFill>
                  <a:schemeClr val="bg1"/>
                </a:solidFill>
              </a:rPr>
              <a:t>樣式</a:t>
            </a:r>
            <a:r>
              <a:rPr lang="en-US" altLang="zh-TW" dirty="0">
                <a:solidFill>
                  <a:schemeClr val="bg1"/>
                </a:solidFill>
              </a:rPr>
              <a:t>1 ; </a:t>
            </a:r>
            <a:r>
              <a:rPr lang="zh-TW" altLang="en-US" dirty="0">
                <a:solidFill>
                  <a:schemeClr val="bg1"/>
                </a:solidFill>
              </a:rPr>
              <a:t>樣式</a:t>
            </a:r>
            <a:r>
              <a:rPr lang="en-US" altLang="zh-TW" dirty="0">
                <a:solidFill>
                  <a:schemeClr val="bg1"/>
                </a:solidFill>
              </a:rPr>
              <a:t>2 ; ............}</a:t>
            </a:r>
          </a:p>
          <a:p>
            <a:pPr marL="0" indent="0">
              <a:buNone/>
            </a:pPr>
            <a:r>
              <a:rPr lang="en-US" altLang="zh-TW" dirty="0">
                <a:solidFill>
                  <a:schemeClr val="bg1"/>
                </a:solidFill>
              </a:rPr>
              <a:t>         </a:t>
            </a:r>
            <a:r>
              <a:rPr lang="zh-TW" altLang="en-US" dirty="0">
                <a:solidFill>
                  <a:schemeClr val="bg1"/>
                </a:solidFill>
              </a:rPr>
              <a:t>例如：</a:t>
            </a:r>
            <a:r>
              <a:rPr lang="en-US" altLang="zh-TW" dirty="0">
                <a:solidFill>
                  <a:schemeClr val="bg1"/>
                </a:solidFill>
              </a:rPr>
              <a:t>.st1 { </a:t>
            </a:r>
            <a:r>
              <a:rPr lang="en-US" altLang="zh-TW" dirty="0" err="1">
                <a:solidFill>
                  <a:schemeClr val="bg1"/>
                </a:solidFill>
              </a:rPr>
              <a:t>color:red;text-transform:uppercase</a:t>
            </a:r>
            <a:r>
              <a:rPr lang="en-US" altLang="zh-TW" dirty="0">
                <a:solidFill>
                  <a:schemeClr val="bg1"/>
                </a:solidFill>
              </a:rPr>
              <a:t>}</a:t>
            </a:r>
          </a:p>
          <a:p>
            <a:r>
              <a:rPr lang="en-US" altLang="zh-TW" dirty="0">
                <a:solidFill>
                  <a:schemeClr val="bg1"/>
                </a:solidFill>
              </a:rPr>
              <a:t>HTML</a:t>
            </a:r>
            <a:r>
              <a:rPr lang="zh-TW" altLang="en-US" dirty="0">
                <a:solidFill>
                  <a:schemeClr val="bg1"/>
                </a:solidFill>
              </a:rPr>
              <a:t>套用</a:t>
            </a:r>
          </a:p>
          <a:p>
            <a:pPr marL="0" indent="0">
              <a:buNone/>
            </a:pPr>
            <a:r>
              <a:rPr lang="zh-TW" altLang="en-US" dirty="0">
                <a:solidFill>
                  <a:schemeClr val="bg1"/>
                </a:solidFill>
              </a:rPr>
              <a:t>         </a:t>
            </a:r>
            <a:r>
              <a:rPr lang="en-US" altLang="zh-TW" dirty="0">
                <a:solidFill>
                  <a:schemeClr val="bg1"/>
                </a:solidFill>
              </a:rPr>
              <a:t>&lt;h1 class= “st1"&gt;apple&lt;/h1&gt;</a:t>
            </a:r>
          </a:p>
          <a:p>
            <a:pPr marL="0" indent="0">
              <a:buNone/>
            </a:pPr>
            <a:r>
              <a:rPr lang="en-US" altLang="zh-TW" dirty="0">
                <a:solidFill>
                  <a:schemeClr val="bg1"/>
                </a:solidFill>
              </a:rPr>
              <a:t>         &lt;h2 class=“st1” &gt;lemon&lt;/h2&gt;</a:t>
            </a:r>
          </a:p>
          <a:p>
            <a:pPr marL="0" indent="0">
              <a:buNone/>
            </a:pPr>
            <a:r>
              <a:rPr lang="zh-TW" altLang="en-US" dirty="0">
                <a:solidFill>
                  <a:schemeClr val="bg1"/>
                </a:solidFill>
              </a:rPr>
              <a:t>         這樣子表示</a:t>
            </a:r>
            <a:r>
              <a:rPr lang="en-US" altLang="zh-TW" dirty="0">
                <a:solidFill>
                  <a:schemeClr val="bg1"/>
                </a:solidFill>
              </a:rPr>
              <a:t>&lt;h1&gt;</a:t>
            </a:r>
            <a:r>
              <a:rPr lang="zh-TW" altLang="en-US" dirty="0">
                <a:solidFill>
                  <a:schemeClr val="bg1"/>
                </a:solidFill>
              </a:rPr>
              <a:t>及</a:t>
            </a:r>
            <a:r>
              <a:rPr lang="en-US" altLang="zh-TW" dirty="0">
                <a:solidFill>
                  <a:schemeClr val="bg1"/>
                </a:solidFill>
              </a:rPr>
              <a:t>&lt;h2&gt;</a:t>
            </a:r>
            <a:r>
              <a:rPr lang="zh-TW" altLang="en-US" dirty="0">
                <a:solidFill>
                  <a:schemeClr val="bg1"/>
                </a:solidFill>
              </a:rPr>
              <a:t>都會套用</a:t>
            </a:r>
            <a:r>
              <a:rPr lang="en-US" altLang="zh-TW" dirty="0">
                <a:solidFill>
                  <a:schemeClr val="bg1"/>
                </a:solidFill>
              </a:rPr>
              <a:t>.st1</a:t>
            </a:r>
            <a:r>
              <a:rPr lang="zh-TW" altLang="en-US" dirty="0">
                <a:solidFill>
                  <a:schemeClr val="bg1"/>
                </a:solidFill>
              </a:rPr>
              <a:t>的樣式</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41</a:t>
            </a:fld>
            <a:endParaRPr lang="zh-TW" altLang="en-US"/>
          </a:p>
        </p:txBody>
      </p:sp>
    </p:spTree>
    <p:extLst>
      <p:ext uri="{BB962C8B-B14F-4D97-AF65-F5344CB8AC3E}">
        <p14:creationId xmlns:p14="http://schemas.microsoft.com/office/powerpoint/2010/main" val="2196543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類別</a:t>
            </a:r>
            <a:r>
              <a:rPr lang="en-US" altLang="zh-TW" b="1" dirty="0">
                <a:solidFill>
                  <a:schemeClr val="bg1"/>
                </a:solidFill>
                <a:latin typeface="Arial Unicode MS" panose="020B0604020202020204" pitchFamily="34" charset="-120"/>
              </a:rPr>
              <a:t>(class)</a:t>
            </a:r>
            <a:r>
              <a:rPr lang="zh-TW" altLang="en-US" b="1" dirty="0">
                <a:solidFill>
                  <a:schemeClr val="bg1"/>
                </a:solidFill>
                <a:latin typeface="Arial Unicode MS" panose="020B0604020202020204" pitchFamily="34" charset="-120"/>
              </a:rPr>
              <a:t>選取器</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二</a:t>
            </a:r>
            <a:r>
              <a:rPr lang="en-US" altLang="zh-TW" b="1" dirty="0">
                <a:solidFill>
                  <a:schemeClr val="bg1"/>
                </a:solidFill>
                <a:latin typeface="Arial Unicode MS" panose="020B0604020202020204" pitchFamily="34" charset="-120"/>
              </a:rPr>
              <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lnSpcReduction="10000"/>
          </a:bodyPr>
          <a:lstStyle/>
          <a:p>
            <a:r>
              <a:rPr lang="en-US" altLang="zh-TW" dirty="0">
                <a:solidFill>
                  <a:schemeClr val="bg1"/>
                </a:solidFill>
              </a:rPr>
              <a:t>(</a:t>
            </a:r>
            <a:r>
              <a:rPr lang="zh-TW" altLang="en-US" dirty="0">
                <a:solidFill>
                  <a:schemeClr val="bg1"/>
                </a:solidFill>
              </a:rPr>
              <a:t>二</a:t>
            </a:r>
            <a:r>
              <a:rPr lang="en-US" altLang="zh-TW" dirty="0">
                <a:solidFill>
                  <a:schemeClr val="bg1"/>
                </a:solidFill>
              </a:rPr>
              <a:t>) </a:t>
            </a:r>
            <a:r>
              <a:rPr lang="zh-TW" altLang="en-US" dirty="0">
                <a:solidFill>
                  <a:schemeClr val="bg1"/>
                </a:solidFill>
              </a:rPr>
              <a:t>只讓特定的標籤套用</a:t>
            </a:r>
            <a:r>
              <a:rPr lang="en-US" altLang="zh-TW" dirty="0">
                <a:solidFill>
                  <a:schemeClr val="bg1"/>
                </a:solidFill>
              </a:rPr>
              <a:t>—</a:t>
            </a:r>
          </a:p>
          <a:p>
            <a:endParaRPr lang="en-US" altLang="zh-TW" dirty="0">
              <a:solidFill>
                <a:schemeClr val="bg1"/>
              </a:solidFill>
            </a:endParaRPr>
          </a:p>
          <a:p>
            <a:pPr marL="457200" lvl="1" indent="0">
              <a:buNone/>
            </a:pPr>
            <a:r>
              <a:rPr lang="en-US" altLang="zh-TW" dirty="0">
                <a:solidFill>
                  <a:schemeClr val="bg1"/>
                </a:solidFill>
              </a:rPr>
              <a:t>CSS </a:t>
            </a:r>
            <a:r>
              <a:rPr lang="zh-TW" altLang="en-US" dirty="0">
                <a:solidFill>
                  <a:schemeClr val="bg1"/>
                </a:solidFill>
              </a:rPr>
              <a:t>設定樣式</a:t>
            </a:r>
          </a:p>
          <a:p>
            <a:pPr marL="457200" lvl="1" indent="0">
              <a:buNone/>
            </a:pPr>
            <a:r>
              <a:rPr lang="en-US" altLang="zh-TW" dirty="0">
                <a:solidFill>
                  <a:schemeClr val="bg1"/>
                </a:solidFill>
              </a:rPr>
              <a:t>tag.</a:t>
            </a:r>
            <a:r>
              <a:rPr lang="zh-TW" altLang="en-US" dirty="0">
                <a:solidFill>
                  <a:schemeClr val="bg1"/>
                </a:solidFill>
              </a:rPr>
              <a:t>類別名  </a:t>
            </a:r>
            <a:r>
              <a:rPr lang="en-US" altLang="zh-TW" dirty="0">
                <a:solidFill>
                  <a:schemeClr val="bg1"/>
                </a:solidFill>
              </a:rPr>
              <a:t>{ </a:t>
            </a:r>
            <a:r>
              <a:rPr lang="zh-TW" altLang="en-US" dirty="0">
                <a:solidFill>
                  <a:schemeClr val="bg1"/>
                </a:solidFill>
              </a:rPr>
              <a:t>樣式</a:t>
            </a:r>
            <a:r>
              <a:rPr lang="en-US" altLang="zh-TW" dirty="0">
                <a:solidFill>
                  <a:schemeClr val="bg1"/>
                </a:solidFill>
              </a:rPr>
              <a:t>1 ; </a:t>
            </a:r>
            <a:r>
              <a:rPr lang="zh-TW" altLang="en-US" dirty="0">
                <a:solidFill>
                  <a:schemeClr val="bg1"/>
                </a:solidFill>
              </a:rPr>
              <a:t>樣式</a:t>
            </a:r>
            <a:r>
              <a:rPr lang="en-US" altLang="zh-TW" dirty="0">
                <a:solidFill>
                  <a:schemeClr val="bg1"/>
                </a:solidFill>
              </a:rPr>
              <a:t>2 ; ............}</a:t>
            </a:r>
          </a:p>
          <a:p>
            <a:pPr marL="457200" lvl="1" indent="0">
              <a:buNone/>
            </a:pPr>
            <a:r>
              <a:rPr lang="en-US" altLang="zh-TW" dirty="0">
                <a:solidFill>
                  <a:schemeClr val="bg1"/>
                </a:solidFill>
              </a:rPr>
              <a:t>    </a:t>
            </a:r>
          </a:p>
          <a:p>
            <a:pPr marL="457200" lvl="1" indent="0">
              <a:buNone/>
            </a:pPr>
            <a:r>
              <a:rPr lang="zh-TW" altLang="en-US" dirty="0">
                <a:solidFill>
                  <a:schemeClr val="bg1"/>
                </a:solidFill>
              </a:rPr>
              <a:t>例如：</a:t>
            </a:r>
            <a:r>
              <a:rPr lang="en-US" altLang="zh-TW" dirty="0">
                <a:solidFill>
                  <a:schemeClr val="accent4">
                    <a:lumMod val="60000"/>
                    <a:lumOff val="40000"/>
                  </a:schemeClr>
                </a:solidFill>
              </a:rPr>
              <a:t>h2.st1</a:t>
            </a:r>
            <a:r>
              <a:rPr lang="en-US" altLang="zh-TW" dirty="0">
                <a:solidFill>
                  <a:schemeClr val="bg1"/>
                </a:solidFill>
              </a:rPr>
              <a:t> { </a:t>
            </a:r>
            <a:r>
              <a:rPr lang="en-US" altLang="zh-TW" dirty="0" err="1">
                <a:solidFill>
                  <a:schemeClr val="bg1"/>
                </a:solidFill>
              </a:rPr>
              <a:t>color:green;text-transform:uppercase</a:t>
            </a:r>
            <a:r>
              <a:rPr lang="en-US" altLang="zh-TW" dirty="0">
                <a:solidFill>
                  <a:schemeClr val="bg1"/>
                </a:solidFill>
              </a:rPr>
              <a:t>}</a:t>
            </a:r>
          </a:p>
          <a:p>
            <a:pPr marL="457200" lvl="1" indent="0">
              <a:buNone/>
            </a:pPr>
            <a:endParaRPr lang="en-US" altLang="zh-TW" dirty="0">
              <a:solidFill>
                <a:schemeClr val="bg1"/>
              </a:solidFill>
            </a:endParaRPr>
          </a:p>
          <a:p>
            <a:pPr marL="457200" lvl="1" indent="0">
              <a:buNone/>
            </a:pPr>
            <a:r>
              <a:rPr lang="en-US" altLang="zh-TW" dirty="0">
                <a:solidFill>
                  <a:schemeClr val="bg1"/>
                </a:solidFill>
              </a:rPr>
              <a:t>HTML</a:t>
            </a:r>
            <a:r>
              <a:rPr lang="zh-TW" altLang="en-US" dirty="0">
                <a:solidFill>
                  <a:schemeClr val="bg1"/>
                </a:solidFill>
              </a:rPr>
              <a:t>套用</a:t>
            </a:r>
          </a:p>
          <a:p>
            <a:pPr marL="457200" lvl="1" indent="0">
              <a:buNone/>
            </a:pPr>
            <a:r>
              <a:rPr lang="en-US" altLang="zh-TW" dirty="0">
                <a:solidFill>
                  <a:schemeClr val="bg1"/>
                </a:solidFill>
              </a:rPr>
              <a:t>&lt;h1 class= “st1" &gt;apple&lt;/h1&gt;</a:t>
            </a:r>
          </a:p>
          <a:p>
            <a:pPr marL="457200" lvl="1" indent="0">
              <a:buNone/>
            </a:pPr>
            <a:r>
              <a:rPr lang="en-US" altLang="zh-TW" dirty="0">
                <a:solidFill>
                  <a:schemeClr val="bg1"/>
                </a:solidFill>
              </a:rPr>
              <a:t>&lt;h2 class= “st1" &gt;lemon&lt;/h2&gt;</a:t>
            </a:r>
          </a:p>
          <a:p>
            <a:pPr marL="457200" lvl="1" indent="0">
              <a:buNone/>
            </a:pPr>
            <a:r>
              <a:rPr lang="zh-TW" altLang="en-US" dirty="0">
                <a:solidFill>
                  <a:schemeClr val="bg1"/>
                </a:solidFill>
              </a:rPr>
              <a:t>因為指定</a:t>
            </a:r>
            <a:r>
              <a:rPr lang="en-US" altLang="zh-TW" dirty="0">
                <a:solidFill>
                  <a:schemeClr val="bg1"/>
                </a:solidFill>
              </a:rPr>
              <a:t>&lt;h2&gt;</a:t>
            </a:r>
            <a:r>
              <a:rPr lang="zh-TW" altLang="en-US" dirty="0">
                <a:solidFill>
                  <a:schemeClr val="bg1"/>
                </a:solidFill>
              </a:rPr>
              <a:t>才能被</a:t>
            </a:r>
            <a:r>
              <a:rPr lang="en-US" altLang="zh-TW" dirty="0">
                <a:solidFill>
                  <a:schemeClr val="bg1"/>
                </a:solidFill>
              </a:rPr>
              <a:t>.st1</a:t>
            </a:r>
            <a:r>
              <a:rPr lang="zh-TW" altLang="en-US" dirty="0">
                <a:solidFill>
                  <a:schemeClr val="bg1"/>
                </a:solidFill>
              </a:rPr>
              <a:t>套用</a:t>
            </a:r>
            <a:r>
              <a:rPr lang="en-US" altLang="zh-TW" dirty="0">
                <a:solidFill>
                  <a:schemeClr val="bg1"/>
                </a:solidFill>
              </a:rPr>
              <a:t>,</a:t>
            </a:r>
            <a:r>
              <a:rPr lang="zh-TW" altLang="en-US" dirty="0">
                <a:solidFill>
                  <a:schemeClr val="bg1"/>
                </a:solidFill>
              </a:rPr>
              <a:t>所以只有</a:t>
            </a:r>
            <a:r>
              <a:rPr lang="en-US" altLang="zh-TW" dirty="0">
                <a:solidFill>
                  <a:schemeClr val="bg1"/>
                </a:solidFill>
              </a:rPr>
              <a:t>&lt;h2&gt;</a:t>
            </a:r>
            <a:r>
              <a:rPr lang="zh-TW" altLang="en-US" dirty="0">
                <a:solidFill>
                  <a:schemeClr val="bg1"/>
                </a:solidFill>
              </a:rPr>
              <a:t>會有效果</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42</a:t>
            </a:fld>
            <a:endParaRPr lang="zh-TW" altLang="en-US"/>
          </a:p>
        </p:txBody>
      </p:sp>
    </p:spTree>
    <p:extLst>
      <p:ext uri="{BB962C8B-B14F-4D97-AF65-F5344CB8AC3E}">
        <p14:creationId xmlns:p14="http://schemas.microsoft.com/office/powerpoint/2010/main" val="2307651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ID</a:t>
            </a:r>
            <a:r>
              <a:rPr lang="zh-TW" altLang="en-US" b="1" dirty="0">
                <a:solidFill>
                  <a:schemeClr val="bg1"/>
                </a:solidFill>
                <a:latin typeface="Arial Unicode MS" panose="020B0604020202020204" pitchFamily="34" charset="-120"/>
              </a:rPr>
              <a:t>物件選取器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en-US" altLang="zh-TW" dirty="0">
                <a:solidFill>
                  <a:schemeClr val="bg1"/>
                </a:solidFill>
              </a:rPr>
              <a:t>ID</a:t>
            </a:r>
            <a:r>
              <a:rPr lang="zh-TW" altLang="en-US" dirty="0">
                <a:solidFill>
                  <a:schemeClr val="bg1"/>
                </a:solidFill>
              </a:rPr>
              <a:t>物件只能套用一次</a:t>
            </a:r>
            <a:r>
              <a:rPr lang="en-US" altLang="zh-TW" dirty="0">
                <a:solidFill>
                  <a:schemeClr val="bg1"/>
                </a:solidFill>
              </a:rPr>
              <a:t>,</a:t>
            </a:r>
            <a:r>
              <a:rPr lang="zh-TW" altLang="en-US" dirty="0">
                <a:solidFill>
                  <a:schemeClr val="bg1"/>
                </a:solidFill>
              </a:rPr>
              <a:t>不像類別選擇器可同時用在多個標籤上</a:t>
            </a:r>
            <a:r>
              <a:rPr lang="en-US" altLang="zh-TW" dirty="0">
                <a:solidFill>
                  <a:schemeClr val="bg1"/>
                </a:solidFill>
              </a:rPr>
              <a:t>,</a:t>
            </a:r>
            <a:r>
              <a:rPr lang="zh-TW" altLang="en-US" dirty="0">
                <a:solidFill>
                  <a:schemeClr val="bg1"/>
                </a:solidFill>
              </a:rPr>
              <a:t>定義</a:t>
            </a:r>
            <a:r>
              <a:rPr lang="en-US" altLang="zh-TW" dirty="0">
                <a:solidFill>
                  <a:schemeClr val="bg1"/>
                </a:solidFill>
              </a:rPr>
              <a:t>ID</a:t>
            </a:r>
            <a:r>
              <a:rPr lang="zh-TW" altLang="en-US" dirty="0">
                <a:solidFill>
                  <a:schemeClr val="bg1"/>
                </a:solidFill>
              </a:rPr>
              <a:t>名稱時要在前面加上</a:t>
            </a:r>
            <a:r>
              <a:rPr lang="en-US" altLang="zh-TW" dirty="0">
                <a:solidFill>
                  <a:schemeClr val="bg1"/>
                </a:solidFill>
              </a:rPr>
              <a:t>”</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a:t>
            </a:r>
          </a:p>
          <a:p>
            <a:pPr lvl="1">
              <a:lnSpc>
                <a:spcPct val="80000"/>
              </a:lnSpc>
            </a:pPr>
            <a:r>
              <a:rPr lang="en-US" altLang="zh-TW" dirty="0">
                <a:solidFill>
                  <a:schemeClr val="bg1"/>
                </a:solidFill>
              </a:rPr>
              <a:t>CSS</a:t>
            </a:r>
            <a:r>
              <a:rPr lang="zh-TW" altLang="en-US" dirty="0">
                <a:solidFill>
                  <a:schemeClr val="bg1"/>
                </a:solidFill>
              </a:rPr>
              <a:t> 設定樣式    </a:t>
            </a:r>
          </a:p>
          <a:p>
            <a:pPr>
              <a:lnSpc>
                <a:spcPct val="80000"/>
              </a:lnSpc>
              <a:buNone/>
            </a:pPr>
            <a:r>
              <a:rPr lang="zh-TW" altLang="en-US" sz="2500" dirty="0">
                <a:solidFill>
                  <a:schemeClr val="bg1"/>
                </a:solidFill>
              </a:rPr>
              <a:t>		</a:t>
            </a:r>
            <a:r>
              <a:rPr lang="en-US" altLang="zh-TW" sz="2400" dirty="0">
                <a:solidFill>
                  <a:schemeClr val="bg1"/>
                </a:solidFill>
              </a:rPr>
              <a:t>#ID</a:t>
            </a:r>
            <a:r>
              <a:rPr lang="zh-TW" altLang="en-US" sz="2400" dirty="0">
                <a:solidFill>
                  <a:schemeClr val="bg1"/>
                </a:solidFill>
              </a:rPr>
              <a:t>名  </a:t>
            </a:r>
            <a:r>
              <a:rPr lang="en-US" altLang="zh-TW" sz="2400" dirty="0">
                <a:solidFill>
                  <a:schemeClr val="bg1"/>
                </a:solidFill>
              </a:rPr>
              <a:t>{ </a:t>
            </a:r>
            <a:r>
              <a:rPr lang="zh-TW" altLang="en-US" sz="2400" dirty="0">
                <a:solidFill>
                  <a:schemeClr val="bg1"/>
                </a:solidFill>
              </a:rPr>
              <a:t>樣式</a:t>
            </a:r>
            <a:r>
              <a:rPr lang="en-US" altLang="zh-TW" sz="2400" dirty="0">
                <a:solidFill>
                  <a:schemeClr val="bg1"/>
                </a:solidFill>
              </a:rPr>
              <a:t>1 ; </a:t>
            </a:r>
            <a:r>
              <a:rPr lang="zh-TW" altLang="en-US" sz="2400" dirty="0">
                <a:solidFill>
                  <a:schemeClr val="bg1"/>
                </a:solidFill>
              </a:rPr>
              <a:t>樣式</a:t>
            </a:r>
            <a:r>
              <a:rPr lang="en-US" altLang="zh-TW" sz="2400" dirty="0">
                <a:solidFill>
                  <a:schemeClr val="bg1"/>
                </a:solidFill>
              </a:rPr>
              <a:t>2 ; ............}</a:t>
            </a:r>
          </a:p>
          <a:p>
            <a:pPr lvl="1"/>
            <a:r>
              <a:rPr lang="zh-TW" altLang="en-US" dirty="0">
                <a:solidFill>
                  <a:schemeClr val="bg1"/>
                </a:solidFill>
              </a:rPr>
              <a:t>例如：</a:t>
            </a:r>
            <a:r>
              <a:rPr lang="en-US" altLang="zh-TW" dirty="0">
                <a:solidFill>
                  <a:schemeClr val="bg1"/>
                </a:solidFill>
              </a:rPr>
              <a:t>#theH1 {</a:t>
            </a:r>
            <a:r>
              <a:rPr lang="en-US" altLang="zh-TW" dirty="0" err="1">
                <a:solidFill>
                  <a:schemeClr val="bg1"/>
                </a:solidFill>
              </a:rPr>
              <a:t>text-transform:capitalize</a:t>
            </a:r>
            <a:r>
              <a:rPr lang="en-US" altLang="zh-TW" dirty="0">
                <a:solidFill>
                  <a:schemeClr val="bg1"/>
                </a:solidFill>
              </a:rPr>
              <a:t>}</a:t>
            </a:r>
          </a:p>
          <a:p>
            <a:pPr lvl="1"/>
            <a:r>
              <a:rPr lang="en-US" altLang="zh-TW" dirty="0">
                <a:solidFill>
                  <a:schemeClr val="bg1"/>
                </a:solidFill>
              </a:rPr>
              <a:t>HTML</a:t>
            </a:r>
            <a:r>
              <a:rPr lang="zh-TW" altLang="en-US" dirty="0">
                <a:solidFill>
                  <a:schemeClr val="bg1"/>
                </a:solidFill>
              </a:rPr>
              <a:t>套用</a:t>
            </a:r>
            <a:endParaRPr lang="en-US" altLang="zh-TW" dirty="0">
              <a:solidFill>
                <a:schemeClr val="bg1"/>
              </a:solidFill>
            </a:endParaRPr>
          </a:p>
          <a:p>
            <a:pPr lvl="2">
              <a:buNone/>
            </a:pPr>
            <a:r>
              <a:rPr lang="en-US" altLang="zh-TW" dirty="0">
                <a:solidFill>
                  <a:schemeClr val="bg1"/>
                </a:solidFill>
              </a:rPr>
              <a:t>&lt;h1 id=“theH1”&gt;this is id&lt;/h1&gt;</a:t>
            </a:r>
          </a:p>
          <a:p>
            <a:pPr lvl="1"/>
            <a:endParaRPr lang="en-US" altLang="zh-TW" dirty="0">
              <a:solidFill>
                <a:schemeClr val="bg1"/>
              </a:solidFill>
            </a:endParaRPr>
          </a:p>
          <a:p>
            <a:pPr lvl="1"/>
            <a:r>
              <a:rPr lang="en-US" altLang="zh-TW" dirty="0" err="1">
                <a:solidFill>
                  <a:schemeClr val="bg1"/>
                </a:solidFill>
              </a:rPr>
              <a:t>Javascript</a:t>
            </a:r>
            <a:r>
              <a:rPr lang="zh-TW" altLang="en-US" dirty="0">
                <a:solidFill>
                  <a:schemeClr val="bg1"/>
                </a:solidFill>
              </a:rPr>
              <a:t>使用時</a:t>
            </a:r>
          </a:p>
          <a:p>
            <a:pPr lvl="2">
              <a:buNone/>
            </a:pPr>
            <a:r>
              <a:rPr lang="en-US" altLang="zh-TW" dirty="0">
                <a:solidFill>
                  <a:schemeClr val="bg1"/>
                </a:solidFill>
              </a:rPr>
              <a:t>theH1.style.color=“blue”;</a:t>
            </a:r>
          </a:p>
          <a:p>
            <a:pPr>
              <a:buNone/>
            </a:pPr>
            <a:r>
              <a:rPr lang="zh-TW" altLang="en-US" sz="2400" dirty="0">
                <a:solidFill>
                  <a:schemeClr val="bg1"/>
                </a:solidFill>
              </a:rPr>
              <a:t>* </a:t>
            </a:r>
            <a:r>
              <a:rPr lang="en-US" altLang="zh-TW" sz="2400" dirty="0">
                <a:solidFill>
                  <a:schemeClr val="bg1"/>
                </a:solidFill>
              </a:rPr>
              <a:t>class or ID </a:t>
            </a:r>
            <a:r>
              <a:rPr lang="zh-TW" altLang="en-US" sz="2400" dirty="0">
                <a:solidFill>
                  <a:schemeClr val="bg1"/>
                </a:solidFill>
              </a:rPr>
              <a:t>命名時不可以使用標準的</a:t>
            </a:r>
            <a:r>
              <a:rPr lang="en-US" altLang="zh-TW" sz="2400" dirty="0">
                <a:solidFill>
                  <a:schemeClr val="bg1"/>
                </a:solidFill>
              </a:rPr>
              <a:t>HTML</a:t>
            </a:r>
            <a:r>
              <a:rPr lang="zh-TW" altLang="en-US" sz="2400" dirty="0">
                <a:solidFill>
                  <a:schemeClr val="bg1"/>
                </a:solidFill>
              </a:rPr>
              <a:t>標籤名稱</a:t>
            </a:r>
            <a:endParaRPr lang="en-US" altLang="zh-TW" sz="2400"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43</a:t>
            </a:fld>
            <a:endParaRPr lang="zh-TW" altLang="en-US"/>
          </a:p>
        </p:txBody>
      </p:sp>
    </p:spTree>
    <p:extLst>
      <p:ext uri="{BB962C8B-B14F-4D97-AF65-F5344CB8AC3E}">
        <p14:creationId xmlns:p14="http://schemas.microsoft.com/office/powerpoint/2010/main" val="465994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執行順序</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zh-TW" altLang="en-US" dirty="0">
                <a:solidFill>
                  <a:schemeClr val="bg1"/>
                </a:solidFill>
              </a:rPr>
              <a:t>同一層級中，先定義的會被後定義的覆蓋過去</a:t>
            </a:r>
            <a:endParaRPr lang="en-US" altLang="zh-TW" dirty="0">
              <a:solidFill>
                <a:schemeClr val="bg1"/>
              </a:solidFill>
            </a:endParaRPr>
          </a:p>
          <a:p>
            <a:endParaRPr lang="en-US" altLang="zh-TW" b="1" dirty="0">
              <a:solidFill>
                <a:schemeClr val="bg1"/>
              </a:solidFill>
            </a:endParaRPr>
          </a:p>
          <a:p>
            <a:pPr marL="0" indent="0">
              <a:buNone/>
            </a:pPr>
            <a:r>
              <a:rPr lang="en-US" altLang="zh-TW" dirty="0">
                <a:solidFill>
                  <a:schemeClr val="bg1"/>
                </a:solidFill>
              </a:rPr>
              <a:t>Ex.</a:t>
            </a:r>
          </a:p>
          <a:p>
            <a:pPr marL="0" indent="0">
              <a:buNone/>
            </a:pPr>
            <a:r>
              <a:rPr lang="en-US" altLang="zh-TW" dirty="0">
                <a:solidFill>
                  <a:schemeClr val="bg1"/>
                </a:solidFill>
              </a:rPr>
              <a:t>h1 { color:#f00 ; }</a:t>
            </a:r>
            <a:r>
              <a:rPr lang="zh-TW" altLang="en-US" dirty="0">
                <a:solidFill>
                  <a:schemeClr val="bg1"/>
                </a:solidFill>
              </a:rPr>
              <a:t> </a:t>
            </a:r>
            <a:endParaRPr lang="en-US" altLang="zh-TW" dirty="0">
              <a:solidFill>
                <a:schemeClr val="bg1"/>
              </a:solidFill>
            </a:endParaRPr>
          </a:p>
          <a:p>
            <a:pPr marL="0" indent="0">
              <a:buNone/>
            </a:pPr>
            <a:r>
              <a:rPr lang="en-US" altLang="zh-TW" sz="2400" dirty="0">
                <a:solidFill>
                  <a:schemeClr val="bg1"/>
                </a:solidFill>
              </a:rPr>
              <a:t>…</a:t>
            </a:r>
          </a:p>
          <a:p>
            <a:pPr marL="0" indent="0">
              <a:buNone/>
            </a:pPr>
            <a:r>
              <a:rPr lang="en-US" altLang="zh-TW" sz="2400" dirty="0">
                <a:solidFill>
                  <a:schemeClr val="bg1"/>
                </a:solidFill>
              </a:rPr>
              <a:t>…</a:t>
            </a:r>
          </a:p>
          <a:p>
            <a:pPr marL="0" indent="0">
              <a:buNone/>
            </a:pPr>
            <a:r>
              <a:rPr lang="en-US" altLang="zh-TW" dirty="0">
                <a:solidFill>
                  <a:schemeClr val="bg1"/>
                </a:solidFill>
              </a:rPr>
              <a:t>h1 { color:#00f ; }</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44</a:t>
            </a:fld>
            <a:endParaRPr lang="zh-TW" altLang="en-US"/>
          </a:p>
        </p:txBody>
      </p:sp>
    </p:spTree>
    <p:extLst>
      <p:ext uri="{BB962C8B-B14F-4D97-AF65-F5344CB8AC3E}">
        <p14:creationId xmlns:p14="http://schemas.microsoft.com/office/powerpoint/2010/main" val="448523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執行順序範例</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zh-TW" altLang="en-US" dirty="0">
                <a:solidFill>
                  <a:schemeClr val="bg1"/>
                </a:solidFill>
              </a:rPr>
              <a:t>範例</a:t>
            </a:r>
            <a:endParaRPr lang="en-US" altLang="zh-TW" dirty="0">
              <a:solidFill>
                <a:schemeClr val="bg1"/>
              </a:solidFill>
            </a:endParaRPr>
          </a:p>
          <a:p>
            <a:pPr lvl="1"/>
            <a:r>
              <a:rPr lang="en-US" altLang="zh-TW" dirty="0">
                <a:solidFill>
                  <a:schemeClr val="bg1"/>
                </a:solidFill>
              </a:rPr>
              <a:t>cssSelector.html</a:t>
            </a:r>
          </a:p>
          <a:p>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45</a:t>
            </a:fld>
            <a:endParaRPr lang="zh-TW" altLang="en-US"/>
          </a:p>
        </p:txBody>
      </p:sp>
      <p:pic>
        <p:nvPicPr>
          <p:cNvPr id="6" name="圖片 5">
            <a:extLst>
              <a:ext uri="{FF2B5EF4-FFF2-40B4-BE49-F238E27FC236}">
                <a16:creationId xmlns:a16="http://schemas.microsoft.com/office/drawing/2014/main" id="{086383CF-DA68-4960-AE51-C014E48BB31C}"/>
              </a:ext>
            </a:extLst>
          </p:cNvPr>
          <p:cNvPicPr>
            <a:picLocks noChangeAspect="1"/>
          </p:cNvPicPr>
          <p:nvPr/>
        </p:nvPicPr>
        <p:blipFill>
          <a:blip r:embed="rId2"/>
          <a:stretch>
            <a:fillRect/>
          </a:stretch>
        </p:blipFill>
        <p:spPr>
          <a:xfrm>
            <a:off x="4170784" y="2003625"/>
            <a:ext cx="4181281" cy="4174727"/>
          </a:xfrm>
          <a:prstGeom prst="rect">
            <a:avLst/>
          </a:prstGeom>
        </p:spPr>
      </p:pic>
    </p:spTree>
    <p:extLst>
      <p:ext uri="{BB962C8B-B14F-4D97-AF65-F5344CB8AC3E}">
        <p14:creationId xmlns:p14="http://schemas.microsoft.com/office/powerpoint/2010/main" val="2422243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與超連結有關的選取器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7886700" cy="2172442"/>
          </a:xfrm>
        </p:spPr>
        <p:txBody>
          <a:bodyPr>
            <a:normAutofit/>
          </a:bodyPr>
          <a:lstStyle/>
          <a:p>
            <a:r>
              <a:rPr lang="en-US" altLang="zh-TW" i="1" dirty="0">
                <a:solidFill>
                  <a:schemeClr val="bg1"/>
                </a:solidFill>
              </a:rPr>
              <a:t>a:link</a:t>
            </a:r>
            <a:r>
              <a:rPr lang="en-US" altLang="zh-TW" dirty="0">
                <a:solidFill>
                  <a:schemeClr val="bg1"/>
                </a:solidFill>
              </a:rPr>
              <a:t>           </a:t>
            </a:r>
            <a:r>
              <a:rPr lang="zh-TW" altLang="en-US" dirty="0">
                <a:solidFill>
                  <a:schemeClr val="bg1"/>
                </a:solidFill>
              </a:rPr>
              <a:t> 定義預設超連結樣式</a:t>
            </a:r>
            <a:endParaRPr lang="en-US" altLang="zh-TW" dirty="0">
              <a:solidFill>
                <a:schemeClr val="bg1"/>
              </a:solidFill>
            </a:endParaRPr>
          </a:p>
          <a:p>
            <a:r>
              <a:rPr lang="en-US" altLang="zh-TW" i="1" dirty="0">
                <a:solidFill>
                  <a:schemeClr val="bg1"/>
                </a:solidFill>
              </a:rPr>
              <a:t>a:visited</a:t>
            </a:r>
            <a:r>
              <a:rPr lang="en-US" altLang="zh-TW" dirty="0">
                <a:solidFill>
                  <a:schemeClr val="bg1"/>
                </a:solidFill>
              </a:rPr>
              <a:t>       </a:t>
            </a:r>
            <a:r>
              <a:rPr lang="zh-TW" altLang="en-US" dirty="0">
                <a:solidFill>
                  <a:schemeClr val="bg1"/>
                </a:solidFill>
              </a:rPr>
              <a:t>定義瀏覽過的超連結樣式</a:t>
            </a:r>
            <a:endParaRPr lang="en-US" altLang="zh-TW" dirty="0">
              <a:solidFill>
                <a:schemeClr val="bg1"/>
              </a:solidFill>
            </a:endParaRPr>
          </a:p>
          <a:p>
            <a:r>
              <a:rPr lang="en-US" altLang="zh-TW" i="1" dirty="0">
                <a:solidFill>
                  <a:schemeClr val="bg1"/>
                </a:solidFill>
              </a:rPr>
              <a:t>a:hover</a:t>
            </a:r>
            <a:r>
              <a:rPr lang="en-US" altLang="zh-TW" dirty="0">
                <a:solidFill>
                  <a:schemeClr val="bg1"/>
                </a:solidFill>
              </a:rPr>
              <a:t>        </a:t>
            </a:r>
            <a:r>
              <a:rPr lang="zh-TW" altLang="en-US" dirty="0">
                <a:solidFill>
                  <a:schemeClr val="bg1"/>
                </a:solidFill>
              </a:rPr>
              <a:t>定義滑鼠移至的超連結樣式</a:t>
            </a:r>
            <a:endParaRPr lang="en-US" altLang="zh-TW" dirty="0">
              <a:solidFill>
                <a:schemeClr val="bg1"/>
              </a:solidFill>
            </a:endParaRPr>
          </a:p>
          <a:p>
            <a:r>
              <a:rPr lang="en-US" altLang="zh-TW" i="1" dirty="0">
                <a:solidFill>
                  <a:schemeClr val="bg1"/>
                </a:solidFill>
              </a:rPr>
              <a:t>a:active</a:t>
            </a:r>
            <a:r>
              <a:rPr lang="en-US" altLang="zh-TW" dirty="0">
                <a:solidFill>
                  <a:schemeClr val="bg1"/>
                </a:solidFill>
              </a:rPr>
              <a:t>        </a:t>
            </a:r>
            <a:r>
              <a:rPr lang="zh-TW" altLang="en-US" dirty="0">
                <a:solidFill>
                  <a:schemeClr val="bg1"/>
                </a:solidFill>
              </a:rPr>
              <a:t>定義選取的超連結樣式</a:t>
            </a:r>
          </a:p>
        </p:txBody>
      </p:sp>
      <p:graphicFrame>
        <p:nvGraphicFramePr>
          <p:cNvPr id="5" name="資料庫圖表 4"/>
          <p:cNvGraphicFramePr/>
          <p:nvPr>
            <p:extLst>
              <p:ext uri="{D42A27DB-BD31-4B8C-83A1-F6EECF244321}">
                <p14:modId xmlns:p14="http://schemas.microsoft.com/office/powerpoint/2010/main" val="577099253"/>
              </p:ext>
            </p:extLst>
          </p:nvPr>
        </p:nvGraphicFramePr>
        <p:xfrm>
          <a:off x="1688798" y="4133005"/>
          <a:ext cx="5354028" cy="2014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投影片編號版面配置區 6"/>
          <p:cNvSpPr>
            <a:spLocks noGrp="1"/>
          </p:cNvSpPr>
          <p:nvPr>
            <p:ph type="sldNum" sz="quarter" idx="12"/>
          </p:nvPr>
        </p:nvSpPr>
        <p:spPr/>
        <p:txBody>
          <a:bodyPr/>
          <a:lstStyle/>
          <a:p>
            <a:fld id="{F86E7483-409D-4D1B-9719-A7AE4E854181}" type="slidenum">
              <a:rPr lang="zh-TW" altLang="en-US" smtClean="0"/>
              <a:pPr/>
              <a:t>46</a:t>
            </a:fld>
            <a:endParaRPr lang="zh-TW" altLang="en-US"/>
          </a:p>
        </p:txBody>
      </p:sp>
    </p:spTree>
    <p:extLst>
      <p:ext uri="{BB962C8B-B14F-4D97-AF65-F5344CB8AC3E}">
        <p14:creationId xmlns:p14="http://schemas.microsoft.com/office/powerpoint/2010/main" val="2784892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多個超連結樣式設定</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7886700" cy="2172442"/>
          </a:xfrm>
        </p:spPr>
        <p:txBody>
          <a:bodyPr>
            <a:normAutofit/>
          </a:bodyPr>
          <a:lstStyle/>
          <a:p>
            <a:r>
              <a:rPr lang="zh-TW" altLang="en-US" dirty="0">
                <a:solidFill>
                  <a:schemeClr val="bg1"/>
                </a:solidFill>
              </a:rPr>
              <a:t>使用類別</a:t>
            </a:r>
            <a:r>
              <a:rPr lang="en-US" altLang="zh-TW" dirty="0">
                <a:solidFill>
                  <a:schemeClr val="bg1"/>
                </a:solidFill>
              </a:rPr>
              <a:t>class</a:t>
            </a:r>
            <a:r>
              <a:rPr lang="zh-TW" altLang="en-US" dirty="0">
                <a:solidFill>
                  <a:schemeClr val="bg1"/>
                </a:solidFill>
              </a:rPr>
              <a:t>制定</a:t>
            </a:r>
            <a:endParaRPr lang="en-US" altLang="zh-TW" dirty="0">
              <a:solidFill>
                <a:schemeClr val="bg1"/>
              </a:solidFill>
            </a:endParaRPr>
          </a:p>
          <a:p>
            <a:r>
              <a:rPr lang="zh-TW" altLang="en-US" dirty="0">
                <a:solidFill>
                  <a:schemeClr val="bg1"/>
                </a:solidFill>
              </a:rPr>
              <a:t>兩兩一組</a:t>
            </a:r>
            <a:r>
              <a:rPr lang="en-US" altLang="zh-TW" dirty="0">
                <a:solidFill>
                  <a:schemeClr val="bg1"/>
                </a:solidFill>
              </a:rPr>
              <a:t>(</a:t>
            </a:r>
            <a:r>
              <a:rPr lang="zh-TW" altLang="en-US" dirty="0">
                <a:solidFill>
                  <a:schemeClr val="bg1"/>
                </a:solidFill>
              </a:rPr>
              <a:t> </a:t>
            </a:r>
            <a:r>
              <a:rPr lang="en-US" altLang="zh-TW" dirty="0">
                <a:solidFill>
                  <a:schemeClr val="bg1"/>
                </a:solidFill>
              </a:rPr>
              <a:t>a, a:visited )( a:hover, a:action )</a:t>
            </a:r>
          </a:p>
          <a:p>
            <a:r>
              <a:rPr lang="zh-TW" altLang="en-US" dirty="0">
                <a:solidFill>
                  <a:schemeClr val="bg1"/>
                </a:solidFill>
              </a:rPr>
              <a:t>加上類別作變化設定</a:t>
            </a:r>
            <a:endParaRPr lang="en-US" altLang="zh-TW" dirty="0">
              <a:solidFill>
                <a:schemeClr val="bg1"/>
              </a:solidFill>
            </a:endParaRPr>
          </a:p>
          <a:p>
            <a:endParaRPr lang="zh-TW" altLang="en-US" dirty="0">
              <a:solidFill>
                <a:schemeClr val="bg1"/>
              </a:solidFill>
            </a:endParaRPr>
          </a:p>
        </p:txBody>
      </p:sp>
      <p:graphicFrame>
        <p:nvGraphicFramePr>
          <p:cNvPr id="5" name="資料庫圖表 4"/>
          <p:cNvGraphicFramePr/>
          <p:nvPr>
            <p:extLst>
              <p:ext uri="{D42A27DB-BD31-4B8C-83A1-F6EECF244321}">
                <p14:modId xmlns:p14="http://schemas.microsoft.com/office/powerpoint/2010/main" val="1707788942"/>
              </p:ext>
            </p:extLst>
          </p:nvPr>
        </p:nvGraphicFramePr>
        <p:xfrm>
          <a:off x="1757063" y="3358563"/>
          <a:ext cx="6043327" cy="203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投影片編號版面配置區 6"/>
          <p:cNvSpPr>
            <a:spLocks noGrp="1"/>
          </p:cNvSpPr>
          <p:nvPr>
            <p:ph type="sldNum" sz="quarter" idx="12"/>
          </p:nvPr>
        </p:nvSpPr>
        <p:spPr/>
        <p:txBody>
          <a:bodyPr/>
          <a:lstStyle/>
          <a:p>
            <a:fld id="{F86E7483-409D-4D1B-9719-A7AE4E854181}" type="slidenum">
              <a:rPr lang="zh-TW" altLang="en-US" smtClean="0"/>
              <a:pPr/>
              <a:t>47</a:t>
            </a:fld>
            <a:endParaRPr lang="zh-TW" altLang="en-US"/>
          </a:p>
        </p:txBody>
      </p:sp>
      <p:sp>
        <p:nvSpPr>
          <p:cNvPr id="9" name="圓角矩形 3">
            <a:extLst>
              <a:ext uri="{FF2B5EF4-FFF2-40B4-BE49-F238E27FC236}">
                <a16:creationId xmlns:a16="http://schemas.microsoft.com/office/drawing/2014/main" id="{BB0F92D7-4AB0-4F4C-BC45-67116B18B440}"/>
              </a:ext>
            </a:extLst>
          </p:cNvPr>
          <p:cNvSpPr/>
          <p:nvPr/>
        </p:nvSpPr>
        <p:spPr>
          <a:xfrm>
            <a:off x="1757063" y="5348442"/>
            <a:ext cx="6043327" cy="100790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&lt;a</a:t>
            </a:r>
            <a:r>
              <a:rPr lang="zh-TW" altLang="en-US" dirty="0"/>
              <a:t> </a:t>
            </a:r>
            <a:r>
              <a:rPr lang="en-US" altLang="zh-TW" dirty="0" err="1"/>
              <a:t>href</a:t>
            </a:r>
            <a:r>
              <a:rPr lang="en-US" altLang="zh-TW" dirty="0"/>
              <a:t>=“’&gt;</a:t>
            </a:r>
            <a:r>
              <a:rPr lang="zh-TW" altLang="en-US" dirty="0"/>
              <a:t>我是第一種連結樣式</a:t>
            </a:r>
            <a:r>
              <a:rPr lang="en-US" altLang="zh-TW" dirty="0"/>
              <a:t>&lt;/a&gt;</a:t>
            </a:r>
          </a:p>
          <a:p>
            <a:pPr>
              <a:defRPr/>
            </a:pPr>
            <a:r>
              <a:rPr lang="en-US" altLang="zh-TW" dirty="0"/>
              <a:t>&lt;a</a:t>
            </a:r>
            <a:r>
              <a:rPr lang="zh-TW" altLang="en-US" dirty="0"/>
              <a:t> </a:t>
            </a:r>
            <a:r>
              <a:rPr lang="en-US" altLang="zh-TW" dirty="0" err="1"/>
              <a:t>href</a:t>
            </a:r>
            <a:r>
              <a:rPr lang="en-US" altLang="zh-TW" dirty="0"/>
              <a:t>=“’</a:t>
            </a:r>
            <a:r>
              <a:rPr lang="zh-TW" altLang="en-US" dirty="0"/>
              <a:t> </a:t>
            </a:r>
            <a:r>
              <a:rPr lang="en-US" altLang="zh-TW" dirty="0"/>
              <a:t>class=“box”&gt;</a:t>
            </a:r>
            <a:r>
              <a:rPr lang="zh-TW" altLang="en-US" dirty="0"/>
              <a:t>我是第二種連結樣式</a:t>
            </a:r>
            <a:r>
              <a:rPr lang="en-US" altLang="zh-TW" dirty="0"/>
              <a:t>&lt;/a&gt;</a:t>
            </a:r>
          </a:p>
        </p:txBody>
      </p:sp>
    </p:spTree>
    <p:extLst>
      <p:ext uri="{BB962C8B-B14F-4D97-AF65-F5344CB8AC3E}">
        <p14:creationId xmlns:p14="http://schemas.microsoft.com/office/powerpoint/2010/main" val="2372131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清單樣式的屬性</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lnSpcReduction="10000"/>
          </a:bodyPr>
          <a:lstStyle/>
          <a:p>
            <a:r>
              <a:rPr lang="zh-TW" altLang="en-US" dirty="0">
                <a:solidFill>
                  <a:schemeClr val="bg1"/>
                </a:solidFill>
              </a:rPr>
              <a:t>清單前使用的符號</a:t>
            </a:r>
          </a:p>
          <a:p>
            <a:pPr lvl="1"/>
            <a:r>
              <a:rPr lang="en-US" altLang="zh-TW" dirty="0">
                <a:solidFill>
                  <a:schemeClr val="bg1"/>
                </a:solidFill>
              </a:rPr>
              <a:t>list-style-type </a:t>
            </a:r>
          </a:p>
          <a:p>
            <a:pPr lvl="1"/>
            <a:r>
              <a:rPr lang="en-US" altLang="zh-TW" dirty="0">
                <a:solidFill>
                  <a:schemeClr val="bg1"/>
                </a:solidFill>
              </a:rPr>
              <a:t>none (</a:t>
            </a:r>
            <a:r>
              <a:rPr lang="zh-TW" altLang="en-US" dirty="0">
                <a:solidFill>
                  <a:schemeClr val="bg1"/>
                </a:solidFill>
              </a:rPr>
              <a:t>無</a:t>
            </a:r>
            <a:r>
              <a:rPr lang="en-US" altLang="zh-TW" dirty="0">
                <a:solidFill>
                  <a:schemeClr val="bg1"/>
                </a:solidFill>
              </a:rPr>
              <a:t>) | disc (</a:t>
            </a:r>
            <a:r>
              <a:rPr lang="zh-TW" altLang="en-US" dirty="0">
                <a:solidFill>
                  <a:schemeClr val="bg1"/>
                </a:solidFill>
              </a:rPr>
              <a:t>實心圓</a:t>
            </a:r>
            <a:r>
              <a:rPr lang="en-US" altLang="zh-TW" dirty="0">
                <a:solidFill>
                  <a:schemeClr val="bg1"/>
                </a:solidFill>
              </a:rPr>
              <a:t>) | circle (</a:t>
            </a:r>
            <a:r>
              <a:rPr lang="zh-TW" altLang="en-US" dirty="0">
                <a:solidFill>
                  <a:schemeClr val="bg1"/>
                </a:solidFill>
              </a:rPr>
              <a:t>空心圓</a:t>
            </a:r>
            <a:r>
              <a:rPr lang="en-US" altLang="zh-TW" dirty="0">
                <a:solidFill>
                  <a:schemeClr val="bg1"/>
                </a:solidFill>
              </a:rPr>
              <a:t>) | </a:t>
            </a:r>
            <a:br>
              <a:rPr lang="en-US" altLang="zh-TW" dirty="0">
                <a:solidFill>
                  <a:schemeClr val="bg1"/>
                </a:solidFill>
              </a:rPr>
            </a:br>
            <a:r>
              <a:rPr lang="en-US" altLang="zh-TW" dirty="0">
                <a:solidFill>
                  <a:schemeClr val="bg1"/>
                </a:solidFill>
              </a:rPr>
              <a:t>square (</a:t>
            </a:r>
            <a:r>
              <a:rPr lang="zh-TW" altLang="en-US" dirty="0">
                <a:solidFill>
                  <a:schemeClr val="bg1"/>
                </a:solidFill>
              </a:rPr>
              <a:t>實心方形</a:t>
            </a:r>
            <a:r>
              <a:rPr lang="en-US" altLang="zh-TW" dirty="0">
                <a:solidFill>
                  <a:schemeClr val="bg1"/>
                </a:solidFill>
              </a:rPr>
              <a:t>) | decimal (</a:t>
            </a:r>
            <a:r>
              <a:rPr lang="zh-TW" altLang="en-US" dirty="0">
                <a:solidFill>
                  <a:schemeClr val="bg1"/>
                </a:solidFill>
              </a:rPr>
              <a:t>阿拉伯數字</a:t>
            </a:r>
            <a:r>
              <a:rPr lang="en-US" altLang="zh-TW" dirty="0">
                <a:solidFill>
                  <a:schemeClr val="bg1"/>
                </a:solidFill>
              </a:rPr>
              <a:t>) | </a:t>
            </a:r>
            <a:br>
              <a:rPr lang="en-US" altLang="zh-TW" dirty="0">
                <a:solidFill>
                  <a:schemeClr val="bg1"/>
                </a:solidFill>
              </a:rPr>
            </a:br>
            <a:r>
              <a:rPr lang="en-US" altLang="zh-TW" dirty="0">
                <a:solidFill>
                  <a:schemeClr val="bg1"/>
                </a:solidFill>
              </a:rPr>
              <a:t>decimal-leading-zero (</a:t>
            </a:r>
            <a:r>
              <a:rPr lang="zh-TW" altLang="en-US" dirty="0">
                <a:solidFill>
                  <a:schemeClr val="bg1"/>
                </a:solidFill>
              </a:rPr>
              <a:t>以 </a:t>
            </a:r>
            <a:r>
              <a:rPr lang="en-US" altLang="zh-TW" dirty="0">
                <a:solidFill>
                  <a:schemeClr val="bg1"/>
                </a:solidFill>
              </a:rPr>
              <a:t>0 </a:t>
            </a:r>
            <a:r>
              <a:rPr lang="zh-TW" altLang="en-US" dirty="0">
                <a:solidFill>
                  <a:schemeClr val="bg1"/>
                </a:solidFill>
              </a:rPr>
              <a:t>開頭的 </a:t>
            </a:r>
            <a:r>
              <a:rPr lang="en-US" altLang="zh-TW" dirty="0">
                <a:solidFill>
                  <a:schemeClr val="bg1"/>
                </a:solidFill>
              </a:rPr>
              <a:t>10 </a:t>
            </a:r>
            <a:r>
              <a:rPr lang="zh-TW" altLang="en-US" dirty="0">
                <a:solidFill>
                  <a:schemeClr val="bg1"/>
                </a:solidFill>
              </a:rPr>
              <a:t>進位數字</a:t>
            </a:r>
            <a:r>
              <a:rPr lang="en-US" altLang="zh-TW" dirty="0">
                <a:solidFill>
                  <a:schemeClr val="bg1"/>
                </a:solidFill>
              </a:rPr>
              <a:t>) | </a:t>
            </a:r>
            <a:br>
              <a:rPr lang="en-US" altLang="zh-TW" dirty="0">
                <a:solidFill>
                  <a:schemeClr val="bg1"/>
                </a:solidFill>
              </a:rPr>
            </a:br>
            <a:r>
              <a:rPr lang="en-US" altLang="zh-TW" dirty="0">
                <a:solidFill>
                  <a:schemeClr val="bg1"/>
                </a:solidFill>
              </a:rPr>
              <a:t>lower-alpha (</a:t>
            </a:r>
            <a:r>
              <a:rPr lang="zh-TW" altLang="en-US" dirty="0">
                <a:solidFill>
                  <a:schemeClr val="bg1"/>
                </a:solidFill>
              </a:rPr>
              <a:t>小寫英文字母</a:t>
            </a:r>
            <a:r>
              <a:rPr lang="en-US" altLang="zh-TW" dirty="0">
                <a:solidFill>
                  <a:schemeClr val="bg1"/>
                </a:solidFill>
              </a:rPr>
              <a:t>) | upper-alpha (</a:t>
            </a:r>
            <a:r>
              <a:rPr lang="zh-TW" altLang="en-US" dirty="0">
                <a:solidFill>
                  <a:schemeClr val="bg1"/>
                </a:solidFill>
              </a:rPr>
              <a:t>大寫英文字母</a:t>
            </a:r>
            <a:r>
              <a:rPr lang="en-US" altLang="zh-TW" dirty="0">
                <a:solidFill>
                  <a:schemeClr val="bg1"/>
                </a:solidFill>
              </a:rPr>
              <a:t>) | lower-roman (</a:t>
            </a:r>
            <a:r>
              <a:rPr lang="zh-TW" altLang="en-US" dirty="0">
                <a:solidFill>
                  <a:schemeClr val="bg1"/>
                </a:solidFill>
              </a:rPr>
              <a:t>小寫羅馬字母</a:t>
            </a:r>
            <a:r>
              <a:rPr lang="en-US" altLang="zh-TW" dirty="0">
                <a:solidFill>
                  <a:schemeClr val="bg1"/>
                </a:solidFill>
              </a:rPr>
              <a:t>) | upper-roman (</a:t>
            </a:r>
            <a:r>
              <a:rPr lang="zh-TW" altLang="en-US" dirty="0">
                <a:solidFill>
                  <a:schemeClr val="bg1"/>
                </a:solidFill>
              </a:rPr>
              <a:t>大寫羅馬字母</a:t>
            </a:r>
            <a:r>
              <a:rPr lang="en-US" altLang="zh-TW" dirty="0">
                <a:solidFill>
                  <a:schemeClr val="bg1"/>
                </a:solidFill>
              </a:rPr>
              <a:t>)</a:t>
            </a:r>
          </a:p>
          <a:p>
            <a:r>
              <a:rPr lang="zh-TW" altLang="en-US" dirty="0">
                <a:solidFill>
                  <a:schemeClr val="bg1"/>
                </a:solidFill>
              </a:rPr>
              <a:t>清單前使用圖片</a:t>
            </a:r>
          </a:p>
          <a:p>
            <a:pPr lvl="1"/>
            <a:r>
              <a:rPr lang="en-US" altLang="zh-TW" dirty="0">
                <a:solidFill>
                  <a:schemeClr val="bg1"/>
                </a:solidFill>
              </a:rPr>
              <a:t>list-style-image</a:t>
            </a:r>
            <a:r>
              <a:rPr lang="zh-TW" altLang="en-US" dirty="0">
                <a:solidFill>
                  <a:schemeClr val="bg1"/>
                </a:solidFill>
              </a:rPr>
              <a:t>：</a:t>
            </a:r>
            <a:r>
              <a:rPr lang="en-US" altLang="zh-TW" dirty="0" err="1">
                <a:solidFill>
                  <a:schemeClr val="bg1"/>
                </a:solidFill>
              </a:rPr>
              <a:t>url</a:t>
            </a:r>
            <a:r>
              <a:rPr lang="en-US" altLang="zh-TW" dirty="0">
                <a:solidFill>
                  <a:schemeClr val="bg1"/>
                </a:solidFill>
              </a:rPr>
              <a:t> ('</a:t>
            </a:r>
            <a:r>
              <a:rPr lang="zh-TW" altLang="en-US" dirty="0">
                <a:solidFill>
                  <a:schemeClr val="bg1"/>
                </a:solidFill>
              </a:rPr>
              <a:t>圖片路徑與檔名</a:t>
            </a:r>
            <a:r>
              <a:rPr lang="en-US" altLang="zh-TW" dirty="0">
                <a:solidFill>
                  <a:schemeClr val="bg1"/>
                </a:solidFill>
              </a:rPr>
              <a:t>') </a:t>
            </a:r>
          </a:p>
          <a:p>
            <a:r>
              <a:rPr lang="zh-TW" altLang="en-US" dirty="0">
                <a:solidFill>
                  <a:schemeClr val="bg1"/>
                </a:solidFill>
              </a:rPr>
              <a:t>清單前使用符號的位置</a:t>
            </a:r>
          </a:p>
          <a:p>
            <a:pPr lvl="1"/>
            <a:r>
              <a:rPr lang="en-US" altLang="zh-TW" dirty="0">
                <a:solidFill>
                  <a:schemeClr val="bg1"/>
                </a:solidFill>
              </a:rPr>
              <a:t>list-style-position</a:t>
            </a:r>
            <a:r>
              <a:rPr lang="zh-TW" altLang="en-US" dirty="0">
                <a:solidFill>
                  <a:schemeClr val="bg1"/>
                </a:solidFill>
              </a:rPr>
              <a:t>：</a:t>
            </a:r>
            <a:r>
              <a:rPr lang="en-US" altLang="zh-TW" dirty="0">
                <a:solidFill>
                  <a:schemeClr val="bg1"/>
                </a:solidFill>
              </a:rPr>
              <a:t>inside | outside</a:t>
            </a:r>
          </a:p>
          <a:p>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48</a:t>
            </a:fld>
            <a:endParaRPr lang="zh-TW" altLang="en-US"/>
          </a:p>
        </p:txBody>
      </p:sp>
    </p:spTree>
    <p:extLst>
      <p:ext uri="{BB962C8B-B14F-4D97-AF65-F5344CB8AC3E}">
        <p14:creationId xmlns:p14="http://schemas.microsoft.com/office/powerpoint/2010/main" val="3974462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清單樣式</a:t>
            </a:r>
            <a:r>
              <a:rPr lang="en-US" altLang="zh-TW" b="1" dirty="0">
                <a:solidFill>
                  <a:schemeClr val="bg1"/>
                </a:solidFill>
                <a:latin typeface="Arial Unicode MS" panose="020B0604020202020204" pitchFamily="34" charset="-120"/>
              </a:rPr>
              <a:t>sample1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31984"/>
          </a:xfrm>
        </p:spPr>
        <p:txBody>
          <a:bodyPr>
            <a:normAutofit/>
          </a:bodyPr>
          <a:lstStyle/>
          <a:p>
            <a:r>
              <a:rPr lang="zh-TW" altLang="en-US" dirty="0">
                <a:solidFill>
                  <a:schemeClr val="bg1"/>
                </a:solidFill>
              </a:rPr>
              <a:t>將清單符號改符號</a:t>
            </a:r>
            <a:endParaRPr lang="en-US" altLang="zh-TW" dirty="0">
              <a:solidFill>
                <a:schemeClr val="bg1"/>
              </a:solidFill>
            </a:endParaRPr>
          </a:p>
          <a:p>
            <a:pPr marL="457200" lvl="1" indent="0">
              <a:buNone/>
              <a:defRPr/>
            </a:pPr>
            <a:r>
              <a:rPr lang="en-US" altLang="zh-TW" sz="1800" dirty="0">
                <a:solidFill>
                  <a:schemeClr val="bg1"/>
                </a:solidFill>
              </a:rPr>
              <a:t>&lt;style&gt;</a:t>
            </a:r>
          </a:p>
          <a:p>
            <a:pPr marL="457200" lvl="1" indent="0">
              <a:buNone/>
              <a:defRPr/>
            </a:pPr>
            <a:r>
              <a:rPr lang="en-US" altLang="zh-TW" sz="1800" dirty="0">
                <a:solidFill>
                  <a:schemeClr val="bg1"/>
                </a:solidFill>
              </a:rPr>
              <a:t>	li { </a:t>
            </a:r>
          </a:p>
          <a:p>
            <a:pPr marL="457200" lvl="1" indent="0">
              <a:buNone/>
              <a:defRPr/>
            </a:pPr>
            <a:r>
              <a:rPr lang="en-US" altLang="zh-TW" sz="1800" dirty="0">
                <a:solidFill>
                  <a:schemeClr val="bg1"/>
                </a:solidFill>
              </a:rPr>
              <a:t>                list-style-type: square; </a:t>
            </a:r>
          </a:p>
          <a:p>
            <a:pPr marL="457200" lvl="1" indent="0">
              <a:buNone/>
              <a:defRPr/>
            </a:pPr>
            <a:r>
              <a:rPr lang="zh-TW" altLang="en-US" sz="1800" dirty="0">
                <a:solidFill>
                  <a:schemeClr val="bg1"/>
                </a:solidFill>
              </a:rPr>
              <a:t> </a:t>
            </a:r>
            <a:r>
              <a:rPr lang="en-US" altLang="zh-TW" sz="1800" dirty="0">
                <a:solidFill>
                  <a:schemeClr val="bg1"/>
                </a:solidFill>
              </a:rPr>
              <a:t>		} </a:t>
            </a:r>
          </a:p>
          <a:p>
            <a:pPr marL="457200" lvl="1" indent="0">
              <a:buNone/>
              <a:defRPr/>
            </a:pPr>
            <a:r>
              <a:rPr lang="en-US" altLang="zh-TW" sz="1800" dirty="0">
                <a:solidFill>
                  <a:schemeClr val="bg1"/>
                </a:solidFill>
              </a:rPr>
              <a:t>&lt;/style&gt;</a:t>
            </a:r>
          </a:p>
          <a:p>
            <a:pPr marL="0" indent="0">
              <a:buNone/>
              <a:defRPr/>
            </a:pPr>
            <a:r>
              <a:rPr lang="en-US" altLang="zh-TW" sz="2200" dirty="0">
                <a:solidFill>
                  <a:schemeClr val="bg1"/>
                </a:solidFill>
              </a:rPr>
              <a:t>------------------------------------------------------------------</a:t>
            </a:r>
          </a:p>
          <a:p>
            <a:pPr marL="457200" lvl="1" indent="0">
              <a:buNone/>
              <a:defRPr/>
            </a:pPr>
            <a:r>
              <a:rPr lang="en-US" altLang="zh-TW" sz="1800" dirty="0">
                <a:solidFill>
                  <a:schemeClr val="bg1"/>
                </a:solidFill>
              </a:rPr>
              <a:t>&lt;</a:t>
            </a:r>
            <a:r>
              <a:rPr lang="en-US" altLang="zh-TW" sz="1800" dirty="0" err="1">
                <a:solidFill>
                  <a:schemeClr val="bg1"/>
                </a:solidFill>
              </a:rPr>
              <a:t>ul</a:t>
            </a:r>
            <a:r>
              <a:rPr lang="en-US" altLang="zh-TW" sz="1800" dirty="0">
                <a:solidFill>
                  <a:schemeClr val="bg1"/>
                </a:solidFill>
              </a:rPr>
              <a:t>&gt;</a:t>
            </a:r>
          </a:p>
          <a:p>
            <a:pPr marL="457200" lvl="1" indent="0">
              <a:buNone/>
              <a:defRPr/>
            </a:pPr>
            <a:r>
              <a:rPr lang="en-US" altLang="zh-TW" sz="1800" dirty="0">
                <a:solidFill>
                  <a:schemeClr val="bg1"/>
                </a:solidFill>
              </a:rPr>
              <a:t>    &lt;li&gt;</a:t>
            </a:r>
            <a:r>
              <a:rPr lang="zh-TW" altLang="en-US" sz="1800" dirty="0">
                <a:solidFill>
                  <a:schemeClr val="bg1"/>
                </a:solidFill>
              </a:rPr>
              <a:t>新聞</a:t>
            </a:r>
            <a:r>
              <a:rPr lang="en-US" altLang="zh-TW" sz="1800" dirty="0">
                <a:solidFill>
                  <a:schemeClr val="bg1"/>
                </a:solidFill>
              </a:rPr>
              <a:t>&lt;/li&gt;</a:t>
            </a:r>
          </a:p>
          <a:p>
            <a:pPr marL="457200" lvl="1" indent="0">
              <a:buNone/>
              <a:defRPr/>
            </a:pPr>
            <a:r>
              <a:rPr lang="en-US" altLang="zh-TW" sz="1800" dirty="0">
                <a:solidFill>
                  <a:schemeClr val="bg1"/>
                </a:solidFill>
              </a:rPr>
              <a:t>    &lt;li&gt;</a:t>
            </a:r>
            <a:r>
              <a:rPr lang="zh-TW" altLang="en-US" sz="1800" dirty="0">
                <a:solidFill>
                  <a:schemeClr val="bg1"/>
                </a:solidFill>
              </a:rPr>
              <a:t>汽車</a:t>
            </a:r>
            <a:r>
              <a:rPr lang="en-US" altLang="zh-TW" sz="1800" dirty="0">
                <a:solidFill>
                  <a:schemeClr val="bg1"/>
                </a:solidFill>
              </a:rPr>
              <a:t>&lt;/li&gt;</a:t>
            </a:r>
          </a:p>
          <a:p>
            <a:pPr marL="457200" lvl="1" indent="0">
              <a:buNone/>
              <a:defRPr/>
            </a:pPr>
            <a:r>
              <a:rPr lang="en-US" altLang="zh-TW" sz="1800" dirty="0">
                <a:solidFill>
                  <a:schemeClr val="bg1"/>
                </a:solidFill>
              </a:rPr>
              <a:t>    &lt;li&gt;</a:t>
            </a:r>
            <a:r>
              <a:rPr lang="zh-TW" altLang="en-US" sz="1800" dirty="0">
                <a:solidFill>
                  <a:schemeClr val="bg1"/>
                </a:solidFill>
              </a:rPr>
              <a:t>娛樂</a:t>
            </a:r>
            <a:r>
              <a:rPr lang="en-US" altLang="zh-TW" sz="1800" dirty="0">
                <a:solidFill>
                  <a:schemeClr val="bg1"/>
                </a:solidFill>
              </a:rPr>
              <a:t>&lt;/li&gt;</a:t>
            </a:r>
          </a:p>
          <a:p>
            <a:pPr marL="457200" lvl="1" indent="0">
              <a:buNone/>
              <a:defRPr/>
            </a:pPr>
            <a:r>
              <a:rPr lang="en-US" altLang="zh-TW" sz="1800" dirty="0">
                <a:solidFill>
                  <a:schemeClr val="bg1"/>
                </a:solidFill>
              </a:rPr>
              <a:t>&lt;/</a:t>
            </a:r>
            <a:r>
              <a:rPr lang="en-US" altLang="zh-TW" sz="1800" dirty="0" err="1">
                <a:solidFill>
                  <a:schemeClr val="bg1"/>
                </a:solidFill>
              </a:rPr>
              <a:t>ul</a:t>
            </a:r>
            <a:r>
              <a:rPr lang="en-US" altLang="zh-TW" sz="1800" dirty="0">
                <a:solidFill>
                  <a:schemeClr val="bg1"/>
                </a:solidFill>
              </a:rPr>
              <a:t>&gt;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49</a:t>
            </a:fld>
            <a:endParaRPr lang="zh-TW" altLang="en-US"/>
          </a:p>
        </p:txBody>
      </p:sp>
    </p:spTree>
    <p:extLst>
      <p:ext uri="{BB962C8B-B14F-4D97-AF65-F5344CB8AC3E}">
        <p14:creationId xmlns:p14="http://schemas.microsoft.com/office/powerpoint/2010/main" val="117476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設定本機站台</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5</a:t>
            </a:fld>
            <a:endParaRPr lang="zh-TW" altLang="en-US"/>
          </a:p>
        </p:txBody>
      </p:sp>
      <p:sp>
        <p:nvSpPr>
          <p:cNvPr id="7" name="文字方塊 6">
            <a:extLst>
              <a:ext uri="{FF2B5EF4-FFF2-40B4-BE49-F238E27FC236}">
                <a16:creationId xmlns:a16="http://schemas.microsoft.com/office/drawing/2014/main" id="{6D939A29-E2D2-4521-A8F8-F69ADC681DAC}"/>
              </a:ext>
            </a:extLst>
          </p:cNvPr>
          <p:cNvSpPr txBox="1"/>
          <p:nvPr/>
        </p:nvSpPr>
        <p:spPr>
          <a:xfrm>
            <a:off x="1079484" y="1612538"/>
            <a:ext cx="5955798" cy="338554"/>
          </a:xfrm>
          <a:prstGeom prst="rect">
            <a:avLst/>
          </a:prstGeom>
          <a:noFill/>
        </p:spPr>
        <p:txBody>
          <a:bodyPr wrap="square" rtlCol="0">
            <a:spAutoFit/>
          </a:bodyPr>
          <a:lstStyle/>
          <a:p>
            <a:r>
              <a:rPr lang="zh-TW" altLang="en-US" sz="1600" dirty="0">
                <a:solidFill>
                  <a:schemeClr val="bg1"/>
                </a:solidFill>
              </a:rPr>
              <a:t>選單→檔案→開啟資料夾</a:t>
            </a:r>
          </a:p>
        </p:txBody>
      </p:sp>
      <p:pic>
        <p:nvPicPr>
          <p:cNvPr id="4" name="圖片 3">
            <a:extLst>
              <a:ext uri="{FF2B5EF4-FFF2-40B4-BE49-F238E27FC236}">
                <a16:creationId xmlns:a16="http://schemas.microsoft.com/office/drawing/2014/main" id="{6251D088-6102-4854-98DC-D01FA2508E49}"/>
              </a:ext>
            </a:extLst>
          </p:cNvPr>
          <p:cNvPicPr>
            <a:picLocks noChangeAspect="1"/>
          </p:cNvPicPr>
          <p:nvPr/>
        </p:nvPicPr>
        <p:blipFill>
          <a:blip r:embed="rId2"/>
          <a:stretch>
            <a:fillRect/>
          </a:stretch>
        </p:blipFill>
        <p:spPr>
          <a:xfrm>
            <a:off x="2180413" y="2036046"/>
            <a:ext cx="4863747" cy="4148698"/>
          </a:xfrm>
          <a:prstGeom prst="rect">
            <a:avLst/>
          </a:prstGeom>
        </p:spPr>
      </p:pic>
      <p:sp>
        <p:nvSpPr>
          <p:cNvPr id="5" name="矩形 4">
            <a:extLst>
              <a:ext uri="{FF2B5EF4-FFF2-40B4-BE49-F238E27FC236}">
                <a16:creationId xmlns:a16="http://schemas.microsoft.com/office/drawing/2014/main" id="{779648BF-BDF8-4EA3-9687-1D5BEB0037E6}"/>
              </a:ext>
            </a:extLst>
          </p:cNvPr>
          <p:cNvSpPr/>
          <p:nvPr/>
        </p:nvSpPr>
        <p:spPr>
          <a:xfrm>
            <a:off x="2725445" y="3275860"/>
            <a:ext cx="941033" cy="26633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42701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清單樣式</a:t>
            </a:r>
            <a:r>
              <a:rPr lang="en-US" altLang="zh-TW" b="1" dirty="0">
                <a:solidFill>
                  <a:schemeClr val="bg1"/>
                </a:solidFill>
                <a:latin typeface="Arial Unicode MS" panose="020B0604020202020204" pitchFamily="34" charset="-120"/>
              </a:rPr>
              <a:t>sample2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6892452" cy="547924"/>
          </a:xfrm>
        </p:spPr>
        <p:txBody>
          <a:bodyPr>
            <a:normAutofit/>
          </a:bodyPr>
          <a:lstStyle/>
          <a:p>
            <a:r>
              <a:rPr lang="zh-TW" altLang="en-US" dirty="0">
                <a:solidFill>
                  <a:schemeClr val="bg1"/>
                </a:solidFill>
              </a:rPr>
              <a:t>將清單符號改圖片</a:t>
            </a:r>
            <a:endParaRPr lang="en-US" altLang="zh-TW" dirty="0">
              <a:solidFill>
                <a:schemeClr val="bg1"/>
              </a:solidFill>
            </a:endParaRPr>
          </a:p>
        </p:txBody>
      </p:sp>
      <p:sp>
        <p:nvSpPr>
          <p:cNvPr id="6" name="圓角矩形 5"/>
          <p:cNvSpPr/>
          <p:nvPr/>
        </p:nvSpPr>
        <p:spPr>
          <a:xfrm>
            <a:off x="981480" y="2876887"/>
            <a:ext cx="3711818" cy="3444842"/>
          </a:xfrm>
          <a:prstGeom prst="roundRect">
            <a:avLst>
              <a:gd name="adj" fmla="val 6517"/>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&lt;style&gt;</a:t>
            </a:r>
          </a:p>
          <a:p>
            <a:pPr>
              <a:defRPr/>
            </a:pPr>
            <a:r>
              <a:rPr lang="en-US" altLang="zh-TW" dirty="0"/>
              <a:t>.s1 { </a:t>
            </a:r>
          </a:p>
          <a:p>
            <a:pPr>
              <a:defRPr/>
            </a:pPr>
            <a:r>
              <a:rPr lang="en-US" altLang="zh-TW" dirty="0"/>
              <a:t>      </a:t>
            </a:r>
            <a:r>
              <a:rPr lang="en-US" altLang="zh-TW" dirty="0" err="1"/>
              <a:t>list-style-type:none</a:t>
            </a:r>
            <a:r>
              <a:rPr lang="en-US" altLang="zh-TW" dirty="0"/>
              <a:t>; </a:t>
            </a:r>
          </a:p>
          <a:p>
            <a:pPr>
              <a:defRPr/>
            </a:pPr>
            <a:r>
              <a:rPr lang="en-US" altLang="zh-TW" dirty="0"/>
              <a:t>      </a:t>
            </a:r>
            <a:r>
              <a:rPr lang="en-US" altLang="zh-TW" dirty="0" err="1"/>
              <a:t>list-style-image:url</a:t>
            </a:r>
            <a:r>
              <a:rPr lang="en-US" altLang="zh-TW" dirty="0"/>
              <a:t>(‘xxx.jpg');</a:t>
            </a:r>
          </a:p>
          <a:p>
            <a:pPr>
              <a:defRPr/>
            </a:pPr>
            <a:r>
              <a:rPr lang="en-US" altLang="zh-TW" dirty="0"/>
              <a:t>    } </a:t>
            </a:r>
          </a:p>
          <a:p>
            <a:pPr>
              <a:defRPr/>
            </a:pPr>
            <a:endParaRPr lang="en-US" altLang="zh-TW" dirty="0"/>
          </a:p>
          <a:p>
            <a:pPr>
              <a:defRPr/>
            </a:pPr>
            <a:r>
              <a:rPr lang="en-US" altLang="zh-TW" dirty="0"/>
              <a:t>.s2 { </a:t>
            </a:r>
          </a:p>
          <a:p>
            <a:pPr>
              <a:defRPr/>
            </a:pPr>
            <a:r>
              <a:rPr lang="en-US" altLang="zh-TW" dirty="0"/>
              <a:t>      </a:t>
            </a:r>
            <a:r>
              <a:rPr lang="en-US" altLang="zh-TW" dirty="0" err="1"/>
              <a:t>list-style-type:none</a:t>
            </a:r>
            <a:r>
              <a:rPr lang="en-US" altLang="zh-TW" dirty="0"/>
              <a:t>; </a:t>
            </a:r>
          </a:p>
          <a:p>
            <a:pPr>
              <a:defRPr/>
            </a:pPr>
            <a:r>
              <a:rPr lang="en-US" altLang="zh-TW" dirty="0"/>
              <a:t>      </a:t>
            </a:r>
            <a:r>
              <a:rPr lang="en-US" altLang="zh-TW" dirty="0" err="1"/>
              <a:t>list-style-image:url</a:t>
            </a:r>
            <a:r>
              <a:rPr lang="en-US" altLang="zh-TW" dirty="0"/>
              <a:t>(‘xxx.jpg');</a:t>
            </a:r>
          </a:p>
          <a:p>
            <a:pPr>
              <a:defRPr/>
            </a:pPr>
            <a:r>
              <a:rPr lang="en-US" altLang="zh-TW" dirty="0"/>
              <a:t>    } </a:t>
            </a:r>
          </a:p>
          <a:p>
            <a:pPr>
              <a:defRPr/>
            </a:pPr>
            <a:r>
              <a:rPr lang="en-US" altLang="zh-TW" dirty="0"/>
              <a:t>&lt;/style&gt;</a:t>
            </a:r>
          </a:p>
        </p:txBody>
      </p:sp>
      <p:sp>
        <p:nvSpPr>
          <p:cNvPr id="7" name="圓角矩形 6"/>
          <p:cNvSpPr/>
          <p:nvPr/>
        </p:nvSpPr>
        <p:spPr>
          <a:xfrm>
            <a:off x="4854102" y="2876888"/>
            <a:ext cx="3258766" cy="3444841"/>
          </a:xfrm>
          <a:prstGeom prst="roundRect">
            <a:avLst>
              <a:gd name="adj" fmla="val 6517"/>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a:t>
            </a:r>
            <a:r>
              <a:rPr lang="en-US" altLang="zh-TW" dirty="0" err="1"/>
              <a:t>ul</a:t>
            </a:r>
            <a:r>
              <a:rPr lang="en-US" altLang="zh-TW" dirty="0"/>
              <a:t> class=“s1”&gt;    </a:t>
            </a:r>
          </a:p>
          <a:p>
            <a:pPr>
              <a:defRPr/>
            </a:pPr>
            <a:r>
              <a:rPr lang="zh-TW" altLang="en-US" dirty="0"/>
              <a:t>    </a:t>
            </a:r>
            <a:r>
              <a:rPr lang="en-US" altLang="zh-TW" dirty="0"/>
              <a:t>&lt;li&gt;</a:t>
            </a:r>
            <a:r>
              <a:rPr lang="zh-TW" altLang="en-US" dirty="0"/>
              <a:t>咖啡</a:t>
            </a:r>
            <a:endParaRPr lang="en-US" altLang="zh-TW" dirty="0"/>
          </a:p>
          <a:p>
            <a:pPr>
              <a:defRPr/>
            </a:pPr>
            <a:r>
              <a:rPr lang="en-US" altLang="zh-TW" dirty="0"/>
              <a:t>          &lt;</a:t>
            </a:r>
            <a:r>
              <a:rPr lang="en-US" altLang="zh-TW" dirty="0" err="1"/>
              <a:t>ul</a:t>
            </a:r>
            <a:r>
              <a:rPr lang="zh-TW" altLang="en-US" dirty="0"/>
              <a:t> </a:t>
            </a:r>
            <a:r>
              <a:rPr lang="en-US" altLang="zh-TW" dirty="0"/>
              <a:t>class=“s2”&gt;</a:t>
            </a:r>
          </a:p>
          <a:p>
            <a:pPr>
              <a:defRPr/>
            </a:pPr>
            <a:r>
              <a:rPr lang="en-US" altLang="zh-TW" dirty="0"/>
              <a:t>               &lt;li&gt;</a:t>
            </a:r>
            <a:r>
              <a:rPr lang="zh-TW" altLang="en-US" dirty="0"/>
              <a:t>美式</a:t>
            </a:r>
            <a:r>
              <a:rPr lang="en-US" altLang="zh-TW" dirty="0"/>
              <a:t>&lt;/li&gt;</a:t>
            </a:r>
          </a:p>
          <a:p>
            <a:pPr>
              <a:defRPr/>
            </a:pPr>
            <a:r>
              <a:rPr lang="en-US" altLang="zh-TW" dirty="0"/>
              <a:t>               &lt;li&gt;</a:t>
            </a:r>
            <a:r>
              <a:rPr lang="zh-TW" altLang="en-US" dirty="0"/>
              <a:t>拿鐵</a:t>
            </a:r>
            <a:r>
              <a:rPr lang="en-US" altLang="zh-TW" dirty="0"/>
              <a:t>&lt;/li&gt;</a:t>
            </a:r>
          </a:p>
          <a:p>
            <a:pPr>
              <a:defRPr/>
            </a:pPr>
            <a:r>
              <a:rPr lang="en-US" altLang="zh-TW" dirty="0"/>
              <a:t>               &lt;li&gt;</a:t>
            </a:r>
            <a:r>
              <a:rPr lang="zh-TW" altLang="en-US" dirty="0"/>
              <a:t>卡布奇諾</a:t>
            </a:r>
            <a:r>
              <a:rPr lang="en-US" altLang="zh-TW" dirty="0"/>
              <a:t>&lt;/li&gt;</a:t>
            </a:r>
          </a:p>
          <a:p>
            <a:pPr>
              <a:defRPr/>
            </a:pPr>
            <a:r>
              <a:rPr lang="en-US" altLang="zh-TW" dirty="0"/>
              <a:t>        </a:t>
            </a:r>
            <a:r>
              <a:rPr lang="zh-TW" altLang="en-US" dirty="0"/>
              <a:t> </a:t>
            </a:r>
            <a:r>
              <a:rPr lang="en-US" altLang="zh-TW" dirty="0"/>
              <a:t>&lt;/</a:t>
            </a:r>
            <a:r>
              <a:rPr lang="en-US" altLang="zh-TW" dirty="0" err="1"/>
              <a:t>ul</a:t>
            </a:r>
            <a:r>
              <a:rPr lang="en-US" altLang="zh-TW" dirty="0"/>
              <a:t>&gt;</a:t>
            </a:r>
          </a:p>
          <a:p>
            <a:pPr>
              <a:defRPr/>
            </a:pPr>
            <a:r>
              <a:rPr lang="en-US" altLang="zh-TW" dirty="0"/>
              <a:t>    &lt;/li&gt;</a:t>
            </a:r>
          </a:p>
          <a:p>
            <a:pPr>
              <a:defRPr/>
            </a:pPr>
            <a:r>
              <a:rPr lang="en-US" altLang="zh-TW" dirty="0"/>
              <a:t>    &lt;li&gt;</a:t>
            </a:r>
            <a:r>
              <a:rPr lang="zh-TW" altLang="en-US" dirty="0"/>
              <a:t>紅茶</a:t>
            </a:r>
            <a:r>
              <a:rPr lang="en-US" altLang="zh-TW" dirty="0"/>
              <a:t>&lt;/li&gt;</a:t>
            </a:r>
          </a:p>
          <a:p>
            <a:pPr>
              <a:defRPr/>
            </a:pPr>
            <a:r>
              <a:rPr lang="en-US" altLang="zh-TW" dirty="0"/>
              <a:t>    &lt;li&gt;</a:t>
            </a:r>
            <a:r>
              <a:rPr lang="zh-TW" altLang="en-US" dirty="0"/>
              <a:t>果汁</a:t>
            </a:r>
            <a:r>
              <a:rPr lang="en-US" altLang="zh-TW" dirty="0"/>
              <a:t>&lt;/li&gt;</a:t>
            </a:r>
          </a:p>
          <a:p>
            <a:pPr>
              <a:defRPr/>
            </a:pPr>
            <a:r>
              <a:rPr lang="en-US" altLang="zh-TW" dirty="0"/>
              <a:t>&lt;/</a:t>
            </a:r>
            <a:r>
              <a:rPr lang="en-US" altLang="zh-TW" dirty="0" err="1"/>
              <a:t>ul</a:t>
            </a:r>
            <a:r>
              <a:rPr lang="en-US" altLang="zh-TW" dirty="0"/>
              <a:t>&gt;</a:t>
            </a:r>
          </a:p>
        </p:txBody>
      </p:sp>
      <p:sp>
        <p:nvSpPr>
          <p:cNvPr id="9" name="投影片編號版面配置區 8"/>
          <p:cNvSpPr>
            <a:spLocks noGrp="1"/>
          </p:cNvSpPr>
          <p:nvPr>
            <p:ph type="sldNum" sz="quarter" idx="12"/>
          </p:nvPr>
        </p:nvSpPr>
        <p:spPr/>
        <p:txBody>
          <a:bodyPr/>
          <a:lstStyle/>
          <a:p>
            <a:fld id="{F86E7483-409D-4D1B-9719-A7AE4E854181}" type="slidenum">
              <a:rPr lang="zh-TW" altLang="en-US" smtClean="0"/>
              <a:pPr/>
              <a:t>50</a:t>
            </a:fld>
            <a:endParaRPr lang="zh-TW" altLang="en-US"/>
          </a:p>
        </p:txBody>
      </p:sp>
    </p:spTree>
    <p:extLst>
      <p:ext uri="{BB962C8B-B14F-4D97-AF65-F5344CB8AC3E}">
        <p14:creationId xmlns:p14="http://schemas.microsoft.com/office/powerpoint/2010/main" val="1865551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3 </a:t>
            </a:r>
            <a:br>
              <a:rPr lang="en-US" altLang="zh-TW" dirty="0">
                <a:solidFill>
                  <a:schemeClr val="bg1"/>
                </a:solidFill>
                <a:latin typeface="Arial Unicode MS" panose="020B0604020202020204" pitchFamily="34" charset="-120"/>
                <a:ea typeface="微軟正黑體" panose="020B0604030504040204" pitchFamily="34" charset="-120"/>
              </a:rPr>
            </a:br>
            <a:r>
              <a:rPr lang="zh-TW" altLang="en-US" dirty="0">
                <a:solidFill>
                  <a:schemeClr val="bg1"/>
                </a:solidFill>
                <a:latin typeface="Arial Unicode MS" panose="020B0604020202020204" pitchFamily="34" charset="-120"/>
              </a:rPr>
              <a:t>表格、表單</a:t>
            </a:r>
            <a:r>
              <a:rPr lang="en-US" altLang="zh-TW" dirty="0">
                <a:solidFill>
                  <a:schemeClr val="bg1"/>
                </a:solidFill>
                <a:latin typeface="Arial Unicode MS" panose="020B0604020202020204" pitchFamily="34" charset="-120"/>
              </a:rPr>
              <a:t>/CSS</a:t>
            </a:r>
          </a:p>
        </p:txBody>
      </p:sp>
    </p:spTree>
    <p:extLst>
      <p:ext uri="{BB962C8B-B14F-4D97-AF65-F5344CB8AC3E}">
        <p14:creationId xmlns:p14="http://schemas.microsoft.com/office/powerpoint/2010/main" val="2942306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表格的基本架構</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zh-TW" altLang="en-US" sz="2600" dirty="0">
                <a:solidFill>
                  <a:schemeClr val="bg1"/>
                </a:solidFill>
              </a:rPr>
              <a:t>表格的開始</a:t>
            </a:r>
            <a:r>
              <a:rPr lang="en-US" altLang="zh-TW" sz="2600" dirty="0">
                <a:solidFill>
                  <a:schemeClr val="bg1"/>
                </a:solidFill>
              </a:rPr>
              <a:t>&lt;table&gt;</a:t>
            </a:r>
            <a:r>
              <a:rPr lang="zh-TW" altLang="en-US" sz="2600" dirty="0">
                <a:solidFill>
                  <a:schemeClr val="bg1"/>
                </a:solidFill>
              </a:rPr>
              <a:t>與結束</a:t>
            </a:r>
            <a:r>
              <a:rPr lang="en-US" altLang="zh-TW" sz="2600" dirty="0">
                <a:solidFill>
                  <a:schemeClr val="bg1"/>
                </a:solidFill>
              </a:rPr>
              <a:t>&lt;/table&gt; </a:t>
            </a:r>
          </a:p>
          <a:p>
            <a:r>
              <a:rPr lang="en-US" altLang="zh-TW" sz="2600" dirty="0" err="1">
                <a:solidFill>
                  <a:schemeClr val="bg1"/>
                </a:solidFill>
              </a:rPr>
              <a:t>tr</a:t>
            </a:r>
            <a:r>
              <a:rPr lang="en-US" altLang="zh-TW" sz="2600" dirty="0">
                <a:solidFill>
                  <a:schemeClr val="bg1"/>
                </a:solidFill>
              </a:rPr>
              <a:t> </a:t>
            </a:r>
            <a:r>
              <a:rPr lang="zh-TW" altLang="en-US" sz="2600" dirty="0">
                <a:solidFill>
                  <a:schemeClr val="bg1"/>
                </a:solidFill>
              </a:rPr>
              <a:t>列</a:t>
            </a:r>
            <a:r>
              <a:rPr lang="en-US" altLang="zh-TW" sz="2600" dirty="0">
                <a:solidFill>
                  <a:schemeClr val="bg1"/>
                </a:solidFill>
              </a:rPr>
              <a:t>(row)</a:t>
            </a:r>
          </a:p>
          <a:p>
            <a:r>
              <a:rPr lang="en-US" altLang="zh-TW" sz="2600" dirty="0" err="1">
                <a:solidFill>
                  <a:schemeClr val="bg1"/>
                </a:solidFill>
              </a:rPr>
              <a:t>th</a:t>
            </a:r>
            <a:r>
              <a:rPr lang="en-US" altLang="zh-TW" sz="2600" dirty="0">
                <a:solidFill>
                  <a:schemeClr val="bg1"/>
                </a:solidFill>
              </a:rPr>
              <a:t> </a:t>
            </a:r>
            <a:r>
              <a:rPr lang="zh-TW" altLang="en-US" sz="2600" dirty="0">
                <a:solidFill>
                  <a:schemeClr val="bg1"/>
                </a:solidFill>
              </a:rPr>
              <a:t>存放表格標題的儲存格</a:t>
            </a:r>
          </a:p>
          <a:p>
            <a:r>
              <a:rPr lang="en-US" altLang="zh-TW" sz="2600" dirty="0">
                <a:solidFill>
                  <a:schemeClr val="bg1"/>
                </a:solidFill>
              </a:rPr>
              <a:t>td </a:t>
            </a:r>
            <a:r>
              <a:rPr lang="zh-TW" altLang="en-US" sz="2600" dirty="0">
                <a:solidFill>
                  <a:schemeClr val="bg1"/>
                </a:solidFill>
              </a:rPr>
              <a:t>存放資料的儲存格</a:t>
            </a:r>
            <a:r>
              <a:rPr lang="en-US" altLang="zh-TW" sz="2600" dirty="0">
                <a:solidFill>
                  <a:schemeClr val="bg1"/>
                </a:solidFill>
              </a:rPr>
              <a:t>(column)</a:t>
            </a:r>
          </a:p>
          <a:p>
            <a:r>
              <a:rPr lang="en-US" altLang="zh-TW" sz="2600" dirty="0" err="1">
                <a:solidFill>
                  <a:schemeClr val="bg1"/>
                </a:solidFill>
              </a:rPr>
              <a:t>thead,tbody,tfoot</a:t>
            </a:r>
            <a:r>
              <a:rPr lang="en-US" altLang="zh-TW" sz="2600" dirty="0">
                <a:solidFill>
                  <a:schemeClr val="bg1"/>
                </a:solidFill>
              </a:rPr>
              <a:t> </a:t>
            </a:r>
            <a:r>
              <a:rPr lang="zh-TW" altLang="en-US" sz="2600" dirty="0">
                <a:solidFill>
                  <a:schemeClr val="bg1"/>
                </a:solidFill>
              </a:rPr>
              <a:t>群組化儲存格</a:t>
            </a:r>
          </a:p>
          <a:p>
            <a:r>
              <a:rPr lang="en-US" altLang="zh-TW" sz="2600" dirty="0">
                <a:solidFill>
                  <a:schemeClr val="bg1"/>
                </a:solidFill>
              </a:rPr>
              <a:t>caption </a:t>
            </a:r>
            <a:r>
              <a:rPr lang="zh-TW" altLang="en-US" sz="2600" dirty="0">
                <a:solidFill>
                  <a:schemeClr val="bg1"/>
                </a:solidFill>
              </a:rPr>
              <a:t>表格標題</a:t>
            </a:r>
          </a:p>
          <a:p>
            <a:r>
              <a:rPr lang="en-US" altLang="zh-TW" sz="2600" dirty="0" err="1">
                <a:solidFill>
                  <a:schemeClr val="bg1"/>
                </a:solidFill>
              </a:rPr>
              <a:t>colspan</a:t>
            </a:r>
            <a:r>
              <a:rPr lang="zh-TW" altLang="en-US" sz="2600" dirty="0">
                <a:solidFill>
                  <a:schemeClr val="bg1"/>
                </a:solidFill>
              </a:rPr>
              <a:t>，</a:t>
            </a:r>
            <a:r>
              <a:rPr lang="en-US" altLang="zh-TW" sz="2600" dirty="0" err="1">
                <a:solidFill>
                  <a:schemeClr val="bg1"/>
                </a:solidFill>
              </a:rPr>
              <a:t>rowspan</a:t>
            </a:r>
            <a:r>
              <a:rPr lang="en-US" altLang="zh-TW" sz="2600" dirty="0">
                <a:solidFill>
                  <a:schemeClr val="bg1"/>
                </a:solidFill>
              </a:rPr>
              <a:t> </a:t>
            </a:r>
            <a:r>
              <a:rPr lang="zh-TW" altLang="en-US" sz="2600" dirty="0">
                <a:solidFill>
                  <a:schemeClr val="bg1"/>
                </a:solidFill>
              </a:rPr>
              <a:t>儲存格的合併</a:t>
            </a:r>
          </a:p>
        </p:txBody>
      </p:sp>
      <p:pic>
        <p:nvPicPr>
          <p:cNvPr id="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2797" y="5267889"/>
            <a:ext cx="3333564" cy="102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投影片編號版面配置區 5"/>
          <p:cNvSpPr>
            <a:spLocks noGrp="1"/>
          </p:cNvSpPr>
          <p:nvPr>
            <p:ph type="sldNum" sz="quarter" idx="12"/>
          </p:nvPr>
        </p:nvSpPr>
        <p:spPr/>
        <p:txBody>
          <a:bodyPr/>
          <a:lstStyle/>
          <a:p>
            <a:fld id="{F86E7483-409D-4D1B-9719-A7AE4E854181}" type="slidenum">
              <a:rPr lang="zh-TW" altLang="en-US" smtClean="0"/>
              <a:pPr/>
              <a:t>52</a:t>
            </a:fld>
            <a:endParaRPr lang="zh-TW" altLang="en-US"/>
          </a:p>
        </p:txBody>
      </p:sp>
    </p:spTree>
    <p:extLst>
      <p:ext uri="{BB962C8B-B14F-4D97-AF65-F5344CB8AC3E}">
        <p14:creationId xmlns:p14="http://schemas.microsoft.com/office/powerpoint/2010/main" val="2275588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表格範例 </a:t>
            </a:r>
            <a:r>
              <a:rPr lang="en-US" altLang="zh-TW" b="1" dirty="0">
                <a:solidFill>
                  <a:schemeClr val="bg1"/>
                </a:solidFill>
                <a:latin typeface="Arial Unicode MS" panose="020B0604020202020204" pitchFamily="34" charset="-120"/>
              </a:rPr>
              <a:t>– </a:t>
            </a:r>
            <a:r>
              <a:rPr lang="en-US" altLang="zh-TW" b="1" dirty="0" err="1">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設定</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690690"/>
            <a:ext cx="7886700" cy="4661472"/>
          </a:xfrm>
        </p:spPr>
        <p:txBody>
          <a:bodyPr>
            <a:normAutofit lnSpcReduction="10000"/>
          </a:bodyPr>
          <a:lstStyle/>
          <a:p>
            <a:pPr marL="0" indent="0">
              <a:buNone/>
              <a:defRPr/>
            </a:pPr>
            <a:r>
              <a:rPr lang="zh-TW" altLang="en-US" sz="2000" dirty="0">
                <a:solidFill>
                  <a:schemeClr val="bg1"/>
                </a:solidFill>
              </a:rPr>
              <a:t>檔案 </a:t>
            </a:r>
            <a:r>
              <a:rPr lang="en-US" altLang="zh-TW" sz="2000" dirty="0">
                <a:solidFill>
                  <a:schemeClr val="bg1"/>
                </a:solidFill>
              </a:rPr>
              <a:t>– table-css.html</a:t>
            </a:r>
          </a:p>
          <a:p>
            <a:pPr marL="0" indent="0">
              <a:buNone/>
              <a:defRPr/>
            </a:pPr>
            <a:r>
              <a:rPr lang="en-US" altLang="zh-TW" sz="2000" dirty="0">
                <a:solidFill>
                  <a:schemeClr val="bg1"/>
                </a:solidFill>
              </a:rPr>
              <a:t>&lt;table&gt;</a:t>
            </a:r>
          </a:p>
          <a:p>
            <a:pPr marL="0" indent="0">
              <a:buNone/>
              <a:defRPr/>
            </a:pPr>
            <a:r>
              <a:rPr lang="zh-TW" altLang="en-US" sz="2000" dirty="0">
                <a:solidFill>
                  <a:schemeClr val="bg1"/>
                </a:solidFill>
              </a:rPr>
              <a:t>    </a:t>
            </a:r>
            <a:r>
              <a:rPr lang="en-US" altLang="zh-TW" sz="2000" dirty="0">
                <a:solidFill>
                  <a:schemeClr val="bg1"/>
                </a:solidFill>
              </a:rPr>
              <a:t>&lt;caption&gt;&lt;h4&gt;</a:t>
            </a:r>
            <a:r>
              <a:rPr lang="zh-TW" altLang="en-US" sz="2000" dirty="0">
                <a:solidFill>
                  <a:schemeClr val="bg1"/>
                </a:solidFill>
              </a:rPr>
              <a:t>表格練習</a:t>
            </a:r>
            <a:r>
              <a:rPr lang="en-US" altLang="zh-TW" sz="2000" dirty="0">
                <a:solidFill>
                  <a:schemeClr val="bg1"/>
                </a:solidFill>
              </a:rPr>
              <a:t>&lt;/h4&gt;&lt;/caption&gt;       </a:t>
            </a:r>
          </a:p>
          <a:p>
            <a:pPr marL="0" indent="0">
              <a:buNone/>
              <a:defRPr/>
            </a:pPr>
            <a:r>
              <a:rPr lang="en-US" altLang="zh-TW" sz="2000" dirty="0">
                <a:solidFill>
                  <a:schemeClr val="bg1"/>
                </a:solidFill>
              </a:rPr>
              <a:t>    &lt;</a:t>
            </a:r>
            <a:r>
              <a:rPr lang="en-US" altLang="zh-TW" sz="2000" dirty="0" err="1">
                <a:solidFill>
                  <a:schemeClr val="bg1"/>
                </a:solidFill>
              </a:rPr>
              <a:t>thead</a:t>
            </a:r>
            <a:r>
              <a:rPr lang="en-US" altLang="zh-TW" sz="2000" dirty="0">
                <a:solidFill>
                  <a:schemeClr val="bg1"/>
                </a:solidFill>
              </a:rPr>
              <a:t>&gt;        </a:t>
            </a:r>
          </a:p>
          <a:p>
            <a:pPr marL="0" indent="0">
              <a:buNone/>
              <a:defRPr/>
            </a:pPr>
            <a:r>
              <a:rPr lang="zh-TW" altLang="en-US" sz="2000" dirty="0">
                <a:solidFill>
                  <a:schemeClr val="bg1"/>
                </a:solidFill>
              </a:rPr>
              <a:t>    </a:t>
            </a:r>
            <a:r>
              <a:rPr lang="en-US" altLang="zh-TW" sz="2000" dirty="0">
                <a:solidFill>
                  <a:schemeClr val="bg1"/>
                </a:solidFill>
              </a:rPr>
              <a:t>   </a:t>
            </a: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tr</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&gt;a&lt;/</a:t>
            </a:r>
            <a:r>
              <a:rPr lang="en-US" altLang="zh-TW" sz="2000" dirty="0" err="1">
                <a:solidFill>
                  <a:schemeClr val="bg1"/>
                </a:solidFill>
              </a:rPr>
              <a:t>th</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&gt;b&lt;/</a:t>
            </a:r>
            <a:r>
              <a:rPr lang="en-US" altLang="zh-TW" sz="2000" dirty="0" err="1">
                <a:solidFill>
                  <a:schemeClr val="bg1"/>
                </a:solidFill>
              </a:rPr>
              <a:t>th</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&gt;c&lt;/</a:t>
            </a:r>
            <a:r>
              <a:rPr lang="en-US" altLang="zh-TW" sz="2000" dirty="0" err="1">
                <a:solidFill>
                  <a:schemeClr val="bg1"/>
                </a:solidFill>
              </a:rPr>
              <a:t>th</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&gt;d&lt;/</a:t>
            </a:r>
            <a:r>
              <a:rPr lang="en-US" altLang="zh-TW" sz="2000" dirty="0" err="1">
                <a:solidFill>
                  <a:schemeClr val="bg1"/>
                </a:solidFill>
              </a:rPr>
              <a:t>th</a:t>
            </a:r>
            <a:r>
              <a:rPr lang="en-US" altLang="zh-TW" sz="2000" dirty="0">
                <a:solidFill>
                  <a:schemeClr val="bg1"/>
                </a:solidFill>
              </a:rPr>
              <a:t>&gt;</a:t>
            </a: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tr</a:t>
            </a:r>
            <a:r>
              <a:rPr lang="en-US" altLang="zh-TW" sz="2000" dirty="0">
                <a:solidFill>
                  <a:schemeClr val="bg1"/>
                </a:solidFill>
              </a:rPr>
              <a:t>&gt;</a:t>
            </a:r>
          </a:p>
          <a:p>
            <a:pPr marL="0" indent="0">
              <a:buNone/>
              <a:defRPr/>
            </a:pP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thead</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tbody</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tr</a:t>
            </a:r>
            <a:r>
              <a:rPr lang="en-US" altLang="zh-TW" sz="2000" dirty="0">
                <a:solidFill>
                  <a:schemeClr val="bg1"/>
                </a:solidFill>
              </a:rPr>
              <a:t>&gt;&lt;td&gt;1&lt;/td&gt;&lt;td&gt;2&lt;/td&gt;&lt;td&gt;3&lt;/td&gt;&lt;td&gt;4&lt;/td&gt;&lt;/</a:t>
            </a:r>
            <a:r>
              <a:rPr lang="en-US" altLang="zh-TW" sz="2000" dirty="0" err="1">
                <a:solidFill>
                  <a:schemeClr val="bg1"/>
                </a:solidFill>
              </a:rPr>
              <a:t>tr</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tr</a:t>
            </a:r>
            <a:r>
              <a:rPr lang="en-US" altLang="zh-TW" sz="2000" dirty="0">
                <a:solidFill>
                  <a:schemeClr val="bg1"/>
                </a:solidFill>
              </a:rPr>
              <a:t>&gt;&lt;td&gt;5&lt;/td&gt;&lt;td&gt;6&lt;/td&gt;&lt;td&gt;7&lt;/td&gt;&lt;td&gt;8&lt;/td&gt;&lt;/</a:t>
            </a:r>
            <a:r>
              <a:rPr lang="en-US" altLang="zh-TW" sz="2000" dirty="0" err="1">
                <a:solidFill>
                  <a:schemeClr val="bg1"/>
                </a:solidFill>
              </a:rPr>
              <a:t>tr</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tr</a:t>
            </a:r>
            <a:r>
              <a:rPr lang="en-US" altLang="zh-TW" sz="2000" dirty="0">
                <a:solidFill>
                  <a:schemeClr val="bg1"/>
                </a:solidFill>
              </a:rPr>
              <a:t>&gt;&lt;td&gt;9&lt;/td&gt;&lt;td&gt;10&lt;/td&gt;&lt;td&gt;11&lt;/td&gt;&lt;td&gt;12&lt;/td&gt;&lt;/</a:t>
            </a:r>
            <a:r>
              <a:rPr lang="en-US" altLang="zh-TW" sz="2000" dirty="0" err="1">
                <a:solidFill>
                  <a:schemeClr val="bg1"/>
                </a:solidFill>
              </a:rPr>
              <a:t>tr</a:t>
            </a:r>
            <a:r>
              <a:rPr lang="en-US" altLang="zh-TW" sz="2000" dirty="0">
                <a:solidFill>
                  <a:schemeClr val="bg1"/>
                </a:solidFill>
              </a:rPr>
              <a:t>&gt;</a:t>
            </a:r>
          </a:p>
          <a:p>
            <a:pPr marL="0" indent="0">
              <a:buNone/>
              <a:defRPr/>
            </a:pP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tbody</a:t>
            </a:r>
            <a:r>
              <a:rPr lang="en-US" altLang="zh-TW" sz="2000" dirty="0">
                <a:solidFill>
                  <a:schemeClr val="bg1"/>
                </a:solidFill>
              </a:rPr>
              <a:t>&gt;</a:t>
            </a:r>
          </a:p>
          <a:p>
            <a:pPr marL="0" indent="0">
              <a:buNone/>
              <a:defRPr/>
            </a:pPr>
            <a:r>
              <a:rPr lang="en-US" altLang="zh-TW" sz="2000" dirty="0">
                <a:solidFill>
                  <a:schemeClr val="bg1"/>
                </a:solidFill>
              </a:rPr>
              <a:t>&lt;/table&gt;</a:t>
            </a:r>
            <a:endParaRPr lang="zh-TW" altLang="en-US" sz="2000" dirty="0">
              <a:solidFill>
                <a:schemeClr val="bg1"/>
              </a:solidFill>
            </a:endParaRPr>
          </a:p>
        </p:txBody>
      </p:sp>
      <p:pic>
        <p:nvPicPr>
          <p:cNvPr id="5" name="圖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702" y="3374400"/>
            <a:ext cx="1085648" cy="161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53</a:t>
            </a:fld>
            <a:endParaRPr lang="zh-TW" altLang="en-US"/>
          </a:p>
        </p:txBody>
      </p:sp>
    </p:spTree>
    <p:extLst>
      <p:ext uri="{BB962C8B-B14F-4D97-AF65-F5344CB8AC3E}">
        <p14:creationId xmlns:p14="http://schemas.microsoft.com/office/powerpoint/2010/main" val="2808070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美化表格</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614792"/>
            <a:ext cx="7886700" cy="4737370"/>
          </a:xfrm>
        </p:spPr>
        <p:txBody>
          <a:bodyPr>
            <a:noAutofit/>
          </a:bodyPr>
          <a:lstStyle/>
          <a:p>
            <a:pPr marL="0" indent="0">
              <a:buNone/>
              <a:defRPr/>
            </a:pPr>
            <a:r>
              <a:rPr lang="en-US" altLang="zh-TW" sz="1600" dirty="0">
                <a:solidFill>
                  <a:schemeClr val="bg1"/>
                </a:solidFill>
              </a:rPr>
              <a:t>Table { </a:t>
            </a:r>
          </a:p>
          <a:p>
            <a:pPr marL="0" indent="0">
              <a:buNone/>
              <a:defRPr/>
            </a:pPr>
            <a:r>
              <a:rPr lang="en-US" altLang="zh-TW" sz="1600" dirty="0">
                <a:solidFill>
                  <a:schemeClr val="bg1"/>
                </a:solidFill>
              </a:rPr>
              <a:t>       width:400px; </a:t>
            </a:r>
          </a:p>
          <a:p>
            <a:pPr marL="0" indent="0">
              <a:buNone/>
              <a:defRPr/>
            </a:pPr>
            <a:r>
              <a:rPr lang="en-US" altLang="zh-TW" sz="1600" dirty="0">
                <a:solidFill>
                  <a:schemeClr val="bg1"/>
                </a:solidFill>
              </a:rPr>
              <a:t>       border:3px solid green; </a:t>
            </a:r>
          </a:p>
          <a:p>
            <a:pPr marL="0" indent="0">
              <a:buNone/>
              <a:defRPr/>
            </a:pPr>
            <a:r>
              <a:rPr lang="en-US" altLang="zh-TW" sz="1600" dirty="0">
                <a:solidFill>
                  <a:schemeClr val="bg1"/>
                </a:solidFill>
              </a:rPr>
              <a:t>       </a:t>
            </a:r>
            <a:r>
              <a:rPr lang="en-US" altLang="zh-TW" sz="1600" dirty="0" err="1">
                <a:solidFill>
                  <a:schemeClr val="bg1"/>
                </a:solidFill>
              </a:rPr>
              <a:t>border-collapse:collapse</a:t>
            </a:r>
            <a:r>
              <a:rPr lang="en-US" altLang="zh-TW" sz="1600" dirty="0">
                <a:solidFill>
                  <a:schemeClr val="bg1"/>
                </a:solidFill>
              </a:rPr>
              <a:t>; </a:t>
            </a:r>
          </a:p>
          <a:p>
            <a:pPr marL="0" indent="0">
              <a:buNone/>
              <a:defRPr/>
            </a:pPr>
            <a:r>
              <a:rPr lang="en-US" altLang="zh-TW" sz="1600" dirty="0">
                <a:solidFill>
                  <a:schemeClr val="bg1"/>
                </a:solidFill>
              </a:rPr>
              <a:t>       margin:0 auto; </a:t>
            </a:r>
          </a:p>
          <a:p>
            <a:pPr marL="0" indent="0">
              <a:buNone/>
              <a:defRPr/>
            </a:pPr>
            <a:r>
              <a:rPr lang="en-US" altLang="zh-TW" sz="1600" dirty="0">
                <a:solidFill>
                  <a:schemeClr val="bg1"/>
                </a:solidFill>
              </a:rPr>
              <a:t>} </a:t>
            </a:r>
          </a:p>
          <a:p>
            <a:pPr marL="0" indent="0">
              <a:buNone/>
              <a:defRPr/>
            </a:pPr>
            <a:r>
              <a:rPr lang="en-US" altLang="zh-TW" sz="1600" dirty="0">
                <a:solidFill>
                  <a:schemeClr val="bg1"/>
                </a:solidFill>
              </a:rPr>
              <a:t>td,</a:t>
            </a:r>
            <a:r>
              <a:rPr lang="zh-TW" altLang="en-US" sz="1600" dirty="0">
                <a:solidFill>
                  <a:schemeClr val="bg1"/>
                </a:solidFill>
              </a:rPr>
              <a:t> </a:t>
            </a:r>
            <a:r>
              <a:rPr lang="en-US" altLang="zh-TW" sz="1600" dirty="0" err="1">
                <a:solidFill>
                  <a:schemeClr val="bg1"/>
                </a:solidFill>
              </a:rPr>
              <a:t>th</a:t>
            </a:r>
            <a:r>
              <a:rPr lang="en-US" altLang="zh-TW" sz="1600" dirty="0">
                <a:solidFill>
                  <a:schemeClr val="bg1"/>
                </a:solidFill>
              </a:rPr>
              <a:t>{</a:t>
            </a:r>
          </a:p>
          <a:p>
            <a:pPr marL="0" indent="0">
              <a:buNone/>
              <a:defRPr/>
            </a:pPr>
            <a:r>
              <a:rPr lang="en-US" altLang="zh-TW" sz="1600" dirty="0">
                <a:solidFill>
                  <a:schemeClr val="bg1"/>
                </a:solidFill>
              </a:rPr>
              <a:t>       border:1px solid red; </a:t>
            </a:r>
          </a:p>
          <a:p>
            <a:pPr marL="0" indent="0">
              <a:buNone/>
              <a:defRPr/>
            </a:pPr>
            <a:r>
              <a:rPr lang="en-US" altLang="zh-TW" sz="1600" dirty="0">
                <a:solidFill>
                  <a:schemeClr val="bg1"/>
                </a:solidFill>
              </a:rPr>
              <a:t>       padding:4px; </a:t>
            </a:r>
          </a:p>
          <a:p>
            <a:pPr marL="0" indent="0">
              <a:buNone/>
              <a:defRPr/>
            </a:pPr>
            <a:r>
              <a:rPr lang="en-US" altLang="zh-TW" sz="1600" dirty="0">
                <a:solidFill>
                  <a:schemeClr val="bg1"/>
                </a:solidFill>
              </a:rPr>
              <a:t>       </a:t>
            </a:r>
            <a:r>
              <a:rPr lang="en-US" altLang="zh-TW" sz="1600" dirty="0" err="1">
                <a:solidFill>
                  <a:schemeClr val="bg1"/>
                </a:solidFill>
              </a:rPr>
              <a:t>text-align:center</a:t>
            </a:r>
            <a:r>
              <a:rPr lang="en-US" altLang="zh-TW" sz="1600" dirty="0">
                <a:solidFill>
                  <a:schemeClr val="bg1"/>
                </a:solidFill>
              </a:rPr>
              <a:t>; </a:t>
            </a:r>
          </a:p>
          <a:p>
            <a:pPr marL="0" indent="0">
              <a:buNone/>
              <a:defRPr/>
            </a:pPr>
            <a:r>
              <a:rPr lang="en-US" altLang="zh-TW" sz="1600" dirty="0">
                <a:solidFill>
                  <a:schemeClr val="bg1"/>
                </a:solidFill>
              </a:rPr>
              <a:t>       </a:t>
            </a:r>
            <a:r>
              <a:rPr lang="en-US" altLang="zh-TW" sz="1600" dirty="0" err="1">
                <a:solidFill>
                  <a:schemeClr val="bg1"/>
                </a:solidFill>
              </a:rPr>
              <a:t>vertical-align:bottom</a:t>
            </a:r>
            <a:r>
              <a:rPr lang="en-US" altLang="zh-TW" sz="1600" dirty="0">
                <a:solidFill>
                  <a:schemeClr val="bg1"/>
                </a:solidFill>
              </a:rPr>
              <a:t>; </a:t>
            </a:r>
          </a:p>
          <a:p>
            <a:pPr marL="0" indent="0">
              <a:buNone/>
              <a:defRPr/>
            </a:pPr>
            <a:r>
              <a:rPr lang="en-US" altLang="zh-TW" sz="1600" dirty="0">
                <a:solidFill>
                  <a:schemeClr val="bg1"/>
                </a:solidFill>
              </a:rPr>
              <a:t>} </a:t>
            </a:r>
          </a:p>
          <a:p>
            <a:pPr marL="0" indent="0">
              <a:buNone/>
              <a:defRPr/>
            </a:pPr>
            <a:r>
              <a:rPr lang="en-US" altLang="zh-TW" sz="1600" dirty="0" err="1">
                <a:solidFill>
                  <a:schemeClr val="bg1"/>
                </a:solidFill>
              </a:rPr>
              <a:t>tbody</a:t>
            </a:r>
            <a:r>
              <a:rPr lang="en-US" altLang="zh-TW" sz="1600" dirty="0">
                <a:solidFill>
                  <a:schemeClr val="bg1"/>
                </a:solidFill>
              </a:rPr>
              <a:t> </a:t>
            </a:r>
            <a:r>
              <a:rPr lang="en-US" altLang="zh-TW" sz="1600" dirty="0" err="1">
                <a:solidFill>
                  <a:schemeClr val="bg1"/>
                </a:solidFill>
              </a:rPr>
              <a:t>tr:nth-child</a:t>
            </a:r>
            <a:r>
              <a:rPr lang="en-US" altLang="zh-TW" sz="1600" dirty="0">
                <a:solidFill>
                  <a:schemeClr val="bg1"/>
                </a:solidFill>
              </a:rPr>
              <a:t>(2n){</a:t>
            </a:r>
            <a:r>
              <a:rPr lang="en-US" altLang="zh-TW" sz="1600" dirty="0" err="1">
                <a:solidFill>
                  <a:schemeClr val="bg1"/>
                </a:solidFill>
              </a:rPr>
              <a:t>background-color:yellow</a:t>
            </a:r>
            <a:r>
              <a:rPr lang="en-US" altLang="zh-TW" sz="1600" dirty="0">
                <a:solidFill>
                  <a:schemeClr val="bg1"/>
                </a:solidFill>
              </a:rPr>
              <a:t>} </a:t>
            </a:r>
            <a:r>
              <a:rPr lang="zh-TW" altLang="en-US" sz="1600" dirty="0">
                <a:solidFill>
                  <a:schemeClr val="bg1"/>
                </a:solidFill>
              </a:rPr>
              <a:t>偶數列</a:t>
            </a:r>
          </a:p>
          <a:p>
            <a:pPr marL="0" indent="0">
              <a:buNone/>
              <a:defRPr/>
            </a:pPr>
            <a:r>
              <a:rPr lang="en-US" altLang="zh-TW" sz="1600" dirty="0" err="1">
                <a:solidFill>
                  <a:schemeClr val="bg1"/>
                </a:solidFill>
              </a:rPr>
              <a:t>tbody</a:t>
            </a:r>
            <a:r>
              <a:rPr lang="en-US" altLang="zh-TW" sz="1600" dirty="0">
                <a:solidFill>
                  <a:schemeClr val="bg1"/>
                </a:solidFill>
              </a:rPr>
              <a:t> </a:t>
            </a:r>
            <a:r>
              <a:rPr lang="en-US" altLang="zh-TW" sz="1600" dirty="0" err="1">
                <a:solidFill>
                  <a:schemeClr val="bg1"/>
                </a:solidFill>
              </a:rPr>
              <a:t>tr:nth-child</a:t>
            </a:r>
            <a:r>
              <a:rPr lang="en-US" altLang="zh-TW" sz="1600" dirty="0">
                <a:solidFill>
                  <a:schemeClr val="bg1"/>
                </a:solidFill>
              </a:rPr>
              <a:t>(2n+1){</a:t>
            </a:r>
            <a:r>
              <a:rPr lang="en-US" altLang="zh-TW" sz="1600" dirty="0" err="1">
                <a:solidFill>
                  <a:schemeClr val="bg1"/>
                </a:solidFill>
              </a:rPr>
              <a:t>background-color:silver</a:t>
            </a:r>
            <a:r>
              <a:rPr lang="en-US" altLang="zh-TW" sz="1600" dirty="0">
                <a:solidFill>
                  <a:schemeClr val="bg1"/>
                </a:solidFill>
              </a:rPr>
              <a:t>} </a:t>
            </a:r>
            <a:r>
              <a:rPr lang="zh-TW" altLang="en-US" sz="1600" dirty="0">
                <a:solidFill>
                  <a:schemeClr val="bg1"/>
                </a:solidFill>
              </a:rPr>
              <a:t>奇數列</a:t>
            </a:r>
          </a:p>
        </p:txBody>
      </p:sp>
      <p:pic>
        <p:nvPicPr>
          <p:cNvPr id="4" name="圖片 3"/>
          <p:cNvPicPr>
            <a:picLocks noChangeAspect="1"/>
          </p:cNvPicPr>
          <p:nvPr/>
        </p:nvPicPr>
        <p:blipFill>
          <a:blip r:embed="rId3" cstate="print"/>
          <a:stretch>
            <a:fillRect/>
          </a:stretch>
        </p:blipFill>
        <p:spPr>
          <a:xfrm>
            <a:off x="4176815" y="3237387"/>
            <a:ext cx="3381801" cy="1392980"/>
          </a:xfrm>
          <a:prstGeom prst="rect">
            <a:avLst/>
          </a:prstGeom>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54</a:t>
            </a:fld>
            <a:endParaRPr lang="zh-TW" altLang="en-US"/>
          </a:p>
        </p:txBody>
      </p:sp>
    </p:spTree>
    <p:extLst>
      <p:ext uri="{BB962C8B-B14F-4D97-AF65-F5344CB8AC3E}">
        <p14:creationId xmlns:p14="http://schemas.microsoft.com/office/powerpoint/2010/main" val="1053804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pic>
        <p:nvPicPr>
          <p:cNvPr id="5" name="圖片 4">
            <a:hlinkClick r:id="rId3"/>
          </p:cNvPr>
          <p:cNvPicPr>
            <a:picLocks noChangeAspect="1"/>
          </p:cNvPicPr>
          <p:nvPr/>
        </p:nvPicPr>
        <p:blipFill>
          <a:blip r:embed="rId4" cstate="print"/>
          <a:stretch>
            <a:fillRect/>
          </a:stretch>
        </p:blipFill>
        <p:spPr>
          <a:xfrm>
            <a:off x="959390" y="1690689"/>
            <a:ext cx="3797436" cy="2534044"/>
          </a:xfrm>
          <a:prstGeom prst="rect">
            <a:avLst/>
          </a:prstGeom>
        </p:spPr>
      </p:pic>
      <p:pic>
        <p:nvPicPr>
          <p:cNvPr id="6" name="圖片 5">
            <a:hlinkClick r:id="rId5"/>
          </p:cNvPr>
          <p:cNvPicPr>
            <a:picLocks noChangeAspect="1"/>
          </p:cNvPicPr>
          <p:nvPr/>
        </p:nvPicPr>
        <p:blipFill>
          <a:blip r:embed="rId6" cstate="print"/>
          <a:stretch>
            <a:fillRect/>
          </a:stretch>
        </p:blipFill>
        <p:spPr>
          <a:xfrm>
            <a:off x="4984394" y="1690689"/>
            <a:ext cx="3118747" cy="4707384"/>
          </a:xfrm>
          <a:prstGeom prst="rect">
            <a:avLst/>
          </a:prstGeom>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55</a:t>
            </a:fld>
            <a:endParaRPr lang="zh-TW" altLang="en-US"/>
          </a:p>
        </p:txBody>
      </p:sp>
    </p:spTree>
    <p:extLst>
      <p:ext uri="{BB962C8B-B14F-4D97-AF65-F5344CB8AC3E}">
        <p14:creationId xmlns:p14="http://schemas.microsoft.com/office/powerpoint/2010/main" val="3264242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表單結構</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sz="2600" dirty="0">
                <a:solidFill>
                  <a:schemeClr val="bg1"/>
                </a:solidFill>
              </a:rPr>
              <a:t>表單的開始</a:t>
            </a:r>
            <a:r>
              <a:rPr lang="en-US" altLang="zh-TW" sz="2600" dirty="0">
                <a:solidFill>
                  <a:schemeClr val="bg1"/>
                </a:solidFill>
              </a:rPr>
              <a:t>&lt;form&gt;</a:t>
            </a:r>
            <a:r>
              <a:rPr lang="zh-TW" altLang="en-US" sz="2600" dirty="0">
                <a:solidFill>
                  <a:schemeClr val="bg1"/>
                </a:solidFill>
              </a:rPr>
              <a:t>與結束</a:t>
            </a:r>
            <a:r>
              <a:rPr lang="en-US" altLang="zh-TW" sz="2600" dirty="0">
                <a:solidFill>
                  <a:schemeClr val="bg1"/>
                </a:solidFill>
              </a:rPr>
              <a:t>&lt;/form&gt;</a:t>
            </a:r>
          </a:p>
          <a:p>
            <a:r>
              <a:rPr lang="zh-TW" altLang="en-US" sz="2600" dirty="0">
                <a:solidFill>
                  <a:schemeClr val="bg1"/>
                </a:solidFill>
              </a:rPr>
              <a:t>重要屬性</a:t>
            </a:r>
          </a:p>
          <a:p>
            <a:pPr lvl="1"/>
            <a:r>
              <a:rPr lang="en-US" altLang="zh-TW" sz="2200" dirty="0">
                <a:solidFill>
                  <a:schemeClr val="bg1"/>
                </a:solidFill>
              </a:rPr>
              <a:t>action </a:t>
            </a:r>
            <a:r>
              <a:rPr lang="zh-TW" altLang="en-US" sz="2200" dirty="0">
                <a:solidFill>
                  <a:schemeClr val="bg1"/>
                </a:solidFill>
              </a:rPr>
              <a:t>：它的值是伺服器上等待接收資料程式的</a:t>
            </a:r>
            <a:r>
              <a:rPr lang="en-US" altLang="zh-TW" sz="2200" dirty="0">
                <a:solidFill>
                  <a:schemeClr val="bg1"/>
                </a:solidFill>
              </a:rPr>
              <a:t>URL</a:t>
            </a:r>
          </a:p>
          <a:p>
            <a:pPr lvl="1"/>
            <a:r>
              <a:rPr lang="en-US" altLang="zh-TW" sz="2200" dirty="0">
                <a:solidFill>
                  <a:schemeClr val="bg1"/>
                </a:solidFill>
              </a:rPr>
              <a:t>method </a:t>
            </a:r>
            <a:r>
              <a:rPr lang="zh-TW" altLang="en-US" sz="2200" dirty="0">
                <a:solidFill>
                  <a:schemeClr val="bg1"/>
                </a:solidFill>
              </a:rPr>
              <a:t>：傳送表單資料的方式</a:t>
            </a:r>
            <a:r>
              <a:rPr lang="en-US" altLang="zh-TW" sz="2200" dirty="0">
                <a:solidFill>
                  <a:schemeClr val="bg1"/>
                </a:solidFill>
              </a:rPr>
              <a:t>, </a:t>
            </a:r>
            <a:r>
              <a:rPr lang="zh-TW" altLang="en-US" sz="2200" dirty="0">
                <a:solidFill>
                  <a:schemeClr val="bg1"/>
                </a:solidFill>
              </a:rPr>
              <a:t>它的值有兩種</a:t>
            </a:r>
            <a:br>
              <a:rPr lang="zh-TW" altLang="en-US" sz="2200" dirty="0">
                <a:solidFill>
                  <a:schemeClr val="bg1"/>
                </a:solidFill>
              </a:rPr>
            </a:br>
            <a:r>
              <a:rPr lang="zh-TW" altLang="en-US" sz="2200" dirty="0">
                <a:solidFill>
                  <a:schemeClr val="bg1"/>
                </a:solidFill>
              </a:rPr>
              <a:t>		      </a:t>
            </a:r>
            <a:r>
              <a:rPr lang="en-US" altLang="zh-TW" sz="2200" dirty="0">
                <a:solidFill>
                  <a:schemeClr val="bg1"/>
                </a:solidFill>
              </a:rPr>
              <a:t>get (</a:t>
            </a:r>
            <a:r>
              <a:rPr lang="zh-TW" altLang="en-US" sz="2200" dirty="0">
                <a:solidFill>
                  <a:schemeClr val="bg1"/>
                </a:solidFill>
              </a:rPr>
              <a:t>預設值</a:t>
            </a:r>
            <a:r>
              <a:rPr lang="en-US" altLang="zh-TW" sz="2200" dirty="0">
                <a:solidFill>
                  <a:schemeClr val="bg1"/>
                </a:solidFill>
              </a:rPr>
              <a:t>)</a:t>
            </a:r>
            <a:r>
              <a:rPr lang="zh-TW" altLang="en-US" sz="2200" dirty="0">
                <a:solidFill>
                  <a:schemeClr val="bg1"/>
                </a:solidFill>
              </a:rPr>
              <a:t>及</a:t>
            </a:r>
            <a:r>
              <a:rPr lang="en-US" altLang="zh-TW" sz="2200" dirty="0">
                <a:solidFill>
                  <a:schemeClr val="bg1"/>
                </a:solidFill>
              </a:rPr>
              <a:t>post</a:t>
            </a:r>
          </a:p>
          <a:p>
            <a:pPr lvl="1"/>
            <a:r>
              <a:rPr lang="en-US" altLang="zh-TW" sz="2200" dirty="0" err="1">
                <a:solidFill>
                  <a:schemeClr val="bg1"/>
                </a:solidFill>
              </a:rPr>
              <a:t>enctype</a:t>
            </a:r>
            <a:r>
              <a:rPr lang="zh-TW" altLang="en-US" sz="2200" dirty="0">
                <a:solidFill>
                  <a:schemeClr val="bg1"/>
                </a:solidFill>
              </a:rPr>
              <a:t>：資料傳送時的編碼設定</a:t>
            </a:r>
          </a:p>
          <a:p>
            <a:pPr lvl="2"/>
            <a:r>
              <a:rPr lang="en-US" altLang="zh-TW" sz="1800" dirty="0">
                <a:solidFill>
                  <a:schemeClr val="bg1"/>
                </a:solidFill>
              </a:rPr>
              <a:t>application/x-www-form-</a:t>
            </a:r>
            <a:r>
              <a:rPr lang="en-US" altLang="zh-TW" sz="1800" dirty="0" err="1">
                <a:solidFill>
                  <a:schemeClr val="bg1"/>
                </a:solidFill>
              </a:rPr>
              <a:t>urlencoded</a:t>
            </a:r>
            <a:r>
              <a:rPr lang="en-US" altLang="zh-TW" sz="1800" dirty="0">
                <a:solidFill>
                  <a:schemeClr val="bg1"/>
                </a:solidFill>
              </a:rPr>
              <a:t>(</a:t>
            </a:r>
            <a:r>
              <a:rPr lang="zh-TW" altLang="en-US" sz="1800" dirty="0">
                <a:solidFill>
                  <a:schemeClr val="bg1"/>
                </a:solidFill>
              </a:rPr>
              <a:t>預設值</a:t>
            </a:r>
            <a:r>
              <a:rPr lang="en-US" altLang="zh-TW" sz="1800" dirty="0">
                <a:solidFill>
                  <a:schemeClr val="bg1"/>
                </a:solidFill>
              </a:rPr>
              <a:t>)</a:t>
            </a:r>
          </a:p>
          <a:p>
            <a:pPr lvl="2"/>
            <a:r>
              <a:rPr lang="en-US" altLang="zh-TW" sz="1800" dirty="0">
                <a:solidFill>
                  <a:schemeClr val="bg1"/>
                </a:solidFill>
              </a:rPr>
              <a:t>multipart/form-data(</a:t>
            </a:r>
            <a:r>
              <a:rPr lang="zh-TW" altLang="en-US" sz="1800" dirty="0">
                <a:solidFill>
                  <a:schemeClr val="bg1"/>
                </a:solidFill>
              </a:rPr>
              <a:t>上傳檔案時需要使用</a:t>
            </a:r>
            <a:r>
              <a:rPr lang="en-US" altLang="zh-TW" sz="1800" dirty="0">
                <a:solidFill>
                  <a:schemeClr val="bg1"/>
                </a:solidFill>
              </a:rPr>
              <a:t>)</a:t>
            </a:r>
          </a:p>
          <a:p>
            <a:pPr lvl="2"/>
            <a:r>
              <a:rPr lang="en-US" altLang="zh-TW" sz="1800" dirty="0">
                <a:solidFill>
                  <a:schemeClr val="bg1"/>
                </a:solidFill>
              </a:rPr>
              <a:t>text/plain</a:t>
            </a:r>
          </a:p>
          <a:p>
            <a:pPr marL="914400" lvl="2" indent="0">
              <a:buNone/>
            </a:pPr>
            <a:endParaRPr lang="en-US" altLang="zh-TW" sz="1800" dirty="0">
              <a:solidFill>
                <a:schemeClr val="bg1"/>
              </a:solidFill>
            </a:endParaRPr>
          </a:p>
        </p:txBody>
      </p:sp>
      <p:sp>
        <p:nvSpPr>
          <p:cNvPr id="5" name="圓角矩形 4"/>
          <p:cNvSpPr/>
          <p:nvPr/>
        </p:nvSpPr>
        <p:spPr>
          <a:xfrm>
            <a:off x="739301" y="5189970"/>
            <a:ext cx="7451387" cy="1201102"/>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solidFill>
                  <a:schemeClr val="bg1"/>
                </a:solidFill>
              </a:rPr>
              <a:t>&lt;form action=“</a:t>
            </a:r>
            <a:r>
              <a:rPr lang="zh-TW" altLang="en-US" dirty="0">
                <a:solidFill>
                  <a:schemeClr val="bg1"/>
                </a:solidFill>
              </a:rPr>
              <a:t>伺服器上的某支程式</a:t>
            </a:r>
            <a:r>
              <a:rPr lang="en-US" altLang="zh-TW" dirty="0">
                <a:solidFill>
                  <a:schemeClr val="bg1"/>
                </a:solidFill>
              </a:rPr>
              <a:t>”</a:t>
            </a:r>
            <a:r>
              <a:rPr lang="zh-TW" altLang="en-US" dirty="0">
                <a:solidFill>
                  <a:schemeClr val="bg1"/>
                </a:solidFill>
              </a:rPr>
              <a:t> </a:t>
            </a:r>
            <a:r>
              <a:rPr lang="en-US" altLang="zh-TW" dirty="0">
                <a:solidFill>
                  <a:schemeClr val="bg1"/>
                </a:solidFill>
              </a:rPr>
              <a:t>method=“post”&gt;</a:t>
            </a:r>
          </a:p>
          <a:p>
            <a:pPr>
              <a:defRPr/>
            </a:pPr>
            <a:r>
              <a:rPr lang="en-US" altLang="zh-TW" dirty="0">
                <a:solidFill>
                  <a:schemeClr val="bg1"/>
                </a:solidFill>
              </a:rPr>
              <a:t>     </a:t>
            </a:r>
            <a:r>
              <a:rPr lang="zh-TW" altLang="en-US" dirty="0">
                <a:solidFill>
                  <a:schemeClr val="bg1"/>
                </a:solidFill>
              </a:rPr>
              <a:t>所有使用者輸入，要傳送到伺服器端的資料都要放在這個裡面</a:t>
            </a:r>
            <a:endParaRPr lang="en-US" altLang="zh-TW" dirty="0">
              <a:solidFill>
                <a:schemeClr val="bg1"/>
              </a:solidFill>
            </a:endParaRPr>
          </a:p>
          <a:p>
            <a:pPr>
              <a:defRPr/>
            </a:pPr>
            <a:r>
              <a:rPr lang="en-US" altLang="zh-TW" dirty="0">
                <a:solidFill>
                  <a:schemeClr val="bg1"/>
                </a:solidFill>
              </a:rPr>
              <a:t>&lt;/form&gt;</a:t>
            </a:r>
            <a:endParaRPr lang="zh-TW" altLang="en-US" dirty="0">
              <a:solidFill>
                <a:schemeClr val="bg1"/>
              </a:solidFill>
            </a:endParaRP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56</a:t>
            </a:fld>
            <a:endParaRPr lang="zh-TW" altLang="en-US"/>
          </a:p>
        </p:txBody>
      </p:sp>
    </p:spTree>
    <p:extLst>
      <p:ext uri="{BB962C8B-B14F-4D97-AF65-F5344CB8AC3E}">
        <p14:creationId xmlns:p14="http://schemas.microsoft.com/office/powerpoint/2010/main" val="1870313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文字輸入控制項</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fontScale="92500" lnSpcReduction="10000"/>
          </a:bodyPr>
          <a:lstStyle/>
          <a:p>
            <a:r>
              <a:rPr lang="zh-TW" altLang="en-US" sz="2600" dirty="0">
                <a:solidFill>
                  <a:schemeClr val="bg1"/>
                </a:solidFill>
              </a:rPr>
              <a:t>單行文字輸入</a:t>
            </a:r>
          </a:p>
          <a:p>
            <a:r>
              <a:rPr lang="en-US" altLang="zh-TW" sz="2600" dirty="0">
                <a:solidFill>
                  <a:schemeClr val="bg1"/>
                </a:solidFill>
              </a:rPr>
              <a:t>Input </a:t>
            </a:r>
            <a:r>
              <a:rPr lang="zh-TW" altLang="en-US" sz="2600" dirty="0">
                <a:solidFill>
                  <a:schemeClr val="bg1"/>
                </a:solidFill>
              </a:rPr>
              <a:t>元素中</a:t>
            </a:r>
            <a:r>
              <a:rPr lang="en-US" altLang="zh-TW" sz="2600" dirty="0">
                <a:solidFill>
                  <a:schemeClr val="bg1"/>
                </a:solidFill>
              </a:rPr>
              <a:t>type</a:t>
            </a:r>
            <a:r>
              <a:rPr lang="zh-TW" altLang="en-US" sz="2600" dirty="0">
                <a:solidFill>
                  <a:schemeClr val="bg1"/>
                </a:solidFill>
              </a:rPr>
              <a:t>屬性的屬性值設定成</a:t>
            </a:r>
            <a:r>
              <a:rPr lang="en-US" altLang="zh-TW" sz="2600" dirty="0">
                <a:solidFill>
                  <a:schemeClr val="bg1"/>
                </a:solidFill>
              </a:rPr>
              <a:t>text</a:t>
            </a:r>
          </a:p>
          <a:p>
            <a:endParaRPr lang="en-US" altLang="zh-TW" sz="2600" dirty="0">
              <a:solidFill>
                <a:schemeClr val="bg1"/>
              </a:solidFill>
            </a:endParaRPr>
          </a:p>
          <a:p>
            <a:endParaRPr lang="en-US" altLang="zh-TW" sz="2600" dirty="0">
              <a:solidFill>
                <a:schemeClr val="bg1"/>
              </a:solidFill>
            </a:endParaRPr>
          </a:p>
          <a:p>
            <a:r>
              <a:rPr lang="zh-TW" altLang="en-US" sz="2600" dirty="0">
                <a:solidFill>
                  <a:schemeClr val="bg1"/>
                </a:solidFill>
              </a:rPr>
              <a:t>密碼輸入</a:t>
            </a:r>
          </a:p>
          <a:p>
            <a:pPr lvl="1"/>
            <a:r>
              <a:rPr lang="en-US" altLang="zh-TW" sz="2200" dirty="0">
                <a:solidFill>
                  <a:schemeClr val="bg1"/>
                </a:solidFill>
              </a:rPr>
              <a:t>Input </a:t>
            </a:r>
            <a:r>
              <a:rPr lang="zh-TW" altLang="en-US" sz="2200" dirty="0">
                <a:solidFill>
                  <a:schemeClr val="bg1"/>
                </a:solidFill>
              </a:rPr>
              <a:t>元素中</a:t>
            </a:r>
            <a:r>
              <a:rPr lang="en-US" altLang="zh-TW" sz="2200" dirty="0">
                <a:solidFill>
                  <a:schemeClr val="bg1"/>
                </a:solidFill>
              </a:rPr>
              <a:t>type</a:t>
            </a:r>
            <a:r>
              <a:rPr lang="zh-TW" altLang="en-US" sz="2200" dirty="0">
                <a:solidFill>
                  <a:schemeClr val="bg1"/>
                </a:solidFill>
              </a:rPr>
              <a:t>屬性的屬性值設定成</a:t>
            </a:r>
            <a:r>
              <a:rPr lang="en-US" altLang="zh-TW" sz="2200" dirty="0">
                <a:solidFill>
                  <a:schemeClr val="bg1"/>
                </a:solidFill>
              </a:rPr>
              <a:t>password</a:t>
            </a:r>
          </a:p>
          <a:p>
            <a:endParaRPr lang="en-US" altLang="zh-TW" sz="2600" dirty="0">
              <a:solidFill>
                <a:schemeClr val="bg1"/>
              </a:solidFill>
            </a:endParaRPr>
          </a:p>
          <a:p>
            <a:endParaRPr lang="en-US" altLang="zh-TW" sz="2600" dirty="0">
              <a:solidFill>
                <a:schemeClr val="bg1"/>
              </a:solidFill>
            </a:endParaRPr>
          </a:p>
          <a:p>
            <a:r>
              <a:rPr lang="zh-TW" altLang="en-US" sz="2600" dirty="0">
                <a:solidFill>
                  <a:schemeClr val="bg1"/>
                </a:solidFill>
              </a:rPr>
              <a:t>常用屬性</a:t>
            </a:r>
          </a:p>
          <a:p>
            <a:pPr lvl="1"/>
            <a:r>
              <a:rPr lang="en-US" altLang="zh-TW" sz="2200" dirty="0">
                <a:solidFill>
                  <a:schemeClr val="bg1"/>
                </a:solidFill>
              </a:rPr>
              <a:t>name</a:t>
            </a:r>
            <a:r>
              <a:rPr lang="zh-TW" altLang="en-US" sz="2200" dirty="0">
                <a:solidFill>
                  <a:schemeClr val="bg1"/>
                </a:solidFill>
              </a:rPr>
              <a:t>、</a:t>
            </a:r>
            <a:r>
              <a:rPr lang="en-US" altLang="zh-TW" sz="2200" dirty="0">
                <a:solidFill>
                  <a:schemeClr val="bg1"/>
                </a:solidFill>
              </a:rPr>
              <a:t>id</a:t>
            </a:r>
            <a:r>
              <a:rPr lang="zh-TW" altLang="en-US" sz="2200" dirty="0">
                <a:solidFill>
                  <a:schemeClr val="bg1"/>
                </a:solidFill>
              </a:rPr>
              <a:t>、</a:t>
            </a:r>
            <a:r>
              <a:rPr lang="en-US" altLang="zh-TW" sz="2200" dirty="0">
                <a:solidFill>
                  <a:schemeClr val="bg1"/>
                </a:solidFill>
              </a:rPr>
              <a:t>value(</a:t>
            </a:r>
            <a:r>
              <a:rPr lang="zh-TW" altLang="en-US" sz="2200" dirty="0">
                <a:solidFill>
                  <a:schemeClr val="bg1"/>
                </a:solidFill>
              </a:rPr>
              <a:t>使用者輸入的資料</a:t>
            </a:r>
            <a:r>
              <a:rPr lang="en-US" altLang="zh-TW" sz="2200" dirty="0">
                <a:solidFill>
                  <a:schemeClr val="bg1"/>
                </a:solidFill>
              </a:rPr>
              <a:t>)</a:t>
            </a:r>
          </a:p>
          <a:p>
            <a:pPr lvl="1"/>
            <a:r>
              <a:rPr lang="en-US" altLang="zh-TW" sz="2200" dirty="0">
                <a:solidFill>
                  <a:schemeClr val="bg1"/>
                </a:solidFill>
              </a:rPr>
              <a:t>size(</a:t>
            </a:r>
            <a:r>
              <a:rPr lang="zh-TW" altLang="en-US" sz="2200" dirty="0">
                <a:solidFill>
                  <a:schemeClr val="bg1"/>
                </a:solidFill>
              </a:rPr>
              <a:t>寬</a:t>
            </a:r>
            <a:r>
              <a:rPr lang="en-US" altLang="zh-TW" sz="2200" dirty="0">
                <a:solidFill>
                  <a:schemeClr val="bg1"/>
                </a:solidFill>
              </a:rPr>
              <a:t>)</a:t>
            </a:r>
            <a:r>
              <a:rPr lang="zh-TW" altLang="en-US" sz="2200" dirty="0">
                <a:solidFill>
                  <a:schemeClr val="bg1"/>
                </a:solidFill>
              </a:rPr>
              <a:t>、</a:t>
            </a:r>
            <a:r>
              <a:rPr lang="en-US" altLang="zh-TW" sz="2200" dirty="0" err="1">
                <a:solidFill>
                  <a:schemeClr val="bg1"/>
                </a:solidFill>
              </a:rPr>
              <a:t>maxlength</a:t>
            </a:r>
            <a:r>
              <a:rPr lang="en-US" altLang="zh-TW" sz="2200" dirty="0">
                <a:solidFill>
                  <a:schemeClr val="bg1"/>
                </a:solidFill>
              </a:rPr>
              <a:t>(</a:t>
            </a:r>
            <a:r>
              <a:rPr lang="zh-TW" altLang="en-US" sz="2200" dirty="0">
                <a:solidFill>
                  <a:schemeClr val="bg1"/>
                </a:solidFill>
              </a:rPr>
              <a:t>最多輸入的字元</a:t>
            </a:r>
            <a:r>
              <a:rPr lang="en-US" altLang="zh-TW" sz="2200" dirty="0">
                <a:solidFill>
                  <a:schemeClr val="bg1"/>
                </a:solidFill>
              </a:rPr>
              <a:t>)</a:t>
            </a:r>
            <a:endParaRPr lang="en-US" altLang="zh-TW" sz="1400" dirty="0">
              <a:solidFill>
                <a:schemeClr val="bg1"/>
              </a:solidFill>
            </a:endParaRPr>
          </a:p>
        </p:txBody>
      </p:sp>
      <p:sp>
        <p:nvSpPr>
          <p:cNvPr id="5" name="圓角矩形 4"/>
          <p:cNvSpPr/>
          <p:nvPr/>
        </p:nvSpPr>
        <p:spPr>
          <a:xfrm>
            <a:off x="846307" y="2694561"/>
            <a:ext cx="7013642" cy="690665"/>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&lt;label  for="account"&gt;</a:t>
            </a:r>
            <a:r>
              <a:rPr lang="zh-TW" altLang="en-US" sz="1600" dirty="0"/>
              <a:t>姓名</a:t>
            </a:r>
            <a:r>
              <a:rPr lang="en-US" altLang="zh-TW" sz="1600" dirty="0"/>
              <a:t>:&lt;/label&gt;</a:t>
            </a:r>
          </a:p>
          <a:p>
            <a:pPr>
              <a:defRPr/>
            </a:pPr>
            <a:r>
              <a:rPr lang="en-US" altLang="zh-TW" sz="1600" dirty="0"/>
              <a:t>&lt;input type="text" id="account" name="account" value="guest"&gt;</a:t>
            </a:r>
          </a:p>
        </p:txBody>
      </p:sp>
      <p:sp>
        <p:nvSpPr>
          <p:cNvPr id="6" name="圓角矩形 5"/>
          <p:cNvSpPr/>
          <p:nvPr/>
        </p:nvSpPr>
        <p:spPr>
          <a:xfrm>
            <a:off x="846306" y="4263990"/>
            <a:ext cx="7013643" cy="687387"/>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&lt;label  for="account"&gt;</a:t>
            </a:r>
            <a:r>
              <a:rPr lang="zh-TW" altLang="en-US" sz="1600" dirty="0"/>
              <a:t>姓名</a:t>
            </a:r>
            <a:r>
              <a:rPr lang="en-US" altLang="zh-TW" sz="1600" dirty="0"/>
              <a:t>:&lt;/label&gt;</a:t>
            </a:r>
          </a:p>
          <a:p>
            <a:pPr>
              <a:defRPr/>
            </a:pPr>
            <a:r>
              <a:rPr lang="en-US" altLang="zh-TW" sz="1600" dirty="0"/>
              <a:t>&lt;input type="text" id="account" name="account" value="guest"&gt;</a:t>
            </a:r>
          </a:p>
        </p:txBody>
      </p:sp>
      <p:pic>
        <p:nvPicPr>
          <p:cNvPr id="4" name="圖片 3"/>
          <p:cNvPicPr>
            <a:picLocks noChangeAspect="1"/>
          </p:cNvPicPr>
          <p:nvPr/>
        </p:nvPicPr>
        <p:blipFill>
          <a:blip r:embed="rId3" cstate="print"/>
          <a:stretch>
            <a:fillRect/>
          </a:stretch>
        </p:blipFill>
        <p:spPr>
          <a:xfrm>
            <a:off x="5903169" y="5309274"/>
            <a:ext cx="2143125" cy="723900"/>
          </a:xfrm>
          <a:prstGeom prst="rect">
            <a:avLst/>
          </a:prstGeom>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57</a:t>
            </a:fld>
            <a:endParaRPr lang="zh-TW" altLang="en-US"/>
          </a:p>
        </p:txBody>
      </p:sp>
    </p:spTree>
    <p:extLst>
      <p:ext uri="{BB962C8B-B14F-4D97-AF65-F5344CB8AC3E}">
        <p14:creationId xmlns:p14="http://schemas.microsoft.com/office/powerpoint/2010/main" val="2433449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文字輸入控制項</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sz="2600" dirty="0">
                <a:solidFill>
                  <a:schemeClr val="bg1"/>
                </a:solidFill>
              </a:rPr>
              <a:t>多行文字輸入</a:t>
            </a:r>
          </a:p>
          <a:p>
            <a:pPr lvl="1"/>
            <a:r>
              <a:rPr lang="zh-TW" altLang="en-US" sz="2200" dirty="0">
                <a:solidFill>
                  <a:schemeClr val="bg1"/>
                </a:solidFill>
              </a:rPr>
              <a:t>使用 </a:t>
            </a:r>
            <a:r>
              <a:rPr lang="en-US" altLang="zh-TW" sz="2200" dirty="0" err="1">
                <a:solidFill>
                  <a:schemeClr val="bg1"/>
                </a:solidFill>
              </a:rPr>
              <a:t>textarea</a:t>
            </a:r>
            <a:r>
              <a:rPr lang="zh-TW" altLang="en-US" sz="2200" dirty="0">
                <a:solidFill>
                  <a:schemeClr val="bg1"/>
                </a:solidFill>
              </a:rPr>
              <a:t>元素</a:t>
            </a:r>
          </a:p>
          <a:p>
            <a:endParaRPr lang="zh-TW" altLang="en-US" sz="2600" dirty="0">
              <a:solidFill>
                <a:schemeClr val="bg1"/>
              </a:solidFill>
            </a:endParaRPr>
          </a:p>
          <a:p>
            <a:endParaRPr lang="zh-TW" altLang="en-US" sz="2600" dirty="0">
              <a:solidFill>
                <a:schemeClr val="bg1"/>
              </a:solidFill>
            </a:endParaRPr>
          </a:p>
          <a:p>
            <a:endParaRPr lang="zh-TW" altLang="en-US" sz="2600" dirty="0">
              <a:solidFill>
                <a:schemeClr val="bg1"/>
              </a:solidFill>
            </a:endParaRPr>
          </a:p>
          <a:p>
            <a:endParaRPr lang="zh-TW" altLang="en-US" sz="2600" dirty="0">
              <a:solidFill>
                <a:schemeClr val="bg1"/>
              </a:solidFill>
            </a:endParaRPr>
          </a:p>
          <a:p>
            <a:r>
              <a:rPr lang="zh-TW" altLang="en-US" sz="2600" dirty="0">
                <a:solidFill>
                  <a:schemeClr val="bg1"/>
                </a:solidFill>
              </a:rPr>
              <a:t>常用屬性：</a:t>
            </a:r>
          </a:p>
          <a:p>
            <a:pPr lvl="1"/>
            <a:r>
              <a:rPr lang="en-US" altLang="zh-TW" sz="2200" dirty="0">
                <a:solidFill>
                  <a:schemeClr val="bg1"/>
                </a:solidFill>
              </a:rPr>
              <a:t>name</a:t>
            </a:r>
            <a:r>
              <a:rPr lang="zh-TW" altLang="en-US" sz="2200" dirty="0">
                <a:solidFill>
                  <a:schemeClr val="bg1"/>
                </a:solidFill>
              </a:rPr>
              <a:t>、</a:t>
            </a:r>
            <a:r>
              <a:rPr lang="en-US" altLang="zh-TW" sz="2200" dirty="0">
                <a:solidFill>
                  <a:schemeClr val="bg1"/>
                </a:solidFill>
              </a:rPr>
              <a:t>id</a:t>
            </a:r>
            <a:r>
              <a:rPr lang="zh-TW" altLang="en-US" sz="2200" dirty="0">
                <a:solidFill>
                  <a:schemeClr val="bg1"/>
                </a:solidFill>
              </a:rPr>
              <a:t>、</a:t>
            </a:r>
            <a:r>
              <a:rPr lang="en-US" altLang="zh-TW" sz="2200" dirty="0">
                <a:solidFill>
                  <a:schemeClr val="bg1"/>
                </a:solidFill>
              </a:rPr>
              <a:t>value</a:t>
            </a:r>
          </a:p>
          <a:p>
            <a:pPr lvl="1"/>
            <a:r>
              <a:rPr lang="en-US" altLang="zh-TW" sz="2200" dirty="0">
                <a:solidFill>
                  <a:schemeClr val="bg1"/>
                </a:solidFill>
              </a:rPr>
              <a:t>rows(</a:t>
            </a:r>
            <a:r>
              <a:rPr lang="zh-TW" altLang="en-US" sz="2200" dirty="0">
                <a:solidFill>
                  <a:schemeClr val="bg1"/>
                </a:solidFill>
              </a:rPr>
              <a:t>高</a:t>
            </a:r>
            <a:r>
              <a:rPr lang="en-US" altLang="zh-TW" sz="2200" dirty="0">
                <a:solidFill>
                  <a:schemeClr val="bg1"/>
                </a:solidFill>
              </a:rPr>
              <a:t>)</a:t>
            </a:r>
            <a:r>
              <a:rPr lang="zh-TW" altLang="en-US" sz="2200" dirty="0">
                <a:solidFill>
                  <a:schemeClr val="bg1"/>
                </a:solidFill>
              </a:rPr>
              <a:t>、</a:t>
            </a:r>
            <a:r>
              <a:rPr lang="en-US" altLang="zh-TW" sz="2200" dirty="0">
                <a:solidFill>
                  <a:schemeClr val="bg1"/>
                </a:solidFill>
              </a:rPr>
              <a:t>cols(</a:t>
            </a:r>
            <a:r>
              <a:rPr lang="zh-TW" altLang="en-US" sz="2200" dirty="0">
                <a:solidFill>
                  <a:schemeClr val="bg1"/>
                </a:solidFill>
              </a:rPr>
              <a:t>寬</a:t>
            </a:r>
            <a:r>
              <a:rPr lang="en-US" altLang="zh-TW" sz="2200" dirty="0">
                <a:solidFill>
                  <a:schemeClr val="bg1"/>
                </a:solidFill>
              </a:rPr>
              <a:t>)</a:t>
            </a:r>
          </a:p>
        </p:txBody>
      </p:sp>
      <p:sp>
        <p:nvSpPr>
          <p:cNvPr id="5" name="圓角矩形 4"/>
          <p:cNvSpPr/>
          <p:nvPr/>
        </p:nvSpPr>
        <p:spPr>
          <a:xfrm>
            <a:off x="846307" y="2859933"/>
            <a:ext cx="6605080" cy="138132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&lt;label for="memo"&gt;</a:t>
            </a:r>
            <a:r>
              <a:rPr lang="zh-TW" altLang="en-US" dirty="0"/>
              <a:t>意見</a:t>
            </a:r>
            <a:r>
              <a:rPr lang="en-US" altLang="zh-TW" dirty="0"/>
              <a:t>:&lt;/label&gt;</a:t>
            </a:r>
          </a:p>
          <a:p>
            <a:pPr>
              <a:defRPr/>
            </a:pPr>
            <a:r>
              <a:rPr lang="en-US" altLang="zh-TW" dirty="0"/>
              <a:t>&lt;</a:t>
            </a:r>
            <a:r>
              <a:rPr lang="en-US" altLang="zh-TW" dirty="0" err="1"/>
              <a:t>textarea</a:t>
            </a:r>
            <a:r>
              <a:rPr lang="en-US" altLang="zh-TW" dirty="0"/>
              <a:t> cols="40" rows="5" id="memo" name="memo" &gt;</a:t>
            </a:r>
          </a:p>
          <a:p>
            <a:pPr>
              <a:defRPr/>
            </a:pPr>
            <a:r>
              <a:rPr lang="en-US" altLang="zh-TW" dirty="0"/>
              <a:t>&lt;/</a:t>
            </a:r>
            <a:r>
              <a:rPr lang="en-US" altLang="zh-TW" dirty="0" err="1"/>
              <a:t>textarea</a:t>
            </a:r>
            <a:r>
              <a:rPr lang="en-US" altLang="zh-TW" dirty="0"/>
              <a:t>&gt;</a:t>
            </a:r>
          </a:p>
        </p:txBody>
      </p:sp>
      <p:pic>
        <p:nvPicPr>
          <p:cNvPr id="4" name="圖片 3"/>
          <p:cNvPicPr>
            <a:picLocks noChangeAspect="1"/>
          </p:cNvPicPr>
          <p:nvPr/>
        </p:nvPicPr>
        <p:blipFill>
          <a:blip r:embed="rId3" cstate="print"/>
          <a:stretch>
            <a:fillRect/>
          </a:stretch>
        </p:blipFill>
        <p:spPr>
          <a:xfrm>
            <a:off x="4784387" y="4713594"/>
            <a:ext cx="2667000" cy="1123950"/>
          </a:xfrm>
          <a:prstGeom prst="rect">
            <a:avLst/>
          </a:prstGeom>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58</a:t>
            </a:fld>
            <a:endParaRPr lang="zh-TW" altLang="en-US"/>
          </a:p>
        </p:txBody>
      </p:sp>
    </p:spTree>
    <p:extLst>
      <p:ext uri="{BB962C8B-B14F-4D97-AF65-F5344CB8AC3E}">
        <p14:creationId xmlns:p14="http://schemas.microsoft.com/office/powerpoint/2010/main" val="1683715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選擇控制項</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sz="2600" dirty="0">
                <a:solidFill>
                  <a:schemeClr val="bg1"/>
                </a:solidFill>
              </a:rPr>
              <a:t>單選控制項</a:t>
            </a:r>
          </a:p>
          <a:p>
            <a:pPr lvl="1"/>
            <a:r>
              <a:rPr lang="en-US" altLang="zh-TW" sz="2200" dirty="0">
                <a:solidFill>
                  <a:schemeClr val="bg1"/>
                </a:solidFill>
              </a:rPr>
              <a:t>Input </a:t>
            </a:r>
            <a:r>
              <a:rPr lang="zh-TW" altLang="en-US" sz="2200" dirty="0">
                <a:solidFill>
                  <a:schemeClr val="bg1"/>
                </a:solidFill>
              </a:rPr>
              <a:t>元素中</a:t>
            </a:r>
            <a:r>
              <a:rPr lang="en-US" altLang="zh-TW" sz="2200" dirty="0">
                <a:solidFill>
                  <a:schemeClr val="bg1"/>
                </a:solidFill>
              </a:rPr>
              <a:t>type</a:t>
            </a:r>
            <a:r>
              <a:rPr lang="zh-TW" altLang="en-US" sz="2200" dirty="0">
                <a:solidFill>
                  <a:schemeClr val="bg1"/>
                </a:solidFill>
              </a:rPr>
              <a:t>屬性的屬性值設定成</a:t>
            </a:r>
            <a:r>
              <a:rPr lang="en-US" altLang="zh-TW" sz="2200" dirty="0">
                <a:solidFill>
                  <a:schemeClr val="bg1"/>
                </a:solidFill>
              </a:rPr>
              <a:t>radio</a:t>
            </a:r>
          </a:p>
          <a:p>
            <a:endParaRPr lang="en-US" altLang="zh-TW" sz="2600" dirty="0">
              <a:solidFill>
                <a:schemeClr val="bg1"/>
              </a:solidFill>
            </a:endParaRPr>
          </a:p>
          <a:p>
            <a:pPr marL="0" indent="0">
              <a:buNone/>
            </a:pPr>
            <a:endParaRPr lang="en-US" altLang="zh-TW" sz="2600" dirty="0">
              <a:solidFill>
                <a:schemeClr val="bg1"/>
              </a:solidFill>
            </a:endParaRPr>
          </a:p>
          <a:p>
            <a:r>
              <a:rPr lang="zh-TW" altLang="en-US" sz="2600" dirty="0">
                <a:solidFill>
                  <a:schemeClr val="bg1"/>
                </a:solidFill>
              </a:rPr>
              <a:t>複選控制項</a:t>
            </a:r>
          </a:p>
          <a:p>
            <a:pPr lvl="1"/>
            <a:r>
              <a:rPr lang="en-US" altLang="zh-TW" sz="2200" dirty="0">
                <a:solidFill>
                  <a:schemeClr val="bg1"/>
                </a:solidFill>
              </a:rPr>
              <a:t>Input </a:t>
            </a:r>
            <a:r>
              <a:rPr lang="zh-TW" altLang="en-US" sz="2200" dirty="0">
                <a:solidFill>
                  <a:schemeClr val="bg1"/>
                </a:solidFill>
              </a:rPr>
              <a:t>元素中</a:t>
            </a:r>
            <a:r>
              <a:rPr lang="en-US" altLang="zh-TW" sz="2200" dirty="0">
                <a:solidFill>
                  <a:schemeClr val="bg1"/>
                </a:solidFill>
              </a:rPr>
              <a:t>type</a:t>
            </a:r>
            <a:r>
              <a:rPr lang="zh-TW" altLang="en-US" sz="2200" dirty="0">
                <a:solidFill>
                  <a:schemeClr val="bg1"/>
                </a:solidFill>
              </a:rPr>
              <a:t>屬性的屬性值設定成</a:t>
            </a:r>
            <a:r>
              <a:rPr lang="en-US" altLang="zh-TW" sz="2200" dirty="0">
                <a:solidFill>
                  <a:schemeClr val="bg1"/>
                </a:solidFill>
              </a:rPr>
              <a:t>checkbox</a:t>
            </a:r>
          </a:p>
          <a:p>
            <a:endParaRPr lang="en-US" altLang="zh-TW" sz="2600" dirty="0">
              <a:solidFill>
                <a:schemeClr val="bg1"/>
              </a:solidFill>
            </a:endParaRPr>
          </a:p>
          <a:p>
            <a:pPr marL="0" indent="0">
              <a:buNone/>
            </a:pPr>
            <a:r>
              <a:rPr lang="en-US" altLang="zh-TW" sz="2600" dirty="0">
                <a:solidFill>
                  <a:schemeClr val="bg1"/>
                </a:solidFill>
              </a:rPr>
              <a:t> </a:t>
            </a:r>
            <a:endParaRPr lang="en-US" altLang="zh-TW" sz="1400" dirty="0">
              <a:solidFill>
                <a:schemeClr val="bg1"/>
              </a:solidFill>
            </a:endParaRPr>
          </a:p>
        </p:txBody>
      </p:sp>
      <p:sp>
        <p:nvSpPr>
          <p:cNvPr id="5" name="圓角矩形 4"/>
          <p:cNvSpPr/>
          <p:nvPr/>
        </p:nvSpPr>
        <p:spPr>
          <a:xfrm>
            <a:off x="846305" y="2785382"/>
            <a:ext cx="5223755" cy="690665"/>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&lt;input type="radio" name="gender" value="male"&gt;</a:t>
            </a:r>
            <a:r>
              <a:rPr lang="zh-TW" altLang="en-US" sz="1600" dirty="0"/>
              <a:t>男</a:t>
            </a:r>
            <a:endParaRPr lang="en-US" altLang="zh-TW" sz="1600" dirty="0"/>
          </a:p>
          <a:p>
            <a:pPr>
              <a:defRPr/>
            </a:pPr>
            <a:r>
              <a:rPr lang="en-US" altLang="zh-TW" sz="1600" dirty="0"/>
              <a:t>&lt;input type="radio" name="gender" value="female"&gt;</a:t>
            </a:r>
            <a:r>
              <a:rPr lang="zh-TW" altLang="en-US" sz="1600" dirty="0"/>
              <a:t>女</a:t>
            </a:r>
            <a:endParaRPr lang="en-US" altLang="zh-TW" sz="1600" dirty="0"/>
          </a:p>
        </p:txBody>
      </p:sp>
      <p:sp>
        <p:nvSpPr>
          <p:cNvPr id="6" name="圓角矩形 5"/>
          <p:cNvSpPr/>
          <p:nvPr/>
        </p:nvSpPr>
        <p:spPr>
          <a:xfrm>
            <a:off x="846307" y="4671300"/>
            <a:ext cx="5846324" cy="1290504"/>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&lt;input type="checkbox" name="hobby" value="music"&gt;</a:t>
            </a:r>
            <a:r>
              <a:rPr lang="zh-TW" altLang="en-US" sz="1600" dirty="0"/>
              <a:t>音樂</a:t>
            </a:r>
          </a:p>
          <a:p>
            <a:pPr>
              <a:defRPr/>
            </a:pPr>
            <a:r>
              <a:rPr lang="en-US" altLang="zh-TW" sz="1600" dirty="0"/>
              <a:t>&lt;input type="checkbox" name="hobby" value="sport"&gt;</a:t>
            </a:r>
            <a:r>
              <a:rPr lang="zh-TW" altLang="en-US" sz="1600" dirty="0"/>
              <a:t>運動</a:t>
            </a:r>
          </a:p>
          <a:p>
            <a:pPr>
              <a:defRPr/>
            </a:pPr>
            <a:r>
              <a:rPr lang="en-US" altLang="zh-TW" sz="1600" dirty="0"/>
              <a:t>&lt;input type="checkbox" name="hobby" value="reading"&gt;</a:t>
            </a:r>
            <a:r>
              <a:rPr lang="zh-TW" altLang="en-US" sz="1600" dirty="0"/>
              <a:t>閱讀</a:t>
            </a:r>
          </a:p>
          <a:p>
            <a:pPr>
              <a:defRPr/>
            </a:pPr>
            <a:r>
              <a:rPr lang="en-US" altLang="zh-TW" sz="1600" dirty="0"/>
              <a:t>&lt;input type="checkbox" name="hobby" value="movie"&gt;</a:t>
            </a:r>
            <a:r>
              <a:rPr lang="zh-TW" altLang="en-US" sz="1600" dirty="0"/>
              <a:t>電影</a:t>
            </a:r>
            <a:endParaRPr lang="en-US" altLang="zh-TW" sz="1600" dirty="0"/>
          </a:p>
        </p:txBody>
      </p:sp>
      <p:pic>
        <p:nvPicPr>
          <p:cNvPr id="7" name="圖片 6"/>
          <p:cNvPicPr>
            <a:picLocks noChangeAspect="1"/>
          </p:cNvPicPr>
          <p:nvPr/>
        </p:nvPicPr>
        <p:blipFill>
          <a:blip r:embed="rId3" cstate="print"/>
          <a:stretch>
            <a:fillRect/>
          </a:stretch>
        </p:blipFill>
        <p:spPr>
          <a:xfrm>
            <a:off x="6411337" y="2944896"/>
            <a:ext cx="699581" cy="261382"/>
          </a:xfrm>
          <a:prstGeom prst="rect">
            <a:avLst/>
          </a:prstGeom>
        </p:spPr>
      </p:pic>
      <p:pic>
        <p:nvPicPr>
          <p:cNvPr id="8" name="圖片 7"/>
          <p:cNvPicPr>
            <a:picLocks noChangeAspect="1"/>
          </p:cNvPicPr>
          <p:nvPr/>
        </p:nvPicPr>
        <p:blipFill>
          <a:blip r:embed="rId4" cstate="print"/>
          <a:stretch>
            <a:fillRect/>
          </a:stretch>
        </p:blipFill>
        <p:spPr>
          <a:xfrm>
            <a:off x="6770855" y="5189108"/>
            <a:ext cx="1754223" cy="254887"/>
          </a:xfrm>
          <a:prstGeom prst="rect">
            <a:avLst/>
          </a:prstGeom>
        </p:spPr>
      </p:pic>
      <p:sp>
        <p:nvSpPr>
          <p:cNvPr id="10" name="投影片編號版面配置區 9"/>
          <p:cNvSpPr>
            <a:spLocks noGrp="1"/>
          </p:cNvSpPr>
          <p:nvPr>
            <p:ph type="sldNum" sz="quarter" idx="12"/>
          </p:nvPr>
        </p:nvSpPr>
        <p:spPr/>
        <p:txBody>
          <a:bodyPr/>
          <a:lstStyle/>
          <a:p>
            <a:fld id="{F86E7483-409D-4D1B-9719-A7AE4E854181}" type="slidenum">
              <a:rPr lang="zh-TW" altLang="en-US" smtClean="0"/>
              <a:pPr/>
              <a:t>59</a:t>
            </a:fld>
            <a:endParaRPr lang="zh-TW" altLang="en-US"/>
          </a:p>
        </p:txBody>
      </p:sp>
    </p:spTree>
    <p:extLst>
      <p:ext uri="{BB962C8B-B14F-4D97-AF65-F5344CB8AC3E}">
        <p14:creationId xmlns:p14="http://schemas.microsoft.com/office/powerpoint/2010/main" val="182545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新增空白檔案</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6</a:t>
            </a:fld>
            <a:endParaRPr lang="zh-TW" altLang="en-US"/>
          </a:p>
        </p:txBody>
      </p:sp>
      <p:sp>
        <p:nvSpPr>
          <p:cNvPr id="7" name="文字方塊 6">
            <a:extLst>
              <a:ext uri="{FF2B5EF4-FFF2-40B4-BE49-F238E27FC236}">
                <a16:creationId xmlns:a16="http://schemas.microsoft.com/office/drawing/2014/main" id="{6D939A29-E2D2-4521-A8F8-F69ADC681DAC}"/>
              </a:ext>
            </a:extLst>
          </p:cNvPr>
          <p:cNvSpPr txBox="1"/>
          <p:nvPr/>
        </p:nvSpPr>
        <p:spPr>
          <a:xfrm>
            <a:off x="1079484" y="1612538"/>
            <a:ext cx="2550124" cy="338554"/>
          </a:xfrm>
          <a:prstGeom prst="rect">
            <a:avLst/>
          </a:prstGeom>
          <a:noFill/>
        </p:spPr>
        <p:txBody>
          <a:bodyPr wrap="square" rtlCol="0">
            <a:spAutoFit/>
          </a:bodyPr>
          <a:lstStyle/>
          <a:p>
            <a:r>
              <a:rPr lang="zh-TW" altLang="en-US" sz="1600" dirty="0">
                <a:solidFill>
                  <a:schemeClr val="bg1"/>
                </a:solidFill>
              </a:rPr>
              <a:t>選單→檔案→開新檔案</a:t>
            </a:r>
          </a:p>
        </p:txBody>
      </p:sp>
      <p:sp>
        <p:nvSpPr>
          <p:cNvPr id="11" name="箭號: 向右 10">
            <a:extLst>
              <a:ext uri="{FF2B5EF4-FFF2-40B4-BE49-F238E27FC236}">
                <a16:creationId xmlns:a16="http://schemas.microsoft.com/office/drawing/2014/main" id="{A3758087-0B99-403D-858B-B136FF601C40}"/>
              </a:ext>
            </a:extLst>
          </p:cNvPr>
          <p:cNvSpPr/>
          <p:nvPr/>
        </p:nvSpPr>
        <p:spPr>
          <a:xfrm>
            <a:off x="4572000" y="2220686"/>
            <a:ext cx="597159"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6F5CF576-0CA3-4EBB-B23D-A5F36E0E4029}"/>
              </a:ext>
            </a:extLst>
          </p:cNvPr>
          <p:cNvSpPr txBox="1"/>
          <p:nvPr/>
        </p:nvSpPr>
        <p:spPr>
          <a:xfrm>
            <a:off x="5389740" y="2220686"/>
            <a:ext cx="2550124" cy="338554"/>
          </a:xfrm>
          <a:prstGeom prst="rect">
            <a:avLst/>
          </a:prstGeom>
          <a:noFill/>
        </p:spPr>
        <p:txBody>
          <a:bodyPr wrap="square" rtlCol="0">
            <a:spAutoFit/>
          </a:bodyPr>
          <a:lstStyle/>
          <a:p>
            <a:r>
              <a:rPr lang="zh-TW" altLang="en-US" sz="1600" dirty="0">
                <a:solidFill>
                  <a:schemeClr val="bg1"/>
                </a:solidFill>
              </a:rPr>
              <a:t>點選新增檔案</a:t>
            </a:r>
          </a:p>
        </p:txBody>
      </p:sp>
      <p:sp>
        <p:nvSpPr>
          <p:cNvPr id="13" name="箭號: 向右 12">
            <a:extLst>
              <a:ext uri="{FF2B5EF4-FFF2-40B4-BE49-F238E27FC236}">
                <a16:creationId xmlns:a16="http://schemas.microsoft.com/office/drawing/2014/main" id="{BB0E1DC4-970C-44A3-9BA4-4806A2AFEF77}"/>
              </a:ext>
            </a:extLst>
          </p:cNvPr>
          <p:cNvSpPr/>
          <p:nvPr/>
        </p:nvSpPr>
        <p:spPr>
          <a:xfrm>
            <a:off x="4572000" y="4825244"/>
            <a:ext cx="597159"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06661917-2EB9-486C-A838-297A905B5FF5}"/>
              </a:ext>
            </a:extLst>
          </p:cNvPr>
          <p:cNvSpPr txBox="1"/>
          <p:nvPr/>
        </p:nvSpPr>
        <p:spPr>
          <a:xfrm>
            <a:off x="5436996" y="4579022"/>
            <a:ext cx="2550124" cy="338554"/>
          </a:xfrm>
          <a:prstGeom prst="rect">
            <a:avLst/>
          </a:prstGeom>
          <a:noFill/>
        </p:spPr>
        <p:txBody>
          <a:bodyPr wrap="square" rtlCol="0">
            <a:spAutoFit/>
          </a:bodyPr>
          <a:lstStyle/>
          <a:p>
            <a:r>
              <a:rPr lang="zh-TW" altLang="en-US" sz="1600" dirty="0">
                <a:solidFill>
                  <a:schemeClr val="bg1"/>
                </a:solidFill>
              </a:rPr>
              <a:t>輸入 </a:t>
            </a:r>
            <a:r>
              <a:rPr lang="en-US" altLang="zh-TW" sz="1600" dirty="0">
                <a:solidFill>
                  <a:schemeClr val="bg1"/>
                </a:solidFill>
              </a:rPr>
              <a:t>*.html </a:t>
            </a:r>
            <a:r>
              <a:rPr lang="zh-TW" altLang="en-US" sz="1600" dirty="0">
                <a:solidFill>
                  <a:schemeClr val="bg1"/>
                </a:solidFill>
              </a:rPr>
              <a:t>檔名</a:t>
            </a:r>
          </a:p>
        </p:txBody>
      </p:sp>
      <p:pic>
        <p:nvPicPr>
          <p:cNvPr id="10" name="圖片 9">
            <a:extLst>
              <a:ext uri="{FF2B5EF4-FFF2-40B4-BE49-F238E27FC236}">
                <a16:creationId xmlns:a16="http://schemas.microsoft.com/office/drawing/2014/main" id="{AA240811-CF3E-4C59-9AEF-4E850F9EC650}"/>
              </a:ext>
            </a:extLst>
          </p:cNvPr>
          <p:cNvPicPr>
            <a:picLocks noChangeAspect="1"/>
          </p:cNvPicPr>
          <p:nvPr/>
        </p:nvPicPr>
        <p:blipFill>
          <a:blip r:embed="rId2"/>
          <a:stretch>
            <a:fillRect/>
          </a:stretch>
        </p:blipFill>
        <p:spPr>
          <a:xfrm>
            <a:off x="1156880" y="2042148"/>
            <a:ext cx="3254022" cy="1981372"/>
          </a:xfrm>
          <a:prstGeom prst="rect">
            <a:avLst/>
          </a:prstGeom>
        </p:spPr>
      </p:pic>
      <p:sp>
        <p:nvSpPr>
          <p:cNvPr id="15" name="矩形 14">
            <a:extLst>
              <a:ext uri="{FF2B5EF4-FFF2-40B4-BE49-F238E27FC236}">
                <a16:creationId xmlns:a16="http://schemas.microsoft.com/office/drawing/2014/main" id="{CFE3F2D9-EA1D-4F1A-B05B-ED2A3E8A72B6}"/>
              </a:ext>
            </a:extLst>
          </p:cNvPr>
          <p:cNvSpPr/>
          <p:nvPr/>
        </p:nvSpPr>
        <p:spPr>
          <a:xfrm>
            <a:off x="2354546" y="2938101"/>
            <a:ext cx="299877" cy="4265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 name="圖片 17">
            <a:extLst>
              <a:ext uri="{FF2B5EF4-FFF2-40B4-BE49-F238E27FC236}">
                <a16:creationId xmlns:a16="http://schemas.microsoft.com/office/drawing/2014/main" id="{776A5F72-EA22-4A8B-A7E1-B90A99077FA4}"/>
              </a:ext>
            </a:extLst>
          </p:cNvPr>
          <p:cNvPicPr>
            <a:picLocks noChangeAspect="1"/>
          </p:cNvPicPr>
          <p:nvPr/>
        </p:nvPicPr>
        <p:blipFill>
          <a:blip r:embed="rId3"/>
          <a:stretch>
            <a:fillRect/>
          </a:stretch>
        </p:blipFill>
        <p:spPr>
          <a:xfrm>
            <a:off x="1194983" y="4247155"/>
            <a:ext cx="3215919" cy="1996613"/>
          </a:xfrm>
          <a:prstGeom prst="rect">
            <a:avLst/>
          </a:prstGeom>
        </p:spPr>
      </p:pic>
    </p:spTree>
    <p:extLst>
      <p:ext uri="{BB962C8B-B14F-4D97-AF65-F5344CB8AC3E}">
        <p14:creationId xmlns:p14="http://schemas.microsoft.com/office/powerpoint/2010/main" val="2084073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選擇控制項</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dirty="0">
                <a:solidFill>
                  <a:schemeClr val="bg1"/>
                </a:solidFill>
              </a:rPr>
              <a:t>下拉式選單控制項，可單選或者是複選</a:t>
            </a:r>
            <a:endParaRPr lang="en-US" altLang="zh-TW" dirty="0">
              <a:solidFill>
                <a:schemeClr val="bg1"/>
              </a:solidFill>
            </a:endParaRPr>
          </a:p>
          <a:p>
            <a:pPr lvl="1"/>
            <a:r>
              <a:rPr lang="zh-TW" altLang="en-US" dirty="0">
                <a:solidFill>
                  <a:schemeClr val="bg1"/>
                </a:solidFill>
              </a:rPr>
              <a:t>使用</a:t>
            </a:r>
            <a:r>
              <a:rPr lang="en-US" altLang="zh-TW" dirty="0">
                <a:solidFill>
                  <a:schemeClr val="bg1"/>
                </a:solidFill>
              </a:rPr>
              <a:t>select</a:t>
            </a:r>
            <a:r>
              <a:rPr lang="zh-TW" altLang="en-US" dirty="0">
                <a:solidFill>
                  <a:schemeClr val="bg1"/>
                </a:solidFill>
              </a:rPr>
              <a:t>元素，在</a:t>
            </a:r>
            <a:r>
              <a:rPr lang="en-US" altLang="zh-TW" dirty="0">
                <a:solidFill>
                  <a:schemeClr val="bg1"/>
                </a:solidFill>
              </a:rPr>
              <a:t>select</a:t>
            </a:r>
            <a:r>
              <a:rPr lang="zh-TW" altLang="en-US" dirty="0">
                <a:solidFill>
                  <a:schemeClr val="bg1"/>
                </a:solidFill>
              </a:rPr>
              <a:t>元素內加上</a:t>
            </a:r>
            <a:r>
              <a:rPr lang="en-US" altLang="zh-TW" dirty="0">
                <a:solidFill>
                  <a:schemeClr val="bg1"/>
                </a:solidFill>
              </a:rPr>
              <a:t>option</a:t>
            </a:r>
            <a:r>
              <a:rPr lang="zh-TW" altLang="en-US" dirty="0">
                <a:solidFill>
                  <a:schemeClr val="bg1"/>
                </a:solidFill>
              </a:rPr>
              <a:t>元素</a:t>
            </a:r>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r>
              <a:rPr lang="en-US" altLang="zh-TW" dirty="0">
                <a:solidFill>
                  <a:schemeClr val="bg1"/>
                </a:solidFill>
              </a:rPr>
              <a:t>select</a:t>
            </a:r>
            <a:r>
              <a:rPr lang="zh-TW" altLang="en-US" dirty="0">
                <a:solidFill>
                  <a:schemeClr val="bg1"/>
                </a:solidFill>
              </a:rPr>
              <a:t>元素常用屬性</a:t>
            </a:r>
            <a:endParaRPr lang="en-US" altLang="zh-TW" dirty="0">
              <a:solidFill>
                <a:schemeClr val="bg1"/>
              </a:solidFill>
            </a:endParaRPr>
          </a:p>
          <a:p>
            <a:pPr lvl="2"/>
            <a:r>
              <a:rPr lang="en-US" altLang="zh-TW" dirty="0">
                <a:solidFill>
                  <a:schemeClr val="bg1"/>
                </a:solidFill>
              </a:rPr>
              <a:t>name</a:t>
            </a:r>
            <a:r>
              <a:rPr lang="zh-TW" altLang="en-US" dirty="0">
                <a:solidFill>
                  <a:schemeClr val="bg1"/>
                </a:solidFill>
              </a:rPr>
              <a:t>、</a:t>
            </a:r>
            <a:r>
              <a:rPr lang="en-US" altLang="zh-TW" dirty="0">
                <a:solidFill>
                  <a:schemeClr val="bg1"/>
                </a:solidFill>
              </a:rPr>
              <a:t>id</a:t>
            </a:r>
            <a:r>
              <a:rPr lang="zh-TW" altLang="en-US" dirty="0">
                <a:solidFill>
                  <a:schemeClr val="bg1"/>
                </a:solidFill>
              </a:rPr>
              <a:t>、</a:t>
            </a:r>
            <a:r>
              <a:rPr lang="en-US" altLang="zh-TW" dirty="0">
                <a:solidFill>
                  <a:schemeClr val="bg1"/>
                </a:solidFill>
              </a:rPr>
              <a:t>multiple(</a:t>
            </a:r>
            <a:r>
              <a:rPr lang="zh-TW" altLang="en-US" dirty="0">
                <a:solidFill>
                  <a:schemeClr val="bg1"/>
                </a:solidFill>
              </a:rPr>
              <a:t>複選，沒有加上此屬性為單選</a:t>
            </a:r>
            <a:r>
              <a:rPr lang="en-US" altLang="zh-TW" dirty="0">
                <a:solidFill>
                  <a:schemeClr val="bg1"/>
                </a:solidFill>
              </a:rPr>
              <a:t>)</a:t>
            </a:r>
          </a:p>
          <a:p>
            <a:pPr lvl="1"/>
            <a:r>
              <a:rPr lang="en-US" altLang="zh-TW" dirty="0">
                <a:solidFill>
                  <a:schemeClr val="bg1"/>
                </a:solidFill>
              </a:rPr>
              <a:t>option</a:t>
            </a:r>
            <a:r>
              <a:rPr lang="zh-TW" altLang="en-US" dirty="0">
                <a:solidFill>
                  <a:schemeClr val="bg1"/>
                </a:solidFill>
              </a:rPr>
              <a:t>元素常用屬性</a:t>
            </a:r>
            <a:endParaRPr lang="en-US" altLang="zh-TW" dirty="0">
              <a:solidFill>
                <a:schemeClr val="bg1"/>
              </a:solidFill>
            </a:endParaRPr>
          </a:p>
          <a:p>
            <a:pPr lvl="2"/>
            <a:r>
              <a:rPr lang="en-US" altLang="zh-TW" dirty="0">
                <a:solidFill>
                  <a:schemeClr val="bg1"/>
                </a:solidFill>
              </a:rPr>
              <a:t>value</a:t>
            </a:r>
            <a:r>
              <a:rPr lang="zh-TW" altLang="en-US" dirty="0">
                <a:solidFill>
                  <a:schemeClr val="bg1"/>
                </a:solidFill>
              </a:rPr>
              <a:t>、</a:t>
            </a:r>
            <a:r>
              <a:rPr lang="en-US" altLang="zh-TW" dirty="0">
                <a:solidFill>
                  <a:schemeClr val="bg1"/>
                </a:solidFill>
              </a:rPr>
              <a:t>selected(</a:t>
            </a:r>
            <a:r>
              <a:rPr lang="zh-TW" altLang="en-US" dirty="0">
                <a:solidFill>
                  <a:schemeClr val="bg1"/>
                </a:solidFill>
              </a:rPr>
              <a:t>預設被選擇的項目</a:t>
            </a:r>
            <a:r>
              <a:rPr lang="en-US" altLang="zh-TW" dirty="0">
                <a:solidFill>
                  <a:schemeClr val="bg1"/>
                </a:solidFill>
              </a:rPr>
              <a:t>)</a:t>
            </a:r>
          </a:p>
          <a:p>
            <a:pPr>
              <a:buNone/>
            </a:pPr>
            <a:endParaRPr lang="en-US" altLang="zh-TW" sz="2400" dirty="0">
              <a:solidFill>
                <a:schemeClr val="bg1"/>
              </a:solidFill>
            </a:endParaRPr>
          </a:p>
        </p:txBody>
      </p:sp>
      <p:sp>
        <p:nvSpPr>
          <p:cNvPr id="6" name="圓角矩形 5"/>
          <p:cNvSpPr/>
          <p:nvPr/>
        </p:nvSpPr>
        <p:spPr>
          <a:xfrm>
            <a:off x="1147864" y="2817843"/>
            <a:ext cx="4795736" cy="1715246"/>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&lt;select name="</a:t>
            </a:r>
            <a:r>
              <a:rPr lang="en-US" altLang="zh-TW" sz="1600" dirty="0" err="1"/>
              <a:t>LivingIn</a:t>
            </a:r>
            <a:r>
              <a:rPr lang="en-US" altLang="zh-TW" sz="1600" dirty="0"/>
              <a:t>"&gt;</a:t>
            </a:r>
          </a:p>
          <a:p>
            <a:pPr>
              <a:defRPr/>
            </a:pPr>
            <a:r>
              <a:rPr lang="zh-TW" altLang="en-US" sz="1600" dirty="0"/>
              <a:t>    </a:t>
            </a:r>
            <a:r>
              <a:rPr lang="en-US" altLang="zh-TW" sz="1600" dirty="0"/>
              <a:t>&lt;option value="TPE"&gt;</a:t>
            </a:r>
            <a:r>
              <a:rPr lang="zh-TW" altLang="en-US" sz="1600" dirty="0"/>
              <a:t>台北市</a:t>
            </a:r>
            <a:r>
              <a:rPr lang="en-US" altLang="zh-TW" sz="1600" dirty="0"/>
              <a:t>&lt;/option&gt;</a:t>
            </a:r>
          </a:p>
          <a:p>
            <a:pPr>
              <a:defRPr/>
            </a:pPr>
            <a:r>
              <a:rPr lang="zh-TW" altLang="en-US" sz="1600" dirty="0"/>
              <a:t>    </a:t>
            </a:r>
            <a:r>
              <a:rPr lang="en-US" altLang="zh-TW" sz="1600" dirty="0"/>
              <a:t>&lt;option value="TPH"&gt;</a:t>
            </a:r>
            <a:r>
              <a:rPr lang="zh-TW" altLang="en-US" sz="1600" dirty="0"/>
              <a:t>新北市</a:t>
            </a:r>
            <a:r>
              <a:rPr lang="en-US" altLang="zh-TW" sz="1600" dirty="0"/>
              <a:t>&lt;/option&gt;</a:t>
            </a:r>
          </a:p>
          <a:p>
            <a:pPr>
              <a:defRPr/>
            </a:pPr>
            <a:r>
              <a:rPr lang="zh-TW" altLang="en-US" sz="1600" dirty="0"/>
              <a:t>    </a:t>
            </a:r>
            <a:r>
              <a:rPr lang="en-US" altLang="zh-TW" sz="1600" dirty="0"/>
              <a:t>&lt;option value="TYC"&gt;</a:t>
            </a:r>
            <a:r>
              <a:rPr lang="zh-TW" altLang="en-US" sz="1600" dirty="0"/>
              <a:t>桃園市</a:t>
            </a:r>
            <a:r>
              <a:rPr lang="en-US" altLang="zh-TW" sz="1600" dirty="0"/>
              <a:t>&lt;/option&gt;</a:t>
            </a:r>
          </a:p>
          <a:p>
            <a:pPr>
              <a:defRPr/>
            </a:pPr>
            <a:r>
              <a:rPr lang="zh-TW" altLang="en-US" sz="1600" dirty="0"/>
              <a:t>    </a:t>
            </a:r>
            <a:r>
              <a:rPr lang="en-US" altLang="zh-TW" sz="1600" dirty="0"/>
              <a:t>&lt;option value="HSC"&gt;</a:t>
            </a:r>
            <a:r>
              <a:rPr lang="zh-TW" altLang="en-US" sz="1600" dirty="0"/>
              <a:t>新竹市</a:t>
            </a:r>
            <a:r>
              <a:rPr lang="en-US" altLang="zh-TW" sz="1600" dirty="0"/>
              <a:t>&lt;/option&gt;</a:t>
            </a:r>
          </a:p>
          <a:p>
            <a:pPr>
              <a:defRPr/>
            </a:pPr>
            <a:r>
              <a:rPr lang="en-US" altLang="zh-TW" sz="1600" dirty="0"/>
              <a:t>&lt;/select&gt;</a:t>
            </a:r>
          </a:p>
        </p:txBody>
      </p:sp>
      <p:graphicFrame>
        <p:nvGraphicFramePr>
          <p:cNvPr id="4" name="物件 3"/>
          <p:cNvGraphicFramePr>
            <a:graphicFrameLocks noChangeAspect="1"/>
          </p:cNvGraphicFramePr>
          <p:nvPr>
            <p:extLst>
              <p:ext uri="{D42A27DB-BD31-4B8C-83A1-F6EECF244321}">
                <p14:modId xmlns:p14="http://schemas.microsoft.com/office/powerpoint/2010/main" val="120199087"/>
              </p:ext>
            </p:extLst>
          </p:nvPr>
        </p:nvGraphicFramePr>
        <p:xfrm>
          <a:off x="6453086" y="3131393"/>
          <a:ext cx="820297" cy="1119595"/>
        </p:xfrm>
        <a:graphic>
          <a:graphicData uri="http://schemas.openxmlformats.org/presentationml/2006/ole">
            <mc:AlternateContent xmlns:mc="http://schemas.openxmlformats.org/markup-compatibility/2006">
              <mc:Choice xmlns:v="urn:schemas-microsoft-com:vml" Requires="v">
                <p:oleObj name="Image" r:id="rId3" imgW="939683" imgH="1282540" progId="">
                  <p:embed/>
                </p:oleObj>
              </mc:Choice>
              <mc:Fallback>
                <p:oleObj name="Image" r:id="rId3" imgW="939683" imgH="1282540" progId="">
                  <p:embed/>
                  <p:pic>
                    <p:nvPicPr>
                      <p:cNvPr id="0"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086" y="3131393"/>
                        <a:ext cx="820297" cy="1119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投影片編號版面配置區 9"/>
          <p:cNvSpPr>
            <a:spLocks noGrp="1"/>
          </p:cNvSpPr>
          <p:nvPr>
            <p:ph type="sldNum" sz="quarter" idx="12"/>
          </p:nvPr>
        </p:nvSpPr>
        <p:spPr/>
        <p:txBody>
          <a:bodyPr/>
          <a:lstStyle/>
          <a:p>
            <a:fld id="{F86E7483-409D-4D1B-9719-A7AE4E854181}" type="slidenum">
              <a:rPr lang="zh-TW" altLang="en-US" smtClean="0"/>
              <a:pPr/>
              <a:t>60</a:t>
            </a:fld>
            <a:endParaRPr lang="zh-TW" altLang="en-US"/>
          </a:p>
        </p:txBody>
      </p:sp>
    </p:spTree>
    <p:extLst>
      <p:ext uri="{BB962C8B-B14F-4D97-AF65-F5344CB8AC3E}">
        <p14:creationId xmlns:p14="http://schemas.microsoft.com/office/powerpoint/2010/main" val="163982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按鈕控制項</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dirty="0">
                <a:solidFill>
                  <a:schemeClr val="bg1"/>
                </a:solidFill>
              </a:rPr>
              <a:t>送出按鈕</a:t>
            </a:r>
            <a:endParaRPr lang="en-US" altLang="zh-TW" dirty="0">
              <a:solidFill>
                <a:schemeClr val="bg1"/>
              </a:solidFill>
            </a:endParaRPr>
          </a:p>
          <a:p>
            <a:pPr lvl="1"/>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submit</a:t>
            </a:r>
          </a:p>
          <a:p>
            <a:pPr lvl="1"/>
            <a:r>
              <a:rPr lang="zh-TW" altLang="en-US" dirty="0">
                <a:solidFill>
                  <a:schemeClr val="bg1"/>
                </a:solidFill>
              </a:rPr>
              <a:t>會將表單中使用者輸入的資料送到伺服器端</a:t>
            </a:r>
            <a:endParaRPr lang="en-US" altLang="zh-TW" dirty="0">
              <a:solidFill>
                <a:schemeClr val="bg1"/>
              </a:solidFill>
            </a:endParaRPr>
          </a:p>
          <a:p>
            <a:r>
              <a:rPr lang="zh-TW" altLang="en-US" dirty="0">
                <a:solidFill>
                  <a:schemeClr val="bg1"/>
                </a:solidFill>
              </a:rPr>
              <a:t>清除資料</a:t>
            </a:r>
            <a:endParaRPr lang="en-US" altLang="zh-TW" dirty="0">
              <a:solidFill>
                <a:schemeClr val="bg1"/>
              </a:solidFill>
            </a:endParaRPr>
          </a:p>
          <a:p>
            <a:pPr lvl="1"/>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reset</a:t>
            </a:r>
          </a:p>
          <a:p>
            <a:pPr lvl="1"/>
            <a:r>
              <a:rPr lang="zh-TW" altLang="en-US" dirty="0">
                <a:solidFill>
                  <a:schemeClr val="bg1"/>
                </a:solidFill>
              </a:rPr>
              <a:t>會清除表單中使用者輸入的資料</a:t>
            </a:r>
            <a:endParaRPr lang="en-US" altLang="zh-TW" dirty="0">
              <a:solidFill>
                <a:schemeClr val="bg1"/>
              </a:solidFill>
            </a:endParaRPr>
          </a:p>
          <a:p>
            <a:endParaRPr lang="en-US" altLang="zh-TW" dirty="0">
              <a:solidFill>
                <a:schemeClr val="bg1"/>
              </a:solidFill>
            </a:endParaRPr>
          </a:p>
          <a:p>
            <a:pPr>
              <a:buNone/>
            </a:pPr>
            <a:r>
              <a:rPr lang="zh-TW" altLang="en-US" dirty="0">
                <a:solidFill>
                  <a:schemeClr val="bg1"/>
                </a:solidFill>
              </a:rPr>
              <a:t>   </a:t>
            </a:r>
            <a:endParaRPr lang="en-US" altLang="zh-TW" dirty="0">
              <a:solidFill>
                <a:schemeClr val="bg1"/>
              </a:solidFill>
            </a:endParaRPr>
          </a:p>
          <a:p>
            <a:pPr>
              <a:buNone/>
            </a:pPr>
            <a:endParaRPr lang="en-US" altLang="zh-TW" sz="2400" dirty="0">
              <a:solidFill>
                <a:schemeClr val="bg1"/>
              </a:solidFill>
            </a:endParaRPr>
          </a:p>
        </p:txBody>
      </p:sp>
      <p:sp>
        <p:nvSpPr>
          <p:cNvPr id="6" name="圓角矩形 5"/>
          <p:cNvSpPr/>
          <p:nvPr/>
        </p:nvSpPr>
        <p:spPr>
          <a:xfrm>
            <a:off x="904671" y="4829879"/>
            <a:ext cx="6147881" cy="89812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2000" dirty="0"/>
              <a:t>&lt;input type="submit" value="</a:t>
            </a:r>
            <a:r>
              <a:rPr lang="zh-TW" altLang="en-US" sz="2000" dirty="0"/>
              <a:t>送出</a:t>
            </a:r>
            <a:r>
              <a:rPr lang="en-US" altLang="zh-TW" sz="2000" dirty="0"/>
              <a:t>"&gt;</a:t>
            </a:r>
          </a:p>
          <a:p>
            <a:pPr>
              <a:defRPr/>
            </a:pPr>
            <a:r>
              <a:rPr lang="en-US" altLang="zh-TW" sz="2000" dirty="0"/>
              <a:t>&lt;input type="reset" value="</a:t>
            </a:r>
            <a:r>
              <a:rPr lang="zh-TW" altLang="en-US" sz="2000" dirty="0"/>
              <a:t>清除</a:t>
            </a:r>
            <a:r>
              <a:rPr lang="en-US" altLang="zh-TW" sz="2000" dirty="0"/>
              <a:t>"&gt;</a:t>
            </a:r>
          </a:p>
        </p:txBody>
      </p:sp>
      <p:pic>
        <p:nvPicPr>
          <p:cNvPr id="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9350" y="3788519"/>
            <a:ext cx="691339" cy="42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9350" y="2551553"/>
            <a:ext cx="691339" cy="41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投影片編號版面配置區 8"/>
          <p:cNvSpPr>
            <a:spLocks noGrp="1"/>
          </p:cNvSpPr>
          <p:nvPr>
            <p:ph type="sldNum" sz="quarter" idx="12"/>
          </p:nvPr>
        </p:nvSpPr>
        <p:spPr/>
        <p:txBody>
          <a:bodyPr/>
          <a:lstStyle/>
          <a:p>
            <a:fld id="{F86E7483-409D-4D1B-9719-A7AE4E854181}" type="slidenum">
              <a:rPr lang="zh-TW" altLang="en-US" smtClean="0"/>
              <a:pPr/>
              <a:t>61</a:t>
            </a:fld>
            <a:endParaRPr lang="zh-TW" altLang="en-US"/>
          </a:p>
        </p:txBody>
      </p:sp>
    </p:spTree>
    <p:extLst>
      <p:ext uri="{BB962C8B-B14F-4D97-AF65-F5344CB8AC3E}">
        <p14:creationId xmlns:p14="http://schemas.microsoft.com/office/powerpoint/2010/main" val="134587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按鈕控制項</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dirty="0">
                <a:solidFill>
                  <a:schemeClr val="bg1"/>
                </a:solidFill>
              </a:rPr>
              <a:t>一般按鈕</a:t>
            </a:r>
            <a:endParaRPr lang="en-US" altLang="zh-TW" dirty="0">
              <a:solidFill>
                <a:schemeClr val="bg1"/>
              </a:solidFill>
            </a:endParaRPr>
          </a:p>
          <a:p>
            <a:pPr lvl="1"/>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button</a:t>
            </a:r>
          </a:p>
          <a:p>
            <a:pPr lvl="1"/>
            <a:r>
              <a:rPr lang="zh-TW" altLang="en-US" dirty="0">
                <a:solidFill>
                  <a:schemeClr val="bg1"/>
                </a:solidFill>
              </a:rPr>
              <a:t>使用</a:t>
            </a:r>
            <a:r>
              <a:rPr lang="en-US" altLang="zh-TW" dirty="0">
                <a:solidFill>
                  <a:schemeClr val="bg1"/>
                </a:solidFill>
              </a:rPr>
              <a:t>button</a:t>
            </a:r>
            <a:r>
              <a:rPr lang="zh-TW" altLang="en-US" dirty="0">
                <a:solidFill>
                  <a:schemeClr val="bg1"/>
                </a:solidFill>
              </a:rPr>
              <a:t>元素</a:t>
            </a:r>
            <a:endParaRPr lang="en-US" altLang="zh-TW" dirty="0">
              <a:solidFill>
                <a:schemeClr val="bg1"/>
              </a:solidFill>
            </a:endParaRPr>
          </a:p>
          <a:p>
            <a:pPr lvl="1"/>
            <a:r>
              <a:rPr lang="zh-TW" altLang="en-US" dirty="0">
                <a:solidFill>
                  <a:schemeClr val="bg1"/>
                </a:solidFill>
              </a:rPr>
              <a:t>沒有任何預設功能，用來讓開發人員透過</a:t>
            </a:r>
            <a:r>
              <a:rPr lang="en-US" altLang="zh-TW" dirty="0">
                <a:solidFill>
                  <a:schemeClr val="bg1"/>
                </a:solidFill>
              </a:rPr>
              <a:t>JavaScript</a:t>
            </a:r>
            <a:r>
              <a:rPr lang="zh-TW" altLang="en-US" dirty="0">
                <a:solidFill>
                  <a:schemeClr val="bg1"/>
                </a:solidFill>
              </a:rPr>
              <a:t>程式去自訂一些功能。</a:t>
            </a:r>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r>
              <a:rPr lang="zh-TW" altLang="en-US" dirty="0">
                <a:solidFill>
                  <a:schemeClr val="bg1"/>
                </a:solidFill>
              </a:rPr>
              <a:t>常用屬性</a:t>
            </a:r>
            <a:endParaRPr lang="en-US" altLang="zh-TW" dirty="0">
              <a:solidFill>
                <a:schemeClr val="bg1"/>
              </a:solidFill>
            </a:endParaRPr>
          </a:p>
          <a:p>
            <a:pPr lvl="2"/>
            <a:r>
              <a:rPr lang="en-US" altLang="zh-TW" dirty="0">
                <a:solidFill>
                  <a:schemeClr val="bg1"/>
                </a:solidFill>
              </a:rPr>
              <a:t>name</a:t>
            </a:r>
            <a:r>
              <a:rPr lang="zh-TW" altLang="en-US" dirty="0">
                <a:solidFill>
                  <a:schemeClr val="bg1"/>
                </a:solidFill>
              </a:rPr>
              <a:t>、</a:t>
            </a:r>
            <a:r>
              <a:rPr lang="en-US" altLang="zh-TW" dirty="0">
                <a:solidFill>
                  <a:schemeClr val="bg1"/>
                </a:solidFill>
              </a:rPr>
              <a:t>id</a:t>
            </a:r>
            <a:r>
              <a:rPr lang="zh-TW" altLang="en-US" dirty="0">
                <a:solidFill>
                  <a:schemeClr val="bg1"/>
                </a:solidFill>
              </a:rPr>
              <a:t>、</a:t>
            </a:r>
            <a:r>
              <a:rPr lang="en-US" altLang="zh-TW" dirty="0">
                <a:solidFill>
                  <a:schemeClr val="bg1"/>
                </a:solidFill>
              </a:rPr>
              <a:t>value</a:t>
            </a:r>
          </a:p>
          <a:p>
            <a:pPr lvl="2"/>
            <a:r>
              <a:rPr lang="en-US" altLang="zh-TW" dirty="0">
                <a:solidFill>
                  <a:schemeClr val="bg1"/>
                </a:solidFill>
              </a:rPr>
              <a:t>disabled(</a:t>
            </a:r>
            <a:r>
              <a:rPr lang="zh-TW" altLang="en-US" dirty="0">
                <a:solidFill>
                  <a:schemeClr val="bg1"/>
                </a:solidFill>
              </a:rPr>
              <a:t>取消按鈕功能</a:t>
            </a:r>
            <a:r>
              <a:rPr lang="en-US" altLang="zh-TW" dirty="0">
                <a:solidFill>
                  <a:schemeClr val="bg1"/>
                </a:solidFill>
              </a:rPr>
              <a:t>)</a:t>
            </a:r>
          </a:p>
          <a:p>
            <a:pPr>
              <a:buNone/>
            </a:pPr>
            <a:endParaRPr lang="en-US" altLang="zh-TW" dirty="0">
              <a:solidFill>
                <a:schemeClr val="bg1"/>
              </a:solidFill>
            </a:endParaRPr>
          </a:p>
        </p:txBody>
      </p:sp>
      <p:sp>
        <p:nvSpPr>
          <p:cNvPr id="6" name="圓角矩形 5"/>
          <p:cNvSpPr/>
          <p:nvPr/>
        </p:nvSpPr>
        <p:spPr>
          <a:xfrm>
            <a:off x="1201905" y="3886666"/>
            <a:ext cx="7037423" cy="89812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&lt;input type=“button” name=“button1” id=“button1”</a:t>
            </a:r>
            <a:r>
              <a:rPr lang="zh-TW" altLang="en-US" sz="1600" dirty="0"/>
              <a:t> </a:t>
            </a:r>
            <a:r>
              <a:rPr lang="en-US" altLang="zh-TW" sz="1600" dirty="0"/>
              <a:t>value=“</a:t>
            </a:r>
            <a:r>
              <a:rPr lang="zh-TW" altLang="en-US" sz="1600" dirty="0"/>
              <a:t>一般按鈕</a:t>
            </a:r>
            <a:r>
              <a:rPr lang="en-US" altLang="zh-TW" sz="1600" dirty="0"/>
              <a:t>"&gt;</a:t>
            </a:r>
            <a:endParaRPr lang="zh-TW" altLang="en-US" sz="1600" dirty="0"/>
          </a:p>
          <a:p>
            <a:pPr>
              <a:defRPr/>
            </a:pPr>
            <a:r>
              <a:rPr lang="en-US" altLang="zh-TW" sz="1600" dirty="0"/>
              <a:t>&lt;button type=“button” name=“button1” id=“button1” &gt;</a:t>
            </a:r>
            <a:r>
              <a:rPr lang="zh-TW" altLang="en-US" sz="1600" dirty="0"/>
              <a:t>一般按鈕</a:t>
            </a:r>
            <a:r>
              <a:rPr lang="en-US" altLang="zh-TW" sz="1600" dirty="0"/>
              <a:t>&lt;/button&gt;</a:t>
            </a:r>
          </a:p>
        </p:txBody>
      </p:sp>
      <p:pic>
        <p:nvPicPr>
          <p:cNvPr id="9" name="圖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9671" y="5369734"/>
            <a:ext cx="1769657" cy="38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4"/>
          <p:cNvSpPr>
            <a:spLocks noGrp="1"/>
          </p:cNvSpPr>
          <p:nvPr>
            <p:ph type="sldNum" sz="quarter" idx="12"/>
          </p:nvPr>
        </p:nvSpPr>
        <p:spPr/>
        <p:txBody>
          <a:bodyPr/>
          <a:lstStyle/>
          <a:p>
            <a:fld id="{F86E7483-409D-4D1B-9719-A7AE4E854181}" type="slidenum">
              <a:rPr lang="zh-TW" altLang="en-US" smtClean="0"/>
              <a:pPr/>
              <a:t>62</a:t>
            </a:fld>
            <a:endParaRPr lang="zh-TW" altLang="en-US"/>
          </a:p>
        </p:txBody>
      </p:sp>
    </p:spTree>
    <p:extLst>
      <p:ext uri="{BB962C8B-B14F-4D97-AF65-F5344CB8AC3E}">
        <p14:creationId xmlns:p14="http://schemas.microsoft.com/office/powerpoint/2010/main" val="1348415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檔案上傳控制項</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pPr marL="342900" lvl="1" indent="-342900">
              <a:defRPr/>
            </a:pPr>
            <a:r>
              <a:rPr lang="zh-TW" altLang="en-US" dirty="0">
                <a:solidFill>
                  <a:schemeClr val="bg1"/>
                </a:solidFill>
              </a:rPr>
              <a:t>上傳檔案</a:t>
            </a:r>
            <a:endParaRPr lang="en-US" altLang="zh-TW" dirty="0">
              <a:solidFill>
                <a:schemeClr val="bg1"/>
              </a:solidFill>
            </a:endParaRPr>
          </a:p>
          <a:p>
            <a:pPr marL="742950" lvl="2" indent="-342900">
              <a:defRPr/>
            </a:pPr>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file</a:t>
            </a:r>
          </a:p>
          <a:p>
            <a:pPr marL="742950" lvl="2" indent="-342900">
              <a:defRPr/>
            </a:pPr>
            <a:endParaRPr lang="en-US" altLang="zh-TW" dirty="0">
              <a:solidFill>
                <a:schemeClr val="bg1"/>
              </a:solidFill>
            </a:endParaRPr>
          </a:p>
          <a:p>
            <a:pPr marL="742950" lvl="2" indent="-342900">
              <a:defRPr/>
            </a:pPr>
            <a:endParaRPr lang="en-US" altLang="zh-TW" dirty="0">
              <a:solidFill>
                <a:schemeClr val="bg1"/>
              </a:solidFill>
            </a:endParaRPr>
          </a:p>
          <a:p>
            <a:pPr marL="742950" lvl="2" indent="-342900">
              <a:defRPr/>
            </a:pPr>
            <a:endParaRPr lang="en-US" altLang="zh-TW" dirty="0">
              <a:solidFill>
                <a:schemeClr val="bg1"/>
              </a:solidFill>
            </a:endParaRPr>
          </a:p>
          <a:p>
            <a:pPr marL="342900" lvl="1" indent="-342900">
              <a:defRPr/>
            </a:pPr>
            <a:endParaRPr lang="en-US" altLang="zh-TW" dirty="0">
              <a:solidFill>
                <a:schemeClr val="bg1"/>
              </a:solidFill>
            </a:endParaRPr>
          </a:p>
          <a:p>
            <a:pPr marL="742950" lvl="2" indent="-342900">
              <a:defRPr/>
            </a:pPr>
            <a:endParaRPr lang="en-US" altLang="zh-TW" dirty="0">
              <a:solidFill>
                <a:schemeClr val="bg1"/>
              </a:solidFill>
            </a:endParaRPr>
          </a:p>
          <a:p>
            <a:pPr marL="742950" lvl="2" indent="-342900">
              <a:defRPr/>
            </a:pPr>
            <a:endParaRPr lang="en-US" altLang="zh-TW" dirty="0">
              <a:solidFill>
                <a:schemeClr val="bg1"/>
              </a:solidFill>
            </a:endParaRPr>
          </a:p>
          <a:p>
            <a:pPr marL="400050" lvl="2" indent="0">
              <a:buNone/>
              <a:defRPr/>
            </a:pPr>
            <a:endParaRPr lang="en-US" altLang="zh-TW" dirty="0">
              <a:solidFill>
                <a:schemeClr val="bg1"/>
              </a:solidFill>
            </a:endParaRPr>
          </a:p>
          <a:p>
            <a:pPr>
              <a:defRPr/>
            </a:pPr>
            <a:endParaRPr lang="en-US" altLang="zh-TW" dirty="0">
              <a:solidFill>
                <a:schemeClr val="bg1"/>
              </a:solidFill>
            </a:endParaRPr>
          </a:p>
          <a:p>
            <a:pPr>
              <a:buNone/>
              <a:defRPr/>
            </a:pPr>
            <a:r>
              <a:rPr lang="zh-TW" altLang="en-US" dirty="0">
                <a:solidFill>
                  <a:schemeClr val="bg1"/>
                </a:solidFill>
              </a:rPr>
              <a:t>   </a:t>
            </a:r>
            <a:endParaRPr lang="en-US" altLang="zh-TW" sz="2400" dirty="0">
              <a:solidFill>
                <a:schemeClr val="bg1"/>
              </a:solidFill>
            </a:endParaRPr>
          </a:p>
        </p:txBody>
      </p:sp>
      <p:sp>
        <p:nvSpPr>
          <p:cNvPr id="6" name="圓角矩形 5"/>
          <p:cNvSpPr/>
          <p:nvPr/>
        </p:nvSpPr>
        <p:spPr>
          <a:xfrm>
            <a:off x="764160" y="2773959"/>
            <a:ext cx="7037423" cy="549147"/>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&lt;label class="title"&gt;</a:t>
            </a:r>
            <a:r>
              <a:rPr lang="zh-TW" altLang="en-US" sz="1600" dirty="0"/>
              <a:t>照片</a:t>
            </a:r>
            <a:r>
              <a:rPr lang="en-US" altLang="zh-TW" sz="1600" dirty="0"/>
              <a:t>:&lt;/label&gt;&lt;input type="file" name="file1"&gt;</a:t>
            </a:r>
          </a:p>
        </p:txBody>
      </p:sp>
      <p:pic>
        <p:nvPicPr>
          <p:cNvPr id="7" name="圖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160" y="3614215"/>
            <a:ext cx="2319508" cy="37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圓角矩形 7"/>
          <p:cNvSpPr/>
          <p:nvPr/>
        </p:nvSpPr>
        <p:spPr>
          <a:xfrm>
            <a:off x="764160" y="5113668"/>
            <a:ext cx="7037423" cy="549147"/>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marL="0" lvl="1">
              <a:lnSpc>
                <a:spcPct val="90000"/>
              </a:lnSpc>
              <a:defRPr/>
            </a:pPr>
            <a:r>
              <a:rPr lang="en-US" altLang="zh-TW" sz="2000" dirty="0"/>
              <a:t>HTML5</a:t>
            </a:r>
            <a:r>
              <a:rPr lang="zh-TW" altLang="en-US" sz="2000" dirty="0"/>
              <a:t>提供更多的表單輸入類型及屬性</a:t>
            </a:r>
            <a:endParaRPr lang="en-US" altLang="zh-TW" sz="2000" dirty="0"/>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63</a:t>
            </a:fld>
            <a:endParaRPr lang="zh-TW" altLang="en-US"/>
          </a:p>
        </p:txBody>
      </p:sp>
    </p:spTree>
    <p:extLst>
      <p:ext uri="{BB962C8B-B14F-4D97-AF65-F5344CB8AC3E}">
        <p14:creationId xmlns:p14="http://schemas.microsoft.com/office/powerpoint/2010/main" val="40854720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範例表單標籤</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fontScale="55000" lnSpcReduction="20000"/>
          </a:bodyPr>
          <a:lstStyle/>
          <a:p>
            <a:pPr marL="0" indent="0">
              <a:spcBef>
                <a:spcPts val="600"/>
              </a:spcBef>
              <a:buNone/>
              <a:defRPr/>
            </a:pPr>
            <a:r>
              <a:rPr lang="en-US" altLang="zh-TW" dirty="0">
                <a:solidFill>
                  <a:schemeClr val="bg1"/>
                </a:solidFill>
              </a:rPr>
              <a:t>&lt;form action="#" method="post"&gt;</a:t>
            </a:r>
          </a:p>
          <a:p>
            <a:pPr marL="0" indent="0">
              <a:spcBef>
                <a:spcPts val="600"/>
              </a:spcBef>
              <a:buNone/>
              <a:defRPr/>
            </a:pPr>
            <a:r>
              <a:rPr lang="en-US" altLang="zh-TW" dirty="0">
                <a:solidFill>
                  <a:schemeClr val="bg1"/>
                </a:solidFill>
              </a:rPr>
              <a:t>&lt;</a:t>
            </a:r>
            <a:r>
              <a:rPr lang="en-US" altLang="zh-TW" dirty="0" err="1">
                <a:solidFill>
                  <a:schemeClr val="bg1"/>
                </a:solidFill>
              </a:rPr>
              <a:t>fieldset</a:t>
            </a:r>
            <a:r>
              <a:rPr lang="en-US" altLang="zh-TW" dirty="0">
                <a:solidFill>
                  <a:schemeClr val="bg1"/>
                </a:solidFill>
              </a:rPr>
              <a:t>&gt;</a:t>
            </a:r>
          </a:p>
          <a:p>
            <a:pPr>
              <a:spcBef>
                <a:spcPts val="600"/>
              </a:spcBef>
              <a:buNone/>
              <a:defRPr/>
            </a:pPr>
            <a:r>
              <a:rPr lang="en-US" altLang="zh-TW" dirty="0">
                <a:solidFill>
                  <a:schemeClr val="bg1"/>
                </a:solidFill>
              </a:rPr>
              <a:t>&lt;legend&gt;</a:t>
            </a:r>
            <a:r>
              <a:rPr lang="zh-TW" altLang="en-US" dirty="0">
                <a:solidFill>
                  <a:schemeClr val="bg1"/>
                </a:solidFill>
              </a:rPr>
              <a:t>個人資料一</a:t>
            </a:r>
            <a:r>
              <a:rPr lang="en-US" altLang="zh-TW" dirty="0">
                <a:solidFill>
                  <a:schemeClr val="bg1"/>
                </a:solidFill>
              </a:rPr>
              <a:t>&lt;</a:t>
            </a:r>
            <a:r>
              <a:rPr lang="en-US" altLang="zh-TW" dirty="0" err="1">
                <a:solidFill>
                  <a:schemeClr val="bg1"/>
                </a:solidFill>
              </a:rPr>
              <a:t>em</a:t>
            </a:r>
            <a:r>
              <a:rPr lang="en-US" altLang="zh-TW" dirty="0">
                <a:solidFill>
                  <a:schemeClr val="bg1"/>
                </a:solidFill>
              </a:rPr>
              <a:t>&gt;(</a:t>
            </a:r>
            <a:r>
              <a:rPr lang="zh-TW" altLang="en-US" dirty="0">
                <a:solidFill>
                  <a:schemeClr val="bg1"/>
                </a:solidFill>
              </a:rPr>
              <a:t>必填</a:t>
            </a:r>
            <a:r>
              <a:rPr lang="en-US" altLang="zh-TW" dirty="0">
                <a:solidFill>
                  <a:schemeClr val="bg1"/>
                </a:solidFill>
              </a:rPr>
              <a:t>)&lt;/</a:t>
            </a:r>
            <a:r>
              <a:rPr lang="en-US" altLang="zh-TW" dirty="0" err="1">
                <a:solidFill>
                  <a:schemeClr val="bg1"/>
                </a:solidFill>
              </a:rPr>
              <a:t>em</a:t>
            </a:r>
            <a:r>
              <a:rPr lang="en-US" altLang="zh-TW" dirty="0">
                <a:solidFill>
                  <a:schemeClr val="bg1"/>
                </a:solidFill>
              </a:rPr>
              <a:t>&gt;&lt;/legend&gt;</a:t>
            </a:r>
          </a:p>
          <a:p>
            <a:pPr>
              <a:spcBef>
                <a:spcPts val="600"/>
              </a:spcBef>
              <a:buNone/>
              <a:defRPr/>
            </a:pPr>
            <a:r>
              <a:rPr lang="en-US" altLang="zh-TW" dirty="0">
                <a:solidFill>
                  <a:schemeClr val="bg1"/>
                </a:solidFill>
              </a:rPr>
              <a:t>      &lt;div class="</a:t>
            </a:r>
            <a:r>
              <a:rPr lang="en-US" altLang="zh-TW" dirty="0" err="1">
                <a:solidFill>
                  <a:schemeClr val="bg1"/>
                </a:solidFill>
              </a:rPr>
              <a:t>st</a:t>
            </a:r>
            <a:r>
              <a:rPr lang="en-US" altLang="zh-TW" dirty="0">
                <a:solidFill>
                  <a:schemeClr val="bg1"/>
                </a:solidFill>
              </a:rPr>
              <a:t>"&gt;</a:t>
            </a:r>
          </a:p>
          <a:p>
            <a:pPr>
              <a:spcBef>
                <a:spcPts val="600"/>
              </a:spcBef>
              <a:buNone/>
              <a:defRPr/>
            </a:pPr>
            <a:r>
              <a:rPr lang="en-US" altLang="zh-TW" dirty="0">
                <a:solidFill>
                  <a:schemeClr val="bg1"/>
                </a:solidFill>
              </a:rPr>
              <a:t>		&lt;label class="title"&gt;</a:t>
            </a:r>
            <a:r>
              <a:rPr lang="zh-TW" altLang="en-US" dirty="0">
                <a:solidFill>
                  <a:schemeClr val="bg1"/>
                </a:solidFill>
              </a:rPr>
              <a:t>姓名</a:t>
            </a:r>
            <a:r>
              <a:rPr lang="en-US" altLang="zh-TW" dirty="0">
                <a:solidFill>
                  <a:schemeClr val="bg1"/>
                </a:solidFill>
              </a:rPr>
              <a:t>:&lt;/label&gt;</a:t>
            </a:r>
          </a:p>
          <a:p>
            <a:pPr>
              <a:spcBef>
                <a:spcPts val="600"/>
              </a:spcBef>
              <a:buNone/>
              <a:defRPr/>
            </a:pPr>
            <a:r>
              <a:rPr lang="en-US" altLang="zh-TW" dirty="0">
                <a:solidFill>
                  <a:schemeClr val="bg1"/>
                </a:solidFill>
              </a:rPr>
              <a:t>		&lt;input type="text" name="account"  value="guest"  size="10"&gt;</a:t>
            </a:r>
          </a:p>
          <a:p>
            <a:pPr>
              <a:spcBef>
                <a:spcPts val="600"/>
              </a:spcBef>
              <a:buNone/>
              <a:defRPr/>
            </a:pPr>
            <a:r>
              <a:rPr lang="en-US" altLang="zh-TW" dirty="0">
                <a:solidFill>
                  <a:schemeClr val="bg1"/>
                </a:solidFill>
              </a:rPr>
              <a:t>      &lt;/div&gt;</a:t>
            </a:r>
          </a:p>
          <a:p>
            <a:pPr>
              <a:spcBef>
                <a:spcPts val="600"/>
              </a:spcBef>
              <a:buNone/>
              <a:defRPr/>
            </a:pPr>
            <a:r>
              <a:rPr lang="en-US" altLang="zh-TW" dirty="0">
                <a:solidFill>
                  <a:schemeClr val="bg1"/>
                </a:solidFill>
              </a:rPr>
              <a:t>      &lt;div class="</a:t>
            </a:r>
            <a:r>
              <a:rPr lang="en-US" altLang="zh-TW" dirty="0" err="1">
                <a:solidFill>
                  <a:schemeClr val="bg1"/>
                </a:solidFill>
              </a:rPr>
              <a:t>st</a:t>
            </a:r>
            <a:r>
              <a:rPr lang="en-US" altLang="zh-TW" dirty="0">
                <a:solidFill>
                  <a:schemeClr val="bg1"/>
                </a:solidFill>
              </a:rPr>
              <a:t>"&gt;</a:t>
            </a:r>
          </a:p>
          <a:p>
            <a:pPr>
              <a:spcBef>
                <a:spcPts val="600"/>
              </a:spcBef>
              <a:buNone/>
              <a:defRPr/>
            </a:pPr>
            <a:r>
              <a:rPr lang="en-US" altLang="zh-TW" dirty="0">
                <a:solidFill>
                  <a:schemeClr val="bg1"/>
                </a:solidFill>
              </a:rPr>
              <a:t>            	&lt;label class="title"&gt;</a:t>
            </a:r>
            <a:r>
              <a:rPr lang="zh-TW" altLang="en-US" dirty="0">
                <a:solidFill>
                  <a:schemeClr val="bg1"/>
                </a:solidFill>
              </a:rPr>
              <a:t>密碼</a:t>
            </a:r>
            <a:r>
              <a:rPr lang="en-US" altLang="zh-TW" dirty="0">
                <a:solidFill>
                  <a:schemeClr val="bg1"/>
                </a:solidFill>
              </a:rPr>
              <a:t>:&lt;/label&gt;</a:t>
            </a:r>
          </a:p>
          <a:p>
            <a:pPr>
              <a:spcBef>
                <a:spcPts val="600"/>
              </a:spcBef>
              <a:defRPr/>
            </a:pPr>
            <a:r>
              <a:rPr lang="en-US" altLang="zh-TW" dirty="0">
                <a:solidFill>
                  <a:schemeClr val="bg1"/>
                </a:solidFill>
              </a:rPr>
              <a:t>              &lt;input type= " password" name="</a:t>
            </a:r>
            <a:r>
              <a:rPr lang="en-US" altLang="zh-TW" dirty="0" err="1">
                <a:solidFill>
                  <a:schemeClr val="bg1"/>
                </a:solidFill>
              </a:rPr>
              <a:t>pwd</a:t>
            </a:r>
            <a:r>
              <a:rPr lang="en-US" altLang="zh-TW" dirty="0">
                <a:solidFill>
                  <a:schemeClr val="bg1"/>
                </a:solidFill>
              </a:rPr>
              <a:t>" size="10"&gt;</a:t>
            </a:r>
          </a:p>
          <a:p>
            <a:pPr>
              <a:spcBef>
                <a:spcPts val="600"/>
              </a:spcBef>
              <a:buNone/>
              <a:defRPr/>
            </a:pPr>
            <a:r>
              <a:rPr lang="en-US" altLang="zh-TW" dirty="0">
                <a:solidFill>
                  <a:schemeClr val="bg1"/>
                </a:solidFill>
              </a:rPr>
              <a:t>      &lt;/div&gt;</a:t>
            </a:r>
          </a:p>
          <a:p>
            <a:pPr>
              <a:spcBef>
                <a:spcPts val="600"/>
              </a:spcBef>
              <a:buNone/>
              <a:defRPr/>
            </a:pPr>
            <a:r>
              <a:rPr lang="en-US" altLang="zh-TW" dirty="0">
                <a:solidFill>
                  <a:schemeClr val="bg1"/>
                </a:solidFill>
              </a:rPr>
              <a:t>	&lt;div class="</a:t>
            </a:r>
            <a:r>
              <a:rPr lang="en-US" altLang="zh-TW" dirty="0" err="1">
                <a:solidFill>
                  <a:schemeClr val="bg1"/>
                </a:solidFill>
              </a:rPr>
              <a:t>st</a:t>
            </a:r>
            <a:r>
              <a:rPr lang="en-US" altLang="zh-TW" dirty="0">
                <a:solidFill>
                  <a:schemeClr val="bg1"/>
                </a:solidFill>
              </a:rPr>
              <a:t>"&gt;</a:t>
            </a:r>
          </a:p>
          <a:p>
            <a:pPr>
              <a:spcBef>
                <a:spcPts val="600"/>
              </a:spcBef>
              <a:buNone/>
              <a:defRPr/>
            </a:pPr>
            <a:r>
              <a:rPr lang="zh-TW" altLang="en-US" dirty="0">
                <a:solidFill>
                  <a:schemeClr val="bg1"/>
                </a:solidFill>
              </a:rPr>
              <a:t>               </a:t>
            </a:r>
            <a:r>
              <a:rPr lang="en-US" altLang="zh-TW" dirty="0">
                <a:solidFill>
                  <a:schemeClr val="bg1"/>
                </a:solidFill>
              </a:rPr>
              <a:t>	&lt;label class="title"&gt;</a:t>
            </a:r>
            <a:r>
              <a:rPr lang="zh-TW" altLang="en-US" dirty="0">
                <a:solidFill>
                  <a:schemeClr val="bg1"/>
                </a:solidFill>
              </a:rPr>
              <a:t>性別</a:t>
            </a:r>
            <a:r>
              <a:rPr lang="en-US" altLang="zh-TW" dirty="0">
                <a:solidFill>
                  <a:schemeClr val="bg1"/>
                </a:solidFill>
              </a:rPr>
              <a:t>:&lt;/label&gt;</a:t>
            </a:r>
          </a:p>
          <a:p>
            <a:pPr>
              <a:spcBef>
                <a:spcPts val="600"/>
              </a:spcBef>
              <a:buNone/>
              <a:defRPr/>
            </a:pPr>
            <a:r>
              <a:rPr lang="zh-TW" altLang="en-US" dirty="0">
                <a:solidFill>
                  <a:schemeClr val="bg1"/>
                </a:solidFill>
              </a:rPr>
              <a:t>               </a:t>
            </a:r>
            <a:r>
              <a:rPr lang="en-US" altLang="zh-TW" dirty="0">
                <a:solidFill>
                  <a:schemeClr val="bg1"/>
                </a:solidFill>
              </a:rPr>
              <a:t>	&lt;input type="radio" name="gender" value="male"&gt;</a:t>
            </a:r>
            <a:r>
              <a:rPr lang="zh-TW" altLang="en-US" dirty="0">
                <a:solidFill>
                  <a:schemeClr val="bg1"/>
                </a:solidFill>
              </a:rPr>
              <a:t>男</a:t>
            </a:r>
            <a:endParaRPr lang="en-US" altLang="zh-TW" dirty="0">
              <a:solidFill>
                <a:schemeClr val="bg1"/>
              </a:solidFill>
            </a:endParaRPr>
          </a:p>
          <a:p>
            <a:pPr>
              <a:spcBef>
                <a:spcPts val="600"/>
              </a:spcBef>
              <a:buNone/>
              <a:defRPr/>
            </a:pPr>
            <a:r>
              <a:rPr lang="zh-TW" altLang="en-US" dirty="0">
                <a:solidFill>
                  <a:schemeClr val="bg1"/>
                </a:solidFill>
              </a:rPr>
              <a:t>               </a:t>
            </a:r>
            <a:r>
              <a:rPr lang="en-US" altLang="zh-TW" dirty="0">
                <a:solidFill>
                  <a:schemeClr val="bg1"/>
                </a:solidFill>
              </a:rPr>
              <a:t>	&lt;input type="radio" name="gender" value="female"&gt;</a:t>
            </a:r>
            <a:r>
              <a:rPr lang="zh-TW" altLang="en-US" dirty="0">
                <a:solidFill>
                  <a:schemeClr val="bg1"/>
                </a:solidFill>
              </a:rPr>
              <a:t>女</a:t>
            </a:r>
          </a:p>
          <a:p>
            <a:pPr>
              <a:spcBef>
                <a:spcPts val="600"/>
              </a:spcBef>
              <a:buNone/>
              <a:defRPr/>
            </a:pPr>
            <a:r>
              <a:rPr lang="zh-TW" altLang="en-US" dirty="0">
                <a:solidFill>
                  <a:schemeClr val="bg1"/>
                </a:solidFill>
              </a:rPr>
              <a:t>      </a:t>
            </a:r>
            <a:r>
              <a:rPr lang="en-US" altLang="zh-TW" dirty="0">
                <a:solidFill>
                  <a:schemeClr val="bg1"/>
                </a:solidFill>
              </a:rPr>
              <a:t>&lt;/div&gt;</a:t>
            </a:r>
          </a:p>
          <a:p>
            <a:pPr>
              <a:spcBef>
                <a:spcPts val="600"/>
              </a:spcBef>
              <a:buNone/>
              <a:defRPr/>
            </a:pPr>
            <a:r>
              <a:rPr lang="en-US" altLang="zh-TW" dirty="0">
                <a:solidFill>
                  <a:schemeClr val="bg1"/>
                </a:solidFill>
              </a:rPr>
              <a:t>&lt;/</a:t>
            </a:r>
            <a:r>
              <a:rPr lang="en-US" altLang="zh-TW" dirty="0" err="1">
                <a:solidFill>
                  <a:schemeClr val="bg1"/>
                </a:solidFill>
              </a:rPr>
              <a:t>fieldset</a:t>
            </a:r>
            <a:r>
              <a:rPr lang="en-US" altLang="zh-TW" dirty="0">
                <a:solidFill>
                  <a:schemeClr val="bg1"/>
                </a:solidFill>
              </a:rPr>
              <a:t>&gt;   </a:t>
            </a:r>
          </a:p>
          <a:p>
            <a:pPr>
              <a:spcBef>
                <a:spcPts val="600"/>
              </a:spcBef>
              <a:buNone/>
              <a:defRPr/>
            </a:pPr>
            <a:r>
              <a:rPr lang="en-US" altLang="zh-TW" dirty="0">
                <a:solidFill>
                  <a:schemeClr val="bg1"/>
                </a:solidFill>
              </a:rPr>
              <a:t>&lt;/form&gt;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64</a:t>
            </a:fld>
            <a:endParaRPr lang="zh-TW" altLang="en-US"/>
          </a:p>
        </p:txBody>
      </p:sp>
      <p:pic>
        <p:nvPicPr>
          <p:cNvPr id="6" name="圖片 5">
            <a:extLst>
              <a:ext uri="{FF2B5EF4-FFF2-40B4-BE49-F238E27FC236}">
                <a16:creationId xmlns:a16="http://schemas.microsoft.com/office/drawing/2014/main" id="{B078AB5B-8902-4E5D-BB32-5319E00B631F}"/>
              </a:ext>
            </a:extLst>
          </p:cNvPr>
          <p:cNvPicPr>
            <a:picLocks noChangeAspect="1"/>
          </p:cNvPicPr>
          <p:nvPr/>
        </p:nvPicPr>
        <p:blipFill>
          <a:blip r:embed="rId3"/>
          <a:stretch>
            <a:fillRect/>
          </a:stretch>
        </p:blipFill>
        <p:spPr>
          <a:xfrm>
            <a:off x="5227144" y="1690689"/>
            <a:ext cx="3057525" cy="1162050"/>
          </a:xfrm>
          <a:prstGeom prst="rect">
            <a:avLst/>
          </a:prstGeom>
        </p:spPr>
      </p:pic>
    </p:spTree>
    <p:extLst>
      <p:ext uri="{BB962C8B-B14F-4D97-AF65-F5344CB8AC3E}">
        <p14:creationId xmlns:p14="http://schemas.microsoft.com/office/powerpoint/2010/main" val="1148342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範例表單標籤</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3739128" cy="4429260"/>
          </a:xfrm>
        </p:spPr>
        <p:txBody>
          <a:bodyPr>
            <a:normAutofit fontScale="85000" lnSpcReduction="20000"/>
          </a:bodyPr>
          <a:lstStyle/>
          <a:p>
            <a:pPr marL="0" indent="0">
              <a:buNone/>
              <a:defRPr/>
            </a:pPr>
            <a:r>
              <a:rPr lang="en-US" altLang="zh-TW" sz="2400" dirty="0">
                <a:solidFill>
                  <a:schemeClr val="bg1"/>
                </a:solidFill>
              </a:rPr>
              <a:t>&lt;style&gt;</a:t>
            </a:r>
          </a:p>
          <a:p>
            <a:pPr marL="0" indent="0">
              <a:buNone/>
              <a:defRPr/>
            </a:pPr>
            <a:r>
              <a:rPr lang="en-US" altLang="zh-TW" sz="2400" dirty="0" err="1">
                <a:solidFill>
                  <a:schemeClr val="bg1"/>
                </a:solidFill>
              </a:rPr>
              <a:t>fieldset</a:t>
            </a:r>
            <a:r>
              <a:rPr lang="en-US" altLang="zh-TW" sz="2400" dirty="0">
                <a:solidFill>
                  <a:schemeClr val="bg1"/>
                </a:solidFill>
              </a:rPr>
              <a:t> {</a:t>
            </a:r>
          </a:p>
          <a:p>
            <a:pPr marL="0" indent="0">
              <a:buNone/>
              <a:defRPr/>
            </a:pPr>
            <a:r>
              <a:rPr lang="zh-TW" altLang="en-US" sz="2400" dirty="0">
                <a:solidFill>
                  <a:schemeClr val="bg1"/>
                </a:solidFill>
              </a:rPr>
              <a:t>    </a:t>
            </a:r>
            <a:r>
              <a:rPr lang="en-US" altLang="zh-TW" sz="2400" dirty="0">
                <a:solidFill>
                  <a:schemeClr val="bg1"/>
                </a:solidFill>
              </a:rPr>
              <a:t>width:500px;</a:t>
            </a:r>
          </a:p>
          <a:p>
            <a:pPr marL="0" indent="0">
              <a:buNone/>
              <a:defRPr/>
            </a:pPr>
            <a:r>
              <a:rPr lang="en-US" altLang="zh-TW" sz="2400" dirty="0">
                <a:solidFill>
                  <a:schemeClr val="bg1"/>
                </a:solidFill>
              </a:rPr>
              <a:t>  </a:t>
            </a:r>
            <a:r>
              <a:rPr lang="zh-TW" altLang="en-US" sz="2400" dirty="0">
                <a:solidFill>
                  <a:schemeClr val="bg1"/>
                </a:solidFill>
              </a:rPr>
              <a:t>  </a:t>
            </a:r>
            <a:r>
              <a:rPr lang="en-US" altLang="zh-TW" sz="2400" dirty="0">
                <a:solidFill>
                  <a:schemeClr val="bg1"/>
                </a:solidFill>
              </a:rPr>
              <a:t>margin:15px;</a:t>
            </a:r>
          </a:p>
          <a:p>
            <a:pPr marL="0" indent="0">
              <a:buNone/>
              <a:defRPr/>
            </a:pPr>
            <a:r>
              <a:rPr lang="en-US" altLang="zh-TW" sz="2400" dirty="0">
                <a:solidFill>
                  <a:schemeClr val="bg1"/>
                </a:solidFill>
              </a:rPr>
              <a:t>  </a:t>
            </a:r>
            <a:r>
              <a:rPr lang="zh-TW" altLang="en-US" sz="2400" dirty="0">
                <a:solidFill>
                  <a:schemeClr val="bg1"/>
                </a:solidFill>
              </a:rPr>
              <a:t>  </a:t>
            </a:r>
            <a:r>
              <a:rPr lang="en-US" altLang="zh-TW" sz="2400" dirty="0">
                <a:solidFill>
                  <a:schemeClr val="bg1"/>
                </a:solidFill>
              </a:rPr>
              <a:t>border:1px solid #ACD6FF;</a:t>
            </a:r>
          </a:p>
          <a:p>
            <a:pPr marL="0" indent="0">
              <a:buNone/>
              <a:defRPr/>
            </a:pPr>
            <a:r>
              <a:rPr lang="en-US" altLang="zh-TW" sz="2400" dirty="0">
                <a:solidFill>
                  <a:schemeClr val="bg1"/>
                </a:solidFill>
              </a:rPr>
              <a:t>  </a:t>
            </a:r>
            <a:r>
              <a:rPr lang="zh-TW" altLang="en-US" sz="2400" dirty="0">
                <a:solidFill>
                  <a:schemeClr val="bg1"/>
                </a:solidFill>
              </a:rPr>
              <a:t>  </a:t>
            </a:r>
            <a:r>
              <a:rPr lang="en-US" altLang="zh-TW" sz="2400" dirty="0">
                <a:solidFill>
                  <a:schemeClr val="bg1"/>
                </a:solidFill>
              </a:rPr>
              <a:t>border-radius:10px;</a:t>
            </a:r>
            <a:r>
              <a:rPr lang="zh-TW" altLang="en-US" sz="2400" dirty="0">
                <a:solidFill>
                  <a:schemeClr val="bg1"/>
                </a:solidFill>
              </a:rPr>
              <a:t>  </a:t>
            </a:r>
          </a:p>
          <a:p>
            <a:pPr marL="0" indent="0">
              <a:buNone/>
              <a:defRPr/>
            </a:pPr>
            <a:r>
              <a:rPr lang="en-US" altLang="zh-TW" sz="2400" dirty="0">
                <a:solidFill>
                  <a:schemeClr val="bg1"/>
                </a:solidFill>
              </a:rPr>
              <a:t>}</a:t>
            </a:r>
          </a:p>
          <a:p>
            <a:pPr marL="0" indent="0">
              <a:buNone/>
              <a:defRPr/>
            </a:pPr>
            <a:r>
              <a:rPr lang="en-US" altLang="zh-TW" sz="2400" dirty="0">
                <a:solidFill>
                  <a:schemeClr val="bg1"/>
                </a:solidFill>
              </a:rPr>
              <a:t>legend{</a:t>
            </a:r>
          </a:p>
          <a:p>
            <a:pPr marL="0" indent="0">
              <a:buNone/>
              <a:defRPr/>
            </a:pPr>
            <a:r>
              <a:rPr lang="en-US" altLang="zh-TW" sz="2400" dirty="0">
                <a:solidFill>
                  <a:schemeClr val="bg1"/>
                </a:solidFill>
              </a:rPr>
              <a:t>     border:1px solid #ACD6FF;</a:t>
            </a:r>
          </a:p>
          <a:p>
            <a:pPr marL="0" indent="0">
              <a:buNone/>
              <a:defRPr/>
            </a:pPr>
            <a:r>
              <a:rPr lang="en-US" altLang="zh-TW" sz="2400" dirty="0">
                <a:solidFill>
                  <a:schemeClr val="bg1"/>
                </a:solidFill>
              </a:rPr>
              <a:t>     border-radius:5px;</a:t>
            </a:r>
          </a:p>
          <a:p>
            <a:pPr marL="0" indent="0">
              <a:buNone/>
              <a:defRPr/>
            </a:pPr>
            <a:r>
              <a:rPr lang="en-US" altLang="zh-TW" sz="2400" dirty="0">
                <a:solidFill>
                  <a:schemeClr val="bg1"/>
                </a:solidFill>
              </a:rPr>
              <a:t>     padding: 5px 15px ;</a:t>
            </a:r>
          </a:p>
          <a:p>
            <a:pPr marL="0" indent="0">
              <a:buNone/>
              <a:defRPr/>
            </a:pPr>
            <a:r>
              <a:rPr lang="en-US" altLang="zh-TW" sz="2400" dirty="0">
                <a:solidFill>
                  <a:schemeClr val="bg1"/>
                </a:solidFill>
              </a:rPr>
              <a:t>}</a:t>
            </a:r>
          </a:p>
          <a:p>
            <a:pPr marL="0" indent="0">
              <a:buNone/>
              <a:defRPr/>
            </a:pPr>
            <a:r>
              <a:rPr lang="en-US" altLang="zh-TW" sz="2400" dirty="0" err="1">
                <a:solidFill>
                  <a:schemeClr val="bg1"/>
                </a:solidFill>
              </a:rPr>
              <a:t>em</a:t>
            </a:r>
            <a:r>
              <a:rPr lang="en-US" altLang="zh-TW" sz="2400" dirty="0">
                <a:solidFill>
                  <a:schemeClr val="bg1"/>
                </a:solidFill>
              </a:rPr>
              <a:t> {</a:t>
            </a:r>
            <a:r>
              <a:rPr lang="en-US" altLang="zh-TW" sz="2400" dirty="0" err="1">
                <a:solidFill>
                  <a:schemeClr val="bg1"/>
                </a:solidFill>
              </a:rPr>
              <a:t>color:red</a:t>
            </a:r>
            <a:r>
              <a:rPr lang="en-US" altLang="zh-TW" sz="2400" dirty="0">
                <a:solidFill>
                  <a:schemeClr val="bg1"/>
                </a:solidFill>
              </a:rPr>
              <a:t>;}</a:t>
            </a: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65</a:t>
            </a:fld>
            <a:endParaRPr lang="zh-TW" altLang="en-US"/>
          </a:p>
        </p:txBody>
      </p:sp>
      <p:sp>
        <p:nvSpPr>
          <p:cNvPr id="6" name="內容版面配置區 2">
            <a:extLst>
              <a:ext uri="{FF2B5EF4-FFF2-40B4-BE49-F238E27FC236}">
                <a16:creationId xmlns:a16="http://schemas.microsoft.com/office/drawing/2014/main" id="{1AAAD8D5-6A51-47FE-B694-A63F2980B6FF}"/>
              </a:ext>
            </a:extLst>
          </p:cNvPr>
          <p:cNvSpPr txBox="1">
            <a:spLocks/>
          </p:cNvSpPr>
          <p:nvPr/>
        </p:nvSpPr>
        <p:spPr>
          <a:xfrm>
            <a:off x="4687410" y="1825625"/>
            <a:ext cx="4012707" cy="44292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altLang="zh-TW" sz="2400" dirty="0">
                <a:solidFill>
                  <a:schemeClr val="bg1"/>
                </a:solidFill>
              </a:rPr>
              <a:t>.</a:t>
            </a:r>
            <a:r>
              <a:rPr lang="en-US" altLang="zh-TW" sz="2400" dirty="0" err="1">
                <a:solidFill>
                  <a:schemeClr val="bg1"/>
                </a:solidFill>
              </a:rPr>
              <a:t>st</a:t>
            </a:r>
            <a:r>
              <a:rPr lang="en-US" altLang="zh-TW" sz="2400" dirty="0">
                <a:solidFill>
                  <a:schemeClr val="bg1"/>
                </a:solidFill>
              </a:rPr>
              <a:t> {</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width:450px;</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margin:20px;</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border-bottom:1px solid #F0F0F0;</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padding-bottom:10px;</a:t>
            </a:r>
          </a:p>
          <a:p>
            <a:pPr marL="0" indent="0">
              <a:buFont typeface="Arial" panose="020B0604020202020204" pitchFamily="34" charset="0"/>
              <a:buNone/>
              <a:defRPr/>
            </a:pPr>
            <a:r>
              <a:rPr lang="en-US" altLang="zh-TW" sz="2400" dirty="0">
                <a:solidFill>
                  <a:schemeClr val="bg1"/>
                </a:solidFill>
              </a:rPr>
              <a:t>}</a:t>
            </a:r>
          </a:p>
          <a:p>
            <a:pPr marL="0" indent="0">
              <a:buFont typeface="Arial" panose="020B0604020202020204" pitchFamily="34" charset="0"/>
              <a:buNone/>
              <a:defRPr/>
            </a:pPr>
            <a:r>
              <a:rPr lang="en-US" altLang="zh-TW" sz="2400" dirty="0">
                <a:solidFill>
                  <a:schemeClr val="bg1"/>
                </a:solidFill>
              </a:rPr>
              <a:t>.title {</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width:100px;</a:t>
            </a:r>
          </a:p>
          <a:p>
            <a:pPr marL="0" indent="0">
              <a:buFont typeface="Arial" panose="020B0604020202020204" pitchFamily="34" charset="0"/>
              <a:buNone/>
              <a:defRPr/>
            </a:pPr>
            <a:r>
              <a:rPr lang="zh-TW" altLang="en-US" sz="2400" dirty="0">
                <a:solidFill>
                  <a:schemeClr val="bg1"/>
                </a:solidFill>
              </a:rPr>
              <a:t>    </a:t>
            </a:r>
            <a:r>
              <a:rPr lang="en-US" altLang="zh-TW" sz="2400" dirty="0" err="1">
                <a:solidFill>
                  <a:schemeClr val="bg1"/>
                </a:solidFill>
              </a:rPr>
              <a:t>float:left</a:t>
            </a:r>
            <a:r>
              <a:rPr lang="en-US" altLang="zh-TW" sz="2400" dirty="0">
                <a:solidFill>
                  <a:schemeClr val="bg1"/>
                </a:solidFill>
              </a:rPr>
              <a:t>;</a:t>
            </a:r>
          </a:p>
          <a:p>
            <a:pPr marL="0" indent="0">
              <a:buFont typeface="Arial" panose="020B0604020202020204" pitchFamily="34" charset="0"/>
              <a:buNone/>
              <a:defRPr/>
            </a:pPr>
            <a:r>
              <a:rPr lang="zh-TW" altLang="en-US" sz="2400" dirty="0">
                <a:solidFill>
                  <a:schemeClr val="bg1"/>
                </a:solidFill>
              </a:rPr>
              <a:t>    </a:t>
            </a:r>
            <a:r>
              <a:rPr lang="en-US" altLang="zh-TW" sz="2900" dirty="0" err="1">
                <a:solidFill>
                  <a:schemeClr val="bg1"/>
                </a:solidFill>
              </a:rPr>
              <a:t>text-align</a:t>
            </a:r>
            <a:r>
              <a:rPr lang="en-US" altLang="zh-TW" sz="2400" dirty="0" err="1">
                <a:solidFill>
                  <a:schemeClr val="bg1"/>
                </a:solidFill>
              </a:rPr>
              <a:t>:right</a:t>
            </a:r>
            <a:r>
              <a:rPr lang="en-US" altLang="zh-TW" sz="2400" dirty="0">
                <a:solidFill>
                  <a:schemeClr val="bg1"/>
                </a:solidFill>
              </a:rPr>
              <a:t>;</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padding-right:3px;</a:t>
            </a:r>
          </a:p>
          <a:p>
            <a:pPr marL="0" indent="0">
              <a:buFont typeface="Arial" panose="020B0604020202020204" pitchFamily="34" charset="0"/>
              <a:buNone/>
              <a:defRPr/>
            </a:pPr>
            <a:r>
              <a:rPr lang="en-US" altLang="zh-TW" sz="2400" dirty="0">
                <a:solidFill>
                  <a:schemeClr val="bg1"/>
                </a:solidFill>
              </a:rPr>
              <a:t>}</a:t>
            </a:r>
          </a:p>
          <a:p>
            <a:pPr marL="0" indent="0">
              <a:buFont typeface="Arial" panose="020B0604020202020204" pitchFamily="34" charset="0"/>
              <a:buNone/>
              <a:defRPr/>
            </a:pPr>
            <a:r>
              <a:rPr lang="en-US" altLang="zh-TW" sz="2400" dirty="0">
                <a:solidFill>
                  <a:schemeClr val="bg1"/>
                </a:solidFill>
              </a:rPr>
              <a:t>&lt;/style&gt;</a:t>
            </a:r>
          </a:p>
        </p:txBody>
      </p:sp>
    </p:spTree>
    <p:extLst>
      <p:ext uri="{BB962C8B-B14F-4D97-AF65-F5344CB8AC3E}">
        <p14:creationId xmlns:p14="http://schemas.microsoft.com/office/powerpoint/2010/main" val="1102395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範例表單標籤</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66</a:t>
            </a:fld>
            <a:endParaRPr lang="zh-TW" altLang="en-US"/>
          </a:p>
        </p:txBody>
      </p:sp>
      <p:pic>
        <p:nvPicPr>
          <p:cNvPr id="11" name="圖片 10">
            <a:extLst>
              <a:ext uri="{FF2B5EF4-FFF2-40B4-BE49-F238E27FC236}">
                <a16:creationId xmlns:a16="http://schemas.microsoft.com/office/drawing/2014/main" id="{A32680FD-65AF-41D1-900D-0E06A44E922C}"/>
              </a:ext>
            </a:extLst>
          </p:cNvPr>
          <p:cNvPicPr>
            <a:picLocks noChangeAspect="1"/>
          </p:cNvPicPr>
          <p:nvPr/>
        </p:nvPicPr>
        <p:blipFill>
          <a:blip r:embed="rId3"/>
          <a:stretch>
            <a:fillRect/>
          </a:stretch>
        </p:blipFill>
        <p:spPr>
          <a:xfrm>
            <a:off x="2004089" y="2566972"/>
            <a:ext cx="5497544" cy="2493731"/>
          </a:xfrm>
          <a:prstGeom prst="rect">
            <a:avLst/>
          </a:prstGeom>
        </p:spPr>
      </p:pic>
    </p:spTree>
    <p:extLst>
      <p:ext uri="{BB962C8B-B14F-4D97-AF65-F5344CB8AC3E}">
        <p14:creationId xmlns:p14="http://schemas.microsoft.com/office/powerpoint/2010/main" val="2716932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4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rPr>
              <a:t>HTML5</a:t>
            </a:r>
          </a:p>
        </p:txBody>
      </p:sp>
      <p:sp>
        <p:nvSpPr>
          <p:cNvPr id="3" name="文字方塊 2"/>
          <p:cNvSpPr txBox="1"/>
          <p:nvPr/>
        </p:nvSpPr>
        <p:spPr>
          <a:xfrm>
            <a:off x="1916349" y="4143982"/>
            <a:ext cx="5330757" cy="830997"/>
          </a:xfrm>
          <a:prstGeom prst="rect">
            <a:avLst/>
          </a:prstGeom>
          <a:noFill/>
        </p:spPr>
        <p:txBody>
          <a:bodyPr wrap="square" rtlCol="0">
            <a:spAutoFit/>
          </a:bodyPr>
          <a:lstStyle/>
          <a:p>
            <a:pPr algn="ctr"/>
            <a:r>
              <a:rPr lang="en-US" altLang="zh-TW" sz="2400" dirty="0">
                <a:solidFill>
                  <a:schemeClr val="bg1"/>
                </a:solidFill>
              </a:rPr>
              <a:t>Structural Semantics Elements</a:t>
            </a:r>
          </a:p>
          <a:p>
            <a:pPr algn="ctr"/>
            <a:r>
              <a:rPr lang="en-US" altLang="zh-TW" sz="2400" dirty="0">
                <a:solidFill>
                  <a:schemeClr val="bg1"/>
                </a:solidFill>
              </a:rPr>
              <a:t>Form Elements</a:t>
            </a:r>
            <a:endParaRPr lang="zh-TW" altLang="en-US" sz="2400" dirty="0">
              <a:solidFill>
                <a:schemeClr val="bg1"/>
              </a:solidFill>
            </a:endParaRPr>
          </a:p>
        </p:txBody>
      </p:sp>
    </p:spTree>
    <p:extLst>
      <p:ext uri="{BB962C8B-B14F-4D97-AF65-F5344CB8AC3E}">
        <p14:creationId xmlns:p14="http://schemas.microsoft.com/office/powerpoint/2010/main" val="15676915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a:t>
            </a:r>
            <a:r>
              <a:rPr lang="zh-TW" altLang="en-US" b="1" dirty="0">
                <a:solidFill>
                  <a:schemeClr val="bg1"/>
                </a:solidFill>
                <a:latin typeface="Arial Unicode MS" panose="020B0604020202020204" pitchFamily="34" charset="-120"/>
              </a:rPr>
              <a:t>的歷史</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zh-TW" altLang="en-US" dirty="0">
                <a:solidFill>
                  <a:schemeClr val="bg1"/>
                </a:solidFill>
                <a:latin typeface="Arial Unicode MS" panose="020B0604020202020204" pitchFamily="34" charset="-120"/>
                <a:ea typeface="微軟正黑體" panose="020B0604030504040204" pitchFamily="34" charset="-120"/>
              </a:rPr>
              <a:t>最初由</a:t>
            </a:r>
            <a:r>
              <a:rPr lang="en-US" altLang="zh-TW" dirty="0">
                <a:solidFill>
                  <a:schemeClr val="bg1"/>
                </a:solidFill>
              </a:rPr>
              <a:t>Tim Berners-Le</a:t>
            </a:r>
            <a:r>
              <a:rPr lang="zh-TW" altLang="en-US" dirty="0">
                <a:solidFill>
                  <a:schemeClr val="bg1"/>
                </a:solidFill>
                <a:latin typeface="Arial Unicode MS" panose="020B0604020202020204" pitchFamily="34" charset="-120"/>
                <a:ea typeface="微軟正黑體" panose="020B0604030504040204" pitchFamily="34" charset="-120"/>
              </a:rPr>
              <a:t>於</a:t>
            </a:r>
            <a:r>
              <a:rPr lang="en-US" altLang="zh-TW" dirty="0">
                <a:solidFill>
                  <a:schemeClr val="bg1"/>
                </a:solidFill>
                <a:latin typeface="Arial Unicode MS" panose="020B0604020202020204" pitchFamily="34" charset="-120"/>
                <a:ea typeface="微軟正黑體" panose="020B0604030504040204" pitchFamily="34" charset="-120"/>
              </a:rPr>
              <a:t>1991</a:t>
            </a:r>
            <a:r>
              <a:rPr lang="zh-TW" altLang="en-US" dirty="0">
                <a:solidFill>
                  <a:schemeClr val="bg1"/>
                </a:solidFill>
                <a:latin typeface="Arial Unicode MS" panose="020B0604020202020204" pitchFamily="34" charset="-120"/>
                <a:ea typeface="微軟正黑體" panose="020B0604030504040204" pitchFamily="34" charset="-120"/>
              </a:rPr>
              <a:t>年所發明</a:t>
            </a:r>
          </a:p>
          <a:p>
            <a:r>
              <a:rPr lang="zh-TW" altLang="en-US" dirty="0">
                <a:solidFill>
                  <a:schemeClr val="bg1"/>
                </a:solidFill>
                <a:latin typeface="Arial Unicode MS" panose="020B0604020202020204" pitchFamily="34" charset="-120"/>
                <a:ea typeface="微軟正黑體" panose="020B0604030504040204" pitchFamily="34" charset="-120"/>
              </a:rPr>
              <a:t>它是由</a:t>
            </a:r>
            <a:r>
              <a:rPr lang="en-US" altLang="zh-TW" dirty="0">
                <a:solidFill>
                  <a:schemeClr val="bg1"/>
                </a:solidFill>
                <a:latin typeface="Arial Unicode MS" panose="020B0604020202020204" pitchFamily="34" charset="-120"/>
                <a:ea typeface="微軟正黑體" panose="020B0604030504040204" pitchFamily="34" charset="-120"/>
              </a:rPr>
              <a:t>W3C</a:t>
            </a:r>
            <a:r>
              <a:rPr lang="zh-TW" altLang="en-US" dirty="0">
                <a:solidFill>
                  <a:schemeClr val="bg1"/>
                </a:solidFill>
                <a:latin typeface="Arial Unicode MS" panose="020B0604020202020204" pitchFamily="34" charset="-120"/>
                <a:ea typeface="微軟正黑體" panose="020B0604030504040204" pitchFamily="34" charset="-120"/>
              </a:rPr>
              <a:t>組織推薦使用的國際標準</a:t>
            </a:r>
          </a:p>
          <a:p>
            <a:r>
              <a:rPr lang="en-US" altLang="zh-TW" dirty="0">
                <a:solidFill>
                  <a:schemeClr val="bg1"/>
                </a:solidFill>
                <a:latin typeface="Arial Unicode MS" panose="020B0604020202020204" pitchFamily="34" charset="-120"/>
                <a:ea typeface="微軟正黑體" panose="020B0604030504040204" pitchFamily="34" charset="-120"/>
              </a:rPr>
              <a:t>HTML = </a:t>
            </a:r>
            <a:r>
              <a:rPr lang="en-US" altLang="zh-TW" dirty="0" err="1">
                <a:solidFill>
                  <a:schemeClr val="bg1"/>
                </a:solidFill>
                <a:latin typeface="Arial Unicode MS" panose="020B0604020202020204" pitchFamily="34" charset="-120"/>
                <a:ea typeface="微軟正黑體" panose="020B0604030504040204" pitchFamily="34" charset="-120"/>
              </a:rPr>
              <a:t>HyperText</a:t>
            </a:r>
            <a:r>
              <a:rPr lang="en-US" altLang="zh-TW" dirty="0">
                <a:solidFill>
                  <a:schemeClr val="bg1"/>
                </a:solidFill>
                <a:latin typeface="Arial Unicode MS" panose="020B0604020202020204" pitchFamily="34" charset="-120"/>
                <a:ea typeface="微軟正黑體" panose="020B0604030504040204" pitchFamily="34" charset="-120"/>
              </a:rPr>
              <a:t> Markup Language</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	      = </a:t>
            </a:r>
            <a:r>
              <a:rPr lang="zh-TW" altLang="en-US" dirty="0">
                <a:solidFill>
                  <a:schemeClr val="bg1"/>
                </a:solidFill>
                <a:latin typeface="Arial Unicode MS" panose="020B0604020202020204" pitchFamily="34" charset="-120"/>
                <a:ea typeface="微軟正黑體" panose="020B0604030504040204" pitchFamily="34" charset="-120"/>
              </a:rPr>
              <a:t>超文字標記</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標籤</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語言	</a:t>
            </a:r>
          </a:p>
          <a:p>
            <a:endParaRPr lang="zh-TW" altLang="en-US" dirty="0">
              <a:solidFill>
                <a:schemeClr val="bg1"/>
              </a:solidFill>
              <a:latin typeface="Arial Unicode MS" panose="020B0604020202020204" pitchFamily="34" charset="-120"/>
              <a:ea typeface="微軟正黑體" panose="020B0604030504040204" pitchFamily="34" charset="-120"/>
            </a:endParaRPr>
          </a:p>
          <a:p>
            <a:r>
              <a:rPr lang="zh-TW" altLang="en-US" dirty="0">
                <a:solidFill>
                  <a:schemeClr val="bg1"/>
                </a:solidFill>
                <a:latin typeface="Arial Unicode MS" panose="020B0604020202020204" pitchFamily="34" charset="-120"/>
                <a:ea typeface="微軟正黑體" panose="020B0604030504040204" pitchFamily="34" charset="-120"/>
              </a:rPr>
              <a:t>最初設計的目的，是要將電腦中文字與圖片用一種固定的方式來呈現，並透過超連結的方式， 將這些資料整合在一起。       </a:t>
            </a:r>
          </a:p>
          <a:p>
            <a:endParaRPr lang="zh-TW" altLang="en-US" dirty="0">
              <a:solidFill>
                <a:schemeClr val="bg1"/>
              </a:solidFill>
              <a:latin typeface="Arial Unicode MS" panose="020B0604020202020204" pitchFamily="34" charset="-120"/>
              <a:ea typeface="微軟正黑體" panose="020B060403050404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68</a:t>
            </a:fld>
            <a:endParaRPr lang="zh-TW" altLang="en-US"/>
          </a:p>
        </p:txBody>
      </p:sp>
    </p:spTree>
    <p:extLst>
      <p:ext uri="{BB962C8B-B14F-4D97-AF65-F5344CB8AC3E}">
        <p14:creationId xmlns:p14="http://schemas.microsoft.com/office/powerpoint/2010/main" val="3192205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a:t>
            </a:r>
            <a:r>
              <a:rPr lang="zh-TW" altLang="en-US" b="1" dirty="0">
                <a:solidFill>
                  <a:schemeClr val="bg1"/>
                </a:solidFill>
                <a:latin typeface="Arial Unicode MS" panose="020B0604020202020204" pitchFamily="34" charset="-120"/>
              </a:rPr>
              <a:t>的演進</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en-US" altLang="zh-TW" dirty="0">
                <a:solidFill>
                  <a:schemeClr val="bg1"/>
                </a:solidFill>
              </a:rPr>
              <a:t>HTML 4.0 published on 18 December 1997</a:t>
            </a:r>
          </a:p>
          <a:p>
            <a:r>
              <a:rPr lang="en-US" altLang="zh-TW" dirty="0">
                <a:solidFill>
                  <a:schemeClr val="bg1"/>
                </a:solidFill>
              </a:rPr>
              <a:t>Revised 24 April 1998</a:t>
            </a:r>
          </a:p>
          <a:p>
            <a:r>
              <a:rPr lang="en-US" altLang="zh-TW" dirty="0">
                <a:solidFill>
                  <a:schemeClr val="bg1"/>
                </a:solidFill>
              </a:rPr>
              <a:t>HTML 4.01 24 December 1999(Subversion of HTML 4)</a:t>
            </a:r>
          </a:p>
          <a:p>
            <a:r>
              <a:rPr lang="en-US" altLang="zh-TW" dirty="0">
                <a:solidFill>
                  <a:schemeClr val="bg1"/>
                </a:solidFill>
              </a:rPr>
              <a:t>HTML 5</a:t>
            </a:r>
            <a:endParaRPr lang="zh-TW" altLang="en-US" dirty="0">
              <a:solidFill>
                <a:schemeClr val="bg1"/>
              </a:solidFill>
            </a:endParaRPr>
          </a:p>
        </p:txBody>
      </p:sp>
      <p:pic>
        <p:nvPicPr>
          <p:cNvPr id="5" name="圖片 4"/>
          <p:cNvPicPr>
            <a:picLocks noChangeAspect="1"/>
          </p:cNvPicPr>
          <p:nvPr/>
        </p:nvPicPr>
        <p:blipFill>
          <a:blip r:embed="rId3" cstate="print"/>
          <a:stretch>
            <a:fillRect/>
          </a:stretch>
        </p:blipFill>
        <p:spPr>
          <a:xfrm>
            <a:off x="1880073" y="4348669"/>
            <a:ext cx="5734050" cy="1409700"/>
          </a:xfrm>
          <a:prstGeom prst="rect">
            <a:avLst/>
          </a:prstGeom>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69</a:t>
            </a:fld>
            <a:endParaRPr lang="zh-TW" altLang="en-US"/>
          </a:p>
        </p:txBody>
      </p:sp>
    </p:spTree>
    <p:extLst>
      <p:ext uri="{BB962C8B-B14F-4D97-AF65-F5344CB8AC3E}">
        <p14:creationId xmlns:p14="http://schemas.microsoft.com/office/powerpoint/2010/main" val="361258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設定延伸模組</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7</a:t>
            </a:fld>
            <a:endParaRPr lang="zh-TW" altLang="en-US"/>
          </a:p>
        </p:txBody>
      </p:sp>
      <p:pic>
        <p:nvPicPr>
          <p:cNvPr id="4" name="圖片 3">
            <a:extLst>
              <a:ext uri="{FF2B5EF4-FFF2-40B4-BE49-F238E27FC236}">
                <a16:creationId xmlns:a16="http://schemas.microsoft.com/office/drawing/2014/main" id="{135B2C05-6113-4AFA-ACEF-7DA6294CBF01}"/>
              </a:ext>
            </a:extLst>
          </p:cNvPr>
          <p:cNvPicPr>
            <a:picLocks noChangeAspect="1"/>
          </p:cNvPicPr>
          <p:nvPr/>
        </p:nvPicPr>
        <p:blipFill>
          <a:blip r:embed="rId2"/>
          <a:stretch>
            <a:fillRect/>
          </a:stretch>
        </p:blipFill>
        <p:spPr>
          <a:xfrm>
            <a:off x="1575971" y="1489456"/>
            <a:ext cx="6147602" cy="4778087"/>
          </a:xfrm>
          <a:prstGeom prst="rect">
            <a:avLst/>
          </a:prstGeom>
        </p:spPr>
      </p:pic>
      <p:sp>
        <p:nvSpPr>
          <p:cNvPr id="5" name="矩形 4">
            <a:extLst>
              <a:ext uri="{FF2B5EF4-FFF2-40B4-BE49-F238E27FC236}">
                <a16:creationId xmlns:a16="http://schemas.microsoft.com/office/drawing/2014/main" id="{3EC57046-AE09-4390-A230-B69DAD8E3B43}"/>
              </a:ext>
            </a:extLst>
          </p:cNvPr>
          <p:cNvSpPr/>
          <p:nvPr/>
        </p:nvSpPr>
        <p:spPr>
          <a:xfrm>
            <a:off x="1589103" y="3666481"/>
            <a:ext cx="417250" cy="4438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0991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關於 </a:t>
            </a:r>
            <a:r>
              <a:rPr lang="en-US" altLang="zh-TW" b="1" dirty="0">
                <a:solidFill>
                  <a:schemeClr val="bg1"/>
                </a:solidFill>
                <a:latin typeface="Arial Unicode MS" panose="020B0604020202020204" pitchFamily="34" charset="-120"/>
              </a:rPr>
              <a:t>HTML5</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en-US" altLang="zh-TW" dirty="0">
                <a:solidFill>
                  <a:schemeClr val="bg1"/>
                </a:solidFill>
              </a:rPr>
              <a:t>2014/10/28 HTML5</a:t>
            </a:r>
            <a:r>
              <a:rPr lang="zh-TW" altLang="en-US" dirty="0">
                <a:solidFill>
                  <a:schemeClr val="bg1"/>
                </a:solidFill>
              </a:rPr>
              <a:t>已經成為標準</a:t>
            </a:r>
            <a:endParaRPr lang="en-US" altLang="zh-TW" dirty="0">
              <a:solidFill>
                <a:schemeClr val="bg1"/>
              </a:solidFill>
            </a:endParaRPr>
          </a:p>
          <a:p>
            <a:pPr lvl="1"/>
            <a:r>
              <a:rPr lang="en-US" altLang="zh-TW" dirty="0">
                <a:solidFill>
                  <a:schemeClr val="bg1"/>
                </a:solidFill>
                <a:hlinkClick r:id="rId3"/>
              </a:rPr>
              <a:t>http://www.w3.org/TR/html5/</a:t>
            </a:r>
            <a:endParaRPr lang="en-US" altLang="zh-TW" dirty="0">
              <a:solidFill>
                <a:schemeClr val="bg1"/>
              </a:solidFill>
            </a:endParaRPr>
          </a:p>
          <a:p>
            <a:r>
              <a:rPr lang="en-US" altLang="zh-TW" dirty="0">
                <a:solidFill>
                  <a:schemeClr val="bg1"/>
                </a:solidFill>
              </a:rPr>
              <a:t>HTML5 = HTML + CSS + JS APIs</a:t>
            </a:r>
          </a:p>
          <a:p>
            <a:r>
              <a:rPr lang="zh-TW" altLang="en-US" dirty="0">
                <a:solidFill>
                  <a:schemeClr val="bg1"/>
                </a:solidFill>
              </a:rPr>
              <a:t>不是網頁文件了，是網頁應用程式平台</a:t>
            </a:r>
            <a:endParaRPr lang="en-US" altLang="zh-TW" dirty="0">
              <a:solidFill>
                <a:schemeClr val="bg1"/>
              </a:solidFill>
            </a:endParaRPr>
          </a:p>
          <a:p>
            <a:r>
              <a:rPr lang="zh-TW" altLang="en-US" dirty="0">
                <a:solidFill>
                  <a:schemeClr val="bg1"/>
                </a:solidFill>
              </a:rPr>
              <a:t>瀏覽器支援狀態</a:t>
            </a:r>
            <a:endParaRPr lang="en-US" altLang="zh-TW" dirty="0">
              <a:solidFill>
                <a:schemeClr val="bg1"/>
              </a:solidFill>
            </a:endParaRPr>
          </a:p>
          <a:p>
            <a:pPr lvl="1"/>
            <a:r>
              <a:rPr lang="en-US" altLang="zh-TW" dirty="0">
                <a:solidFill>
                  <a:schemeClr val="bg1"/>
                </a:solidFill>
                <a:hlinkClick r:id="rId4"/>
              </a:rPr>
              <a:t>http://html5test.com/</a:t>
            </a:r>
            <a:endParaRPr lang="en-US" altLang="zh-TW" dirty="0">
              <a:solidFill>
                <a:schemeClr val="bg1"/>
              </a:solidFill>
            </a:endParaRPr>
          </a:p>
          <a:p>
            <a:pPr lvl="1"/>
            <a:r>
              <a:rPr lang="en-US" altLang="zh-TW" dirty="0">
                <a:solidFill>
                  <a:schemeClr val="bg1"/>
                </a:solidFill>
                <a:hlinkClick r:id="rId5"/>
              </a:rPr>
              <a:t>http://caniuse.com</a:t>
            </a:r>
            <a:endParaRPr lang="en-US" altLang="zh-TW" dirty="0">
              <a:solidFill>
                <a:schemeClr val="bg1"/>
              </a:solidFill>
            </a:endParaRPr>
          </a:p>
          <a:p>
            <a:pPr lvl="1"/>
            <a:endParaRPr lang="en-US" altLang="zh-TW" dirty="0">
              <a:solidFill>
                <a:schemeClr val="bg1"/>
              </a:solidFill>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70</a:t>
            </a:fld>
            <a:endParaRPr lang="zh-TW" altLang="en-US"/>
          </a:p>
        </p:txBody>
      </p:sp>
    </p:spTree>
    <p:extLst>
      <p:ext uri="{BB962C8B-B14F-4D97-AF65-F5344CB8AC3E}">
        <p14:creationId xmlns:p14="http://schemas.microsoft.com/office/powerpoint/2010/main" val="782656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HTML5</a:t>
            </a:r>
            <a:r>
              <a:rPr lang="zh-TW" altLang="en-US" b="1" dirty="0">
                <a:solidFill>
                  <a:schemeClr val="bg1"/>
                </a:solidFill>
                <a:latin typeface="Arial Unicode MS" panose="020B0604020202020204" pitchFamily="34" charset="-120"/>
              </a:rPr>
              <a:t> 新元素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en-US" altLang="zh-TW" dirty="0">
                <a:solidFill>
                  <a:schemeClr val="bg1"/>
                </a:solidFill>
                <a:latin typeface="Arial Unicode MS" panose="020B0604020202020204" pitchFamily="34" charset="-120"/>
              </a:rPr>
              <a:t>Structural Semantic Elements</a:t>
            </a: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r>
              <a:rPr lang="zh-TW" altLang="en-US" dirty="0">
                <a:solidFill>
                  <a:schemeClr val="bg1"/>
                </a:solidFill>
                <a:latin typeface="Arial Unicode MS" panose="020B0604020202020204" pitchFamily="34" charset="-120"/>
              </a:rPr>
              <a:t>這些新元素沒有預設樣式，要自行用</a:t>
            </a:r>
            <a:r>
              <a:rPr lang="en-US" altLang="zh-TW"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來設定</a:t>
            </a:r>
          </a:p>
          <a:p>
            <a:endParaRPr lang="zh-TW" altLang="en-US" dirty="0">
              <a:solidFill>
                <a:schemeClr val="bg1"/>
              </a:solidFill>
              <a:latin typeface="Arial Unicode MS" panose="020B0604020202020204" pitchFamily="34" charset="-120"/>
            </a:endParaRPr>
          </a:p>
        </p:txBody>
      </p:sp>
      <p:sp>
        <p:nvSpPr>
          <p:cNvPr id="4" name="內容版面配置區 2"/>
          <p:cNvSpPr txBox="1">
            <a:spLocks/>
          </p:cNvSpPr>
          <p:nvPr/>
        </p:nvSpPr>
        <p:spPr bwMode="auto">
          <a:xfrm>
            <a:off x="761324" y="2251785"/>
            <a:ext cx="4248150" cy="2159000"/>
          </a:xfrm>
          <a:prstGeom prst="rect">
            <a:avLst/>
          </a:prstGeom>
          <a:noFill/>
          <a:ln w="9525">
            <a:noFill/>
            <a:miter lim="800000"/>
            <a:headEnd/>
            <a:tailEnd/>
          </a:ln>
        </p:spPr>
        <p:txBody>
          <a:bodyPr/>
          <a:lstStyle/>
          <a:p>
            <a:pPr marL="742950" lvl="1" indent="-285750">
              <a:spcBef>
                <a:spcPct val="20000"/>
              </a:spcBef>
              <a:buFontTx/>
              <a:buChar char="–"/>
              <a:defRPr/>
            </a:pPr>
            <a:r>
              <a:rPr lang="en-US" altLang="zh-TW" sz="2800" kern="0" dirty="0">
                <a:solidFill>
                  <a:schemeClr val="bg1"/>
                </a:solidFill>
                <a:latin typeface="+mn-lt"/>
                <a:ea typeface="+mn-ea"/>
              </a:rPr>
              <a:t>section</a:t>
            </a:r>
          </a:p>
          <a:p>
            <a:pPr marL="742950" lvl="1" indent="-285750">
              <a:spcBef>
                <a:spcPct val="20000"/>
              </a:spcBef>
              <a:buFontTx/>
              <a:buChar char="–"/>
              <a:defRPr/>
            </a:pPr>
            <a:r>
              <a:rPr lang="en-US" altLang="zh-TW" sz="2800" kern="0" dirty="0">
                <a:solidFill>
                  <a:schemeClr val="bg1"/>
                </a:solidFill>
                <a:latin typeface="+mn-lt"/>
                <a:ea typeface="+mn-ea"/>
              </a:rPr>
              <a:t>header</a:t>
            </a:r>
          </a:p>
          <a:p>
            <a:pPr marL="742950" lvl="1" indent="-285750">
              <a:spcBef>
                <a:spcPct val="20000"/>
              </a:spcBef>
              <a:buFontTx/>
              <a:buChar char="–"/>
              <a:defRPr/>
            </a:pPr>
            <a:r>
              <a:rPr lang="en-US" altLang="zh-TW" sz="2800" kern="0" dirty="0">
                <a:solidFill>
                  <a:schemeClr val="bg1"/>
                </a:solidFill>
                <a:latin typeface="+mn-lt"/>
                <a:ea typeface="+mn-ea"/>
              </a:rPr>
              <a:t>footer</a:t>
            </a:r>
          </a:p>
          <a:p>
            <a:pPr marL="742950" lvl="1" indent="-285750">
              <a:spcBef>
                <a:spcPct val="20000"/>
              </a:spcBef>
              <a:buFontTx/>
              <a:buChar char="–"/>
              <a:defRPr/>
            </a:pPr>
            <a:r>
              <a:rPr lang="en-US" altLang="zh-TW" sz="2800" kern="0" dirty="0">
                <a:solidFill>
                  <a:schemeClr val="bg1"/>
                </a:solidFill>
                <a:latin typeface="+mn-lt"/>
                <a:ea typeface="+mn-ea"/>
              </a:rPr>
              <a:t>aside</a:t>
            </a:r>
          </a:p>
          <a:p>
            <a:pPr marL="742950" lvl="1" indent="-285750">
              <a:spcBef>
                <a:spcPct val="20000"/>
              </a:spcBef>
              <a:buFontTx/>
              <a:buChar char="–"/>
              <a:defRPr/>
            </a:pPr>
            <a:endParaRPr lang="zh-TW" altLang="en-US" sz="2800" kern="0" dirty="0">
              <a:solidFill>
                <a:schemeClr val="bg1"/>
              </a:solidFill>
              <a:latin typeface="+mn-lt"/>
              <a:ea typeface="+mn-ea"/>
            </a:endParaRPr>
          </a:p>
        </p:txBody>
      </p:sp>
      <p:sp>
        <p:nvSpPr>
          <p:cNvPr id="5" name="內容版面配置區 2"/>
          <p:cNvSpPr txBox="1">
            <a:spLocks/>
          </p:cNvSpPr>
          <p:nvPr/>
        </p:nvSpPr>
        <p:spPr bwMode="auto">
          <a:xfrm>
            <a:off x="4649112" y="2178760"/>
            <a:ext cx="4321175" cy="2087562"/>
          </a:xfrm>
          <a:prstGeom prst="rect">
            <a:avLst/>
          </a:prstGeom>
          <a:noFill/>
          <a:ln w="9525">
            <a:noFill/>
            <a:miter lim="800000"/>
            <a:headEnd/>
            <a:tailEnd/>
          </a:ln>
        </p:spPr>
        <p:txBody>
          <a:bodyPr/>
          <a:lstStyle/>
          <a:p>
            <a:pPr marL="742950" lvl="1" indent="-285750">
              <a:spcBef>
                <a:spcPct val="20000"/>
              </a:spcBef>
              <a:buFontTx/>
              <a:buChar char="–"/>
              <a:defRPr/>
            </a:pPr>
            <a:r>
              <a:rPr lang="en-US" altLang="zh-TW" sz="2800" kern="0" dirty="0" err="1">
                <a:solidFill>
                  <a:schemeClr val="bg1"/>
                </a:solidFill>
                <a:latin typeface="+mn-lt"/>
                <a:ea typeface="+mn-ea"/>
              </a:rPr>
              <a:t>nav</a:t>
            </a:r>
            <a:endParaRPr lang="en-US" altLang="zh-TW" sz="2800" kern="0" dirty="0">
              <a:solidFill>
                <a:schemeClr val="bg1"/>
              </a:solidFill>
              <a:latin typeface="+mn-lt"/>
              <a:ea typeface="+mn-ea"/>
            </a:endParaRPr>
          </a:p>
          <a:p>
            <a:pPr marL="742950" lvl="1" indent="-285750">
              <a:spcBef>
                <a:spcPct val="20000"/>
              </a:spcBef>
              <a:buFontTx/>
              <a:buChar char="–"/>
              <a:defRPr/>
            </a:pPr>
            <a:r>
              <a:rPr lang="en-US" altLang="zh-TW" sz="2800" kern="0" dirty="0">
                <a:solidFill>
                  <a:schemeClr val="bg1"/>
                </a:solidFill>
                <a:latin typeface="+mn-lt"/>
                <a:ea typeface="+mn-ea"/>
              </a:rPr>
              <a:t>article</a:t>
            </a:r>
          </a:p>
          <a:p>
            <a:pPr marL="742950" lvl="1" indent="-285750">
              <a:spcBef>
                <a:spcPct val="20000"/>
              </a:spcBef>
              <a:buFontTx/>
              <a:buChar char="–"/>
              <a:defRPr/>
            </a:pPr>
            <a:endParaRPr lang="en-US" altLang="zh-TW" sz="2800" kern="0" dirty="0">
              <a:solidFill>
                <a:schemeClr val="bg1"/>
              </a:solidFill>
              <a:latin typeface="+mn-lt"/>
              <a:ea typeface="+mn-ea"/>
            </a:endParaRPr>
          </a:p>
          <a:p>
            <a:pPr marL="342900" indent="-342900">
              <a:spcBef>
                <a:spcPct val="20000"/>
              </a:spcBef>
              <a:buFontTx/>
              <a:buChar char="•"/>
              <a:defRPr/>
            </a:pPr>
            <a:endParaRPr lang="en-US" altLang="zh-TW" sz="3200" kern="0" dirty="0">
              <a:solidFill>
                <a:schemeClr val="bg1"/>
              </a:solidFill>
              <a:latin typeface="+mn-lt"/>
              <a:ea typeface="+mn-ea"/>
            </a:endParaRPr>
          </a:p>
          <a:p>
            <a:pPr marL="742950" lvl="1" indent="-285750">
              <a:spcBef>
                <a:spcPct val="20000"/>
              </a:spcBef>
              <a:buFontTx/>
              <a:buChar char="–"/>
              <a:defRPr/>
            </a:pPr>
            <a:endParaRPr lang="zh-TW" altLang="en-US" sz="2800" kern="0" dirty="0">
              <a:solidFill>
                <a:schemeClr val="bg1"/>
              </a:solidFill>
              <a:latin typeface="+mn-lt"/>
              <a:ea typeface="+mn-ea"/>
            </a:endParaRP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71</a:t>
            </a:fld>
            <a:endParaRPr lang="zh-TW" altLang="en-US"/>
          </a:p>
        </p:txBody>
      </p:sp>
    </p:spTree>
    <p:extLst>
      <p:ext uri="{BB962C8B-B14F-4D97-AF65-F5344CB8AC3E}">
        <p14:creationId xmlns:p14="http://schemas.microsoft.com/office/powerpoint/2010/main" val="1095939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HTML5</a:t>
            </a:r>
            <a:r>
              <a:rPr lang="zh-TW" altLang="en-US" b="1" dirty="0">
                <a:solidFill>
                  <a:schemeClr val="bg1"/>
                </a:solidFill>
                <a:latin typeface="Arial Unicode MS" panose="020B0604020202020204" pitchFamily="34" charset="-120"/>
              </a:rPr>
              <a:t> </a:t>
            </a:r>
            <a:r>
              <a:rPr lang="zh-TW" altLang="en-US" dirty="0">
                <a:solidFill>
                  <a:schemeClr val="bg1"/>
                </a:solidFill>
                <a:latin typeface="Arial Unicode MS" panose="020B0604020202020204" pitchFamily="34" charset="-120"/>
              </a:rPr>
              <a:t>語意標籤</a:t>
            </a:r>
            <a:endParaRPr lang="en-US" altLang="zh-TW" dirty="0">
              <a:solidFill>
                <a:schemeClr val="bg1"/>
              </a:solidFill>
              <a:latin typeface="Arial Unicode MS" panose="020B0604020202020204" pitchFamily="34" charset="-120"/>
            </a:endParaRPr>
          </a:p>
        </p:txBody>
      </p:sp>
      <p:sp>
        <p:nvSpPr>
          <p:cNvPr id="33" name="投影片編號版面配置區 32"/>
          <p:cNvSpPr>
            <a:spLocks noGrp="1"/>
          </p:cNvSpPr>
          <p:nvPr>
            <p:ph type="sldNum" sz="quarter" idx="12"/>
          </p:nvPr>
        </p:nvSpPr>
        <p:spPr/>
        <p:txBody>
          <a:bodyPr/>
          <a:lstStyle/>
          <a:p>
            <a:fld id="{F86E7483-409D-4D1B-9719-A7AE4E854181}" type="slidenum">
              <a:rPr lang="zh-TW" altLang="en-US" smtClean="0"/>
              <a:pPr/>
              <a:t>72</a:t>
            </a:fld>
            <a:endParaRPr lang="zh-TW" altLang="en-US"/>
          </a:p>
        </p:txBody>
      </p:sp>
      <p:pic>
        <p:nvPicPr>
          <p:cNvPr id="4" name="圖片 3">
            <a:extLst>
              <a:ext uri="{FF2B5EF4-FFF2-40B4-BE49-F238E27FC236}">
                <a16:creationId xmlns:a16="http://schemas.microsoft.com/office/drawing/2014/main" id="{55213F89-BF9B-47F0-A34F-6A1948673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215" y="1565770"/>
            <a:ext cx="7251569" cy="4621186"/>
          </a:xfrm>
          <a:prstGeom prst="rect">
            <a:avLst/>
          </a:prstGeom>
        </p:spPr>
      </p:pic>
    </p:spTree>
    <p:extLst>
      <p:ext uri="{BB962C8B-B14F-4D97-AF65-F5344CB8AC3E}">
        <p14:creationId xmlns:p14="http://schemas.microsoft.com/office/powerpoint/2010/main" val="4128924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方塊模型</a:t>
            </a:r>
            <a:r>
              <a:rPr lang="en-US" altLang="zh-TW" b="1" dirty="0">
                <a:solidFill>
                  <a:schemeClr val="bg1"/>
                </a:solidFill>
              </a:rPr>
              <a:t>(box model)</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73</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pPr marL="0" indent="0">
              <a:defRPr/>
            </a:pPr>
            <a:r>
              <a:rPr lang="zh-TW" altLang="en-US" dirty="0">
                <a:solidFill>
                  <a:schemeClr val="bg1"/>
                </a:solidFill>
              </a:rPr>
              <a:t> 什麼是方塊模型</a:t>
            </a:r>
            <a:endParaRPr lang="en-US" altLang="zh-TW" dirty="0">
              <a:solidFill>
                <a:schemeClr val="bg1"/>
              </a:solidFill>
            </a:endParaRPr>
          </a:p>
          <a:p>
            <a:pPr marL="0" indent="0">
              <a:defRPr/>
            </a:pPr>
            <a:r>
              <a:rPr lang="zh-TW" altLang="en-US" dirty="0">
                <a:solidFill>
                  <a:schemeClr val="bg1"/>
                </a:solidFill>
              </a:rPr>
              <a:t> 方塊模型樣式</a:t>
            </a:r>
            <a:endParaRPr lang="en-US" altLang="zh-TW" dirty="0">
              <a:solidFill>
                <a:schemeClr val="bg1"/>
              </a:solidFill>
            </a:endParaRPr>
          </a:p>
        </p:txBody>
      </p:sp>
      <p:pic>
        <p:nvPicPr>
          <p:cNvPr id="3" name="圖片 2"/>
          <p:cNvPicPr>
            <a:picLocks noChangeAspect="1"/>
          </p:cNvPicPr>
          <p:nvPr/>
        </p:nvPicPr>
        <p:blipFill>
          <a:blip r:embed="rId3" cstate="print"/>
          <a:stretch>
            <a:fillRect/>
          </a:stretch>
        </p:blipFill>
        <p:spPr>
          <a:xfrm>
            <a:off x="3341044" y="3217252"/>
            <a:ext cx="2461911" cy="2447514"/>
          </a:xfrm>
          <a:prstGeom prst="rect">
            <a:avLst/>
          </a:prstGeom>
        </p:spPr>
      </p:pic>
    </p:spTree>
    <p:extLst>
      <p:ext uri="{BB962C8B-B14F-4D97-AF65-F5344CB8AC3E}">
        <p14:creationId xmlns:p14="http://schemas.microsoft.com/office/powerpoint/2010/main" val="8296929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方塊模型與元素關係</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74</a:t>
            </a:fld>
            <a:endParaRPr lang="zh-TW" altLang="en-US"/>
          </a:p>
        </p:txBody>
      </p:sp>
      <p:sp>
        <p:nvSpPr>
          <p:cNvPr id="4" name="內容版面配置區 3"/>
          <p:cNvSpPr>
            <a:spLocks noGrp="1"/>
          </p:cNvSpPr>
          <p:nvPr>
            <p:ph idx="1"/>
          </p:nvPr>
        </p:nvSpPr>
        <p:spPr>
          <a:xfrm>
            <a:off x="628650" y="1825625"/>
            <a:ext cx="7635133" cy="4284618"/>
          </a:xfrm>
        </p:spPr>
        <p:txBody>
          <a:bodyPr>
            <a:normAutofit fontScale="92500" lnSpcReduction="10000"/>
          </a:bodyPr>
          <a:lstStyle/>
          <a:p>
            <a:pPr marL="0" indent="0">
              <a:defRPr/>
            </a:pPr>
            <a:r>
              <a:rPr lang="zh-TW" altLang="en-US" dirty="0">
                <a:solidFill>
                  <a:schemeClr val="bg1"/>
                </a:solidFill>
              </a:rPr>
              <a:t>元素分為行內元素與區塊元素</a:t>
            </a:r>
            <a:endParaRPr lang="en-US" altLang="zh-TW" dirty="0">
              <a:solidFill>
                <a:schemeClr val="bg1"/>
              </a:solidFill>
            </a:endParaRPr>
          </a:p>
          <a:p>
            <a:pPr marL="0" indent="0">
              <a:defRPr/>
            </a:pPr>
            <a:r>
              <a:rPr lang="zh-TW" altLang="en-US" dirty="0">
                <a:solidFill>
                  <a:schemeClr val="bg1"/>
                </a:solidFill>
              </a:rPr>
              <a:t>區塊元素直接有方塊模型設定，行內元素則無</a:t>
            </a:r>
            <a:endParaRPr lang="en-US" altLang="zh-TW" dirty="0">
              <a:solidFill>
                <a:schemeClr val="bg1"/>
              </a:solidFill>
            </a:endParaRPr>
          </a:p>
          <a:p>
            <a:pPr marL="0" indent="0">
              <a:defRPr/>
            </a:pPr>
            <a:r>
              <a:rPr lang="zh-TW" altLang="en-US" dirty="0">
                <a:solidFill>
                  <a:schemeClr val="bg1"/>
                </a:solidFill>
              </a:rPr>
              <a:t>行內元素與區塊元素</a:t>
            </a:r>
            <a:endParaRPr lang="en-US" altLang="zh-TW" dirty="0">
              <a:solidFill>
                <a:schemeClr val="bg1"/>
              </a:solidFill>
            </a:endParaRPr>
          </a:p>
          <a:p>
            <a:pPr marL="0" indent="0">
              <a:defRPr/>
            </a:pPr>
            <a:r>
              <a:rPr lang="zh-TW" altLang="en-US" dirty="0">
                <a:solidFill>
                  <a:schemeClr val="bg1"/>
                </a:solidFill>
              </a:rPr>
              <a:t>行內元素都能設定邊界參數</a:t>
            </a:r>
            <a:r>
              <a:rPr lang="en-US" altLang="zh-TW" dirty="0">
                <a:solidFill>
                  <a:schemeClr val="bg1"/>
                </a:solidFill>
              </a:rPr>
              <a:t>(margin, padding,  border)</a:t>
            </a:r>
          </a:p>
          <a:p>
            <a:pPr marL="457200" lvl="1" indent="0">
              <a:defRPr/>
            </a:pPr>
            <a:r>
              <a:rPr lang="zh-TW" altLang="en-US" dirty="0">
                <a:solidFill>
                  <a:schemeClr val="bg1"/>
                </a:solidFill>
              </a:rPr>
              <a:t>行內元素天生可以併排</a:t>
            </a:r>
            <a:endParaRPr lang="en-US" altLang="zh-TW" dirty="0">
              <a:solidFill>
                <a:schemeClr val="bg1"/>
              </a:solidFill>
            </a:endParaRPr>
          </a:p>
          <a:p>
            <a:pPr marL="457200" lvl="1" indent="0">
              <a:defRPr/>
            </a:pPr>
            <a:r>
              <a:rPr lang="zh-TW" altLang="en-US" dirty="0">
                <a:solidFill>
                  <a:schemeClr val="bg1"/>
                </a:solidFill>
              </a:rPr>
              <a:t>行內元素無法直接使用</a:t>
            </a:r>
            <a:r>
              <a:rPr lang="en-US" altLang="zh-TW" dirty="0">
                <a:solidFill>
                  <a:schemeClr val="bg1"/>
                </a:solidFill>
              </a:rPr>
              <a:t>CSS</a:t>
            </a:r>
            <a:r>
              <a:rPr lang="zh-TW" altLang="en-US" dirty="0">
                <a:solidFill>
                  <a:schemeClr val="bg1"/>
                </a:solidFill>
              </a:rPr>
              <a:t>設定寬高</a:t>
            </a:r>
            <a:endParaRPr lang="en-US" altLang="zh-TW" dirty="0">
              <a:solidFill>
                <a:schemeClr val="bg1"/>
              </a:solidFill>
            </a:endParaRPr>
          </a:p>
          <a:p>
            <a:pPr marL="0" indent="0">
              <a:defRPr/>
            </a:pPr>
            <a:r>
              <a:rPr lang="zh-TW" altLang="en-US" dirty="0">
                <a:solidFill>
                  <a:schemeClr val="bg1"/>
                </a:solidFill>
              </a:rPr>
              <a:t>區塊元素</a:t>
            </a:r>
            <a:endParaRPr lang="en-US" altLang="zh-TW" dirty="0">
              <a:solidFill>
                <a:schemeClr val="bg1"/>
              </a:solidFill>
            </a:endParaRPr>
          </a:p>
          <a:p>
            <a:pPr marL="457200" lvl="1" indent="0">
              <a:defRPr/>
            </a:pPr>
            <a:r>
              <a:rPr lang="en-US" altLang="zh-TW" dirty="0">
                <a:solidFill>
                  <a:schemeClr val="bg1"/>
                </a:solidFill>
              </a:rPr>
              <a:t>h1, p, li, table, td…..</a:t>
            </a:r>
          </a:p>
          <a:p>
            <a:pPr marL="457200" lvl="1" indent="0">
              <a:defRPr/>
            </a:pPr>
            <a:r>
              <a:rPr lang="zh-TW" altLang="en-US" dirty="0">
                <a:solidFill>
                  <a:schemeClr val="bg1"/>
                </a:solidFill>
              </a:rPr>
              <a:t>區塊元素天生無法並排</a:t>
            </a:r>
            <a:endParaRPr lang="en-US" altLang="zh-TW" dirty="0">
              <a:solidFill>
                <a:schemeClr val="bg1"/>
              </a:solidFill>
            </a:endParaRPr>
          </a:p>
          <a:p>
            <a:pPr marL="457200" lvl="1" indent="0">
              <a:defRPr/>
            </a:pPr>
            <a:r>
              <a:rPr lang="zh-TW" altLang="en-US" dirty="0">
                <a:solidFill>
                  <a:schemeClr val="bg1"/>
                </a:solidFill>
              </a:rPr>
              <a:t>區塊元素可以直接使用</a:t>
            </a:r>
            <a:r>
              <a:rPr lang="en-US" altLang="zh-TW" dirty="0">
                <a:solidFill>
                  <a:schemeClr val="bg1"/>
                </a:solidFill>
              </a:rPr>
              <a:t>CSS</a:t>
            </a:r>
            <a:r>
              <a:rPr lang="zh-TW" altLang="en-US" dirty="0">
                <a:solidFill>
                  <a:schemeClr val="bg1"/>
                </a:solidFill>
              </a:rPr>
              <a:t>設定寬高</a:t>
            </a:r>
            <a:endParaRPr lang="en-US" altLang="zh-TW" dirty="0">
              <a:solidFill>
                <a:schemeClr val="bg1"/>
              </a:solidFill>
            </a:endParaRPr>
          </a:p>
          <a:p>
            <a:pPr marL="457200" lvl="1" indent="0">
              <a:defRPr/>
            </a:pPr>
            <a:endParaRPr lang="en-US" altLang="zh-TW" dirty="0">
              <a:solidFill>
                <a:schemeClr val="bg1"/>
              </a:solidFill>
            </a:endParaRPr>
          </a:p>
          <a:p>
            <a:pPr marL="0" indent="0">
              <a:defRPr/>
            </a:pPr>
            <a:endParaRPr lang="en-US" altLang="zh-TW" dirty="0">
              <a:solidFill>
                <a:schemeClr val="bg1"/>
              </a:solidFill>
            </a:endParaRPr>
          </a:p>
        </p:txBody>
      </p:sp>
    </p:spTree>
    <p:extLst>
      <p:ext uri="{BB962C8B-B14F-4D97-AF65-F5344CB8AC3E}">
        <p14:creationId xmlns:p14="http://schemas.microsoft.com/office/powerpoint/2010/main" val="2585339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內置框架 </a:t>
            </a:r>
            <a:r>
              <a:rPr lang="en-US" altLang="zh-TW" b="1" dirty="0">
                <a:solidFill>
                  <a:schemeClr val="bg1"/>
                </a:solidFill>
                <a:latin typeface="Arial Unicode MS" panose="020B0604020202020204" pitchFamily="34" charset="-120"/>
              </a:rPr>
              <a:t>- iframe</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6453086" cy="2989566"/>
          </a:xfrm>
        </p:spPr>
        <p:txBody>
          <a:bodyPr>
            <a:normAutofit fontScale="92500" lnSpcReduction="10000"/>
          </a:bodyPr>
          <a:lstStyle/>
          <a:p>
            <a:r>
              <a:rPr lang="zh-TW" altLang="en-US" dirty="0">
                <a:solidFill>
                  <a:schemeClr val="bg1"/>
                </a:solidFill>
              </a:rPr>
              <a:t>可將別人的網頁嵌入到我們的網頁中</a:t>
            </a:r>
            <a:endParaRPr lang="en-US" altLang="zh-TW" dirty="0">
              <a:solidFill>
                <a:schemeClr val="bg1"/>
              </a:solidFill>
            </a:endParaRPr>
          </a:p>
          <a:p>
            <a:pPr lvl="1"/>
            <a:r>
              <a:rPr lang="en-US" altLang="zh-TW" dirty="0">
                <a:solidFill>
                  <a:schemeClr val="bg1"/>
                </a:solidFill>
              </a:rPr>
              <a:t>Ex. Google Map</a:t>
            </a:r>
          </a:p>
          <a:p>
            <a:endParaRPr lang="en-US" altLang="zh-TW" dirty="0">
              <a:solidFill>
                <a:schemeClr val="bg1"/>
              </a:solidFill>
            </a:endParaRPr>
          </a:p>
          <a:p>
            <a:r>
              <a:rPr lang="zh-TW" altLang="en-US" dirty="0">
                <a:solidFill>
                  <a:schemeClr val="bg1"/>
                </a:solidFill>
              </a:rPr>
              <a:t>常用屬性</a:t>
            </a:r>
            <a:endParaRPr lang="en-US" altLang="zh-TW" dirty="0">
              <a:solidFill>
                <a:schemeClr val="bg1"/>
              </a:solidFill>
            </a:endParaRPr>
          </a:p>
          <a:p>
            <a:pPr lvl="1"/>
            <a:r>
              <a:rPr lang="en-US" altLang="zh-TW" dirty="0" err="1">
                <a:solidFill>
                  <a:schemeClr val="bg1"/>
                </a:solidFill>
              </a:rPr>
              <a:t>src</a:t>
            </a:r>
            <a:r>
              <a:rPr lang="zh-TW" altLang="en-US" dirty="0">
                <a:solidFill>
                  <a:schemeClr val="bg1"/>
                </a:solidFill>
              </a:rPr>
              <a:t>、</a:t>
            </a:r>
            <a:r>
              <a:rPr lang="en-US" altLang="zh-TW" dirty="0">
                <a:solidFill>
                  <a:schemeClr val="bg1"/>
                </a:solidFill>
              </a:rPr>
              <a:t>width</a:t>
            </a:r>
            <a:r>
              <a:rPr lang="zh-TW" altLang="en-US" dirty="0">
                <a:solidFill>
                  <a:schemeClr val="bg1"/>
                </a:solidFill>
              </a:rPr>
              <a:t>、</a:t>
            </a:r>
            <a:r>
              <a:rPr lang="en-US" altLang="zh-TW" dirty="0">
                <a:solidFill>
                  <a:schemeClr val="bg1"/>
                </a:solidFill>
              </a:rPr>
              <a:t>height</a:t>
            </a:r>
          </a:p>
          <a:p>
            <a:pPr lvl="1"/>
            <a:r>
              <a:rPr lang="zh-TW" altLang="en-US" dirty="0">
                <a:solidFill>
                  <a:schemeClr val="bg1"/>
                </a:solidFill>
              </a:rPr>
              <a:t>捲軸 </a:t>
            </a:r>
            <a:r>
              <a:rPr lang="en-US" altLang="zh-TW" dirty="0">
                <a:solidFill>
                  <a:schemeClr val="bg1"/>
                </a:solidFill>
              </a:rPr>
              <a:t>scrolling</a:t>
            </a:r>
            <a:r>
              <a:rPr lang="zh-TW" altLang="en-US" dirty="0">
                <a:solidFill>
                  <a:schemeClr val="bg1"/>
                </a:solidFill>
              </a:rPr>
              <a:t>，可以設定值</a:t>
            </a:r>
            <a:br>
              <a:rPr lang="en-US" altLang="zh-TW" dirty="0">
                <a:solidFill>
                  <a:schemeClr val="bg1"/>
                </a:solidFill>
              </a:rPr>
            </a:br>
            <a:r>
              <a:rPr lang="zh-TW" altLang="en-US" dirty="0">
                <a:solidFill>
                  <a:schemeClr val="bg1"/>
                </a:solidFill>
              </a:rPr>
              <a:t>為</a:t>
            </a:r>
            <a:r>
              <a:rPr lang="en-US" altLang="zh-TW" dirty="0">
                <a:solidFill>
                  <a:schemeClr val="bg1"/>
                </a:solidFill>
              </a:rPr>
              <a:t>yes</a:t>
            </a:r>
            <a:r>
              <a:rPr lang="zh-TW" altLang="en-US" dirty="0">
                <a:solidFill>
                  <a:schemeClr val="bg1"/>
                </a:solidFill>
              </a:rPr>
              <a:t>、</a:t>
            </a:r>
            <a:r>
              <a:rPr lang="en-US" altLang="zh-TW" dirty="0">
                <a:solidFill>
                  <a:schemeClr val="bg1"/>
                </a:solidFill>
              </a:rPr>
              <a:t>no</a:t>
            </a:r>
            <a:r>
              <a:rPr lang="zh-TW" altLang="en-US" dirty="0">
                <a:solidFill>
                  <a:schemeClr val="bg1"/>
                </a:solidFill>
              </a:rPr>
              <a:t>及</a:t>
            </a:r>
            <a:r>
              <a:rPr lang="en-US" altLang="zh-TW" dirty="0">
                <a:solidFill>
                  <a:schemeClr val="bg1"/>
                </a:solidFill>
              </a:rPr>
              <a:t>auto</a:t>
            </a:r>
          </a:p>
          <a:p>
            <a:pPr lvl="1"/>
            <a:r>
              <a:rPr lang="zh-TW" altLang="en-US" dirty="0">
                <a:solidFill>
                  <a:schemeClr val="bg1"/>
                </a:solidFill>
              </a:rPr>
              <a:t>隱藏框線 </a:t>
            </a:r>
            <a:r>
              <a:rPr lang="en-US" altLang="zh-TW" dirty="0" err="1">
                <a:solidFill>
                  <a:schemeClr val="bg1"/>
                </a:solidFill>
              </a:rPr>
              <a:t>frameborder</a:t>
            </a:r>
            <a:r>
              <a:rPr lang="en-US" altLang="zh-TW" dirty="0">
                <a:solidFill>
                  <a:schemeClr val="bg1"/>
                </a:solidFill>
              </a:rPr>
              <a:t>=0</a:t>
            </a:r>
            <a:endParaRPr lang="zh-TW" altLang="en-US" dirty="0">
              <a:solidFill>
                <a:schemeClr val="bg1"/>
              </a:solidFill>
            </a:endParaRPr>
          </a:p>
        </p:txBody>
      </p:sp>
      <p:pic>
        <p:nvPicPr>
          <p:cNvPr id="6" name="圖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5035" y="2372933"/>
            <a:ext cx="3800948" cy="363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75</a:t>
            </a:fld>
            <a:endParaRPr lang="zh-TW" altLang="en-US"/>
          </a:p>
        </p:txBody>
      </p:sp>
    </p:spTree>
    <p:extLst>
      <p:ext uri="{BB962C8B-B14F-4D97-AF65-F5344CB8AC3E}">
        <p14:creationId xmlns:p14="http://schemas.microsoft.com/office/powerpoint/2010/main" val="1769687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rPr>
              <a:t>Media - Audio</a:t>
            </a:r>
            <a:endParaRPr lang="zh-TW" altLang="en-US" b="1"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76</a:t>
            </a:fld>
            <a:endParaRPr lang="zh-TW" altLang="en-US"/>
          </a:p>
        </p:txBody>
      </p:sp>
      <p:sp>
        <p:nvSpPr>
          <p:cNvPr id="6" name="內容版面配置區 5"/>
          <p:cNvSpPr>
            <a:spLocks noGrp="1"/>
          </p:cNvSpPr>
          <p:nvPr>
            <p:ph idx="1"/>
          </p:nvPr>
        </p:nvSpPr>
        <p:spPr>
          <a:xfrm>
            <a:off x="628650" y="1825625"/>
            <a:ext cx="7886700" cy="2746375"/>
          </a:xfrm>
        </p:spPr>
        <p:txBody>
          <a:bodyPr/>
          <a:lstStyle/>
          <a:p>
            <a:pPr eaLnBrk="0" fontAlgn="base" hangingPunct="0">
              <a:lnSpc>
                <a:spcPct val="100000"/>
              </a:lnSpc>
              <a:spcBef>
                <a:spcPct val="0"/>
              </a:spcBef>
              <a:spcAft>
                <a:spcPct val="0"/>
              </a:spcAft>
            </a:pPr>
            <a:r>
              <a:rPr lang="zh-TW" altLang="zh-TW" dirty="0">
                <a:solidFill>
                  <a:schemeClr val="bg1"/>
                </a:solidFill>
                <a:latin typeface="Verdana" panose="020B0604030504040204" pitchFamily="34" charset="0"/>
              </a:rPr>
              <a:t>HTML5 </a:t>
            </a:r>
            <a:r>
              <a:rPr lang="zh-TW" altLang="zh-TW" sz="3200" dirty="0">
                <a:solidFill>
                  <a:schemeClr val="bg1"/>
                </a:solidFill>
                <a:latin typeface="Consolas" panose="020B0609020204030204" pitchFamily="49" charset="0"/>
                <a:cs typeface="Consolas" panose="020B0609020204030204" pitchFamily="49" charset="0"/>
              </a:rPr>
              <a:t>&lt;audio&gt;</a:t>
            </a:r>
            <a:r>
              <a:rPr lang="zh-TW" altLang="zh-TW" dirty="0">
                <a:solidFill>
                  <a:schemeClr val="bg1"/>
                </a:solidFill>
                <a:latin typeface="Verdana" panose="020B0604030504040204" pitchFamily="34" charset="0"/>
              </a:rPr>
              <a:t>元素指定了在網頁中嵌入音頻的標準方法</a:t>
            </a:r>
            <a:r>
              <a:rPr lang="zh-TW" altLang="zh-TW" sz="800" dirty="0">
                <a:solidFill>
                  <a:schemeClr val="bg1"/>
                </a:solidFill>
              </a:rPr>
              <a:t> </a:t>
            </a:r>
            <a:endParaRPr lang="en-US" altLang="zh-TW" sz="800" dirty="0">
              <a:solidFill>
                <a:schemeClr val="bg1"/>
              </a:solidFill>
            </a:endParaRPr>
          </a:p>
          <a:p>
            <a:pPr lvl="1" eaLnBrk="0" fontAlgn="base" hangingPunct="0">
              <a:lnSpc>
                <a:spcPct val="100000"/>
              </a:lnSpc>
              <a:spcBef>
                <a:spcPct val="0"/>
              </a:spcBef>
              <a:spcAft>
                <a:spcPct val="0"/>
              </a:spcAft>
            </a:pPr>
            <a:r>
              <a:rPr lang="zh-TW" altLang="zh-TW" dirty="0">
                <a:solidFill>
                  <a:schemeClr val="bg1"/>
                </a:solidFill>
                <a:latin typeface="Consolas" panose="020B0609020204030204" pitchFamily="49" charset="0"/>
                <a:cs typeface="Consolas" panose="020B0609020204030204" pitchFamily="49" charset="0"/>
              </a:rPr>
              <a:t>&lt;source&gt;</a:t>
            </a:r>
            <a:r>
              <a:rPr lang="zh-TW" altLang="zh-TW" dirty="0">
                <a:solidFill>
                  <a:schemeClr val="bg1"/>
                </a:solidFill>
                <a:latin typeface="Verdana" panose="020B0604030504040204" pitchFamily="34" charset="0"/>
              </a:rPr>
              <a:t>元素允許您指定瀏覽器可以選擇的備用音頻</a:t>
            </a:r>
            <a:r>
              <a:rPr lang="zh-TW" altLang="en-US" dirty="0">
                <a:solidFill>
                  <a:schemeClr val="bg1"/>
                </a:solidFill>
                <a:latin typeface="Verdana" panose="020B0604030504040204" pitchFamily="34" charset="0"/>
              </a:rPr>
              <a:t>檔案</a:t>
            </a:r>
            <a:r>
              <a:rPr lang="zh-TW" altLang="zh-TW" dirty="0">
                <a:solidFill>
                  <a:schemeClr val="bg1"/>
                </a:solidFill>
                <a:latin typeface="Verdana" panose="020B0604030504040204" pitchFamily="34" charset="0"/>
              </a:rPr>
              <a:t>。</a:t>
            </a:r>
            <a:r>
              <a:rPr lang="zh-TW" altLang="zh-TW" dirty="0">
                <a:solidFill>
                  <a:schemeClr val="bg1"/>
                </a:solidFill>
              </a:rPr>
              <a:t> </a:t>
            </a:r>
            <a:endParaRPr lang="zh-TW" altLang="zh-TW" dirty="0">
              <a:solidFill>
                <a:schemeClr val="bg1"/>
              </a:solidFill>
              <a:latin typeface="Arial" panose="020B0604020202020204" pitchFamily="34" charset="0"/>
            </a:endParaRPr>
          </a:p>
          <a:p>
            <a:pPr lvl="1" eaLnBrk="0" fontAlgn="base" hangingPunct="0">
              <a:lnSpc>
                <a:spcPct val="100000"/>
              </a:lnSpc>
              <a:spcBef>
                <a:spcPct val="0"/>
              </a:spcBef>
              <a:spcAft>
                <a:spcPct val="0"/>
              </a:spcAft>
            </a:pPr>
            <a:r>
              <a:rPr lang="en-US" altLang="zh-TW" dirty="0">
                <a:solidFill>
                  <a:schemeClr val="bg1"/>
                </a:solidFill>
                <a:latin typeface="Arial" panose="020B0604020202020204" pitchFamily="34" charset="0"/>
              </a:rPr>
              <a:t> &lt;controls&gt;</a:t>
            </a:r>
            <a:r>
              <a:rPr lang="zh-TW" altLang="en-US" dirty="0">
                <a:solidFill>
                  <a:schemeClr val="bg1"/>
                </a:solidFill>
                <a:latin typeface="Arial" panose="020B0604020202020204" pitchFamily="34" charset="0"/>
              </a:rPr>
              <a:t>屬性添加了播放</a:t>
            </a:r>
            <a:r>
              <a:rPr lang="en-US" altLang="zh-TW" dirty="0">
                <a:solidFill>
                  <a:schemeClr val="bg1"/>
                </a:solidFill>
                <a:latin typeface="Arial" panose="020B0604020202020204" pitchFamily="34" charset="0"/>
              </a:rPr>
              <a:t>bar</a:t>
            </a:r>
            <a:r>
              <a:rPr lang="zh-TW" altLang="en-US" dirty="0">
                <a:solidFill>
                  <a:schemeClr val="bg1"/>
                </a:solidFill>
                <a:latin typeface="Arial" panose="020B0604020202020204" pitchFamily="34" charset="0"/>
              </a:rPr>
              <a:t>，會有播放、暫停和音量控制</a:t>
            </a:r>
            <a:endParaRPr lang="zh-TW" altLang="zh-TW" dirty="0">
              <a:solidFill>
                <a:schemeClr val="bg1"/>
              </a:solidFill>
              <a:latin typeface="Arial" panose="020B0604020202020204" pitchFamily="34" charset="0"/>
            </a:endParaRPr>
          </a:p>
          <a:p>
            <a:endParaRPr lang="zh-TW" altLang="en-US" dirty="0">
              <a:solidFill>
                <a:schemeClr val="bg1"/>
              </a:solidFill>
            </a:endParaRPr>
          </a:p>
        </p:txBody>
      </p:sp>
      <p:sp>
        <p:nvSpPr>
          <p:cNvPr id="19" name="圓角矩形 18"/>
          <p:cNvSpPr/>
          <p:nvPr/>
        </p:nvSpPr>
        <p:spPr>
          <a:xfrm>
            <a:off x="1238486" y="4572000"/>
            <a:ext cx="6700557" cy="158951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a:t>&lt;audio controls&gt;</a:t>
            </a:r>
            <a:br>
              <a:rPr lang="en-US" altLang="zh-TW" dirty="0"/>
            </a:br>
            <a:r>
              <a:rPr lang="en-US" altLang="zh-TW" dirty="0"/>
              <a:t>  &lt;source </a:t>
            </a:r>
            <a:r>
              <a:rPr lang="en-US" altLang="zh-TW" dirty="0" err="1"/>
              <a:t>src</a:t>
            </a:r>
            <a:r>
              <a:rPr lang="en-US" altLang="zh-TW" dirty="0"/>
              <a:t>="horse.mp3" type="audio/mpeg"&gt;</a:t>
            </a:r>
            <a:br>
              <a:rPr lang="en-US" altLang="zh-TW" dirty="0"/>
            </a:br>
            <a:r>
              <a:rPr lang="en-US" altLang="zh-TW" dirty="0"/>
              <a:t>Your browser does not support the audio element.</a:t>
            </a:r>
            <a:br>
              <a:rPr lang="en-US" altLang="zh-TW" dirty="0"/>
            </a:br>
            <a:r>
              <a:rPr lang="en-US" altLang="zh-TW" dirty="0"/>
              <a:t>&lt;/audio&gt;</a:t>
            </a:r>
          </a:p>
        </p:txBody>
      </p:sp>
    </p:spTree>
    <p:extLst>
      <p:ext uri="{BB962C8B-B14F-4D97-AF65-F5344CB8AC3E}">
        <p14:creationId xmlns:p14="http://schemas.microsoft.com/office/powerpoint/2010/main" val="3071384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Media - Video</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77</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pPr eaLnBrk="0" fontAlgn="base" hangingPunct="0">
              <a:lnSpc>
                <a:spcPct val="100000"/>
              </a:lnSpc>
              <a:spcBef>
                <a:spcPct val="0"/>
              </a:spcBef>
              <a:spcAft>
                <a:spcPct val="0"/>
              </a:spcAft>
            </a:pPr>
            <a:r>
              <a:rPr lang="zh-TW" altLang="zh-TW" dirty="0">
                <a:solidFill>
                  <a:schemeClr val="bg1"/>
                </a:solidFill>
                <a:latin typeface="Verdana" panose="020B0604030504040204" pitchFamily="34" charset="0"/>
              </a:rPr>
              <a:t>HTML5 </a:t>
            </a:r>
            <a:r>
              <a:rPr lang="zh-TW" altLang="zh-TW" sz="3200" dirty="0">
                <a:solidFill>
                  <a:schemeClr val="bg1"/>
                </a:solidFill>
                <a:latin typeface="Consolas" panose="020B0609020204030204" pitchFamily="49" charset="0"/>
                <a:cs typeface="Consolas" panose="020B0609020204030204" pitchFamily="49" charset="0"/>
              </a:rPr>
              <a:t>&lt;</a:t>
            </a:r>
            <a:r>
              <a:rPr lang="en-US" altLang="zh-TW" sz="3200" dirty="0">
                <a:solidFill>
                  <a:schemeClr val="bg1"/>
                </a:solidFill>
                <a:latin typeface="Consolas" panose="020B0609020204030204" pitchFamily="49" charset="0"/>
                <a:cs typeface="Consolas" panose="020B0609020204030204" pitchFamily="49" charset="0"/>
              </a:rPr>
              <a:t>vide</a:t>
            </a:r>
            <a:r>
              <a:rPr lang="zh-TW" altLang="zh-TW" sz="3200" dirty="0">
                <a:solidFill>
                  <a:schemeClr val="bg1"/>
                </a:solidFill>
                <a:latin typeface="Consolas" panose="020B0609020204030204" pitchFamily="49" charset="0"/>
                <a:cs typeface="Consolas" panose="020B0609020204030204" pitchFamily="49" charset="0"/>
              </a:rPr>
              <a:t>o&gt;</a:t>
            </a:r>
            <a:r>
              <a:rPr lang="zh-TW" altLang="zh-TW" dirty="0">
                <a:solidFill>
                  <a:schemeClr val="bg1"/>
                </a:solidFill>
                <a:latin typeface="Verdana" panose="020B0604030504040204" pitchFamily="34" charset="0"/>
              </a:rPr>
              <a:t>元素指定了在網頁中嵌入</a:t>
            </a:r>
            <a:r>
              <a:rPr lang="zh-TW" altLang="en-US" dirty="0">
                <a:solidFill>
                  <a:schemeClr val="bg1"/>
                </a:solidFill>
                <a:latin typeface="Verdana" panose="020B0604030504040204" pitchFamily="34" charset="0"/>
              </a:rPr>
              <a:t>視訊檔案</a:t>
            </a:r>
            <a:r>
              <a:rPr lang="zh-TW" altLang="zh-TW" dirty="0">
                <a:solidFill>
                  <a:schemeClr val="bg1"/>
                </a:solidFill>
                <a:latin typeface="Verdana" panose="020B0604030504040204" pitchFamily="34" charset="0"/>
              </a:rPr>
              <a:t>的標準方法</a:t>
            </a:r>
            <a:r>
              <a:rPr lang="zh-TW" altLang="zh-TW" sz="800" dirty="0">
                <a:solidFill>
                  <a:schemeClr val="bg1"/>
                </a:solidFill>
              </a:rPr>
              <a:t> </a:t>
            </a:r>
            <a:endParaRPr lang="en-US" altLang="zh-TW" sz="800" dirty="0">
              <a:solidFill>
                <a:schemeClr val="bg1"/>
              </a:solidFill>
            </a:endParaRPr>
          </a:p>
          <a:p>
            <a:pPr lvl="1" eaLnBrk="0" fontAlgn="base" hangingPunct="0">
              <a:lnSpc>
                <a:spcPct val="100000"/>
              </a:lnSpc>
              <a:spcBef>
                <a:spcPct val="0"/>
              </a:spcBef>
              <a:spcAft>
                <a:spcPct val="0"/>
              </a:spcAft>
            </a:pPr>
            <a:r>
              <a:rPr lang="zh-TW" altLang="zh-TW" dirty="0">
                <a:solidFill>
                  <a:schemeClr val="bg1"/>
                </a:solidFill>
                <a:latin typeface="Consolas" panose="020B0609020204030204" pitchFamily="49" charset="0"/>
                <a:cs typeface="Consolas" panose="020B0609020204030204" pitchFamily="49" charset="0"/>
              </a:rPr>
              <a:t>&lt;source&gt;</a:t>
            </a:r>
            <a:r>
              <a:rPr lang="zh-TW" altLang="zh-TW" dirty="0">
                <a:solidFill>
                  <a:schemeClr val="bg1"/>
                </a:solidFill>
                <a:latin typeface="Verdana" panose="020B0604030504040204" pitchFamily="34" charset="0"/>
              </a:rPr>
              <a:t>元素允許您指定瀏覽器可以選擇的備用音頻</a:t>
            </a:r>
            <a:r>
              <a:rPr lang="zh-TW" altLang="en-US" dirty="0">
                <a:solidFill>
                  <a:schemeClr val="bg1"/>
                </a:solidFill>
                <a:latin typeface="Verdana" panose="020B0604030504040204" pitchFamily="34" charset="0"/>
              </a:rPr>
              <a:t>檔案</a:t>
            </a:r>
            <a:r>
              <a:rPr lang="zh-TW" altLang="zh-TW" dirty="0">
                <a:solidFill>
                  <a:schemeClr val="bg1"/>
                </a:solidFill>
                <a:latin typeface="Verdana" panose="020B0604030504040204" pitchFamily="34" charset="0"/>
              </a:rPr>
              <a:t>。</a:t>
            </a:r>
            <a:r>
              <a:rPr lang="zh-TW" altLang="zh-TW" dirty="0">
                <a:solidFill>
                  <a:schemeClr val="bg1"/>
                </a:solidFill>
              </a:rPr>
              <a:t> </a:t>
            </a:r>
            <a:endParaRPr lang="zh-TW" altLang="zh-TW" dirty="0">
              <a:solidFill>
                <a:schemeClr val="bg1"/>
              </a:solidFill>
              <a:latin typeface="Arial" panose="020B0604020202020204" pitchFamily="34" charset="0"/>
            </a:endParaRPr>
          </a:p>
          <a:p>
            <a:pPr lvl="1" eaLnBrk="0" fontAlgn="base" hangingPunct="0">
              <a:lnSpc>
                <a:spcPct val="100000"/>
              </a:lnSpc>
              <a:spcBef>
                <a:spcPct val="0"/>
              </a:spcBef>
              <a:spcAft>
                <a:spcPct val="0"/>
              </a:spcAft>
            </a:pPr>
            <a:r>
              <a:rPr lang="en-US" altLang="zh-TW" dirty="0">
                <a:solidFill>
                  <a:schemeClr val="bg1"/>
                </a:solidFill>
                <a:latin typeface="Arial" panose="020B0604020202020204" pitchFamily="34" charset="0"/>
              </a:rPr>
              <a:t> &lt;controls&gt;</a:t>
            </a:r>
            <a:r>
              <a:rPr lang="zh-TW" altLang="en-US" dirty="0">
                <a:solidFill>
                  <a:schemeClr val="bg1"/>
                </a:solidFill>
                <a:latin typeface="Arial" panose="020B0604020202020204" pitchFamily="34" charset="0"/>
              </a:rPr>
              <a:t>屬性添加了播放</a:t>
            </a:r>
            <a:r>
              <a:rPr lang="en-US" altLang="zh-TW" dirty="0">
                <a:solidFill>
                  <a:schemeClr val="bg1"/>
                </a:solidFill>
                <a:latin typeface="Arial" panose="020B0604020202020204" pitchFamily="34" charset="0"/>
              </a:rPr>
              <a:t>bar</a:t>
            </a:r>
            <a:r>
              <a:rPr lang="zh-TW" altLang="en-US" dirty="0">
                <a:solidFill>
                  <a:schemeClr val="bg1"/>
                </a:solidFill>
                <a:latin typeface="Arial" panose="020B0604020202020204" pitchFamily="34" charset="0"/>
              </a:rPr>
              <a:t>，會有播放、暫停和音量控制</a:t>
            </a:r>
            <a:endParaRPr lang="en-US" altLang="zh-TW" dirty="0">
              <a:solidFill>
                <a:schemeClr val="bg1"/>
              </a:solidFill>
              <a:latin typeface="Arial" panose="020B0604020202020204" pitchFamily="34" charset="0"/>
            </a:endParaRPr>
          </a:p>
          <a:p>
            <a:pPr lvl="1" eaLnBrk="0" fontAlgn="base" hangingPunct="0">
              <a:lnSpc>
                <a:spcPct val="100000"/>
              </a:lnSpc>
              <a:spcBef>
                <a:spcPct val="0"/>
              </a:spcBef>
              <a:spcAft>
                <a:spcPct val="0"/>
              </a:spcAft>
            </a:pPr>
            <a:r>
              <a:rPr lang="en-US" altLang="zh-TW" dirty="0">
                <a:solidFill>
                  <a:schemeClr val="bg1"/>
                </a:solidFill>
              </a:rPr>
              <a:t>&lt;</a:t>
            </a:r>
            <a:r>
              <a:rPr lang="en-US" altLang="zh-TW" dirty="0" err="1">
                <a:solidFill>
                  <a:schemeClr val="bg1"/>
                </a:solidFill>
              </a:rPr>
              <a:t>autoplay</a:t>
            </a:r>
            <a:r>
              <a:rPr lang="en-US" altLang="zh-TW" dirty="0">
                <a:solidFill>
                  <a:schemeClr val="bg1"/>
                </a:solidFill>
              </a:rPr>
              <a:t>&gt;</a:t>
            </a:r>
            <a:r>
              <a:rPr lang="zh-TW" altLang="en-US" dirty="0">
                <a:solidFill>
                  <a:schemeClr val="bg1"/>
                </a:solidFill>
              </a:rPr>
              <a:t>屬性會自動播放，不顯示播放</a:t>
            </a:r>
            <a:r>
              <a:rPr lang="en-US" altLang="zh-TW" dirty="0">
                <a:solidFill>
                  <a:schemeClr val="bg1"/>
                </a:solidFill>
              </a:rPr>
              <a:t>bar</a:t>
            </a:r>
            <a:endParaRPr lang="zh-TW" altLang="zh-TW" dirty="0">
              <a:solidFill>
                <a:schemeClr val="bg1"/>
              </a:solidFill>
              <a:latin typeface="Arial" panose="020B0604020202020204" pitchFamily="34" charset="0"/>
            </a:endParaRPr>
          </a:p>
          <a:p>
            <a:endParaRPr lang="en-US" altLang="zh-TW" sz="2600" dirty="0">
              <a:solidFill>
                <a:schemeClr val="bg1"/>
              </a:solidFill>
            </a:endParaRPr>
          </a:p>
        </p:txBody>
      </p:sp>
      <p:sp>
        <p:nvSpPr>
          <p:cNvPr id="6" name="圓角矩形 5"/>
          <p:cNvSpPr/>
          <p:nvPr/>
        </p:nvSpPr>
        <p:spPr>
          <a:xfrm>
            <a:off x="1238486" y="4717282"/>
            <a:ext cx="6700557" cy="158951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a:t>&lt;video width="320" height="240" </a:t>
            </a:r>
            <a:r>
              <a:rPr lang="en-US" altLang="zh-TW" dirty="0" err="1"/>
              <a:t>autoplay</a:t>
            </a:r>
            <a:r>
              <a:rPr lang="en-US" altLang="zh-TW" dirty="0"/>
              <a:t>&gt;</a:t>
            </a:r>
          </a:p>
          <a:p>
            <a:r>
              <a:rPr lang="en-US" altLang="zh-TW" dirty="0"/>
              <a:t>  &lt;source </a:t>
            </a:r>
            <a:r>
              <a:rPr lang="en-US" altLang="zh-TW" dirty="0" err="1"/>
              <a:t>src</a:t>
            </a:r>
            <a:r>
              <a:rPr lang="en-US" altLang="zh-TW" dirty="0"/>
              <a:t>="movie.mp4" type="video/mp4"&gt;</a:t>
            </a:r>
          </a:p>
          <a:p>
            <a:r>
              <a:rPr lang="en-US" altLang="zh-TW" dirty="0"/>
              <a:t>  &lt;source </a:t>
            </a:r>
            <a:r>
              <a:rPr lang="en-US" altLang="zh-TW" dirty="0" err="1"/>
              <a:t>src</a:t>
            </a:r>
            <a:r>
              <a:rPr lang="en-US" altLang="zh-TW" dirty="0"/>
              <a:t>="movie.ogg" type="video/</a:t>
            </a:r>
            <a:r>
              <a:rPr lang="en-US" altLang="zh-TW" dirty="0" err="1"/>
              <a:t>ogg</a:t>
            </a:r>
            <a:r>
              <a:rPr lang="en-US" altLang="zh-TW" dirty="0"/>
              <a:t>"&gt;</a:t>
            </a:r>
          </a:p>
          <a:p>
            <a:r>
              <a:rPr lang="en-US" altLang="zh-TW" dirty="0"/>
              <a:t>&lt;/video&gt;</a:t>
            </a:r>
          </a:p>
        </p:txBody>
      </p:sp>
    </p:spTree>
    <p:extLst>
      <p:ext uri="{BB962C8B-B14F-4D97-AF65-F5344CB8AC3E}">
        <p14:creationId xmlns:p14="http://schemas.microsoft.com/office/powerpoint/2010/main" val="2637531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Media - Video</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78</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pPr eaLnBrk="0" fontAlgn="base" hangingPunct="0">
              <a:lnSpc>
                <a:spcPct val="100000"/>
              </a:lnSpc>
              <a:spcBef>
                <a:spcPct val="0"/>
              </a:spcBef>
              <a:spcAft>
                <a:spcPct val="0"/>
              </a:spcAft>
            </a:pPr>
            <a:r>
              <a:rPr lang="en-US" altLang="zh-TW" dirty="0">
                <a:solidFill>
                  <a:schemeClr val="bg1"/>
                </a:solidFill>
                <a:latin typeface="Verdana" panose="020B0604030504040204" pitchFamily="34" charset="0"/>
              </a:rPr>
              <a:t>Chrome </a:t>
            </a:r>
            <a:r>
              <a:rPr lang="zh-TW" altLang="en-US" dirty="0">
                <a:solidFill>
                  <a:schemeClr val="bg1"/>
                </a:solidFill>
                <a:latin typeface="Verdana" panose="020B0604030504040204" pitchFamily="34" charset="0"/>
              </a:rPr>
              <a:t>在 </a:t>
            </a:r>
            <a:r>
              <a:rPr lang="en-US" altLang="zh-TW" dirty="0">
                <a:solidFill>
                  <a:schemeClr val="bg1"/>
                </a:solidFill>
                <a:latin typeface="Verdana" panose="020B0604030504040204" pitchFamily="34" charset="0"/>
              </a:rPr>
              <a:t>Win10</a:t>
            </a:r>
            <a:r>
              <a:rPr lang="zh-TW" altLang="en-US" dirty="0">
                <a:solidFill>
                  <a:schemeClr val="bg1"/>
                </a:solidFill>
                <a:latin typeface="Verdana" panose="020B0604030504040204" pitchFamily="34" charset="0"/>
              </a:rPr>
              <a:t> 之後的版本</a:t>
            </a:r>
            <a:endParaRPr lang="en-US" altLang="zh-TW" sz="800" dirty="0">
              <a:solidFill>
                <a:schemeClr val="bg1"/>
              </a:solidFill>
            </a:endParaRPr>
          </a:p>
          <a:p>
            <a:pPr lvl="1" eaLnBrk="0" fontAlgn="base" hangingPunct="0">
              <a:lnSpc>
                <a:spcPct val="100000"/>
              </a:lnSpc>
              <a:spcBef>
                <a:spcPct val="0"/>
              </a:spcBef>
              <a:spcAft>
                <a:spcPct val="0"/>
              </a:spcAft>
            </a:pPr>
            <a:r>
              <a:rPr lang="en-US" altLang="zh-TW" dirty="0">
                <a:solidFill>
                  <a:schemeClr val="bg1"/>
                </a:solidFill>
              </a:rPr>
              <a:t>Video</a:t>
            </a:r>
            <a:r>
              <a:rPr lang="zh-TW" altLang="en-US" dirty="0">
                <a:solidFill>
                  <a:schemeClr val="bg1"/>
                </a:solidFill>
              </a:rPr>
              <a:t>屬性</a:t>
            </a:r>
            <a:r>
              <a:rPr lang="en-US" altLang="zh-TW" dirty="0">
                <a:solidFill>
                  <a:schemeClr val="bg1"/>
                </a:solidFill>
              </a:rPr>
              <a:t> </a:t>
            </a:r>
            <a:r>
              <a:rPr lang="en-US" altLang="zh-TW" dirty="0" err="1">
                <a:solidFill>
                  <a:schemeClr val="bg1"/>
                </a:solidFill>
              </a:rPr>
              <a:t>autoplay</a:t>
            </a:r>
            <a:r>
              <a:rPr lang="zh-TW" altLang="en-US" dirty="0">
                <a:solidFill>
                  <a:schemeClr val="bg1"/>
                </a:solidFill>
              </a:rPr>
              <a:t>需多加</a:t>
            </a:r>
            <a:r>
              <a:rPr lang="en-US" altLang="zh-TW" dirty="0">
                <a:solidFill>
                  <a:schemeClr val="bg1"/>
                </a:solidFill>
              </a:rPr>
              <a:t> muted</a:t>
            </a:r>
            <a:endParaRPr lang="en-US" altLang="zh-TW" sz="2600" dirty="0">
              <a:solidFill>
                <a:schemeClr val="bg1"/>
              </a:solidFill>
            </a:endParaRPr>
          </a:p>
        </p:txBody>
      </p:sp>
      <p:sp>
        <p:nvSpPr>
          <p:cNvPr id="6" name="圓角矩形 5"/>
          <p:cNvSpPr/>
          <p:nvPr/>
        </p:nvSpPr>
        <p:spPr>
          <a:xfrm>
            <a:off x="1238486" y="4717282"/>
            <a:ext cx="6700557" cy="158951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a:t>&lt;video </a:t>
            </a:r>
            <a:r>
              <a:rPr lang="en-US" altLang="zh-TW" dirty="0" err="1"/>
              <a:t>autoplay</a:t>
            </a:r>
            <a:r>
              <a:rPr lang="en-US" altLang="zh-TW" dirty="0"/>
              <a:t> muted&gt;</a:t>
            </a:r>
          </a:p>
          <a:p>
            <a:r>
              <a:rPr lang="zh-TW" altLang="en-US" dirty="0"/>
              <a:t>         </a:t>
            </a:r>
            <a:r>
              <a:rPr lang="en-US" altLang="zh-TW" dirty="0"/>
              <a:t>&lt;source </a:t>
            </a:r>
            <a:r>
              <a:rPr lang="en-US" altLang="zh-TW" dirty="0" err="1"/>
              <a:t>src</a:t>
            </a:r>
            <a:r>
              <a:rPr lang="en-US" altLang="zh-TW" dirty="0"/>
              <a:t>="video.mp4" type="video/mp4"&gt;&lt;/source&gt;</a:t>
            </a:r>
          </a:p>
          <a:p>
            <a:r>
              <a:rPr lang="en-US" altLang="zh-TW" dirty="0"/>
              <a:t> &lt;/video&gt;</a:t>
            </a:r>
          </a:p>
        </p:txBody>
      </p:sp>
    </p:spTree>
    <p:extLst>
      <p:ext uri="{BB962C8B-B14F-4D97-AF65-F5344CB8AC3E}">
        <p14:creationId xmlns:p14="http://schemas.microsoft.com/office/powerpoint/2010/main" val="34351100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Media - </a:t>
            </a:r>
            <a:r>
              <a:rPr lang="en-US" altLang="zh-TW" b="1" dirty="0" err="1">
                <a:solidFill>
                  <a:schemeClr val="bg1"/>
                </a:solidFill>
              </a:rPr>
              <a:t>Youtube</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79</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sz="2600" dirty="0">
                <a:solidFill>
                  <a:schemeClr val="bg1"/>
                </a:solidFill>
              </a:rPr>
              <a:t>找到合法授權影片</a:t>
            </a:r>
            <a:endParaRPr lang="en-US" altLang="zh-TW" sz="2600" dirty="0">
              <a:solidFill>
                <a:schemeClr val="bg1"/>
              </a:solidFill>
            </a:endParaRPr>
          </a:p>
          <a:p>
            <a:r>
              <a:rPr lang="en-US" altLang="zh-TW" sz="2600" dirty="0">
                <a:solidFill>
                  <a:schemeClr val="bg1"/>
                </a:solidFill>
              </a:rPr>
              <a:t>1.</a:t>
            </a:r>
          </a:p>
          <a:p>
            <a:endParaRPr lang="en-US" altLang="zh-TW" sz="2600" dirty="0">
              <a:solidFill>
                <a:schemeClr val="bg1"/>
              </a:solidFill>
            </a:endParaRPr>
          </a:p>
          <a:p>
            <a:r>
              <a:rPr lang="en-US" altLang="zh-TW" sz="2600" dirty="0">
                <a:solidFill>
                  <a:schemeClr val="bg1"/>
                </a:solidFill>
              </a:rPr>
              <a:t>2.</a:t>
            </a:r>
          </a:p>
          <a:p>
            <a:endParaRPr lang="en-US" altLang="zh-TW" sz="2600" dirty="0">
              <a:solidFill>
                <a:schemeClr val="bg1"/>
              </a:solidFill>
            </a:endParaRPr>
          </a:p>
          <a:p>
            <a:r>
              <a:rPr lang="en-US" altLang="zh-TW" sz="2600" dirty="0">
                <a:solidFill>
                  <a:schemeClr val="bg1"/>
                </a:solidFill>
              </a:rPr>
              <a:t>3.</a:t>
            </a:r>
            <a:r>
              <a:rPr lang="zh-TW" altLang="en-US" sz="2600" dirty="0">
                <a:solidFill>
                  <a:schemeClr val="bg1"/>
                </a:solidFill>
              </a:rPr>
              <a:t> </a:t>
            </a:r>
            <a:endParaRPr lang="en-US" altLang="zh-TW" sz="2600" dirty="0">
              <a:solidFill>
                <a:schemeClr val="bg1"/>
              </a:solidFill>
            </a:endParaRPr>
          </a:p>
        </p:txBody>
      </p:sp>
      <p:pic>
        <p:nvPicPr>
          <p:cNvPr id="3" name="圖片 2"/>
          <p:cNvPicPr>
            <a:picLocks noChangeAspect="1"/>
          </p:cNvPicPr>
          <p:nvPr/>
        </p:nvPicPr>
        <p:blipFill>
          <a:blip r:embed="rId3" cstate="print"/>
          <a:stretch>
            <a:fillRect/>
          </a:stretch>
        </p:blipFill>
        <p:spPr>
          <a:xfrm>
            <a:off x="1337461" y="2251640"/>
            <a:ext cx="2738883" cy="604281"/>
          </a:xfrm>
          <a:prstGeom prst="rect">
            <a:avLst/>
          </a:prstGeom>
        </p:spPr>
      </p:pic>
      <p:sp>
        <p:nvSpPr>
          <p:cNvPr id="6" name="矩形 5"/>
          <p:cNvSpPr/>
          <p:nvPr/>
        </p:nvSpPr>
        <p:spPr>
          <a:xfrm>
            <a:off x="2803019" y="2397005"/>
            <a:ext cx="487111" cy="290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4" cstate="print"/>
          <a:stretch>
            <a:fillRect/>
          </a:stretch>
        </p:blipFill>
        <p:spPr>
          <a:xfrm>
            <a:off x="1337461" y="3019139"/>
            <a:ext cx="2365361" cy="936415"/>
          </a:xfrm>
          <a:prstGeom prst="rect">
            <a:avLst/>
          </a:prstGeom>
        </p:spPr>
      </p:pic>
      <p:sp>
        <p:nvSpPr>
          <p:cNvPr id="8" name="矩形 7"/>
          <p:cNvSpPr/>
          <p:nvPr/>
        </p:nvSpPr>
        <p:spPr>
          <a:xfrm>
            <a:off x="1374447" y="3292264"/>
            <a:ext cx="418744" cy="578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5" cstate="print"/>
          <a:stretch>
            <a:fillRect/>
          </a:stretch>
        </p:blipFill>
        <p:spPr>
          <a:xfrm>
            <a:off x="1337461" y="3997512"/>
            <a:ext cx="2140677" cy="2112731"/>
          </a:xfrm>
          <a:prstGeom prst="rect">
            <a:avLst/>
          </a:prstGeom>
        </p:spPr>
      </p:pic>
      <p:sp>
        <p:nvSpPr>
          <p:cNvPr id="10" name="矩形 9"/>
          <p:cNvSpPr/>
          <p:nvPr/>
        </p:nvSpPr>
        <p:spPr>
          <a:xfrm>
            <a:off x="1358731" y="4324880"/>
            <a:ext cx="1837395" cy="8709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9337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其他</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8</a:t>
            </a:fld>
            <a:endParaRPr lang="zh-TW" altLang="en-US"/>
          </a:p>
        </p:txBody>
      </p:sp>
      <p:pic>
        <p:nvPicPr>
          <p:cNvPr id="7" name="圖片 6">
            <a:extLst>
              <a:ext uri="{FF2B5EF4-FFF2-40B4-BE49-F238E27FC236}">
                <a16:creationId xmlns:a16="http://schemas.microsoft.com/office/drawing/2014/main" id="{C0071A8E-3861-48D7-B153-8AE7E3D7F25F}"/>
              </a:ext>
            </a:extLst>
          </p:cNvPr>
          <p:cNvPicPr>
            <a:picLocks noChangeAspect="1"/>
          </p:cNvPicPr>
          <p:nvPr/>
        </p:nvPicPr>
        <p:blipFill>
          <a:blip r:embed="rId2"/>
          <a:stretch>
            <a:fillRect/>
          </a:stretch>
        </p:blipFill>
        <p:spPr>
          <a:xfrm>
            <a:off x="1090851" y="1566495"/>
            <a:ext cx="2673281" cy="3560296"/>
          </a:xfrm>
          <a:prstGeom prst="rect">
            <a:avLst/>
          </a:prstGeom>
        </p:spPr>
      </p:pic>
      <p:sp>
        <p:nvSpPr>
          <p:cNvPr id="5" name="矩形 4">
            <a:extLst>
              <a:ext uri="{FF2B5EF4-FFF2-40B4-BE49-F238E27FC236}">
                <a16:creationId xmlns:a16="http://schemas.microsoft.com/office/drawing/2014/main" id="{3EC57046-AE09-4390-A230-B69DAD8E3B43}"/>
              </a:ext>
            </a:extLst>
          </p:cNvPr>
          <p:cNvSpPr/>
          <p:nvPr/>
        </p:nvSpPr>
        <p:spPr>
          <a:xfrm>
            <a:off x="1387140" y="4599047"/>
            <a:ext cx="947687" cy="274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19F2AA2-A555-47F9-B75C-86838C91868D}"/>
              </a:ext>
            </a:extLst>
          </p:cNvPr>
          <p:cNvPicPr>
            <a:picLocks noChangeAspect="1"/>
          </p:cNvPicPr>
          <p:nvPr/>
        </p:nvPicPr>
        <p:blipFill>
          <a:blip r:embed="rId3"/>
          <a:stretch>
            <a:fillRect/>
          </a:stretch>
        </p:blipFill>
        <p:spPr>
          <a:xfrm>
            <a:off x="3941685" y="1566495"/>
            <a:ext cx="4177010" cy="4435224"/>
          </a:xfrm>
          <a:prstGeom prst="rect">
            <a:avLst/>
          </a:prstGeom>
        </p:spPr>
      </p:pic>
      <p:sp>
        <p:nvSpPr>
          <p:cNvPr id="10" name="矩形 9">
            <a:extLst>
              <a:ext uri="{FF2B5EF4-FFF2-40B4-BE49-F238E27FC236}">
                <a16:creationId xmlns:a16="http://schemas.microsoft.com/office/drawing/2014/main" id="{9B3E25A7-909F-4DF3-9473-4B5C4761CC10}"/>
              </a:ext>
            </a:extLst>
          </p:cNvPr>
          <p:cNvSpPr/>
          <p:nvPr/>
        </p:nvSpPr>
        <p:spPr>
          <a:xfrm>
            <a:off x="6173683" y="5550437"/>
            <a:ext cx="947687" cy="274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6548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5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CSS</a:t>
            </a:r>
            <a:r>
              <a:rPr lang="zh-TW" altLang="en-US" dirty="0">
                <a:solidFill>
                  <a:schemeClr val="bg1"/>
                </a:solidFill>
                <a:latin typeface="Arial Unicode MS" panose="020B0604020202020204" pitchFamily="34" charset="-120"/>
                <a:ea typeface="微軟正黑體" panose="020B0604030504040204" pitchFamily="34" charset="-120"/>
              </a:rPr>
              <a:t>基礎屬性</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998811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CSS</a:t>
            </a:r>
            <a:r>
              <a:rPr lang="zh-TW" altLang="en-US" b="1" dirty="0">
                <a:solidFill>
                  <a:schemeClr val="bg1"/>
                </a:solidFill>
              </a:rPr>
              <a:t>基礎屬性</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81</a:t>
            </a:fld>
            <a:endParaRPr lang="zh-TW" altLang="en-US"/>
          </a:p>
        </p:txBody>
      </p:sp>
      <p:sp>
        <p:nvSpPr>
          <p:cNvPr id="4" name="內容版面配置區 3"/>
          <p:cNvSpPr>
            <a:spLocks noGrp="1"/>
          </p:cNvSpPr>
          <p:nvPr>
            <p:ph idx="1"/>
          </p:nvPr>
        </p:nvSpPr>
        <p:spPr>
          <a:xfrm>
            <a:off x="861134" y="1825625"/>
            <a:ext cx="7402649" cy="4284618"/>
          </a:xfrm>
        </p:spPr>
        <p:txBody>
          <a:bodyPr>
            <a:normAutofit lnSpcReduction="10000"/>
          </a:bodyPr>
          <a:lstStyle/>
          <a:p>
            <a:r>
              <a:rPr lang="zh-TW" altLang="en-US" dirty="0">
                <a:solidFill>
                  <a:schemeClr val="bg1"/>
                </a:solidFill>
              </a:rPr>
              <a:t>背景</a:t>
            </a:r>
            <a:endParaRPr lang="en-US" altLang="zh-TW" dirty="0">
              <a:solidFill>
                <a:schemeClr val="bg1"/>
              </a:solidFill>
            </a:endParaRPr>
          </a:p>
          <a:p>
            <a:r>
              <a:rPr lang="zh-TW" altLang="en-US" dirty="0">
                <a:solidFill>
                  <a:schemeClr val="bg1"/>
                </a:solidFill>
              </a:rPr>
              <a:t>邊界</a:t>
            </a:r>
            <a:endParaRPr lang="en-US" altLang="zh-TW" dirty="0">
              <a:solidFill>
                <a:schemeClr val="bg1"/>
              </a:solidFill>
            </a:endParaRPr>
          </a:p>
          <a:p>
            <a:r>
              <a:rPr lang="zh-TW" altLang="en-US" dirty="0">
                <a:solidFill>
                  <a:schemeClr val="bg1"/>
                </a:solidFill>
              </a:rPr>
              <a:t>邊框</a:t>
            </a:r>
            <a:endParaRPr lang="en-US" altLang="zh-TW" dirty="0">
              <a:solidFill>
                <a:schemeClr val="bg1"/>
              </a:solidFill>
            </a:endParaRPr>
          </a:p>
          <a:p>
            <a:r>
              <a:rPr lang="zh-TW" altLang="en-US" dirty="0">
                <a:solidFill>
                  <a:schemeClr val="bg1"/>
                </a:solidFill>
              </a:rPr>
              <a:t>文字</a:t>
            </a:r>
            <a:endParaRPr lang="en-US" altLang="zh-TW" dirty="0">
              <a:solidFill>
                <a:schemeClr val="bg1"/>
              </a:solidFill>
            </a:endParaRPr>
          </a:p>
          <a:p>
            <a:r>
              <a:rPr lang="zh-TW" altLang="en-US" dirty="0">
                <a:solidFill>
                  <a:schemeClr val="bg1"/>
                </a:solidFill>
              </a:rPr>
              <a:t>列表</a:t>
            </a:r>
            <a:endParaRPr lang="en-US" altLang="zh-TW" dirty="0">
              <a:solidFill>
                <a:schemeClr val="bg1"/>
              </a:solidFill>
            </a:endParaRPr>
          </a:p>
          <a:p>
            <a:r>
              <a:rPr lang="zh-TW" altLang="en-US" dirty="0">
                <a:solidFill>
                  <a:schemeClr val="bg1"/>
                </a:solidFill>
              </a:rPr>
              <a:t>並排 </a:t>
            </a:r>
            <a:r>
              <a:rPr lang="en-US" altLang="zh-TW" dirty="0">
                <a:solidFill>
                  <a:schemeClr val="bg1"/>
                </a:solidFill>
              </a:rPr>
              <a:t>-</a:t>
            </a:r>
            <a:r>
              <a:rPr lang="zh-TW" altLang="en-US" dirty="0">
                <a:solidFill>
                  <a:schemeClr val="bg1"/>
                </a:solidFill>
              </a:rPr>
              <a:t> 浮動</a:t>
            </a:r>
            <a:endParaRPr lang="en-US" altLang="zh-TW" dirty="0">
              <a:solidFill>
                <a:schemeClr val="bg1"/>
              </a:solidFill>
            </a:endParaRPr>
          </a:p>
          <a:p>
            <a:r>
              <a:rPr lang="en-US" altLang="zh-TW" dirty="0">
                <a:solidFill>
                  <a:schemeClr val="bg1"/>
                </a:solidFill>
              </a:rPr>
              <a:t>display</a:t>
            </a:r>
          </a:p>
          <a:p>
            <a:r>
              <a:rPr lang="zh-TW" altLang="en-US" dirty="0">
                <a:solidFill>
                  <a:schemeClr val="bg1"/>
                </a:solidFill>
              </a:rPr>
              <a:t>定位</a:t>
            </a:r>
            <a:endParaRPr lang="en-US" altLang="zh-TW" dirty="0">
              <a:solidFill>
                <a:schemeClr val="bg1"/>
              </a:solidFill>
            </a:endParaRPr>
          </a:p>
          <a:p>
            <a:r>
              <a:rPr lang="zh-TW" altLang="en-US" dirty="0">
                <a:solidFill>
                  <a:schemeClr val="bg1"/>
                </a:solidFill>
              </a:rPr>
              <a:t>溢位</a:t>
            </a:r>
            <a:endParaRPr lang="en-US" altLang="zh-TW" dirty="0">
              <a:solidFill>
                <a:schemeClr val="bg1"/>
              </a:solidFill>
            </a:endParaRPr>
          </a:p>
        </p:txBody>
      </p:sp>
    </p:spTree>
    <p:extLst>
      <p:ext uri="{BB962C8B-B14F-4D97-AF65-F5344CB8AC3E}">
        <p14:creationId xmlns:p14="http://schemas.microsoft.com/office/powerpoint/2010/main" val="16154261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a:t>
            </a:r>
            <a:r>
              <a:rPr lang="en-US" altLang="zh-TW" b="1" dirty="0">
                <a:solidFill>
                  <a:schemeClr val="bg1"/>
                </a:solidFill>
              </a:rPr>
              <a:t>(background)</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82</a:t>
            </a:fld>
            <a:endParaRPr lang="zh-TW" altLang="en-US"/>
          </a:p>
        </p:txBody>
      </p:sp>
      <p:sp>
        <p:nvSpPr>
          <p:cNvPr id="4" name="內容版面配置區 3"/>
          <p:cNvSpPr>
            <a:spLocks noGrp="1"/>
          </p:cNvSpPr>
          <p:nvPr>
            <p:ph idx="1"/>
          </p:nvPr>
        </p:nvSpPr>
        <p:spPr>
          <a:xfrm>
            <a:off x="628650" y="1825625"/>
            <a:ext cx="7635133" cy="4284618"/>
          </a:xfrm>
        </p:spPr>
        <p:txBody>
          <a:bodyPr/>
          <a:lstStyle/>
          <a:p>
            <a:r>
              <a:rPr lang="zh-TW" altLang="en-US" dirty="0">
                <a:solidFill>
                  <a:schemeClr val="bg1"/>
                </a:solidFill>
              </a:rPr>
              <a:t>背景顏色</a:t>
            </a:r>
          </a:p>
          <a:p>
            <a:r>
              <a:rPr lang="zh-TW" altLang="en-US" dirty="0">
                <a:solidFill>
                  <a:schemeClr val="bg1"/>
                </a:solidFill>
              </a:rPr>
              <a:t>背景圖片</a:t>
            </a:r>
          </a:p>
          <a:p>
            <a:r>
              <a:rPr lang="zh-TW" altLang="en-US" dirty="0">
                <a:solidFill>
                  <a:schemeClr val="bg1"/>
                </a:solidFill>
              </a:rPr>
              <a:t>背景呈現方式</a:t>
            </a:r>
          </a:p>
          <a:p>
            <a:r>
              <a:rPr lang="zh-TW" altLang="en-US" dirty="0">
                <a:solidFill>
                  <a:schemeClr val="bg1"/>
                </a:solidFill>
              </a:rPr>
              <a:t>背景位置及尺寸</a:t>
            </a:r>
          </a:p>
          <a:p>
            <a:r>
              <a:rPr lang="zh-TW" altLang="en-US" dirty="0">
                <a:solidFill>
                  <a:schemeClr val="bg1"/>
                </a:solidFill>
              </a:rPr>
              <a:t>背景漸層</a:t>
            </a:r>
            <a:r>
              <a:rPr lang="en-US" altLang="zh-TW" dirty="0">
                <a:solidFill>
                  <a:schemeClr val="bg1"/>
                </a:solidFill>
              </a:rPr>
              <a:t>(CSS3</a:t>
            </a:r>
            <a:r>
              <a:rPr lang="zh-TW" altLang="en-US" dirty="0">
                <a:solidFill>
                  <a:schemeClr val="bg1"/>
                </a:solidFill>
              </a:rPr>
              <a:t>課程會講解</a:t>
            </a:r>
            <a:r>
              <a:rPr lang="en-US" altLang="zh-TW" dirty="0">
                <a:solidFill>
                  <a:schemeClr val="bg1"/>
                </a:solidFill>
              </a:rPr>
              <a:t>)</a:t>
            </a:r>
            <a:endParaRPr lang="zh-TW" altLang="en-US"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3082744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背景顏色</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83</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en-US" altLang="zh-TW" dirty="0">
                <a:solidFill>
                  <a:schemeClr val="bg1"/>
                </a:solidFill>
              </a:rPr>
              <a:t>background-color(</a:t>
            </a:r>
            <a:r>
              <a:rPr lang="zh-TW" altLang="en-US" dirty="0">
                <a:solidFill>
                  <a:schemeClr val="bg1"/>
                </a:solidFill>
              </a:rPr>
              <a:t>設定背景顏色</a:t>
            </a:r>
            <a:r>
              <a:rPr lang="en-US" altLang="zh-TW" dirty="0">
                <a:solidFill>
                  <a:schemeClr val="bg1"/>
                </a:solidFill>
              </a:rPr>
              <a:t>)</a:t>
            </a:r>
          </a:p>
          <a:p>
            <a:pPr lvl="1"/>
            <a:r>
              <a:rPr lang="zh-TW" altLang="en-US" dirty="0">
                <a:solidFill>
                  <a:schemeClr val="bg1"/>
                </a:solidFill>
              </a:rPr>
              <a:t>語法：</a:t>
            </a:r>
            <a:r>
              <a:rPr lang="en-US" altLang="zh-TW" dirty="0">
                <a:solidFill>
                  <a:schemeClr val="bg1"/>
                </a:solidFill>
              </a:rPr>
              <a:t>{background-color : transparent︱( color ) } </a:t>
            </a:r>
          </a:p>
          <a:p>
            <a:pPr lvl="1"/>
            <a:r>
              <a:rPr lang="en-US" altLang="zh-TW" dirty="0">
                <a:solidFill>
                  <a:schemeClr val="bg1"/>
                </a:solidFill>
              </a:rPr>
              <a:t>background-color:#000000 </a:t>
            </a:r>
            <a:r>
              <a:rPr lang="zh-TW" altLang="en-US" dirty="0">
                <a:solidFill>
                  <a:schemeClr val="bg1"/>
                </a:solidFill>
              </a:rPr>
              <a:t>使用十六進制位。</a:t>
            </a:r>
            <a:endParaRPr lang="en-US" altLang="zh-TW" dirty="0">
              <a:solidFill>
                <a:schemeClr val="bg1"/>
              </a:solidFill>
            </a:endParaRPr>
          </a:p>
          <a:p>
            <a:pPr lvl="1"/>
            <a:r>
              <a:rPr lang="en-US" altLang="zh-TW" dirty="0" err="1">
                <a:solidFill>
                  <a:schemeClr val="bg1"/>
                </a:solidFill>
              </a:rPr>
              <a:t>background-color:black</a:t>
            </a:r>
            <a:r>
              <a:rPr lang="en-US" altLang="zh-TW" dirty="0">
                <a:solidFill>
                  <a:schemeClr val="bg1"/>
                </a:solidFill>
              </a:rPr>
              <a:t> </a:t>
            </a:r>
            <a:r>
              <a:rPr lang="zh-TW" altLang="en-US" dirty="0">
                <a:solidFill>
                  <a:schemeClr val="bg1"/>
                </a:solidFill>
              </a:rPr>
              <a:t>直接指定顏色的名稱。</a:t>
            </a:r>
            <a:endParaRPr lang="en-US" altLang="zh-TW" dirty="0">
              <a:solidFill>
                <a:schemeClr val="bg1"/>
              </a:solidFill>
            </a:endParaRPr>
          </a:p>
          <a:p>
            <a:pPr lvl="1"/>
            <a:r>
              <a:rPr lang="en-US" altLang="zh-TW" dirty="0" err="1">
                <a:solidFill>
                  <a:schemeClr val="bg1"/>
                </a:solidFill>
              </a:rPr>
              <a:t>background-color:rgb</a:t>
            </a:r>
            <a:r>
              <a:rPr lang="en-US" altLang="zh-TW" dirty="0">
                <a:solidFill>
                  <a:schemeClr val="bg1"/>
                </a:solidFill>
              </a:rPr>
              <a:t>(128,128,255) </a:t>
            </a:r>
            <a:r>
              <a:rPr lang="zh-TW" altLang="en-US" dirty="0">
                <a:solidFill>
                  <a:schemeClr val="bg1"/>
                </a:solidFill>
              </a:rPr>
              <a:t>利用</a:t>
            </a:r>
            <a:r>
              <a:rPr lang="en-US" altLang="zh-TW" dirty="0">
                <a:solidFill>
                  <a:schemeClr val="bg1"/>
                </a:solidFill>
              </a:rPr>
              <a:t>RGB</a:t>
            </a:r>
            <a:r>
              <a:rPr lang="zh-TW" altLang="en-US" dirty="0">
                <a:solidFill>
                  <a:schemeClr val="bg1"/>
                </a:solidFill>
              </a:rPr>
              <a:t>的顏色設定法。 </a:t>
            </a:r>
          </a:p>
          <a:p>
            <a:r>
              <a:rPr lang="zh-TW" altLang="en-US" dirty="0">
                <a:solidFill>
                  <a:schemeClr val="bg1"/>
                </a:solidFill>
              </a:rPr>
              <a:t>超連結、 文字、表格等，也可以有自己的背景顏色，例如： </a:t>
            </a:r>
          </a:p>
          <a:p>
            <a:pPr lvl="1"/>
            <a:r>
              <a:rPr lang="en-US" altLang="zh-TW" dirty="0">
                <a:solidFill>
                  <a:schemeClr val="bg1"/>
                </a:solidFill>
              </a:rPr>
              <a:t>&lt;font style="</a:t>
            </a:r>
            <a:r>
              <a:rPr lang="en-US" altLang="zh-TW" dirty="0" err="1">
                <a:solidFill>
                  <a:schemeClr val="bg1"/>
                </a:solidFill>
              </a:rPr>
              <a:t>background-color:rgb</a:t>
            </a:r>
            <a:r>
              <a:rPr lang="en-US" altLang="zh-TW" dirty="0">
                <a:solidFill>
                  <a:schemeClr val="bg1"/>
                </a:solidFill>
              </a:rPr>
              <a:t>(128,128,255)"&gt;</a:t>
            </a:r>
            <a:r>
              <a:rPr lang="zh-TW" altLang="en-US" dirty="0">
                <a:solidFill>
                  <a:schemeClr val="bg1"/>
                </a:solidFill>
              </a:rPr>
              <a:t>資策會</a:t>
            </a:r>
            <a:r>
              <a:rPr lang="en-US" altLang="zh-TW" dirty="0">
                <a:solidFill>
                  <a:schemeClr val="bg1"/>
                </a:solidFill>
              </a:rPr>
              <a:t>&lt;/font&gt;</a:t>
            </a:r>
          </a:p>
        </p:txBody>
      </p:sp>
    </p:spTree>
    <p:extLst>
      <p:ext uri="{BB962C8B-B14F-4D97-AF65-F5344CB8AC3E}">
        <p14:creationId xmlns:p14="http://schemas.microsoft.com/office/powerpoint/2010/main" val="17930438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背景圖片</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84</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en-US" altLang="zh-TW" dirty="0">
                <a:solidFill>
                  <a:schemeClr val="bg1"/>
                </a:solidFill>
              </a:rPr>
              <a:t>background-image</a:t>
            </a:r>
            <a:r>
              <a:rPr lang="zh-TW" altLang="en-US" dirty="0">
                <a:solidFill>
                  <a:schemeClr val="bg1"/>
                </a:solidFill>
              </a:rPr>
              <a:t>背景圖片</a:t>
            </a:r>
            <a:r>
              <a:rPr lang="en-US" altLang="zh-TW" dirty="0">
                <a:solidFill>
                  <a:schemeClr val="bg1"/>
                </a:solidFill>
              </a:rPr>
              <a:t>,</a:t>
            </a:r>
            <a:r>
              <a:rPr lang="zh-TW" altLang="en-US" dirty="0">
                <a:solidFill>
                  <a:schemeClr val="bg1"/>
                </a:solidFill>
              </a:rPr>
              <a:t>是指定 </a:t>
            </a:r>
            <a:r>
              <a:rPr lang="en-US" altLang="zh-TW" dirty="0">
                <a:solidFill>
                  <a:schemeClr val="bg1"/>
                </a:solidFill>
              </a:rPr>
              <a:t>HTML </a:t>
            </a:r>
            <a:r>
              <a:rPr lang="zh-TW" altLang="en-US" dirty="0">
                <a:solidFill>
                  <a:schemeClr val="bg1"/>
                </a:solidFill>
              </a:rPr>
              <a:t>中任何元件的背景圖片。在 </a:t>
            </a:r>
            <a:r>
              <a:rPr lang="en-US" altLang="zh-TW" dirty="0">
                <a:solidFill>
                  <a:schemeClr val="bg1"/>
                </a:solidFill>
              </a:rPr>
              <a:t>CSS </a:t>
            </a:r>
            <a:r>
              <a:rPr lang="zh-TW" altLang="en-US" dirty="0">
                <a:solidFill>
                  <a:schemeClr val="bg1"/>
                </a:solidFill>
              </a:rPr>
              <a:t>還未出現時只有整頁 可以指定背景圖片，現在有了 </a:t>
            </a:r>
            <a:r>
              <a:rPr lang="en-US" altLang="zh-TW" dirty="0">
                <a:solidFill>
                  <a:schemeClr val="bg1"/>
                </a:solidFill>
              </a:rPr>
              <a:t>CSS </a:t>
            </a:r>
            <a:r>
              <a:rPr lang="zh-TW" altLang="en-US" dirty="0">
                <a:solidFill>
                  <a:schemeClr val="bg1"/>
                </a:solidFill>
              </a:rPr>
              <a:t>任何元件皆有自己的背景圖片了！</a:t>
            </a:r>
          </a:p>
          <a:p>
            <a:r>
              <a:rPr lang="zh-TW" altLang="en-US" dirty="0">
                <a:solidFill>
                  <a:schemeClr val="bg1"/>
                </a:solidFill>
              </a:rPr>
              <a:t>語法 </a:t>
            </a:r>
            <a:r>
              <a:rPr lang="en-US" altLang="zh-TW" dirty="0">
                <a:solidFill>
                  <a:schemeClr val="bg1"/>
                </a:solidFill>
              </a:rPr>
              <a:t>:{background-image : </a:t>
            </a:r>
            <a:r>
              <a:rPr lang="en-US" altLang="zh-TW" dirty="0" err="1">
                <a:solidFill>
                  <a:schemeClr val="bg1"/>
                </a:solidFill>
              </a:rPr>
              <a:t>none︱URL</a:t>
            </a:r>
            <a:r>
              <a:rPr lang="en-US" altLang="zh-TW" dirty="0">
                <a:solidFill>
                  <a:schemeClr val="bg1"/>
                </a:solidFill>
              </a:rPr>
              <a:t> ( </a:t>
            </a:r>
            <a:r>
              <a:rPr lang="en-US" altLang="zh-TW" dirty="0" err="1">
                <a:solidFill>
                  <a:schemeClr val="bg1"/>
                </a:solidFill>
              </a:rPr>
              <a:t>url</a:t>
            </a:r>
            <a:r>
              <a:rPr lang="en-US" altLang="zh-TW" dirty="0">
                <a:solidFill>
                  <a:schemeClr val="bg1"/>
                </a:solidFill>
              </a:rPr>
              <a:t> ) } </a:t>
            </a:r>
          </a:p>
          <a:p>
            <a:r>
              <a:rPr lang="zh-TW" altLang="en-US" dirty="0">
                <a:solidFill>
                  <a:schemeClr val="bg1"/>
                </a:solidFill>
              </a:rPr>
              <a:t>範例 </a:t>
            </a:r>
            <a:r>
              <a:rPr lang="en-US" altLang="zh-TW" dirty="0">
                <a:solidFill>
                  <a:schemeClr val="bg1"/>
                </a:solidFill>
              </a:rPr>
              <a:t>:{</a:t>
            </a:r>
            <a:r>
              <a:rPr lang="en-US" altLang="zh-TW" dirty="0" err="1">
                <a:solidFill>
                  <a:schemeClr val="bg1"/>
                </a:solidFill>
              </a:rPr>
              <a:t>background-image:URL</a:t>
            </a:r>
            <a:r>
              <a:rPr lang="en-US" altLang="zh-TW" dirty="0">
                <a:solidFill>
                  <a:schemeClr val="bg1"/>
                </a:solidFill>
              </a:rPr>
              <a:t>(1.JPG)}</a:t>
            </a:r>
          </a:p>
          <a:p>
            <a:r>
              <a:rPr lang="zh-TW" altLang="en-US" dirty="0">
                <a:solidFill>
                  <a:schemeClr val="bg1"/>
                </a:solidFill>
              </a:rPr>
              <a:t>多重背景</a:t>
            </a:r>
            <a:r>
              <a:rPr lang="en-US" altLang="zh-TW" dirty="0">
                <a:solidFill>
                  <a:schemeClr val="bg1"/>
                </a:solidFill>
              </a:rPr>
              <a:t>(Multiple Background)</a:t>
            </a:r>
          </a:p>
          <a:p>
            <a:r>
              <a:rPr lang="zh-TW" altLang="en-US" dirty="0">
                <a:solidFill>
                  <a:schemeClr val="bg1"/>
                </a:solidFill>
              </a:rPr>
              <a:t>先指定的背景，會在最上面</a:t>
            </a:r>
          </a:p>
          <a:p>
            <a:r>
              <a:rPr lang="zh-TW" altLang="en-US" dirty="0">
                <a:solidFill>
                  <a:schemeClr val="bg1"/>
                </a:solidFill>
              </a:rPr>
              <a:t>盡量使用背景為透明的圖片</a:t>
            </a:r>
          </a:p>
          <a:p>
            <a:endParaRPr lang="zh-TW" altLang="en-US"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37835850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背景呈現方式</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85</a:t>
            </a:fld>
            <a:endParaRPr lang="zh-TW" altLang="en-US"/>
          </a:p>
        </p:txBody>
      </p:sp>
      <p:sp>
        <p:nvSpPr>
          <p:cNvPr id="4" name="內容版面配置區 3"/>
          <p:cNvSpPr>
            <a:spLocks noGrp="1"/>
          </p:cNvSpPr>
          <p:nvPr>
            <p:ph idx="1"/>
          </p:nvPr>
        </p:nvSpPr>
        <p:spPr>
          <a:xfrm>
            <a:off x="628650" y="1825625"/>
            <a:ext cx="7635133" cy="4284618"/>
          </a:xfrm>
        </p:spPr>
        <p:txBody>
          <a:bodyPr>
            <a:normAutofit fontScale="85000" lnSpcReduction="20000"/>
          </a:bodyPr>
          <a:lstStyle/>
          <a:p>
            <a:r>
              <a:rPr lang="zh-TW" altLang="en-US" dirty="0">
                <a:solidFill>
                  <a:schemeClr val="bg1"/>
                </a:solidFill>
              </a:rPr>
              <a:t>背景附著</a:t>
            </a:r>
            <a:r>
              <a:rPr lang="en-US" altLang="zh-TW" dirty="0">
                <a:solidFill>
                  <a:schemeClr val="bg1"/>
                </a:solidFill>
              </a:rPr>
              <a:t>(background-attachment)</a:t>
            </a:r>
          </a:p>
          <a:p>
            <a:r>
              <a:rPr lang="zh-TW" altLang="en-US" dirty="0">
                <a:solidFill>
                  <a:schemeClr val="bg1"/>
                </a:solidFill>
              </a:rPr>
              <a:t>語法 </a:t>
            </a:r>
            <a:r>
              <a:rPr lang="en-US" altLang="zh-TW" dirty="0">
                <a:solidFill>
                  <a:schemeClr val="bg1"/>
                </a:solidFill>
              </a:rPr>
              <a:t>: {background-attachment : </a:t>
            </a:r>
            <a:r>
              <a:rPr lang="en-US" altLang="zh-TW" dirty="0" err="1">
                <a:solidFill>
                  <a:schemeClr val="bg1"/>
                </a:solidFill>
              </a:rPr>
              <a:t>scroll︱fixed</a:t>
            </a:r>
            <a:r>
              <a:rPr lang="en-US" altLang="zh-TW" dirty="0">
                <a:solidFill>
                  <a:schemeClr val="bg1"/>
                </a:solidFill>
              </a:rPr>
              <a:t> } </a:t>
            </a:r>
          </a:p>
          <a:p>
            <a:r>
              <a:rPr lang="en-US" altLang="zh-TW" dirty="0" err="1">
                <a:solidFill>
                  <a:schemeClr val="bg1"/>
                </a:solidFill>
              </a:rPr>
              <a:t>background-attachment:scroll</a:t>
            </a:r>
            <a:br>
              <a:rPr lang="en-US" altLang="zh-TW" dirty="0">
                <a:solidFill>
                  <a:schemeClr val="bg1"/>
                </a:solidFill>
              </a:rPr>
            </a:br>
            <a:r>
              <a:rPr lang="en-US" altLang="zh-TW" dirty="0" err="1">
                <a:solidFill>
                  <a:schemeClr val="bg1"/>
                </a:solidFill>
              </a:rPr>
              <a:t>background-attachment:fixed</a:t>
            </a:r>
            <a:endParaRPr lang="en-US" altLang="zh-TW" dirty="0">
              <a:solidFill>
                <a:schemeClr val="bg1"/>
              </a:solidFill>
            </a:endParaRPr>
          </a:p>
          <a:p>
            <a:endParaRPr lang="en-US" altLang="zh-TW" dirty="0">
              <a:solidFill>
                <a:schemeClr val="bg1"/>
              </a:solidFill>
            </a:endParaRPr>
          </a:p>
          <a:p>
            <a:r>
              <a:rPr lang="zh-TW" altLang="en-US" dirty="0">
                <a:solidFill>
                  <a:schemeClr val="bg1"/>
                </a:solidFill>
              </a:rPr>
              <a:t>背景重複</a:t>
            </a:r>
            <a:r>
              <a:rPr lang="en-US" altLang="zh-TW" dirty="0">
                <a:solidFill>
                  <a:schemeClr val="bg1"/>
                </a:solidFill>
              </a:rPr>
              <a:t>(background-repeat)</a:t>
            </a:r>
          </a:p>
          <a:p>
            <a:r>
              <a:rPr lang="zh-TW" altLang="en-US" dirty="0">
                <a:solidFill>
                  <a:schemeClr val="bg1"/>
                </a:solidFill>
              </a:rPr>
              <a:t>語法 </a:t>
            </a:r>
            <a:r>
              <a:rPr lang="en-US" altLang="zh-TW" dirty="0">
                <a:solidFill>
                  <a:schemeClr val="bg1"/>
                </a:solidFill>
              </a:rPr>
              <a:t>: {background-repeat- : </a:t>
            </a:r>
            <a:r>
              <a:rPr lang="en-US" altLang="zh-TW" dirty="0" err="1">
                <a:solidFill>
                  <a:schemeClr val="bg1"/>
                </a:solidFill>
              </a:rPr>
              <a:t>repeat︱repeat-x︱repeat-y︱no-repeat</a:t>
            </a:r>
            <a:r>
              <a:rPr lang="en-US" altLang="zh-TW" dirty="0">
                <a:solidFill>
                  <a:schemeClr val="bg1"/>
                </a:solidFill>
              </a:rPr>
              <a:t> } </a:t>
            </a:r>
          </a:p>
          <a:p>
            <a:r>
              <a:rPr lang="en-US" altLang="zh-TW" dirty="0" err="1">
                <a:solidFill>
                  <a:schemeClr val="bg1"/>
                </a:solidFill>
              </a:rPr>
              <a:t>background-repeat:repeat</a:t>
            </a:r>
            <a:r>
              <a:rPr lang="en-US" altLang="zh-TW" dirty="0">
                <a:solidFill>
                  <a:schemeClr val="bg1"/>
                </a:solidFill>
              </a:rPr>
              <a:t> (</a:t>
            </a:r>
            <a:r>
              <a:rPr lang="zh-TW" altLang="en-US" dirty="0">
                <a:solidFill>
                  <a:schemeClr val="bg1"/>
                </a:solidFill>
              </a:rPr>
              <a:t>一般貼的滿滿的狀況</a:t>
            </a:r>
            <a:r>
              <a:rPr lang="en-US" altLang="zh-TW" dirty="0">
                <a:solidFill>
                  <a:schemeClr val="bg1"/>
                </a:solidFill>
              </a:rPr>
              <a:t>)</a:t>
            </a:r>
            <a:br>
              <a:rPr lang="en-US" altLang="zh-TW" dirty="0">
                <a:solidFill>
                  <a:schemeClr val="bg1"/>
                </a:solidFill>
              </a:rPr>
            </a:br>
            <a:r>
              <a:rPr lang="en-US" altLang="zh-TW" dirty="0" err="1">
                <a:solidFill>
                  <a:schemeClr val="bg1"/>
                </a:solidFill>
              </a:rPr>
              <a:t>background-repeat:repeat-x</a:t>
            </a:r>
            <a:r>
              <a:rPr lang="en-US" altLang="zh-TW" dirty="0">
                <a:solidFill>
                  <a:schemeClr val="bg1"/>
                </a:solidFill>
              </a:rPr>
              <a:t> (</a:t>
            </a:r>
            <a:r>
              <a:rPr lang="zh-TW" altLang="en-US" dirty="0">
                <a:solidFill>
                  <a:schemeClr val="bg1"/>
                </a:solidFill>
              </a:rPr>
              <a:t>只往</a:t>
            </a:r>
            <a:r>
              <a:rPr lang="en-US" altLang="zh-TW" dirty="0">
                <a:solidFill>
                  <a:schemeClr val="bg1"/>
                </a:solidFill>
              </a:rPr>
              <a:t>x</a:t>
            </a:r>
            <a:r>
              <a:rPr lang="zh-TW" altLang="en-US" dirty="0">
                <a:solidFill>
                  <a:schemeClr val="bg1"/>
                </a:solidFill>
              </a:rPr>
              <a:t>方向貼滿</a:t>
            </a:r>
            <a:r>
              <a:rPr lang="en-US" altLang="zh-TW" dirty="0">
                <a:solidFill>
                  <a:schemeClr val="bg1"/>
                </a:solidFill>
              </a:rPr>
              <a:t>) </a:t>
            </a:r>
            <a:br>
              <a:rPr lang="en-US" altLang="zh-TW" dirty="0">
                <a:solidFill>
                  <a:schemeClr val="bg1"/>
                </a:solidFill>
              </a:rPr>
            </a:br>
            <a:r>
              <a:rPr lang="en-US" altLang="zh-TW" dirty="0" err="1">
                <a:solidFill>
                  <a:schemeClr val="bg1"/>
                </a:solidFill>
              </a:rPr>
              <a:t>background-repeat:repeat-y</a:t>
            </a:r>
            <a:r>
              <a:rPr lang="en-US" altLang="zh-TW" dirty="0">
                <a:solidFill>
                  <a:schemeClr val="bg1"/>
                </a:solidFill>
              </a:rPr>
              <a:t> (</a:t>
            </a:r>
            <a:r>
              <a:rPr lang="zh-TW" altLang="en-US" dirty="0">
                <a:solidFill>
                  <a:schemeClr val="bg1"/>
                </a:solidFill>
              </a:rPr>
              <a:t>往</a:t>
            </a:r>
            <a:r>
              <a:rPr lang="en-US" altLang="zh-TW" dirty="0">
                <a:solidFill>
                  <a:schemeClr val="bg1"/>
                </a:solidFill>
              </a:rPr>
              <a:t>Y</a:t>
            </a:r>
            <a:r>
              <a:rPr lang="zh-TW" altLang="en-US" dirty="0">
                <a:solidFill>
                  <a:schemeClr val="bg1"/>
                </a:solidFill>
              </a:rPr>
              <a:t>方向貼滿</a:t>
            </a:r>
            <a:r>
              <a:rPr lang="en-US" altLang="zh-TW" dirty="0">
                <a:solidFill>
                  <a:schemeClr val="bg1"/>
                </a:solidFill>
              </a:rPr>
              <a:t>)</a:t>
            </a:r>
            <a:br>
              <a:rPr lang="en-US" altLang="zh-TW" dirty="0">
                <a:solidFill>
                  <a:schemeClr val="bg1"/>
                </a:solidFill>
              </a:rPr>
            </a:br>
            <a:r>
              <a:rPr lang="en-US" altLang="zh-TW" dirty="0" err="1">
                <a:solidFill>
                  <a:schemeClr val="bg1"/>
                </a:solidFill>
              </a:rPr>
              <a:t>background-repeat:no-repeat</a:t>
            </a:r>
            <a:r>
              <a:rPr lang="en-US" altLang="zh-TW" dirty="0">
                <a:solidFill>
                  <a:schemeClr val="bg1"/>
                </a:solidFill>
              </a:rPr>
              <a:t> (</a:t>
            </a:r>
            <a:r>
              <a:rPr lang="zh-TW" altLang="en-US" dirty="0">
                <a:solidFill>
                  <a:schemeClr val="bg1"/>
                </a:solidFill>
              </a:rPr>
              <a:t>不重複貼，也就是只有一張小圖</a:t>
            </a:r>
            <a:r>
              <a:rPr lang="en-US" altLang="zh-TW" dirty="0">
                <a:solidFill>
                  <a:schemeClr val="bg1"/>
                </a:solidFill>
              </a:rPr>
              <a:t>) </a:t>
            </a:r>
          </a:p>
        </p:txBody>
      </p:sp>
    </p:spTree>
    <p:extLst>
      <p:ext uri="{BB962C8B-B14F-4D97-AF65-F5344CB8AC3E}">
        <p14:creationId xmlns:p14="http://schemas.microsoft.com/office/powerpoint/2010/main" val="3367014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背景位置</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86</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語法 </a:t>
            </a:r>
            <a:r>
              <a:rPr lang="en-US" altLang="zh-TW" dirty="0">
                <a:solidFill>
                  <a:schemeClr val="bg1"/>
                </a:solidFill>
              </a:rPr>
              <a:t>: </a:t>
            </a:r>
            <a:r>
              <a:rPr lang="en-US" altLang="zh-TW" dirty="0" err="1">
                <a:solidFill>
                  <a:schemeClr val="bg1"/>
                </a:solidFill>
              </a:rPr>
              <a:t>background-position:top︱bottom︱left︱center︱right</a:t>
            </a:r>
            <a:r>
              <a:rPr lang="en-US" altLang="zh-TW" dirty="0">
                <a:solidFill>
                  <a:schemeClr val="bg1"/>
                </a:solidFill>
              </a:rPr>
              <a:t>︱( length )︱( position ) } </a:t>
            </a:r>
          </a:p>
          <a:p>
            <a:r>
              <a:rPr lang="zh-TW" altLang="en-US" dirty="0">
                <a:solidFill>
                  <a:schemeClr val="bg1"/>
                </a:solidFill>
              </a:rPr>
              <a:t>設定背景位置 </a:t>
            </a:r>
            <a:r>
              <a:rPr lang="en-US" altLang="zh-TW" dirty="0">
                <a:solidFill>
                  <a:schemeClr val="bg1"/>
                </a:solidFill>
              </a:rPr>
              <a:t>( </a:t>
            </a:r>
            <a:r>
              <a:rPr lang="zh-TW" altLang="en-US" dirty="0">
                <a:solidFill>
                  <a:schemeClr val="bg1"/>
                </a:solidFill>
              </a:rPr>
              <a:t>可設單位屬性 </a:t>
            </a:r>
            <a:r>
              <a:rPr lang="en-US" altLang="zh-TW" dirty="0">
                <a:solidFill>
                  <a:schemeClr val="bg1"/>
                </a:solidFill>
              </a:rPr>
              <a:t>: </a:t>
            </a:r>
            <a:r>
              <a:rPr lang="zh-TW" altLang="en-US" dirty="0">
                <a:solidFill>
                  <a:schemeClr val="bg1"/>
                </a:solidFill>
              </a:rPr>
              <a:t>點</a:t>
            </a:r>
            <a:r>
              <a:rPr lang="en-US" altLang="zh-TW" dirty="0" err="1">
                <a:solidFill>
                  <a:schemeClr val="bg1"/>
                </a:solidFill>
              </a:rPr>
              <a:t>pt</a:t>
            </a:r>
            <a:r>
              <a:rPr lang="zh-TW" altLang="en-US" dirty="0">
                <a:solidFill>
                  <a:schemeClr val="bg1"/>
                </a:solidFill>
              </a:rPr>
              <a:t>、英寸</a:t>
            </a:r>
            <a:r>
              <a:rPr lang="en-US" altLang="zh-TW" dirty="0">
                <a:solidFill>
                  <a:schemeClr val="bg1"/>
                </a:solidFill>
              </a:rPr>
              <a:t>in</a:t>
            </a:r>
            <a:r>
              <a:rPr lang="zh-TW" altLang="en-US" dirty="0">
                <a:solidFill>
                  <a:schemeClr val="bg1"/>
                </a:solidFill>
              </a:rPr>
              <a:t>、公分</a:t>
            </a:r>
            <a:r>
              <a:rPr lang="en-US" altLang="zh-TW" dirty="0">
                <a:solidFill>
                  <a:schemeClr val="bg1"/>
                </a:solidFill>
              </a:rPr>
              <a:t>cm</a:t>
            </a:r>
            <a:r>
              <a:rPr lang="zh-TW" altLang="en-US" dirty="0">
                <a:solidFill>
                  <a:schemeClr val="bg1"/>
                </a:solidFill>
              </a:rPr>
              <a:t>、像素</a:t>
            </a:r>
            <a:r>
              <a:rPr lang="en-US" altLang="zh-TW" dirty="0" err="1">
                <a:solidFill>
                  <a:schemeClr val="bg1"/>
                </a:solidFill>
              </a:rPr>
              <a:t>px</a:t>
            </a:r>
            <a:r>
              <a:rPr lang="zh-TW" altLang="en-US" dirty="0">
                <a:solidFill>
                  <a:schemeClr val="bg1"/>
                </a:solidFill>
              </a:rPr>
              <a:t>、百分比</a:t>
            </a:r>
            <a:r>
              <a:rPr lang="en-US" altLang="zh-TW" dirty="0">
                <a:solidFill>
                  <a:schemeClr val="bg1"/>
                </a:solidFill>
              </a:rPr>
              <a:t>% ) </a:t>
            </a:r>
          </a:p>
          <a:p>
            <a:r>
              <a:rPr lang="zh-TW" altLang="en-US" dirty="0">
                <a:solidFill>
                  <a:schemeClr val="bg1"/>
                </a:solidFill>
              </a:rPr>
              <a:t>範例</a:t>
            </a:r>
          </a:p>
          <a:p>
            <a:pPr marL="457200" lvl="1" indent="0">
              <a:buNone/>
            </a:pPr>
            <a:r>
              <a:rPr lang="en-US" altLang="zh-TW" dirty="0">
                <a:solidFill>
                  <a:schemeClr val="bg1"/>
                </a:solidFill>
              </a:rPr>
              <a:t>{ background-position : 5% 20% ; }</a:t>
            </a:r>
          </a:p>
          <a:p>
            <a:r>
              <a:rPr lang="zh-TW" altLang="en-US" dirty="0">
                <a:solidFill>
                  <a:schemeClr val="bg1"/>
                </a:solidFill>
              </a:rPr>
              <a:t>背景尺寸</a:t>
            </a:r>
            <a:endParaRPr lang="en-US" altLang="zh-TW" dirty="0">
              <a:solidFill>
                <a:schemeClr val="bg1"/>
              </a:solidFill>
            </a:endParaRPr>
          </a:p>
          <a:p>
            <a:pPr marL="457200" lvl="1" indent="0">
              <a:buNone/>
            </a:pPr>
            <a:r>
              <a:rPr lang="en-US" altLang="zh-TW" dirty="0">
                <a:solidFill>
                  <a:schemeClr val="bg1"/>
                </a:solidFill>
              </a:rPr>
              <a:t>{ background-size: 110%  90%; }</a:t>
            </a:r>
            <a:endParaRPr lang="zh-TW" altLang="en-US"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1353375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邊界</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87</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b="1" dirty="0">
                <a:solidFill>
                  <a:schemeClr val="bg1"/>
                </a:solidFill>
              </a:rPr>
              <a:t>方塊模型</a:t>
            </a:r>
            <a:r>
              <a:rPr lang="en-US" altLang="zh-TW" b="1" dirty="0">
                <a:solidFill>
                  <a:schemeClr val="bg1"/>
                </a:solidFill>
              </a:rPr>
              <a:t>(box model)</a:t>
            </a:r>
          </a:p>
          <a:p>
            <a:r>
              <a:rPr lang="en-US" altLang="zh-TW" dirty="0">
                <a:solidFill>
                  <a:schemeClr val="bg1"/>
                </a:solidFill>
              </a:rPr>
              <a:t>margin</a:t>
            </a:r>
          </a:p>
          <a:p>
            <a:r>
              <a:rPr lang="en-US" altLang="zh-TW" dirty="0">
                <a:solidFill>
                  <a:schemeClr val="bg1"/>
                </a:solidFill>
              </a:rPr>
              <a:t>padding</a:t>
            </a:r>
          </a:p>
          <a:p>
            <a:r>
              <a:rPr lang="en-US" altLang="zh-TW" dirty="0">
                <a:solidFill>
                  <a:schemeClr val="bg1"/>
                </a:solidFill>
              </a:rPr>
              <a:t>border</a:t>
            </a:r>
            <a:endParaRPr lang="zh-TW" altLang="en-US" dirty="0">
              <a:solidFill>
                <a:schemeClr val="bg1"/>
              </a:solidFill>
            </a:endParaRPr>
          </a:p>
        </p:txBody>
      </p:sp>
      <p:pic>
        <p:nvPicPr>
          <p:cNvPr id="6" name="圖片 5">
            <a:extLst>
              <a:ext uri="{FF2B5EF4-FFF2-40B4-BE49-F238E27FC236}">
                <a16:creationId xmlns:a16="http://schemas.microsoft.com/office/drawing/2014/main" id="{98E3BD54-D4E7-49E2-B785-C95E7E66477B}"/>
              </a:ext>
            </a:extLst>
          </p:cNvPr>
          <p:cNvPicPr>
            <a:picLocks noChangeAspect="1"/>
          </p:cNvPicPr>
          <p:nvPr/>
        </p:nvPicPr>
        <p:blipFill>
          <a:blip r:embed="rId3" cstate="print"/>
          <a:stretch>
            <a:fillRect/>
          </a:stretch>
        </p:blipFill>
        <p:spPr>
          <a:xfrm>
            <a:off x="5631482" y="3631114"/>
            <a:ext cx="2461911" cy="2447514"/>
          </a:xfrm>
          <a:prstGeom prst="rect">
            <a:avLst/>
          </a:prstGeom>
        </p:spPr>
      </p:pic>
    </p:spTree>
    <p:extLst>
      <p:ext uri="{BB962C8B-B14F-4D97-AF65-F5344CB8AC3E}">
        <p14:creationId xmlns:p14="http://schemas.microsoft.com/office/powerpoint/2010/main" val="2040834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邊框</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88</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指定四個邊角都呈現圓角</a:t>
            </a:r>
          </a:p>
          <a:p>
            <a:pPr marL="457200" lvl="1" indent="0">
              <a:buNone/>
              <a:defRPr/>
            </a:pPr>
            <a:r>
              <a:rPr lang="en-US" altLang="zh-TW" sz="2000" dirty="0">
                <a:solidFill>
                  <a:schemeClr val="bg1"/>
                </a:solidFill>
              </a:rPr>
              <a:t>{ border-radius: 20px;</a:t>
            </a:r>
          </a:p>
          <a:p>
            <a:pPr marL="457200" lvl="1" indent="0">
              <a:buNone/>
              <a:defRPr/>
            </a:pPr>
            <a:r>
              <a:rPr lang="en-US" altLang="zh-TW" sz="2000" dirty="0">
                <a:solidFill>
                  <a:schemeClr val="bg1"/>
                </a:solidFill>
              </a:rPr>
              <a:t>-</a:t>
            </a:r>
            <a:r>
              <a:rPr lang="en-US" altLang="zh-TW" sz="2000" dirty="0" err="1">
                <a:solidFill>
                  <a:schemeClr val="bg1"/>
                </a:solidFill>
              </a:rPr>
              <a:t>moz</a:t>
            </a:r>
            <a:r>
              <a:rPr lang="en-US" altLang="zh-TW" sz="2000" dirty="0">
                <a:solidFill>
                  <a:schemeClr val="bg1"/>
                </a:solidFill>
              </a:rPr>
              <a:t>-border-radius: 20px;</a:t>
            </a:r>
          </a:p>
          <a:p>
            <a:pPr marL="457200" lvl="1" indent="0">
              <a:buNone/>
              <a:defRPr/>
            </a:pPr>
            <a:r>
              <a:rPr lang="en-US" altLang="zh-TW" sz="2000" dirty="0">
                <a:solidFill>
                  <a:schemeClr val="bg1"/>
                </a:solidFill>
              </a:rPr>
              <a:t>-</a:t>
            </a:r>
            <a:r>
              <a:rPr lang="en-US" altLang="zh-TW" sz="2000" dirty="0" err="1">
                <a:solidFill>
                  <a:schemeClr val="bg1"/>
                </a:solidFill>
              </a:rPr>
              <a:t>webkit</a:t>
            </a:r>
            <a:r>
              <a:rPr lang="en-US" altLang="zh-TW" sz="2000" dirty="0">
                <a:solidFill>
                  <a:schemeClr val="bg1"/>
                </a:solidFill>
              </a:rPr>
              <a:t>-border-radius: 20px; }</a:t>
            </a:r>
          </a:p>
          <a:p>
            <a:pPr marL="457200" lvl="1" indent="0">
              <a:buNone/>
              <a:defRPr/>
            </a:pPr>
            <a:endParaRPr lang="en-US" altLang="zh-TW" sz="2000" dirty="0">
              <a:solidFill>
                <a:schemeClr val="bg1"/>
              </a:solidFill>
            </a:endParaRPr>
          </a:p>
          <a:p>
            <a:pPr marL="457200" lvl="1" indent="0">
              <a:buNone/>
              <a:defRPr/>
            </a:pPr>
            <a:r>
              <a:rPr lang="en-US" altLang="zh-TW" sz="1800" dirty="0">
                <a:solidFill>
                  <a:schemeClr val="bg1"/>
                </a:solidFill>
              </a:rPr>
              <a:t>{ border-radius: 5px 10px 15px 20px;  }    /*</a:t>
            </a:r>
            <a:r>
              <a:rPr lang="zh-TW" altLang="en-US" sz="1800" dirty="0">
                <a:solidFill>
                  <a:schemeClr val="bg1"/>
                </a:solidFill>
              </a:rPr>
              <a:t>左上 右上 右下 左下*</a:t>
            </a:r>
            <a:r>
              <a:rPr lang="en-US" altLang="zh-TW" sz="1800" dirty="0">
                <a:solidFill>
                  <a:schemeClr val="bg1"/>
                </a:solidFill>
              </a:rPr>
              <a:t>/</a:t>
            </a:r>
          </a:p>
          <a:p>
            <a:pPr marL="457200" lvl="1" indent="0">
              <a:buNone/>
            </a:pPr>
            <a:endParaRPr lang="en-US" altLang="zh-TW" sz="1600" dirty="0">
              <a:solidFill>
                <a:schemeClr val="bg1"/>
              </a:solidFill>
            </a:endParaRPr>
          </a:p>
          <a:p>
            <a:pPr marL="0" indent="0">
              <a:buNone/>
              <a:defRPr/>
            </a:pPr>
            <a:r>
              <a:rPr lang="en-US" altLang="zh-TW" sz="2400" dirty="0">
                <a:solidFill>
                  <a:schemeClr val="bg1"/>
                </a:solidFill>
              </a:rPr>
              <a:t>{ border-top-left-radius: 55pt 25pt;</a:t>
            </a:r>
          </a:p>
          <a:p>
            <a:pPr marL="0" indent="0">
              <a:buNone/>
              <a:defRPr/>
            </a:pPr>
            <a:r>
              <a:rPr lang="en-US" altLang="zh-TW" sz="2400" dirty="0">
                <a:solidFill>
                  <a:schemeClr val="bg1"/>
                </a:solidFill>
              </a:rPr>
              <a:t>border-top-right-radius: 55pt 25pt;      </a:t>
            </a:r>
          </a:p>
          <a:p>
            <a:pPr marL="0" indent="0">
              <a:buNone/>
              <a:defRPr/>
            </a:pPr>
            <a:r>
              <a:rPr lang="en-US" altLang="zh-TW" sz="2400" dirty="0">
                <a:solidFill>
                  <a:schemeClr val="bg1"/>
                </a:solidFill>
              </a:rPr>
              <a:t>border-bottom-right-radius: 55pt 25pt;      </a:t>
            </a:r>
          </a:p>
          <a:p>
            <a:pPr marL="0" indent="0">
              <a:buNone/>
              <a:defRPr/>
            </a:pPr>
            <a:r>
              <a:rPr lang="en-US" altLang="zh-TW" sz="2400" dirty="0">
                <a:solidFill>
                  <a:schemeClr val="bg1"/>
                </a:solidFill>
              </a:rPr>
              <a:t>border-bottom-left-radius: 55pt 25pt;   } </a:t>
            </a:r>
          </a:p>
          <a:p>
            <a:pPr marL="457200" lvl="1" indent="0">
              <a:buNone/>
            </a:pPr>
            <a:endParaRPr lang="en-US" altLang="zh-TW" sz="1600" dirty="0">
              <a:solidFill>
                <a:schemeClr val="bg1"/>
              </a:solidFill>
            </a:endParaRPr>
          </a:p>
        </p:txBody>
      </p:sp>
      <p:pic>
        <p:nvPicPr>
          <p:cNvPr id="6" name="Picture 2" descr="Diagram of the inscribed ellip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307" y="4153711"/>
            <a:ext cx="2326476" cy="14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9443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常見樣式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文字</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pPr>
              <a:defRPr/>
            </a:pPr>
            <a:r>
              <a:rPr lang="zh-TW" altLang="en-US" dirty="0">
                <a:solidFill>
                  <a:schemeClr val="bg1"/>
                </a:solidFill>
              </a:rPr>
              <a:t>字型樣式</a:t>
            </a:r>
          </a:p>
          <a:p>
            <a:pPr>
              <a:defRPr/>
            </a:pPr>
            <a:r>
              <a:rPr lang="zh-TW" altLang="en-US" dirty="0">
                <a:solidFill>
                  <a:schemeClr val="bg1"/>
                </a:solidFill>
              </a:rPr>
              <a:t>文字樣式</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89</a:t>
            </a:fld>
            <a:endParaRPr lang="zh-TW" altLang="en-US"/>
          </a:p>
        </p:txBody>
      </p:sp>
    </p:spTree>
    <p:extLst>
      <p:ext uri="{BB962C8B-B14F-4D97-AF65-F5344CB8AC3E}">
        <p14:creationId xmlns:p14="http://schemas.microsoft.com/office/powerpoint/2010/main" val="41256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HTML</a:t>
            </a:r>
            <a:r>
              <a:rPr lang="zh-TW" altLang="en-US" b="1" dirty="0">
                <a:solidFill>
                  <a:schemeClr val="bg1"/>
                </a:solidFill>
                <a:latin typeface="Arial Unicode MS" panose="020B0604020202020204" pitchFamily="34" charset="-120"/>
                <a:ea typeface="微軟正黑體" panose="020B0604030504040204" pitchFamily="34" charset="-120"/>
              </a:rPr>
              <a:t>與</a:t>
            </a:r>
            <a:r>
              <a:rPr lang="en-US" altLang="zh-TW" b="1" dirty="0">
                <a:solidFill>
                  <a:schemeClr val="bg1"/>
                </a:solidFill>
                <a:latin typeface="Arial Unicode MS" panose="020B0604020202020204" pitchFamily="34" charset="-120"/>
                <a:ea typeface="微軟正黑體" panose="020B0604030504040204" pitchFamily="34" charset="-120"/>
              </a:rPr>
              <a:t>CSS</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51263"/>
            <a:ext cx="7886700" cy="2618188"/>
          </a:xfrm>
        </p:spPr>
        <p:txBody>
          <a:bodyPr>
            <a:noAutofit/>
          </a:bodyPr>
          <a:lstStyle/>
          <a:p>
            <a:r>
              <a:rPr lang="en-US" altLang="zh-TW" dirty="0">
                <a:solidFill>
                  <a:schemeClr val="bg1"/>
                </a:solidFill>
                <a:latin typeface="微軟正黑體" panose="020B0604030504040204" pitchFamily="34" charset="-120"/>
                <a:ea typeface="微軟正黑體" panose="020B0604030504040204" pitchFamily="34" charset="-120"/>
              </a:rPr>
              <a:t>HTML(</a:t>
            </a:r>
            <a:r>
              <a:rPr lang="en-US" altLang="zh-TW" dirty="0" err="1">
                <a:solidFill>
                  <a:schemeClr val="bg1"/>
                </a:solidFill>
                <a:latin typeface="微軟正黑體" panose="020B0604030504040204" pitchFamily="34" charset="-120"/>
                <a:ea typeface="微軟正黑體" panose="020B0604030504040204" pitchFamily="34" charset="-120"/>
              </a:rPr>
              <a:t>HyperText</a:t>
            </a:r>
            <a:r>
              <a:rPr lang="en-US" altLang="zh-TW" dirty="0">
                <a:solidFill>
                  <a:schemeClr val="bg1"/>
                </a:solidFill>
                <a:latin typeface="微軟正黑體" panose="020B0604030504040204" pitchFamily="34" charset="-120"/>
                <a:ea typeface="微軟正黑體" panose="020B0604030504040204" pitchFamily="34" charset="-120"/>
              </a:rPr>
              <a:t> Markup Language)</a:t>
            </a:r>
          </a:p>
          <a:p>
            <a:pPr lvl="1">
              <a:buFont typeface="Calibri" panose="020F0502020204030204" pitchFamily="34" charset="0"/>
              <a:buChar char="₋"/>
            </a:pPr>
            <a:r>
              <a:rPr lang="zh-TW" altLang="en-US" sz="2400" dirty="0">
                <a:solidFill>
                  <a:schemeClr val="bg1"/>
                </a:solidFill>
                <a:latin typeface="微軟正黑體" panose="020B0604030504040204" pitchFamily="34" charset="-120"/>
                <a:ea typeface="微軟正黑體" panose="020B0604030504040204" pitchFamily="34" charset="-120"/>
              </a:rPr>
              <a:t>網頁上的文字、圖片、超連結、表格、表單都是由</a:t>
            </a:r>
            <a:r>
              <a:rPr lang="en-US" altLang="zh-TW" sz="2400" dirty="0">
                <a:solidFill>
                  <a:schemeClr val="bg1"/>
                </a:solidFill>
                <a:latin typeface="微軟正黑體" panose="020B0604030504040204" pitchFamily="34" charset="-120"/>
                <a:ea typeface="微軟正黑體" panose="020B0604030504040204" pitchFamily="34" charset="-120"/>
              </a:rPr>
              <a:t>HTML</a:t>
            </a:r>
            <a:r>
              <a:rPr lang="zh-TW" altLang="en-US" sz="2400" dirty="0">
                <a:solidFill>
                  <a:schemeClr val="bg1"/>
                </a:solidFill>
                <a:latin typeface="微軟正黑體" panose="020B0604030504040204" pitchFamily="34" charset="-120"/>
                <a:ea typeface="微軟正黑體" panose="020B0604030504040204" pitchFamily="34" charset="-120"/>
              </a:rPr>
              <a:t>標籤所製作出來的</a:t>
            </a:r>
            <a:endParaRPr lang="en-US" altLang="zh-TW" sz="24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每一個</a:t>
            </a:r>
            <a:r>
              <a:rPr lang="en-US" altLang="zh-TW" dirty="0">
                <a:solidFill>
                  <a:schemeClr val="bg1"/>
                </a:solidFill>
                <a:latin typeface="微軟正黑體" panose="020B0604030504040204" pitchFamily="34" charset="-120"/>
                <a:ea typeface="微軟正黑體" panose="020B0604030504040204" pitchFamily="34" charset="-120"/>
              </a:rPr>
              <a:t>HTML</a:t>
            </a:r>
            <a:r>
              <a:rPr lang="zh-TW" altLang="en-US" dirty="0">
                <a:solidFill>
                  <a:schemeClr val="bg1"/>
                </a:solidFill>
                <a:latin typeface="微軟正黑體" panose="020B0604030504040204" pitchFamily="34" charset="-120"/>
                <a:ea typeface="微軟正黑體" panose="020B0604030504040204" pitchFamily="34" charset="-120"/>
              </a:rPr>
              <a:t>標籤都有一個預設的樣式</a:t>
            </a:r>
            <a:endParaRPr lang="en-US" altLang="zh-TW" dirty="0">
              <a:solidFill>
                <a:schemeClr val="bg1"/>
              </a:solidFill>
              <a:latin typeface="微軟正黑體" panose="020B0604030504040204" pitchFamily="34" charset="-120"/>
              <a:ea typeface="微軟正黑體" panose="020B0604030504040204" pitchFamily="34" charset="-120"/>
            </a:endParaRPr>
          </a:p>
          <a:p>
            <a:r>
              <a:rPr lang="en-US" altLang="zh-TW" dirty="0">
                <a:solidFill>
                  <a:schemeClr val="bg1"/>
                </a:solidFill>
                <a:latin typeface="微軟正黑體" panose="020B0604030504040204" pitchFamily="34" charset="-120"/>
                <a:ea typeface="微軟正黑體" panose="020B0604030504040204" pitchFamily="34" charset="-120"/>
              </a:rPr>
              <a:t>CSS(Cascading Style Sheet)</a:t>
            </a: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用來修改</a:t>
            </a:r>
            <a:r>
              <a:rPr lang="en-US" altLang="zh-TW" dirty="0">
                <a:solidFill>
                  <a:schemeClr val="bg1"/>
                </a:solidFill>
                <a:latin typeface="微軟正黑體" panose="020B0604030504040204" pitchFamily="34" charset="-120"/>
                <a:ea typeface="微軟正黑體" panose="020B0604030504040204" pitchFamily="34" charset="-120"/>
              </a:rPr>
              <a:t>HTML</a:t>
            </a:r>
            <a:r>
              <a:rPr lang="zh-TW" altLang="en-US" dirty="0">
                <a:solidFill>
                  <a:schemeClr val="bg1"/>
                </a:solidFill>
                <a:latin typeface="微軟正黑體" panose="020B0604030504040204" pitchFamily="34" charset="-120"/>
                <a:ea typeface="微軟正黑體" panose="020B0604030504040204" pitchFamily="34" charset="-120"/>
              </a:rPr>
              <a:t>標籤的預設樣式</a:t>
            </a:r>
          </a:p>
        </p:txBody>
      </p:sp>
      <p:graphicFrame>
        <p:nvGraphicFramePr>
          <p:cNvPr id="5" name="資料庫圖表 4"/>
          <p:cNvGraphicFramePr/>
          <p:nvPr/>
        </p:nvGraphicFramePr>
        <p:xfrm>
          <a:off x="628650" y="4567401"/>
          <a:ext cx="7886700" cy="178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投影片編號版面配置區 5"/>
          <p:cNvSpPr>
            <a:spLocks noGrp="1"/>
          </p:cNvSpPr>
          <p:nvPr>
            <p:ph type="sldNum" sz="quarter" idx="12"/>
          </p:nvPr>
        </p:nvSpPr>
        <p:spPr/>
        <p:txBody>
          <a:bodyPr/>
          <a:lstStyle/>
          <a:p>
            <a:fld id="{F86E7483-409D-4D1B-9719-A7AE4E854181}" type="slidenum">
              <a:rPr lang="zh-TW" altLang="en-US" smtClean="0"/>
              <a:pPr/>
              <a:t>9</a:t>
            </a:fld>
            <a:endParaRPr lang="zh-TW" altLang="en-US"/>
          </a:p>
        </p:txBody>
      </p:sp>
    </p:spTree>
    <p:extLst>
      <p:ext uri="{BB962C8B-B14F-4D97-AF65-F5344CB8AC3E}">
        <p14:creationId xmlns:p14="http://schemas.microsoft.com/office/powerpoint/2010/main" val="32711924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字型樣式</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pPr>
              <a:defRPr/>
            </a:pPr>
            <a:r>
              <a:rPr lang="zh-TW" altLang="en-US" dirty="0">
                <a:solidFill>
                  <a:schemeClr val="bg1"/>
                </a:solidFill>
              </a:rPr>
              <a:t>字型</a:t>
            </a:r>
          </a:p>
          <a:p>
            <a:pPr lvl="1">
              <a:defRPr/>
            </a:pPr>
            <a:r>
              <a:rPr lang="en-US" altLang="zh-TW" dirty="0">
                <a:solidFill>
                  <a:schemeClr val="bg1"/>
                </a:solidFill>
              </a:rPr>
              <a:t>font-family</a:t>
            </a:r>
            <a:r>
              <a:rPr lang="zh-TW" altLang="en-US" dirty="0">
                <a:solidFill>
                  <a:schemeClr val="bg1"/>
                </a:solidFill>
              </a:rPr>
              <a:t>：新細明體</a:t>
            </a:r>
            <a:r>
              <a:rPr lang="en-US" altLang="zh-TW" dirty="0">
                <a:solidFill>
                  <a:schemeClr val="bg1"/>
                </a:solidFill>
              </a:rPr>
              <a:t>,</a:t>
            </a:r>
            <a:r>
              <a:rPr lang="zh-TW" altLang="en-US" dirty="0">
                <a:solidFill>
                  <a:schemeClr val="bg1"/>
                </a:solidFill>
              </a:rPr>
              <a:t>標楷體</a:t>
            </a:r>
            <a:r>
              <a:rPr lang="en-US" altLang="zh-TW" dirty="0">
                <a:solidFill>
                  <a:schemeClr val="bg1"/>
                </a:solidFill>
              </a:rPr>
              <a:t>,</a:t>
            </a:r>
            <a:r>
              <a:rPr lang="zh-TW" altLang="en-US" dirty="0">
                <a:solidFill>
                  <a:schemeClr val="bg1"/>
                </a:solidFill>
              </a:rPr>
              <a:t>細明體</a:t>
            </a:r>
            <a:r>
              <a:rPr lang="en-US" altLang="zh-TW" dirty="0">
                <a:solidFill>
                  <a:schemeClr val="bg1"/>
                </a:solidFill>
              </a:rPr>
              <a:t>.....</a:t>
            </a:r>
          </a:p>
          <a:p>
            <a:pPr>
              <a:defRPr/>
            </a:pPr>
            <a:endParaRPr lang="en-US" altLang="zh-TW" dirty="0">
              <a:solidFill>
                <a:schemeClr val="bg1"/>
              </a:solidFill>
            </a:endParaRPr>
          </a:p>
          <a:p>
            <a:pPr>
              <a:defRPr/>
            </a:pPr>
            <a:r>
              <a:rPr lang="zh-TW" altLang="en-US" dirty="0">
                <a:solidFill>
                  <a:schemeClr val="bg1"/>
                </a:solidFill>
              </a:rPr>
              <a:t>字型粗細</a:t>
            </a:r>
          </a:p>
          <a:p>
            <a:pPr lvl="1">
              <a:defRPr/>
            </a:pPr>
            <a:r>
              <a:rPr lang="en-US" altLang="zh-TW" dirty="0">
                <a:solidFill>
                  <a:schemeClr val="bg1"/>
                </a:solidFill>
              </a:rPr>
              <a:t>font-weight</a:t>
            </a:r>
            <a:r>
              <a:rPr lang="zh-TW" altLang="en-US" dirty="0">
                <a:solidFill>
                  <a:schemeClr val="bg1"/>
                </a:solidFill>
              </a:rPr>
              <a:t>：</a:t>
            </a:r>
            <a:r>
              <a:rPr lang="en-US" altLang="zh-TW" dirty="0">
                <a:solidFill>
                  <a:schemeClr val="bg1"/>
                </a:solidFill>
              </a:rPr>
              <a:t>100(</a:t>
            </a:r>
            <a:r>
              <a:rPr lang="zh-TW" altLang="en-US" dirty="0">
                <a:solidFill>
                  <a:schemeClr val="bg1"/>
                </a:solidFill>
              </a:rPr>
              <a:t>細</a:t>
            </a:r>
            <a:r>
              <a:rPr lang="en-US" altLang="zh-TW" dirty="0">
                <a:solidFill>
                  <a:schemeClr val="bg1"/>
                </a:solidFill>
              </a:rPr>
              <a:t>)~900(</a:t>
            </a:r>
            <a:r>
              <a:rPr lang="zh-TW" altLang="en-US" dirty="0">
                <a:solidFill>
                  <a:schemeClr val="bg1"/>
                </a:solidFill>
              </a:rPr>
              <a:t>粗</a:t>
            </a:r>
            <a:r>
              <a:rPr lang="en-US" altLang="zh-TW" dirty="0">
                <a:solidFill>
                  <a:schemeClr val="bg1"/>
                </a:solidFill>
              </a:rPr>
              <a:t>) | normal(400) | </a:t>
            </a:r>
            <a:br>
              <a:rPr lang="en-US" altLang="zh-TW" dirty="0">
                <a:solidFill>
                  <a:schemeClr val="bg1"/>
                </a:solidFill>
              </a:rPr>
            </a:br>
            <a:r>
              <a:rPr lang="en-US" altLang="zh-TW" dirty="0">
                <a:solidFill>
                  <a:schemeClr val="bg1"/>
                </a:solidFill>
              </a:rPr>
              <a:t>                    bold(700) | bolder | lighter</a:t>
            </a:r>
          </a:p>
          <a:p>
            <a:pPr>
              <a:defRPr/>
            </a:pPr>
            <a:endParaRPr lang="en-US" altLang="zh-TW" dirty="0">
              <a:solidFill>
                <a:schemeClr val="bg1"/>
              </a:solidFill>
            </a:endParaRPr>
          </a:p>
          <a:p>
            <a:pPr>
              <a:defRPr/>
            </a:pPr>
            <a:r>
              <a:rPr lang="zh-TW" altLang="en-US" dirty="0">
                <a:solidFill>
                  <a:schemeClr val="bg1"/>
                </a:solidFill>
              </a:rPr>
              <a:t>字型類型</a:t>
            </a:r>
          </a:p>
          <a:p>
            <a:pPr lvl="1">
              <a:defRPr/>
            </a:pPr>
            <a:r>
              <a:rPr lang="en-US" altLang="zh-TW" dirty="0">
                <a:solidFill>
                  <a:schemeClr val="bg1"/>
                </a:solidFill>
              </a:rPr>
              <a:t>font-style</a:t>
            </a:r>
            <a:r>
              <a:rPr lang="zh-TW" altLang="en-US" dirty="0">
                <a:solidFill>
                  <a:schemeClr val="bg1"/>
                </a:solidFill>
              </a:rPr>
              <a:t>：</a:t>
            </a:r>
            <a:r>
              <a:rPr lang="en-US" altLang="zh-TW" dirty="0">
                <a:solidFill>
                  <a:schemeClr val="bg1"/>
                </a:solidFill>
              </a:rPr>
              <a:t>normal | italic | oblique</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90</a:t>
            </a:fld>
            <a:endParaRPr lang="zh-TW" altLang="en-US"/>
          </a:p>
        </p:txBody>
      </p:sp>
    </p:spTree>
    <p:extLst>
      <p:ext uri="{BB962C8B-B14F-4D97-AF65-F5344CB8AC3E}">
        <p14:creationId xmlns:p14="http://schemas.microsoft.com/office/powerpoint/2010/main" val="2039058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字型樣式</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5"/>
            <a:ext cx="7451388" cy="3991516"/>
          </a:xfrm>
        </p:spPr>
        <p:txBody>
          <a:bodyPr>
            <a:normAutofit fontScale="85000" lnSpcReduction="10000"/>
          </a:bodyPr>
          <a:lstStyle/>
          <a:p>
            <a:pPr>
              <a:defRPr/>
            </a:pPr>
            <a:r>
              <a:rPr lang="zh-TW" altLang="en-US" dirty="0">
                <a:solidFill>
                  <a:schemeClr val="bg1"/>
                </a:solidFill>
              </a:rPr>
              <a:t>字型大小</a:t>
            </a:r>
          </a:p>
          <a:p>
            <a:pPr>
              <a:defRPr/>
            </a:pPr>
            <a:r>
              <a:rPr lang="zh-TW" altLang="en-US" dirty="0">
                <a:solidFill>
                  <a:schemeClr val="bg1"/>
                </a:solidFill>
              </a:rPr>
              <a:t>  </a:t>
            </a:r>
            <a:r>
              <a:rPr lang="en-US" altLang="zh-TW" dirty="0">
                <a:solidFill>
                  <a:schemeClr val="bg1"/>
                </a:solidFill>
              </a:rPr>
              <a:t>font-size</a:t>
            </a:r>
            <a:r>
              <a:rPr lang="zh-TW" altLang="en-US" dirty="0">
                <a:solidFill>
                  <a:schemeClr val="bg1"/>
                </a:solidFill>
              </a:rPr>
              <a:t>：</a:t>
            </a:r>
            <a:r>
              <a:rPr lang="en-US" altLang="zh-TW" dirty="0">
                <a:solidFill>
                  <a:schemeClr val="bg1"/>
                </a:solidFill>
              </a:rPr>
              <a:t>&lt;</a:t>
            </a:r>
            <a:r>
              <a:rPr lang="zh-TW" altLang="en-US" dirty="0">
                <a:solidFill>
                  <a:schemeClr val="bg1"/>
                </a:solidFill>
              </a:rPr>
              <a:t>絕對大小</a:t>
            </a:r>
            <a:r>
              <a:rPr lang="en-US" altLang="zh-TW" dirty="0">
                <a:solidFill>
                  <a:schemeClr val="bg1"/>
                </a:solidFill>
              </a:rPr>
              <a:t>&gt; | &lt;</a:t>
            </a:r>
            <a:r>
              <a:rPr lang="zh-TW" altLang="en-US" dirty="0">
                <a:solidFill>
                  <a:schemeClr val="bg1"/>
                </a:solidFill>
              </a:rPr>
              <a:t>相對大小</a:t>
            </a:r>
            <a:r>
              <a:rPr lang="en-US" altLang="zh-TW" dirty="0">
                <a:solidFill>
                  <a:schemeClr val="bg1"/>
                </a:solidFill>
              </a:rPr>
              <a:t>&gt; | &lt;</a:t>
            </a:r>
            <a:r>
              <a:rPr lang="zh-TW" altLang="en-US" dirty="0">
                <a:solidFill>
                  <a:schemeClr val="bg1"/>
                </a:solidFill>
              </a:rPr>
              <a:t>長度值</a:t>
            </a:r>
            <a:r>
              <a:rPr lang="en-US" altLang="zh-TW" dirty="0">
                <a:solidFill>
                  <a:schemeClr val="bg1"/>
                </a:solidFill>
              </a:rPr>
              <a:t>&gt; |</a:t>
            </a:r>
            <a:br>
              <a:rPr lang="en-US" altLang="zh-TW" dirty="0">
                <a:solidFill>
                  <a:schemeClr val="bg1"/>
                </a:solidFill>
              </a:rPr>
            </a:br>
            <a:r>
              <a:rPr lang="en-US" altLang="zh-TW" dirty="0">
                <a:solidFill>
                  <a:schemeClr val="bg1"/>
                </a:solidFill>
              </a:rPr>
              <a:t>                    &lt;</a:t>
            </a:r>
            <a:r>
              <a:rPr lang="zh-TW" altLang="en-US" dirty="0">
                <a:solidFill>
                  <a:schemeClr val="bg1"/>
                </a:solidFill>
              </a:rPr>
              <a:t>比例值</a:t>
            </a:r>
            <a:r>
              <a:rPr lang="en-US" altLang="zh-TW" dirty="0">
                <a:solidFill>
                  <a:schemeClr val="bg1"/>
                </a:solidFill>
              </a:rPr>
              <a:t>&gt; </a:t>
            </a:r>
          </a:p>
          <a:p>
            <a:pPr>
              <a:defRPr/>
            </a:pPr>
            <a:r>
              <a:rPr lang="zh-TW" altLang="en-US" dirty="0">
                <a:solidFill>
                  <a:schemeClr val="bg1"/>
                </a:solidFill>
              </a:rPr>
              <a:t>絕對大小：</a:t>
            </a:r>
            <a:r>
              <a:rPr lang="en-US" altLang="zh-TW" dirty="0">
                <a:solidFill>
                  <a:schemeClr val="bg1"/>
                </a:solidFill>
              </a:rPr>
              <a:t>xx-small</a:t>
            </a:r>
            <a:r>
              <a:rPr lang="zh-TW" altLang="en-US" dirty="0">
                <a:solidFill>
                  <a:schemeClr val="bg1"/>
                </a:solidFill>
              </a:rPr>
              <a:t>、</a:t>
            </a:r>
            <a:r>
              <a:rPr lang="en-US" altLang="zh-TW" dirty="0">
                <a:solidFill>
                  <a:schemeClr val="bg1"/>
                </a:solidFill>
              </a:rPr>
              <a:t>x-small</a:t>
            </a:r>
            <a:r>
              <a:rPr lang="zh-TW" altLang="en-US" dirty="0">
                <a:solidFill>
                  <a:schemeClr val="bg1"/>
                </a:solidFill>
              </a:rPr>
              <a:t>、</a:t>
            </a:r>
            <a:r>
              <a:rPr lang="en-US" altLang="zh-TW" dirty="0">
                <a:solidFill>
                  <a:schemeClr val="bg1"/>
                </a:solidFill>
              </a:rPr>
              <a:t>small</a:t>
            </a:r>
            <a:r>
              <a:rPr lang="zh-TW" altLang="en-US" dirty="0">
                <a:solidFill>
                  <a:schemeClr val="bg1"/>
                </a:solidFill>
              </a:rPr>
              <a:t>、</a:t>
            </a:r>
            <a:r>
              <a:rPr lang="en-US" altLang="zh-TW" dirty="0">
                <a:solidFill>
                  <a:schemeClr val="bg1"/>
                </a:solidFill>
              </a:rPr>
              <a:t>medium </a:t>
            </a:r>
            <a:r>
              <a:rPr lang="zh-TW" altLang="en-US" dirty="0">
                <a:solidFill>
                  <a:schemeClr val="bg1"/>
                </a:solidFill>
              </a:rPr>
              <a:t>、</a:t>
            </a:r>
            <a:br>
              <a:rPr lang="zh-TW" altLang="en-US" dirty="0">
                <a:solidFill>
                  <a:schemeClr val="bg1"/>
                </a:solidFill>
              </a:rPr>
            </a:br>
            <a:r>
              <a:rPr lang="zh-TW" altLang="en-US" dirty="0">
                <a:solidFill>
                  <a:schemeClr val="bg1"/>
                </a:solidFill>
              </a:rPr>
              <a:t>　　　　　</a:t>
            </a:r>
            <a:r>
              <a:rPr lang="en-US" altLang="zh-TW" dirty="0">
                <a:solidFill>
                  <a:schemeClr val="bg1"/>
                </a:solidFill>
              </a:rPr>
              <a:t>large </a:t>
            </a:r>
            <a:r>
              <a:rPr lang="zh-TW" altLang="en-US" dirty="0">
                <a:solidFill>
                  <a:schemeClr val="bg1"/>
                </a:solidFill>
              </a:rPr>
              <a:t>、</a:t>
            </a:r>
            <a:r>
              <a:rPr lang="en-US" altLang="zh-TW" dirty="0">
                <a:solidFill>
                  <a:schemeClr val="bg1"/>
                </a:solidFill>
              </a:rPr>
              <a:t>x-large </a:t>
            </a:r>
            <a:r>
              <a:rPr lang="zh-TW" altLang="en-US" dirty="0">
                <a:solidFill>
                  <a:schemeClr val="bg1"/>
                </a:solidFill>
              </a:rPr>
              <a:t>、</a:t>
            </a:r>
            <a:r>
              <a:rPr lang="en-US" altLang="zh-TW" dirty="0">
                <a:solidFill>
                  <a:schemeClr val="bg1"/>
                </a:solidFill>
              </a:rPr>
              <a:t>xx-large,</a:t>
            </a:r>
            <a:r>
              <a:rPr lang="zh-TW" altLang="en-US" dirty="0">
                <a:solidFill>
                  <a:schemeClr val="bg1"/>
                </a:solidFill>
              </a:rPr>
              <a:t>每個間隔</a:t>
            </a:r>
            <a:r>
              <a:rPr lang="en-US" altLang="zh-TW" dirty="0">
                <a:solidFill>
                  <a:schemeClr val="bg1"/>
                </a:solidFill>
              </a:rPr>
              <a:t>1.2</a:t>
            </a:r>
            <a:r>
              <a:rPr lang="zh-TW" altLang="en-US" dirty="0">
                <a:solidFill>
                  <a:schemeClr val="bg1"/>
                </a:solidFill>
              </a:rPr>
              <a:t>倍 </a:t>
            </a:r>
          </a:p>
          <a:p>
            <a:pPr>
              <a:defRPr/>
            </a:pPr>
            <a:r>
              <a:rPr lang="zh-TW" altLang="en-US" dirty="0">
                <a:solidFill>
                  <a:schemeClr val="bg1"/>
                </a:solidFill>
              </a:rPr>
              <a:t>相對大小：</a:t>
            </a:r>
            <a:r>
              <a:rPr lang="en-US" altLang="zh-TW" dirty="0">
                <a:solidFill>
                  <a:schemeClr val="bg1"/>
                </a:solidFill>
              </a:rPr>
              <a:t>larger </a:t>
            </a:r>
            <a:r>
              <a:rPr lang="zh-TW" altLang="en-US" dirty="0">
                <a:solidFill>
                  <a:schemeClr val="bg1"/>
                </a:solidFill>
              </a:rPr>
              <a:t>、 </a:t>
            </a:r>
            <a:r>
              <a:rPr lang="en-US" altLang="zh-TW" dirty="0">
                <a:solidFill>
                  <a:schemeClr val="bg1"/>
                </a:solidFill>
              </a:rPr>
              <a:t>smaller</a:t>
            </a:r>
          </a:p>
          <a:p>
            <a:pPr>
              <a:defRPr/>
            </a:pPr>
            <a:r>
              <a:rPr lang="zh-TW" altLang="en-US" dirty="0">
                <a:solidFill>
                  <a:schemeClr val="bg1"/>
                </a:solidFill>
              </a:rPr>
              <a:t>長度值：</a:t>
            </a:r>
            <a:r>
              <a:rPr lang="en-US" altLang="zh-TW" dirty="0">
                <a:solidFill>
                  <a:schemeClr val="bg1"/>
                </a:solidFill>
              </a:rPr>
              <a:t>in</a:t>
            </a:r>
            <a:r>
              <a:rPr lang="zh-TW" altLang="en-US" dirty="0">
                <a:solidFill>
                  <a:schemeClr val="bg1"/>
                </a:solidFill>
              </a:rPr>
              <a:t>、</a:t>
            </a:r>
            <a:r>
              <a:rPr lang="en-US" altLang="zh-TW" dirty="0">
                <a:solidFill>
                  <a:schemeClr val="bg1"/>
                </a:solidFill>
              </a:rPr>
              <a:t>cm</a:t>
            </a:r>
            <a:r>
              <a:rPr lang="zh-TW" altLang="en-US" dirty="0">
                <a:solidFill>
                  <a:schemeClr val="bg1"/>
                </a:solidFill>
              </a:rPr>
              <a:t>、</a:t>
            </a:r>
            <a:r>
              <a:rPr lang="en-US" altLang="zh-TW" dirty="0">
                <a:solidFill>
                  <a:schemeClr val="bg1"/>
                </a:solidFill>
              </a:rPr>
              <a:t>mm</a:t>
            </a:r>
            <a:r>
              <a:rPr lang="zh-TW" altLang="en-US" dirty="0">
                <a:solidFill>
                  <a:schemeClr val="bg1"/>
                </a:solidFill>
              </a:rPr>
              <a:t>、</a:t>
            </a:r>
            <a:r>
              <a:rPr lang="en-US" altLang="zh-TW" dirty="0" err="1">
                <a:solidFill>
                  <a:schemeClr val="bg1"/>
                </a:solidFill>
              </a:rPr>
              <a:t>pt</a:t>
            </a:r>
            <a:r>
              <a:rPr lang="zh-TW" altLang="en-US" dirty="0">
                <a:solidFill>
                  <a:schemeClr val="bg1"/>
                </a:solidFill>
              </a:rPr>
              <a:t>、</a:t>
            </a:r>
            <a:r>
              <a:rPr lang="en-US" altLang="zh-TW" dirty="0">
                <a:solidFill>
                  <a:schemeClr val="bg1"/>
                </a:solidFill>
              </a:rPr>
              <a:t>pc</a:t>
            </a:r>
            <a:r>
              <a:rPr lang="zh-TW" altLang="en-US" dirty="0">
                <a:solidFill>
                  <a:schemeClr val="bg1"/>
                </a:solidFill>
              </a:rPr>
              <a:t>、</a:t>
            </a:r>
            <a:r>
              <a:rPr lang="en-US" altLang="zh-TW" dirty="0" err="1">
                <a:solidFill>
                  <a:schemeClr val="bg1"/>
                </a:solidFill>
              </a:rPr>
              <a:t>em</a:t>
            </a:r>
            <a:r>
              <a:rPr lang="zh-TW" altLang="en-US" dirty="0">
                <a:solidFill>
                  <a:schemeClr val="bg1"/>
                </a:solidFill>
              </a:rPr>
              <a:t>、</a:t>
            </a:r>
            <a:r>
              <a:rPr lang="en-US" altLang="zh-TW" dirty="0">
                <a:solidFill>
                  <a:schemeClr val="bg1"/>
                </a:solidFill>
              </a:rPr>
              <a:t>ex</a:t>
            </a:r>
            <a:r>
              <a:rPr lang="zh-TW" altLang="en-US" dirty="0">
                <a:solidFill>
                  <a:schemeClr val="bg1"/>
                </a:solidFill>
              </a:rPr>
              <a:t>、</a:t>
            </a:r>
            <a:r>
              <a:rPr lang="en-US" altLang="zh-TW" dirty="0" err="1">
                <a:solidFill>
                  <a:schemeClr val="bg1"/>
                </a:solidFill>
              </a:rPr>
              <a:t>px</a:t>
            </a:r>
            <a:endParaRPr lang="en-US" altLang="zh-TW" dirty="0">
              <a:solidFill>
                <a:schemeClr val="bg1"/>
              </a:solidFill>
            </a:endParaRPr>
          </a:p>
          <a:p>
            <a:pPr>
              <a:defRPr/>
            </a:pPr>
            <a:r>
              <a:rPr lang="zh-TW" altLang="en-US" dirty="0">
                <a:solidFill>
                  <a:schemeClr val="bg1"/>
                </a:solidFill>
              </a:rPr>
              <a:t>比例值：</a:t>
            </a:r>
            <a:r>
              <a:rPr lang="en-US" altLang="zh-TW" dirty="0" err="1">
                <a:solidFill>
                  <a:schemeClr val="bg1"/>
                </a:solidFill>
              </a:rPr>
              <a:t>em</a:t>
            </a:r>
            <a:r>
              <a:rPr lang="en-US" altLang="zh-TW" dirty="0">
                <a:solidFill>
                  <a:schemeClr val="bg1"/>
                </a:solidFill>
              </a:rPr>
              <a:t> </a:t>
            </a:r>
            <a:r>
              <a:rPr lang="zh-TW" altLang="en-US" dirty="0">
                <a:solidFill>
                  <a:schemeClr val="bg1"/>
                </a:solidFill>
              </a:rPr>
              <a:t>、</a:t>
            </a:r>
            <a:r>
              <a:rPr lang="en-US" altLang="zh-TW" dirty="0">
                <a:solidFill>
                  <a:schemeClr val="bg1"/>
                </a:solidFill>
              </a:rPr>
              <a:t>%</a:t>
            </a:r>
          </a:p>
          <a:p>
            <a:pPr>
              <a:defRPr/>
            </a:pPr>
            <a:r>
              <a:rPr lang="zh-TW" altLang="en-US" dirty="0">
                <a:solidFill>
                  <a:schemeClr val="bg1"/>
                </a:solidFill>
              </a:rPr>
              <a:t>下載字型</a:t>
            </a:r>
            <a:br>
              <a:rPr lang="zh-TW" altLang="en-US" dirty="0">
                <a:solidFill>
                  <a:schemeClr val="bg1"/>
                </a:solidFill>
              </a:rPr>
            </a:br>
            <a:endParaRPr lang="en-US" altLang="zh-TW" dirty="0">
              <a:solidFill>
                <a:schemeClr val="bg1"/>
              </a:solidFill>
            </a:endParaRPr>
          </a:p>
          <a:p>
            <a:pPr>
              <a:defRPr/>
            </a:pPr>
            <a:endParaRPr lang="en-US" altLang="zh-TW" dirty="0">
              <a:solidFill>
                <a:schemeClr val="bg1"/>
              </a:solidFill>
            </a:endParaRPr>
          </a:p>
          <a:p>
            <a:pPr>
              <a:defRPr/>
            </a:pPr>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91</a:t>
            </a:fld>
            <a:endParaRPr lang="zh-TW" altLang="en-US"/>
          </a:p>
        </p:txBody>
      </p:sp>
      <p:sp>
        <p:nvSpPr>
          <p:cNvPr id="6" name="圓角矩形 5"/>
          <p:cNvSpPr/>
          <p:nvPr/>
        </p:nvSpPr>
        <p:spPr>
          <a:xfrm>
            <a:off x="1352145" y="5330757"/>
            <a:ext cx="6624536" cy="102559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400" dirty="0"/>
              <a:t>@font-face{</a:t>
            </a:r>
          </a:p>
          <a:p>
            <a:pPr>
              <a:defRPr/>
            </a:pPr>
            <a:r>
              <a:rPr lang="en-US" altLang="zh-TW" sz="1400" dirty="0"/>
              <a:t>            font-family: </a:t>
            </a:r>
            <a:r>
              <a:rPr lang="en-US" altLang="zh-TW" sz="1400" dirty="0" err="1"/>
              <a:t>JustOldFashion</a:t>
            </a:r>
            <a:r>
              <a:rPr lang="en-US" altLang="zh-TW" sz="1400" dirty="0"/>
              <a:t>;</a:t>
            </a:r>
          </a:p>
          <a:p>
            <a:pPr>
              <a:defRPr/>
            </a:pPr>
            <a:r>
              <a:rPr lang="en-US" altLang="zh-TW" sz="1400" dirty="0"/>
              <a:t>           </a:t>
            </a:r>
            <a:r>
              <a:rPr lang="zh-TW" altLang="en-US" sz="1400" dirty="0"/>
              <a:t> </a:t>
            </a:r>
            <a:r>
              <a:rPr lang="en-US" altLang="zh-TW" sz="1400" dirty="0" err="1"/>
              <a:t>src</a:t>
            </a:r>
            <a:r>
              <a:rPr lang="en-US" altLang="zh-TW" sz="1400" dirty="0"/>
              <a:t>: </a:t>
            </a:r>
            <a:r>
              <a:rPr lang="en-US" altLang="zh-TW" sz="1400" dirty="0" err="1"/>
              <a:t>url</a:t>
            </a:r>
            <a:r>
              <a:rPr lang="en-US" altLang="zh-TW" sz="1400" dirty="0"/>
              <a:t>(fonts/JustOldFashion.ttf);</a:t>
            </a:r>
          </a:p>
          <a:p>
            <a:pPr>
              <a:defRPr/>
            </a:pPr>
            <a:r>
              <a:rPr lang="en-US" altLang="zh-TW" sz="1400" dirty="0"/>
              <a:t>}</a:t>
            </a:r>
          </a:p>
        </p:txBody>
      </p:sp>
    </p:spTree>
    <p:extLst>
      <p:ext uri="{BB962C8B-B14F-4D97-AF65-F5344CB8AC3E}">
        <p14:creationId xmlns:p14="http://schemas.microsoft.com/office/powerpoint/2010/main" val="3661816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文字樣式</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5"/>
            <a:ext cx="7451388" cy="3991516"/>
          </a:xfrm>
        </p:spPr>
        <p:txBody>
          <a:bodyPr>
            <a:normAutofit lnSpcReduction="10000"/>
          </a:bodyPr>
          <a:lstStyle/>
          <a:p>
            <a:pPr>
              <a:lnSpc>
                <a:spcPct val="80000"/>
              </a:lnSpc>
            </a:pPr>
            <a:r>
              <a:rPr lang="zh-TW" altLang="en-US" dirty="0">
                <a:solidFill>
                  <a:schemeClr val="bg1"/>
                </a:solidFill>
              </a:rPr>
              <a:t>文字字距：</a:t>
            </a:r>
            <a:r>
              <a:rPr lang="en-US" altLang="zh-TW" dirty="0">
                <a:solidFill>
                  <a:schemeClr val="bg1"/>
                </a:solidFill>
              </a:rPr>
              <a:t> letter-spacing</a:t>
            </a:r>
          </a:p>
          <a:p>
            <a:pPr lvl="1">
              <a:lnSpc>
                <a:spcPct val="80000"/>
              </a:lnSpc>
            </a:pPr>
            <a:r>
              <a:rPr lang="zh-TW" altLang="en-US" dirty="0">
                <a:solidFill>
                  <a:schemeClr val="bg1"/>
                </a:solidFill>
              </a:rPr>
              <a:t>設定文字字距，可調整文字與文字之間的距離</a:t>
            </a:r>
            <a:endParaRPr lang="en-US" altLang="zh-TW" dirty="0">
              <a:solidFill>
                <a:schemeClr val="bg1"/>
              </a:solidFill>
            </a:endParaRPr>
          </a:p>
          <a:p>
            <a:pPr marL="457200" lvl="1" indent="0">
              <a:lnSpc>
                <a:spcPct val="80000"/>
              </a:lnSpc>
              <a:buNone/>
            </a:pPr>
            <a:r>
              <a:rPr lang="en-US" altLang="zh-TW" dirty="0">
                <a:solidFill>
                  <a:schemeClr val="bg1"/>
                </a:solidFill>
              </a:rPr>
              <a:t>   </a:t>
            </a:r>
            <a:r>
              <a:rPr lang="zh-TW" altLang="en-US" dirty="0">
                <a:solidFill>
                  <a:schemeClr val="bg1"/>
                </a:solidFill>
              </a:rPr>
              <a:t>例如： </a:t>
            </a:r>
            <a:r>
              <a:rPr lang="en-US" altLang="zh-TW" dirty="0">
                <a:solidFill>
                  <a:schemeClr val="bg1"/>
                </a:solidFill>
              </a:rPr>
              <a:t>letter-spacing</a:t>
            </a:r>
            <a:r>
              <a:rPr lang="zh-TW" altLang="en-US" dirty="0">
                <a:solidFill>
                  <a:schemeClr val="bg1"/>
                </a:solidFill>
              </a:rPr>
              <a:t>：</a:t>
            </a:r>
            <a:r>
              <a:rPr lang="en-US" altLang="zh-TW" dirty="0">
                <a:solidFill>
                  <a:schemeClr val="bg1"/>
                </a:solidFill>
              </a:rPr>
              <a:t>2px</a:t>
            </a:r>
          </a:p>
          <a:p>
            <a:pPr>
              <a:lnSpc>
                <a:spcPct val="80000"/>
              </a:lnSpc>
              <a:buNone/>
            </a:pPr>
            <a:endParaRPr lang="en-US" altLang="zh-TW" dirty="0">
              <a:solidFill>
                <a:schemeClr val="bg1"/>
              </a:solidFill>
            </a:endParaRPr>
          </a:p>
          <a:p>
            <a:pPr>
              <a:lnSpc>
                <a:spcPct val="80000"/>
              </a:lnSpc>
            </a:pPr>
            <a:r>
              <a:rPr lang="zh-TW" altLang="en-US" dirty="0">
                <a:solidFill>
                  <a:schemeClr val="bg1"/>
                </a:solidFill>
              </a:rPr>
              <a:t>行高：</a:t>
            </a:r>
            <a:r>
              <a:rPr lang="en-US" altLang="zh-TW" dirty="0">
                <a:solidFill>
                  <a:schemeClr val="bg1"/>
                </a:solidFill>
              </a:rPr>
              <a:t> line-height</a:t>
            </a:r>
          </a:p>
          <a:p>
            <a:pPr lvl="1">
              <a:lnSpc>
                <a:spcPct val="80000"/>
              </a:lnSpc>
            </a:pPr>
            <a:r>
              <a:rPr lang="zh-TW" altLang="en-US" dirty="0">
                <a:solidFill>
                  <a:schemeClr val="bg1"/>
                </a:solidFill>
              </a:rPr>
              <a:t>行高設定也就是行距的設定，行距設定的單位和字級大小設定一樣</a:t>
            </a:r>
            <a:endParaRPr lang="en-US" altLang="zh-TW" dirty="0">
              <a:solidFill>
                <a:schemeClr val="bg1"/>
              </a:solidFill>
            </a:endParaRPr>
          </a:p>
          <a:p>
            <a:pPr marL="457200" lvl="1" indent="0">
              <a:lnSpc>
                <a:spcPct val="80000"/>
              </a:lnSpc>
              <a:buNone/>
            </a:pPr>
            <a:r>
              <a:rPr lang="en-US" altLang="zh-TW" dirty="0">
                <a:solidFill>
                  <a:schemeClr val="bg1"/>
                </a:solidFill>
              </a:rPr>
              <a:t>   </a:t>
            </a:r>
            <a:r>
              <a:rPr lang="zh-TW" altLang="en-US" dirty="0">
                <a:solidFill>
                  <a:schemeClr val="bg1"/>
                </a:solidFill>
              </a:rPr>
              <a:t>例如： </a:t>
            </a:r>
            <a:r>
              <a:rPr lang="en-US" altLang="zh-TW" dirty="0">
                <a:solidFill>
                  <a:schemeClr val="bg1"/>
                </a:solidFill>
              </a:rPr>
              <a:t>line-height</a:t>
            </a:r>
            <a:r>
              <a:rPr lang="zh-TW" altLang="en-US" dirty="0">
                <a:solidFill>
                  <a:schemeClr val="bg1"/>
                </a:solidFill>
              </a:rPr>
              <a:t>：</a:t>
            </a:r>
            <a:r>
              <a:rPr lang="en-US" altLang="zh-TW" dirty="0">
                <a:solidFill>
                  <a:schemeClr val="bg1"/>
                </a:solidFill>
              </a:rPr>
              <a:t>20px</a:t>
            </a:r>
          </a:p>
          <a:p>
            <a:pPr>
              <a:lnSpc>
                <a:spcPct val="80000"/>
              </a:lnSpc>
              <a:buNone/>
            </a:pPr>
            <a:endParaRPr lang="en-US" altLang="zh-TW" dirty="0">
              <a:solidFill>
                <a:schemeClr val="bg1"/>
              </a:solidFill>
            </a:endParaRPr>
          </a:p>
          <a:p>
            <a:pPr>
              <a:lnSpc>
                <a:spcPct val="80000"/>
              </a:lnSpc>
              <a:buNone/>
            </a:pPr>
            <a:br>
              <a:rPr lang="zh-TW" altLang="en-US" dirty="0">
                <a:solidFill>
                  <a:schemeClr val="bg1"/>
                </a:solidFill>
              </a:rPr>
            </a:br>
            <a:endParaRPr lang="en-US" altLang="zh-TW" dirty="0">
              <a:solidFill>
                <a:schemeClr val="bg1"/>
              </a:solidFill>
            </a:endParaRPr>
          </a:p>
          <a:p>
            <a:pPr>
              <a:defRPr/>
            </a:pPr>
            <a:endParaRPr lang="en-US" altLang="zh-TW" dirty="0">
              <a:solidFill>
                <a:schemeClr val="bg1"/>
              </a:solidFill>
            </a:endParaRPr>
          </a:p>
          <a:p>
            <a:pPr>
              <a:defRPr/>
            </a:pPr>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92</a:t>
            </a:fld>
            <a:endParaRPr lang="zh-TW" altLang="en-US"/>
          </a:p>
        </p:txBody>
      </p:sp>
      <p:sp>
        <p:nvSpPr>
          <p:cNvPr id="6" name="圓角矩形 5"/>
          <p:cNvSpPr/>
          <p:nvPr/>
        </p:nvSpPr>
        <p:spPr>
          <a:xfrm>
            <a:off x="875490" y="4791548"/>
            <a:ext cx="2910297" cy="142979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400" dirty="0"/>
              <a:t>&lt;p class="</a:t>
            </a:r>
            <a:r>
              <a:rPr lang="en-US" altLang="zh-TW" sz="1400" dirty="0" err="1"/>
              <a:t>st</a:t>
            </a:r>
            <a:r>
              <a:rPr lang="en-US" altLang="zh-TW" sz="1400" dirty="0"/>
              <a:t>"&gt;</a:t>
            </a:r>
            <a:r>
              <a:rPr lang="zh-TW" altLang="en-US" sz="1400" dirty="0"/>
              <a:t>文字間距行高練習</a:t>
            </a:r>
            <a:endParaRPr lang="en-US" altLang="zh-TW" sz="1400" dirty="0"/>
          </a:p>
          <a:p>
            <a:r>
              <a:rPr lang="en-US" altLang="zh-TW" sz="1400" dirty="0"/>
              <a:t>      &lt;</a:t>
            </a:r>
            <a:r>
              <a:rPr lang="en-US" altLang="zh-TW" sz="1400" dirty="0" err="1"/>
              <a:t>br</a:t>
            </a:r>
            <a:r>
              <a:rPr lang="en-US" altLang="zh-TW" sz="1400" dirty="0"/>
              <a:t>&gt;</a:t>
            </a:r>
            <a:r>
              <a:rPr lang="zh-TW" altLang="en-US" sz="1400" dirty="0"/>
              <a:t>有無字間行高差距</a:t>
            </a:r>
            <a:endParaRPr lang="en-US" altLang="zh-TW" sz="1400" dirty="0"/>
          </a:p>
          <a:p>
            <a:r>
              <a:rPr lang="en-US" altLang="zh-TW" sz="1400" dirty="0"/>
              <a:t>&lt;/p&gt;</a:t>
            </a:r>
          </a:p>
          <a:p>
            <a:r>
              <a:rPr lang="en-US" altLang="zh-TW" sz="1400" dirty="0"/>
              <a:t>&lt;p&gt;</a:t>
            </a:r>
            <a:r>
              <a:rPr lang="zh-TW" altLang="en-US" sz="1400" dirty="0"/>
              <a:t>文字間距行高練習</a:t>
            </a:r>
            <a:endParaRPr lang="en-US" altLang="zh-TW" sz="1400" dirty="0"/>
          </a:p>
          <a:p>
            <a:r>
              <a:rPr lang="en-US" altLang="zh-TW" sz="1400" dirty="0"/>
              <a:t>      &lt;</a:t>
            </a:r>
            <a:r>
              <a:rPr lang="en-US" altLang="zh-TW" sz="1400" dirty="0" err="1"/>
              <a:t>br</a:t>
            </a:r>
            <a:r>
              <a:rPr lang="en-US" altLang="zh-TW" sz="1400" dirty="0"/>
              <a:t>&gt;</a:t>
            </a:r>
            <a:r>
              <a:rPr lang="zh-TW" altLang="en-US" sz="1400" dirty="0"/>
              <a:t>有無字間行高差距</a:t>
            </a:r>
            <a:endParaRPr lang="en-US" altLang="zh-TW" sz="1400" dirty="0"/>
          </a:p>
          <a:p>
            <a:r>
              <a:rPr lang="en-US" altLang="zh-TW" sz="1400" dirty="0"/>
              <a:t>&lt;/p&gt;</a:t>
            </a:r>
          </a:p>
        </p:txBody>
      </p:sp>
      <p:pic>
        <p:nvPicPr>
          <p:cNvPr id="4" name="圖片 3"/>
          <p:cNvPicPr>
            <a:picLocks noChangeAspect="1"/>
          </p:cNvPicPr>
          <p:nvPr/>
        </p:nvPicPr>
        <p:blipFill>
          <a:blip r:embed="rId3" cstate="print"/>
          <a:stretch>
            <a:fillRect/>
          </a:stretch>
        </p:blipFill>
        <p:spPr>
          <a:xfrm>
            <a:off x="5979332" y="4857369"/>
            <a:ext cx="2210622" cy="959772"/>
          </a:xfrm>
          <a:prstGeom prst="rect">
            <a:avLst/>
          </a:prstGeom>
        </p:spPr>
      </p:pic>
      <p:sp>
        <p:nvSpPr>
          <p:cNvPr id="7" name="圓角矩形 6"/>
          <p:cNvSpPr/>
          <p:nvPr/>
        </p:nvSpPr>
        <p:spPr>
          <a:xfrm>
            <a:off x="3916368" y="4791548"/>
            <a:ext cx="1932383" cy="142979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400" dirty="0"/>
              <a:t>.</a:t>
            </a:r>
            <a:r>
              <a:rPr lang="en-US" altLang="zh-TW" sz="1400" dirty="0" err="1"/>
              <a:t>st</a:t>
            </a:r>
            <a:r>
              <a:rPr lang="en-US" altLang="zh-TW" sz="1400" dirty="0"/>
              <a:t> {</a:t>
            </a:r>
          </a:p>
          <a:p>
            <a:r>
              <a:rPr lang="en-US" altLang="zh-TW" sz="1400" i="1" dirty="0"/>
              <a:t>color </a:t>
            </a:r>
            <a:r>
              <a:rPr lang="en-US" altLang="zh-TW" sz="1400" dirty="0"/>
              <a:t>: #f00 ;</a:t>
            </a:r>
          </a:p>
          <a:p>
            <a:r>
              <a:rPr lang="en-US" altLang="zh-TW" sz="1400" i="1" dirty="0"/>
              <a:t>letter-spacing</a:t>
            </a:r>
            <a:r>
              <a:rPr lang="en-US" altLang="zh-TW" sz="1400" dirty="0"/>
              <a:t>: 20px ;</a:t>
            </a:r>
          </a:p>
          <a:p>
            <a:r>
              <a:rPr lang="en-US" altLang="zh-TW" sz="1400" i="1" dirty="0"/>
              <a:t>line-height</a:t>
            </a:r>
            <a:r>
              <a:rPr lang="en-US" altLang="zh-TW" sz="1400" dirty="0"/>
              <a:t>: 30px ;</a:t>
            </a:r>
          </a:p>
          <a:p>
            <a:r>
              <a:rPr lang="en-US" altLang="zh-TW" sz="1400" dirty="0"/>
              <a:t>}</a:t>
            </a:r>
          </a:p>
        </p:txBody>
      </p:sp>
    </p:spTree>
    <p:extLst>
      <p:ext uri="{BB962C8B-B14F-4D97-AF65-F5344CB8AC3E}">
        <p14:creationId xmlns:p14="http://schemas.microsoft.com/office/powerpoint/2010/main" val="1678050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文字樣式</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183194" cy="4267527"/>
          </a:xfrm>
        </p:spPr>
        <p:txBody>
          <a:bodyPr>
            <a:normAutofit/>
          </a:bodyPr>
          <a:lstStyle/>
          <a:p>
            <a:pPr>
              <a:lnSpc>
                <a:spcPct val="80000"/>
              </a:lnSpc>
            </a:pPr>
            <a:r>
              <a:rPr lang="zh-TW" altLang="en-US" dirty="0">
                <a:solidFill>
                  <a:schemeClr val="bg1"/>
                </a:solidFill>
              </a:rPr>
              <a:t>文字縮排： </a:t>
            </a:r>
            <a:r>
              <a:rPr lang="en-US" altLang="zh-TW" dirty="0">
                <a:solidFill>
                  <a:schemeClr val="bg1"/>
                </a:solidFill>
              </a:rPr>
              <a:t>text-indent</a:t>
            </a:r>
          </a:p>
          <a:p>
            <a:pPr lvl="1">
              <a:lnSpc>
                <a:spcPct val="80000"/>
              </a:lnSpc>
            </a:pPr>
            <a:r>
              <a:rPr lang="zh-TW" altLang="en-US" dirty="0">
                <a:solidFill>
                  <a:schemeClr val="bg1"/>
                </a:solidFill>
              </a:rPr>
              <a:t>可以設定文字作縮排的效果</a:t>
            </a:r>
            <a:endParaRPr lang="en-US" altLang="zh-TW" dirty="0">
              <a:solidFill>
                <a:schemeClr val="bg1"/>
              </a:solidFill>
            </a:endParaRPr>
          </a:p>
          <a:p>
            <a:pPr marL="457200" lvl="1" indent="0">
              <a:lnSpc>
                <a:spcPct val="80000"/>
              </a:lnSpc>
              <a:buNone/>
            </a:pPr>
            <a:r>
              <a:rPr lang="zh-TW" altLang="en-US" dirty="0">
                <a:solidFill>
                  <a:schemeClr val="bg1"/>
                </a:solidFill>
              </a:rPr>
              <a:t>例如： </a:t>
            </a:r>
            <a:r>
              <a:rPr lang="en-US" altLang="zh-TW" dirty="0">
                <a:solidFill>
                  <a:schemeClr val="bg1"/>
                </a:solidFill>
              </a:rPr>
              <a:t>text-indent</a:t>
            </a:r>
            <a:r>
              <a:rPr lang="zh-TW" altLang="en-US" dirty="0">
                <a:solidFill>
                  <a:schemeClr val="bg1"/>
                </a:solidFill>
              </a:rPr>
              <a:t>：</a:t>
            </a:r>
            <a:r>
              <a:rPr lang="en-US" altLang="zh-TW" dirty="0">
                <a:solidFill>
                  <a:schemeClr val="bg1"/>
                </a:solidFill>
              </a:rPr>
              <a:t>15px</a:t>
            </a:r>
          </a:p>
          <a:p>
            <a:pPr>
              <a:lnSpc>
                <a:spcPct val="80000"/>
              </a:lnSpc>
            </a:pPr>
            <a:endParaRPr lang="en-US" altLang="zh-TW" dirty="0">
              <a:solidFill>
                <a:schemeClr val="bg1"/>
              </a:solidFill>
            </a:endParaRPr>
          </a:p>
          <a:p>
            <a:pPr>
              <a:lnSpc>
                <a:spcPct val="80000"/>
              </a:lnSpc>
            </a:pPr>
            <a:r>
              <a:rPr lang="zh-TW" altLang="en-US" dirty="0">
                <a:solidFill>
                  <a:schemeClr val="bg1"/>
                </a:solidFill>
              </a:rPr>
              <a:t>文字水平對齊</a:t>
            </a:r>
            <a:endParaRPr lang="en-US" altLang="zh-TW" dirty="0">
              <a:solidFill>
                <a:schemeClr val="bg1"/>
              </a:solidFill>
            </a:endParaRPr>
          </a:p>
          <a:p>
            <a:pPr marL="457200" lvl="1" indent="0">
              <a:lnSpc>
                <a:spcPct val="80000"/>
              </a:lnSpc>
              <a:buNone/>
            </a:pPr>
            <a:r>
              <a:rPr lang="zh-TW" altLang="en-US" dirty="0">
                <a:solidFill>
                  <a:schemeClr val="bg1"/>
                </a:solidFill>
              </a:rPr>
              <a:t>例如： </a:t>
            </a:r>
            <a:r>
              <a:rPr lang="en-US" altLang="zh-TW" dirty="0">
                <a:solidFill>
                  <a:schemeClr val="bg1"/>
                </a:solidFill>
              </a:rPr>
              <a:t>text-align</a:t>
            </a:r>
            <a:r>
              <a:rPr lang="zh-TW" altLang="en-US" dirty="0">
                <a:solidFill>
                  <a:schemeClr val="bg1"/>
                </a:solidFill>
              </a:rPr>
              <a:t>：</a:t>
            </a:r>
            <a:r>
              <a:rPr lang="en-US" altLang="zh-TW" dirty="0">
                <a:solidFill>
                  <a:schemeClr val="bg1"/>
                </a:solidFill>
              </a:rPr>
              <a:t>center | right | left</a:t>
            </a:r>
          </a:p>
          <a:p>
            <a:pPr marL="457200" lvl="1" indent="0">
              <a:lnSpc>
                <a:spcPct val="80000"/>
              </a:lnSpc>
              <a:buNone/>
            </a:pPr>
            <a:endParaRPr lang="en-US" altLang="zh-TW" dirty="0">
              <a:solidFill>
                <a:schemeClr val="bg1"/>
              </a:solidFill>
            </a:endParaRPr>
          </a:p>
          <a:p>
            <a:pPr>
              <a:lnSpc>
                <a:spcPct val="80000"/>
              </a:lnSpc>
            </a:pPr>
            <a:r>
              <a:rPr lang="zh-TW" altLang="en-US" dirty="0">
                <a:solidFill>
                  <a:schemeClr val="bg1"/>
                </a:solidFill>
              </a:rPr>
              <a:t>文字垂直對齊：在</a:t>
            </a:r>
            <a:r>
              <a:rPr lang="en-US" altLang="zh-TW" dirty="0">
                <a:solidFill>
                  <a:schemeClr val="bg1"/>
                </a:solidFill>
              </a:rPr>
              <a:t>DIV</a:t>
            </a:r>
            <a:r>
              <a:rPr lang="zh-TW" altLang="en-US" dirty="0">
                <a:solidFill>
                  <a:schemeClr val="bg1"/>
                </a:solidFill>
              </a:rPr>
              <a:t>區塊沒有作用，只能作用於儲存格</a:t>
            </a:r>
            <a:r>
              <a:rPr lang="en-US" altLang="zh-TW" dirty="0">
                <a:solidFill>
                  <a:schemeClr val="bg1"/>
                </a:solidFill>
              </a:rPr>
              <a:t>(td)</a:t>
            </a:r>
          </a:p>
          <a:p>
            <a:pPr marL="457200" lvl="1" indent="0">
              <a:lnSpc>
                <a:spcPct val="80000"/>
              </a:lnSpc>
              <a:buNone/>
            </a:pPr>
            <a:r>
              <a:rPr lang="zh-TW" altLang="en-US" dirty="0">
                <a:solidFill>
                  <a:schemeClr val="bg1"/>
                </a:solidFill>
              </a:rPr>
              <a:t>例如： </a:t>
            </a:r>
            <a:r>
              <a:rPr lang="en-US" altLang="zh-TW" dirty="0">
                <a:solidFill>
                  <a:schemeClr val="bg1"/>
                </a:solidFill>
              </a:rPr>
              <a:t>vertical-align</a:t>
            </a:r>
            <a:r>
              <a:rPr lang="zh-TW" altLang="en-US" dirty="0">
                <a:solidFill>
                  <a:schemeClr val="bg1"/>
                </a:solidFill>
              </a:rPr>
              <a:t>：</a:t>
            </a:r>
            <a:r>
              <a:rPr lang="en-US" altLang="zh-TW" dirty="0">
                <a:solidFill>
                  <a:schemeClr val="bg1"/>
                </a:solidFill>
              </a:rPr>
              <a:t>bottom | middle | top</a:t>
            </a:r>
          </a:p>
          <a:p>
            <a:pPr>
              <a:lnSpc>
                <a:spcPct val="80000"/>
              </a:lnSpc>
            </a:pPr>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93</a:t>
            </a:fld>
            <a:endParaRPr lang="zh-TW" altLang="en-US"/>
          </a:p>
        </p:txBody>
      </p:sp>
    </p:spTree>
    <p:extLst>
      <p:ext uri="{BB962C8B-B14F-4D97-AF65-F5344CB8AC3E}">
        <p14:creationId xmlns:p14="http://schemas.microsoft.com/office/powerpoint/2010/main" val="32463858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文字樣式</a:t>
            </a:r>
            <a:r>
              <a:rPr lang="en-US" altLang="zh-TW" b="1" dirty="0">
                <a:solidFill>
                  <a:schemeClr val="bg1"/>
                </a:solidFill>
                <a:latin typeface="Arial Unicode MS" panose="020B0604020202020204" pitchFamily="34" charset="-120"/>
              </a:rPr>
              <a:t>(3)</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183194" cy="4267527"/>
          </a:xfrm>
        </p:spPr>
        <p:txBody>
          <a:bodyPr>
            <a:normAutofit/>
          </a:bodyPr>
          <a:lstStyle/>
          <a:p>
            <a:pPr>
              <a:lnSpc>
                <a:spcPct val="80000"/>
              </a:lnSpc>
            </a:pPr>
            <a:r>
              <a:rPr lang="zh-TW" altLang="en-US" dirty="0">
                <a:solidFill>
                  <a:schemeClr val="bg1"/>
                </a:solidFill>
              </a:rPr>
              <a:t>文字修飾</a:t>
            </a:r>
          </a:p>
          <a:p>
            <a:pPr marL="457200" lvl="1" indent="0">
              <a:lnSpc>
                <a:spcPct val="80000"/>
              </a:lnSpc>
              <a:buNone/>
            </a:pPr>
            <a:r>
              <a:rPr lang="en-US" altLang="zh-TW" dirty="0">
                <a:solidFill>
                  <a:schemeClr val="bg1"/>
                </a:solidFill>
              </a:rPr>
              <a:t>text-decoration</a:t>
            </a:r>
            <a:r>
              <a:rPr lang="zh-TW" altLang="en-US" dirty="0">
                <a:solidFill>
                  <a:schemeClr val="bg1"/>
                </a:solidFill>
              </a:rPr>
              <a:t>：</a:t>
            </a:r>
            <a:r>
              <a:rPr lang="en-US" altLang="zh-TW" dirty="0">
                <a:solidFill>
                  <a:schemeClr val="bg1"/>
                </a:solidFill>
              </a:rPr>
              <a:t>none | underline | </a:t>
            </a:r>
            <a:r>
              <a:rPr lang="en-US" altLang="zh-TW" dirty="0" err="1">
                <a:solidFill>
                  <a:schemeClr val="bg1"/>
                </a:solidFill>
              </a:rPr>
              <a:t>overline</a:t>
            </a:r>
            <a:r>
              <a:rPr lang="en-US" altLang="zh-TW" dirty="0">
                <a:solidFill>
                  <a:schemeClr val="bg1"/>
                </a:solidFill>
              </a:rPr>
              <a:t> |                   </a:t>
            </a:r>
            <a:br>
              <a:rPr lang="en-US" altLang="zh-TW" dirty="0">
                <a:solidFill>
                  <a:schemeClr val="bg1"/>
                </a:solidFill>
              </a:rPr>
            </a:br>
            <a:r>
              <a:rPr lang="en-US" altLang="zh-TW" dirty="0">
                <a:solidFill>
                  <a:schemeClr val="bg1"/>
                </a:solidFill>
              </a:rPr>
              <a:t>                            line-through</a:t>
            </a:r>
            <a:br>
              <a:rPr lang="en-US" altLang="zh-TW" dirty="0">
                <a:solidFill>
                  <a:schemeClr val="bg1"/>
                </a:solidFill>
              </a:rPr>
            </a:br>
            <a:r>
              <a:rPr lang="en-US" altLang="zh-TW" dirty="0">
                <a:solidFill>
                  <a:schemeClr val="bg1"/>
                </a:solidFill>
              </a:rPr>
              <a:t>  </a:t>
            </a:r>
          </a:p>
          <a:p>
            <a:pPr>
              <a:lnSpc>
                <a:spcPct val="80000"/>
              </a:lnSpc>
            </a:pPr>
            <a:r>
              <a:rPr lang="zh-TW" altLang="en-US" dirty="0">
                <a:solidFill>
                  <a:schemeClr val="bg1"/>
                </a:solidFill>
              </a:rPr>
              <a:t>文字大小轉換</a:t>
            </a:r>
          </a:p>
          <a:p>
            <a:pPr marL="457200" lvl="1" indent="0">
              <a:lnSpc>
                <a:spcPct val="80000"/>
              </a:lnSpc>
              <a:buNone/>
            </a:pPr>
            <a:r>
              <a:rPr lang="en-US" altLang="zh-TW" dirty="0">
                <a:solidFill>
                  <a:schemeClr val="bg1"/>
                </a:solidFill>
              </a:rPr>
              <a:t>text-transform</a:t>
            </a:r>
            <a:r>
              <a:rPr lang="zh-TW" altLang="en-US" dirty="0">
                <a:solidFill>
                  <a:schemeClr val="bg1"/>
                </a:solidFill>
              </a:rPr>
              <a:t>：</a:t>
            </a:r>
            <a:r>
              <a:rPr lang="en-US" altLang="zh-TW" dirty="0">
                <a:solidFill>
                  <a:schemeClr val="bg1"/>
                </a:solidFill>
              </a:rPr>
              <a:t>none | capitalize | uppercase | </a:t>
            </a:r>
            <a:br>
              <a:rPr lang="en-US" altLang="zh-TW" dirty="0">
                <a:solidFill>
                  <a:schemeClr val="bg1"/>
                </a:solidFill>
              </a:rPr>
            </a:br>
            <a:r>
              <a:rPr lang="en-US" altLang="zh-TW" dirty="0">
                <a:solidFill>
                  <a:schemeClr val="bg1"/>
                </a:solidFill>
              </a:rPr>
              <a:t>                           lowercase</a:t>
            </a:r>
          </a:p>
          <a:p>
            <a:pPr>
              <a:lnSpc>
                <a:spcPct val="80000"/>
              </a:lnSpc>
            </a:pPr>
            <a:r>
              <a:rPr lang="zh-TW" altLang="en-US" dirty="0">
                <a:solidFill>
                  <a:schemeClr val="bg1"/>
                </a:solidFill>
              </a:rPr>
              <a:t>文字色彩</a:t>
            </a:r>
          </a:p>
          <a:p>
            <a:pPr marL="457200" lvl="1" indent="0">
              <a:lnSpc>
                <a:spcPct val="80000"/>
              </a:lnSpc>
              <a:buNone/>
            </a:pPr>
            <a:r>
              <a:rPr lang="en-US" altLang="zh-TW" dirty="0">
                <a:solidFill>
                  <a:schemeClr val="bg1"/>
                </a:solidFill>
              </a:rPr>
              <a:t>color</a:t>
            </a:r>
            <a:r>
              <a:rPr lang="zh-TW" altLang="en-US" dirty="0">
                <a:solidFill>
                  <a:schemeClr val="bg1"/>
                </a:solidFill>
              </a:rPr>
              <a:t>：</a:t>
            </a:r>
            <a:r>
              <a:rPr lang="en-US" altLang="zh-TW" dirty="0">
                <a:solidFill>
                  <a:schemeClr val="bg1"/>
                </a:solidFill>
              </a:rPr>
              <a:t>green</a:t>
            </a:r>
          </a:p>
          <a:p>
            <a:pPr>
              <a:lnSpc>
                <a:spcPct val="80000"/>
              </a:lnSpc>
            </a:pPr>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94</a:t>
            </a:fld>
            <a:endParaRPr lang="zh-TW" altLang="en-US"/>
          </a:p>
        </p:txBody>
      </p:sp>
    </p:spTree>
    <p:extLst>
      <p:ext uri="{BB962C8B-B14F-4D97-AF65-F5344CB8AC3E}">
        <p14:creationId xmlns:p14="http://schemas.microsoft.com/office/powerpoint/2010/main" val="17299131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浮動</a:t>
            </a:r>
            <a:r>
              <a:rPr lang="en-US" altLang="zh-TW" b="1" dirty="0">
                <a:solidFill>
                  <a:schemeClr val="bg1"/>
                </a:solidFill>
              </a:rPr>
              <a:t>(Float)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95</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行內元素不需要 </a:t>
            </a:r>
            <a:r>
              <a:rPr lang="en-US" altLang="zh-TW" dirty="0">
                <a:solidFill>
                  <a:schemeClr val="bg1"/>
                </a:solidFill>
              </a:rPr>
              <a:t>float</a:t>
            </a:r>
            <a:r>
              <a:rPr lang="zh-TW" altLang="en-US" dirty="0">
                <a:solidFill>
                  <a:schemeClr val="bg1"/>
                </a:solidFill>
              </a:rPr>
              <a:t>，使用</a:t>
            </a:r>
            <a:r>
              <a:rPr lang="en-US" altLang="zh-TW" dirty="0">
                <a:solidFill>
                  <a:schemeClr val="bg1"/>
                </a:solidFill>
              </a:rPr>
              <a:t>&lt;span&gt;</a:t>
            </a:r>
            <a:r>
              <a:rPr lang="zh-TW" altLang="en-US" dirty="0">
                <a:solidFill>
                  <a:schemeClr val="bg1"/>
                </a:solidFill>
              </a:rPr>
              <a:t>測試</a:t>
            </a:r>
            <a:endParaRPr lang="en-US" altLang="zh-TW" dirty="0">
              <a:solidFill>
                <a:schemeClr val="bg1"/>
              </a:solidFill>
            </a:endParaRPr>
          </a:p>
          <a:p>
            <a:endParaRPr lang="en-US" altLang="zh-TW" dirty="0">
              <a:solidFill>
                <a:schemeClr val="bg1"/>
              </a:solidFill>
            </a:endParaRPr>
          </a:p>
          <a:p>
            <a:r>
              <a:rPr lang="en-US" altLang="zh-TW" dirty="0">
                <a:solidFill>
                  <a:schemeClr val="bg1"/>
                </a:solidFill>
              </a:rPr>
              <a:t>float </a:t>
            </a:r>
            <a:r>
              <a:rPr lang="zh-TW" altLang="en-US" dirty="0">
                <a:solidFill>
                  <a:schemeClr val="bg1"/>
                </a:solidFill>
              </a:rPr>
              <a:t>浮動</a:t>
            </a:r>
            <a:r>
              <a:rPr lang="en-US" altLang="zh-TW" dirty="0">
                <a:solidFill>
                  <a:schemeClr val="bg1"/>
                </a:solidFill>
              </a:rPr>
              <a:t> </a:t>
            </a:r>
            <a:r>
              <a:rPr lang="zh-TW" altLang="en-US" dirty="0">
                <a:solidFill>
                  <a:schemeClr val="bg1"/>
                </a:solidFill>
              </a:rPr>
              <a:t>與 </a:t>
            </a:r>
            <a:r>
              <a:rPr lang="en-US" altLang="zh-TW" dirty="0">
                <a:solidFill>
                  <a:schemeClr val="bg1"/>
                </a:solidFill>
              </a:rPr>
              <a:t>clear </a:t>
            </a:r>
            <a:r>
              <a:rPr lang="zh-TW" altLang="en-US" dirty="0">
                <a:solidFill>
                  <a:schemeClr val="bg1"/>
                </a:solidFill>
              </a:rPr>
              <a:t>清除</a:t>
            </a:r>
            <a:endParaRPr lang="en-US" altLang="zh-TW" dirty="0">
              <a:solidFill>
                <a:schemeClr val="bg1"/>
              </a:solidFill>
            </a:endParaRPr>
          </a:p>
          <a:p>
            <a:pPr lvl="1"/>
            <a:r>
              <a:rPr lang="zh-TW" altLang="en-US" dirty="0">
                <a:solidFill>
                  <a:schemeClr val="bg1"/>
                </a:solidFill>
              </a:rPr>
              <a:t>區塊元素</a:t>
            </a:r>
            <a:r>
              <a:rPr lang="en-US" altLang="zh-TW" dirty="0">
                <a:solidFill>
                  <a:schemeClr val="bg1"/>
                </a:solidFill>
              </a:rPr>
              <a:t>, </a:t>
            </a:r>
            <a:r>
              <a:rPr lang="zh-TW" altLang="en-US" dirty="0">
                <a:solidFill>
                  <a:schemeClr val="bg1"/>
                </a:solidFill>
              </a:rPr>
              <a:t>行內元素特性</a:t>
            </a:r>
            <a:endParaRPr lang="en-US" altLang="zh-TW" dirty="0">
              <a:solidFill>
                <a:schemeClr val="bg1"/>
              </a:solidFill>
            </a:endParaRPr>
          </a:p>
          <a:p>
            <a:pPr lvl="1"/>
            <a:r>
              <a:rPr lang="zh-TW" altLang="en-US" dirty="0">
                <a:solidFill>
                  <a:schemeClr val="bg1"/>
                </a:solidFill>
              </a:rPr>
              <a:t>何時使用</a:t>
            </a:r>
            <a:r>
              <a:rPr lang="en-US" altLang="zh-TW" dirty="0">
                <a:solidFill>
                  <a:schemeClr val="bg1"/>
                </a:solidFill>
              </a:rPr>
              <a:t>?</a:t>
            </a:r>
          </a:p>
        </p:txBody>
      </p:sp>
      <p:sp>
        <p:nvSpPr>
          <p:cNvPr id="6" name="圓角矩形 5"/>
          <p:cNvSpPr/>
          <p:nvPr/>
        </p:nvSpPr>
        <p:spPr>
          <a:xfrm>
            <a:off x="1164302" y="4193199"/>
            <a:ext cx="2587733" cy="201905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&lt;div</a:t>
            </a:r>
            <a:r>
              <a:rPr lang="zh-TW" altLang="en-US" sz="1600" dirty="0"/>
              <a:t> </a:t>
            </a:r>
            <a:r>
              <a:rPr lang="en-US" altLang="zh-TW" sz="1600" dirty="0"/>
              <a:t>class=“red”&gt;</a:t>
            </a:r>
          </a:p>
          <a:p>
            <a:r>
              <a:rPr lang="en-US" altLang="zh-TW" sz="1600" dirty="0"/>
              <a:t>      </a:t>
            </a:r>
            <a:r>
              <a:rPr lang="zh-TW" altLang="en-US" sz="1600" dirty="0"/>
              <a:t>我是紅盒子</a:t>
            </a:r>
            <a:endParaRPr lang="en-US" altLang="zh-TW" sz="1600" dirty="0"/>
          </a:p>
          <a:p>
            <a:r>
              <a:rPr lang="en-US" altLang="zh-TW" sz="1600" dirty="0"/>
              <a:t>&lt;/div&gt;</a:t>
            </a:r>
          </a:p>
          <a:p>
            <a:r>
              <a:rPr lang="en-US" altLang="zh-TW" sz="1600" dirty="0"/>
              <a:t>&lt;div</a:t>
            </a:r>
            <a:r>
              <a:rPr lang="zh-TW" altLang="en-US" sz="1600" dirty="0"/>
              <a:t> </a:t>
            </a:r>
            <a:r>
              <a:rPr lang="en-US" altLang="zh-TW" sz="1600" dirty="0"/>
              <a:t>class=“blue”&gt;</a:t>
            </a:r>
          </a:p>
          <a:p>
            <a:r>
              <a:rPr lang="en-US" altLang="zh-TW" sz="1600" dirty="0"/>
              <a:t>      </a:t>
            </a:r>
            <a:r>
              <a:rPr lang="zh-TW" altLang="en-US" sz="1600" dirty="0"/>
              <a:t>我是藍盒子</a:t>
            </a:r>
            <a:endParaRPr lang="en-US" altLang="zh-TW" sz="1600" dirty="0"/>
          </a:p>
          <a:p>
            <a:r>
              <a:rPr lang="en-US" altLang="zh-TW" sz="1600" dirty="0"/>
              <a:t>&lt;/div&gt;</a:t>
            </a:r>
          </a:p>
          <a:p>
            <a:r>
              <a:rPr lang="en-US" altLang="zh-TW" sz="1400" dirty="0"/>
              <a:t>&lt;p&gt;</a:t>
            </a:r>
            <a:r>
              <a:rPr lang="zh-TW" altLang="en-US" sz="1400" dirty="0"/>
              <a:t>我跟在後面喔</a:t>
            </a:r>
            <a:r>
              <a:rPr lang="en-US" altLang="zh-TW" sz="1400" dirty="0"/>
              <a:t>!&lt;/p&gt;</a:t>
            </a:r>
          </a:p>
        </p:txBody>
      </p:sp>
      <p:sp>
        <p:nvSpPr>
          <p:cNvPr id="7" name="圓角矩形 6"/>
          <p:cNvSpPr/>
          <p:nvPr/>
        </p:nvSpPr>
        <p:spPr>
          <a:xfrm>
            <a:off x="3876362" y="4193199"/>
            <a:ext cx="3610288" cy="182685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.red {  color:#f00 ;  }</a:t>
            </a:r>
          </a:p>
          <a:p>
            <a:r>
              <a:rPr lang="en-US" altLang="zh-TW" sz="1600" dirty="0"/>
              <a:t>.blue {  color:#00F ; }</a:t>
            </a:r>
          </a:p>
          <a:p>
            <a:r>
              <a:rPr lang="en-US" altLang="zh-TW" sz="1600" dirty="0"/>
              <a:t>div {  float: left; }</a:t>
            </a:r>
          </a:p>
          <a:p>
            <a:r>
              <a:rPr lang="en-US" altLang="zh-TW" sz="1600" dirty="0"/>
              <a:t>p { </a:t>
            </a:r>
            <a:r>
              <a:rPr lang="en-US" altLang="zh-TW" sz="1600" dirty="0" err="1"/>
              <a:t>clear:left</a:t>
            </a:r>
            <a:r>
              <a:rPr lang="en-US" altLang="zh-TW" sz="1600" dirty="0"/>
              <a:t> ;}</a:t>
            </a:r>
          </a:p>
          <a:p>
            <a:endParaRPr lang="en-US" altLang="zh-TW" sz="1600" dirty="0"/>
          </a:p>
          <a:p>
            <a:endParaRPr lang="en-US" altLang="zh-TW" sz="1600" dirty="0"/>
          </a:p>
          <a:p>
            <a:endParaRPr lang="en-US" altLang="zh-TW" sz="1400" dirty="0"/>
          </a:p>
        </p:txBody>
      </p:sp>
    </p:spTree>
    <p:extLst>
      <p:ext uri="{BB962C8B-B14F-4D97-AF65-F5344CB8AC3E}">
        <p14:creationId xmlns:p14="http://schemas.microsoft.com/office/powerpoint/2010/main" val="13611764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浮動</a:t>
            </a:r>
            <a:r>
              <a:rPr lang="en-US" altLang="zh-TW" b="1" dirty="0">
                <a:solidFill>
                  <a:schemeClr val="bg1"/>
                </a:solidFill>
              </a:rPr>
              <a:t>(Float)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96</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加上邊界參數， </a:t>
            </a:r>
            <a:r>
              <a:rPr lang="en-US" altLang="zh-TW" dirty="0">
                <a:solidFill>
                  <a:schemeClr val="bg1"/>
                </a:solidFill>
              </a:rPr>
              <a:t>margin, padding, border</a:t>
            </a:r>
          </a:p>
          <a:p>
            <a:r>
              <a:rPr lang="zh-TW" altLang="en-US" dirty="0">
                <a:solidFill>
                  <a:schemeClr val="bg1"/>
                </a:solidFill>
              </a:rPr>
              <a:t>到瀏覽器查看邊界</a:t>
            </a:r>
            <a:endParaRPr lang="en-US" altLang="zh-TW" dirty="0">
              <a:solidFill>
                <a:schemeClr val="bg1"/>
              </a:solidFill>
            </a:endParaRPr>
          </a:p>
          <a:p>
            <a:endParaRPr lang="en-US" altLang="zh-TW" dirty="0">
              <a:solidFill>
                <a:schemeClr val="bg1"/>
              </a:solidFill>
            </a:endParaRPr>
          </a:p>
        </p:txBody>
      </p:sp>
      <p:sp>
        <p:nvSpPr>
          <p:cNvPr id="6" name="圓角矩形 5"/>
          <p:cNvSpPr/>
          <p:nvPr/>
        </p:nvSpPr>
        <p:spPr>
          <a:xfrm>
            <a:off x="1004509" y="4179590"/>
            <a:ext cx="2587733" cy="201905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&lt;div</a:t>
            </a:r>
            <a:r>
              <a:rPr lang="zh-TW" altLang="en-US" sz="1600" dirty="0"/>
              <a:t> </a:t>
            </a:r>
            <a:r>
              <a:rPr lang="en-US" altLang="zh-TW" sz="1600" dirty="0"/>
              <a:t>class=“red”&gt;</a:t>
            </a:r>
          </a:p>
          <a:p>
            <a:r>
              <a:rPr lang="en-US" altLang="zh-TW" sz="1600" dirty="0"/>
              <a:t>      </a:t>
            </a:r>
            <a:r>
              <a:rPr lang="zh-TW" altLang="en-US" sz="1600" dirty="0"/>
              <a:t>我是紅盒子</a:t>
            </a:r>
            <a:endParaRPr lang="en-US" altLang="zh-TW" sz="1600" dirty="0"/>
          </a:p>
          <a:p>
            <a:r>
              <a:rPr lang="en-US" altLang="zh-TW" sz="1600" dirty="0"/>
              <a:t>&lt;/div&gt;</a:t>
            </a:r>
          </a:p>
          <a:p>
            <a:r>
              <a:rPr lang="en-US" altLang="zh-TW" sz="1600" dirty="0"/>
              <a:t>&lt;div</a:t>
            </a:r>
            <a:r>
              <a:rPr lang="zh-TW" altLang="en-US" sz="1600" dirty="0"/>
              <a:t> </a:t>
            </a:r>
            <a:r>
              <a:rPr lang="en-US" altLang="zh-TW" sz="1600" dirty="0"/>
              <a:t>class=“blue”&gt;</a:t>
            </a:r>
          </a:p>
          <a:p>
            <a:r>
              <a:rPr lang="en-US" altLang="zh-TW" sz="1600" dirty="0"/>
              <a:t>      </a:t>
            </a:r>
            <a:r>
              <a:rPr lang="zh-TW" altLang="en-US" sz="1600" dirty="0"/>
              <a:t>我是藍盒子</a:t>
            </a:r>
            <a:endParaRPr lang="en-US" altLang="zh-TW" sz="1600" dirty="0"/>
          </a:p>
          <a:p>
            <a:r>
              <a:rPr lang="en-US" altLang="zh-TW" sz="1600" dirty="0"/>
              <a:t>&lt;/div&gt;</a:t>
            </a:r>
          </a:p>
          <a:p>
            <a:r>
              <a:rPr lang="en-US" altLang="zh-TW" sz="1400" dirty="0"/>
              <a:t>&lt;p&gt;</a:t>
            </a:r>
            <a:r>
              <a:rPr lang="zh-TW" altLang="en-US" sz="1400" dirty="0"/>
              <a:t>我跟在後面喔</a:t>
            </a:r>
            <a:r>
              <a:rPr lang="en-US" altLang="zh-TW" sz="1400" dirty="0"/>
              <a:t>!&lt;/p&gt;</a:t>
            </a:r>
          </a:p>
        </p:txBody>
      </p:sp>
      <p:sp>
        <p:nvSpPr>
          <p:cNvPr id="7" name="圓角矩形 6"/>
          <p:cNvSpPr/>
          <p:nvPr/>
        </p:nvSpPr>
        <p:spPr>
          <a:xfrm>
            <a:off x="3719517" y="4179590"/>
            <a:ext cx="4205432" cy="206640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.red {  color:#f00 ; margin:10px ; border:5px solid #aaa ;}</a:t>
            </a:r>
          </a:p>
          <a:p>
            <a:r>
              <a:rPr lang="en-US" altLang="zh-TW" sz="1600" dirty="0"/>
              <a:t>.blue {  color:#00F ; padding:10px ; border:5px solid #fa6 ;}</a:t>
            </a:r>
          </a:p>
          <a:p>
            <a:r>
              <a:rPr lang="en-US" altLang="zh-TW" sz="1600" dirty="0"/>
              <a:t>div {  float: left; }</a:t>
            </a:r>
          </a:p>
          <a:p>
            <a:r>
              <a:rPr lang="en-US" altLang="zh-TW" sz="1600" dirty="0"/>
              <a:t>p { </a:t>
            </a:r>
            <a:r>
              <a:rPr lang="en-US" altLang="zh-TW" sz="1600" dirty="0" err="1"/>
              <a:t>clear:left</a:t>
            </a:r>
            <a:r>
              <a:rPr lang="en-US" altLang="zh-TW" sz="1600" dirty="0"/>
              <a:t> ;}</a:t>
            </a:r>
          </a:p>
          <a:p>
            <a:endParaRPr lang="en-US" altLang="zh-TW" sz="1400" dirty="0"/>
          </a:p>
        </p:txBody>
      </p:sp>
      <p:pic>
        <p:nvPicPr>
          <p:cNvPr id="8" name="圖片 7">
            <a:extLst>
              <a:ext uri="{FF2B5EF4-FFF2-40B4-BE49-F238E27FC236}">
                <a16:creationId xmlns:a16="http://schemas.microsoft.com/office/drawing/2014/main" id="{55BF2C72-E7A0-46B2-9D8C-3B827AAC31F3}"/>
              </a:ext>
            </a:extLst>
          </p:cNvPr>
          <p:cNvPicPr>
            <a:picLocks noChangeAspect="1"/>
          </p:cNvPicPr>
          <p:nvPr/>
        </p:nvPicPr>
        <p:blipFill>
          <a:blip r:embed="rId3"/>
          <a:stretch>
            <a:fillRect/>
          </a:stretch>
        </p:blipFill>
        <p:spPr>
          <a:xfrm>
            <a:off x="1111041" y="3123857"/>
            <a:ext cx="2057400" cy="809625"/>
          </a:xfrm>
          <a:prstGeom prst="rect">
            <a:avLst/>
          </a:prstGeom>
        </p:spPr>
      </p:pic>
      <p:pic>
        <p:nvPicPr>
          <p:cNvPr id="10" name="圖片 9">
            <a:extLst>
              <a:ext uri="{FF2B5EF4-FFF2-40B4-BE49-F238E27FC236}">
                <a16:creationId xmlns:a16="http://schemas.microsoft.com/office/drawing/2014/main" id="{1A13A09D-A0E7-4E1A-BA6F-1FEDCBD48A9A}"/>
              </a:ext>
            </a:extLst>
          </p:cNvPr>
          <p:cNvPicPr>
            <a:picLocks noChangeAspect="1"/>
          </p:cNvPicPr>
          <p:nvPr/>
        </p:nvPicPr>
        <p:blipFill>
          <a:blip r:embed="rId4"/>
          <a:stretch>
            <a:fillRect/>
          </a:stretch>
        </p:blipFill>
        <p:spPr>
          <a:xfrm>
            <a:off x="4229499" y="2567920"/>
            <a:ext cx="1592734" cy="1360595"/>
          </a:xfrm>
          <a:prstGeom prst="rect">
            <a:avLst/>
          </a:prstGeom>
        </p:spPr>
      </p:pic>
      <p:pic>
        <p:nvPicPr>
          <p:cNvPr id="12" name="圖片 11">
            <a:extLst>
              <a:ext uri="{FF2B5EF4-FFF2-40B4-BE49-F238E27FC236}">
                <a16:creationId xmlns:a16="http://schemas.microsoft.com/office/drawing/2014/main" id="{402D3C2E-2D54-475A-A8F7-6F77E13446B9}"/>
              </a:ext>
            </a:extLst>
          </p:cNvPr>
          <p:cNvPicPr>
            <a:picLocks noChangeAspect="1"/>
          </p:cNvPicPr>
          <p:nvPr/>
        </p:nvPicPr>
        <p:blipFill>
          <a:blip r:embed="rId5"/>
          <a:stretch>
            <a:fillRect/>
          </a:stretch>
        </p:blipFill>
        <p:spPr>
          <a:xfrm>
            <a:off x="6044398" y="2562954"/>
            <a:ext cx="1618528" cy="1370528"/>
          </a:xfrm>
          <a:prstGeom prst="rect">
            <a:avLst/>
          </a:prstGeom>
        </p:spPr>
      </p:pic>
    </p:spTree>
    <p:extLst>
      <p:ext uri="{BB962C8B-B14F-4D97-AF65-F5344CB8AC3E}">
        <p14:creationId xmlns:p14="http://schemas.microsoft.com/office/powerpoint/2010/main" val="25105025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基礎排版</a:t>
            </a:r>
            <a:r>
              <a:rPr lang="en-US" altLang="zh-TW" b="1" dirty="0">
                <a:solidFill>
                  <a:schemeClr val="bg1"/>
                </a:solidFill>
              </a:rPr>
              <a:t>- display</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97</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en-US" altLang="zh-TW" dirty="0" err="1">
                <a:solidFill>
                  <a:schemeClr val="bg1"/>
                </a:solidFill>
              </a:rPr>
              <a:t>display:inline-block</a:t>
            </a:r>
            <a:r>
              <a:rPr lang="en-US" altLang="zh-TW" dirty="0">
                <a:solidFill>
                  <a:schemeClr val="bg1"/>
                </a:solidFill>
              </a:rPr>
              <a:t> </a:t>
            </a:r>
            <a:r>
              <a:rPr lang="zh-TW" altLang="en-US" dirty="0">
                <a:solidFill>
                  <a:schemeClr val="bg1"/>
                </a:solidFill>
              </a:rPr>
              <a:t>可同時帶有行內與區塊元素特性，可以並排並使用</a:t>
            </a:r>
            <a:r>
              <a:rPr lang="en-US" altLang="zh-TW" dirty="0">
                <a:solidFill>
                  <a:schemeClr val="bg1"/>
                </a:solidFill>
              </a:rPr>
              <a:t>CSS</a:t>
            </a:r>
            <a:r>
              <a:rPr lang="zh-TW" altLang="en-US" dirty="0">
                <a:solidFill>
                  <a:schemeClr val="bg1"/>
                </a:solidFill>
              </a:rPr>
              <a:t>設定寬高</a:t>
            </a:r>
            <a:endParaRPr lang="en-US" altLang="zh-TW" dirty="0">
              <a:solidFill>
                <a:schemeClr val="bg1"/>
              </a:solidFill>
            </a:endParaRPr>
          </a:p>
          <a:p>
            <a:r>
              <a:rPr lang="zh-TW" altLang="en-US" dirty="0">
                <a:solidFill>
                  <a:schemeClr val="bg1"/>
                </a:solidFill>
              </a:rPr>
              <a:t>缺點：</a:t>
            </a:r>
            <a:r>
              <a:rPr lang="en-US" altLang="zh-TW" dirty="0">
                <a:solidFill>
                  <a:schemeClr val="bg1"/>
                </a:solidFill>
              </a:rPr>
              <a:t> margin-right, margin-bottom</a:t>
            </a:r>
            <a:r>
              <a:rPr lang="zh-TW" altLang="en-US" dirty="0">
                <a:solidFill>
                  <a:schemeClr val="bg1"/>
                </a:solidFill>
              </a:rPr>
              <a:t>會產生 </a:t>
            </a:r>
            <a:r>
              <a:rPr lang="en-US" altLang="zh-TW" dirty="0">
                <a:solidFill>
                  <a:schemeClr val="bg1"/>
                </a:solidFill>
              </a:rPr>
              <a:t>4px</a:t>
            </a:r>
            <a:r>
              <a:rPr lang="zh-TW" altLang="en-US" dirty="0">
                <a:solidFill>
                  <a:schemeClr val="bg1"/>
                </a:solidFill>
              </a:rPr>
              <a:t> 間距，必須額外處理</a:t>
            </a:r>
            <a:r>
              <a:rPr lang="en-US" altLang="zh-TW" dirty="0">
                <a:solidFill>
                  <a:schemeClr val="bg1"/>
                </a:solidFill>
              </a:rPr>
              <a:t> </a:t>
            </a:r>
          </a:p>
        </p:txBody>
      </p:sp>
      <p:sp>
        <p:nvSpPr>
          <p:cNvPr id="6" name="圓角矩形 5"/>
          <p:cNvSpPr/>
          <p:nvPr/>
        </p:nvSpPr>
        <p:spPr>
          <a:xfrm>
            <a:off x="1164302" y="4193199"/>
            <a:ext cx="2587733" cy="201905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&lt;div&gt;&lt;/div&gt;</a:t>
            </a:r>
          </a:p>
          <a:p>
            <a:r>
              <a:rPr lang="en-US" altLang="zh-TW" sz="1600" dirty="0"/>
              <a:t>&lt;div&gt;&lt;/div&gt;</a:t>
            </a:r>
          </a:p>
          <a:p>
            <a:r>
              <a:rPr lang="en-US" altLang="zh-TW" sz="1600" dirty="0"/>
              <a:t>&lt;div&gt;&lt;/div&gt;</a:t>
            </a:r>
          </a:p>
          <a:p>
            <a:r>
              <a:rPr lang="en-US" altLang="zh-TW" sz="1600" dirty="0"/>
              <a:t>&lt;div&gt;&lt;/div&gt;</a:t>
            </a:r>
            <a:endParaRPr lang="en-US" altLang="zh-TW" sz="1400" dirty="0"/>
          </a:p>
        </p:txBody>
      </p:sp>
      <p:sp>
        <p:nvSpPr>
          <p:cNvPr id="7" name="圓角矩形 6"/>
          <p:cNvSpPr/>
          <p:nvPr/>
        </p:nvSpPr>
        <p:spPr>
          <a:xfrm>
            <a:off x="3876362" y="3994951"/>
            <a:ext cx="3610288" cy="225022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div</a:t>
            </a:r>
            <a:r>
              <a:rPr lang="zh-TW" altLang="en-US" sz="1600" dirty="0"/>
              <a:t> </a:t>
            </a:r>
            <a:r>
              <a:rPr lang="en-US" altLang="zh-TW" sz="1600" dirty="0"/>
              <a:t>{</a:t>
            </a:r>
          </a:p>
          <a:p>
            <a:r>
              <a:rPr lang="en-US" altLang="zh-TW" sz="1600" dirty="0"/>
              <a:t>	width: 100px;</a:t>
            </a:r>
          </a:p>
          <a:p>
            <a:r>
              <a:rPr lang="en-US" altLang="zh-TW" sz="1600" dirty="0"/>
              <a:t>	height: 100px;</a:t>
            </a:r>
          </a:p>
          <a:p>
            <a:r>
              <a:rPr lang="en-US" altLang="zh-TW" sz="1600" dirty="0"/>
              <a:t>	display: inline-block ;</a:t>
            </a:r>
          </a:p>
          <a:p>
            <a:r>
              <a:rPr lang="en-US" altLang="zh-TW" sz="1600" dirty="0"/>
              <a:t>	background-color: #ccc ;</a:t>
            </a:r>
          </a:p>
          <a:p>
            <a:r>
              <a:rPr lang="en-US" altLang="zh-TW" sz="1600" dirty="0"/>
              <a:t>	margin-right: -4px ;</a:t>
            </a:r>
          </a:p>
          <a:p>
            <a:r>
              <a:rPr lang="en-US" altLang="zh-TW" sz="1600" dirty="0"/>
              <a:t>	margin-bottom: -4px ;</a:t>
            </a:r>
          </a:p>
          <a:p>
            <a:r>
              <a:rPr lang="en-US" altLang="zh-TW" sz="1600" dirty="0"/>
              <a:t>}</a:t>
            </a:r>
            <a:endParaRPr lang="en-US" altLang="zh-TW" sz="1400" dirty="0"/>
          </a:p>
        </p:txBody>
      </p:sp>
    </p:spTree>
    <p:extLst>
      <p:ext uri="{BB962C8B-B14F-4D97-AF65-F5344CB8AC3E}">
        <p14:creationId xmlns:p14="http://schemas.microsoft.com/office/powerpoint/2010/main" val="525642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display</a:t>
            </a:r>
            <a:r>
              <a:rPr lang="zh-TW" altLang="en-US" b="1" dirty="0">
                <a:solidFill>
                  <a:schemeClr val="bg1"/>
                </a:solidFill>
              </a:rPr>
              <a:t>樣式</a:t>
            </a:r>
            <a:r>
              <a:rPr lang="en-US" altLang="zh-TW" b="1" dirty="0">
                <a:solidFill>
                  <a:schemeClr val="bg1"/>
                </a:solidFill>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98</a:t>
            </a:fld>
            <a:endParaRPr lang="zh-TW" altLang="en-US"/>
          </a:p>
        </p:txBody>
      </p:sp>
      <p:sp>
        <p:nvSpPr>
          <p:cNvPr id="4" name="內容版面配置區 3"/>
          <p:cNvSpPr>
            <a:spLocks noGrp="1"/>
          </p:cNvSpPr>
          <p:nvPr>
            <p:ph idx="1"/>
          </p:nvPr>
        </p:nvSpPr>
        <p:spPr>
          <a:xfrm>
            <a:off x="628650" y="1825625"/>
            <a:ext cx="7635133" cy="4458634"/>
          </a:xfrm>
        </p:spPr>
        <p:txBody>
          <a:bodyPr>
            <a:normAutofit/>
          </a:bodyPr>
          <a:lstStyle/>
          <a:p>
            <a:r>
              <a:rPr lang="en-US" altLang="zh-TW" sz="2000" dirty="0">
                <a:solidFill>
                  <a:schemeClr val="bg1"/>
                </a:solidFill>
              </a:rPr>
              <a:t>inline: </a:t>
            </a:r>
            <a:r>
              <a:rPr lang="zh-TW" altLang="en-US" sz="2000" dirty="0">
                <a:solidFill>
                  <a:schemeClr val="bg1"/>
                </a:solidFill>
              </a:rPr>
              <a:t>將元素顯示為內聯元素（如</a:t>
            </a:r>
            <a:r>
              <a:rPr lang="en-US" altLang="zh-TW" sz="2000" dirty="0">
                <a:solidFill>
                  <a:schemeClr val="bg1"/>
                </a:solidFill>
              </a:rPr>
              <a:t>&lt;span&gt;</a:t>
            </a:r>
            <a:r>
              <a:rPr lang="zh-TW" altLang="en-US" sz="2000" dirty="0">
                <a:solidFill>
                  <a:schemeClr val="bg1"/>
                </a:solidFill>
              </a:rPr>
              <a:t>）。任何高度和寬度屬性將不起作用播放</a:t>
            </a:r>
            <a:r>
              <a:rPr lang="en-US" altLang="zh-TW" sz="2000" dirty="0">
                <a:solidFill>
                  <a:schemeClr val="bg1"/>
                </a:solidFill>
              </a:rPr>
              <a:t>»</a:t>
            </a:r>
          </a:p>
          <a:p>
            <a:r>
              <a:rPr lang="en-US" altLang="zh-TW" sz="2000" dirty="0">
                <a:solidFill>
                  <a:schemeClr val="bg1"/>
                </a:solidFill>
              </a:rPr>
              <a:t>block: </a:t>
            </a:r>
            <a:r>
              <a:rPr lang="zh-TW" altLang="en-US" sz="2000" dirty="0">
                <a:solidFill>
                  <a:schemeClr val="bg1"/>
                </a:solidFill>
              </a:rPr>
              <a:t>塊將元素顯示為塊元素（如</a:t>
            </a:r>
            <a:r>
              <a:rPr lang="en-US" altLang="zh-TW" sz="2000" dirty="0">
                <a:solidFill>
                  <a:schemeClr val="bg1"/>
                </a:solidFill>
              </a:rPr>
              <a:t>&lt;p&gt;</a:t>
            </a:r>
            <a:r>
              <a:rPr lang="zh-TW" altLang="en-US" sz="2000" dirty="0">
                <a:solidFill>
                  <a:schemeClr val="bg1"/>
                </a:solidFill>
              </a:rPr>
              <a:t>）。它開始一個新的行，佔據了整個寬度播放它</a:t>
            </a:r>
            <a:r>
              <a:rPr lang="en-US" altLang="zh-TW" sz="2000" dirty="0">
                <a:solidFill>
                  <a:schemeClr val="bg1"/>
                </a:solidFill>
              </a:rPr>
              <a:t>»</a:t>
            </a:r>
          </a:p>
          <a:p>
            <a:r>
              <a:rPr lang="en-US" altLang="zh-TW" sz="2000" dirty="0">
                <a:solidFill>
                  <a:schemeClr val="bg1"/>
                </a:solidFill>
              </a:rPr>
              <a:t>flex: </a:t>
            </a:r>
            <a:r>
              <a:rPr lang="zh-TW" altLang="en-US" sz="2000" dirty="0">
                <a:solidFill>
                  <a:schemeClr val="bg1"/>
                </a:solidFill>
              </a:rPr>
              <a:t>將一個元素顯示為塊級</a:t>
            </a:r>
            <a:r>
              <a:rPr lang="en-US" altLang="zh-TW" sz="2000" dirty="0">
                <a:solidFill>
                  <a:schemeClr val="bg1"/>
                </a:solidFill>
              </a:rPr>
              <a:t>Flex</a:t>
            </a:r>
            <a:r>
              <a:rPr lang="zh-TW" altLang="en-US" sz="2000" dirty="0">
                <a:solidFill>
                  <a:schemeClr val="bg1"/>
                </a:solidFill>
              </a:rPr>
              <a:t>容器播放</a:t>
            </a:r>
            <a:r>
              <a:rPr lang="en-US" altLang="zh-TW" sz="2000" dirty="0">
                <a:solidFill>
                  <a:schemeClr val="bg1"/>
                </a:solidFill>
              </a:rPr>
              <a:t>»</a:t>
            </a:r>
          </a:p>
          <a:p>
            <a:r>
              <a:rPr lang="en-US" altLang="zh-TW" sz="2000" dirty="0">
                <a:solidFill>
                  <a:schemeClr val="bg1"/>
                </a:solidFill>
              </a:rPr>
              <a:t>Inline-block: </a:t>
            </a:r>
            <a:r>
              <a:rPr lang="zh-TW" altLang="en-US" sz="2000" dirty="0">
                <a:solidFill>
                  <a:schemeClr val="bg1"/>
                </a:solidFill>
              </a:rPr>
              <a:t>將內容顯示為內嵌級塊容器。元素本身被格式化為內聯元素，但是您可以應用高度和寬度值播放</a:t>
            </a:r>
            <a:r>
              <a:rPr lang="en-US" altLang="zh-TW" sz="2000" dirty="0">
                <a:solidFill>
                  <a:schemeClr val="bg1"/>
                </a:solidFill>
              </a:rPr>
              <a:t>»</a:t>
            </a:r>
          </a:p>
          <a:p>
            <a:r>
              <a:rPr lang="en-US" altLang="zh-TW" sz="2000" dirty="0">
                <a:solidFill>
                  <a:schemeClr val="bg1"/>
                </a:solidFill>
              </a:rPr>
              <a:t>inline-flex: </a:t>
            </a:r>
            <a:r>
              <a:rPr lang="zh-TW" altLang="en-US" sz="2000" dirty="0">
                <a:solidFill>
                  <a:schemeClr val="bg1"/>
                </a:solidFill>
              </a:rPr>
              <a:t>顯示一個元素作為內聯級</a:t>
            </a:r>
            <a:r>
              <a:rPr lang="en-US" altLang="zh-TW" sz="2000" dirty="0">
                <a:solidFill>
                  <a:schemeClr val="bg1"/>
                </a:solidFill>
              </a:rPr>
              <a:t>Flex</a:t>
            </a:r>
            <a:r>
              <a:rPr lang="zh-TW" altLang="en-US" sz="2000" dirty="0">
                <a:solidFill>
                  <a:schemeClr val="bg1"/>
                </a:solidFill>
              </a:rPr>
              <a:t>容器播放</a:t>
            </a:r>
            <a:r>
              <a:rPr lang="en-US" altLang="zh-TW" sz="2000" dirty="0">
                <a:solidFill>
                  <a:schemeClr val="bg1"/>
                </a:solidFill>
              </a:rPr>
              <a:t>»</a:t>
            </a:r>
          </a:p>
          <a:p>
            <a:r>
              <a:rPr lang="en-US" altLang="zh-TW" sz="2000" dirty="0">
                <a:solidFill>
                  <a:schemeClr val="bg1"/>
                </a:solidFill>
              </a:rPr>
              <a:t>inline-table: </a:t>
            </a:r>
            <a:r>
              <a:rPr lang="zh-TW" altLang="en-US" sz="2000" dirty="0">
                <a:solidFill>
                  <a:schemeClr val="bg1"/>
                </a:solidFill>
              </a:rPr>
              <a:t>顯示為內嵌級表播放</a:t>
            </a:r>
            <a:r>
              <a:rPr lang="en-US" altLang="zh-TW" sz="2000" dirty="0">
                <a:solidFill>
                  <a:schemeClr val="bg1"/>
                </a:solidFill>
              </a:rPr>
              <a:t>»</a:t>
            </a:r>
          </a:p>
          <a:p>
            <a:r>
              <a:rPr lang="en-US" altLang="zh-TW" sz="2000" dirty="0">
                <a:solidFill>
                  <a:schemeClr val="bg1"/>
                </a:solidFill>
              </a:rPr>
              <a:t>list-item: </a:t>
            </a:r>
            <a:r>
              <a:rPr lang="zh-TW" altLang="en-US" sz="2000" dirty="0">
                <a:solidFill>
                  <a:schemeClr val="bg1"/>
                </a:solidFill>
              </a:rPr>
              <a:t>讓元素的行為像一個</a:t>
            </a:r>
            <a:r>
              <a:rPr lang="en-US" altLang="zh-TW" sz="2000" dirty="0">
                <a:solidFill>
                  <a:schemeClr val="bg1"/>
                </a:solidFill>
              </a:rPr>
              <a:t>&lt;li&gt;</a:t>
            </a:r>
            <a:r>
              <a:rPr lang="zh-TW" altLang="en-US" sz="2000" dirty="0">
                <a:solidFill>
                  <a:schemeClr val="bg1"/>
                </a:solidFill>
              </a:rPr>
              <a:t>元素播放它</a:t>
            </a:r>
            <a:r>
              <a:rPr lang="en-US" altLang="zh-TW" sz="2000" dirty="0">
                <a:solidFill>
                  <a:schemeClr val="bg1"/>
                </a:solidFill>
              </a:rPr>
              <a:t>»</a:t>
            </a:r>
          </a:p>
          <a:p>
            <a:r>
              <a:rPr lang="en-US" altLang="zh-TW" sz="2000" dirty="0">
                <a:solidFill>
                  <a:schemeClr val="bg1"/>
                </a:solidFill>
              </a:rPr>
              <a:t>run-in: </a:t>
            </a:r>
            <a:r>
              <a:rPr lang="zh-TW" altLang="en-US" sz="2000" dirty="0">
                <a:solidFill>
                  <a:schemeClr val="bg1"/>
                </a:solidFill>
              </a:rPr>
              <a:t>根據上下文以塊或內聯方式顯示元素播放</a:t>
            </a:r>
            <a:r>
              <a:rPr lang="en-US" altLang="zh-TW" sz="2000" dirty="0">
                <a:solidFill>
                  <a:schemeClr val="bg1"/>
                </a:solidFill>
              </a:rPr>
              <a:t>»</a:t>
            </a:r>
          </a:p>
          <a:p>
            <a:r>
              <a:rPr lang="en-US" altLang="zh-TW" sz="2000" dirty="0">
                <a:solidFill>
                  <a:schemeClr val="bg1"/>
                </a:solidFill>
              </a:rPr>
              <a:t>table: </a:t>
            </a:r>
            <a:r>
              <a:rPr lang="zh-TW" altLang="en-US" sz="2000" dirty="0">
                <a:solidFill>
                  <a:schemeClr val="bg1"/>
                </a:solidFill>
              </a:rPr>
              <a:t>讓元素的行為像一個</a:t>
            </a:r>
            <a:r>
              <a:rPr lang="en-US" altLang="zh-TW" sz="2000" dirty="0">
                <a:solidFill>
                  <a:schemeClr val="bg1"/>
                </a:solidFill>
              </a:rPr>
              <a:t>&lt;table&gt;</a:t>
            </a:r>
            <a:r>
              <a:rPr lang="zh-TW" altLang="en-US" sz="2000" dirty="0">
                <a:solidFill>
                  <a:schemeClr val="bg1"/>
                </a:solidFill>
              </a:rPr>
              <a:t>元素播放</a:t>
            </a:r>
            <a:r>
              <a:rPr lang="en-US" altLang="zh-TW" sz="2000" dirty="0">
                <a:solidFill>
                  <a:schemeClr val="bg1"/>
                </a:solidFill>
              </a:rPr>
              <a:t>»</a:t>
            </a:r>
          </a:p>
        </p:txBody>
      </p:sp>
    </p:spTree>
    <p:extLst>
      <p:ext uri="{BB962C8B-B14F-4D97-AF65-F5344CB8AC3E}">
        <p14:creationId xmlns:p14="http://schemas.microsoft.com/office/powerpoint/2010/main" val="36952662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display</a:t>
            </a:r>
            <a:r>
              <a:rPr lang="zh-TW" altLang="en-US" b="1" dirty="0">
                <a:solidFill>
                  <a:schemeClr val="bg1"/>
                </a:solidFill>
              </a:rPr>
              <a:t>樣式</a:t>
            </a:r>
            <a:r>
              <a:rPr lang="en-US" altLang="zh-TW" b="1" dirty="0">
                <a:solidFill>
                  <a:schemeClr val="bg1"/>
                </a:solidFill>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99</a:t>
            </a:fld>
            <a:endParaRPr lang="zh-TW" altLang="en-US"/>
          </a:p>
        </p:txBody>
      </p:sp>
      <p:sp>
        <p:nvSpPr>
          <p:cNvPr id="4" name="內容版面配置區 3"/>
          <p:cNvSpPr>
            <a:spLocks noGrp="1"/>
          </p:cNvSpPr>
          <p:nvPr>
            <p:ph idx="1"/>
          </p:nvPr>
        </p:nvSpPr>
        <p:spPr>
          <a:xfrm>
            <a:off x="628650" y="1825624"/>
            <a:ext cx="7635133" cy="4467599"/>
          </a:xfrm>
        </p:spPr>
        <p:txBody>
          <a:bodyPr>
            <a:normAutofit/>
          </a:bodyPr>
          <a:lstStyle/>
          <a:p>
            <a:r>
              <a:rPr lang="en-US" altLang="zh-TW" sz="2000" dirty="0">
                <a:solidFill>
                  <a:schemeClr val="bg1"/>
                </a:solidFill>
              </a:rPr>
              <a:t>table-caption: </a:t>
            </a:r>
            <a:r>
              <a:rPr lang="zh-TW" altLang="en-US" sz="2000" dirty="0">
                <a:solidFill>
                  <a:schemeClr val="bg1"/>
                </a:solidFill>
              </a:rPr>
              <a:t>讓元素的行為像一個</a:t>
            </a:r>
            <a:r>
              <a:rPr lang="en-US" altLang="zh-TW" sz="2000" dirty="0">
                <a:solidFill>
                  <a:schemeClr val="bg1"/>
                </a:solidFill>
              </a:rPr>
              <a:t>&lt;caption&gt;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table-column-group: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colgroup</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table-header-group: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thead</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table-footer-group: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tfoot</a:t>
            </a:r>
            <a:r>
              <a:rPr lang="en-US" altLang="zh-TW" sz="2000" dirty="0">
                <a:solidFill>
                  <a:schemeClr val="bg1"/>
                </a:solidFill>
              </a:rPr>
              <a:t>&gt;</a:t>
            </a:r>
            <a:r>
              <a:rPr lang="zh-TW" altLang="en-US" sz="2000" dirty="0">
                <a:solidFill>
                  <a:schemeClr val="bg1"/>
                </a:solidFill>
              </a:rPr>
              <a:t>元素播放它</a:t>
            </a:r>
            <a:r>
              <a:rPr lang="en-US" altLang="zh-TW" sz="2000" dirty="0">
                <a:solidFill>
                  <a:schemeClr val="bg1"/>
                </a:solidFill>
              </a:rPr>
              <a:t>»</a:t>
            </a:r>
          </a:p>
          <a:p>
            <a:r>
              <a:rPr lang="en-US" altLang="zh-TW" sz="2000" dirty="0">
                <a:solidFill>
                  <a:schemeClr val="bg1"/>
                </a:solidFill>
              </a:rPr>
              <a:t>table-row-group: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tbody</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table-cell: </a:t>
            </a:r>
            <a:r>
              <a:rPr lang="zh-TW" altLang="en-US" sz="2000" dirty="0">
                <a:solidFill>
                  <a:schemeClr val="bg1"/>
                </a:solidFill>
              </a:rPr>
              <a:t>讓元素的行為像一個</a:t>
            </a:r>
            <a:r>
              <a:rPr lang="en-US" altLang="zh-TW" sz="2000" dirty="0">
                <a:solidFill>
                  <a:schemeClr val="bg1"/>
                </a:solidFill>
              </a:rPr>
              <a:t>&lt;td&gt;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table-column: </a:t>
            </a:r>
            <a:r>
              <a:rPr lang="zh-TW" altLang="en-US" sz="2000" dirty="0">
                <a:solidFill>
                  <a:schemeClr val="bg1"/>
                </a:solidFill>
              </a:rPr>
              <a:t>讓元素表現得像一個</a:t>
            </a:r>
            <a:r>
              <a:rPr lang="en-US" altLang="zh-TW" sz="2000" dirty="0">
                <a:solidFill>
                  <a:schemeClr val="bg1"/>
                </a:solidFill>
              </a:rPr>
              <a:t>&lt;col&gt;</a:t>
            </a:r>
            <a:r>
              <a:rPr lang="zh-TW" altLang="en-US" sz="2000" dirty="0">
                <a:solidFill>
                  <a:schemeClr val="bg1"/>
                </a:solidFill>
              </a:rPr>
              <a:t>元素播放它</a:t>
            </a:r>
            <a:r>
              <a:rPr lang="en-US" altLang="zh-TW" sz="2000" dirty="0">
                <a:solidFill>
                  <a:schemeClr val="bg1"/>
                </a:solidFill>
              </a:rPr>
              <a:t>»</a:t>
            </a:r>
          </a:p>
          <a:p>
            <a:r>
              <a:rPr lang="en-US" altLang="zh-TW" sz="2000" dirty="0">
                <a:solidFill>
                  <a:schemeClr val="bg1"/>
                </a:solidFill>
              </a:rPr>
              <a:t>table-row: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tr</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none: </a:t>
            </a:r>
            <a:r>
              <a:rPr lang="zh-TW" altLang="en-US" sz="2000" dirty="0">
                <a:solidFill>
                  <a:schemeClr val="bg1"/>
                </a:solidFill>
              </a:rPr>
              <a:t>被完全刪除播放</a:t>
            </a:r>
            <a:r>
              <a:rPr lang="en-US" altLang="zh-TW" sz="2000" dirty="0">
                <a:solidFill>
                  <a:schemeClr val="bg1"/>
                </a:solidFill>
              </a:rPr>
              <a:t>»</a:t>
            </a:r>
          </a:p>
          <a:p>
            <a:r>
              <a:rPr lang="en-US" altLang="zh-TW" sz="2000" dirty="0">
                <a:solidFill>
                  <a:schemeClr val="bg1"/>
                </a:solidFill>
              </a:rPr>
              <a:t>initial: </a:t>
            </a:r>
            <a:r>
              <a:rPr lang="zh-TW" altLang="en-US" sz="2000" dirty="0">
                <a:solidFill>
                  <a:schemeClr val="bg1"/>
                </a:solidFill>
              </a:rPr>
              <a:t>將此屬性設置為其默認值。閱讀有關初始播放</a:t>
            </a:r>
            <a:r>
              <a:rPr lang="en-US" altLang="zh-TW" sz="2000" dirty="0">
                <a:solidFill>
                  <a:schemeClr val="bg1"/>
                </a:solidFill>
              </a:rPr>
              <a:t>»</a:t>
            </a:r>
          </a:p>
          <a:p>
            <a:r>
              <a:rPr lang="en-US" altLang="zh-TW" sz="2000" dirty="0">
                <a:solidFill>
                  <a:schemeClr val="bg1"/>
                </a:solidFill>
              </a:rPr>
              <a:t>inherit: </a:t>
            </a:r>
            <a:r>
              <a:rPr lang="zh-TW" altLang="en-US" sz="2000" dirty="0">
                <a:solidFill>
                  <a:schemeClr val="bg1"/>
                </a:solidFill>
              </a:rPr>
              <a:t>從其父元素繼承此屬性。閱讀關於繼承</a:t>
            </a:r>
          </a:p>
        </p:txBody>
      </p:sp>
    </p:spTree>
    <p:extLst>
      <p:ext uri="{BB962C8B-B14F-4D97-AF65-F5344CB8AC3E}">
        <p14:creationId xmlns:p14="http://schemas.microsoft.com/office/powerpoint/2010/main" val="2042630766"/>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5628</TotalTime>
  <Words>7567</Words>
  <Application>Microsoft Office PowerPoint</Application>
  <PresentationFormat>如螢幕大小 (4:3)</PresentationFormat>
  <Paragraphs>1181</Paragraphs>
  <Slides>104</Slides>
  <Notes>56</Notes>
  <HiddenSlides>0</HiddenSlides>
  <MMClips>0</MMClips>
  <ScaleCrop>false</ScaleCrop>
  <HeadingPairs>
    <vt:vector size="8" baseType="variant">
      <vt:variant>
        <vt:lpstr>使用字型</vt:lpstr>
      </vt:variant>
      <vt:variant>
        <vt:i4>11</vt:i4>
      </vt:variant>
      <vt:variant>
        <vt:lpstr>佈景主題</vt:lpstr>
      </vt:variant>
      <vt:variant>
        <vt:i4>2</vt:i4>
      </vt:variant>
      <vt:variant>
        <vt:lpstr>內嵌 OLE 伺服程式</vt:lpstr>
      </vt:variant>
      <vt:variant>
        <vt:i4>1</vt:i4>
      </vt:variant>
      <vt:variant>
        <vt:lpstr>投影片標題</vt:lpstr>
      </vt:variant>
      <vt:variant>
        <vt:i4>104</vt:i4>
      </vt:variant>
    </vt:vector>
  </HeadingPairs>
  <TitlesOfParts>
    <vt:vector size="118" baseType="lpstr">
      <vt:lpstr>Arial Unicode MS</vt:lpstr>
      <vt:lpstr>微軟正黑體</vt:lpstr>
      <vt:lpstr>新細明體</vt:lpstr>
      <vt:lpstr>Arial</vt:lpstr>
      <vt:lpstr>Arial</vt:lpstr>
      <vt:lpstr>Arial Black</vt:lpstr>
      <vt:lpstr>Calibri</vt:lpstr>
      <vt:lpstr>Calibri Light</vt:lpstr>
      <vt:lpstr>Consolas</vt:lpstr>
      <vt:lpstr>Verdana</vt:lpstr>
      <vt:lpstr>Wingdings</vt:lpstr>
      <vt:lpstr>自訂設計</vt:lpstr>
      <vt:lpstr>Office 佈景主題</vt:lpstr>
      <vt:lpstr>Image</vt:lpstr>
      <vt:lpstr>網頁設計入門 (HTML+CSS)</vt:lpstr>
      <vt:lpstr>課程大綱</vt:lpstr>
      <vt:lpstr>Module 1  HTML語言基礎</vt:lpstr>
      <vt:lpstr>網站運作原理</vt:lpstr>
      <vt:lpstr>設定本機站台</vt:lpstr>
      <vt:lpstr>新增空白檔案</vt:lpstr>
      <vt:lpstr>設定延伸模組</vt:lpstr>
      <vt:lpstr>其他</vt:lpstr>
      <vt:lpstr>HTML與CSS</vt:lpstr>
      <vt:lpstr>HTML標籤與結構</vt:lpstr>
      <vt:lpstr>什麼是 DOCTYPE</vt:lpstr>
      <vt:lpstr>DOCTYPE 的定義方式</vt:lpstr>
      <vt:lpstr>HTML元素</vt:lpstr>
      <vt:lpstr>標籤、元素、屬性與屬性值</vt:lpstr>
      <vt:lpstr>head 元素</vt:lpstr>
      <vt:lpstr>meta 元素</vt:lpstr>
      <vt:lpstr>meta 元素用法</vt:lpstr>
      <vt:lpstr>body 元素</vt:lpstr>
      <vt:lpstr>網頁基礎內容元素</vt:lpstr>
      <vt:lpstr>網頁基礎內容元素(h1,p)</vt:lpstr>
      <vt:lpstr>網頁基礎內容元素(br, span)</vt:lpstr>
      <vt:lpstr>特殊字元的使用</vt:lpstr>
      <vt:lpstr>圖片(image)元素</vt:lpstr>
      <vt:lpstr>網頁基礎內容元素(div)</vt:lpstr>
      <vt:lpstr>超連結 (Hyperlink)元素</vt:lpstr>
      <vt:lpstr>清單元素</vt:lpstr>
      <vt:lpstr>區塊元素 / 行內元素</vt:lpstr>
      <vt:lpstr>相對路徑/絕對路徑</vt:lpstr>
      <vt:lpstr>emmet</vt:lpstr>
      <vt:lpstr>Module 2  CSS語言基礎</vt:lpstr>
      <vt:lpstr>甚麼是 CSS</vt:lpstr>
      <vt:lpstr>關於 CSS3</vt:lpstr>
      <vt:lpstr>CSS優點</vt:lpstr>
      <vt:lpstr>CSS基本語法</vt:lpstr>
      <vt:lpstr>CSS寫法</vt:lpstr>
      <vt:lpstr>CSS寫法之三</vt:lpstr>
      <vt:lpstr>CSS 使用的大小單位</vt:lpstr>
      <vt:lpstr>CSS使用顏色的設定方式</vt:lpstr>
      <vt:lpstr>CSS Selectors</vt:lpstr>
      <vt:lpstr>標籤(Type)選取器</vt:lpstr>
      <vt:lpstr>類別(class)選取器(一)</vt:lpstr>
      <vt:lpstr>類別(class)選取器(二)</vt:lpstr>
      <vt:lpstr>ID物件選取器</vt:lpstr>
      <vt:lpstr>CSS執行順序</vt:lpstr>
      <vt:lpstr>CSS執行順序範例</vt:lpstr>
      <vt:lpstr>與超連結有關的選取器</vt:lpstr>
      <vt:lpstr>多個超連結樣式設定</vt:lpstr>
      <vt:lpstr>清單樣式的屬性</vt:lpstr>
      <vt:lpstr>清單樣式sample1</vt:lpstr>
      <vt:lpstr>清單樣式sample2</vt:lpstr>
      <vt:lpstr>Module 3  表格、表單/CSS</vt:lpstr>
      <vt:lpstr>表格的基本架構</vt:lpstr>
      <vt:lpstr>表格範例 – css設定</vt:lpstr>
      <vt:lpstr>美化表格</vt:lpstr>
      <vt:lpstr>表單</vt:lpstr>
      <vt:lpstr>表單結構</vt:lpstr>
      <vt:lpstr>表單 – 文字輸入控制項1</vt:lpstr>
      <vt:lpstr>表單 – 文字輸入控制項2</vt:lpstr>
      <vt:lpstr>表單 – 選擇控制項1</vt:lpstr>
      <vt:lpstr>表單 – 選擇控制項2</vt:lpstr>
      <vt:lpstr>表單 – 按鈕控制項1</vt:lpstr>
      <vt:lpstr>表單 – 按鈕控制項2</vt:lpstr>
      <vt:lpstr>表單 – 檔案上傳控制項</vt:lpstr>
      <vt:lpstr>表單 - 範例表單標籤</vt:lpstr>
      <vt:lpstr>表單 - 範例表單標籤</vt:lpstr>
      <vt:lpstr>表單 - 範例表單標籤</vt:lpstr>
      <vt:lpstr>Module 4  HTML5</vt:lpstr>
      <vt:lpstr>HTML的歷史</vt:lpstr>
      <vt:lpstr>HTML的演進</vt:lpstr>
      <vt:lpstr>關於 HTML5</vt:lpstr>
      <vt:lpstr>HTML5 新元素</vt:lpstr>
      <vt:lpstr>HTML5 語意標籤</vt:lpstr>
      <vt:lpstr>方塊模型(box model)</vt:lpstr>
      <vt:lpstr>方塊模型與元素關係</vt:lpstr>
      <vt:lpstr>內置框架 - iframe</vt:lpstr>
      <vt:lpstr>Media - Audio</vt:lpstr>
      <vt:lpstr>Media - Video</vt:lpstr>
      <vt:lpstr>Media - Video</vt:lpstr>
      <vt:lpstr>Media - Youtube</vt:lpstr>
      <vt:lpstr>Module 5  CSS基礎屬性</vt:lpstr>
      <vt:lpstr>CSS基礎屬性</vt:lpstr>
      <vt:lpstr>背景(background)</vt:lpstr>
      <vt:lpstr>背景顏色</vt:lpstr>
      <vt:lpstr>背景圖片</vt:lpstr>
      <vt:lpstr>背景呈現方式</vt:lpstr>
      <vt:lpstr>背景位置</vt:lpstr>
      <vt:lpstr>邊界</vt:lpstr>
      <vt:lpstr>邊框</vt:lpstr>
      <vt:lpstr>CSS常見樣式 – 文字</vt:lpstr>
      <vt:lpstr>字型樣式(1)</vt:lpstr>
      <vt:lpstr>字型樣式(2)</vt:lpstr>
      <vt:lpstr>文字樣式(1)</vt:lpstr>
      <vt:lpstr>文字樣式(2)</vt:lpstr>
      <vt:lpstr>文字樣式(3)</vt:lpstr>
      <vt:lpstr>浮動(Float)</vt:lpstr>
      <vt:lpstr>浮動(Float)</vt:lpstr>
      <vt:lpstr>基礎排版- display</vt:lpstr>
      <vt:lpstr>display樣式(1)</vt:lpstr>
      <vt:lpstr>display樣式(2)</vt:lpstr>
      <vt:lpstr>邊框(border)</vt:lpstr>
      <vt:lpstr>邊框樣式(border)</vt:lpstr>
      <vt:lpstr>定位(position)</vt:lpstr>
      <vt:lpstr>溢位(overflow)</vt:lpstr>
      <vt:lpstr>範例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Student</dc:creator>
  <cp:lastModifiedBy>童莉雯 Andy Tung</cp:lastModifiedBy>
  <cp:revision>519</cp:revision>
  <cp:lastPrinted>2018-01-18T03:58:14Z</cp:lastPrinted>
  <dcterms:created xsi:type="dcterms:W3CDTF">2018-01-02T07:55:32Z</dcterms:created>
  <dcterms:modified xsi:type="dcterms:W3CDTF">2021-03-19T03:14:14Z</dcterms:modified>
</cp:coreProperties>
</file>