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64" r:id="rId5"/>
    <p:sldId id="276" r:id="rId6"/>
    <p:sldId id="277" r:id="rId7"/>
    <p:sldId id="287" r:id="rId8"/>
    <p:sldId id="288" r:id="rId9"/>
    <p:sldId id="285" r:id="rId10"/>
    <p:sldId id="282" r:id="rId11"/>
    <p:sldId id="283" r:id="rId12"/>
    <p:sldId id="284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66" r:id="rId21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2018/5/5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2018/5/5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-doc.dingtalk.com/docs/doc.htm?spm=a219a.7629140.0.0.d7Lg7P&amp;treeId=257&amp;articleId=105735&amp;docType=1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钉钉机器人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开发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钉钉消息通知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王书敏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4.1.1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</a:t>
            </a:r>
            <a:r>
              <a:rPr lang="en-US" altLang="zh-CN" sz="2000" dirty="0"/>
              <a:t>matplotlib</a:t>
            </a:r>
            <a:r>
              <a:rPr lang="zh-CN" altLang="en-US" sz="2000" dirty="0"/>
              <a:t>绘制图片</a:t>
            </a:r>
            <a:endParaRPr lang="en-US" altLang="zh-CN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C66D5E-EBFB-4B6D-BDFF-E111F50F066C}"/>
              </a:ext>
            </a:extLst>
          </p:cNvPr>
          <p:cNvSpPr/>
          <p:nvPr/>
        </p:nvSpPr>
        <p:spPr>
          <a:xfrm>
            <a:off x="1053852" y="5517232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puppeteer+chrome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ADC687-A017-4783-B9FA-E7531FBE5505}"/>
              </a:ext>
            </a:extLst>
          </p:cNvPr>
          <p:cNvSpPr/>
          <p:nvPr/>
        </p:nvSpPr>
        <p:spPr>
          <a:xfrm>
            <a:off x="1053851" y="4725144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完成图片裁剪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887678-2F34-42B5-909C-F4AFBAEB7BD7}"/>
              </a:ext>
            </a:extLst>
          </p:cNvPr>
          <p:cNvSpPr txBox="1">
            <a:spLocks/>
          </p:cNvSpPr>
          <p:nvPr/>
        </p:nvSpPr>
        <p:spPr>
          <a:xfrm>
            <a:off x="1053851" y="40770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4.1.2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用浏览器截图</a:t>
            </a:r>
            <a:endParaRPr lang="en-US" altLang="zh-CN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76BE85-79D1-4ED0-B23A-2CF8E48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236085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numpy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matplotlib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plt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Fixing random state for reproducibility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seed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19680801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rcParams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'axes.unicode_minus'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fig, ax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subplots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ax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randn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randn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'o'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ax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set_title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'Using hyphen instead of Unicode minus'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plt.show()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savefig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"123.jpg"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4.2</a:t>
            </a:r>
            <a:r>
              <a:rPr lang="zh-CN" altLang="en-US" sz="2000" dirty="0"/>
              <a:t>、图片发送</a:t>
            </a:r>
            <a:endParaRPr lang="en-US" altLang="zh-CN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0E159A-21F7-413A-8EA3-BD9F158D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47307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与发送markdown格式一样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post请求 表单格式数据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corpid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'dingcd586d15e8bfef5d35c2f4657eb6378f'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填写企业号密码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corpsecret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'xxx'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req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https://oapi.dingtalk.com/gettoken?corpid=%s&amp;corpsecret=%s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(corpid, corpsecret))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access_token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loads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'access_token'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access_token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https://oapi.dingtalk.com/media/upload?access_token=%s&amp;type=file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multiple_files = [(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split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'/'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open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(image_file,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'rb'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'image'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=multiple_files)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media_id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'media_id'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media_id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u'![](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'123.png'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hlinkClick r:id="rId2"/>
            <a:extLst>
              <a:ext uri="{FF2B5EF4-FFF2-40B4-BE49-F238E27FC236}">
                <a16:creationId xmlns:a16="http://schemas.microsoft.com/office/drawing/2014/main" id="{C33162C1-43EB-42E9-ADE4-E48A89DAF6E8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220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三、企业会话消息发送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、获取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E1488-F5FB-439A-B18D-6D592FEFC0C6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A1225E-FAD1-4310-B628-64C53CB960A8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05A05-1F20-4BBC-ACDF-CCAFE643727D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59995-9539-42D7-823E-AF484BF532DD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5EDF77D-18A6-4ECE-9489-F86EFCF6FC07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C1E91BE-F438-47C2-9F89-B3CDD9BA3FC8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D4A908C-E3DF-481B-B211-3AD36FA6BF08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四、消息群发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、获取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41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五、远程执行</a:t>
            </a:r>
            <a:r>
              <a:rPr lang="en-US" altLang="zh-CN" sz="2800" dirty="0" err="1"/>
              <a:t>jupyter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、获取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068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、获取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996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七、聊聊微信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、获取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4143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BA2EF8-28F9-4944-BE95-2BCD531B4BB4}"/>
              </a:ext>
            </a:extLst>
          </p:cNvPr>
          <p:cNvSpPr/>
          <p:nvPr/>
        </p:nvSpPr>
        <p:spPr>
          <a:xfrm>
            <a:off x="4078476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1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、钉钉群自定义机器人开发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三、企业会话消息发送</a:t>
            </a:r>
            <a:endParaRPr lang="en-US" altLang="zh-CN" dirty="0"/>
          </a:p>
          <a:p>
            <a:r>
              <a:rPr lang="zh-CN" altLang="en-US" dirty="0"/>
              <a:t>四、消息群发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五、远程执行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六、组织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七、聊聊微信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9A463B-1FAF-4D98-92D1-DA59ED5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340768"/>
            <a:ext cx="5372100" cy="4686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03EB2-03FD-4833-BA0B-08BDF8931C56}"/>
              </a:ext>
            </a:extLst>
          </p:cNvPr>
          <p:cNvSpPr/>
          <p:nvPr/>
        </p:nvSpPr>
        <p:spPr>
          <a:xfrm>
            <a:off x="6096000" y="177281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GET /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s?wd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keyward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? HTTP/1.1  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 www.baidu.com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User-Agent: Mozilla/5.0 (Windows NT 10.0; Win64; x64) 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AppleWebKit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/537.36 (KHTML, like Gecko) Chrome/66.0.3359.139 Safari/537.36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D7AAC-E7DF-4C4F-B19D-884963B2159A}"/>
              </a:ext>
            </a:extLst>
          </p:cNvPr>
          <p:cNvSpPr/>
          <p:nvPr/>
        </p:nvSpPr>
        <p:spPr>
          <a:xfrm>
            <a:off x="6101579" y="308375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application/x-www-form-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Username=04891&amp;password=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xxxxxx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EEF8E-D1C1-4B56-A1CC-C6BB307F49CA}"/>
              </a:ext>
            </a:extLst>
          </p:cNvPr>
          <p:cNvSpPr/>
          <p:nvPr/>
        </p:nvSpPr>
        <p:spPr>
          <a:xfrm>
            <a:off x="6103169" y="483268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application/json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{“username”:04891,”password”:”xxxxxx”}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DBF23-3524-422D-A470-C73EF5F8D8A0}"/>
              </a:ext>
            </a:extLst>
          </p:cNvPr>
          <p:cNvSpPr/>
          <p:nvPr/>
        </p:nvSpPr>
        <p:spPr>
          <a:xfrm>
            <a:off x="6094412" y="132776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BA6C5-032B-45F0-9C2E-CE191EA43562}"/>
              </a:ext>
            </a:extLst>
          </p:cNvPr>
          <p:cNvSpPr/>
          <p:nvPr/>
        </p:nvSpPr>
        <p:spPr>
          <a:xfrm>
            <a:off x="6094411" y="274167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方式提交（表单格式）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8E171-B5B7-4E19-B571-D9ACD93C06E5}"/>
              </a:ext>
            </a:extLst>
          </p:cNvPr>
          <p:cNvSpPr/>
          <p:nvPr/>
        </p:nvSpPr>
        <p:spPr>
          <a:xfrm>
            <a:off x="6101579" y="4497660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C7A7F0-7F31-439C-914C-9B9AD3BC568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请求保证数据格式与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一致</a:t>
            </a:r>
            <a:endParaRPr lang="en-US" altLang="zh-CN" sz="20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DDEF1-812F-4B00-80B9-7EF6DBB2B81B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、两种提交方式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URI</a:t>
            </a:r>
            <a:r>
              <a:rPr lang="zh-CN" altLang="en-US" sz="2000" dirty="0"/>
              <a:t>格式（统一资源标志符 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8609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代码实现</a:t>
            </a:r>
            <a:r>
              <a:rPr lang="en-US" altLang="zh-CN" sz="2000" dirty="0"/>
              <a:t>(</a:t>
            </a:r>
            <a:r>
              <a:rPr lang="zh-CN" altLang="en-US" sz="2000" dirty="0"/>
              <a:t>目前大环境下，建议</a:t>
            </a:r>
            <a:r>
              <a:rPr lang="en-US" altLang="zh-CN" sz="2000" dirty="0"/>
              <a:t>python2)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670841-406F-4772-BCB5-4395202F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5238563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-*- coding: utf-8 -*-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带参数的get请求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url_3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http://www.sina.com.cn/mid/search.shtml?range=all&amp;c=news&amp;q=钉钉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=url_3)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post请求 json格式数据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dd_url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https://oapi.dingtalk.com/robot/send?access_token=33e573e59594249cdbbdf854a3e2d6326e155e3df811c2fc5191cd8041ba337e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dd_content =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"msgtype"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"atMobiles"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[],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"isAtAll"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u"告警机器人测试"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u'消息通知'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=dd_url,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、给群聊添加自定义钉钉机器人</a:t>
            </a:r>
            <a:endParaRPr lang="en-US" altLang="zh-CN" sz="2000" dirty="0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FF7BF41A-FBA5-4A88-AC67-FC4DABD0A4C2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主要目的：拿到</a:t>
            </a:r>
            <a:r>
              <a:rPr lang="en-US" altLang="zh-CN" sz="2000" dirty="0"/>
              <a:t>webhook</a:t>
            </a:r>
            <a:r>
              <a:rPr lang="zh-CN" altLang="en-US" sz="2000" dirty="0"/>
              <a:t>（指使钉钉机器人的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该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只对创建人可见</a:t>
            </a:r>
            <a:endParaRPr lang="en-US" altLang="zh-CN" sz="2000" dirty="0"/>
          </a:p>
        </p:txBody>
      </p:sp>
      <p:sp>
        <p:nvSpPr>
          <p:cNvPr id="3" name="矩形 2">
            <a:hlinkClick r:id="rId11"/>
            <a:extLst>
              <a:ext uri="{FF2B5EF4-FFF2-40B4-BE49-F238E27FC236}">
                <a16:creationId xmlns:a16="http://schemas.microsoft.com/office/drawing/2014/main" id="{C1C2F7A0-3DDE-4A3D-9358-DEDFC5A589B7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334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、发送简单文字消息</a:t>
            </a:r>
            <a:endParaRPr lang="en-US" altLang="zh-CN" sz="20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9803B21A-D339-4421-AD5F-21EBFFAC81FC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755C7D-6CDD-4F48-8D99-497785B9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"content"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、发送</a:t>
            </a:r>
            <a:r>
              <a:rPr lang="en-US" altLang="zh-CN" sz="2000" dirty="0"/>
              <a:t>markdown</a:t>
            </a:r>
            <a:r>
              <a:rPr lang="zh-CN" altLang="en-US" sz="2000" dirty="0"/>
              <a:t>消息</a:t>
            </a:r>
            <a:endParaRPr lang="en-US" altLang="zh-CN" sz="20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7ADB8EB-B0FC-4DC0-B91A-5A5941B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439217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"title"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title,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# 标题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**加粗**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*斜体*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[链接](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https://www.dingtalk.com/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item1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item2'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hlinkClick r:id="rId2"/>
            <a:extLst>
              <a:ext uri="{FF2B5EF4-FFF2-40B4-BE49-F238E27FC236}">
                <a16:creationId xmlns:a16="http://schemas.microsoft.com/office/drawing/2014/main" id="{C5052DD4-CC45-4181-BDAB-82DDE8D6B7E2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25766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、发送图片消息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7FFD4-1243-4B05-984A-CEC358AF765E}"/>
              </a:ext>
            </a:extLst>
          </p:cNvPr>
          <p:cNvSpPr/>
          <p:nvPr/>
        </p:nvSpPr>
        <p:spPr>
          <a:xfrm>
            <a:off x="353943" y="1340768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编写页面，利用浏览器截图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943FBE-5B91-4128-90F5-72860EA54E97}"/>
              </a:ext>
            </a:extLst>
          </p:cNvPr>
          <p:cNvSpPr/>
          <p:nvPr/>
        </p:nvSpPr>
        <p:spPr>
          <a:xfrm>
            <a:off x="2445997" y="136284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图像处理工具包生成图片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A48BC4-CCAE-445A-ACA6-41A071A76C1A}"/>
              </a:ext>
            </a:extLst>
          </p:cNvPr>
          <p:cNvSpPr/>
          <p:nvPr/>
        </p:nvSpPr>
        <p:spPr>
          <a:xfrm>
            <a:off x="3778361" y="382205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注册企业号，获取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53F17B-62C3-4994-B4C2-D8A0FEBA9D5D}"/>
              </a:ext>
            </a:extLst>
          </p:cNvPr>
          <p:cNvSpPr/>
          <p:nvPr/>
        </p:nvSpPr>
        <p:spPr>
          <a:xfrm>
            <a:off x="3778361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5F5D4-05BD-43C4-B2BE-BFA3FD08A7D6}"/>
              </a:ext>
            </a:extLst>
          </p:cNvPr>
          <p:cNvSpPr/>
          <p:nvPr/>
        </p:nvSpPr>
        <p:spPr>
          <a:xfrm>
            <a:off x="1358088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E40288-1244-4A8F-B199-B6EA1472A09D}"/>
              </a:ext>
            </a:extLst>
          </p:cNvPr>
          <p:cNvSpPr/>
          <p:nvPr/>
        </p:nvSpPr>
        <p:spPr>
          <a:xfrm>
            <a:off x="6198634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2B5D60-2765-49D5-9705-EECAA5FCF2CC}"/>
              </a:ext>
            </a:extLst>
          </p:cNvPr>
          <p:cNvSpPr/>
          <p:nvPr/>
        </p:nvSpPr>
        <p:spPr>
          <a:xfrm>
            <a:off x="8618907" y="2583190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7782B67-F36C-47DA-BC81-187C15FCA679}"/>
              </a:ext>
            </a:extLst>
          </p:cNvPr>
          <p:cNvSpPr/>
          <p:nvPr/>
        </p:nvSpPr>
        <p:spPr>
          <a:xfrm>
            <a:off x="3302303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B19133E-230E-4611-9D08-12EB66129CA8}"/>
              </a:ext>
            </a:extLst>
          </p:cNvPr>
          <p:cNvSpPr/>
          <p:nvPr/>
        </p:nvSpPr>
        <p:spPr>
          <a:xfrm>
            <a:off x="5722577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21B4AA1-C6F9-484B-9BDB-7B92EF237D10}"/>
              </a:ext>
            </a:extLst>
          </p:cNvPr>
          <p:cNvSpPr/>
          <p:nvPr/>
        </p:nvSpPr>
        <p:spPr>
          <a:xfrm>
            <a:off x="8144340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CE9C03D-2A1E-4475-BD4F-185A3B9EBB0A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1640484" y="1890430"/>
            <a:ext cx="375279" cy="100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52A9237-125A-4570-BFE0-62DB6DE340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2697550" y="1859587"/>
            <a:ext cx="353203" cy="1087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40C1FE-06A9-4FDD-872D-C7562D2DB106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V="1">
            <a:off x="4750469" y="3444239"/>
            <a:ext cx="0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677B72-0726-4A13-A49A-5E6B8153E2DB}"/>
              </a:ext>
            </a:extLst>
          </p:cNvPr>
          <p:cNvSpPr/>
          <p:nvPr/>
        </p:nvSpPr>
        <p:spPr>
          <a:xfrm>
            <a:off x="3759115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图片放到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9DAC55-8C57-4686-B40A-2C72388855CA}"/>
              </a:ext>
            </a:extLst>
          </p:cNvPr>
          <p:cNvSpPr/>
          <p:nvPr/>
        </p:nvSpPr>
        <p:spPr>
          <a:xfrm>
            <a:off x="1338842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52338-9E0C-4C8D-B010-46B8FA64C6CC}"/>
              </a:ext>
            </a:extLst>
          </p:cNvPr>
          <p:cNvSpPr/>
          <p:nvPr/>
        </p:nvSpPr>
        <p:spPr>
          <a:xfrm>
            <a:off x="6179388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321B096-1B73-4C5E-BF19-0CA3DE9C2362}"/>
              </a:ext>
            </a:extLst>
          </p:cNvPr>
          <p:cNvSpPr/>
          <p:nvPr/>
        </p:nvSpPr>
        <p:spPr>
          <a:xfrm>
            <a:off x="3283057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161BA6B-82B3-4717-B636-8FBFA50B5B87}"/>
              </a:ext>
            </a:extLst>
          </p:cNvPr>
          <p:cNvSpPr/>
          <p:nvPr/>
        </p:nvSpPr>
        <p:spPr>
          <a:xfrm>
            <a:off x="5703331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5D3C2B8B-72BD-4C09-9346-B42A9BFF7A89}"/>
              </a:ext>
            </a:extLst>
          </p:cNvPr>
          <p:cNvSpPr txBox="1">
            <a:spLocks/>
          </p:cNvSpPr>
          <p:nvPr/>
        </p:nvSpPr>
        <p:spPr>
          <a:xfrm>
            <a:off x="1053852" y="487957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以下是按照钉钉文档的步骤，但是经过测试，目前存在问题，暂时不推荐使用</a:t>
            </a:r>
            <a:endParaRPr lang="en-US" altLang="zh-CN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1BB91A-EAF0-4A04-9CD4-4CB450D9E4E1}"/>
              </a:ext>
            </a:extLst>
          </p:cNvPr>
          <p:cNvSpPr/>
          <p:nvPr/>
        </p:nvSpPr>
        <p:spPr>
          <a:xfrm>
            <a:off x="1197869" y="5476735"/>
            <a:ext cx="7056784" cy="112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702FEE-5959-4012-8E29-C810EA8D4E14}"/>
              </a:ext>
            </a:extLst>
          </p:cNvPr>
          <p:cNvCxnSpPr>
            <a:cxnSpLocks/>
          </p:cNvCxnSpPr>
          <p:nvPr/>
        </p:nvCxnSpPr>
        <p:spPr>
          <a:xfrm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1A13235-3A10-4220-9E2D-0F435116054B}"/>
              </a:ext>
            </a:extLst>
          </p:cNvPr>
          <p:cNvCxnSpPr>
            <a:cxnSpLocks/>
          </p:cNvCxnSpPr>
          <p:nvPr/>
        </p:nvCxnSpPr>
        <p:spPr>
          <a:xfrm flipV="1"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purl.org/dc/dcmitype/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610</Words>
  <Application>Microsoft Office PowerPoint</Application>
  <PresentationFormat>自定义</PresentationFormat>
  <Paragraphs>210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 Unicode MS</vt:lpstr>
      <vt:lpstr>微软雅黑</vt:lpstr>
      <vt:lpstr>幼圆</vt:lpstr>
      <vt:lpstr>Arial</vt:lpstr>
      <vt:lpstr>Century Gothic</vt:lpstr>
      <vt:lpstr>Consolas</vt:lpstr>
      <vt:lpstr>书籍 16x9</vt:lpstr>
      <vt:lpstr>钉钉机器人</vt:lpstr>
      <vt:lpstr>主要内容</vt:lpstr>
      <vt:lpstr>一、http协议简单介绍</vt:lpstr>
      <vt:lpstr>一、http协议简单介绍</vt:lpstr>
      <vt:lpstr>一、http协议简单介绍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三、企业会话消息发送</vt:lpstr>
      <vt:lpstr>四、消息群发</vt:lpstr>
      <vt:lpstr>五、远程执行jupyter代码</vt:lpstr>
      <vt:lpstr>六、组织python代码</vt:lpstr>
      <vt:lpstr>七、聊聊微信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2018-05-04T12:55:59Z</dcterms:created>
  <dcterms:modified xsi:type="dcterms:W3CDTF">2018-05-05T11:17:15Z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