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28"/>
  </p:notesMasterIdLst>
  <p:handoutMasterIdLst>
    <p:handoutMasterId r:id="rId29"/>
  </p:handoutMasterIdLst>
  <p:sldIdLst>
    <p:sldId id="264" r:id="rId5"/>
    <p:sldId id="276" r:id="rId6"/>
    <p:sldId id="277" r:id="rId7"/>
    <p:sldId id="287" r:id="rId8"/>
    <p:sldId id="288" r:id="rId9"/>
    <p:sldId id="285" r:id="rId10"/>
    <p:sldId id="282" r:id="rId11"/>
    <p:sldId id="283" r:id="rId12"/>
    <p:sldId id="284" r:id="rId13"/>
    <p:sldId id="289" r:id="rId14"/>
    <p:sldId id="290" r:id="rId15"/>
    <p:sldId id="291" r:id="rId16"/>
    <p:sldId id="292" r:id="rId17"/>
    <p:sldId id="297" r:id="rId18"/>
    <p:sldId id="298" r:id="rId19"/>
    <p:sldId id="300" r:id="rId20"/>
    <p:sldId id="301" r:id="rId21"/>
    <p:sldId id="302" r:id="rId22"/>
    <p:sldId id="303" r:id="rId23"/>
    <p:sldId id="299" r:id="rId24"/>
    <p:sldId id="293" r:id="rId25"/>
    <p:sldId id="296" r:id="rId26"/>
    <p:sldId id="266" r:id="rId27"/>
  </p:sldIdLst>
  <p:sldSz cx="12188825" cy="6858000"/>
  <p:notesSz cx="6858000" cy="9144000"/>
  <p:defaultTextStyle>
    <a:defPPr rtl="0">
      <a:defRPr lang="zh-cn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howGuides="1">
      <p:cViewPr varScale="1">
        <p:scale>
          <a:sx n="72" d="100"/>
          <a:sy n="72" d="100"/>
        </p:scale>
        <p:origin x="660" y="6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7178B13D-69C5-48FF-B4BC-F91E5DF1D623}" type="datetime1">
              <a:rPr lang="zh-CN" altLang="en-US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2018/5/11</a:t>
            </a:fld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CFD77566-CD65-4859-9FA1-43956DC85B8C}" type="slidenum">
              <a:rPr lang="en-US" altLang="zh-CN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6B449BB-9F99-43EE-A1AA-ED1E313F74C2}" type="datetime1">
              <a:rPr lang="zh-CN" altLang="en-US" smtClean="0"/>
              <a:pPr/>
              <a:t>2018/5/11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8796F01-7154-41E0-B48B-A6921757531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 rtlCol="0">
            <a:normAutofit/>
          </a:bodyPr>
          <a:lstStyle>
            <a:lvl1pPr algn="l" rtl="0">
              <a:lnSpc>
                <a:spcPct val="90000"/>
              </a:lnSpc>
              <a:defRPr sz="5400" cap="none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677D0B-F53C-4787-A85A-18D33BC3BEA1}" type="datetime1">
              <a:rPr lang="zh-CN" altLang="en-US" smtClean="0"/>
              <a:pPr/>
              <a:t>2018/5/11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B89B6B-C640-4814-94E3-C138F9C73EE7}" type="datetime1">
              <a:rPr lang="zh-CN" altLang="en-US" smtClean="0"/>
              <a:pPr/>
              <a:t>2018/5/11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 baseline="0"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D2BB3D5-B3F4-4256-B6ED-4B874E5DE258}" type="datetime1">
              <a:rPr lang="zh-CN" altLang="en-US" smtClean="0"/>
              <a:pPr/>
              <a:t>2018/5/11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A60BA0E-20D0-4E7C-B286-26C960A6788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rtlCol="0" anchor="t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09DE028-75A5-419A-B395-C2EDFBD58642}" type="datetime1">
              <a:rPr lang="zh-CN" altLang="en-US" smtClean="0"/>
              <a:pPr/>
              <a:t>2018/5/11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DB54F77-3742-4919-9EAD-96757A014E94}" type="datetime1">
              <a:rPr lang="zh-CN" altLang="en-US" smtClean="0"/>
              <a:pPr/>
              <a:t>2018/5/11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C6EB163-526A-4855-8844-4C6501B96975}" type="datetime1">
              <a:rPr lang="zh-CN" altLang="en-US" smtClean="0"/>
              <a:pPr/>
              <a:t>2018/5/11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E9B638C-251D-44EC-B8B2-08EC45208A21}" type="datetime1">
              <a:rPr lang="zh-CN" altLang="en-US" smtClean="0"/>
              <a:pPr/>
              <a:t>2018/5/11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rtlCol="0" anchor="b">
            <a:normAutofit/>
          </a:bodyPr>
          <a:lstStyle>
            <a:lvl1pPr algn="l" rtl="0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D005F57-EA56-4A95-B718-20B6AA09091F}" type="datetime1">
              <a:rPr lang="zh-CN" altLang="en-US" smtClean="0"/>
              <a:pPr/>
              <a:t>2018/5/11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DFBB78A-01B4-41F2-96B0-677A4A28283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rtlCol="0" anchor="b">
            <a:normAutofit/>
          </a:bodyPr>
          <a:lstStyle>
            <a:lvl1pPr algn="l" rtl="0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6F99FFF-1AD8-41BA-A4C2-05782CB95A16}" type="datetime1">
              <a:rPr lang="zh-CN" altLang="en-US" smtClean="0"/>
              <a:pPr/>
              <a:t>2018/5/11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DFBB78A-01B4-41F2-96B0-677A4A282832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74EC2AD-E193-40F2-8E09-6DD726A8C215}" type="datetime1">
              <a:rPr lang="zh-CN" altLang="en-US" smtClean="0"/>
              <a:pPr/>
              <a:t>2018/5/11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gallery/index.html" TargetMode="External"/><Relationship Id="rId2" Type="http://schemas.openxmlformats.org/officeDocument/2006/relationships/hyperlink" Target="group_chat_robot/img_msg/matplotlib_demo.p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group_chat_robot/img_msg/send_pic_msg.py" TargetMode="External"/><Relationship Id="rId2" Type="http://schemas.openxmlformats.org/officeDocument/2006/relationships/hyperlink" Target="https://open-doc.dingtalk.com/docs/doc.htm?spm=a219a.7629140.0.0.d7Lg7P&amp;treeId=257&amp;articleId=105735&amp;docType=1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group_message/microapp.py" TargetMode="External"/><Relationship Id="rId2" Type="http://schemas.openxmlformats.org/officeDocument/2006/relationships/hyperlink" Target="https://open-doc.dingtalk.com/docs/doc.htm?spm=a219a.7629140.0.0.PnWxTI&amp;treeId=385&amp;articleId=28915&amp;docType=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group_message/single_notify.py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group_message/group_chat.py" TargetMode="External"/><Relationship Id="rId2" Type="http://schemas.openxmlformats.org/officeDocument/2006/relationships/hyperlink" Target="https://open-doc.dingtalk.com/docs/doc.htm?spm=a219a.7629140.0.0.YHngXa&amp;treeId=374&amp;articleId=104977&amp;docType=1#s3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sdebug.dingtalk.com/" TargetMode="External"/><Relationship Id="rId3" Type="http://schemas.openxmlformats.org/officeDocument/2006/relationships/hyperlink" Target="https://oa.dingtalk.com/index.htm#/microApp/microAppList" TargetMode="External"/><Relationship Id="rId7" Type="http://schemas.openxmlformats.org/officeDocument/2006/relationships/hyperlink" Target="https://open-doc.dingtalk.com/docs/doc.htm?spm=a219a.7629140.0.0.gsclxa&amp;treeId=173&amp;articleId=107513&amp;docType=1" TargetMode="External"/><Relationship Id="rId2" Type="http://schemas.openxmlformats.org/officeDocument/2006/relationships/hyperlink" Target="https://oa.dingtalk.com/index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-doc.dingtalk.com/doc/sdk.htm?spm=a219a.7629140.0.0.mdJbVb&amp;treeId=177&amp;articleId=104963&amp;docType=1" TargetMode="External"/><Relationship Id="rId5" Type="http://schemas.openxmlformats.org/officeDocument/2006/relationships/hyperlink" Target="https://open-doc.dingtalk.com/docs/api.htm?spm=a219a.7395905.0.0.dWrB75&amp;apiId=27851" TargetMode="External"/><Relationship Id="rId4" Type="http://schemas.openxmlformats.org/officeDocument/2006/relationships/hyperlink" Target="https://open-doc.dingtalk.com/docs/doc.htm?spm=a219a.7629140.0.0.5pJ0qS&amp;treeId=385&amp;articleId=104980&amp;docType=1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spark.apache.org/docs/1.6.1/configuration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load.github.com/e271828182/dd_talk/zip/master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-doc.dingtalk.com/docs/doc.htm?spm=a219a.7629140.0.0.ulSRZf&amp;treeId=385&amp;articleId=29204&amp;docType=2" TargetMode="External"/><Relationship Id="rId7" Type="http://schemas.openxmlformats.org/officeDocument/2006/relationships/hyperlink" Target="https://open-doc.dingtalk.com/docs/doc.htm?spm=a219a.7629140.0.0.VuYn2D&amp;treeId=385&amp;articleId=104975&amp;docType=1#s7" TargetMode="External"/><Relationship Id="rId2" Type="http://schemas.openxmlformats.org/officeDocument/2006/relationships/hyperlink" Target="https://open-doc.dingtalk.com/docs/doc.htm?spm=a219a.7629140.0.0.oVBqC9&amp;treeId=385&amp;articleId=106816&amp;docType=1#s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-doc.dingtalk.com/docs/doc.htm?spm=a219a.7629140.0.0.eNPz7D&amp;treeId=385&amp;articleId=104977&amp;docType=1#s2" TargetMode="External"/><Relationship Id="rId5" Type="http://schemas.openxmlformats.org/officeDocument/2006/relationships/hyperlink" Target="https://open-doc.dingtalk.com/docs/doc.htm?spm=a219a.7629140.0.0.eNPz7D&amp;treeId=385&amp;articleId=104977&amp;docType=1#s1" TargetMode="External"/><Relationship Id="rId4" Type="http://schemas.openxmlformats.org/officeDocument/2006/relationships/hyperlink" Target="https://open-doc.dingtalk.com/docs/doc.htm?spm=a219a.7629140.0.0.eNPz7D&amp;treeId=385&amp;articleId=104977&amp;docType=1#s3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remote_execute_jupyter/dd_websocket.py" TargetMode="External"/><Relationship Id="rId2" Type="http://schemas.openxmlformats.org/officeDocument/2006/relationships/hyperlink" Target="https://nbconvert.readthedocs.io/en/latest/usage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s://github.com/e271828182/weixin_robo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/requests_demo.p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hyperlink" Target="https://open-doc.dingtalk.com/docs/doc.htm?spm=a219a.7629140.0.0.d7Lg7P&amp;treeId=257&amp;articleId=105735&amp;docType=1" TargetMode="External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group_chat_robot/send_text_msg.py" TargetMode="External"/><Relationship Id="rId2" Type="http://schemas.openxmlformats.org/officeDocument/2006/relationships/hyperlink" Target="https://open-doc.dingtalk.com/docs/doc.htm?spm=a219a.7629140.0.0.d7Lg7P&amp;treeId=257&amp;articleId=105735&amp;docType=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group_chat_robot/send_markdown_msg.py" TargetMode="External"/><Relationship Id="rId2" Type="http://schemas.openxmlformats.org/officeDocument/2006/relationships/hyperlink" Target="https://open-doc.dingtalk.com/docs/doc.htm?spm=a219a.7629140.0.0.d7Lg7P&amp;treeId=257&amp;articleId=105735&amp;docType=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钉钉机器人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如何利用钉钉发送消息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王书敏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二、钉钉群自定义机器人开发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4.1.1</a:t>
            </a:r>
            <a:r>
              <a:rPr lang="zh-CN" altLang="en-US" sz="2000" dirty="0"/>
              <a:t>、获取图片</a:t>
            </a:r>
            <a:r>
              <a:rPr lang="en-US" altLang="zh-CN" sz="2000" dirty="0"/>
              <a:t>-</a:t>
            </a:r>
            <a:r>
              <a:rPr lang="zh-CN" altLang="en-US" sz="2000" dirty="0"/>
              <a:t>用</a:t>
            </a:r>
            <a:r>
              <a:rPr lang="en-US" altLang="zh-CN" sz="2000" dirty="0"/>
              <a:t>matplotlib</a:t>
            </a:r>
            <a:r>
              <a:rPr lang="zh-CN" altLang="en-US" sz="2000" dirty="0"/>
              <a:t>绘制图片</a:t>
            </a:r>
            <a:endParaRPr lang="en-US" altLang="zh-CN" sz="20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2C66D5E-EBFB-4B6D-BDFF-E111F50F066C}"/>
              </a:ext>
            </a:extLst>
          </p:cNvPr>
          <p:cNvSpPr/>
          <p:nvPr/>
        </p:nvSpPr>
        <p:spPr>
          <a:xfrm>
            <a:off x="1053852" y="5517232"/>
            <a:ext cx="99604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截图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 err="1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puppeteer+chrome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实现截图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DADC687-A017-4783-B9FA-E7531FBE5505}"/>
              </a:ext>
            </a:extLst>
          </p:cNvPr>
          <p:cNvSpPr/>
          <p:nvPr/>
        </p:nvSpPr>
        <p:spPr>
          <a:xfrm>
            <a:off x="1053851" y="4725144"/>
            <a:ext cx="99604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截图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 err="1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selenium+chrome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实现截图，</a:t>
            </a:r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PIL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完成图片裁剪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C887678-2F34-42B5-909C-F4AFBAEB7BD7}"/>
              </a:ext>
            </a:extLst>
          </p:cNvPr>
          <p:cNvSpPr txBox="1">
            <a:spLocks/>
          </p:cNvSpPr>
          <p:nvPr/>
        </p:nvSpPr>
        <p:spPr>
          <a:xfrm>
            <a:off x="1053851" y="4077072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4.1.2</a:t>
            </a:r>
            <a:r>
              <a:rPr lang="zh-CN" altLang="en-US" sz="2000" dirty="0"/>
              <a:t>、获取图片</a:t>
            </a:r>
            <a:r>
              <a:rPr lang="en-US" altLang="zh-CN" sz="2000" dirty="0"/>
              <a:t>-</a:t>
            </a:r>
            <a:r>
              <a:rPr lang="zh-CN" altLang="en-US" sz="2000" dirty="0"/>
              <a:t>用浏览器截图</a:t>
            </a:r>
            <a:endParaRPr lang="en-US" altLang="zh-CN" sz="2000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2776BE85-79D1-4ED0-B23A-2CF8E481E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8" y="1412776"/>
            <a:ext cx="11002747" cy="1345190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-*- coding: utf-8 -*-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numpy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as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np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matplotlib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pyplot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as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plt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plt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plot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np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arange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plt.show()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plt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savefig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"123.png"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  <a:endParaRPr lang="zh-CN" altLang="zh-CN" sz="1100" dirty="0">
              <a:latin typeface="Arial" panose="020B0604020202020204" pitchFamily="34" charset="0"/>
            </a:endParaRPr>
          </a:p>
        </p:txBody>
      </p:sp>
      <p:sp>
        <p:nvSpPr>
          <p:cNvPr id="10" name="矩形 9">
            <a:hlinkClick r:id="rId2" action="ppaction://hlinkfile"/>
            <a:extLst>
              <a:ext uri="{FF2B5EF4-FFF2-40B4-BE49-F238E27FC236}">
                <a16:creationId xmlns:a16="http://schemas.microsoft.com/office/drawing/2014/main" id="{055B0B37-4A8C-40D8-AB06-1BAE61EDD3FA}"/>
              </a:ext>
            </a:extLst>
          </p:cNvPr>
          <p:cNvSpPr/>
          <p:nvPr/>
        </p:nvSpPr>
        <p:spPr>
          <a:xfrm>
            <a:off x="6670476" y="2780928"/>
            <a:ext cx="4896544" cy="4935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示例代码：</a:t>
            </a:r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group_chat_robot/img_msg/matplotlib_demo.py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hlinkClick r:id="rId3"/>
            <a:extLst>
              <a:ext uri="{FF2B5EF4-FFF2-40B4-BE49-F238E27FC236}">
                <a16:creationId xmlns:a16="http://schemas.microsoft.com/office/drawing/2014/main" id="{FC5E7415-8A13-4E23-990C-01F9D56A752F}"/>
              </a:ext>
            </a:extLst>
          </p:cNvPr>
          <p:cNvSpPr/>
          <p:nvPr/>
        </p:nvSpPr>
        <p:spPr>
          <a:xfrm>
            <a:off x="10610308" y="885942"/>
            <a:ext cx="130199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官方文档</a:t>
            </a:r>
          </a:p>
        </p:txBody>
      </p:sp>
    </p:spTree>
    <p:extLst>
      <p:ext uri="{BB962C8B-B14F-4D97-AF65-F5344CB8AC3E}">
        <p14:creationId xmlns:p14="http://schemas.microsoft.com/office/powerpoint/2010/main" val="404074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二、钉钉群自定义机器人开发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4.2</a:t>
            </a:r>
            <a:r>
              <a:rPr lang="zh-CN" altLang="en-US" sz="2000" dirty="0"/>
              <a:t>、图片发送</a:t>
            </a:r>
            <a:endParaRPr lang="en-US" altLang="zh-CN" sz="2000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130E159A-21F7-413A-8EA3-BD9F158DB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9" y="1412776"/>
            <a:ext cx="11002747" cy="4730732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-*- coding: utf-8 -*-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requests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json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与发送markdown格式一样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def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en-US" altLang="zh-CN" sz="1100" dirty="0" err="1">
                <a:solidFill>
                  <a:srgbClr val="61AFEF"/>
                </a:solidFill>
                <a:latin typeface="Arial Unicode MS" panose="020B0604020202020204" pitchFamily="34" charset="-122"/>
              </a:rPr>
              <a:t>send_msg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title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url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mobiles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=[]):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pass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def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get_access_token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    # post请求 表单格式数据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corpid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'dingcd586d15e8bfef5d35c2f4657eb6378f'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    # 填写企业号密码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corpsecret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'xxx'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req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requests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get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u="sng" dirty="0">
                <a:solidFill>
                  <a:srgbClr val="56B6C2"/>
                </a:solidFill>
                <a:latin typeface="Arial Unicode MS" panose="020B0604020202020204" pitchFamily="34" charset="-122"/>
              </a:rPr>
              <a:t>https://oapi.dingtalk.com/gettoken?corpid=%s&amp;corpsecret=%s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% (corpid, corpsecret))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access_token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json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loads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req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text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'access_token'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return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access_token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def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upload_pic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image_file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url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u="sng" dirty="0">
                <a:solidFill>
                  <a:srgbClr val="56B6C2"/>
                </a:solidFill>
                <a:latin typeface="Arial Unicode MS" panose="020B0604020202020204" pitchFamily="34" charset="-122"/>
              </a:rPr>
              <a:t>https://oapi.dingtalk.com/media/upload?access_token=%s&amp;type=file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% 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get_access_token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multiple_files = [(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'media'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(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image_file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split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'/'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)[-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open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(image_file,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'rb'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'image'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))]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r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requests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post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(url,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files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=multiple_files)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media_id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json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'media_id'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return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media_id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dd_robot_url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</a:t>
            </a:r>
            <a:r>
              <a:rPr lang="zh-CN" altLang="zh-CN" sz="1100" u="sng" dirty="0">
                <a:solidFill>
                  <a:srgbClr val="56B6C2"/>
                </a:solidFill>
                <a:latin typeface="Arial Unicode MS" panose="020B0604020202020204" pitchFamily="34" charset="-122"/>
              </a:rPr>
              <a:t>https://oapi.dingtalk.com/robot/send?access_token=33e573e59594249cdbbdf854a3e2d6326e155e3df811c2fc5191cd8041ba337e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text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u'![](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%s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)'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% 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upload_pic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'123.png'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 err="1">
                <a:solidFill>
                  <a:srgbClr val="61AFEF"/>
                </a:solidFill>
                <a:latin typeface="Arial Unicode MS" panose="020B0604020202020204" pitchFamily="34" charset="-122"/>
              </a:rPr>
              <a:t>send_msg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title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u'消息来了'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=text,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url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=dd_robot_url,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mobiles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'15150375379'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])</a:t>
            </a:r>
            <a:endParaRPr lang="zh-CN" altLang="zh-CN" sz="1100" dirty="0">
              <a:latin typeface="Arial" panose="020B0604020202020204" pitchFamily="34" charset="0"/>
            </a:endParaRPr>
          </a:p>
        </p:txBody>
      </p:sp>
      <p:sp>
        <p:nvSpPr>
          <p:cNvPr id="14" name="矩形 13">
            <a:hlinkClick r:id="rId2"/>
            <a:extLst>
              <a:ext uri="{FF2B5EF4-FFF2-40B4-BE49-F238E27FC236}">
                <a16:creationId xmlns:a16="http://schemas.microsoft.com/office/drawing/2014/main" id="{C33162C1-43EB-42E9-ADE4-E48A89DAF6E8}"/>
              </a:ext>
            </a:extLst>
          </p:cNvPr>
          <p:cNvSpPr/>
          <p:nvPr/>
        </p:nvSpPr>
        <p:spPr>
          <a:xfrm>
            <a:off x="10610308" y="885942"/>
            <a:ext cx="130199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官方文档</a:t>
            </a:r>
          </a:p>
        </p:txBody>
      </p:sp>
      <p:sp>
        <p:nvSpPr>
          <p:cNvPr id="6" name="矩形 5">
            <a:hlinkClick r:id="rId3" action="ppaction://hlinkfile"/>
            <a:extLst>
              <a:ext uri="{FF2B5EF4-FFF2-40B4-BE49-F238E27FC236}">
                <a16:creationId xmlns:a16="http://schemas.microsoft.com/office/drawing/2014/main" id="{2BB5BBDF-09AB-4819-86FB-C42A1C6176C2}"/>
              </a:ext>
            </a:extLst>
          </p:cNvPr>
          <p:cNvSpPr/>
          <p:nvPr/>
        </p:nvSpPr>
        <p:spPr>
          <a:xfrm>
            <a:off x="6670476" y="6165304"/>
            <a:ext cx="4896544" cy="4935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示例代码：</a:t>
            </a:r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group_chat_robot/img_msg/send_pic_msg.py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075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三、企业会话消息发送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、流程</a:t>
            </a:r>
            <a:endParaRPr lang="en-US" altLang="zh-CN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1EE1488-F5FB-439A-B18D-6D592FEFC0C6}"/>
              </a:ext>
            </a:extLst>
          </p:cNvPr>
          <p:cNvSpPr/>
          <p:nvPr/>
        </p:nvSpPr>
        <p:spPr>
          <a:xfrm>
            <a:off x="3546133" y="1484784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创建微应用，获取</a:t>
            </a:r>
            <a:r>
              <a:rPr lang="en-US" altLang="zh-CN" sz="18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agent_id</a:t>
            </a:r>
            <a:endParaRPr lang="zh-CN" altLang="en-US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DA1225E-FAD1-4310-B628-64C53CB960A8}"/>
              </a:ext>
            </a:extLst>
          </p:cNvPr>
          <p:cNvSpPr/>
          <p:nvPr/>
        </p:nvSpPr>
        <p:spPr>
          <a:xfrm>
            <a:off x="1125860" y="1484784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注册企业号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8E05A05-1F20-4BBC-ACDF-CCAFE643727D}"/>
              </a:ext>
            </a:extLst>
          </p:cNvPr>
          <p:cNvSpPr/>
          <p:nvPr/>
        </p:nvSpPr>
        <p:spPr>
          <a:xfrm>
            <a:off x="5966406" y="1484784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得到</a:t>
            </a:r>
            <a:r>
              <a:rPr lang="en-US" altLang="zh-CN" sz="18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media_id</a:t>
            </a:r>
            <a:endParaRPr lang="zh-CN" altLang="en-US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7059995-9539-42D7-823E-AF484BF532DD}"/>
              </a:ext>
            </a:extLst>
          </p:cNvPr>
          <p:cNvSpPr/>
          <p:nvPr/>
        </p:nvSpPr>
        <p:spPr>
          <a:xfrm>
            <a:off x="8386679" y="1487831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发送企业通知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95EDF77D-18A6-4ECE-9489-F86EFCF6FC07}"/>
              </a:ext>
            </a:extLst>
          </p:cNvPr>
          <p:cNvSpPr/>
          <p:nvPr/>
        </p:nvSpPr>
        <p:spPr>
          <a:xfrm>
            <a:off x="3070075" y="1810479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AC1E91BE-F438-47C2-9F89-B3CDD9BA3FC8}"/>
              </a:ext>
            </a:extLst>
          </p:cNvPr>
          <p:cNvSpPr/>
          <p:nvPr/>
        </p:nvSpPr>
        <p:spPr>
          <a:xfrm>
            <a:off x="5490349" y="1810479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9D4A908C-E3DF-481B-B211-3AD36FA6BF08}"/>
              </a:ext>
            </a:extLst>
          </p:cNvPr>
          <p:cNvSpPr/>
          <p:nvPr/>
        </p:nvSpPr>
        <p:spPr>
          <a:xfrm>
            <a:off x="7912112" y="1810479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hlinkClick r:id="rId2"/>
            <a:extLst>
              <a:ext uri="{FF2B5EF4-FFF2-40B4-BE49-F238E27FC236}">
                <a16:creationId xmlns:a16="http://schemas.microsoft.com/office/drawing/2014/main" id="{ABEC389E-53B3-4615-A311-3810EC5E8446}"/>
              </a:ext>
            </a:extLst>
          </p:cNvPr>
          <p:cNvSpPr/>
          <p:nvPr/>
        </p:nvSpPr>
        <p:spPr>
          <a:xfrm>
            <a:off x="10610308" y="885942"/>
            <a:ext cx="130199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官方文档</a:t>
            </a: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DF1CC4C1-14EF-414A-973F-F7F10F7F4C70}"/>
              </a:ext>
            </a:extLst>
          </p:cNvPr>
          <p:cNvSpPr txBox="1">
            <a:spLocks/>
          </p:cNvSpPr>
          <p:nvPr/>
        </p:nvSpPr>
        <p:spPr>
          <a:xfrm>
            <a:off x="1053852" y="2708920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2</a:t>
            </a:r>
            <a:r>
              <a:rPr lang="zh-CN" altLang="en-US" sz="2000" dirty="0"/>
              <a:t>、代码示例</a:t>
            </a:r>
            <a:endParaRPr lang="en-US" altLang="zh-CN" sz="2000" dirty="0"/>
          </a:p>
        </p:txBody>
      </p:sp>
      <p:sp>
        <p:nvSpPr>
          <p:cNvPr id="15" name="矩形 14">
            <a:hlinkClick r:id="rId3" action="ppaction://hlinkfile"/>
            <a:extLst>
              <a:ext uri="{FF2B5EF4-FFF2-40B4-BE49-F238E27FC236}">
                <a16:creationId xmlns:a16="http://schemas.microsoft.com/office/drawing/2014/main" id="{3807E57E-E5E5-4725-A2C0-64C4264A18CC}"/>
              </a:ext>
            </a:extLst>
          </p:cNvPr>
          <p:cNvSpPr/>
          <p:nvPr/>
        </p:nvSpPr>
        <p:spPr>
          <a:xfrm>
            <a:off x="1125860" y="3212976"/>
            <a:ext cx="4896544" cy="4935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创建微应用：</a:t>
            </a:r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group_message/microapp.py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3DE1F3D8-2A42-4651-AB50-8C08CC7D13BD}"/>
              </a:ext>
            </a:extLst>
          </p:cNvPr>
          <p:cNvSpPr txBox="1">
            <a:spLocks/>
          </p:cNvSpPr>
          <p:nvPr/>
        </p:nvSpPr>
        <p:spPr>
          <a:xfrm>
            <a:off x="1068329" y="4005064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3</a:t>
            </a:r>
            <a:r>
              <a:rPr lang="zh-CN" altLang="en-US" sz="2000" dirty="0"/>
              <a:t>、说明</a:t>
            </a:r>
            <a:endParaRPr lang="en-US" altLang="zh-CN" sz="20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D44672E-E57B-4C1E-85BF-EDAA20182777}"/>
              </a:ext>
            </a:extLst>
          </p:cNvPr>
          <p:cNvSpPr/>
          <p:nvPr/>
        </p:nvSpPr>
        <p:spPr>
          <a:xfrm>
            <a:off x="1053852" y="4509120"/>
            <a:ext cx="99604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、应用场景是需要单独给用户发消息，而不希望别人看见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、相同的</a:t>
            </a:r>
            <a:r>
              <a:rPr lang="en-US" altLang="zh-CN" sz="1600" dirty="0" err="1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agent_id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，相同的消息</a:t>
            </a:r>
            <a:r>
              <a:rPr lang="zh-CN" altLang="en-US" sz="160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内容，每天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只能给同一个人发一次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hlinkClick r:id="rId4" action="ppaction://hlinkfile"/>
            <a:extLst>
              <a:ext uri="{FF2B5EF4-FFF2-40B4-BE49-F238E27FC236}">
                <a16:creationId xmlns:a16="http://schemas.microsoft.com/office/drawing/2014/main" id="{41E91454-D492-4AD1-8B60-46763B475444}"/>
              </a:ext>
            </a:extLst>
          </p:cNvPr>
          <p:cNvSpPr/>
          <p:nvPr/>
        </p:nvSpPr>
        <p:spPr>
          <a:xfrm>
            <a:off x="6166420" y="3212976"/>
            <a:ext cx="4896544" cy="4935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发送企业消息到个人：</a:t>
            </a:r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group_message/single_notify.py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919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四、消息群发</a:t>
            </a:r>
            <a:endParaRPr lang="en-US" altLang="zh-CN" sz="2800" dirty="0"/>
          </a:p>
        </p:txBody>
      </p:sp>
      <p:sp>
        <p:nvSpPr>
          <p:cNvPr id="4" name="矩形 3">
            <a:hlinkClick r:id="rId2"/>
            <a:extLst>
              <a:ext uri="{FF2B5EF4-FFF2-40B4-BE49-F238E27FC236}">
                <a16:creationId xmlns:a16="http://schemas.microsoft.com/office/drawing/2014/main" id="{12C0F5F6-F70A-48C6-9D0E-285904037F2F}"/>
              </a:ext>
            </a:extLst>
          </p:cNvPr>
          <p:cNvSpPr/>
          <p:nvPr/>
        </p:nvSpPr>
        <p:spPr>
          <a:xfrm>
            <a:off x="10610308" y="885942"/>
            <a:ext cx="130199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官方文档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3FB0C73-BED6-43E8-B053-46E34724C223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、流程</a:t>
            </a:r>
            <a:endParaRPr lang="en-US" altLang="zh-CN" sz="2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BFAC647-DA3C-44BE-BEB0-240099931334}"/>
              </a:ext>
            </a:extLst>
          </p:cNvPr>
          <p:cNvSpPr/>
          <p:nvPr/>
        </p:nvSpPr>
        <p:spPr>
          <a:xfrm>
            <a:off x="3546133" y="1484784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创建群聊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D4994EA-7467-4761-8051-035D3F5C8700}"/>
              </a:ext>
            </a:extLst>
          </p:cNvPr>
          <p:cNvSpPr/>
          <p:nvPr/>
        </p:nvSpPr>
        <p:spPr>
          <a:xfrm>
            <a:off x="1125860" y="1484784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注册企业号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4D8C4F2-9E65-4B6B-84C8-33EBE0D66712}"/>
              </a:ext>
            </a:extLst>
          </p:cNvPr>
          <p:cNvSpPr/>
          <p:nvPr/>
        </p:nvSpPr>
        <p:spPr>
          <a:xfrm>
            <a:off x="5966406" y="1484784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得到会话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endParaRPr lang="zh-CN" altLang="en-US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C785FC9-FE28-4E3B-9493-E32440E441AB}"/>
              </a:ext>
            </a:extLst>
          </p:cNvPr>
          <p:cNvSpPr/>
          <p:nvPr/>
        </p:nvSpPr>
        <p:spPr>
          <a:xfrm>
            <a:off x="8386679" y="1487831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往会话中发消息</a:t>
            </a: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1088ED38-F325-4ADD-8D62-9EB0D8E14985}"/>
              </a:ext>
            </a:extLst>
          </p:cNvPr>
          <p:cNvSpPr/>
          <p:nvPr/>
        </p:nvSpPr>
        <p:spPr>
          <a:xfrm>
            <a:off x="3070075" y="1810479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D12E00E7-3766-4048-AA21-A888120645F1}"/>
              </a:ext>
            </a:extLst>
          </p:cNvPr>
          <p:cNvSpPr/>
          <p:nvPr/>
        </p:nvSpPr>
        <p:spPr>
          <a:xfrm>
            <a:off x="5490349" y="1810479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7E8EEEF0-2E26-406A-B5D5-46B901B5B63F}"/>
              </a:ext>
            </a:extLst>
          </p:cNvPr>
          <p:cNvSpPr/>
          <p:nvPr/>
        </p:nvSpPr>
        <p:spPr>
          <a:xfrm>
            <a:off x="7912112" y="1810479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E1AE0388-D77E-4624-9855-4D6CF606A1A0}"/>
              </a:ext>
            </a:extLst>
          </p:cNvPr>
          <p:cNvSpPr txBox="1">
            <a:spLocks/>
          </p:cNvSpPr>
          <p:nvPr/>
        </p:nvSpPr>
        <p:spPr>
          <a:xfrm>
            <a:off x="1053852" y="2708920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2</a:t>
            </a:r>
            <a:r>
              <a:rPr lang="zh-CN" altLang="en-US" sz="2000" dirty="0"/>
              <a:t>、代码示例</a:t>
            </a:r>
            <a:endParaRPr lang="en-US" altLang="zh-CN" sz="2000" dirty="0"/>
          </a:p>
        </p:txBody>
      </p:sp>
      <p:sp>
        <p:nvSpPr>
          <p:cNvPr id="14" name="矩形 13">
            <a:hlinkClick r:id="rId3" action="ppaction://hlinkfile"/>
            <a:extLst>
              <a:ext uri="{FF2B5EF4-FFF2-40B4-BE49-F238E27FC236}">
                <a16:creationId xmlns:a16="http://schemas.microsoft.com/office/drawing/2014/main" id="{BF34F474-2DF8-4EF5-AB5A-FB54EEEB9D72}"/>
              </a:ext>
            </a:extLst>
          </p:cNvPr>
          <p:cNvSpPr/>
          <p:nvPr/>
        </p:nvSpPr>
        <p:spPr>
          <a:xfrm>
            <a:off x="1125860" y="3212976"/>
            <a:ext cx="4896544" cy="4935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group_message/group_chat.py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0212CA19-0A69-4322-B310-156F97972316}"/>
              </a:ext>
            </a:extLst>
          </p:cNvPr>
          <p:cNvSpPr txBox="1">
            <a:spLocks/>
          </p:cNvSpPr>
          <p:nvPr/>
        </p:nvSpPr>
        <p:spPr>
          <a:xfrm>
            <a:off x="1068329" y="4005064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3</a:t>
            </a:r>
            <a:r>
              <a:rPr lang="zh-CN" altLang="en-US" sz="2000" dirty="0"/>
              <a:t>、说明</a:t>
            </a:r>
            <a:endParaRPr lang="en-US" altLang="zh-CN" sz="20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F08258C-BD4B-41DA-9C65-578B5AA4239A}"/>
              </a:ext>
            </a:extLst>
          </p:cNvPr>
          <p:cNvSpPr/>
          <p:nvPr/>
        </p:nvSpPr>
        <p:spPr>
          <a:xfrm>
            <a:off x="1053852" y="4509120"/>
            <a:ext cx="996047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、创建单人群应用场景是需要单独给用户发消息，而不希望别人看见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、可以动态创建多人群，动态修改群信息，与手动操作无差别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、创建单人群，群里面只有群主一个人，其他功能（如添加机器人等）与普通群一样，可以方便个人测试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、创建的会话</a:t>
            </a:r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要保存起来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（写入磁盘或数据库）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，不然每次创建都会产生新的会话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、群里面没有加自己，不能监控别人是否退群，可以通过每次发送前更新群信息接口把人重新加一遍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193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五、开发文档地址</a:t>
            </a:r>
            <a:endParaRPr lang="en-US" altLang="zh-CN" sz="28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8361AB5-0F37-4968-A620-8C03F207BA4D}"/>
              </a:ext>
            </a:extLst>
          </p:cNvPr>
          <p:cNvSpPr/>
          <p:nvPr/>
        </p:nvSpPr>
        <p:spPr>
          <a:xfrm>
            <a:off x="549796" y="1052737"/>
            <a:ext cx="11377264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、主页：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https://oa.dingtalk.com/index.htm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、工作台：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https://oa.dingtalk.com/index.htm#/microApp/microAppList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、开发账号管理：工作台页面点击“应用开发”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、最齐全的文档页面：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https://open-doc.dingtalk.com/docs/doc.htm?spm=a219a.7629140.0.0.5pJ0qS&amp;treeId=385&amp;articleId=104980&amp;docType=1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、可能时另一个版本的文档：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https://open-doc.dingtalk.com/docs/api.htm?spm=a219a.7395905.0.0.dWrB75&amp;apiId=27851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开发工具包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https://open-doc.dingtalk.com/doc/sdk.htm?spm=a219a.7629140.0.0.mdJbVb&amp;treeId=177&amp;articleId=104963&amp;docType=1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、会话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FAQ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（可能找到钉钉发展方向）：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https://open-doc.dingtalk.com/docs/doc.htm?spm=a219a.7629140.0.0.gsclxa&amp;treeId=173&amp;articleId=107513&amp;docType=1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js-api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测试控制台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https://wsdebug.dingtalk.com/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584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六、组织</a:t>
            </a:r>
            <a:r>
              <a:rPr lang="en-US" altLang="zh-CN" sz="2800" dirty="0"/>
              <a:t>python</a:t>
            </a:r>
            <a:r>
              <a:rPr lang="zh-CN" altLang="en-US" sz="2800" dirty="0"/>
              <a:t>代码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</a:t>
            </a:r>
            <a:r>
              <a:rPr lang="en-US" altLang="zh-CN" sz="2000" dirty="0"/>
              <a:t>pandas</a:t>
            </a:r>
            <a:r>
              <a:rPr lang="zh-CN" altLang="en-US" sz="2000" dirty="0"/>
              <a:t>的另一种打开方式，以</a:t>
            </a:r>
            <a:r>
              <a:rPr lang="en-US" altLang="zh-CN" sz="2000" dirty="0" err="1"/>
              <a:t>sql</a:t>
            </a:r>
            <a:r>
              <a:rPr lang="zh-CN" altLang="en-US" sz="2000" dirty="0"/>
              <a:t>操纵</a:t>
            </a:r>
            <a:r>
              <a:rPr lang="en-US" altLang="zh-CN" sz="2000" dirty="0" err="1"/>
              <a:t>DataFrame</a:t>
            </a:r>
            <a:endParaRPr lang="en-US" altLang="zh-CN" sz="2000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EE8E200-802B-4D33-8C7E-F7F73D412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9" y="1412776"/>
            <a:ext cx="11002747" cy="3884346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pandas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as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pd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from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pandasql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sqldf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查找内存中的pandas数据框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pysqldf =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lambda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q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sqldf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(q,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globals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DataFrame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'a'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 = [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2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3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'b'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 = [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4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5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6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df2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DataFrame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df2[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'a'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 = [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2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3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df2[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'c'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 = [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4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5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6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df3 = 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pysqldf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"""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SELECT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*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FROM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 df t1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left join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 df2 t2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on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t1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a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t2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a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"""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type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(df3))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(df3)</a:t>
            </a:r>
            <a:endParaRPr lang="zh-CN" altLang="zh-CN" sz="1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80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六、组织</a:t>
            </a:r>
            <a:r>
              <a:rPr lang="en-US" altLang="zh-CN" sz="2800" dirty="0"/>
              <a:t>python</a:t>
            </a:r>
            <a:r>
              <a:rPr lang="zh-CN" altLang="en-US" sz="2800" dirty="0"/>
              <a:t>代码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2</a:t>
            </a:r>
            <a:r>
              <a:rPr lang="zh-CN" altLang="en-US" sz="2000" dirty="0"/>
              <a:t>、数据与人员信息对应</a:t>
            </a:r>
            <a:endParaRPr lang="en-US" altLang="zh-CN" sz="20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731F65D-C0B8-48DF-9187-60759963E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9" y="1412776"/>
            <a:ext cx="11002747" cy="5577117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pandas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as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pd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columns_p=[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u'城市'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'AM'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u'电话'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data_p = [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u'杭州市'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u'员工a'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'123'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u'苏州市'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u'员工b'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'456'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u'武汉市'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u'员工c'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'789'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u'杭州市'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u'员工d'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'321'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input_data_person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DataFrame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columns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=columns_p,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data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= data_p)</a:t>
            </a:r>
            <a:r>
              <a:rPr lang="en-US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 </a:t>
            </a: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需要通知的人员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columns_m=[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u'城市'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u'指标1'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u'指标2'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data_m = [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u'杭州市'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u'指标1a'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'指标2e'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u'苏州市'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u'指标1b'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'指标2f'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u'武汉市'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u'指标1c'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'指标2g'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input_data_msg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DataFrame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columns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=columns_m,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data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= data_m)</a:t>
            </a:r>
            <a:r>
              <a:rPr lang="en-US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 </a:t>
            </a: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需要通知的信息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columns_u=[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u'城市'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u'群url'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data_u = [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u'杭州市'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u'aaaa'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u'苏州市'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u'bbbb'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u'武汉市'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u'cccc'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u'上海市'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u'dddd'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input_data_url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DataFrame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columns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=columns_u,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data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= data_u)</a:t>
            </a:r>
            <a:r>
              <a:rPr lang="en-US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 </a:t>
            </a: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钉钉机器人url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组合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input_data_person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input_data_person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groupby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by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u'城市'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as_index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False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agg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lambda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arr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list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(arr))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df1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merge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(input_data_msg, input_data_person,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on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u'城市'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df2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merge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(df1,input_data_url,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on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u'城市'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遍历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index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df2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index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for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i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index: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record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df2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loc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[i]</a:t>
            </a:r>
            <a:endParaRPr lang="zh-CN" altLang="zh-CN" sz="1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95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六、组织</a:t>
            </a:r>
            <a:r>
              <a:rPr lang="en-US" altLang="zh-CN" sz="2800" dirty="0"/>
              <a:t>python</a:t>
            </a:r>
            <a:r>
              <a:rPr lang="zh-CN" altLang="en-US" sz="2800" dirty="0"/>
              <a:t>代码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3</a:t>
            </a:r>
            <a:r>
              <a:rPr lang="zh-CN" altLang="en-US" sz="2000" dirty="0"/>
              <a:t>、控制时间间隔</a:t>
            </a:r>
            <a:r>
              <a:rPr lang="en-US" altLang="zh-CN" sz="2000" dirty="0"/>
              <a:t>(</a:t>
            </a:r>
            <a:r>
              <a:rPr lang="zh-CN" altLang="en-US" sz="2000"/>
              <a:t>大数据后台</a:t>
            </a:r>
            <a:r>
              <a:rPr lang="en-US" altLang="zh-CN" sz="2000"/>
              <a:t>15</a:t>
            </a:r>
            <a:r>
              <a:rPr lang="zh-CN" altLang="en-US" sz="2000" dirty="0"/>
              <a:t>分钟调一次，调用延迟小于</a:t>
            </a:r>
            <a:r>
              <a:rPr lang="en-US" altLang="zh-CN" sz="2000" dirty="0"/>
              <a:t>15</a:t>
            </a:r>
            <a:r>
              <a:rPr lang="zh-CN" altLang="en-US" sz="2000" dirty="0"/>
              <a:t>分钟</a:t>
            </a:r>
            <a:r>
              <a:rPr lang="en-US" altLang="zh-CN" sz="2000" dirty="0"/>
              <a:t>)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731F65D-C0B8-48DF-9187-60759963E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9" y="1412776"/>
            <a:ext cx="11002747" cy="5407840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datetime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sys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获取当前时间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now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datetime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datetime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now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获取当天的十点钟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ten_clock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now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replace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hour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minute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second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microsecond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计算时间差值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result_time = ten_clock +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datetime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timedelta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days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hours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minutes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35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seconds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=-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5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格式化输出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result_time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strftime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'%Y-%m-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%d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 %H:%M:%S'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result_time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strftime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'%Y%m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%d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%H%M%S'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早八点到晚八点，每两小时一次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for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i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range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8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21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2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exe_time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now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replace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hour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=i,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minute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second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microsecond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check_time = (now &gt; exe_time)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and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(now &lt; exe_time +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datetime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timedelta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minutes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15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check_time: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(exe_time)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sys.exit(0)会让程序退出进程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for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i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range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8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21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2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exe_time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now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replace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hour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=i,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minute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second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microsecond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check_time = (now &gt; exe_time)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and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(now &lt; exe_time +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datetime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timedelta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minutes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15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not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check_time: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u'不在执行时间'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sys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exit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  <a:endParaRPr lang="zh-CN" altLang="zh-CN" sz="1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94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六、组织</a:t>
            </a:r>
            <a:r>
              <a:rPr lang="en-US" altLang="zh-CN" sz="2800" dirty="0"/>
              <a:t>python</a:t>
            </a:r>
            <a:r>
              <a:rPr lang="zh-CN" altLang="en-US" sz="2800" dirty="0"/>
              <a:t>代码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4</a:t>
            </a:r>
            <a:r>
              <a:rPr lang="zh-CN" altLang="en-US" sz="2000" dirty="0"/>
              <a:t>、</a:t>
            </a:r>
            <a:r>
              <a:rPr lang="en-US" altLang="zh-CN" sz="2000" dirty="0"/>
              <a:t>.config()</a:t>
            </a:r>
            <a:r>
              <a:rPr lang="zh-CN" altLang="en-US" sz="2000" dirty="0"/>
              <a:t>配置</a:t>
            </a:r>
            <a:r>
              <a:rPr lang="en-US" altLang="zh-CN" sz="2000" dirty="0"/>
              <a:t>spark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731F65D-C0B8-48DF-9187-60759963E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852" y="1556792"/>
            <a:ext cx="5069325" cy="2022298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spark = SparkSession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builder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appName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"cubeMailJob"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config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"spark.sql.parquet.compression.codec"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"snappy"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config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"spark.sql.shuffle.partitions"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"20"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config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"spark.network.timeout"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"240"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config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"spark.dynamicAllocation.maxExecutors"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"4"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config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"spark.executor.memory"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"1G"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config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"spark.executor.cores"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"1"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enableHiveSupport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getOrCreate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</a:t>
            </a:r>
            <a:endParaRPr lang="zh-CN" altLang="zh-CN" sz="1100" dirty="0">
              <a:latin typeface="Arial" panose="020B0604020202020204" pitchFamily="34" charset="0"/>
            </a:endParaRPr>
          </a:p>
        </p:txBody>
      </p:sp>
      <p:sp>
        <p:nvSpPr>
          <p:cNvPr id="11" name="矩形 10">
            <a:hlinkClick r:id="rId2"/>
            <a:extLst>
              <a:ext uri="{FF2B5EF4-FFF2-40B4-BE49-F238E27FC236}">
                <a16:creationId xmlns:a16="http://schemas.microsoft.com/office/drawing/2014/main" id="{ACC6A60A-698E-4503-99F6-89A8B159E3E4}"/>
              </a:ext>
            </a:extLst>
          </p:cNvPr>
          <p:cNvSpPr/>
          <p:nvPr/>
        </p:nvSpPr>
        <p:spPr>
          <a:xfrm>
            <a:off x="1053852" y="3645024"/>
            <a:ext cx="4464496" cy="4320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http://spark.apache.org/docs/1.6.1/configuration.html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173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六、组织</a:t>
            </a:r>
            <a:r>
              <a:rPr lang="en-US" altLang="zh-CN" sz="2800" dirty="0"/>
              <a:t>python</a:t>
            </a:r>
            <a:r>
              <a:rPr lang="zh-CN" altLang="en-US" sz="2800" dirty="0"/>
              <a:t>代码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5</a:t>
            </a:r>
            <a:r>
              <a:rPr lang="zh-CN" altLang="en-US" sz="2000" dirty="0"/>
              <a:t>、</a:t>
            </a:r>
            <a:r>
              <a:rPr lang="en-US" altLang="zh-CN" sz="2000" dirty="0"/>
              <a:t>spark</a:t>
            </a:r>
            <a:r>
              <a:rPr lang="zh-CN" altLang="en-US" sz="2000" dirty="0"/>
              <a:t>单例模式</a:t>
            </a:r>
            <a:endParaRPr lang="en-US" altLang="zh-CN" sz="20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731F65D-C0B8-48DF-9187-60759963E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9" y="1412776"/>
            <a:ext cx="5069325" cy="5407840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适用于python3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from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pyspark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sql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SparkSession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def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my_spark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_spark =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None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def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create_spark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nonlocal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_spark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_spark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None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_spark =  SparkSession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            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builder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            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appName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"20180227_wsm"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            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enableHiveSupport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            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getOrCreate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return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_spark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else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try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   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_spark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sql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"""select 1"""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except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Exception: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    _spark = SparkSession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                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builder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                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appName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"20180227_wsm"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                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enableHiveSupport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                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getOrCreate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return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_spark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else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return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_spark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return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create_spark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spark = 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my_spark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           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sdf = 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spark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sql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"""select * from ods.city where pt = '20180509' limit 1 """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sdf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toPandas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head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  <a:endParaRPr lang="zh-CN" altLang="zh-CN" sz="1100" dirty="0"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D99E298-3B5A-440A-BBB3-3286550D9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412" y="1412778"/>
            <a:ext cx="5069325" cy="5407840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适用于python2 和 python3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from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pyspark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sql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SparkSession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class</a:t>
            </a:r>
            <a:r>
              <a:rPr lang="zh-CN" altLang="zh-CN" sz="1100" dirty="0">
                <a:solidFill>
                  <a:srgbClr val="E5C07B"/>
                </a:solidFill>
                <a:latin typeface="Arial Unicode MS" panose="020B0604020202020204" pitchFamily="34" charset="-122"/>
              </a:rPr>
              <a:t> MySpark(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SparkSession</a:t>
            </a:r>
            <a:r>
              <a:rPr lang="zh-CN" altLang="zh-CN" sz="1100" dirty="0">
                <a:solidFill>
                  <a:srgbClr val="E5C07B"/>
                </a:solidFill>
                <a:latin typeface="Arial Unicode MS" panose="020B0604020202020204" pitchFamily="34" charset="-122"/>
              </a:rPr>
              <a:t>)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__spark =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None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def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__init__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self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pass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def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__new__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cls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cls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__spark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None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cls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__spark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=  SparkSession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                    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builder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                    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appName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"20180227_wsm"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                    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enableHiveSupport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                    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getOrCreate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return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cls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__spark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else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try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   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cls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__spark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sql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"""select 1"""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toPandas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except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Exception: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   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cls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__spark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= SparkSession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                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builder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                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appName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"20180227_wsm"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                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enableHiveSupport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                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getOrCreate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return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cls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__spark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else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return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cls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__spark</a:t>
            </a:r>
            <a:endParaRPr lang="en-US" altLang="zh-CN" sz="1100" dirty="0">
              <a:solidFill>
                <a:srgbClr val="E06C75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100" dirty="0">
              <a:solidFill>
                <a:srgbClr val="E06C75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100" dirty="0">
              <a:solidFill>
                <a:srgbClr val="E06C75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100" dirty="0">
              <a:solidFill>
                <a:srgbClr val="E06C75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1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88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主要内容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协议简单介绍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/>
              <a:t>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、钉钉群自定义机器人开发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/>
              <a:t>三、企业会话消息发送</a:t>
            </a:r>
            <a:endParaRPr lang="en-US" altLang="zh-CN" dirty="0"/>
          </a:p>
          <a:p>
            <a:r>
              <a:rPr lang="zh-CN" altLang="en-US" dirty="0"/>
              <a:t>四、消息群发</a:t>
            </a:r>
            <a:endParaRPr lang="en-US" altLang="zh-CN" dirty="0"/>
          </a:p>
          <a:p>
            <a:r>
              <a:rPr lang="zh-CN" altLang="en-US" dirty="0"/>
              <a:t>五、文档地址</a:t>
            </a:r>
            <a:endParaRPr lang="en-US" altLang="zh-CN" dirty="0"/>
          </a:p>
          <a:p>
            <a:r>
              <a:rPr lang="zh-CN" altLang="en-US" dirty="0"/>
              <a:t>六、组织</a:t>
            </a:r>
            <a:r>
              <a:rPr lang="en-US" altLang="zh-CN" dirty="0"/>
              <a:t>python</a:t>
            </a:r>
            <a:r>
              <a:rPr lang="zh-CN" altLang="en-US" dirty="0"/>
              <a:t>代码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七、远程执行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jupyter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/>
              <a:t>八、聊聊微信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1E101CCB-11A0-4CB6-856D-E24060769143}"/>
              </a:ext>
            </a:extLst>
          </p:cNvPr>
          <p:cNvSpPr txBox="1">
            <a:spLocks/>
          </p:cNvSpPr>
          <p:nvPr/>
        </p:nvSpPr>
        <p:spPr>
          <a:xfrm>
            <a:off x="1053851" y="6228160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000" dirty="0"/>
              <a:t>注意：</a:t>
            </a:r>
            <a:r>
              <a:rPr lang="en-US" altLang="zh-CN" sz="2000" dirty="0"/>
              <a:t>ppt</a:t>
            </a:r>
            <a:r>
              <a:rPr lang="zh-CN" altLang="en-US" sz="2000" dirty="0"/>
              <a:t>中的代码直接</a:t>
            </a:r>
            <a:r>
              <a:rPr lang="en-US" altLang="zh-CN" sz="2000" dirty="0"/>
              <a:t>copy</a:t>
            </a:r>
            <a:r>
              <a:rPr lang="zh-CN" altLang="en-US" sz="2000" dirty="0"/>
              <a:t>可能会有格式问题，建议</a:t>
            </a:r>
            <a:r>
              <a:rPr lang="en-US" altLang="zh-CN" sz="2000" dirty="0"/>
              <a:t>copy</a:t>
            </a:r>
            <a:r>
              <a:rPr lang="zh-CN" altLang="en-US" sz="2000" dirty="0"/>
              <a:t>对应</a:t>
            </a:r>
            <a:r>
              <a:rPr lang="en-US" altLang="zh-CN" sz="2000" dirty="0" err="1"/>
              <a:t>py</a:t>
            </a:r>
            <a:r>
              <a:rPr lang="zh-CN" altLang="en-US" sz="2000" dirty="0"/>
              <a:t>文件中的代码，</a:t>
            </a:r>
            <a:r>
              <a:rPr lang="zh-CN" altLang="en-US" sz="2000" dirty="0">
                <a:hlinkClick r:id="rId2"/>
              </a:rPr>
              <a:t>点我下载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六、组织</a:t>
            </a:r>
            <a:r>
              <a:rPr lang="en-US" altLang="zh-CN" sz="2800" dirty="0"/>
              <a:t>python</a:t>
            </a:r>
            <a:r>
              <a:rPr lang="zh-CN" altLang="en-US" sz="2800" dirty="0"/>
              <a:t>代码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6</a:t>
            </a:r>
            <a:r>
              <a:rPr lang="zh-CN" altLang="en-US" sz="2000" dirty="0"/>
              <a:t>、申请的企业号维护会话信息</a:t>
            </a:r>
            <a:endParaRPr lang="en-US" altLang="zh-CN" sz="2000" dirty="0"/>
          </a:p>
        </p:txBody>
      </p:sp>
      <p:sp>
        <p:nvSpPr>
          <p:cNvPr id="5" name="矩形 4">
            <a:hlinkClick r:id="rId2"/>
            <a:extLst>
              <a:ext uri="{FF2B5EF4-FFF2-40B4-BE49-F238E27FC236}">
                <a16:creationId xmlns:a16="http://schemas.microsoft.com/office/drawing/2014/main" id="{D22A147E-97C9-4943-9284-41A8560702C2}"/>
              </a:ext>
            </a:extLst>
          </p:cNvPr>
          <p:cNvSpPr/>
          <p:nvPr/>
        </p:nvSpPr>
        <p:spPr>
          <a:xfrm>
            <a:off x="1269876" y="2781088"/>
            <a:ext cx="2448272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创建成员</a:t>
            </a:r>
            <a:r>
              <a:rPr lang="en-US" altLang="zh-CN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指定角色</a:t>
            </a:r>
            <a:r>
              <a:rPr lang="en-US" altLang="zh-CN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hlinkClick r:id="rId3"/>
            <a:extLst>
              <a:ext uri="{FF2B5EF4-FFF2-40B4-BE49-F238E27FC236}">
                <a16:creationId xmlns:a16="http://schemas.microsoft.com/office/drawing/2014/main" id="{28CF2B5C-CF7C-4608-A072-712BFD233E5F}"/>
              </a:ext>
            </a:extLst>
          </p:cNvPr>
          <p:cNvSpPr/>
          <p:nvPr/>
        </p:nvSpPr>
        <p:spPr>
          <a:xfrm>
            <a:off x="1269876" y="3429160"/>
            <a:ext cx="2448272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获取角色的员工列表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982CEDE-1097-464A-9542-12030251C3A6}"/>
              </a:ext>
            </a:extLst>
          </p:cNvPr>
          <p:cNvSpPr/>
          <p:nvPr/>
        </p:nvSpPr>
        <p:spPr>
          <a:xfrm>
            <a:off x="1557908" y="4005064"/>
            <a:ext cx="1872208" cy="64791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遍历人员清单</a:t>
            </a:r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645ECFE3-6584-4C9B-A4C9-56A18A4B6C90}"/>
              </a:ext>
            </a:extLst>
          </p:cNvPr>
          <p:cNvCxnSpPr>
            <a:cxnSpLocks/>
            <a:stCxn id="11" idx="4"/>
            <a:endCxn id="11" idx="6"/>
          </p:cNvCxnSpPr>
          <p:nvPr/>
        </p:nvCxnSpPr>
        <p:spPr>
          <a:xfrm rot="5400000" flipH="1" flipV="1">
            <a:off x="2800086" y="4022946"/>
            <a:ext cx="323956" cy="936104"/>
          </a:xfrm>
          <a:prstGeom prst="bentConnector4">
            <a:avLst>
              <a:gd name="adj1" fmla="val -70565"/>
              <a:gd name="adj2" fmla="val 1244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7DCF2F1A-849C-4E6A-9A1D-86DBC7A80407}"/>
              </a:ext>
            </a:extLst>
          </p:cNvPr>
          <p:cNvCxnSpPr>
            <a:stCxn id="11" idx="2"/>
            <a:endCxn id="5" idx="1"/>
          </p:cNvCxnSpPr>
          <p:nvPr/>
        </p:nvCxnSpPr>
        <p:spPr>
          <a:xfrm rot="10800000">
            <a:off x="1269876" y="2961108"/>
            <a:ext cx="288032" cy="1367912"/>
          </a:xfrm>
          <a:prstGeom prst="bentConnector3">
            <a:avLst>
              <a:gd name="adj1" fmla="val 1793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6FD26A4-97E6-4FFD-85DA-03AD06245673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2494012" y="3141128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C4CEBEF-4B9F-4C37-938F-479599C05E8B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2494012" y="3789200"/>
            <a:ext cx="0" cy="215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CDAB08AB-C2CE-417B-BD8B-9F5D280218A4}"/>
              </a:ext>
            </a:extLst>
          </p:cNvPr>
          <p:cNvSpPr/>
          <p:nvPr/>
        </p:nvSpPr>
        <p:spPr>
          <a:xfrm>
            <a:off x="2566020" y="4941168"/>
            <a:ext cx="12475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4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在列表里面</a:t>
            </a:r>
            <a:endParaRPr lang="en-US" altLang="zh-CN" sz="14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6176940-5E81-4AD0-A419-8C4CE331FB4A}"/>
              </a:ext>
            </a:extLst>
          </p:cNvPr>
          <p:cNvSpPr/>
          <p:nvPr/>
        </p:nvSpPr>
        <p:spPr>
          <a:xfrm>
            <a:off x="333772" y="4365104"/>
            <a:ext cx="13915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4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不在列表里面</a:t>
            </a:r>
            <a:endParaRPr lang="en-US" altLang="zh-CN" sz="14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hlinkClick r:id="rId4"/>
            <a:extLst>
              <a:ext uri="{FF2B5EF4-FFF2-40B4-BE49-F238E27FC236}">
                <a16:creationId xmlns:a16="http://schemas.microsoft.com/office/drawing/2014/main" id="{2344A6E4-CB25-4DBE-98FA-1677E679CF74}"/>
              </a:ext>
            </a:extLst>
          </p:cNvPr>
          <p:cNvSpPr/>
          <p:nvPr/>
        </p:nvSpPr>
        <p:spPr>
          <a:xfrm>
            <a:off x="4942284" y="3573016"/>
            <a:ext cx="2448272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获取群聊信息</a:t>
            </a:r>
            <a:endParaRPr lang="en-US" altLang="zh-CN" sz="1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27524FA-56D5-4E10-BFBF-04E4A491367C}"/>
              </a:ext>
            </a:extLst>
          </p:cNvPr>
          <p:cNvCxnSpPr/>
          <p:nvPr/>
        </p:nvCxnSpPr>
        <p:spPr>
          <a:xfrm>
            <a:off x="6094412" y="3933056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76A8BC10-9EF0-478F-AB61-964ECFD79F8C}"/>
              </a:ext>
            </a:extLst>
          </p:cNvPr>
          <p:cNvSpPr/>
          <p:nvPr/>
        </p:nvSpPr>
        <p:spPr>
          <a:xfrm>
            <a:off x="4942284" y="4221088"/>
            <a:ext cx="2448272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发送信息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DD956D0-E70A-4486-ADC5-6AF9C917A5B8}"/>
              </a:ext>
            </a:extLst>
          </p:cNvPr>
          <p:cNvSpPr/>
          <p:nvPr/>
        </p:nvSpPr>
        <p:spPr>
          <a:xfrm>
            <a:off x="5494981" y="3933057"/>
            <a:ext cx="5994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4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符合</a:t>
            </a:r>
            <a:endParaRPr lang="en-US" altLang="zh-CN" sz="14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>
            <a:hlinkClick r:id="rId5"/>
            <a:extLst>
              <a:ext uri="{FF2B5EF4-FFF2-40B4-BE49-F238E27FC236}">
                <a16:creationId xmlns:a16="http://schemas.microsoft.com/office/drawing/2014/main" id="{62EBDBBE-28B9-4861-981C-E87DA5213C42}"/>
              </a:ext>
            </a:extLst>
          </p:cNvPr>
          <p:cNvSpPr/>
          <p:nvPr/>
        </p:nvSpPr>
        <p:spPr>
          <a:xfrm>
            <a:off x="6310436" y="2780928"/>
            <a:ext cx="1224136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创建群聊</a:t>
            </a:r>
            <a:endParaRPr lang="en-US" altLang="zh-CN" sz="1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4E7C6FA2-B280-48D7-B46D-FE8C0EBD4109}"/>
              </a:ext>
            </a:extLst>
          </p:cNvPr>
          <p:cNvCxnSpPr>
            <a:cxnSpLocks/>
            <a:stCxn id="33" idx="3"/>
            <a:endCxn id="39" idx="3"/>
          </p:cNvCxnSpPr>
          <p:nvPr/>
        </p:nvCxnSpPr>
        <p:spPr>
          <a:xfrm flipV="1">
            <a:off x="7390556" y="2960948"/>
            <a:ext cx="144016" cy="792088"/>
          </a:xfrm>
          <a:prstGeom prst="bentConnector3">
            <a:avLst>
              <a:gd name="adj1" fmla="val 2587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5653DEDE-B3E8-43EC-B986-7F2DAFF65292}"/>
              </a:ext>
            </a:extLst>
          </p:cNvPr>
          <p:cNvSpPr/>
          <p:nvPr/>
        </p:nvSpPr>
        <p:spPr>
          <a:xfrm>
            <a:off x="7462564" y="3429000"/>
            <a:ext cx="7920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4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被解散</a:t>
            </a:r>
            <a:endParaRPr lang="en-US" altLang="zh-CN" sz="14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>
            <a:hlinkClick r:id="rId6"/>
            <a:extLst>
              <a:ext uri="{FF2B5EF4-FFF2-40B4-BE49-F238E27FC236}">
                <a16:creationId xmlns:a16="http://schemas.microsoft.com/office/drawing/2014/main" id="{8E934DAE-BD5C-44A9-83A7-4B18D45A8CB6}"/>
              </a:ext>
            </a:extLst>
          </p:cNvPr>
          <p:cNvSpPr/>
          <p:nvPr/>
        </p:nvSpPr>
        <p:spPr>
          <a:xfrm>
            <a:off x="4942284" y="2780928"/>
            <a:ext cx="1080120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更新群信息</a:t>
            </a:r>
            <a:endParaRPr lang="en-US" altLang="zh-CN" sz="1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40A95324-1A66-4B51-BF31-87866F770EB1}"/>
              </a:ext>
            </a:extLst>
          </p:cNvPr>
          <p:cNvCxnSpPr>
            <a:stCxn id="33" idx="1"/>
            <a:endCxn id="44" idx="1"/>
          </p:cNvCxnSpPr>
          <p:nvPr/>
        </p:nvCxnSpPr>
        <p:spPr>
          <a:xfrm rot="10800000">
            <a:off x="4942284" y="2960948"/>
            <a:ext cx="12700" cy="79208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DAC3CB60-59B2-4841-8355-6AEE4BE38888}"/>
              </a:ext>
            </a:extLst>
          </p:cNvPr>
          <p:cNvSpPr/>
          <p:nvPr/>
        </p:nvSpPr>
        <p:spPr>
          <a:xfrm>
            <a:off x="4222204" y="3356992"/>
            <a:ext cx="9361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4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有人退群</a:t>
            </a:r>
            <a:endParaRPr lang="en-US" altLang="zh-CN" sz="14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F4D5CBAD-0646-43D3-ADA2-21D22C815FAF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5482344" y="3140968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7BE8C526-793C-49C8-821C-C22C8E96ADDD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6922504" y="3140968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箭头: 下 55">
            <a:extLst>
              <a:ext uri="{FF2B5EF4-FFF2-40B4-BE49-F238E27FC236}">
                <a16:creationId xmlns:a16="http://schemas.microsoft.com/office/drawing/2014/main" id="{27EC98C7-ECDD-4C36-B85E-C2AA0ACE353A}"/>
              </a:ext>
            </a:extLst>
          </p:cNvPr>
          <p:cNvSpPr/>
          <p:nvPr/>
        </p:nvSpPr>
        <p:spPr>
          <a:xfrm>
            <a:off x="4078188" y="1484784"/>
            <a:ext cx="648072" cy="1080120"/>
          </a:xfrm>
          <a:prstGeom prst="downArrow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3CD1BC52-EBD0-4E6E-B563-F73088A638AB}"/>
              </a:ext>
            </a:extLst>
          </p:cNvPr>
          <p:cNvSpPr/>
          <p:nvPr/>
        </p:nvSpPr>
        <p:spPr>
          <a:xfrm>
            <a:off x="3142084" y="1484784"/>
            <a:ext cx="16561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4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输入：</a:t>
            </a:r>
            <a:endParaRPr lang="en-US" altLang="zh-CN" sz="14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4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人员清单，</a:t>
            </a:r>
            <a:endParaRPr lang="en-US" altLang="zh-CN" sz="14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4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信息内容</a:t>
            </a:r>
            <a:endParaRPr lang="en-US" altLang="zh-CN" sz="14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箭头: 下 57">
            <a:extLst>
              <a:ext uri="{FF2B5EF4-FFF2-40B4-BE49-F238E27FC236}">
                <a16:creationId xmlns:a16="http://schemas.microsoft.com/office/drawing/2014/main" id="{5B6C7C85-3257-4408-947E-0C81AE130BF9}"/>
              </a:ext>
            </a:extLst>
          </p:cNvPr>
          <p:cNvSpPr/>
          <p:nvPr/>
        </p:nvSpPr>
        <p:spPr>
          <a:xfrm>
            <a:off x="4078188" y="5517232"/>
            <a:ext cx="648072" cy="1080120"/>
          </a:xfrm>
          <a:prstGeom prst="downArrow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72A6EB5-DC41-4422-88B5-1EA215E81A23}"/>
              </a:ext>
            </a:extLst>
          </p:cNvPr>
          <p:cNvSpPr/>
          <p:nvPr/>
        </p:nvSpPr>
        <p:spPr>
          <a:xfrm>
            <a:off x="4942284" y="5661248"/>
            <a:ext cx="16561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4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输出：</a:t>
            </a:r>
            <a:endParaRPr lang="en-US" altLang="zh-CN" sz="14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4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信息准确发送到人</a:t>
            </a:r>
            <a:endParaRPr lang="en-US" altLang="zh-CN" sz="14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>
            <a:hlinkClick r:id="rId7"/>
            <a:extLst>
              <a:ext uri="{FF2B5EF4-FFF2-40B4-BE49-F238E27FC236}">
                <a16:creationId xmlns:a16="http://schemas.microsoft.com/office/drawing/2014/main" id="{5857AE7E-3CF4-44A7-9DE6-252B5FF6C6DD}"/>
              </a:ext>
            </a:extLst>
          </p:cNvPr>
          <p:cNvSpPr/>
          <p:nvPr/>
        </p:nvSpPr>
        <p:spPr>
          <a:xfrm>
            <a:off x="8614692" y="2780928"/>
            <a:ext cx="1728192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注册事件回调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BC05CAF3-6586-45F9-90CC-54DBFA11A898}"/>
              </a:ext>
            </a:extLst>
          </p:cNvPr>
          <p:cNvSpPr/>
          <p:nvPr/>
        </p:nvSpPr>
        <p:spPr>
          <a:xfrm>
            <a:off x="8614692" y="3573016"/>
            <a:ext cx="1728192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个人系统收到消息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55F3C950-79C5-4AB5-A129-9A7572F96AE6}"/>
              </a:ext>
            </a:extLst>
          </p:cNvPr>
          <p:cNvSpPr/>
          <p:nvPr/>
        </p:nvSpPr>
        <p:spPr>
          <a:xfrm>
            <a:off x="8614692" y="4293096"/>
            <a:ext cx="1728192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发动钉钉给负责人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0AD35B8E-3CEA-491D-AC56-75E3D96F4EC2}"/>
              </a:ext>
            </a:extLst>
          </p:cNvPr>
          <p:cNvCxnSpPr>
            <a:stCxn id="60" idx="2"/>
            <a:endCxn id="61" idx="0"/>
          </p:cNvCxnSpPr>
          <p:nvPr/>
        </p:nvCxnSpPr>
        <p:spPr>
          <a:xfrm>
            <a:off x="9478788" y="3140968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4CCED948-05C1-46B9-B644-09F060C253B3}"/>
              </a:ext>
            </a:extLst>
          </p:cNvPr>
          <p:cNvCxnSpPr>
            <a:stCxn id="61" idx="2"/>
            <a:endCxn id="62" idx="0"/>
          </p:cNvCxnSpPr>
          <p:nvPr/>
        </p:nvCxnSpPr>
        <p:spPr>
          <a:xfrm>
            <a:off x="9478788" y="3933056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2D8C2800-9FB5-4120-8A26-A365A6CFBF25}"/>
              </a:ext>
            </a:extLst>
          </p:cNvPr>
          <p:cNvCxnSpPr>
            <a:cxnSpLocks/>
          </p:cNvCxnSpPr>
          <p:nvPr/>
        </p:nvCxnSpPr>
        <p:spPr>
          <a:xfrm>
            <a:off x="4078188" y="6597352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28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七、远程执行</a:t>
            </a:r>
            <a:r>
              <a:rPr lang="en-US" altLang="zh-CN" sz="2800" dirty="0" err="1"/>
              <a:t>jupyter</a:t>
            </a:r>
            <a:r>
              <a:rPr lang="zh-CN" altLang="en-US" sz="2800" dirty="0"/>
              <a:t>代码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、命令行执行</a:t>
            </a:r>
            <a:r>
              <a:rPr lang="en-US" altLang="zh-CN" sz="2000" dirty="0" err="1"/>
              <a:t>jupyter</a:t>
            </a:r>
            <a:r>
              <a:rPr lang="zh-CN" altLang="en-US" sz="2000" dirty="0"/>
              <a:t>代码</a:t>
            </a:r>
            <a:endParaRPr lang="en-US" altLang="zh-CN" sz="20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80B313B4-3A32-45C1-9025-DA010364CFC5}"/>
              </a:ext>
            </a:extLst>
          </p:cNvPr>
          <p:cNvSpPr txBox="1">
            <a:spLocks/>
          </p:cNvSpPr>
          <p:nvPr/>
        </p:nvSpPr>
        <p:spPr>
          <a:xfrm>
            <a:off x="1053853" y="2276872"/>
            <a:ext cx="2592288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2</a:t>
            </a:r>
            <a:r>
              <a:rPr lang="zh-CN" altLang="en-US" sz="2000" dirty="0"/>
              <a:t>、远程调用</a:t>
            </a:r>
            <a:endParaRPr lang="en-US" altLang="zh-CN" sz="2000" dirty="0"/>
          </a:p>
        </p:txBody>
      </p:sp>
      <p:sp>
        <p:nvSpPr>
          <p:cNvPr id="5" name="矩形 4">
            <a:hlinkClick r:id="rId2"/>
            <a:extLst>
              <a:ext uri="{FF2B5EF4-FFF2-40B4-BE49-F238E27FC236}">
                <a16:creationId xmlns:a16="http://schemas.microsoft.com/office/drawing/2014/main" id="{572ED607-B64E-4A73-9810-B29DC608BC20}"/>
              </a:ext>
            </a:extLst>
          </p:cNvPr>
          <p:cNvSpPr/>
          <p:nvPr/>
        </p:nvSpPr>
        <p:spPr>
          <a:xfrm>
            <a:off x="10610308" y="885942"/>
            <a:ext cx="130199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官方文档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931EBDA-1F46-4E61-BD0B-29FAC442AB72}"/>
              </a:ext>
            </a:extLst>
          </p:cNvPr>
          <p:cNvSpPr/>
          <p:nvPr/>
        </p:nvSpPr>
        <p:spPr>
          <a:xfrm>
            <a:off x="621804" y="1412776"/>
            <a:ext cx="11017224" cy="261610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100" dirty="0" err="1">
                <a:solidFill>
                  <a:srgbClr val="ABB2BF"/>
                </a:solidFill>
                <a:latin typeface="Courier New" panose="02070309020205020404" pitchFamily="49" charset="0"/>
              </a:rPr>
              <a:t>jupyter</a:t>
            </a:r>
            <a:r>
              <a:rPr lang="en-US" altLang="zh-CN" sz="1100" dirty="0">
                <a:solidFill>
                  <a:srgbClr val="ABB2BF"/>
                </a:solidFill>
                <a:latin typeface="Courier New" panose="02070309020205020404" pitchFamily="49" charset="0"/>
              </a:rPr>
              <a:t> </a:t>
            </a:r>
            <a:r>
              <a:rPr lang="en-US" altLang="zh-CN" sz="1100" dirty="0" err="1">
                <a:solidFill>
                  <a:srgbClr val="ABB2BF"/>
                </a:solidFill>
                <a:latin typeface="Courier New" panose="02070309020205020404" pitchFamily="49" charset="0"/>
              </a:rPr>
              <a:t>nbconvert</a:t>
            </a:r>
            <a:r>
              <a:rPr lang="en-US" altLang="zh-CN" sz="1100" dirty="0">
                <a:solidFill>
                  <a:srgbClr val="ABB2BF"/>
                </a:solidFill>
                <a:latin typeface="Courier New" panose="02070309020205020404" pitchFamily="49" charset="0"/>
              </a:rPr>
              <a:t> --</a:t>
            </a:r>
            <a:r>
              <a:rPr lang="en-US" altLang="zh-CN" sz="1100" dirty="0" err="1">
                <a:solidFill>
                  <a:srgbClr val="ABB2BF"/>
                </a:solidFill>
                <a:latin typeface="Courier New" panose="02070309020205020404" pitchFamily="49" charset="0"/>
              </a:rPr>
              <a:t>ExecutePreprocessor.timeout</a:t>
            </a:r>
            <a:r>
              <a:rPr lang="en-US" altLang="zh-CN" sz="1100" dirty="0">
                <a:solidFill>
                  <a:srgbClr val="ABB2BF"/>
                </a:solidFill>
                <a:latin typeface="Courier New" panose="02070309020205020404" pitchFamily="49" charset="0"/>
              </a:rPr>
              <a:t>=600  --execute </a:t>
            </a:r>
            <a:r>
              <a:rPr lang="zh-CN" altLang="en-US" sz="1100" dirty="0">
                <a:solidFill>
                  <a:srgbClr val="ABB2BF"/>
                </a:solidFill>
                <a:latin typeface="Courier New" panose="02070309020205020404" pitchFamily="49" charset="0"/>
              </a:rPr>
              <a:t>钉钉机器人</a:t>
            </a:r>
            <a:r>
              <a:rPr lang="en-US" altLang="zh-CN" sz="1100" dirty="0">
                <a:solidFill>
                  <a:srgbClr val="ABB2BF"/>
                </a:solidFill>
                <a:latin typeface="Courier New" panose="02070309020205020404" pitchFamily="49" charset="0"/>
              </a:rPr>
              <a:t>2.ipynb --to notebook --</a:t>
            </a:r>
            <a:r>
              <a:rPr lang="en-US" altLang="zh-CN" sz="1100" dirty="0" err="1">
                <a:solidFill>
                  <a:srgbClr val="ABB2BF"/>
                </a:solidFill>
                <a:latin typeface="Courier New" panose="02070309020205020404" pitchFamily="49" charset="0"/>
              </a:rPr>
              <a:t>inplace</a:t>
            </a:r>
            <a:endParaRPr lang="zh-CN" altLang="en-US" sz="1100" dirty="0"/>
          </a:p>
        </p:txBody>
      </p:sp>
      <p:sp>
        <p:nvSpPr>
          <p:cNvPr id="10" name="矩形 9">
            <a:hlinkClick r:id="rId3" action="ppaction://hlinkfile"/>
            <a:extLst>
              <a:ext uri="{FF2B5EF4-FFF2-40B4-BE49-F238E27FC236}">
                <a16:creationId xmlns:a16="http://schemas.microsoft.com/office/drawing/2014/main" id="{3C30A7D8-6D3B-476C-8C2E-CCE6505CF6FB}"/>
              </a:ext>
            </a:extLst>
          </p:cNvPr>
          <p:cNvSpPr/>
          <p:nvPr/>
        </p:nvSpPr>
        <p:spPr>
          <a:xfrm>
            <a:off x="621804" y="2924944"/>
            <a:ext cx="3024336" cy="4320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remote_execute_jupyter/dd_websocket.py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50AC4AE9-A372-4758-A8F7-642012583450}"/>
              </a:ext>
            </a:extLst>
          </p:cNvPr>
          <p:cNvSpPr txBox="1">
            <a:spLocks/>
          </p:cNvSpPr>
          <p:nvPr/>
        </p:nvSpPr>
        <p:spPr>
          <a:xfrm>
            <a:off x="1053852" y="3933056"/>
            <a:ext cx="4176464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 fontScale="92500"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3</a:t>
            </a:r>
            <a:r>
              <a:rPr lang="zh-CN" altLang="en-US" sz="2000" dirty="0"/>
              <a:t>、命令行执行</a:t>
            </a:r>
            <a:r>
              <a:rPr lang="en-US" altLang="zh-CN" sz="2000" dirty="0" err="1"/>
              <a:t>pyspark</a:t>
            </a:r>
            <a:r>
              <a:rPr lang="zh-CN" altLang="en-US" sz="2000" dirty="0"/>
              <a:t>，</a:t>
            </a:r>
            <a:r>
              <a:rPr lang="en-US" altLang="zh-CN" sz="2000" dirty="0"/>
              <a:t>spark-</a:t>
            </a:r>
            <a:r>
              <a:rPr lang="en-US" altLang="zh-CN" sz="2000" dirty="0" err="1"/>
              <a:t>sql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40687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八、聊聊微信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、微信应答模式</a:t>
            </a:r>
            <a:endParaRPr lang="en-US" altLang="zh-CN" sz="2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83C0C4C-9737-402D-92DA-426F091144FA}"/>
              </a:ext>
            </a:extLst>
          </p:cNvPr>
          <p:cNvSpPr/>
          <p:nvPr/>
        </p:nvSpPr>
        <p:spPr>
          <a:xfrm>
            <a:off x="1053852" y="6381328"/>
            <a:ext cx="90730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基于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flask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的微信订阅号聊天机器人项目：https://github.com/e271828182/weixin_robot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https://ss2.baidu.com/6ONYsjip0QIZ8tyhnq/it/u=3088020551,4198140884&amp;fm=96">
            <a:extLst>
              <a:ext uri="{FF2B5EF4-FFF2-40B4-BE49-F238E27FC236}">
                <a16:creationId xmlns:a16="http://schemas.microsoft.com/office/drawing/2014/main" id="{57CF5F0B-695A-40C3-8434-A50CF7C1C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860" y="1556792"/>
            <a:ext cx="115252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B9EC2FF-B94B-49DC-B29E-EDAF4FBCF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8268" y="1196752"/>
            <a:ext cx="1581150" cy="13811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79B31B4-1BE5-4AC9-BD01-D0AA736981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4692" y="1340768"/>
            <a:ext cx="1390650" cy="1123950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9DCAB50-7262-48F5-B1B9-E8845F4BC686}"/>
              </a:ext>
            </a:extLst>
          </p:cNvPr>
          <p:cNvCxnSpPr/>
          <p:nvPr/>
        </p:nvCxnSpPr>
        <p:spPr>
          <a:xfrm>
            <a:off x="2205980" y="1700808"/>
            <a:ext cx="259228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78D0B99-7D40-4B2B-B4AB-43C8AFBF2324}"/>
              </a:ext>
            </a:extLst>
          </p:cNvPr>
          <p:cNvCxnSpPr/>
          <p:nvPr/>
        </p:nvCxnSpPr>
        <p:spPr>
          <a:xfrm>
            <a:off x="6238428" y="1700808"/>
            <a:ext cx="259228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BDC97E3-6BD0-47CF-83BB-1A88EFB854A7}"/>
              </a:ext>
            </a:extLst>
          </p:cNvPr>
          <p:cNvCxnSpPr>
            <a:cxnSpLocks/>
          </p:cNvCxnSpPr>
          <p:nvPr/>
        </p:nvCxnSpPr>
        <p:spPr>
          <a:xfrm flipH="1">
            <a:off x="2205980" y="2060848"/>
            <a:ext cx="244827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A2F5963-0D31-4A42-8426-8827BC4FAACA}"/>
              </a:ext>
            </a:extLst>
          </p:cNvPr>
          <p:cNvCxnSpPr>
            <a:cxnSpLocks/>
          </p:cNvCxnSpPr>
          <p:nvPr/>
        </p:nvCxnSpPr>
        <p:spPr>
          <a:xfrm flipH="1">
            <a:off x="6238428" y="2060848"/>
            <a:ext cx="244827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标题 1">
            <a:extLst>
              <a:ext uri="{FF2B5EF4-FFF2-40B4-BE49-F238E27FC236}">
                <a16:creationId xmlns:a16="http://schemas.microsoft.com/office/drawing/2014/main" id="{B43ED899-41D9-4C6F-B40B-109562537377}"/>
              </a:ext>
            </a:extLst>
          </p:cNvPr>
          <p:cNvSpPr txBox="1">
            <a:spLocks/>
          </p:cNvSpPr>
          <p:nvPr/>
        </p:nvSpPr>
        <p:spPr>
          <a:xfrm>
            <a:off x="1125860" y="2575318"/>
            <a:ext cx="1440160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1600" dirty="0"/>
              <a:t>微信客户端</a:t>
            </a:r>
            <a:endParaRPr lang="en-US" altLang="zh-CN" sz="1600" dirty="0"/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809ADF29-AA4A-41E0-BFCD-58F769642CCE}"/>
              </a:ext>
            </a:extLst>
          </p:cNvPr>
          <p:cNvSpPr txBox="1">
            <a:spLocks/>
          </p:cNvSpPr>
          <p:nvPr/>
        </p:nvSpPr>
        <p:spPr>
          <a:xfrm>
            <a:off x="4726260" y="2575318"/>
            <a:ext cx="1800200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1600" dirty="0"/>
              <a:t>腾讯家的服务器</a:t>
            </a:r>
            <a:endParaRPr lang="en-US" altLang="zh-CN" sz="1600" dirty="0"/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363E9CC7-0F48-4557-B2DD-2F67C903024C}"/>
              </a:ext>
            </a:extLst>
          </p:cNvPr>
          <p:cNvSpPr txBox="1">
            <a:spLocks/>
          </p:cNvSpPr>
          <p:nvPr/>
        </p:nvSpPr>
        <p:spPr>
          <a:xfrm>
            <a:off x="8614692" y="2564904"/>
            <a:ext cx="1800200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1600" dirty="0"/>
              <a:t>自己的服务器</a:t>
            </a:r>
            <a:endParaRPr lang="en-US" altLang="zh-CN" sz="1600" dirty="0"/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4997A237-7AF5-47D5-86D9-07C61620EFBF}"/>
              </a:ext>
            </a:extLst>
          </p:cNvPr>
          <p:cNvSpPr txBox="1">
            <a:spLocks/>
          </p:cNvSpPr>
          <p:nvPr/>
        </p:nvSpPr>
        <p:spPr>
          <a:xfrm>
            <a:off x="7174532" y="1196752"/>
            <a:ext cx="1440160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1600" dirty="0"/>
              <a:t>post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D14F0D7B-46AF-46F3-8A6E-B599CD672204}"/>
              </a:ext>
            </a:extLst>
          </p:cNvPr>
          <p:cNvSpPr txBox="1">
            <a:spLocks/>
          </p:cNvSpPr>
          <p:nvPr/>
        </p:nvSpPr>
        <p:spPr>
          <a:xfrm>
            <a:off x="7030516" y="1988840"/>
            <a:ext cx="1440160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1600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115583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DFBA2EF8-28F9-4944-BE95-2BCD531B4BB4}"/>
              </a:ext>
            </a:extLst>
          </p:cNvPr>
          <p:cNvSpPr/>
          <p:nvPr/>
        </p:nvSpPr>
        <p:spPr>
          <a:xfrm>
            <a:off x="4078476" y="2967335"/>
            <a:ext cx="4031874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谢谢！</a:t>
            </a:r>
            <a:endParaRPr lang="zh-CN" altLang="en-US" sz="1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一、</a:t>
            </a:r>
            <a:r>
              <a:rPr lang="en-US" altLang="zh-CN" sz="2800" dirty="0"/>
              <a:t>http</a:t>
            </a:r>
            <a:r>
              <a:rPr lang="zh-CN" altLang="en-US" sz="2800" dirty="0"/>
              <a:t>协议简单介绍</a:t>
            </a:r>
            <a:endParaRPr lang="en-US" altLang="zh-CN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A9A463B-1FAF-4D98-92D1-DA59ED52C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04" y="1340768"/>
            <a:ext cx="5372100" cy="46863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D503EB2-03FD-4833-BA0B-08BDF8931C56}"/>
              </a:ext>
            </a:extLst>
          </p:cNvPr>
          <p:cNvSpPr/>
          <p:nvPr/>
        </p:nvSpPr>
        <p:spPr>
          <a:xfrm>
            <a:off x="6096000" y="1772816"/>
            <a:ext cx="6092825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GET /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s?wd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keyward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? HTTP/1.1  </a:t>
            </a:r>
          </a:p>
          <a:p>
            <a:pPr latinLnBrk="1"/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Host: www.baidu.com</a:t>
            </a:r>
          </a:p>
          <a:p>
            <a:pPr latinLnBrk="1"/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User-Agent: Mozilla/5.0 (Windows NT 10.0; Win64; x64) 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AppleWebKit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/537.36 (KHTML, like Gecko) Chrome/66.0.3359.139 Safari/537.36</a:t>
            </a:r>
            <a:endParaRPr lang="en-US" altLang="zh-CN" sz="12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1AD7AAC-E7DF-4C4F-B19D-884963B2159A}"/>
              </a:ext>
            </a:extLst>
          </p:cNvPr>
          <p:cNvSpPr/>
          <p:nvPr/>
        </p:nvSpPr>
        <p:spPr>
          <a:xfrm>
            <a:off x="6101579" y="3083753"/>
            <a:ext cx="6092825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POST /login HTTP/1.1  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Host: cas.nidianwo.com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Content-Length: 120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Content-Type: application/x-www-form-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urlencoded</a:t>
            </a:r>
            <a:endParaRPr lang="en-US" altLang="zh-CN" sz="12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Username=04891&amp;password=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xxxxxx</a:t>
            </a:r>
            <a:endParaRPr lang="zh-CN" altLang="en-US" sz="1200" dirty="0">
              <a:solidFill>
                <a:srgbClr val="5C5C5C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7AEEF8E-D1C1-4B56-A1CC-C6BB307F49CA}"/>
              </a:ext>
            </a:extLst>
          </p:cNvPr>
          <p:cNvSpPr/>
          <p:nvPr/>
        </p:nvSpPr>
        <p:spPr>
          <a:xfrm>
            <a:off x="6103169" y="4832689"/>
            <a:ext cx="6092825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POST /login HTTP/1.1  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Host: cas.nidianwo.com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Content-Length: 120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Content-Type: application/json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{“username”:04891,”password”:”xxxxxx”}</a:t>
            </a:r>
            <a:endParaRPr lang="zh-CN" altLang="en-US" sz="1200" dirty="0">
              <a:solidFill>
                <a:srgbClr val="5C5C5C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A7DBF23-3524-422D-A470-C73EF5F8D8A0}"/>
              </a:ext>
            </a:extLst>
          </p:cNvPr>
          <p:cNvSpPr/>
          <p:nvPr/>
        </p:nvSpPr>
        <p:spPr>
          <a:xfrm>
            <a:off x="6094412" y="1327766"/>
            <a:ext cx="6092825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方式提交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A0BA6C5-032B-45F0-9C2E-CE191EA43562}"/>
              </a:ext>
            </a:extLst>
          </p:cNvPr>
          <p:cNvSpPr/>
          <p:nvPr/>
        </p:nvSpPr>
        <p:spPr>
          <a:xfrm>
            <a:off x="6094411" y="2741673"/>
            <a:ext cx="6092825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方式提交（表单格式）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58E171-B5B7-4E19-B571-D9ACD93C06E5}"/>
              </a:ext>
            </a:extLst>
          </p:cNvPr>
          <p:cNvSpPr/>
          <p:nvPr/>
        </p:nvSpPr>
        <p:spPr>
          <a:xfrm>
            <a:off x="6101579" y="4497660"/>
            <a:ext cx="6092825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方式提交（</a:t>
            </a:r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格式）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33C7A7F0-7F31-439C-914C-9B9AD3BC568A}"/>
              </a:ext>
            </a:extLst>
          </p:cNvPr>
          <p:cNvSpPr txBox="1">
            <a:spLocks/>
          </p:cNvSpPr>
          <p:nvPr/>
        </p:nvSpPr>
        <p:spPr>
          <a:xfrm>
            <a:off x="1053851" y="6228160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000" dirty="0"/>
              <a:t>注意：</a:t>
            </a:r>
            <a:r>
              <a:rPr lang="en-US" altLang="zh-CN" sz="2000" dirty="0"/>
              <a:t>POST</a:t>
            </a:r>
            <a:r>
              <a:rPr lang="zh-CN" altLang="en-US" sz="2000" dirty="0"/>
              <a:t>请求保证数据格式与</a:t>
            </a:r>
            <a:r>
              <a:rPr lang="en-US" altLang="zh-CN" sz="2000" dirty="0"/>
              <a:t>Content-Type</a:t>
            </a:r>
            <a:r>
              <a:rPr lang="zh-CN" altLang="en-US" sz="2000" dirty="0"/>
              <a:t>一致</a:t>
            </a:r>
            <a:endParaRPr lang="en-US" altLang="zh-CN" sz="2000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6D8DDEF1-812F-4B00-80B9-7EF6DBB2B81B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、两种提交方式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7491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一、</a:t>
            </a:r>
            <a:r>
              <a:rPr lang="en-US" altLang="zh-CN" sz="2800" dirty="0"/>
              <a:t>http</a:t>
            </a:r>
            <a:r>
              <a:rPr lang="zh-CN" altLang="en-US" sz="2800" dirty="0"/>
              <a:t>协议简单介绍</a:t>
            </a:r>
            <a:endParaRPr lang="en-US" altLang="zh-CN" sz="28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E1E917F-E17B-4A54-A3F7-20EB449DD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04" y="1484784"/>
            <a:ext cx="6334125" cy="1381125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49D54533-6430-468B-B314-CBB84237C172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2</a:t>
            </a:r>
            <a:r>
              <a:rPr lang="zh-CN" altLang="en-US" sz="2000" dirty="0"/>
              <a:t>、</a:t>
            </a:r>
            <a:r>
              <a:rPr lang="en-US" altLang="zh-CN" sz="2000" dirty="0"/>
              <a:t>URI</a:t>
            </a:r>
            <a:r>
              <a:rPr lang="zh-CN" altLang="en-US" sz="2000" dirty="0"/>
              <a:t>格式（统一资源标志符 </a:t>
            </a:r>
            <a:r>
              <a:rPr lang="en-US" altLang="zh-CN" sz="2000" dirty="0"/>
              <a:t>Uniform Resource Identifier</a:t>
            </a:r>
            <a:r>
              <a:rPr lang="zh-CN" altLang="en-US" sz="2000" dirty="0"/>
              <a:t>）</a:t>
            </a:r>
            <a:endParaRPr lang="en-US" altLang="zh-CN" sz="20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6FED98E-FEBE-4AD9-ADF5-E47A38B39670}"/>
              </a:ext>
            </a:extLst>
          </p:cNvPr>
          <p:cNvSpPr/>
          <p:nvPr/>
        </p:nvSpPr>
        <p:spPr>
          <a:xfrm>
            <a:off x="742453" y="3125286"/>
            <a:ext cx="996047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协议名：</a:t>
            </a:r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，其他协议有</a:t>
            </a:r>
            <a:r>
              <a:rPr lang="en-US" altLang="zh-CN" sz="1600" b="0" i="0" dirty="0" err="1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https,smtp,ftp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登陆信息：可选项</a:t>
            </a:r>
            <a:endParaRPr lang="en-US" altLang="zh-CN" sz="16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服务器地址：</a:t>
            </a:r>
            <a:r>
              <a:rPr lang="en-US" altLang="zh-CN" sz="1600" b="0" i="0" dirty="0" err="1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1600" b="0" i="0" dirty="0" err="1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服务器可解析的域名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服务器端口号：</a:t>
            </a:r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服务默认</a:t>
            </a:r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端口，</a:t>
            </a:r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服务默认</a:t>
            </a:r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443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端口（</a:t>
            </a:r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ping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命令可获取域名绑定的</a:t>
            </a:r>
            <a:r>
              <a:rPr lang="en-US" altLang="zh-CN" sz="1600" dirty="0" err="1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带层次的文件路径：</a:t>
            </a:r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path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，中文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一般称为路径或路由</a:t>
            </a:r>
            <a:endParaRPr lang="en-US" altLang="zh-CN" sz="16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查询字符串：</a:t>
            </a:r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请求数据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片段标识符：可选项（可标识文档的某个位置）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909FFDC-7332-4C81-ABF5-31ADED46D8CD}"/>
              </a:ext>
            </a:extLst>
          </p:cNvPr>
          <p:cNvSpPr/>
          <p:nvPr/>
        </p:nvSpPr>
        <p:spPr>
          <a:xfrm>
            <a:off x="765820" y="2852936"/>
            <a:ext cx="8723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5C5C5C"/>
                </a:solidFill>
                <a:latin typeface="Consolas" panose="020B0609020204030204" pitchFamily="49" charset="0"/>
              </a:rPr>
              <a:t>http://spark.apache.org/docs/latest/api/python/pyspark.sql.html#pyspark.sql.SparkSession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774FBE2-E9B1-44A1-8F3A-B10344AFA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868" y="5436924"/>
            <a:ext cx="6677025" cy="78105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564BE71E-92AC-4275-BC47-D4A2EEC9D5D3}"/>
              </a:ext>
            </a:extLst>
          </p:cNvPr>
          <p:cNvSpPr/>
          <p:nvPr/>
        </p:nvSpPr>
        <p:spPr>
          <a:xfrm>
            <a:off x="1053852" y="4980947"/>
            <a:ext cx="73448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（统一资源定位符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uniform resource location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323F4737-43EA-4AC2-99C8-89C332C5956A}"/>
              </a:ext>
            </a:extLst>
          </p:cNvPr>
          <p:cNvSpPr txBox="1">
            <a:spLocks/>
          </p:cNvSpPr>
          <p:nvPr/>
        </p:nvSpPr>
        <p:spPr>
          <a:xfrm>
            <a:off x="1053851" y="6228160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000" dirty="0"/>
              <a:t>更多</a:t>
            </a:r>
            <a:r>
              <a:rPr lang="en-US" altLang="zh-CN" sz="2000" dirty="0"/>
              <a:t>http</a:t>
            </a:r>
            <a:r>
              <a:rPr lang="zh-CN" altLang="en-US" sz="2000" dirty="0"/>
              <a:t>内容，请查阅</a:t>
            </a:r>
            <a:r>
              <a:rPr lang="en-US" altLang="zh-CN" sz="2000" dirty="0"/>
              <a:t>《</a:t>
            </a:r>
            <a:r>
              <a:rPr lang="zh-CN" altLang="en-US" sz="2000" dirty="0"/>
              <a:t>图解</a:t>
            </a:r>
            <a:r>
              <a:rPr lang="en-US" altLang="zh-CN" sz="2000" dirty="0"/>
              <a:t>HTTP》</a:t>
            </a:r>
          </a:p>
        </p:txBody>
      </p:sp>
    </p:spTree>
    <p:extLst>
      <p:ext uri="{BB962C8B-B14F-4D97-AF65-F5344CB8AC3E}">
        <p14:creationId xmlns:p14="http://schemas.microsoft.com/office/powerpoint/2010/main" val="386095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一、</a:t>
            </a:r>
            <a:r>
              <a:rPr lang="en-US" altLang="zh-CN" sz="2800" dirty="0"/>
              <a:t>http</a:t>
            </a:r>
            <a:r>
              <a:rPr lang="zh-CN" altLang="en-US" sz="2800" dirty="0"/>
              <a:t>协议简单介绍</a:t>
            </a:r>
            <a:endParaRPr lang="en-US" altLang="zh-CN" sz="2800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49D54533-6430-468B-B314-CBB84237C172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3</a:t>
            </a:r>
            <a:r>
              <a:rPr lang="zh-CN" altLang="en-US" sz="2000" dirty="0"/>
              <a:t>、</a:t>
            </a:r>
            <a:r>
              <a:rPr lang="en-US" altLang="zh-CN" sz="2000" dirty="0"/>
              <a:t>python</a:t>
            </a:r>
            <a:r>
              <a:rPr lang="zh-CN" altLang="en-US" sz="2000"/>
              <a:t>代码实现</a:t>
            </a:r>
            <a:endParaRPr lang="en-US" altLang="zh-CN" sz="20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0670841-406F-4772-BCB5-4395202FE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8" y="1412776"/>
            <a:ext cx="11002747" cy="5238563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# -*- coding: utf-8 -*- 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# 带参数的get请求 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url_3 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u'</a:t>
            </a:r>
            <a:r>
              <a:rPr kumimoji="0" lang="zh-CN" altLang="zh-CN" sz="1100" b="0" i="0" u="sng" strike="noStrike" cap="none" normalizeH="0" baseline="0" dirty="0">
                <a:ln>
                  <a:noFill/>
                </a:ln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http://www.sina.com.cn/mid/search.shtml?range=all&amp;c=news&amp;q=钉钉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req 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=url_3)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info 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text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(info)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# post请求 json格式数据 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dd_url 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100" b="0" i="0" u="sng" strike="noStrike" cap="none" normalizeH="0" baseline="0" dirty="0">
                <a:ln>
                  <a:noFill/>
                </a:ln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https://oapi.dingtalk.com/robot/send?access_token=33e573e59594249cdbbdf854a3e2d6326e155e3df811c2fc5191cd8041ba337e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dd_content = {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"msgtype"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"markdown"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"at"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{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"atMobiles"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[],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"isAtAll"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True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},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"markdown"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{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u"告警机器人测试"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%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u'消息通知'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(dd_content)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req 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=dd_url,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dumps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(dd_content),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'application/json'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info 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text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(info)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>
            <a:hlinkClick r:id="rId2" action="ppaction://hlinkfile"/>
            <a:extLst>
              <a:ext uri="{FF2B5EF4-FFF2-40B4-BE49-F238E27FC236}">
                <a16:creationId xmlns:a16="http://schemas.microsoft.com/office/drawing/2014/main" id="{98298F64-C157-41B3-B765-F41BB225B1C6}"/>
              </a:ext>
            </a:extLst>
          </p:cNvPr>
          <p:cNvSpPr/>
          <p:nvPr/>
        </p:nvSpPr>
        <p:spPr>
          <a:xfrm>
            <a:off x="8686700" y="6641976"/>
            <a:ext cx="2880320" cy="2160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示例代码：</a:t>
            </a:r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http/requests_doem.py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965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二、钉钉群自定义机器人开发</a:t>
            </a:r>
            <a:endParaRPr lang="en-US" altLang="zh-CN" sz="2800" dirty="0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33DE86B6-EF55-4528-B3A7-E51EFB938961}"/>
              </a:ext>
            </a:extLst>
          </p:cNvPr>
          <p:cNvGrpSpPr/>
          <p:nvPr/>
        </p:nvGrpSpPr>
        <p:grpSpPr>
          <a:xfrm>
            <a:off x="405214" y="1345002"/>
            <a:ext cx="11521846" cy="4820302"/>
            <a:chOff x="405214" y="1345002"/>
            <a:chExt cx="11521846" cy="4820302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4475A048-6037-4EA0-A6D8-7DA3296FA06B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5214" y="1359367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0D927DCA-962E-4F0D-8094-4A8E001D0A89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5697" y="3023036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8A79FCE8-00BE-4F87-94C8-5AFA79484639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5214" y="4725304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6FD15A3D-0238-44E7-8E7D-EFD2655E2805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66137" y="1345002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61FFC0E4-1AA3-46B0-A9E2-BA54C3B49E51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66137" y="3023036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77C8CEE2-634B-41A8-A0B8-0C75EBC84460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66137" y="4720503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63607A34-C7DE-4069-B1F8-84AE9FA054D7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316808" y="1359367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01DAB33B-CA04-43FD-96D3-82FE6B2850EC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312300" y="3023036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16AC15A0-4B9E-48C9-9906-84302B9B23DD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327060" y="4705190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cxnSp>
          <p:nvCxnSpPr>
            <p:cNvPr id="22" name="连接符: 曲线 21">
              <a:extLst>
                <a:ext uri="{FF2B5EF4-FFF2-40B4-BE49-F238E27FC236}">
                  <a16:creationId xmlns:a16="http://schemas.microsoft.com/office/drawing/2014/main" id="{F1CC038F-DB68-46DC-8B12-25143184886A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 flipV="1">
              <a:off x="4005214" y="2065002"/>
              <a:ext cx="360923" cy="3380302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箭头: 下 24">
              <a:extLst>
                <a:ext uri="{FF2B5EF4-FFF2-40B4-BE49-F238E27FC236}">
                  <a16:creationId xmlns:a16="http://schemas.microsoft.com/office/drawing/2014/main" id="{B1698F08-C458-41FF-8B7D-6B49111D82BA}"/>
                </a:ext>
              </a:extLst>
            </p:cNvPr>
            <p:cNvSpPr/>
            <p:nvPr/>
          </p:nvSpPr>
          <p:spPr>
            <a:xfrm>
              <a:off x="1975569" y="2818385"/>
              <a:ext cx="216024" cy="18965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箭头: 下 25">
              <a:extLst>
                <a:ext uri="{FF2B5EF4-FFF2-40B4-BE49-F238E27FC236}">
                  <a16:creationId xmlns:a16="http://schemas.microsoft.com/office/drawing/2014/main" id="{4352551C-DD5E-470B-AEFE-1F95DAAC8693}"/>
                </a:ext>
              </a:extLst>
            </p:cNvPr>
            <p:cNvSpPr/>
            <p:nvPr/>
          </p:nvSpPr>
          <p:spPr>
            <a:xfrm>
              <a:off x="1967892" y="4490429"/>
              <a:ext cx="216024" cy="18965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箭头: 下 26">
              <a:extLst>
                <a:ext uri="{FF2B5EF4-FFF2-40B4-BE49-F238E27FC236}">
                  <a16:creationId xmlns:a16="http://schemas.microsoft.com/office/drawing/2014/main" id="{69D75C4D-5BD9-4752-AE7B-EDB2F86C7271}"/>
                </a:ext>
              </a:extLst>
            </p:cNvPr>
            <p:cNvSpPr/>
            <p:nvPr/>
          </p:nvSpPr>
          <p:spPr>
            <a:xfrm>
              <a:off x="5950113" y="2799367"/>
              <a:ext cx="216024" cy="18965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箭头: 下 27">
              <a:extLst>
                <a:ext uri="{FF2B5EF4-FFF2-40B4-BE49-F238E27FC236}">
                  <a16:creationId xmlns:a16="http://schemas.microsoft.com/office/drawing/2014/main" id="{3C4B394F-DE53-4A0B-8D97-38B430B755EF}"/>
                </a:ext>
              </a:extLst>
            </p:cNvPr>
            <p:cNvSpPr/>
            <p:nvPr/>
          </p:nvSpPr>
          <p:spPr>
            <a:xfrm>
              <a:off x="5942436" y="4471411"/>
              <a:ext cx="216024" cy="18965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箭头: 下 28">
              <a:extLst>
                <a:ext uri="{FF2B5EF4-FFF2-40B4-BE49-F238E27FC236}">
                  <a16:creationId xmlns:a16="http://schemas.microsoft.com/office/drawing/2014/main" id="{F813B6F2-C2EF-47ED-8484-5C96F4195564}"/>
                </a:ext>
              </a:extLst>
            </p:cNvPr>
            <p:cNvSpPr/>
            <p:nvPr/>
          </p:nvSpPr>
          <p:spPr>
            <a:xfrm>
              <a:off x="9897190" y="2790992"/>
              <a:ext cx="216024" cy="18965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箭头: 下 29">
              <a:extLst>
                <a:ext uri="{FF2B5EF4-FFF2-40B4-BE49-F238E27FC236}">
                  <a16:creationId xmlns:a16="http://schemas.microsoft.com/office/drawing/2014/main" id="{963DA49D-21D3-4C64-A542-C13E677FEAD2}"/>
                </a:ext>
              </a:extLst>
            </p:cNvPr>
            <p:cNvSpPr/>
            <p:nvPr/>
          </p:nvSpPr>
          <p:spPr>
            <a:xfrm>
              <a:off x="9889513" y="4463036"/>
              <a:ext cx="216024" cy="18965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连接符: 曲线 30">
              <a:extLst>
                <a:ext uri="{FF2B5EF4-FFF2-40B4-BE49-F238E27FC236}">
                  <a16:creationId xmlns:a16="http://schemas.microsoft.com/office/drawing/2014/main" id="{7212BDB0-A8BD-4576-A804-91926543F422}"/>
                </a:ext>
              </a:extLst>
            </p:cNvPr>
            <p:cNvCxnSpPr>
              <a:cxnSpLocks/>
              <a:stCxn id="13" idx="3"/>
              <a:endCxn id="14" idx="1"/>
            </p:cNvCxnSpPr>
            <p:nvPr/>
          </p:nvCxnSpPr>
          <p:spPr>
            <a:xfrm flipV="1">
              <a:off x="7966137" y="2079367"/>
              <a:ext cx="350671" cy="3361136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、给群聊添加自定义钉钉机器人</a:t>
            </a:r>
            <a:endParaRPr lang="en-US" altLang="zh-CN" sz="2000" dirty="0"/>
          </a:p>
        </p:txBody>
      </p:sp>
      <p:sp>
        <p:nvSpPr>
          <p:cNvPr id="37" name="标题 1">
            <a:extLst>
              <a:ext uri="{FF2B5EF4-FFF2-40B4-BE49-F238E27FC236}">
                <a16:creationId xmlns:a16="http://schemas.microsoft.com/office/drawing/2014/main" id="{FF7BF41A-FBA5-4A88-AC67-FC4DABD0A4C2}"/>
              </a:ext>
            </a:extLst>
          </p:cNvPr>
          <p:cNvSpPr txBox="1">
            <a:spLocks/>
          </p:cNvSpPr>
          <p:nvPr/>
        </p:nvSpPr>
        <p:spPr>
          <a:xfrm>
            <a:off x="1053851" y="6228160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000" dirty="0"/>
              <a:t>主要目的：拿到</a:t>
            </a:r>
            <a:r>
              <a:rPr lang="en-US" altLang="zh-CN" sz="2000" dirty="0"/>
              <a:t>webhook</a:t>
            </a:r>
            <a:r>
              <a:rPr lang="zh-CN" altLang="en-US" sz="2000" dirty="0"/>
              <a:t>（指使钉钉机器人的</a:t>
            </a:r>
            <a:r>
              <a:rPr lang="en-US" altLang="zh-CN" sz="2000" dirty="0" err="1"/>
              <a:t>url</a:t>
            </a:r>
            <a:r>
              <a:rPr lang="zh-CN" altLang="en-US" sz="2000" dirty="0"/>
              <a:t>）</a:t>
            </a:r>
            <a:r>
              <a:rPr lang="en-US" altLang="zh-CN" sz="2000" dirty="0"/>
              <a:t>,</a:t>
            </a:r>
            <a:r>
              <a:rPr lang="zh-CN" altLang="en-US" sz="2000" dirty="0"/>
              <a:t>该</a:t>
            </a:r>
            <a:r>
              <a:rPr lang="en-US" altLang="zh-CN" sz="2000" dirty="0" err="1"/>
              <a:t>url</a:t>
            </a:r>
            <a:r>
              <a:rPr lang="zh-CN" altLang="en-US" sz="2000" dirty="0"/>
              <a:t>只对创建人可见</a:t>
            </a:r>
            <a:endParaRPr lang="en-US" altLang="zh-CN" sz="2000" dirty="0"/>
          </a:p>
        </p:txBody>
      </p:sp>
      <p:sp>
        <p:nvSpPr>
          <p:cNvPr id="3" name="矩形 2">
            <a:hlinkClick r:id="rId11"/>
            <a:extLst>
              <a:ext uri="{FF2B5EF4-FFF2-40B4-BE49-F238E27FC236}">
                <a16:creationId xmlns:a16="http://schemas.microsoft.com/office/drawing/2014/main" id="{C1C2F7A0-3DDE-4A3D-9358-DEDFC5A589B7}"/>
              </a:ext>
            </a:extLst>
          </p:cNvPr>
          <p:cNvSpPr/>
          <p:nvPr/>
        </p:nvSpPr>
        <p:spPr>
          <a:xfrm>
            <a:off x="10610308" y="885942"/>
            <a:ext cx="130199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官方文档</a:t>
            </a:r>
          </a:p>
        </p:txBody>
      </p:sp>
    </p:spTree>
    <p:extLst>
      <p:ext uri="{BB962C8B-B14F-4D97-AF65-F5344CB8AC3E}">
        <p14:creationId xmlns:p14="http://schemas.microsoft.com/office/powerpoint/2010/main" val="333487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二、钉钉群自定义机器人开发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2</a:t>
            </a:r>
            <a:r>
              <a:rPr lang="zh-CN" altLang="en-US" sz="2000" dirty="0"/>
              <a:t>、发送简单文字消息</a:t>
            </a:r>
            <a:endParaRPr lang="en-US" altLang="zh-CN" sz="2000" dirty="0"/>
          </a:p>
        </p:txBody>
      </p:sp>
      <p:sp>
        <p:nvSpPr>
          <p:cNvPr id="4" name="矩形 3">
            <a:hlinkClick r:id="rId2"/>
            <a:extLst>
              <a:ext uri="{FF2B5EF4-FFF2-40B4-BE49-F238E27FC236}">
                <a16:creationId xmlns:a16="http://schemas.microsoft.com/office/drawing/2014/main" id="{9803B21A-D339-4421-AD5F-21EBFFAC81FC}"/>
              </a:ext>
            </a:extLst>
          </p:cNvPr>
          <p:cNvSpPr/>
          <p:nvPr/>
        </p:nvSpPr>
        <p:spPr>
          <a:xfrm>
            <a:off x="10610308" y="885942"/>
            <a:ext cx="130199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官方文档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F755C7D-6CDD-4F48-8D99-497785B9D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8" y="1412776"/>
            <a:ext cx="11002747" cy="3884346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-*- coding: utf-8 -*-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requests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json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def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en-US" altLang="zh-CN" sz="1100" dirty="0" err="1">
                <a:solidFill>
                  <a:srgbClr val="61AFEF"/>
                </a:solidFill>
                <a:latin typeface="Arial Unicode MS" panose="020B0604020202020204" pitchFamily="34" charset="-122"/>
              </a:rPr>
              <a:t>send_msg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url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mobiles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=[]):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dd_content = {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"msgtype"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"text"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"at"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{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"atMobiles"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[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str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(m)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for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m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list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(mobiles)],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"isAtAll"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False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},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"text"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{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"content"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%s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% t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(dd_content)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requests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post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(url,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data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json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dumps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(dd_content),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headers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={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'content-type'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'application/json'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}).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text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dd_robot_url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</a:t>
            </a:r>
            <a:r>
              <a:rPr lang="zh-CN" altLang="zh-CN" sz="1100" u="sng" dirty="0">
                <a:solidFill>
                  <a:srgbClr val="56B6C2"/>
                </a:solidFill>
                <a:latin typeface="Arial Unicode MS" panose="020B0604020202020204" pitchFamily="34" charset="-122"/>
              </a:rPr>
              <a:t>https://oapi.dingtalk.com/robot/send?access_token=33e573e59594249cdbbdf854a3e2d6326e155e3df811c2fc5191cd8041ba337e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 err="1">
                <a:solidFill>
                  <a:srgbClr val="61AFEF"/>
                </a:solidFill>
                <a:latin typeface="Arial Unicode MS" panose="020B0604020202020204" pitchFamily="34" charset="-122"/>
              </a:rPr>
              <a:t>send_msg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u'消息主体'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url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=dd_robot_url,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mobiles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'15150375379'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])</a:t>
            </a:r>
            <a:endParaRPr lang="zh-CN" altLang="zh-CN" sz="1100" dirty="0">
              <a:latin typeface="Arial" panose="020B0604020202020204" pitchFamily="34" charset="0"/>
            </a:endParaRPr>
          </a:p>
        </p:txBody>
      </p:sp>
      <p:sp>
        <p:nvSpPr>
          <p:cNvPr id="6" name="矩形 5">
            <a:hlinkClick r:id="rId3" action="ppaction://hlinkfile"/>
            <a:extLst>
              <a:ext uri="{FF2B5EF4-FFF2-40B4-BE49-F238E27FC236}">
                <a16:creationId xmlns:a16="http://schemas.microsoft.com/office/drawing/2014/main" id="{B0B96FEE-DAE1-4F31-A084-236A875C31AF}"/>
              </a:ext>
            </a:extLst>
          </p:cNvPr>
          <p:cNvSpPr/>
          <p:nvPr/>
        </p:nvSpPr>
        <p:spPr>
          <a:xfrm>
            <a:off x="7462564" y="5373216"/>
            <a:ext cx="4104456" cy="4935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示例代码：</a:t>
            </a:r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group_chat_robot/send_text_msg.py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258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二、钉钉群自定义机器人开发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3</a:t>
            </a:r>
            <a:r>
              <a:rPr lang="zh-CN" altLang="en-US" sz="2000" dirty="0"/>
              <a:t>、发送</a:t>
            </a:r>
            <a:r>
              <a:rPr lang="en-US" altLang="zh-CN" sz="2000" dirty="0"/>
              <a:t>markdown</a:t>
            </a:r>
            <a:r>
              <a:rPr lang="zh-CN" altLang="en-US" sz="2000" dirty="0"/>
              <a:t>消息</a:t>
            </a:r>
            <a:endParaRPr lang="en-US" altLang="zh-CN" sz="2000" dirty="0"/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17ADB8EB-B0FC-4DC0-B91A-5A5941BCC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8" y="1412776"/>
            <a:ext cx="11002747" cy="4392178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-*- coding: utf-8 -*-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requests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json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def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en-US" altLang="zh-CN" sz="1100" dirty="0" err="1">
                <a:solidFill>
                  <a:srgbClr val="61AFEF"/>
                </a:solidFill>
                <a:latin typeface="Arial Unicode MS" panose="020B0604020202020204" pitchFamily="34" charset="-122"/>
              </a:rPr>
              <a:t>send_msg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title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url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mobiles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=[]):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dd_content = {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"msgtype"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"markdown"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"at"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{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"atMobiles"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[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str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(m)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for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m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list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(mobiles)],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"isAtAll"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False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},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"markdown"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{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"title"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title,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"text"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%s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% t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(dd_content)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requests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post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(url,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data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json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dumps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(dd_content),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headers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={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'content-type'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'application/json'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}).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text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dd_robot_url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</a:t>
            </a:r>
            <a:r>
              <a:rPr lang="zh-CN" altLang="zh-CN" sz="1100" u="sng" dirty="0">
                <a:solidFill>
                  <a:srgbClr val="56B6C2"/>
                </a:solidFill>
                <a:latin typeface="Arial Unicode MS" panose="020B0604020202020204" pitchFamily="34" charset="-122"/>
              </a:rPr>
              <a:t>https://oapi.dingtalk.com/robot/send?access_token=33e573e59594249cdbbdf854a3e2d6326e155e3df811c2fc5191cd8041ba337e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text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u'消息主体 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\n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# 标题 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\n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**加粗** 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\n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*斜体* 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\n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[链接](</a:t>
            </a:r>
            <a:r>
              <a:rPr lang="zh-CN" altLang="zh-CN" sz="1100" u="sng" dirty="0">
                <a:solidFill>
                  <a:srgbClr val="56B6C2"/>
                </a:solidFill>
                <a:latin typeface="Arial Unicode MS" panose="020B0604020202020204" pitchFamily="34" charset="-122"/>
              </a:rPr>
              <a:t>https://www.dingtalk.com/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) 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\n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- item1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\n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- item2'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 err="1">
                <a:solidFill>
                  <a:srgbClr val="61AFEF"/>
                </a:solidFill>
                <a:latin typeface="Arial Unicode MS" panose="020B0604020202020204" pitchFamily="34" charset="-122"/>
              </a:rPr>
              <a:t>send_msg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title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u'消息来了'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=text,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url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=dd_robot_url,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mobiles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'15150375379'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])</a:t>
            </a:r>
            <a:endParaRPr lang="zh-CN" altLang="zh-CN" sz="11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" name="矩形 31">
            <a:hlinkClick r:id="rId2"/>
            <a:extLst>
              <a:ext uri="{FF2B5EF4-FFF2-40B4-BE49-F238E27FC236}">
                <a16:creationId xmlns:a16="http://schemas.microsoft.com/office/drawing/2014/main" id="{C5052DD4-CC45-4181-BDAB-82DDE8D6B7E2}"/>
              </a:ext>
            </a:extLst>
          </p:cNvPr>
          <p:cNvSpPr/>
          <p:nvPr/>
        </p:nvSpPr>
        <p:spPr>
          <a:xfrm>
            <a:off x="10610308" y="885942"/>
            <a:ext cx="130199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官方文档</a:t>
            </a:r>
          </a:p>
        </p:txBody>
      </p:sp>
      <p:sp>
        <p:nvSpPr>
          <p:cNvPr id="6" name="矩形 5">
            <a:hlinkClick r:id="rId3" action="ppaction://hlinkfile"/>
            <a:extLst>
              <a:ext uri="{FF2B5EF4-FFF2-40B4-BE49-F238E27FC236}">
                <a16:creationId xmlns:a16="http://schemas.microsoft.com/office/drawing/2014/main" id="{B49FB43E-1BC0-4436-8D49-C067347744E3}"/>
              </a:ext>
            </a:extLst>
          </p:cNvPr>
          <p:cNvSpPr/>
          <p:nvPr/>
        </p:nvSpPr>
        <p:spPr>
          <a:xfrm>
            <a:off x="7462564" y="5877272"/>
            <a:ext cx="4104456" cy="4935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示例代码：</a:t>
            </a:r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group_chat_robot/send_markdown_msg.py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660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二、钉钉群自定义机器人开发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4</a:t>
            </a:r>
            <a:r>
              <a:rPr lang="zh-CN" altLang="en-US" sz="2000" dirty="0"/>
              <a:t>、发送图片消息</a:t>
            </a:r>
            <a:endParaRPr lang="en-US" altLang="zh-CN" sz="2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B7FFD4-1243-4B05-984A-CEC358AF765E}"/>
              </a:ext>
            </a:extLst>
          </p:cNvPr>
          <p:cNvSpPr/>
          <p:nvPr/>
        </p:nvSpPr>
        <p:spPr>
          <a:xfrm>
            <a:off x="353943" y="1340768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编写页面，利用浏览器截图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4943FBE-5B91-4128-90F5-72860EA54E97}"/>
              </a:ext>
            </a:extLst>
          </p:cNvPr>
          <p:cNvSpPr/>
          <p:nvPr/>
        </p:nvSpPr>
        <p:spPr>
          <a:xfrm>
            <a:off x="2445997" y="1362844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图像处理工具包生成图片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3A48BC4-CCAE-445A-ACA6-41A071A76C1A}"/>
              </a:ext>
            </a:extLst>
          </p:cNvPr>
          <p:cNvSpPr/>
          <p:nvPr/>
        </p:nvSpPr>
        <p:spPr>
          <a:xfrm>
            <a:off x="3778361" y="3822053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注册企业号，获取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endParaRPr lang="zh-CN" altLang="en-US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F53F17B-62C3-4994-B4C2-D8A0FEBA9D5D}"/>
              </a:ext>
            </a:extLst>
          </p:cNvPr>
          <p:cNvSpPr/>
          <p:nvPr/>
        </p:nvSpPr>
        <p:spPr>
          <a:xfrm>
            <a:off x="3778361" y="2580143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上传图片到钉钉服务器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015F5D4-05BD-43C4-B2BE-BFA3FD08A7D6}"/>
              </a:ext>
            </a:extLst>
          </p:cNvPr>
          <p:cNvSpPr/>
          <p:nvPr/>
        </p:nvSpPr>
        <p:spPr>
          <a:xfrm>
            <a:off x="1358088" y="2580143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获取图片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4E40288-1244-4A8F-B199-B6EA1472A09D}"/>
              </a:ext>
            </a:extLst>
          </p:cNvPr>
          <p:cNvSpPr/>
          <p:nvPr/>
        </p:nvSpPr>
        <p:spPr>
          <a:xfrm>
            <a:off x="6198634" y="2580143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得到</a:t>
            </a:r>
            <a:r>
              <a:rPr lang="en-US" altLang="zh-CN" sz="18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media_id</a:t>
            </a:r>
            <a:endParaRPr lang="zh-CN" altLang="en-US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E2B5D60-2765-49D5-9705-EECAA5FCF2CC}"/>
              </a:ext>
            </a:extLst>
          </p:cNvPr>
          <p:cNvSpPr/>
          <p:nvPr/>
        </p:nvSpPr>
        <p:spPr>
          <a:xfrm>
            <a:off x="8618907" y="2583190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markdown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格式内容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97782B67-F36C-47DA-BC81-187C15FCA679}"/>
              </a:ext>
            </a:extLst>
          </p:cNvPr>
          <p:cNvSpPr/>
          <p:nvPr/>
        </p:nvSpPr>
        <p:spPr>
          <a:xfrm>
            <a:off x="3302303" y="2905838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右 40">
            <a:extLst>
              <a:ext uri="{FF2B5EF4-FFF2-40B4-BE49-F238E27FC236}">
                <a16:creationId xmlns:a16="http://schemas.microsoft.com/office/drawing/2014/main" id="{0B19133E-230E-4611-9D08-12EB66129CA8}"/>
              </a:ext>
            </a:extLst>
          </p:cNvPr>
          <p:cNvSpPr/>
          <p:nvPr/>
        </p:nvSpPr>
        <p:spPr>
          <a:xfrm>
            <a:off x="5722577" y="2905838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右 41">
            <a:extLst>
              <a:ext uri="{FF2B5EF4-FFF2-40B4-BE49-F238E27FC236}">
                <a16:creationId xmlns:a16="http://schemas.microsoft.com/office/drawing/2014/main" id="{921B4AA1-C6F9-484B-9BDB-7B92EF237D10}"/>
              </a:ext>
            </a:extLst>
          </p:cNvPr>
          <p:cNvSpPr/>
          <p:nvPr/>
        </p:nvSpPr>
        <p:spPr>
          <a:xfrm>
            <a:off x="8144340" y="2905838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FCE9C03D-2A1E-4475-BD4F-185A3B9EBB0A}"/>
              </a:ext>
            </a:extLst>
          </p:cNvPr>
          <p:cNvCxnSpPr>
            <a:stCxn id="3" idx="2"/>
            <a:endCxn id="38" idx="0"/>
          </p:cNvCxnSpPr>
          <p:nvPr/>
        </p:nvCxnSpPr>
        <p:spPr>
          <a:xfrm rot="16200000" flipH="1">
            <a:off x="1640484" y="1890430"/>
            <a:ext cx="375279" cy="10041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352A9237-125A-4570-BFE0-62DB6DE340F5}"/>
              </a:ext>
            </a:extLst>
          </p:cNvPr>
          <p:cNvCxnSpPr>
            <a:cxnSpLocks/>
            <a:stCxn id="32" idx="2"/>
            <a:endCxn id="38" idx="0"/>
          </p:cNvCxnSpPr>
          <p:nvPr/>
        </p:nvCxnSpPr>
        <p:spPr>
          <a:xfrm rot="5400000">
            <a:off x="2697550" y="1859587"/>
            <a:ext cx="353203" cy="108790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640C1FE-06A9-4FDD-872D-C7562D2DB106}"/>
              </a:ext>
            </a:extLst>
          </p:cNvPr>
          <p:cNvCxnSpPr>
            <a:stCxn id="33" idx="0"/>
            <a:endCxn id="37" idx="2"/>
          </p:cNvCxnSpPr>
          <p:nvPr/>
        </p:nvCxnSpPr>
        <p:spPr>
          <a:xfrm flipV="1">
            <a:off x="4750469" y="3444239"/>
            <a:ext cx="0" cy="377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B7677B72-0726-4A13-A49A-5E6B8153E2DB}"/>
              </a:ext>
            </a:extLst>
          </p:cNvPr>
          <p:cNvSpPr/>
          <p:nvPr/>
        </p:nvSpPr>
        <p:spPr>
          <a:xfrm>
            <a:off x="3759115" y="5592349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图片放到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79DAC55-8C57-4686-B40A-2C72388855CA}"/>
              </a:ext>
            </a:extLst>
          </p:cNvPr>
          <p:cNvSpPr/>
          <p:nvPr/>
        </p:nvSpPr>
        <p:spPr>
          <a:xfrm>
            <a:off x="1338842" y="5592349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获取图片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AC52338-9E0C-4C8D-B010-46B8FA64C6CC}"/>
              </a:ext>
            </a:extLst>
          </p:cNvPr>
          <p:cNvSpPr/>
          <p:nvPr/>
        </p:nvSpPr>
        <p:spPr>
          <a:xfrm>
            <a:off x="6179388" y="5592349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markdown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格式内容</a:t>
            </a:r>
          </a:p>
        </p:txBody>
      </p:sp>
      <p:sp>
        <p:nvSpPr>
          <p:cNvPr id="57" name="箭头: 右 56">
            <a:extLst>
              <a:ext uri="{FF2B5EF4-FFF2-40B4-BE49-F238E27FC236}">
                <a16:creationId xmlns:a16="http://schemas.microsoft.com/office/drawing/2014/main" id="{8321B096-1B73-4C5E-BF19-0CA3DE9C2362}"/>
              </a:ext>
            </a:extLst>
          </p:cNvPr>
          <p:cNvSpPr/>
          <p:nvPr/>
        </p:nvSpPr>
        <p:spPr>
          <a:xfrm>
            <a:off x="3283057" y="5918044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箭头: 右 57">
            <a:extLst>
              <a:ext uri="{FF2B5EF4-FFF2-40B4-BE49-F238E27FC236}">
                <a16:creationId xmlns:a16="http://schemas.microsoft.com/office/drawing/2014/main" id="{1161BA6B-82B3-4717-B636-8FBFA50B5B87}"/>
              </a:ext>
            </a:extLst>
          </p:cNvPr>
          <p:cNvSpPr/>
          <p:nvPr/>
        </p:nvSpPr>
        <p:spPr>
          <a:xfrm>
            <a:off x="5703331" y="5918044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标题 1">
            <a:extLst>
              <a:ext uri="{FF2B5EF4-FFF2-40B4-BE49-F238E27FC236}">
                <a16:creationId xmlns:a16="http://schemas.microsoft.com/office/drawing/2014/main" id="{5D3C2B8B-72BD-4C09-9346-B42A9BFF7A89}"/>
              </a:ext>
            </a:extLst>
          </p:cNvPr>
          <p:cNvSpPr txBox="1">
            <a:spLocks/>
          </p:cNvSpPr>
          <p:nvPr/>
        </p:nvSpPr>
        <p:spPr>
          <a:xfrm>
            <a:off x="1053852" y="4879574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000" dirty="0"/>
              <a:t>以下是按照钉钉文档的步骤，但是经过测试，目前存在问题，暂时不推荐使用</a:t>
            </a:r>
            <a:endParaRPr lang="en-US" altLang="zh-CN" sz="2000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91BB91A-EAF0-4A04-9CD4-4CB450D9E4E1}"/>
              </a:ext>
            </a:extLst>
          </p:cNvPr>
          <p:cNvSpPr/>
          <p:nvPr/>
        </p:nvSpPr>
        <p:spPr>
          <a:xfrm>
            <a:off x="1197869" y="5476735"/>
            <a:ext cx="7056784" cy="11206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D1702FEE-5959-4012-8E29-C810EA8D4E14}"/>
              </a:ext>
            </a:extLst>
          </p:cNvPr>
          <p:cNvCxnSpPr>
            <a:cxnSpLocks/>
          </p:cNvCxnSpPr>
          <p:nvPr/>
        </p:nvCxnSpPr>
        <p:spPr>
          <a:xfrm>
            <a:off x="1197869" y="5476735"/>
            <a:ext cx="7056784" cy="11206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C1A13235-3A10-4220-9E2D-0F435116054B}"/>
              </a:ext>
            </a:extLst>
          </p:cNvPr>
          <p:cNvCxnSpPr>
            <a:cxnSpLocks/>
          </p:cNvCxnSpPr>
          <p:nvPr/>
        </p:nvCxnSpPr>
        <p:spPr>
          <a:xfrm flipV="1">
            <a:off x="1197869" y="5476735"/>
            <a:ext cx="7056784" cy="11206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50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书籍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90_TF02787940_TF02787940" id="{4CFF2609-4873-4366-AB7B-BD98A1F8069A}" vid="{9D33A994-F295-4A50-AD5F-B7EC95DFDF78}"/>
    </a:ext>
  </a:extLst>
</a:theme>
</file>

<file path=ppt/theme/theme2.xml><?xml version="1.0" encoding="utf-8"?>
<a:theme xmlns:a="http://schemas.openxmlformats.org/drawingml/2006/main" name="Office 主题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301D382-32B0-43EE-932C-28906AF37617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dcmitype/"/>
    <ds:schemaRef ds:uri="4873beb7-5857-4685-be1f-d57550cc96c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蓝色书架演示文稿（宽屏）</Template>
  <TotalTime>0</TotalTime>
  <Words>1402</Words>
  <Application>Microsoft Office PowerPoint</Application>
  <PresentationFormat>自定义</PresentationFormat>
  <Paragraphs>446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Arial Unicode MS</vt:lpstr>
      <vt:lpstr>微软雅黑</vt:lpstr>
      <vt:lpstr>幼圆</vt:lpstr>
      <vt:lpstr>Arial</vt:lpstr>
      <vt:lpstr>Century Gothic</vt:lpstr>
      <vt:lpstr>Consolas</vt:lpstr>
      <vt:lpstr>Courier New</vt:lpstr>
      <vt:lpstr>书籍 16x9</vt:lpstr>
      <vt:lpstr>钉钉机器人</vt:lpstr>
      <vt:lpstr>主要内容</vt:lpstr>
      <vt:lpstr>一、http协议简单介绍</vt:lpstr>
      <vt:lpstr>一、http协议简单介绍</vt:lpstr>
      <vt:lpstr>一、http协议简单介绍</vt:lpstr>
      <vt:lpstr>二、钉钉群自定义机器人开发</vt:lpstr>
      <vt:lpstr>二、钉钉群自定义机器人开发</vt:lpstr>
      <vt:lpstr>二、钉钉群自定义机器人开发</vt:lpstr>
      <vt:lpstr>二、钉钉群自定义机器人开发</vt:lpstr>
      <vt:lpstr>二、钉钉群自定义机器人开发</vt:lpstr>
      <vt:lpstr>二、钉钉群自定义机器人开发</vt:lpstr>
      <vt:lpstr>三、企业会话消息发送</vt:lpstr>
      <vt:lpstr>四、消息群发</vt:lpstr>
      <vt:lpstr>五、开发文档地址</vt:lpstr>
      <vt:lpstr>六、组织python代码</vt:lpstr>
      <vt:lpstr>六、组织python代码</vt:lpstr>
      <vt:lpstr>六、组织python代码</vt:lpstr>
      <vt:lpstr>六、组织python代码</vt:lpstr>
      <vt:lpstr>六、组织python代码</vt:lpstr>
      <vt:lpstr>六、组织python代码</vt:lpstr>
      <vt:lpstr>七、远程执行jupyter代码</vt:lpstr>
      <vt:lpstr>八、聊聊微信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2018-05-04T12:55:59Z</dcterms:created>
  <dcterms:modified xsi:type="dcterms:W3CDTF">2018-05-11T03:56:58Z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