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63" r:id="rId4"/>
    <p:sldId id="264" r:id="rId5"/>
    <p:sldId id="265" r:id="rId6"/>
    <p:sldId id="258" r:id="rId7"/>
    <p:sldId id="262" r:id="rId8"/>
    <p:sldId id="261" r:id="rId9"/>
    <p:sldId id="259" r:id="rId10"/>
    <p:sldId id="260"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298C4F-8454-4962-84F9-7C498E639256}" type="datetimeFigureOut">
              <a:rPr lang="en-JM" smtClean="0"/>
              <a:t>26/8/2022</a:t>
            </a:fld>
            <a:endParaRPr lang="en-JM"/>
          </a:p>
        </p:txBody>
      </p:sp>
      <p:sp>
        <p:nvSpPr>
          <p:cNvPr id="5" name="Footer Placeholder 4"/>
          <p:cNvSpPr>
            <a:spLocks noGrp="1"/>
          </p:cNvSpPr>
          <p:nvPr>
            <p:ph type="ftr" sz="quarter" idx="11"/>
          </p:nvPr>
        </p:nvSpPr>
        <p:spPr>
          <a:xfrm>
            <a:off x="2416500" y="329307"/>
            <a:ext cx="4973915" cy="309201"/>
          </a:xfrm>
        </p:spPr>
        <p:txBody>
          <a:bodyPr/>
          <a:lstStyle/>
          <a:p>
            <a:endParaRPr lang="en-JM"/>
          </a:p>
        </p:txBody>
      </p:sp>
      <p:sp>
        <p:nvSpPr>
          <p:cNvPr id="6" name="Slide Number Placeholder 5"/>
          <p:cNvSpPr>
            <a:spLocks noGrp="1"/>
          </p:cNvSpPr>
          <p:nvPr>
            <p:ph type="sldNum" sz="quarter" idx="12"/>
          </p:nvPr>
        </p:nvSpPr>
        <p:spPr>
          <a:xfrm>
            <a:off x="1437664" y="798973"/>
            <a:ext cx="811019" cy="503578"/>
          </a:xfrm>
        </p:spPr>
        <p:txBody>
          <a:bodyPr/>
          <a:lstStyle/>
          <a:p>
            <a:fld id="{21FBFEE1-EB5C-44B6-83D2-C841418A4F23}" type="slidenum">
              <a:rPr lang="en-JM" smtClean="0"/>
              <a:t>‹#›</a:t>
            </a:fld>
            <a:endParaRPr lang="en-JM"/>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667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98C4F-8454-4962-84F9-7C498E639256}" type="datetimeFigureOut">
              <a:rPr lang="en-JM" smtClean="0"/>
              <a:t>26/8/2022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21FBFEE1-EB5C-44B6-83D2-C841418A4F23}" type="slidenum">
              <a:rPr lang="en-JM" smtClean="0"/>
              <a:t>‹#›</a:t>
            </a:fld>
            <a:endParaRPr lang="en-JM"/>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87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98C4F-8454-4962-84F9-7C498E639256}" type="datetimeFigureOut">
              <a:rPr lang="en-JM" smtClean="0"/>
              <a:t>26/8/2022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21FBFEE1-EB5C-44B6-83D2-C841418A4F23}" type="slidenum">
              <a:rPr lang="en-JM" smtClean="0"/>
              <a:t>‹#›</a:t>
            </a:fld>
            <a:endParaRPr lang="en-JM"/>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58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98C4F-8454-4962-84F9-7C498E639256}" type="datetimeFigureOut">
              <a:rPr lang="en-JM" smtClean="0"/>
              <a:t>26/8/2022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21FBFEE1-EB5C-44B6-83D2-C841418A4F23}" type="slidenum">
              <a:rPr lang="en-JM" smtClean="0"/>
              <a:t>‹#›</a:t>
            </a:fld>
            <a:endParaRPr lang="en-JM"/>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738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98C4F-8454-4962-84F9-7C498E639256}" type="datetimeFigureOut">
              <a:rPr lang="en-JM" smtClean="0"/>
              <a:t>26/8/2022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21FBFEE1-EB5C-44B6-83D2-C841418A4F23}" type="slidenum">
              <a:rPr lang="en-JM" smtClean="0"/>
              <a:t>‹#›</a:t>
            </a:fld>
            <a:endParaRPr lang="en-JM"/>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495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98C4F-8454-4962-84F9-7C498E639256}" type="datetimeFigureOut">
              <a:rPr lang="en-JM" smtClean="0"/>
              <a:t>26/8/2022</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21FBFEE1-EB5C-44B6-83D2-C841418A4F23}" type="slidenum">
              <a:rPr lang="en-JM" smtClean="0"/>
              <a:t>‹#›</a:t>
            </a:fld>
            <a:endParaRPr lang="en-JM"/>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595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298C4F-8454-4962-84F9-7C498E639256}" type="datetimeFigureOut">
              <a:rPr lang="en-JM" smtClean="0"/>
              <a:t>26/8/2022</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21FBFEE1-EB5C-44B6-83D2-C841418A4F23}" type="slidenum">
              <a:rPr lang="en-JM" smtClean="0"/>
              <a:t>‹#›</a:t>
            </a:fld>
            <a:endParaRPr lang="en-JM"/>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514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98C4F-8454-4962-84F9-7C498E639256}" type="datetimeFigureOut">
              <a:rPr lang="en-JM" smtClean="0"/>
              <a:t>26/8/2022</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21FBFEE1-EB5C-44B6-83D2-C841418A4F23}" type="slidenum">
              <a:rPr lang="en-JM" smtClean="0"/>
              <a:t>‹#›</a:t>
            </a:fld>
            <a:endParaRPr lang="en-JM"/>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78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98C4F-8454-4962-84F9-7C498E639256}" type="datetimeFigureOut">
              <a:rPr lang="en-JM" smtClean="0"/>
              <a:t>26/8/2022</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21FBFEE1-EB5C-44B6-83D2-C841418A4F23}" type="slidenum">
              <a:rPr lang="en-JM" smtClean="0"/>
              <a:t>‹#›</a:t>
            </a:fld>
            <a:endParaRPr lang="en-JM"/>
          </a:p>
        </p:txBody>
      </p:sp>
    </p:spTree>
    <p:extLst>
      <p:ext uri="{BB962C8B-B14F-4D97-AF65-F5344CB8AC3E}">
        <p14:creationId xmlns:p14="http://schemas.microsoft.com/office/powerpoint/2010/main" val="2750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98C4F-8454-4962-84F9-7C498E639256}" type="datetimeFigureOut">
              <a:rPr lang="en-JM" smtClean="0"/>
              <a:t>26/8/2022</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21FBFEE1-EB5C-44B6-83D2-C841418A4F23}" type="slidenum">
              <a:rPr lang="en-JM" smtClean="0"/>
              <a:t>‹#›</a:t>
            </a:fld>
            <a:endParaRPr lang="en-JM"/>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638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5298C4F-8454-4962-84F9-7C498E639256}" type="datetimeFigureOut">
              <a:rPr lang="en-JM" smtClean="0"/>
              <a:t>26/8/2022</a:t>
            </a:fld>
            <a:endParaRPr lang="en-JM"/>
          </a:p>
        </p:txBody>
      </p:sp>
      <p:sp>
        <p:nvSpPr>
          <p:cNvPr id="6" name="Footer Placeholder 5"/>
          <p:cNvSpPr>
            <a:spLocks noGrp="1"/>
          </p:cNvSpPr>
          <p:nvPr>
            <p:ph type="ftr" sz="quarter" idx="11"/>
          </p:nvPr>
        </p:nvSpPr>
        <p:spPr>
          <a:xfrm>
            <a:off x="1447382" y="318640"/>
            <a:ext cx="5541004" cy="320931"/>
          </a:xfrm>
        </p:spPr>
        <p:txBody>
          <a:bodyPr/>
          <a:lstStyle/>
          <a:p>
            <a:endParaRPr lang="en-JM"/>
          </a:p>
        </p:txBody>
      </p:sp>
      <p:sp>
        <p:nvSpPr>
          <p:cNvPr id="7" name="Slide Number Placeholder 6"/>
          <p:cNvSpPr>
            <a:spLocks noGrp="1"/>
          </p:cNvSpPr>
          <p:nvPr>
            <p:ph type="sldNum" sz="quarter" idx="12"/>
          </p:nvPr>
        </p:nvSpPr>
        <p:spPr/>
        <p:txBody>
          <a:bodyPr/>
          <a:lstStyle/>
          <a:p>
            <a:fld id="{21FBFEE1-EB5C-44B6-83D2-C841418A4F23}" type="slidenum">
              <a:rPr lang="en-JM" smtClean="0"/>
              <a:t>‹#›</a:t>
            </a:fld>
            <a:endParaRPr lang="en-JM"/>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54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5298C4F-8454-4962-84F9-7C498E639256}" type="datetimeFigureOut">
              <a:rPr lang="en-JM" smtClean="0"/>
              <a:t>26/8/2022</a:t>
            </a:fld>
            <a:endParaRPr lang="en-JM"/>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JM"/>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1FBFEE1-EB5C-44B6-83D2-C841418A4F23}" type="slidenum">
              <a:rPr lang="en-JM" smtClean="0"/>
              <a:t>‹#›</a:t>
            </a:fld>
            <a:endParaRPr lang="en-JM"/>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82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7448-1304-76E7-3D1B-FC51B48C79E7}"/>
              </a:ext>
            </a:extLst>
          </p:cNvPr>
          <p:cNvSpPr>
            <a:spLocks noGrp="1"/>
          </p:cNvSpPr>
          <p:nvPr>
            <p:ph type="ctrTitle"/>
          </p:nvPr>
        </p:nvSpPr>
        <p:spPr/>
        <p:txBody>
          <a:bodyPr>
            <a:noAutofit/>
          </a:bodyPr>
          <a:lstStyle/>
          <a:p>
            <a:r>
              <a:rPr lang="en-JM" sz="4400" dirty="0">
                <a:latin typeface="Times New Roman" panose="02020603050405020304" pitchFamily="18" charset="0"/>
                <a:cs typeface="Times New Roman" panose="02020603050405020304" pitchFamily="18" charset="0"/>
              </a:rPr>
              <a:t>Presentation on</a:t>
            </a:r>
            <a:br>
              <a:rPr lang="en-JM" sz="4400" dirty="0">
                <a:latin typeface="Times New Roman" panose="02020603050405020304" pitchFamily="18" charset="0"/>
                <a:cs typeface="Times New Roman" panose="02020603050405020304" pitchFamily="18" charset="0"/>
              </a:rPr>
            </a:br>
            <a:r>
              <a:rPr lang="en-JM" sz="4400" dirty="0">
                <a:latin typeface="Times New Roman" panose="02020603050405020304" pitchFamily="18" charset="0"/>
                <a:cs typeface="Times New Roman" panose="02020603050405020304" pitchFamily="18" charset="0"/>
              </a:rPr>
              <a:t>Variables, Data Type, Bind Variables and </a:t>
            </a:r>
            <a:br>
              <a:rPr lang="en-JM" sz="4400" dirty="0">
                <a:latin typeface="Times New Roman" panose="02020603050405020304" pitchFamily="18" charset="0"/>
                <a:cs typeface="Times New Roman" panose="02020603050405020304" pitchFamily="18" charset="0"/>
              </a:rPr>
            </a:br>
            <a:r>
              <a:rPr lang="en-JM" sz="4400" dirty="0">
                <a:latin typeface="Times New Roman" panose="02020603050405020304" pitchFamily="18" charset="0"/>
                <a:cs typeface="Times New Roman" panose="02020603050405020304" pitchFamily="18" charset="0"/>
              </a:rPr>
              <a:t>PL SQL </a:t>
            </a:r>
          </a:p>
        </p:txBody>
      </p:sp>
      <p:sp>
        <p:nvSpPr>
          <p:cNvPr id="3" name="Subtitle 2">
            <a:extLst>
              <a:ext uri="{FF2B5EF4-FFF2-40B4-BE49-F238E27FC236}">
                <a16:creationId xmlns:a16="http://schemas.microsoft.com/office/drawing/2014/main" id="{80B8FEC1-09D2-0E80-990C-0B1D46AC2502}"/>
              </a:ext>
            </a:extLst>
          </p:cNvPr>
          <p:cNvSpPr>
            <a:spLocks noGrp="1"/>
          </p:cNvSpPr>
          <p:nvPr>
            <p:ph type="subTitle" idx="1"/>
          </p:nvPr>
        </p:nvSpPr>
        <p:spPr/>
        <p:txBody>
          <a:bodyPr>
            <a:normAutofit fontScale="25000" lnSpcReduction="20000"/>
          </a:bodyPr>
          <a:lstStyle/>
          <a:p>
            <a:endParaRPr lang="en-JM" dirty="0">
              <a:latin typeface="Times New Roman" panose="02020603050405020304" pitchFamily="18" charset="0"/>
              <a:cs typeface="Times New Roman" panose="02020603050405020304" pitchFamily="18" charset="0"/>
            </a:endParaRPr>
          </a:p>
          <a:p>
            <a:endParaRPr lang="en-JM" dirty="0">
              <a:latin typeface="Times New Roman" panose="02020603050405020304" pitchFamily="18" charset="0"/>
              <a:cs typeface="Times New Roman" panose="02020603050405020304" pitchFamily="18" charset="0"/>
            </a:endParaRPr>
          </a:p>
          <a:p>
            <a:r>
              <a:rPr lang="en-JM" sz="8000" dirty="0">
                <a:latin typeface="Times New Roman" panose="02020603050405020304" pitchFamily="18" charset="0"/>
                <a:cs typeface="Times New Roman" panose="02020603050405020304" pitchFamily="18" charset="0"/>
              </a:rPr>
              <a:t>Donald, Ezra, </a:t>
            </a:r>
            <a:r>
              <a:rPr lang="en-JM" sz="8000" dirty="0" err="1">
                <a:latin typeface="Times New Roman" panose="02020603050405020304" pitchFamily="18" charset="0"/>
                <a:cs typeface="Times New Roman" panose="02020603050405020304" pitchFamily="18" charset="0"/>
              </a:rPr>
              <a:t>Olando</a:t>
            </a:r>
            <a:r>
              <a:rPr lang="en-JM" sz="8000" dirty="0">
                <a:latin typeface="Times New Roman" panose="02020603050405020304" pitchFamily="18" charset="0"/>
                <a:cs typeface="Times New Roman" panose="02020603050405020304" pitchFamily="18" charset="0"/>
              </a:rPr>
              <a:t> and Shippy</a:t>
            </a:r>
          </a:p>
        </p:txBody>
      </p:sp>
    </p:spTree>
    <p:extLst>
      <p:ext uri="{BB962C8B-B14F-4D97-AF65-F5344CB8AC3E}">
        <p14:creationId xmlns:p14="http://schemas.microsoft.com/office/powerpoint/2010/main" val="1346629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DBF6-2F72-7625-8750-611581C8D4CF}"/>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Pl </a:t>
            </a:r>
            <a:r>
              <a:rPr lang="en-JM" dirty="0" err="1">
                <a:latin typeface="Times New Roman" panose="02020603050405020304" pitchFamily="18" charset="0"/>
                <a:cs typeface="Times New Roman" panose="02020603050405020304" pitchFamily="18" charset="0"/>
              </a:rPr>
              <a:t>sql</a:t>
            </a:r>
            <a:endParaRPr lang="en-JM"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C7696E-7B9B-A8EF-0ECD-D037E281B9FC}"/>
              </a:ext>
            </a:extLst>
          </p:cNvPr>
          <p:cNvSpPr>
            <a:spLocks noGrp="1"/>
          </p:cNvSpPr>
          <p:nvPr>
            <p:ph idx="1"/>
          </p:nvPr>
        </p:nvSpPr>
        <p:spPr/>
        <p:txBody>
          <a:bodyPr>
            <a:normAutofit/>
          </a:bodyPr>
          <a:lstStyle/>
          <a:p>
            <a:pPr marL="0" indent="0">
              <a:buNone/>
            </a:pPr>
            <a:r>
              <a:rPr lang="en-JM" dirty="0">
                <a:latin typeface="Times New Roman" panose="02020603050405020304" pitchFamily="18" charset="0"/>
                <a:cs typeface="Times New Roman" panose="02020603050405020304" pitchFamily="18" charset="0"/>
              </a:rPr>
              <a:t>PL SQL stands for : </a:t>
            </a:r>
            <a:r>
              <a:rPr lang="en-US" b="1" i="0" dirty="0">
                <a:solidFill>
                  <a:srgbClr val="202124"/>
                </a:solidFill>
                <a:effectLst/>
                <a:latin typeface="Times New Roman" panose="02020603050405020304" pitchFamily="18" charset="0"/>
                <a:cs typeface="Times New Roman" panose="02020603050405020304" pitchFamily="18" charset="0"/>
              </a:rPr>
              <a:t>Procedural Language extensions to the Structured Query Language</a:t>
            </a:r>
          </a:p>
          <a:p>
            <a:pPr marL="0" indent="0">
              <a:buNone/>
            </a:pPr>
            <a:r>
              <a:rPr lang="en-US" b="1" i="0" dirty="0">
                <a:solidFill>
                  <a:srgbClr val="202124"/>
                </a:solidFill>
                <a:effectLst/>
                <a:latin typeface="Times New Roman" panose="02020603050405020304" pitchFamily="18" charset="0"/>
                <a:cs typeface="Times New Roman" panose="02020603050405020304" pitchFamily="18" charset="0"/>
              </a:rPr>
              <a:t>Some Types of Operators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Arithmetic operators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Relational operators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Comparison operators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Logical operators</a:t>
            </a: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17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263C-BE3D-844D-7952-6AC678B99A2F}"/>
              </a:ext>
            </a:extLst>
          </p:cNvPr>
          <p:cNvSpPr>
            <a:spLocks noGrp="1"/>
          </p:cNvSpPr>
          <p:nvPr>
            <p:ph type="title"/>
          </p:nvPr>
        </p:nvSpPr>
        <p:spPr/>
        <p:txBody>
          <a:bodyPr/>
          <a:lstStyle/>
          <a:p>
            <a:r>
              <a:rPr lang="en-JM" b="0" i="0" dirty="0">
                <a:solidFill>
                  <a:srgbClr val="000000"/>
                </a:solidFill>
                <a:effectLst/>
                <a:latin typeface="Times New Roman" panose="02020603050405020304" pitchFamily="18" charset="0"/>
                <a:cs typeface="Times New Roman" panose="02020603050405020304" pitchFamily="18" charset="0"/>
              </a:rPr>
              <a:t>Arithmetic Operators</a:t>
            </a:r>
            <a:endParaRPr lang="en-JM"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7D73062-7374-C4BF-502B-8480A52E3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551" y="2597784"/>
            <a:ext cx="8945223" cy="2286319"/>
          </a:xfrm>
        </p:spPr>
      </p:pic>
    </p:spTree>
    <p:extLst>
      <p:ext uri="{BB962C8B-B14F-4D97-AF65-F5344CB8AC3E}">
        <p14:creationId xmlns:p14="http://schemas.microsoft.com/office/powerpoint/2010/main" val="146752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8B25-9F56-A378-E631-E39101A72E01}"/>
              </a:ext>
            </a:extLst>
          </p:cNvPr>
          <p:cNvSpPr>
            <a:spLocks noGrp="1"/>
          </p:cNvSpPr>
          <p:nvPr>
            <p:ph type="title"/>
          </p:nvPr>
        </p:nvSpPr>
        <p:spPr/>
        <p:txBody>
          <a:bodyPr/>
          <a:lstStyle/>
          <a:p>
            <a:r>
              <a:rPr lang="en-JM" b="0" i="0" dirty="0">
                <a:solidFill>
                  <a:srgbClr val="000000"/>
                </a:solidFill>
                <a:effectLst/>
                <a:latin typeface="Times New Roman" panose="02020603050405020304" pitchFamily="18" charset="0"/>
                <a:cs typeface="Times New Roman" panose="02020603050405020304" pitchFamily="18" charset="0"/>
              </a:rPr>
              <a:t>Relational Operators</a:t>
            </a:r>
            <a:endParaRPr lang="en-JM"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13F8C27-D237-EF53-6F06-7C735405A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0126" y="2016125"/>
            <a:ext cx="6726073" cy="3449638"/>
          </a:xfrm>
        </p:spPr>
      </p:pic>
    </p:spTree>
    <p:extLst>
      <p:ext uri="{BB962C8B-B14F-4D97-AF65-F5344CB8AC3E}">
        <p14:creationId xmlns:p14="http://schemas.microsoft.com/office/powerpoint/2010/main" val="27569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0224-0382-312D-EFC7-4894B5969F6C}"/>
              </a:ext>
            </a:extLst>
          </p:cNvPr>
          <p:cNvSpPr>
            <a:spLocks noGrp="1"/>
          </p:cNvSpPr>
          <p:nvPr>
            <p:ph type="title"/>
          </p:nvPr>
        </p:nvSpPr>
        <p:spPr/>
        <p:txBody>
          <a:bodyPr/>
          <a:lstStyle/>
          <a:p>
            <a:r>
              <a:rPr lang="en-JM" b="0" i="0" dirty="0">
                <a:solidFill>
                  <a:srgbClr val="000000"/>
                </a:solidFill>
                <a:effectLst/>
                <a:latin typeface="Times New Roman" panose="02020603050405020304" pitchFamily="18" charset="0"/>
                <a:cs typeface="Times New Roman" panose="02020603050405020304" pitchFamily="18" charset="0"/>
              </a:rPr>
              <a:t>Comparison Operators</a:t>
            </a:r>
            <a:endParaRPr lang="en-JM"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BE8B736-0672-5E05-AD42-0605D1EE29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893" y="2078599"/>
            <a:ext cx="8878539" cy="3324689"/>
          </a:xfrm>
        </p:spPr>
      </p:pic>
    </p:spTree>
    <p:extLst>
      <p:ext uri="{BB962C8B-B14F-4D97-AF65-F5344CB8AC3E}">
        <p14:creationId xmlns:p14="http://schemas.microsoft.com/office/powerpoint/2010/main" val="190912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87AC-2C75-CA3B-96FD-3CA001A7FFCC}"/>
              </a:ext>
            </a:extLst>
          </p:cNvPr>
          <p:cNvSpPr>
            <a:spLocks noGrp="1"/>
          </p:cNvSpPr>
          <p:nvPr>
            <p:ph type="title"/>
          </p:nvPr>
        </p:nvSpPr>
        <p:spPr/>
        <p:txBody>
          <a:bodyPr/>
          <a:lstStyle/>
          <a:p>
            <a:r>
              <a:rPr lang="en-JM" b="0" i="0" dirty="0">
                <a:solidFill>
                  <a:srgbClr val="000000"/>
                </a:solidFill>
                <a:effectLst/>
                <a:latin typeface="Times New Roman" panose="02020603050405020304" pitchFamily="18" charset="0"/>
                <a:cs typeface="Times New Roman" panose="02020603050405020304" pitchFamily="18" charset="0"/>
              </a:rPr>
              <a:t>Logical Operators</a:t>
            </a:r>
            <a:endParaRPr lang="en-JM"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721E772-2A34-8F59-D7EE-569D52763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761" y="2745442"/>
            <a:ext cx="8792802" cy="1991003"/>
          </a:xfrm>
        </p:spPr>
      </p:pic>
    </p:spTree>
    <p:extLst>
      <p:ext uri="{BB962C8B-B14F-4D97-AF65-F5344CB8AC3E}">
        <p14:creationId xmlns:p14="http://schemas.microsoft.com/office/powerpoint/2010/main" val="3464237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0641-DD95-CF92-FC03-8988CC543AA0}"/>
              </a:ext>
            </a:extLst>
          </p:cNvPr>
          <p:cNvSpPr>
            <a:spLocks noGrp="1"/>
          </p:cNvSpPr>
          <p:nvPr>
            <p:ph type="title"/>
          </p:nvPr>
        </p:nvSpPr>
        <p:spPr/>
        <p:txBody>
          <a:bodyPr>
            <a:normAutofit/>
          </a:bodyPr>
          <a:lstStyle/>
          <a:p>
            <a:r>
              <a:rPr lang="en-JM" sz="4800" b="0" i="0" dirty="0">
                <a:effectLst/>
                <a:latin typeface="Times New Roman" panose="02020603050405020304" pitchFamily="18" charset="0"/>
                <a:cs typeface="Times New Roman" panose="02020603050405020304" pitchFamily="18" charset="0"/>
              </a:rPr>
              <a:t>Nested Block</a:t>
            </a:r>
            <a:endParaRPr lang="en-JM"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06FE92-BBF2-6D52-F723-DB1C88DC695C}"/>
              </a:ext>
            </a:extLst>
          </p:cNvPr>
          <p:cNvSpPr>
            <a:spLocks noGrp="1"/>
          </p:cNvSpPr>
          <p:nvPr>
            <p:ph idx="1"/>
          </p:nvPr>
        </p:nvSpPr>
        <p:spPr>
          <a:xfrm>
            <a:off x="1451579" y="2015732"/>
            <a:ext cx="9897002" cy="3808871"/>
          </a:xfrm>
        </p:spPr>
        <p:txBody>
          <a:bodyPr>
            <a:normAutofit/>
          </a:bodyPr>
          <a:lstStyle/>
          <a:p>
            <a:pPr marL="0" indent="0">
              <a:buNone/>
            </a:pPr>
            <a:r>
              <a:rPr lang="en-US" sz="3200" b="0" i="0" dirty="0">
                <a:effectLst/>
                <a:latin typeface="Times New Roman" panose="02020603050405020304" pitchFamily="18" charset="0"/>
                <a:cs typeface="Times New Roman" panose="02020603050405020304" pitchFamily="18" charset="0"/>
              </a:rPr>
              <a:t>To nest a block means to embed one or more </a:t>
            </a:r>
            <a:r>
              <a:rPr lang="en-US" sz="3200" b="0" i="0" u="none" strike="noStrike" dirty="0">
                <a:effectLst/>
                <a:latin typeface="Times New Roman" panose="02020603050405020304" pitchFamily="18" charset="0"/>
                <a:cs typeface="Times New Roman" panose="02020603050405020304" pitchFamily="18" charset="0"/>
              </a:rPr>
              <a:t>PL/SQL blocks</a:t>
            </a:r>
            <a:r>
              <a:rPr lang="en-US" sz="3200" b="0" i="0" dirty="0">
                <a:effectLst/>
                <a:latin typeface="Times New Roman" panose="02020603050405020304" pitchFamily="18" charset="0"/>
                <a:cs typeface="Times New Roman" panose="02020603050405020304" pitchFamily="18" charset="0"/>
              </a:rPr>
              <a:t> inside another </a:t>
            </a:r>
            <a:r>
              <a:rPr lang="en-US" sz="3200" b="0" i="0" u="none" strike="noStrike" dirty="0">
                <a:effectLst/>
                <a:latin typeface="Times New Roman" panose="02020603050405020304" pitchFamily="18" charset="0"/>
                <a:cs typeface="Times New Roman" panose="02020603050405020304" pitchFamily="18" charset="0"/>
              </a:rPr>
              <a:t>PL/SQL block</a:t>
            </a:r>
            <a:r>
              <a:rPr lang="en-US" sz="3200" b="0" i="0" dirty="0">
                <a:effectLst/>
                <a:latin typeface="Times New Roman" panose="02020603050405020304" pitchFamily="18" charset="0"/>
                <a:cs typeface="Times New Roman" panose="02020603050405020304" pitchFamily="18" charset="0"/>
              </a:rPr>
              <a:t> that provide you with a better control over program execution and </a:t>
            </a:r>
            <a:r>
              <a:rPr lang="en-US" sz="3200" b="0" i="0" u="none" strike="noStrike" dirty="0">
                <a:effectLst/>
                <a:latin typeface="Times New Roman" panose="02020603050405020304" pitchFamily="18" charset="0"/>
                <a:cs typeface="Times New Roman" panose="02020603050405020304" pitchFamily="18" charset="0"/>
              </a:rPr>
              <a:t>exception handling</a:t>
            </a:r>
            <a:r>
              <a:rPr lang="en-US" sz="3200" b="0" i="0" dirty="0">
                <a:effectLst/>
                <a:latin typeface="Times New Roman" panose="02020603050405020304" pitchFamily="18" charset="0"/>
                <a:cs typeface="Times New Roman" panose="02020603050405020304" pitchFamily="18" charset="0"/>
              </a:rPr>
              <a:t>.</a:t>
            </a:r>
            <a:endParaRPr lang="en-JM"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6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AE0C99-6F6C-C86B-E259-F8A96E543142}"/>
              </a:ext>
            </a:extLst>
          </p:cNvPr>
          <p:cNvSpPr>
            <a:spLocks noGrp="1"/>
          </p:cNvSpPr>
          <p:nvPr>
            <p:ph type="title"/>
          </p:nvPr>
        </p:nvSpPr>
        <p:spPr/>
        <p:txBody>
          <a:bodyPr>
            <a:normAutofit/>
          </a:bodyPr>
          <a:lstStyle/>
          <a:p>
            <a:r>
              <a:rPr lang="en-JM" sz="6600" dirty="0">
                <a:latin typeface="Times New Roman" panose="02020603050405020304" pitchFamily="18" charset="0"/>
                <a:cs typeface="Times New Roman" panose="02020603050405020304" pitchFamily="18" charset="0"/>
              </a:rPr>
              <a:t>EXAMPLES</a:t>
            </a:r>
          </a:p>
        </p:txBody>
      </p:sp>
    </p:spTree>
    <p:extLst>
      <p:ext uri="{BB962C8B-B14F-4D97-AF65-F5344CB8AC3E}">
        <p14:creationId xmlns:p14="http://schemas.microsoft.com/office/powerpoint/2010/main" val="1880330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DF9D-B983-F050-0A56-0B90021ED34F}"/>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Variables</a:t>
            </a:r>
          </a:p>
        </p:txBody>
      </p:sp>
      <p:sp>
        <p:nvSpPr>
          <p:cNvPr id="4" name="Content Placeholder 3">
            <a:extLst>
              <a:ext uri="{FF2B5EF4-FFF2-40B4-BE49-F238E27FC236}">
                <a16:creationId xmlns:a16="http://schemas.microsoft.com/office/drawing/2014/main" id="{9BC6E10A-F808-6AA9-BBEF-F12200BA8CAD}"/>
              </a:ext>
            </a:extLst>
          </p:cNvPr>
          <p:cNvSpPr>
            <a:spLocks noGrp="1"/>
          </p:cNvSpPr>
          <p:nvPr>
            <p:ph idx="1"/>
          </p:nvPr>
        </p:nvSpPr>
        <p:spPr/>
        <p:txBody>
          <a:bodyPr/>
          <a:lstStyle/>
          <a:p>
            <a:r>
              <a:rPr lang="en-JM" dirty="0">
                <a:latin typeface="Times New Roman" panose="02020603050405020304" pitchFamily="18" charset="0"/>
                <a:cs typeface="Times New Roman" panose="02020603050405020304" pitchFamily="18" charset="0"/>
              </a:rPr>
              <a:t>Age = 19</a:t>
            </a:r>
          </a:p>
          <a:p>
            <a:r>
              <a:rPr lang="en-JM" dirty="0">
                <a:latin typeface="Times New Roman" panose="02020603050405020304" pitchFamily="18" charset="0"/>
                <a:cs typeface="Times New Roman" panose="02020603050405020304" pitchFamily="18" charset="0"/>
              </a:rPr>
              <a:t>Name = ‘John’</a:t>
            </a:r>
          </a:p>
          <a:p>
            <a:r>
              <a:rPr lang="en-JM" dirty="0">
                <a:latin typeface="Times New Roman" panose="02020603050405020304" pitchFamily="18" charset="0"/>
                <a:cs typeface="Times New Roman" panose="02020603050405020304" pitchFamily="18" charset="0"/>
              </a:rPr>
              <a:t>Salary = 98000.00</a:t>
            </a:r>
          </a:p>
          <a:p>
            <a:pPr marL="0" indent="0">
              <a:buNone/>
            </a:pPr>
            <a:r>
              <a:rPr lang="en-JM" dirty="0">
                <a:latin typeface="Times New Roman" panose="02020603050405020304" pitchFamily="18" charset="0"/>
                <a:cs typeface="Times New Roman" panose="02020603050405020304" pitchFamily="18" charset="0"/>
              </a:rPr>
              <a:t>19 is assigned to Age.</a:t>
            </a:r>
          </a:p>
          <a:p>
            <a:pPr marL="0" indent="0">
              <a:buNone/>
            </a:pPr>
            <a:r>
              <a:rPr lang="en-JM" dirty="0">
                <a:latin typeface="Times New Roman" panose="02020603050405020304" pitchFamily="18" charset="0"/>
                <a:cs typeface="Times New Roman" panose="02020603050405020304" pitchFamily="18" charset="0"/>
              </a:rPr>
              <a:t>John is assigned to Name.</a:t>
            </a:r>
          </a:p>
          <a:p>
            <a:pPr marL="0" indent="0">
              <a:buNone/>
            </a:pPr>
            <a:r>
              <a:rPr lang="en-JM" dirty="0">
                <a:latin typeface="Times New Roman" panose="02020603050405020304" pitchFamily="18" charset="0"/>
                <a:cs typeface="Times New Roman" panose="02020603050405020304" pitchFamily="18" charset="0"/>
              </a:rPr>
              <a:t>98000.00 is assigned to Salary</a:t>
            </a:r>
          </a:p>
        </p:txBody>
      </p:sp>
    </p:spTree>
    <p:extLst>
      <p:ext uri="{BB962C8B-B14F-4D97-AF65-F5344CB8AC3E}">
        <p14:creationId xmlns:p14="http://schemas.microsoft.com/office/powerpoint/2010/main" val="128349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5C2B-9CF7-B1A1-304A-F7EDBD72F4A3}"/>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Data type</a:t>
            </a:r>
          </a:p>
        </p:txBody>
      </p:sp>
      <p:sp>
        <p:nvSpPr>
          <p:cNvPr id="3" name="Content Placeholder 2">
            <a:extLst>
              <a:ext uri="{FF2B5EF4-FFF2-40B4-BE49-F238E27FC236}">
                <a16:creationId xmlns:a16="http://schemas.microsoft.com/office/drawing/2014/main" id="{17AF5DBD-D6A3-E26C-F788-679AE58F018E}"/>
              </a:ext>
            </a:extLst>
          </p:cNvPr>
          <p:cNvSpPr>
            <a:spLocks noGrp="1"/>
          </p:cNvSpPr>
          <p:nvPr>
            <p:ph idx="1"/>
          </p:nvPr>
        </p:nvSpPr>
        <p:spPr/>
        <p:txBody>
          <a:bodyPr/>
          <a:lstStyle/>
          <a:p>
            <a:r>
              <a:rPr lang="en-JM" dirty="0">
                <a:latin typeface="Times New Roman" panose="02020603050405020304" pitchFamily="18" charset="0"/>
                <a:cs typeface="Times New Roman" panose="02020603050405020304" pitchFamily="18" charset="0"/>
              </a:rPr>
              <a:t>Int Age = 19</a:t>
            </a:r>
          </a:p>
          <a:p>
            <a:r>
              <a:rPr lang="en-JM" dirty="0">
                <a:latin typeface="Times New Roman" panose="02020603050405020304" pitchFamily="18" charset="0"/>
                <a:cs typeface="Times New Roman" panose="02020603050405020304" pitchFamily="18" charset="0"/>
              </a:rPr>
              <a:t>String Name = ‘John’</a:t>
            </a:r>
          </a:p>
          <a:p>
            <a:r>
              <a:rPr lang="en-JM" dirty="0">
                <a:latin typeface="Times New Roman" panose="02020603050405020304" pitchFamily="18" charset="0"/>
                <a:cs typeface="Times New Roman" panose="02020603050405020304" pitchFamily="18" charset="0"/>
              </a:rPr>
              <a:t>Double Salary = 98000.00</a:t>
            </a:r>
          </a:p>
          <a:p>
            <a:pPr marL="0" indent="0">
              <a:buNone/>
            </a:pPr>
            <a:r>
              <a:rPr lang="en-JM" dirty="0">
                <a:latin typeface="Times New Roman" panose="02020603050405020304" pitchFamily="18" charset="0"/>
                <a:cs typeface="Times New Roman" panose="02020603050405020304" pitchFamily="18" charset="0"/>
              </a:rPr>
              <a:t>Age is int</a:t>
            </a:r>
          </a:p>
          <a:p>
            <a:pPr marL="0" indent="0">
              <a:buNone/>
            </a:pPr>
            <a:r>
              <a:rPr lang="en-JM" dirty="0">
                <a:latin typeface="Times New Roman" panose="02020603050405020304" pitchFamily="18" charset="0"/>
                <a:cs typeface="Times New Roman" panose="02020603050405020304" pitchFamily="18" charset="0"/>
              </a:rPr>
              <a:t>Name is string</a:t>
            </a:r>
          </a:p>
          <a:p>
            <a:pPr marL="0" indent="0">
              <a:buNone/>
            </a:pPr>
            <a:r>
              <a:rPr lang="en-JM" dirty="0">
                <a:latin typeface="Times New Roman" panose="02020603050405020304" pitchFamily="18" charset="0"/>
                <a:cs typeface="Times New Roman" panose="02020603050405020304" pitchFamily="18" charset="0"/>
              </a:rPr>
              <a:t>Salary is double</a:t>
            </a:r>
          </a:p>
          <a:p>
            <a:pPr marL="0" indent="0">
              <a:buNone/>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78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A894-3DBF-4C67-94D2-D7192041F97B}"/>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BIND VARIABLES</a:t>
            </a:r>
          </a:p>
        </p:txBody>
      </p:sp>
      <p:sp>
        <p:nvSpPr>
          <p:cNvPr id="3" name="Content Placeholder 2">
            <a:extLst>
              <a:ext uri="{FF2B5EF4-FFF2-40B4-BE49-F238E27FC236}">
                <a16:creationId xmlns:a16="http://schemas.microsoft.com/office/drawing/2014/main" id="{A2731E6E-A97D-5EE8-1403-19E1590EEC55}"/>
              </a:ext>
            </a:extLst>
          </p:cNvPr>
          <p:cNvSpPr>
            <a:spLocks noGrp="1"/>
          </p:cNvSpPr>
          <p:nvPr>
            <p:ph idx="1"/>
          </p:nvPr>
        </p:nvSpPr>
        <p:spPr/>
        <p:txBody>
          <a:bodyPr>
            <a:normAutofit/>
          </a:bodyPr>
          <a:lstStyle/>
          <a:p>
            <a:pPr marL="0" indent="0">
              <a:buNone/>
            </a:pPr>
            <a:r>
              <a:rPr lang="en-JM" sz="2400" dirty="0">
                <a:latin typeface="Times New Roman" panose="02020603050405020304" pitchFamily="18" charset="0"/>
                <a:cs typeface="Times New Roman" panose="02020603050405020304" pitchFamily="18" charset="0"/>
              </a:rPr>
              <a:t>Variable id Number</a:t>
            </a:r>
          </a:p>
          <a:p>
            <a:pPr marL="0" indent="0">
              <a:buNone/>
            </a:pPr>
            <a:r>
              <a:rPr lang="en-JM" sz="2400" dirty="0">
                <a:latin typeface="Times New Roman" panose="02020603050405020304" pitchFamily="18" charset="0"/>
                <a:cs typeface="Times New Roman" panose="02020603050405020304" pitchFamily="18" charset="0"/>
              </a:rPr>
              <a:t>Begin</a:t>
            </a:r>
          </a:p>
          <a:p>
            <a:pPr marL="0" indent="0">
              <a:buNone/>
            </a:pPr>
            <a:r>
              <a:rPr lang="en-JM" sz="2400" dirty="0">
                <a:latin typeface="Times New Roman" panose="02020603050405020304" pitchFamily="18" charset="0"/>
                <a:cs typeface="Times New Roman" panose="02020603050405020304" pitchFamily="18" charset="0"/>
              </a:rPr>
              <a:t>:id :=1;</a:t>
            </a:r>
          </a:p>
          <a:p>
            <a:pPr marL="0" indent="0">
              <a:buNone/>
            </a:pPr>
            <a:r>
              <a:rPr lang="en-JM" sz="2400" dirty="0">
                <a:latin typeface="Times New Roman" panose="02020603050405020304" pitchFamily="18" charset="0"/>
                <a:cs typeface="Times New Roman" panose="02020603050405020304" pitchFamily="18" charset="0"/>
              </a:rPr>
              <a:t>End</a:t>
            </a:r>
          </a:p>
          <a:p>
            <a:pPr marL="0" indent="0">
              <a:buNone/>
            </a:pPr>
            <a:r>
              <a:rPr lang="en-JM" sz="2400" dirty="0">
                <a:latin typeface="Times New Roman" panose="02020603050405020304" pitchFamily="18" charset="0"/>
                <a:cs typeface="Times New Roman" panose="02020603050405020304" pitchFamily="18" charset="0"/>
              </a:rPr>
              <a:t>Print id</a:t>
            </a:r>
          </a:p>
          <a:p>
            <a:pPr marL="0" indent="0">
              <a:buNone/>
            </a:pPr>
            <a:r>
              <a:rPr lang="en-JM" sz="2400" dirty="0">
                <a:latin typeface="Times New Roman" panose="02020603050405020304" pitchFamily="18" charset="0"/>
                <a:cs typeface="Times New Roman" panose="02020603050405020304" pitchFamily="18" charset="0"/>
              </a:rPr>
              <a:t>Output – ID = 1</a:t>
            </a:r>
          </a:p>
        </p:txBody>
      </p:sp>
    </p:spTree>
    <p:extLst>
      <p:ext uri="{BB962C8B-B14F-4D97-AF65-F5344CB8AC3E}">
        <p14:creationId xmlns:p14="http://schemas.microsoft.com/office/powerpoint/2010/main" val="374563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6F3E-2403-1AF3-B38A-F2E7D1E60608}"/>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Variables</a:t>
            </a:r>
          </a:p>
        </p:txBody>
      </p:sp>
      <p:sp>
        <p:nvSpPr>
          <p:cNvPr id="3" name="Content Placeholder 2">
            <a:extLst>
              <a:ext uri="{FF2B5EF4-FFF2-40B4-BE49-F238E27FC236}">
                <a16:creationId xmlns:a16="http://schemas.microsoft.com/office/drawing/2014/main" id="{19DE35F4-3BF7-2EFE-9159-8781F4A8777A}"/>
              </a:ext>
            </a:extLst>
          </p:cNvPr>
          <p:cNvSpPr>
            <a:spLocks noGrp="1"/>
          </p:cNvSpPr>
          <p:nvPr>
            <p:ph idx="1"/>
          </p:nvPr>
        </p:nvSpPr>
        <p:spPr/>
        <p:txBody>
          <a:bodyPr/>
          <a:lstStyle/>
          <a:p>
            <a:pPr marL="0" indent="0">
              <a:buNone/>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of the most important concepts in coding is a </a:t>
            </a:r>
            <a:r>
              <a:rPr lang="en-JM"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a:t>
            </a: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variable is a name for a piece of data that can change. An easy way to remember is that a </a:t>
            </a:r>
            <a:r>
              <a:rPr lang="en-JM"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a:t>
            </a: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 </a:t>
            </a:r>
            <a:r>
              <a:rPr lang="en-JM"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vary, </a:t>
            </a: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 </a:t>
            </a:r>
            <a:r>
              <a:rPr lang="en-JM"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a:t>
            </a: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value.</a:t>
            </a:r>
            <a:endParaRPr lang="en-JM"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a:lnSpc>
                <a:spcPct val="107000"/>
              </a:lnSpc>
              <a:spcAft>
                <a:spcPts val="800"/>
              </a:spcAft>
              <a:buNone/>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There’s lots of information that is important to you every day that changes value. Here are some examples:</a:t>
            </a:r>
            <a:endParaRPr lang="en-JM"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Your age</a:t>
            </a:r>
            <a:endParaRPr lang="en-JM"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weather</a:t>
            </a:r>
            <a:endParaRPr lang="en-JM"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Today’s date</a:t>
            </a:r>
            <a:endParaRPr lang="en-JM"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699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FBE6-BF8C-8A14-1B78-B195142F52FE}"/>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PL SQL </a:t>
            </a:r>
          </a:p>
        </p:txBody>
      </p:sp>
      <p:sp>
        <p:nvSpPr>
          <p:cNvPr id="4" name="Text Placeholder 3">
            <a:extLst>
              <a:ext uri="{FF2B5EF4-FFF2-40B4-BE49-F238E27FC236}">
                <a16:creationId xmlns:a16="http://schemas.microsoft.com/office/drawing/2014/main" id="{A2EE8CB9-F3C8-4ADC-D2FF-CEBF9E30973B}"/>
              </a:ext>
            </a:extLst>
          </p:cNvPr>
          <p:cNvSpPr>
            <a:spLocks noGrp="1"/>
          </p:cNvSpPr>
          <p:nvPr>
            <p:ph type="body" idx="1"/>
          </p:nvPr>
        </p:nvSpPr>
        <p:spPr/>
        <p:txBody>
          <a:bodyPr/>
          <a:lstStyle/>
          <a:p>
            <a:r>
              <a:rPr lang="en-JM" b="0" i="0" dirty="0">
                <a:solidFill>
                  <a:schemeClr val="tx1"/>
                </a:solidFill>
                <a:effectLst/>
                <a:latin typeface="Times New Roman" panose="02020603050405020304" pitchFamily="18" charset="0"/>
                <a:cs typeface="Times New Roman" panose="02020603050405020304" pitchFamily="18" charset="0"/>
              </a:rPr>
              <a:t>Arithmetic</a:t>
            </a:r>
          </a:p>
        </p:txBody>
      </p:sp>
      <p:sp>
        <p:nvSpPr>
          <p:cNvPr id="3" name="Content Placeholder 2">
            <a:extLst>
              <a:ext uri="{FF2B5EF4-FFF2-40B4-BE49-F238E27FC236}">
                <a16:creationId xmlns:a16="http://schemas.microsoft.com/office/drawing/2014/main" id="{B115FCED-8131-ECCF-9C20-4B68F5321D9D}"/>
              </a:ext>
            </a:extLst>
          </p:cNvPr>
          <p:cNvSpPr>
            <a:spLocks noGrp="1"/>
          </p:cNvSpPr>
          <p:nvPr>
            <p:ph sz="half" idx="2"/>
          </p:nvPr>
        </p:nvSpPr>
        <p:spPr/>
        <p:txBody>
          <a:bodyPr>
            <a:normAutofit fontScale="92500" lnSpcReduction="10000"/>
          </a:bodyPr>
          <a:lstStyle/>
          <a:p>
            <a:pPr marL="0" indent="0">
              <a:buNone/>
            </a:pPr>
            <a:r>
              <a:rPr lang="en-JM" dirty="0">
                <a:latin typeface="Times New Roman" panose="02020603050405020304" pitchFamily="18" charset="0"/>
                <a:cs typeface="Times New Roman" panose="02020603050405020304" pitchFamily="18" charset="0"/>
              </a:rPr>
              <a:t>Int </a:t>
            </a:r>
            <a:r>
              <a:rPr lang="en-JM" dirty="0" err="1">
                <a:latin typeface="Times New Roman" panose="02020603050405020304" pitchFamily="18" charset="0"/>
                <a:cs typeface="Times New Roman" panose="02020603050405020304" pitchFamily="18" charset="0"/>
              </a:rPr>
              <a:t>num</a:t>
            </a:r>
            <a:r>
              <a:rPr lang="en-JM" dirty="0">
                <a:latin typeface="Times New Roman" panose="02020603050405020304" pitchFamily="18" charset="0"/>
                <a:cs typeface="Times New Roman" panose="02020603050405020304" pitchFamily="18" charset="0"/>
              </a:rPr>
              <a:t> = 10</a:t>
            </a:r>
          </a:p>
          <a:p>
            <a:pPr marL="0" indent="0">
              <a:buNone/>
            </a:pPr>
            <a:r>
              <a:rPr lang="en-JM" dirty="0">
                <a:latin typeface="Times New Roman" panose="02020603050405020304" pitchFamily="18" charset="0"/>
                <a:cs typeface="Times New Roman" panose="02020603050405020304" pitchFamily="18" charset="0"/>
              </a:rPr>
              <a:t>Int num2 = 5</a:t>
            </a:r>
          </a:p>
          <a:p>
            <a:pPr marL="0" indent="0">
              <a:buNone/>
            </a:pPr>
            <a:r>
              <a:rPr lang="en-JM" dirty="0" err="1">
                <a:latin typeface="Times New Roman" panose="02020603050405020304" pitchFamily="18" charset="0"/>
                <a:cs typeface="Times New Roman" panose="02020603050405020304" pitchFamily="18" charset="0"/>
              </a:rPr>
              <a:t>Num</a:t>
            </a:r>
            <a:r>
              <a:rPr lang="en-JM" dirty="0">
                <a:latin typeface="Times New Roman" panose="02020603050405020304" pitchFamily="18" charset="0"/>
                <a:cs typeface="Times New Roman" panose="02020603050405020304" pitchFamily="18" charset="0"/>
              </a:rPr>
              <a:t> + num2 = 15</a:t>
            </a:r>
          </a:p>
          <a:p>
            <a:pPr marL="0" indent="0">
              <a:buNone/>
            </a:pPr>
            <a:r>
              <a:rPr lang="en-JM" dirty="0" err="1">
                <a:latin typeface="Times New Roman" panose="02020603050405020304" pitchFamily="18" charset="0"/>
                <a:cs typeface="Times New Roman" panose="02020603050405020304" pitchFamily="18" charset="0"/>
              </a:rPr>
              <a:t>Num</a:t>
            </a:r>
            <a:r>
              <a:rPr lang="en-JM" dirty="0">
                <a:latin typeface="Times New Roman" panose="02020603050405020304" pitchFamily="18" charset="0"/>
                <a:cs typeface="Times New Roman" panose="02020603050405020304" pitchFamily="18" charset="0"/>
              </a:rPr>
              <a:t> - num2 = 5</a:t>
            </a:r>
          </a:p>
          <a:p>
            <a:pPr marL="0" indent="0">
              <a:buNone/>
            </a:pPr>
            <a:r>
              <a:rPr lang="en-JM" dirty="0" err="1">
                <a:latin typeface="Times New Roman" panose="02020603050405020304" pitchFamily="18" charset="0"/>
                <a:cs typeface="Times New Roman" panose="02020603050405020304" pitchFamily="18" charset="0"/>
              </a:rPr>
              <a:t>Num</a:t>
            </a:r>
            <a:r>
              <a:rPr lang="en-JM" dirty="0">
                <a:latin typeface="Times New Roman" panose="02020603050405020304" pitchFamily="18" charset="0"/>
                <a:cs typeface="Times New Roman" panose="02020603050405020304" pitchFamily="18" charset="0"/>
              </a:rPr>
              <a:t> * num2 = 50</a:t>
            </a:r>
          </a:p>
          <a:p>
            <a:pPr marL="0" indent="0">
              <a:buNone/>
            </a:pPr>
            <a:r>
              <a:rPr lang="en-JM" dirty="0" err="1">
                <a:latin typeface="Times New Roman" panose="02020603050405020304" pitchFamily="18" charset="0"/>
                <a:cs typeface="Times New Roman" panose="02020603050405020304" pitchFamily="18" charset="0"/>
              </a:rPr>
              <a:t>Num</a:t>
            </a:r>
            <a:r>
              <a:rPr lang="en-JM" dirty="0">
                <a:latin typeface="Times New Roman" panose="02020603050405020304" pitchFamily="18" charset="0"/>
                <a:cs typeface="Times New Roman" panose="02020603050405020304" pitchFamily="18" charset="0"/>
              </a:rPr>
              <a:t> / num2 = 2</a:t>
            </a:r>
          </a:p>
          <a:p>
            <a:pPr marL="0" indent="0">
              <a:buNone/>
            </a:pPr>
            <a:endParaRPr lang="en-JM" dirty="0">
              <a:latin typeface="Times New Roman" panose="02020603050405020304" pitchFamily="18" charset="0"/>
              <a:cs typeface="Times New Roman" panose="02020603050405020304" pitchFamily="18" charset="0"/>
            </a:endParaRPr>
          </a:p>
          <a:p>
            <a:pPr marL="0" indent="0">
              <a:buNone/>
            </a:pPr>
            <a:endParaRPr lang="en-JM"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7DEFFEE-EEE2-5DE2-A088-3077CF5E0E5C}"/>
              </a:ext>
            </a:extLst>
          </p:cNvPr>
          <p:cNvSpPr>
            <a:spLocks noGrp="1"/>
          </p:cNvSpPr>
          <p:nvPr>
            <p:ph type="body" sz="quarter" idx="3"/>
          </p:nvPr>
        </p:nvSpPr>
        <p:spPr/>
        <p:txBody>
          <a:bodyPr/>
          <a:lstStyle/>
          <a:p>
            <a:r>
              <a:rPr lang="en-JM" b="0" i="0" dirty="0">
                <a:solidFill>
                  <a:schemeClr val="tx1"/>
                </a:solidFill>
                <a:effectLst/>
                <a:latin typeface="Times New Roman" panose="02020603050405020304" pitchFamily="18" charset="0"/>
                <a:cs typeface="Times New Roman" panose="02020603050405020304" pitchFamily="18" charset="0"/>
              </a:rPr>
              <a:t>Relational</a:t>
            </a:r>
          </a:p>
        </p:txBody>
      </p:sp>
      <p:sp>
        <p:nvSpPr>
          <p:cNvPr id="6" name="Content Placeholder 5">
            <a:extLst>
              <a:ext uri="{FF2B5EF4-FFF2-40B4-BE49-F238E27FC236}">
                <a16:creationId xmlns:a16="http://schemas.microsoft.com/office/drawing/2014/main" id="{C35A7A52-F47A-B528-2CE7-DEE9B859D90E}"/>
              </a:ext>
            </a:extLst>
          </p:cNvPr>
          <p:cNvSpPr>
            <a:spLocks noGrp="1"/>
          </p:cNvSpPr>
          <p:nvPr>
            <p:ph sz="quarter" idx="4"/>
          </p:nvPr>
        </p:nvSpPr>
        <p:spPr/>
        <p:txBody>
          <a:bodyPr>
            <a:normAutofit fontScale="92500" lnSpcReduction="10000"/>
          </a:bodyPr>
          <a:lstStyle/>
          <a:p>
            <a:pPr marL="0" indent="0">
              <a:buNone/>
            </a:pPr>
            <a:r>
              <a:rPr lang="en-US" b="0" i="0" dirty="0">
                <a:effectLst/>
                <a:latin typeface="Times New Roman" panose="02020603050405020304" pitchFamily="18" charset="0"/>
                <a:cs typeface="Times New Roman" panose="02020603050405020304" pitchFamily="18" charset="0"/>
              </a:rPr>
              <a:t>(num = num2) is not true.</a:t>
            </a:r>
          </a:p>
          <a:p>
            <a:pPr marL="0" indent="0">
              <a:buNone/>
            </a:pPr>
            <a:r>
              <a:rPr lang="en-US" b="0" i="0" dirty="0">
                <a:effectLst/>
                <a:latin typeface="Times New Roman" panose="02020603050405020304" pitchFamily="18" charset="0"/>
                <a:cs typeface="Times New Roman" panose="02020603050405020304" pitchFamily="18" charset="0"/>
              </a:rPr>
              <a:t>(num != num2) is true.</a:t>
            </a:r>
          </a:p>
          <a:p>
            <a:pPr marL="0" indent="0">
              <a:buNone/>
            </a:pPr>
            <a:r>
              <a:rPr lang="en-US" b="0" i="0" dirty="0">
                <a:effectLst/>
                <a:latin typeface="Times New Roman" panose="02020603050405020304" pitchFamily="18" charset="0"/>
                <a:cs typeface="Times New Roman" panose="02020603050405020304" pitchFamily="18" charset="0"/>
              </a:rPr>
              <a:t>(num &gt; num2) is true.</a:t>
            </a:r>
          </a:p>
          <a:p>
            <a:pPr marL="0" indent="0">
              <a:buNone/>
            </a:pPr>
            <a:r>
              <a:rPr lang="en-US" b="0" i="0" dirty="0">
                <a:effectLst/>
                <a:latin typeface="Times New Roman" panose="02020603050405020304" pitchFamily="18" charset="0"/>
                <a:cs typeface="Times New Roman" panose="02020603050405020304" pitchFamily="18" charset="0"/>
              </a:rPr>
              <a:t>(num &lt; num2) is not true.</a:t>
            </a:r>
          </a:p>
          <a:p>
            <a:pPr marL="0" indent="0">
              <a:buNone/>
            </a:pPr>
            <a:r>
              <a:rPr lang="en-US" b="0" i="0" dirty="0">
                <a:effectLst/>
                <a:latin typeface="Times New Roman" panose="02020603050405020304" pitchFamily="18" charset="0"/>
                <a:cs typeface="Times New Roman" panose="02020603050405020304" pitchFamily="18" charset="0"/>
              </a:rPr>
              <a:t>(num &gt;= num2) is true.</a:t>
            </a:r>
          </a:p>
          <a:p>
            <a:pPr marL="0" indent="0">
              <a:buNone/>
            </a:pPr>
            <a:r>
              <a:rPr lang="en-US" b="0" i="0" dirty="0">
                <a:effectLst/>
                <a:latin typeface="Times New Roman" panose="02020603050405020304" pitchFamily="18" charset="0"/>
                <a:cs typeface="Times New Roman" panose="02020603050405020304" pitchFamily="18" charset="0"/>
              </a:rPr>
              <a:t>(num &lt;= num2) is not true.</a:t>
            </a: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70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A051-8FFC-5889-7CB3-8E1879C3D230}"/>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PL SQL </a:t>
            </a:r>
          </a:p>
        </p:txBody>
      </p:sp>
      <p:sp>
        <p:nvSpPr>
          <p:cNvPr id="3" name="Text Placeholder 2">
            <a:extLst>
              <a:ext uri="{FF2B5EF4-FFF2-40B4-BE49-F238E27FC236}">
                <a16:creationId xmlns:a16="http://schemas.microsoft.com/office/drawing/2014/main" id="{F52D28A8-37C5-4F03-64FC-4F014264FFFA}"/>
              </a:ext>
            </a:extLst>
          </p:cNvPr>
          <p:cNvSpPr>
            <a:spLocks noGrp="1"/>
          </p:cNvSpPr>
          <p:nvPr>
            <p:ph type="body" idx="1"/>
          </p:nvPr>
        </p:nvSpPr>
        <p:spPr>
          <a:xfrm>
            <a:off x="1447190" y="2019549"/>
            <a:ext cx="9607661" cy="801943"/>
          </a:xfrm>
        </p:spPr>
        <p:txBody>
          <a:bodyPr/>
          <a:lstStyle/>
          <a:p>
            <a:pPr algn="ctr"/>
            <a:r>
              <a:rPr lang="en-JM" b="0" i="0" dirty="0">
                <a:solidFill>
                  <a:schemeClr val="tx1"/>
                </a:solidFill>
                <a:effectLst/>
                <a:latin typeface="Times New Roman" panose="02020603050405020304" pitchFamily="18" charset="0"/>
                <a:cs typeface="Times New Roman" panose="02020603050405020304" pitchFamily="18" charset="0"/>
              </a:rPr>
              <a:t>Comparison</a:t>
            </a:r>
          </a:p>
        </p:txBody>
      </p:sp>
      <p:sp>
        <p:nvSpPr>
          <p:cNvPr id="4" name="Content Placeholder 3">
            <a:extLst>
              <a:ext uri="{FF2B5EF4-FFF2-40B4-BE49-F238E27FC236}">
                <a16:creationId xmlns:a16="http://schemas.microsoft.com/office/drawing/2014/main" id="{6F6CF2F2-F791-EA50-49D5-143967D16308}"/>
              </a:ext>
            </a:extLst>
          </p:cNvPr>
          <p:cNvSpPr>
            <a:spLocks noGrp="1"/>
          </p:cNvSpPr>
          <p:nvPr>
            <p:ph sz="half" idx="2"/>
          </p:nvPr>
        </p:nvSpPr>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If 'Zara Ali' like 'Z% </a:t>
            </a:r>
            <a:r>
              <a:rPr lang="en-US" b="0" i="0" dirty="0" err="1">
                <a:effectLst/>
                <a:latin typeface="Times New Roman" panose="02020603050405020304" pitchFamily="18" charset="0"/>
                <a:cs typeface="Times New Roman" panose="02020603050405020304" pitchFamily="18" charset="0"/>
              </a:rPr>
              <a:t>A_i</a:t>
            </a:r>
            <a:r>
              <a:rPr lang="en-US" b="0" i="0" dirty="0">
                <a:effectLst/>
                <a:latin typeface="Times New Roman" panose="02020603050405020304" pitchFamily="18" charset="0"/>
                <a:cs typeface="Times New Roman" panose="02020603050405020304" pitchFamily="18" charset="0"/>
              </a:rPr>
              <a:t>' returns a Boolean true, whereas, '</a:t>
            </a:r>
            <a:r>
              <a:rPr lang="en-US" b="0" i="0" dirty="0" err="1">
                <a:effectLst/>
                <a:latin typeface="Times New Roman" panose="02020603050405020304" pitchFamily="18" charset="0"/>
                <a:cs typeface="Times New Roman" panose="02020603050405020304" pitchFamily="18" charset="0"/>
              </a:rPr>
              <a:t>Nuha</a:t>
            </a:r>
            <a:r>
              <a:rPr lang="en-US" b="0" i="0" dirty="0">
                <a:effectLst/>
                <a:latin typeface="Times New Roman" panose="02020603050405020304" pitchFamily="18" charset="0"/>
                <a:cs typeface="Times New Roman" panose="02020603050405020304" pitchFamily="18" charset="0"/>
              </a:rPr>
              <a:t> Ali' like 'Z% </a:t>
            </a:r>
            <a:r>
              <a:rPr lang="en-US" b="0" i="0" dirty="0" err="1">
                <a:effectLst/>
                <a:latin typeface="Times New Roman" panose="02020603050405020304" pitchFamily="18" charset="0"/>
                <a:cs typeface="Times New Roman" panose="02020603050405020304" pitchFamily="18" charset="0"/>
              </a:rPr>
              <a:t>A_i</a:t>
            </a:r>
            <a:r>
              <a:rPr lang="en-US" b="0" i="0" dirty="0">
                <a:effectLst/>
                <a:latin typeface="Times New Roman" panose="02020603050405020304" pitchFamily="18" charset="0"/>
                <a:cs typeface="Times New Roman" panose="02020603050405020304" pitchFamily="18" charset="0"/>
              </a:rPr>
              <a:t>' returns a Boolean false.\</a:t>
            </a:r>
          </a:p>
          <a:p>
            <a:pPr marL="0" indent="0">
              <a:buNone/>
            </a:pPr>
            <a:r>
              <a:rPr lang="en-US" b="0" i="0" dirty="0">
                <a:effectLst/>
                <a:latin typeface="Times New Roman" panose="02020603050405020304" pitchFamily="18" charset="0"/>
                <a:cs typeface="Times New Roman" panose="02020603050405020304" pitchFamily="18" charset="0"/>
              </a:rPr>
              <a:t>If x = 10 then, x between 5 and 20 returns true, x between 5 and 10 returns true, but x between 11 and 20 returns false.</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397A2AB-420A-1637-2FAD-EA177BD5033A}"/>
              </a:ext>
            </a:extLst>
          </p:cNvPr>
          <p:cNvSpPr>
            <a:spLocks noGrp="1"/>
          </p:cNvSpPr>
          <p:nvPr>
            <p:ph sz="quarter" idx="4"/>
          </p:nvPr>
        </p:nvSpPr>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If x = 'm' then, x in ('a', 'b', 'c') returns Boolean false but x in ('m', 'n', 'o') returns Boolean true.</a:t>
            </a:r>
            <a:endParaRPr lang="en-JM" b="0" i="0" dirty="0">
              <a:effectLst/>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If x = 'm', then 'x is null' returns Boolean false.</a:t>
            </a: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74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AE87-1D26-6BE4-C91A-B93751B049C4}"/>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PL SQL </a:t>
            </a:r>
          </a:p>
        </p:txBody>
      </p:sp>
      <p:sp>
        <p:nvSpPr>
          <p:cNvPr id="3" name="Text Placeholder 2">
            <a:extLst>
              <a:ext uri="{FF2B5EF4-FFF2-40B4-BE49-F238E27FC236}">
                <a16:creationId xmlns:a16="http://schemas.microsoft.com/office/drawing/2014/main" id="{5471CE05-773A-97BE-4D43-48266A9E34ED}"/>
              </a:ext>
            </a:extLst>
          </p:cNvPr>
          <p:cNvSpPr>
            <a:spLocks noGrp="1"/>
          </p:cNvSpPr>
          <p:nvPr>
            <p:ph type="body" idx="1"/>
          </p:nvPr>
        </p:nvSpPr>
        <p:spPr/>
        <p:txBody>
          <a:bodyPr/>
          <a:lstStyle/>
          <a:p>
            <a:r>
              <a:rPr lang="en-JM" b="0" i="0" dirty="0">
                <a:solidFill>
                  <a:schemeClr val="tx1"/>
                </a:solidFill>
                <a:effectLst/>
                <a:latin typeface="Times New Roman" panose="02020603050405020304" pitchFamily="18" charset="0"/>
                <a:cs typeface="Times New Roman" panose="02020603050405020304" pitchFamily="18" charset="0"/>
              </a:rPr>
              <a:t>Logical</a:t>
            </a:r>
          </a:p>
        </p:txBody>
      </p:sp>
      <p:sp>
        <p:nvSpPr>
          <p:cNvPr id="4" name="Content Placeholder 3">
            <a:extLst>
              <a:ext uri="{FF2B5EF4-FFF2-40B4-BE49-F238E27FC236}">
                <a16:creationId xmlns:a16="http://schemas.microsoft.com/office/drawing/2014/main" id="{E95D1B0B-68B0-C64E-12DA-F8A1918CAE2E}"/>
              </a:ext>
            </a:extLst>
          </p:cNvPr>
          <p:cNvSpPr>
            <a:spLocks noGrp="1"/>
          </p:cNvSpPr>
          <p:nvPr>
            <p:ph sz="half" idx="2"/>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(num and num2) is false.</a:t>
            </a:r>
          </a:p>
          <a:p>
            <a:pPr marL="0" indent="0">
              <a:buNone/>
            </a:pPr>
            <a:r>
              <a:rPr lang="en-US" b="0" i="0" dirty="0">
                <a:effectLst/>
                <a:latin typeface="Times New Roman" panose="02020603050405020304" pitchFamily="18" charset="0"/>
                <a:cs typeface="Times New Roman" panose="02020603050405020304" pitchFamily="18" charset="0"/>
              </a:rPr>
              <a:t>(num or num2) is true.</a:t>
            </a:r>
          </a:p>
          <a:p>
            <a:pPr marL="0" indent="0">
              <a:buNone/>
            </a:pPr>
            <a:r>
              <a:rPr lang="en-US" b="0" i="0" dirty="0">
                <a:effectLst/>
                <a:latin typeface="Times New Roman" panose="02020603050405020304" pitchFamily="18" charset="0"/>
                <a:cs typeface="Times New Roman" panose="02020603050405020304" pitchFamily="18" charset="0"/>
              </a:rPr>
              <a:t>not(num and num2) is true.</a:t>
            </a:r>
            <a:endParaRPr lang="en-JM" dirty="0">
              <a:latin typeface="Times New Roman" panose="02020603050405020304" pitchFamily="18" charset="0"/>
              <a:cs typeface="Times New Roman" panose="02020603050405020304" pitchFamily="18" charset="0"/>
            </a:endParaRPr>
          </a:p>
          <a:p>
            <a:pPr marL="0" indent="0">
              <a:buNone/>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860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64D2-E984-2D85-6C07-CD873A14F133}"/>
              </a:ext>
            </a:extLst>
          </p:cNvPr>
          <p:cNvSpPr>
            <a:spLocks noGrp="1"/>
          </p:cNvSpPr>
          <p:nvPr>
            <p:ph type="title"/>
          </p:nvPr>
        </p:nvSpPr>
        <p:spPr/>
        <p:txBody>
          <a:bodyPr/>
          <a:lstStyle/>
          <a:p>
            <a:r>
              <a:rPr lang="en-JM" dirty="0"/>
              <a:t>Nested Blocks</a:t>
            </a:r>
          </a:p>
        </p:txBody>
      </p:sp>
      <p:sp>
        <p:nvSpPr>
          <p:cNvPr id="7" name="Rectangle 1">
            <a:extLst>
              <a:ext uri="{FF2B5EF4-FFF2-40B4-BE49-F238E27FC236}">
                <a16:creationId xmlns:a16="http://schemas.microsoft.com/office/drawing/2014/main" id="{AAA5CD7E-D622-6A40-F001-E46FC1436BAB}"/>
              </a:ext>
            </a:extLst>
          </p:cNvPr>
          <p:cNvSpPr>
            <a:spLocks noGrp="1" noChangeArrowheads="1"/>
          </p:cNvSpPr>
          <p:nvPr>
            <p:ph sz="half" idx="2"/>
          </p:nvPr>
        </p:nvSpPr>
        <p:spPr bwMode="auto">
          <a:xfrm>
            <a:off x="1128945" y="2566084"/>
            <a:ext cx="10244151"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DECLARE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v_outer_variable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VARCHAR2(20):='GLOBAL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BEGIN DECLARE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v_inner_variable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VARCHAR2(20):='LOCAL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BEGIN DBMS_OUTPUT.PUT_LINE(</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v_inner_variable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DBMS_OUTPUT.PUT_LINE(</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v_outer_variable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DBMS_OUTPUT.PUT_LINE(</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v_outer_variable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END;</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68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B318-A1B6-CBA1-15F5-87485522D190}"/>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Variables CON’T</a:t>
            </a:r>
          </a:p>
        </p:txBody>
      </p:sp>
      <p:sp>
        <p:nvSpPr>
          <p:cNvPr id="3" name="Content Placeholder 2">
            <a:extLst>
              <a:ext uri="{FF2B5EF4-FFF2-40B4-BE49-F238E27FC236}">
                <a16:creationId xmlns:a16="http://schemas.microsoft.com/office/drawing/2014/main" id="{717D1B56-3889-4A61-F312-B7EB410A0556}"/>
              </a:ext>
            </a:extLst>
          </p:cNvPr>
          <p:cNvSpPr>
            <a:spLocks noGrp="1"/>
          </p:cNvSpPr>
          <p:nvPr>
            <p:ph idx="1"/>
          </p:nvPr>
        </p:nvSpPr>
        <p:spPr/>
        <p:txBody>
          <a:bodyPr/>
          <a:lstStyle/>
          <a:p>
            <a:pPr marL="0" indent="0" fontAlgn="base">
              <a:lnSpc>
                <a:spcPct val="107000"/>
              </a:lnSpc>
              <a:spcAft>
                <a:spcPts val="800"/>
              </a:spcAft>
              <a:buNone/>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Variables are a way for your app to remember something. Just like the box, your variables will need a couple of things.</a:t>
            </a:r>
            <a:endParaRPr lang="en-JM"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name so that your app can find it</a:t>
            </a:r>
            <a:endParaRPr lang="en-JM"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information to store</a:t>
            </a:r>
            <a:endParaRPr lang="en-JM"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24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819E-F5EE-2089-391E-2DE7A03B5CD5}"/>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Variables CON’T</a:t>
            </a:r>
          </a:p>
        </p:txBody>
      </p:sp>
      <p:sp>
        <p:nvSpPr>
          <p:cNvPr id="3" name="Content Placeholder 2">
            <a:extLst>
              <a:ext uri="{FF2B5EF4-FFF2-40B4-BE49-F238E27FC236}">
                <a16:creationId xmlns:a16="http://schemas.microsoft.com/office/drawing/2014/main" id="{23968867-BA69-DEBE-41A3-A7E8C24AB1BC}"/>
              </a:ext>
            </a:extLst>
          </p:cNvPr>
          <p:cNvSpPr>
            <a:spLocks noGrp="1"/>
          </p:cNvSpPr>
          <p:nvPr>
            <p:ph idx="1"/>
          </p:nvPr>
        </p:nvSpPr>
        <p:spPr/>
        <p:txBody>
          <a:bodyPr/>
          <a:lstStyle/>
          <a:p>
            <a:pPr marL="0" indent="0" fontAlgn="base">
              <a:lnSpc>
                <a:spcPct val="107000"/>
              </a:lnSpc>
              <a:spcAft>
                <a:spcPts val="800"/>
              </a:spcAft>
              <a:buNone/>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Variables are useful anytime you need your app to “remember” some information and when that information might change. Here are some examples:</a:t>
            </a:r>
            <a:endParaRPr lang="en-JM"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player’s score in a game</a:t>
            </a:r>
            <a:endParaRPr lang="en-JM"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person’s answer to a quiz question</a:t>
            </a:r>
            <a:endParaRPr lang="en-JM"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Things that are in someone’s shopping cart</a:t>
            </a:r>
            <a:endParaRPr lang="en-JM"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89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448-A01F-E6A4-58A3-ED06F9E9D6A1}"/>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Variables CON’T</a:t>
            </a:r>
          </a:p>
        </p:txBody>
      </p:sp>
      <p:sp>
        <p:nvSpPr>
          <p:cNvPr id="3" name="Content Placeholder 2">
            <a:extLst>
              <a:ext uri="{FF2B5EF4-FFF2-40B4-BE49-F238E27FC236}">
                <a16:creationId xmlns:a16="http://schemas.microsoft.com/office/drawing/2014/main" id="{C0F81BA0-82B9-3649-5977-BD282FCDCD17}"/>
              </a:ext>
            </a:extLst>
          </p:cNvPr>
          <p:cNvSpPr>
            <a:spLocks noGrp="1"/>
          </p:cNvSpPr>
          <p:nvPr>
            <p:ph idx="1"/>
          </p:nvPr>
        </p:nvSpPr>
        <p:spPr/>
        <p:txBody>
          <a:bodyPr/>
          <a:lstStyle/>
          <a:p>
            <a:pPr marL="0" indent="0">
              <a:buNone/>
            </a:pPr>
            <a:r>
              <a:rPr lang="en-JM"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Picture a variable as a box that you can store some information inside of and put away. Before you put it away, you put a name on the box to remember what is inside of it. When you need the information you can go find the box get what if inside. You can also change what is inside the box but keep the same name on it.</a:t>
            </a:r>
            <a:endParaRPr lang="en-JM"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E2E4-50EB-753F-2AD3-9130315DEB87}"/>
              </a:ext>
            </a:extLst>
          </p:cNvPr>
          <p:cNvSpPr>
            <a:spLocks noGrp="1"/>
          </p:cNvSpPr>
          <p:nvPr>
            <p:ph type="ctrTitle"/>
          </p:nvPr>
        </p:nvSpPr>
        <p:spPr>
          <a:xfrm>
            <a:off x="2417779" y="802298"/>
            <a:ext cx="8637073" cy="1302075"/>
          </a:xfrm>
        </p:spPr>
        <p:txBody>
          <a:bodyPr/>
          <a:lstStyle/>
          <a:p>
            <a:r>
              <a:rPr lang="en-JM" dirty="0">
                <a:latin typeface="Times New Roman" panose="02020603050405020304" pitchFamily="18" charset="0"/>
                <a:cs typeface="Times New Roman" panose="02020603050405020304" pitchFamily="18" charset="0"/>
              </a:rPr>
              <a:t>Data types</a:t>
            </a:r>
          </a:p>
        </p:txBody>
      </p:sp>
      <p:sp>
        <p:nvSpPr>
          <p:cNvPr id="4" name="Subtitle 3">
            <a:extLst>
              <a:ext uri="{FF2B5EF4-FFF2-40B4-BE49-F238E27FC236}">
                <a16:creationId xmlns:a16="http://schemas.microsoft.com/office/drawing/2014/main" id="{9D181011-BBC4-FC2F-F697-A22CA4D0ECFD}"/>
              </a:ext>
            </a:extLst>
          </p:cNvPr>
          <p:cNvSpPr>
            <a:spLocks noGrp="1"/>
          </p:cNvSpPr>
          <p:nvPr>
            <p:ph type="subTitle" idx="1"/>
          </p:nvPr>
        </p:nvSpPr>
        <p:spPr>
          <a:xfrm>
            <a:off x="2417780" y="2104374"/>
            <a:ext cx="8637072" cy="2404452"/>
          </a:xfrm>
        </p:spPr>
        <p:txBody>
          <a:bodyPr>
            <a:normAutofit/>
          </a:bodyPr>
          <a:lstStyle/>
          <a:p>
            <a:r>
              <a:rPr lang="en-US" dirty="0">
                <a:latin typeface="Times New Roman" panose="02020603050405020304" pitchFamily="18" charset="0"/>
                <a:cs typeface="Times New Roman" panose="02020603050405020304" pitchFamily="18" charset="0"/>
              </a:rPr>
              <a:t>Any object's data type can be specified by the attribute "Data Type." Every column, variable, and expression in SQL has a corresponding data type. When making your tables, you can utilize these data kinds. Based on your needs, you can select a data type for a table column.</a:t>
            </a: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71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C654FA-C890-AE1D-AA0A-1F7572D8DAB1}"/>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Data type has two groups </a:t>
            </a:r>
          </a:p>
        </p:txBody>
      </p:sp>
      <p:sp>
        <p:nvSpPr>
          <p:cNvPr id="5" name="Text Placeholder 4">
            <a:extLst>
              <a:ext uri="{FF2B5EF4-FFF2-40B4-BE49-F238E27FC236}">
                <a16:creationId xmlns:a16="http://schemas.microsoft.com/office/drawing/2014/main" id="{3F76E2B9-A1C9-E4BA-757B-8F25E4200E76}"/>
              </a:ext>
            </a:extLst>
          </p:cNvPr>
          <p:cNvSpPr>
            <a:spLocks noGrp="1"/>
          </p:cNvSpPr>
          <p:nvPr>
            <p:ph type="body" idx="1"/>
          </p:nvPr>
        </p:nvSpPr>
        <p:spPr/>
        <p:txBody>
          <a:bodyPr>
            <a:normAutofit/>
          </a:bodyPr>
          <a:lstStyle/>
          <a:p>
            <a:r>
              <a:rPr lang="en-JM" sz="4000" b="0" i="0" dirty="0">
                <a:solidFill>
                  <a:srgbClr val="000000"/>
                </a:solidFill>
                <a:effectLst/>
                <a:latin typeface="Times New Roman" panose="02020603050405020304" pitchFamily="18" charset="0"/>
                <a:cs typeface="Times New Roman" panose="02020603050405020304" pitchFamily="18" charset="0"/>
              </a:rPr>
              <a:t>Primitive</a:t>
            </a:r>
          </a:p>
        </p:txBody>
      </p:sp>
      <p:sp>
        <p:nvSpPr>
          <p:cNvPr id="6" name="Content Placeholder 5">
            <a:extLst>
              <a:ext uri="{FF2B5EF4-FFF2-40B4-BE49-F238E27FC236}">
                <a16:creationId xmlns:a16="http://schemas.microsoft.com/office/drawing/2014/main" id="{A577102A-0295-9468-1030-CEA6BDA1A8EB}"/>
              </a:ext>
            </a:extLst>
          </p:cNvPr>
          <p:cNvSpPr>
            <a:spLocks noGrp="1"/>
          </p:cNvSpPr>
          <p:nvPr>
            <p:ph sz="half" idx="2"/>
          </p:nvPr>
        </p:nvSpPr>
        <p:spPr>
          <a:xfrm>
            <a:off x="1447191" y="2824269"/>
            <a:ext cx="1809576" cy="2644457"/>
          </a:xfrm>
        </p:spPr>
        <p:txBody>
          <a:bodyPr>
            <a:normAutofit/>
          </a:bodyPr>
          <a:lstStyle/>
          <a:p>
            <a:r>
              <a:rPr lang="en-JM" dirty="0">
                <a:latin typeface="Times New Roman" panose="02020603050405020304" pitchFamily="18" charset="0"/>
                <a:cs typeface="Times New Roman" panose="02020603050405020304" pitchFamily="18" charset="0"/>
              </a:rPr>
              <a:t>Byte</a:t>
            </a:r>
          </a:p>
          <a:p>
            <a:r>
              <a:rPr lang="en-JM" dirty="0">
                <a:latin typeface="Times New Roman" panose="02020603050405020304" pitchFamily="18" charset="0"/>
                <a:cs typeface="Times New Roman" panose="02020603050405020304" pitchFamily="18" charset="0"/>
              </a:rPr>
              <a:t>Short</a:t>
            </a:r>
          </a:p>
          <a:p>
            <a:r>
              <a:rPr lang="en-JM" dirty="0">
                <a:latin typeface="Times New Roman" panose="02020603050405020304" pitchFamily="18" charset="0"/>
                <a:cs typeface="Times New Roman" panose="02020603050405020304" pitchFamily="18" charset="0"/>
              </a:rPr>
              <a:t>Int</a:t>
            </a:r>
          </a:p>
          <a:p>
            <a:r>
              <a:rPr lang="en-JM" dirty="0">
                <a:latin typeface="Times New Roman" panose="02020603050405020304" pitchFamily="18" charset="0"/>
                <a:cs typeface="Times New Roman" panose="02020603050405020304" pitchFamily="18" charset="0"/>
              </a:rPr>
              <a:t>Long</a:t>
            </a:r>
          </a:p>
        </p:txBody>
      </p:sp>
      <p:sp>
        <p:nvSpPr>
          <p:cNvPr id="7" name="Text Placeholder 6">
            <a:extLst>
              <a:ext uri="{FF2B5EF4-FFF2-40B4-BE49-F238E27FC236}">
                <a16:creationId xmlns:a16="http://schemas.microsoft.com/office/drawing/2014/main" id="{3BBCBB3E-B953-E18D-8E60-439C9019D728}"/>
              </a:ext>
            </a:extLst>
          </p:cNvPr>
          <p:cNvSpPr>
            <a:spLocks noGrp="1"/>
          </p:cNvSpPr>
          <p:nvPr>
            <p:ph type="body" sz="quarter" idx="3"/>
          </p:nvPr>
        </p:nvSpPr>
        <p:spPr/>
        <p:txBody>
          <a:bodyPr>
            <a:normAutofit/>
          </a:bodyPr>
          <a:lstStyle/>
          <a:p>
            <a:r>
              <a:rPr lang="en-JM" sz="4000" b="0" i="0" dirty="0">
                <a:solidFill>
                  <a:srgbClr val="000000"/>
                </a:solidFill>
                <a:effectLst/>
                <a:latin typeface="Times New Roman" panose="02020603050405020304" pitchFamily="18" charset="0"/>
                <a:cs typeface="Times New Roman" panose="02020603050405020304" pitchFamily="18" charset="0"/>
              </a:rPr>
              <a:t>Non-Primitive</a:t>
            </a:r>
          </a:p>
        </p:txBody>
      </p:sp>
      <p:sp>
        <p:nvSpPr>
          <p:cNvPr id="8" name="Content Placeholder 7">
            <a:extLst>
              <a:ext uri="{FF2B5EF4-FFF2-40B4-BE49-F238E27FC236}">
                <a16:creationId xmlns:a16="http://schemas.microsoft.com/office/drawing/2014/main" id="{602E6C79-E73C-6B1E-5E73-50D1B4183ACC}"/>
              </a:ext>
            </a:extLst>
          </p:cNvPr>
          <p:cNvSpPr>
            <a:spLocks noGrp="1"/>
          </p:cNvSpPr>
          <p:nvPr>
            <p:ph sz="quarter" idx="4"/>
          </p:nvPr>
        </p:nvSpPr>
        <p:spPr/>
        <p:txBody>
          <a:bodyPr>
            <a:normAutofit/>
          </a:bodyPr>
          <a:lstStyle/>
          <a:p>
            <a:r>
              <a:rPr lang="en-JM" dirty="0">
                <a:latin typeface="Times New Roman" panose="02020603050405020304" pitchFamily="18" charset="0"/>
                <a:cs typeface="Times New Roman" panose="02020603050405020304" pitchFamily="18" charset="0"/>
              </a:rPr>
              <a:t>String</a:t>
            </a:r>
          </a:p>
          <a:p>
            <a:r>
              <a:rPr lang="en-JM" dirty="0">
                <a:latin typeface="Times New Roman" panose="02020603050405020304" pitchFamily="18" charset="0"/>
                <a:cs typeface="Times New Roman" panose="02020603050405020304" pitchFamily="18" charset="0"/>
              </a:rPr>
              <a:t>Array</a:t>
            </a:r>
          </a:p>
          <a:p>
            <a:r>
              <a:rPr lang="en-JM" dirty="0">
                <a:latin typeface="Times New Roman" panose="02020603050405020304" pitchFamily="18" charset="0"/>
                <a:cs typeface="Times New Roman" panose="02020603050405020304" pitchFamily="18" charset="0"/>
              </a:rPr>
              <a:t>Classes</a:t>
            </a:r>
          </a:p>
        </p:txBody>
      </p:sp>
      <p:sp>
        <p:nvSpPr>
          <p:cNvPr id="9" name="Content Placeholder 5">
            <a:extLst>
              <a:ext uri="{FF2B5EF4-FFF2-40B4-BE49-F238E27FC236}">
                <a16:creationId xmlns:a16="http://schemas.microsoft.com/office/drawing/2014/main" id="{C00C1B91-A662-B024-D3F7-574C0E9B3244}"/>
              </a:ext>
            </a:extLst>
          </p:cNvPr>
          <p:cNvSpPr txBox="1">
            <a:spLocks/>
          </p:cNvSpPr>
          <p:nvPr/>
        </p:nvSpPr>
        <p:spPr>
          <a:xfrm>
            <a:off x="2864979" y="2832270"/>
            <a:ext cx="1809576" cy="26444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JM" dirty="0">
                <a:latin typeface="Times New Roman" panose="02020603050405020304" pitchFamily="18" charset="0"/>
                <a:cs typeface="Times New Roman" panose="02020603050405020304" pitchFamily="18" charset="0"/>
              </a:rPr>
              <a:t>Float</a:t>
            </a:r>
          </a:p>
          <a:p>
            <a:r>
              <a:rPr lang="en-JM" dirty="0">
                <a:latin typeface="Times New Roman" panose="02020603050405020304" pitchFamily="18" charset="0"/>
                <a:cs typeface="Times New Roman" panose="02020603050405020304" pitchFamily="18" charset="0"/>
              </a:rPr>
              <a:t>Double</a:t>
            </a:r>
          </a:p>
          <a:p>
            <a:r>
              <a:rPr lang="en-JM" dirty="0">
                <a:latin typeface="Times New Roman" panose="02020603050405020304" pitchFamily="18" charset="0"/>
                <a:cs typeface="Times New Roman" panose="02020603050405020304" pitchFamily="18" charset="0"/>
              </a:rPr>
              <a:t>Boolean</a:t>
            </a:r>
          </a:p>
          <a:p>
            <a:r>
              <a:rPr lang="en-JM" dirty="0">
                <a:latin typeface="Times New Roman" panose="02020603050405020304" pitchFamily="18" charset="0"/>
                <a:cs typeface="Times New Roman" panose="02020603050405020304" pitchFamily="18" charset="0"/>
              </a:rPr>
              <a:t>Char</a:t>
            </a:r>
          </a:p>
          <a:p>
            <a:endParaRPr lang="en-JM"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38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2532-A867-023B-D47C-541949160E66}"/>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Bind variables</a:t>
            </a:r>
          </a:p>
        </p:txBody>
      </p:sp>
      <p:sp>
        <p:nvSpPr>
          <p:cNvPr id="3" name="Content Placeholder 2">
            <a:extLst>
              <a:ext uri="{FF2B5EF4-FFF2-40B4-BE49-F238E27FC236}">
                <a16:creationId xmlns:a16="http://schemas.microsoft.com/office/drawing/2014/main" id="{2DD8DB84-DFEE-4DC9-64F4-5C9B129540A6}"/>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Bind parameters—also called dynamic parameters or bind variables—are an alternative way to pass data to the database. Instead of putting the values directly into the SQL statement, you just use a placeholder like ?, :name or @name and provide the actual values using a separate API call.</a:t>
            </a:r>
          </a:p>
          <a:p>
            <a:pPr marL="0" indent="0">
              <a:buNone/>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6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AA12-BEAB-EB75-C838-3F63419F8F34}"/>
              </a:ext>
            </a:extLst>
          </p:cNvPr>
          <p:cNvSpPr>
            <a:spLocks noGrp="1"/>
          </p:cNvSpPr>
          <p:nvPr>
            <p:ph type="title"/>
          </p:nvPr>
        </p:nvSpPr>
        <p:spPr/>
        <p:txBody>
          <a:bodyPr/>
          <a:lstStyle/>
          <a:p>
            <a:r>
              <a:rPr lang="en-JM" dirty="0">
                <a:latin typeface="Times New Roman" panose="02020603050405020304" pitchFamily="18" charset="0"/>
                <a:cs typeface="Times New Roman" panose="02020603050405020304" pitchFamily="18" charset="0"/>
              </a:rPr>
              <a:t>Bind variables </a:t>
            </a:r>
            <a:r>
              <a:rPr lang="en-JM" dirty="0" err="1">
                <a:latin typeface="Times New Roman" panose="02020603050405020304" pitchFamily="18" charset="0"/>
                <a:cs typeface="Times New Roman" panose="02020603050405020304" pitchFamily="18" charset="0"/>
              </a:rPr>
              <a:t>con’t</a:t>
            </a:r>
            <a:endParaRPr lang="en-JM"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C3BCE53-5D62-BF0A-D23F-3FE98AD2F94D}"/>
              </a:ext>
            </a:extLst>
          </p:cNvPr>
          <p:cNvSpPr>
            <a:spLocks noGrp="1"/>
          </p:cNvSpPr>
          <p:nvPr>
            <p:ph type="body" idx="1"/>
          </p:nvPr>
        </p:nvSpPr>
        <p:spPr>
          <a:xfrm>
            <a:off x="1447191" y="2019549"/>
            <a:ext cx="9926442" cy="801943"/>
          </a:xfrm>
        </p:spPr>
        <p:txBody>
          <a:bodyPr>
            <a:normAutofit/>
          </a:bodyPr>
          <a:lstStyle/>
          <a:p>
            <a:r>
              <a:rPr lang="en-US" dirty="0">
                <a:latin typeface="Times New Roman" panose="02020603050405020304" pitchFamily="18" charset="0"/>
                <a:cs typeface="Times New Roman" panose="02020603050405020304" pitchFamily="18" charset="0"/>
              </a:rPr>
              <a:t>Two reasons for using bind variables are for security and performance</a:t>
            </a:r>
          </a:p>
        </p:txBody>
      </p:sp>
      <p:sp>
        <p:nvSpPr>
          <p:cNvPr id="5" name="Content Placeholder 4">
            <a:extLst>
              <a:ext uri="{FF2B5EF4-FFF2-40B4-BE49-F238E27FC236}">
                <a16:creationId xmlns:a16="http://schemas.microsoft.com/office/drawing/2014/main" id="{56A1C8E0-EDAF-5F72-C27E-0B71A67B66DD}"/>
              </a:ext>
            </a:extLst>
          </p:cNvPr>
          <p:cNvSpPr>
            <a:spLocks noGrp="1"/>
          </p:cNvSpPr>
          <p:nvPr>
            <p:ph sz="half" idx="2"/>
          </p:nvPr>
        </p:nvSpPr>
        <p:spPr>
          <a:xfrm>
            <a:off x="1447191" y="2824270"/>
            <a:ext cx="9607660" cy="147215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Security - they are used to prevent SQL injection</a:t>
            </a:r>
          </a:p>
          <a:p>
            <a:pPr marL="0" indent="0">
              <a:buNone/>
            </a:pPr>
            <a:r>
              <a:rPr lang="en-US" dirty="0">
                <a:latin typeface="Times New Roman" panose="02020603050405020304" pitchFamily="18" charset="0"/>
                <a:cs typeface="Times New Roman" panose="02020603050405020304" pitchFamily="18" charset="0"/>
              </a:rPr>
              <a:t>2. Performance - Databases with an execution plan cache like SQL Server and the Oracle database can reuse an execution plan when executing the same statement multiple times. </a:t>
            </a:r>
          </a:p>
          <a:p>
            <a:pPr marL="0" indent="0">
              <a:buNone/>
            </a:pPr>
            <a:endParaRPr lang="en-JM" dirty="0">
              <a:latin typeface="Times New Roman" panose="02020603050405020304" pitchFamily="18" charset="0"/>
              <a:cs typeface="Times New Roman" panose="02020603050405020304" pitchFamily="18" charset="0"/>
            </a:endParaRPr>
          </a:p>
        </p:txBody>
      </p:sp>
      <p:sp>
        <p:nvSpPr>
          <p:cNvPr id="8" name="Content Placeholder 4">
            <a:extLst>
              <a:ext uri="{FF2B5EF4-FFF2-40B4-BE49-F238E27FC236}">
                <a16:creationId xmlns:a16="http://schemas.microsoft.com/office/drawing/2014/main" id="{81BAC102-5995-0323-6A07-07F06CE9308E}"/>
              </a:ext>
            </a:extLst>
          </p:cNvPr>
          <p:cNvSpPr txBox="1">
            <a:spLocks/>
          </p:cNvSpPr>
          <p:nvPr/>
        </p:nvSpPr>
        <p:spPr>
          <a:xfrm>
            <a:off x="1447191" y="4129064"/>
            <a:ext cx="9607660" cy="14721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When using bind parameters you do not write the actual values but instead insert placeholders into the SQL statement. That way the statements do not change when executing them with different values.</a:t>
            </a:r>
          </a:p>
        </p:txBody>
      </p:sp>
    </p:spTree>
    <p:extLst>
      <p:ext uri="{BB962C8B-B14F-4D97-AF65-F5344CB8AC3E}">
        <p14:creationId xmlns:p14="http://schemas.microsoft.com/office/powerpoint/2010/main" val="24439569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165</TotalTime>
  <Words>920</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Symbol</vt:lpstr>
      <vt:lpstr>Times New Roman</vt:lpstr>
      <vt:lpstr>Gallery</vt:lpstr>
      <vt:lpstr>Presentation on Variables, Data Type, Bind Variables and  PL SQL </vt:lpstr>
      <vt:lpstr>Variables</vt:lpstr>
      <vt:lpstr>Variables CON’T</vt:lpstr>
      <vt:lpstr>Variables CON’T</vt:lpstr>
      <vt:lpstr>Variables CON’T</vt:lpstr>
      <vt:lpstr>Data types</vt:lpstr>
      <vt:lpstr>Data type has two groups </vt:lpstr>
      <vt:lpstr>Bind variables</vt:lpstr>
      <vt:lpstr>Bind variables con’t</vt:lpstr>
      <vt:lpstr>Pl sql</vt:lpstr>
      <vt:lpstr>Arithmetic Operators</vt:lpstr>
      <vt:lpstr>Relational Operators</vt:lpstr>
      <vt:lpstr>Comparison Operators</vt:lpstr>
      <vt:lpstr>Logical Operators</vt:lpstr>
      <vt:lpstr>Nested Block</vt:lpstr>
      <vt:lpstr>EXAMPLES</vt:lpstr>
      <vt:lpstr>Variables</vt:lpstr>
      <vt:lpstr>Data type</vt:lpstr>
      <vt:lpstr>BIND VARIABLES</vt:lpstr>
      <vt:lpstr>PL SQL </vt:lpstr>
      <vt:lpstr>PL SQL </vt:lpstr>
      <vt:lpstr>PL SQL </vt:lpstr>
      <vt:lpstr>Nested Blocks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Variables, Data Type, Bind Variables and  PL SQL </dc:title>
  <dc:creator>turay shippy</dc:creator>
  <cp:lastModifiedBy>turay shippy</cp:lastModifiedBy>
  <cp:revision>6</cp:revision>
  <dcterms:created xsi:type="dcterms:W3CDTF">2022-08-26T15:55:12Z</dcterms:created>
  <dcterms:modified xsi:type="dcterms:W3CDTF">2022-08-26T19:37:39Z</dcterms:modified>
</cp:coreProperties>
</file>