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3C0B5-F516-4899-B9E4-CC51EE6E327A}" type="datetimeFigureOut">
              <a:rPr lang="de-DE" smtClean="0"/>
              <a:t>08.11.2016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60BC5-7247-4675-8340-70531286A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200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 smtClean="0"/>
          </a:p>
        </p:txBody>
      </p:sp>
      <p:sp>
        <p:nvSpPr>
          <p:cNvPr id="52228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fld id="{666580BD-A613-43B5-88D8-421D7032FF9A}" type="slidenum">
              <a:rPr lang="de-DE" altLang="de-DE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16041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D4AA-A8F1-4611-A06F-A456DC93DAA7}" type="datetimeFigureOut">
              <a:rPr lang="de-DE" smtClean="0"/>
              <a:t>08.11.2016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6026-892F-4B96-9034-DCA326D2A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699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D4AA-A8F1-4611-A06F-A456DC93DAA7}" type="datetimeFigureOut">
              <a:rPr lang="de-DE" smtClean="0"/>
              <a:t>08.11.2016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6026-892F-4B96-9034-DCA326D2A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05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D4AA-A8F1-4611-A06F-A456DC93DAA7}" type="datetimeFigureOut">
              <a:rPr lang="de-DE" smtClean="0"/>
              <a:t>08.11.2016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6026-892F-4B96-9034-DCA326D2A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38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D4AA-A8F1-4611-A06F-A456DC93DAA7}" type="datetimeFigureOut">
              <a:rPr lang="de-DE" smtClean="0"/>
              <a:t>08.11.2016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6026-892F-4B96-9034-DCA326D2A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3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D4AA-A8F1-4611-A06F-A456DC93DAA7}" type="datetimeFigureOut">
              <a:rPr lang="de-DE" smtClean="0"/>
              <a:t>08.11.2016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6026-892F-4B96-9034-DCA326D2A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73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D4AA-A8F1-4611-A06F-A456DC93DAA7}" type="datetimeFigureOut">
              <a:rPr lang="de-DE" smtClean="0"/>
              <a:t>08.11.2016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6026-892F-4B96-9034-DCA326D2A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09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D4AA-A8F1-4611-A06F-A456DC93DAA7}" type="datetimeFigureOut">
              <a:rPr lang="de-DE" smtClean="0"/>
              <a:t>08.11.2016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6026-892F-4B96-9034-DCA326D2A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2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D4AA-A8F1-4611-A06F-A456DC93DAA7}" type="datetimeFigureOut">
              <a:rPr lang="de-DE" smtClean="0"/>
              <a:t>08.11.2016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6026-892F-4B96-9034-DCA326D2A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164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D4AA-A8F1-4611-A06F-A456DC93DAA7}" type="datetimeFigureOut">
              <a:rPr lang="de-DE" smtClean="0"/>
              <a:t>08.11.2016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6026-892F-4B96-9034-DCA326D2A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513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D4AA-A8F1-4611-A06F-A456DC93DAA7}" type="datetimeFigureOut">
              <a:rPr lang="de-DE" smtClean="0"/>
              <a:t>08.11.2016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6026-892F-4B96-9034-DCA326D2A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7156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D4AA-A8F1-4611-A06F-A456DC93DAA7}" type="datetimeFigureOut">
              <a:rPr lang="de-DE" smtClean="0"/>
              <a:t>08.11.2016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6026-892F-4B96-9034-DCA326D2A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95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2D4AA-A8F1-4611-A06F-A456DC93DAA7}" type="datetimeFigureOut">
              <a:rPr lang="de-DE" smtClean="0"/>
              <a:t>08.11.2016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C6026-892F-4B96-9034-DCA326D2A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185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uppieren 4"/>
          <p:cNvGrpSpPr>
            <a:grpSpLocks/>
          </p:cNvGrpSpPr>
          <p:nvPr/>
        </p:nvGrpSpPr>
        <p:grpSpPr bwMode="auto">
          <a:xfrm>
            <a:off x="4405734" y="5521010"/>
            <a:ext cx="279624" cy="816719"/>
            <a:chOff x="2643364" y="3006476"/>
            <a:chExt cx="95822" cy="278508"/>
          </a:xfrm>
        </p:grpSpPr>
        <p:cxnSp>
          <p:nvCxnSpPr>
            <p:cNvPr id="87" name="Gerade Verbindung 253"/>
            <p:cNvCxnSpPr/>
            <p:nvPr/>
          </p:nvCxnSpPr>
          <p:spPr>
            <a:xfrm>
              <a:off x="2696493" y="3006476"/>
              <a:ext cx="0" cy="1444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254"/>
            <p:cNvCxnSpPr/>
            <p:nvPr/>
          </p:nvCxnSpPr>
          <p:spPr>
            <a:xfrm flipH="1">
              <a:off x="2643364" y="3152811"/>
              <a:ext cx="95822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255"/>
            <p:cNvCxnSpPr/>
            <p:nvPr/>
          </p:nvCxnSpPr>
          <p:spPr>
            <a:xfrm flipH="1" flipV="1">
              <a:off x="2643364" y="3152811"/>
              <a:ext cx="48386" cy="13217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256"/>
            <p:cNvCxnSpPr/>
            <p:nvPr/>
          </p:nvCxnSpPr>
          <p:spPr>
            <a:xfrm flipV="1">
              <a:off x="2691750" y="3152811"/>
              <a:ext cx="47436" cy="13217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uppieren 9"/>
          <p:cNvGrpSpPr>
            <a:grpSpLocks/>
          </p:cNvGrpSpPr>
          <p:nvPr/>
        </p:nvGrpSpPr>
        <p:grpSpPr bwMode="auto">
          <a:xfrm>
            <a:off x="4121114" y="237813"/>
            <a:ext cx="797340" cy="766885"/>
            <a:chOff x="7278406" y="1238353"/>
            <a:chExt cx="754316" cy="726138"/>
          </a:xfrm>
        </p:grpSpPr>
        <p:cxnSp>
          <p:nvCxnSpPr>
            <p:cNvPr id="72" name="Gerade Verbindung 99"/>
            <p:cNvCxnSpPr/>
            <p:nvPr/>
          </p:nvCxnSpPr>
          <p:spPr>
            <a:xfrm>
              <a:off x="7372695" y="1296025"/>
              <a:ext cx="639073" cy="65011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hteck 72"/>
            <p:cNvSpPr/>
            <p:nvPr/>
          </p:nvSpPr>
          <p:spPr>
            <a:xfrm>
              <a:off x="7372695" y="1296025"/>
              <a:ext cx="652170" cy="6501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cxnSp>
          <p:nvCxnSpPr>
            <p:cNvPr id="74" name="Gerade Verbindung 120"/>
            <p:cNvCxnSpPr/>
            <p:nvPr/>
          </p:nvCxnSpPr>
          <p:spPr>
            <a:xfrm flipV="1">
              <a:off x="7375315" y="1296025"/>
              <a:ext cx="649550" cy="6448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446"/>
            <p:cNvCxnSpPr/>
            <p:nvPr/>
          </p:nvCxnSpPr>
          <p:spPr>
            <a:xfrm flipV="1">
              <a:off x="7519368" y="1450689"/>
              <a:ext cx="508116" cy="49283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505"/>
            <p:cNvCxnSpPr>
              <a:stCxn id="73" idx="2"/>
              <a:endCxn id="73" idx="3"/>
            </p:cNvCxnSpPr>
            <p:nvPr/>
          </p:nvCxnSpPr>
          <p:spPr>
            <a:xfrm flipV="1">
              <a:off x="7697470" y="1621083"/>
              <a:ext cx="327395" cy="32505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517"/>
            <p:cNvCxnSpPr/>
            <p:nvPr/>
          </p:nvCxnSpPr>
          <p:spPr>
            <a:xfrm rot="2700000" flipV="1">
              <a:off x="7603181" y="1209516"/>
              <a:ext cx="0" cy="64749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518"/>
            <p:cNvCxnSpPr/>
            <p:nvPr/>
          </p:nvCxnSpPr>
          <p:spPr>
            <a:xfrm rot="2700000" flipV="1">
              <a:off x="7514130" y="1248839"/>
              <a:ext cx="0" cy="3958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522"/>
            <p:cNvCxnSpPr/>
            <p:nvPr/>
          </p:nvCxnSpPr>
          <p:spPr>
            <a:xfrm flipH="1" flipV="1">
              <a:off x="7375315" y="1469040"/>
              <a:ext cx="484542" cy="4771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524"/>
            <p:cNvCxnSpPr>
              <a:stCxn id="73" idx="2"/>
            </p:cNvCxnSpPr>
            <p:nvPr/>
          </p:nvCxnSpPr>
          <p:spPr>
            <a:xfrm flipH="1" flipV="1">
              <a:off x="7372696" y="1649918"/>
              <a:ext cx="324775" cy="2962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525"/>
            <p:cNvCxnSpPr/>
            <p:nvPr/>
          </p:nvCxnSpPr>
          <p:spPr>
            <a:xfrm flipH="1" flipV="1">
              <a:off x="7548180" y="1303888"/>
              <a:ext cx="484542" cy="47448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526"/>
            <p:cNvCxnSpPr/>
            <p:nvPr/>
          </p:nvCxnSpPr>
          <p:spPr>
            <a:xfrm rot="18900000" flipV="1">
              <a:off x="7876883" y="1239837"/>
              <a:ext cx="0" cy="39549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527"/>
            <p:cNvCxnSpPr/>
            <p:nvPr/>
          </p:nvCxnSpPr>
          <p:spPr>
            <a:xfrm rot="2700000" flipV="1">
              <a:off x="7438175" y="1272431"/>
              <a:ext cx="0" cy="17825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528"/>
            <p:cNvCxnSpPr/>
            <p:nvPr/>
          </p:nvCxnSpPr>
          <p:spPr>
            <a:xfrm flipV="1">
              <a:off x="7880811" y="1788855"/>
              <a:ext cx="146673" cy="15466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529"/>
            <p:cNvCxnSpPr/>
            <p:nvPr/>
          </p:nvCxnSpPr>
          <p:spPr>
            <a:xfrm rot="18900000" flipV="1">
              <a:off x="7955457" y="1273821"/>
              <a:ext cx="0" cy="18072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530"/>
            <p:cNvCxnSpPr/>
            <p:nvPr/>
          </p:nvCxnSpPr>
          <p:spPr>
            <a:xfrm rot="-2700000" flipV="1">
              <a:off x="7447342" y="1785001"/>
              <a:ext cx="0" cy="18072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Gerade Verbindung 135"/>
          <p:cNvCxnSpPr/>
          <p:nvPr/>
        </p:nvCxnSpPr>
        <p:spPr bwMode="auto">
          <a:xfrm flipH="1">
            <a:off x="4175343" y="5521010"/>
            <a:ext cx="76965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/>
          <p:cNvCxnSpPr/>
          <p:nvPr/>
        </p:nvCxnSpPr>
        <p:spPr bwMode="auto">
          <a:xfrm>
            <a:off x="4561717" y="2932410"/>
            <a:ext cx="2" cy="2594143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Gerade Verbindung 135"/>
          <p:cNvCxnSpPr/>
          <p:nvPr/>
        </p:nvCxnSpPr>
        <p:spPr bwMode="auto">
          <a:xfrm flipH="1">
            <a:off x="4195952" y="2954455"/>
            <a:ext cx="76965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>
            <a:endCxn id="4" idx="0"/>
          </p:cNvCxnSpPr>
          <p:nvPr/>
        </p:nvCxnSpPr>
        <p:spPr bwMode="auto">
          <a:xfrm>
            <a:off x="4572230" y="1021384"/>
            <a:ext cx="0" cy="677276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hteck 69"/>
              <p:cNvSpPr/>
              <p:nvPr/>
            </p:nvSpPr>
            <p:spPr>
              <a:xfrm>
                <a:off x="5118159" y="5482930"/>
                <a:ext cx="314226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1" i="0" smtClean="0">
                          <a:latin typeface="Cambria Math" panose="02040503050406030204" pitchFamily="18" charset="0"/>
                        </a:rPr>
                        <m:t>𝐋𝐨𝐚𝐝</m:t>
                      </m:r>
                      <m:r>
                        <a:rPr lang="de-DE" b="1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de-DE" b="1">
                  <a:latin typeface="+mj-lt"/>
                </a:endParaRPr>
              </a:p>
              <a:p>
                <a:pPr marL="452438" indent="-185738"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citve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Power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: 100 </m:t>
                    </m:r>
                    <m:r>
                      <m:rPr>
                        <m:sty m:val="p"/>
                      </m:rPr>
                      <a:rPr lang="de-DE" i="0">
                        <a:latin typeface="Cambria Math" panose="02040503050406030204" pitchFamily="18" charset="0"/>
                      </a:rPr>
                      <m:t>kW</m:t>
                    </m:r>
                  </m:oMath>
                </a14:m>
                <a:endParaRPr lang="de-DE">
                  <a:latin typeface="+mj-lt"/>
                </a:endParaRPr>
              </a:p>
              <a:p>
                <a:pPr marL="452438" indent="-185738"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Reactive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Power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:50 </m:t>
                    </m:r>
                    <m:r>
                      <m:rPr>
                        <m:sty m:val="p"/>
                      </m:rPr>
                      <a:rPr lang="de-DE" i="0" err="1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de-DE" i="0" err="1">
                        <a:latin typeface="Cambria Math" panose="02040503050406030204" pitchFamily="18" charset="0"/>
                      </a:rPr>
                      <m:t>ar</m:t>
                    </m:r>
                  </m:oMath>
                </a14:m>
                <a:endParaRPr lang="de-DE">
                  <a:latin typeface="+mj-lt"/>
                </a:endParaRPr>
              </a:p>
            </p:txBody>
          </p:sp>
        </mc:Choice>
        <mc:Fallback xmlns="">
          <p:sp>
            <p:nvSpPr>
              <p:cNvPr id="70" name="Rechteck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159" y="5482930"/>
                <a:ext cx="3142261" cy="923330"/>
              </a:xfrm>
              <a:prstGeom prst="rect">
                <a:avLst/>
              </a:prstGeom>
              <a:blipFill rotWithShape="0">
                <a:blip r:embed="rId3"/>
                <a:stretch>
                  <a:fillRect b="-723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hteck 70"/>
              <p:cNvSpPr/>
              <p:nvPr/>
            </p:nvSpPr>
            <p:spPr>
              <a:xfrm>
                <a:off x="5048575" y="206269"/>
                <a:ext cx="366046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0" smtClean="0">
                          <a:latin typeface="Cambria Math" panose="02040503050406030204" pitchFamily="18" charset="0"/>
                        </a:rPr>
                        <m:t>𝐆𝐫𝐢𝐝</m:t>
                      </m:r>
                      <m:r>
                        <a:rPr lang="de-DE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0" smtClean="0">
                          <a:latin typeface="Cambria Math" panose="02040503050406030204" pitchFamily="18" charset="0"/>
                        </a:rPr>
                        <m:t>𝐂𝐨𝐧𝐧𝐞𝐜𝐭𝐢𝐨𝐧</m:t>
                      </m:r>
                      <m:r>
                        <a:rPr lang="de-DE" sz="1600" b="1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de-DE" sz="1600" b="1" smtClean="0">
                  <a:latin typeface="+mj-lt"/>
                </a:endParaRPr>
              </a:p>
              <a:p>
                <a:pPr marL="627063" indent="-266700"/>
                <a:r>
                  <a:rPr lang="de-DE" sz="1600" smtClean="0">
                    <a:solidFill>
                      <a:prstClr val="black"/>
                    </a:solidFill>
                  </a:rPr>
                  <a:t>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Voltage</m:t>
                    </m:r>
                    <m:r>
                      <a:rPr lang="de-DE" sz="1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 1.02 </m:t>
                    </m:r>
                    <m:r>
                      <m:rPr>
                        <m:sty m:val="p"/>
                      </m:rPr>
                      <a:rPr lang="de-DE" sz="1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pu</m:t>
                    </m:r>
                  </m:oMath>
                </a14:m>
                <a:endParaRPr lang="de-DE" sz="1600" smtClean="0">
                  <a:latin typeface="+mj-lt"/>
                </a:endParaRPr>
              </a:p>
            </p:txBody>
          </p:sp>
        </mc:Choice>
        <mc:Fallback xmlns="">
          <p:sp>
            <p:nvSpPr>
              <p:cNvPr id="71" name="Rechteck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575" y="206269"/>
                <a:ext cx="3660466" cy="584775"/>
              </a:xfrm>
              <a:prstGeom prst="rect">
                <a:avLst/>
              </a:prstGeom>
              <a:blipFill rotWithShape="0"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/>
              <p:cNvSpPr/>
              <p:nvPr/>
            </p:nvSpPr>
            <p:spPr>
              <a:xfrm>
                <a:off x="5118159" y="3244640"/>
                <a:ext cx="3900776" cy="18466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de-DE" sz="1600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𝐋𝐢𝐧𝐞</m:t>
                    </m:r>
                  </m:oMath>
                </a14:m>
                <a:r>
                  <a:rPr lang="de-DE" sz="1600" b="1">
                    <a:solidFill>
                      <a:prstClr val="black"/>
                    </a:solidFill>
                    <a:latin typeface="Calibri Light" panose="020F0302020204030204"/>
                  </a:rPr>
                  <a:t>:</a:t>
                </a:r>
              </a:p>
              <a:p>
                <a:pPr marL="452438" lvl="0" indent="-185738"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de-DE" sz="1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ength</m:t>
                    </m:r>
                    <m:r>
                      <a:rPr lang="de-DE" sz="1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 100 </m:t>
                    </m:r>
                    <m:r>
                      <m:rPr>
                        <m:sty m:val="p"/>
                      </m:rPr>
                      <a:rPr lang="de-DE" sz="160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de-DE" sz="160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pPr marL="452438" lvl="0" indent="-185738"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Cable</m:t>
                    </m:r>
                    <m:r>
                      <a:rPr lang="de-DE" sz="1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1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Type</m:t>
                    </m:r>
                    <m:r>
                      <a:rPr lang="de-DE" sz="160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sty m:val="p"/>
                      </m:rPr>
                      <a:rPr lang="de-DE" sz="160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NAYY</m:t>
                    </m:r>
                    <m:r>
                      <a:rPr lang="de-DE" sz="160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4</m:t>
                    </m:r>
                    <m:r>
                      <m:rPr>
                        <m:sty m:val="p"/>
                      </m:rPr>
                      <a:rPr lang="de-DE" sz="160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de-DE" sz="160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50 </m:t>
                    </m:r>
                    <m:r>
                      <m:rPr>
                        <m:sty m:val="p"/>
                      </m:rPr>
                      <a:rPr lang="de-DE" sz="160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SE</m:t>
                    </m:r>
                  </m:oMath>
                </a14:m>
                <a:endParaRPr lang="de-DE" sz="1600" i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452438" lvl="0" indent="-185738"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Resistance</m:t>
                    </m:r>
                    <m:r>
                      <a:rPr lang="de-DE" sz="1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 0.642 </m:t>
                    </m:r>
                    <m:r>
                      <m:rPr>
                        <m:sty m:val="p"/>
                      </m:rPr>
                      <a:rPr lang="el-GR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de-DE" sz="1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de-DE" sz="1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km</m:t>
                    </m:r>
                  </m:oMath>
                </a14:m>
                <a:endParaRPr lang="de-DE" sz="1600" i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2438" lvl="0" indent="-185738"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Reactance</m:t>
                    </m:r>
                    <m:r>
                      <a:rPr lang="de-DE" sz="1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 0.083 </m:t>
                    </m:r>
                    <m:r>
                      <m:rPr>
                        <m:sty m:val="p"/>
                      </m:rPr>
                      <a:rPr lang="el-GR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de-DE" sz="1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de-DE" sz="1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km</m:t>
                    </m:r>
                  </m:oMath>
                </a14:m>
                <a:endParaRPr lang="de-DE" sz="1600" i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2438" lvl="0" indent="-185738"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Capacity</m:t>
                    </m:r>
                    <m:r>
                      <a:rPr lang="de-DE" sz="1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 210 </m:t>
                    </m:r>
                    <m:r>
                      <m:rPr>
                        <m:sty m:val="p"/>
                      </m:rPr>
                      <a:rPr lang="de-DE" sz="1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nF</m:t>
                    </m:r>
                    <m:r>
                      <a:rPr lang="de-DE" sz="1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de-DE" sz="1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km</m:t>
                    </m:r>
                  </m:oMath>
                </a14:m>
                <a:endParaRPr lang="de-DE" sz="1600" i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452438" lvl="0" indent="-185738"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de-DE" sz="1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de-DE" sz="1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thermal</m:t>
                    </m:r>
                    <m:r>
                      <a:rPr lang="de-DE" sz="1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1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current</m:t>
                    </m:r>
                    <m:r>
                      <a:rPr lang="de-DE" sz="1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 142 </m:t>
                    </m:r>
                    <m:r>
                      <m:rPr>
                        <m:sty m:val="p"/>
                      </m:rPr>
                      <a:rPr lang="de-DE" sz="160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de-DE" sz="1600">
                  <a:solidFill>
                    <a:prstClr val="black"/>
                  </a:solidFill>
                  <a:latin typeface="Calibri Light" panose="020F0302020204030204"/>
                </a:endParaRPr>
              </a:p>
            </p:txBody>
          </p:sp>
        </mc:Choice>
        <mc:Fallback xmlns="">
          <p:sp>
            <p:nvSpPr>
              <p:cNvPr id="3" name="Rechtec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159" y="3244640"/>
                <a:ext cx="3900776" cy="1846659"/>
              </a:xfrm>
              <a:prstGeom prst="rect">
                <a:avLst/>
              </a:prstGeom>
              <a:blipFill rotWithShape="0">
                <a:blip r:embed="rId5"/>
                <a:stretch>
                  <a:fillRect t="-990" b="-6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Gerade Verbindung 135"/>
          <p:cNvCxnSpPr/>
          <p:nvPr/>
        </p:nvCxnSpPr>
        <p:spPr bwMode="auto">
          <a:xfrm flipH="1">
            <a:off x="4188199" y="1364608"/>
            <a:ext cx="76965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4278932" y="1698660"/>
            <a:ext cx="586596" cy="58659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4279728" y="1960303"/>
            <a:ext cx="586596" cy="58659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4565087" y="2546899"/>
            <a:ext cx="0" cy="677276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hteck 37"/>
              <p:cNvSpPr/>
              <p:nvPr/>
            </p:nvSpPr>
            <p:spPr>
              <a:xfrm>
                <a:off x="5118159" y="1202942"/>
                <a:ext cx="5937249" cy="18466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60363" lvl="0" indent="-360363"/>
                <a:r>
                  <a:rPr lang="de-DE" sz="1600" b="1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Transformer:</a:t>
                </a:r>
                <a:endParaRPr lang="de-DE" sz="1600" b="1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534988" lvl="0" indent="-174625"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Transformer</m:t>
                    </m:r>
                    <m:r>
                      <a:rPr lang="de-DE" sz="1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160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Ratio</m:t>
                    </m:r>
                    <m:r>
                      <a:rPr lang="de-DE" sz="160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 20 / 0.4 </m:t>
                    </m:r>
                    <m:r>
                      <m:rPr>
                        <m:sty m:val="p"/>
                      </m:rPr>
                      <a:rPr lang="de-DE" sz="160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kV</m:t>
                    </m:r>
                  </m:oMath>
                </a14:m>
                <a:endParaRPr lang="de-DE" sz="160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534988" indent="-174625">
                  <a:buFontTx/>
                  <a:buChar char="-"/>
                </a:pPr>
                <a:r>
                  <a:rPr lang="de-DE" sz="1600" err="1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Rated</a:t>
                </a:r>
                <a:r>
                  <a:rPr lang="de-DE" sz="160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Power: 400 kVA</a:t>
                </a:r>
              </a:p>
              <a:p>
                <a:pPr marL="534988" lvl="0" indent="-174625">
                  <a:buFontTx/>
                  <a:buChar char="-"/>
                </a:pPr>
                <a:r>
                  <a:rPr lang="de-DE" sz="160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Short </a:t>
                </a:r>
                <a:r>
                  <a:rPr lang="de-DE" sz="160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Circuit Voltage</a:t>
                </a:r>
                <a:r>
                  <a:rPr lang="de-DE" sz="160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: 6 </a:t>
                </a:r>
                <a:r>
                  <a:rPr lang="de-DE" sz="160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%</a:t>
                </a:r>
              </a:p>
              <a:p>
                <a:pPr marL="534988" indent="-174625">
                  <a:buFontTx/>
                  <a:buChar char="-"/>
                </a:pPr>
                <a:r>
                  <a:rPr lang="de-DE" sz="160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Short Circuit </a:t>
                </a:r>
                <a:r>
                  <a:rPr lang="de-DE" sz="1600" err="1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Voltage</a:t>
                </a:r>
                <a:r>
                  <a:rPr lang="de-DE" sz="160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(real </a:t>
                </a:r>
                <a:r>
                  <a:rPr lang="de-DE" sz="1600" err="1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part</a:t>
                </a:r>
                <a:r>
                  <a:rPr lang="de-DE" sz="160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): </a:t>
                </a:r>
                <a:r>
                  <a:rPr lang="de-DE" sz="160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1.425 </a:t>
                </a:r>
                <a:r>
                  <a:rPr lang="de-DE" sz="160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%</a:t>
                </a:r>
              </a:p>
              <a:p>
                <a:pPr marL="534988" indent="-174625">
                  <a:buFontTx/>
                  <a:buChar char="-"/>
                </a:pPr>
                <a:r>
                  <a:rPr lang="de-DE" sz="160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Open Loop Losses</a:t>
                </a:r>
                <a:r>
                  <a:rPr lang="de-DE" sz="160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: </a:t>
                </a:r>
                <a:r>
                  <a:rPr lang="de-DE" sz="160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0.3375 </a:t>
                </a:r>
                <a:r>
                  <a:rPr lang="de-DE" sz="160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%</a:t>
                </a:r>
              </a:p>
              <a:p>
                <a:pPr marL="534988" indent="-174625">
                  <a:buFontTx/>
                  <a:buChar char="-"/>
                </a:pPr>
                <a:r>
                  <a:rPr lang="de-DE" sz="160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Iron </a:t>
                </a:r>
                <a:r>
                  <a:rPr lang="de-DE" sz="1600" err="1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Losses</a:t>
                </a:r>
                <a:r>
                  <a:rPr lang="de-DE" sz="160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: </a:t>
                </a:r>
                <a:r>
                  <a:rPr lang="de-DE" sz="160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1.35 </a:t>
                </a:r>
                <a:r>
                  <a:rPr lang="de-DE" sz="160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kW</a:t>
                </a:r>
              </a:p>
            </p:txBody>
          </p:sp>
        </mc:Choice>
        <mc:Fallback>
          <p:sp>
            <p:nvSpPr>
              <p:cNvPr id="38" name="Rechteck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159" y="1202942"/>
                <a:ext cx="5937249" cy="1846659"/>
              </a:xfrm>
              <a:prstGeom prst="rect">
                <a:avLst/>
              </a:prstGeom>
              <a:blipFill rotWithShape="0">
                <a:blip r:embed="rId6"/>
                <a:stretch>
                  <a:fillRect l="-616" t="-1320" b="-132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hteck 38"/>
              <p:cNvSpPr/>
              <p:nvPr/>
            </p:nvSpPr>
            <p:spPr>
              <a:xfrm>
                <a:off x="2217783" y="1198373"/>
                <a:ext cx="3660466" cy="53860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Voltage</m:t>
                      </m:r>
                      <m:r>
                        <a:rPr lang="de-DE" sz="1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1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Level</m:t>
                      </m:r>
                      <m:r>
                        <a:rPr lang="de-DE" sz="1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:20</m:t>
                      </m:r>
                      <m:r>
                        <m:rPr>
                          <m:sty m:val="p"/>
                        </m:rPr>
                        <a:rPr lang="de-DE" sz="1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kV</m:t>
                      </m:r>
                    </m:oMath>
                  </m:oMathPara>
                </a14:m>
                <a:endParaRPr lang="de-DE" sz="1600" b="0" smtClean="0">
                  <a:solidFill>
                    <a:prstClr val="black"/>
                  </a:solidFill>
                </a:endParaRPr>
              </a:p>
              <a:p>
                <a:endParaRPr lang="de-DE" sz="160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de-DE" sz="160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de-DE" sz="240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de-DE" sz="160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de-DE" sz="160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Voltage</m:t>
                      </m:r>
                      <m:r>
                        <a:rPr lang="de-DE" sz="1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1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Level</m:t>
                      </m:r>
                      <m:r>
                        <a:rPr lang="de-DE" sz="1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:400</m:t>
                      </m:r>
                      <m:r>
                        <m:rPr>
                          <m:sty m:val="p"/>
                        </m:rPr>
                        <a:rPr lang="de-DE" sz="1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de-DE" sz="1600">
                  <a:solidFill>
                    <a:prstClr val="black"/>
                  </a:solidFill>
                </a:endParaRPr>
              </a:p>
              <a:p>
                <a:endParaRPr lang="de-DE" sz="1600"/>
              </a:p>
              <a:p>
                <a:endParaRPr lang="de-DE" sz="1600"/>
              </a:p>
              <a:p>
                <a:endParaRPr lang="de-DE" sz="1600"/>
              </a:p>
              <a:p>
                <a:endParaRPr lang="de-DE" sz="1600"/>
              </a:p>
              <a:p>
                <a:endParaRPr lang="de-DE" sz="1600"/>
              </a:p>
              <a:p>
                <a:endParaRPr lang="de-DE" sz="1600"/>
              </a:p>
              <a:p>
                <a:endParaRPr lang="de-DE" sz="1600" smtClean="0"/>
              </a:p>
              <a:p>
                <a:endParaRPr lang="de-DE" sz="1000"/>
              </a:p>
              <a:p>
                <a:endParaRPr lang="de-DE" sz="1600"/>
              </a:p>
              <a:p>
                <a:endParaRPr lang="de-DE" sz="160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Voltage</m:t>
                      </m:r>
                      <m:r>
                        <a:rPr lang="de-DE" sz="1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1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Level</m:t>
                      </m:r>
                      <m:r>
                        <a:rPr lang="de-DE" sz="1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:400</m:t>
                      </m:r>
                      <m:r>
                        <m:rPr>
                          <m:sty m:val="p"/>
                        </m:rPr>
                        <a:rPr lang="de-DE" sz="1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de-DE" sz="1600">
                  <a:solidFill>
                    <a:prstClr val="black"/>
                  </a:solidFill>
                </a:endParaRPr>
              </a:p>
              <a:p>
                <a:endParaRPr lang="de-DE" sz="1600"/>
              </a:p>
              <a:p>
                <a:endParaRPr lang="de-DE" sz="1600"/>
              </a:p>
              <a:p>
                <a:endParaRPr lang="de-DE" sz="1600" smtClean="0">
                  <a:latin typeface="+mj-lt"/>
                </a:endParaRPr>
              </a:p>
            </p:txBody>
          </p:sp>
        </mc:Choice>
        <mc:Fallback xmlns="">
          <p:sp>
            <p:nvSpPr>
              <p:cNvPr id="39" name="Rechteck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783" y="1198373"/>
                <a:ext cx="3660466" cy="5386090"/>
              </a:xfrm>
              <a:prstGeom prst="rect">
                <a:avLst/>
              </a:prstGeom>
              <a:blipFill rotWithShape="0">
                <a:blip r:embed="rId7"/>
                <a:stretch>
                  <a:fillRect l="-1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02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Breitbild</PresentationFormat>
  <Paragraphs>39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Frutiger LT Com 55 Roman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thurner</dc:creator>
  <cp:lastModifiedBy>thurner</cp:lastModifiedBy>
  <cp:revision>15</cp:revision>
  <dcterms:created xsi:type="dcterms:W3CDTF">2016-08-05T12:23:25Z</dcterms:created>
  <dcterms:modified xsi:type="dcterms:W3CDTF">2016-11-08T12:29:01Z</dcterms:modified>
</cp:coreProperties>
</file>