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8" r:id="rId4"/>
    <p:sldId id="257" r:id="rId5"/>
    <p:sldId id="260" r:id="rId6"/>
    <p:sldId id="259" r:id="rId7"/>
    <p:sldId id="262" r:id="rId8"/>
    <p:sldId id="261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E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2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7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8145E-5C6C-AB2F-C7F9-BDE8D18F3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E10404-A585-9048-1265-607E3E9B60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DDCB2-CF58-0B90-EA7B-B1DCB9FB2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CDEF6-9C94-4841-BD87-DDA54E28026B}" type="datetimeFigureOut">
              <a:rPr lang="sl-SI" smtClean="0"/>
              <a:t>4. 04. 2025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5259D-2EEA-C4DD-C4CF-FBA98B311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DA8F8-C412-D0A0-2D7E-4985297CF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3F82-D90C-4FA4-B273-4097BA74C99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033750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A8F44-CC4F-E1C8-6222-DB419A23C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C86D31-BFC5-E207-76F6-C7F840167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B70C6-082E-6746-5808-EED81A3D1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CDEF6-9C94-4841-BD87-DDA54E28026B}" type="datetimeFigureOut">
              <a:rPr lang="sl-SI" smtClean="0"/>
              <a:t>4. 04. 2025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FF648-728A-4AEE-A163-CC1BDFD92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D9012-F9E5-A0AF-F926-1682D9430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3F82-D90C-4FA4-B273-4097BA74C99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548238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F9884D-A110-D69B-ADCE-C7CE2D198F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5E094B-A0E8-D071-A439-187B8C77A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D7949-40A3-2560-9F35-E641B4A6B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CDEF6-9C94-4841-BD87-DDA54E28026B}" type="datetimeFigureOut">
              <a:rPr lang="sl-SI" smtClean="0"/>
              <a:t>4. 04. 2025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83DC0-BDA1-F2CC-49FD-D5BE61261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702F9-B176-A4FA-A198-1F4CB34BF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3F82-D90C-4FA4-B273-4097BA74C99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67994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AB082-3857-9828-5280-AA67E92DD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6B8CA-F151-8AF3-178F-AB1AAF6F6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97DEB-3A35-E13A-CCC9-04C473BB3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CDEF6-9C94-4841-BD87-DDA54E28026B}" type="datetimeFigureOut">
              <a:rPr lang="sl-SI" smtClean="0"/>
              <a:t>4. 04. 2025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C1059-57CE-A387-517D-9516C58E2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9415A-5B72-5134-808C-C90424118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3F82-D90C-4FA4-B273-4097BA74C99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149963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2C9F1-BFA2-FAB0-0A4E-5DEEAF802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5754E-8BBC-0D2B-9A49-7AFAC9EB8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E341B-966C-4B09-B0D3-A1F4FFE74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CDEF6-9C94-4841-BD87-DDA54E28026B}" type="datetimeFigureOut">
              <a:rPr lang="sl-SI" smtClean="0"/>
              <a:t>4. 04. 2025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732B2-8198-8C31-4C86-9AC3F348A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CCBE3-3210-ED7B-7C4A-7728C37C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3F82-D90C-4FA4-B273-4097BA74C99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568701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E22BD-7D60-E3F4-81EB-9BF2F301E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E6EC1-E8D9-AE34-DB96-49B3B38D77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DBD476-E2EA-A262-F0FA-E34033680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70A02-71BA-E076-9AAC-0B5658070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CDEF6-9C94-4841-BD87-DDA54E28026B}" type="datetimeFigureOut">
              <a:rPr lang="sl-SI" smtClean="0"/>
              <a:t>4. 04. 2025</a:t>
            </a:fld>
            <a:endParaRPr lang="sl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C907DD-706F-F664-50F4-6BDB43B34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A3B24-000D-6D37-C8E5-6942C353A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3F82-D90C-4FA4-B273-4097BA74C99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701115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F9D75-0D24-7CEF-B166-1148E63AC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D4E33-5D96-3604-C6F2-BB0678BF0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ED1ED1-6E49-21CD-8D97-D3A426F2D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984E9B-5A5D-62F3-C9F4-44E0461E50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FA7FD2-076E-0423-EFCE-D7ED4F416E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E6C69F-91CD-EB4F-F325-03DED62DC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CDEF6-9C94-4841-BD87-DDA54E28026B}" type="datetimeFigureOut">
              <a:rPr lang="sl-SI" smtClean="0"/>
              <a:t>4. 04. 2025</a:t>
            </a:fld>
            <a:endParaRPr lang="sl-S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770ACF-8844-067E-2927-710BEFD31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553CE1-19AF-A627-B861-8F7D154A5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3F82-D90C-4FA4-B273-4097BA74C99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244261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6B6FD-68A3-8383-D4AF-9F8D64C9A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BDD78F-52A5-1ED2-A144-86E92C46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CDEF6-9C94-4841-BD87-DDA54E28026B}" type="datetimeFigureOut">
              <a:rPr lang="sl-SI" smtClean="0"/>
              <a:t>4. 04. 2025</a:t>
            </a:fld>
            <a:endParaRPr lang="sl-S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79B2D0-20E4-0EBB-3493-5E22AEC66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078453-096F-25DE-5E0E-81A77DB25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3F82-D90C-4FA4-B273-4097BA74C99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112000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76132C-E6BD-6D00-1897-D6673AECA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CDEF6-9C94-4841-BD87-DDA54E28026B}" type="datetimeFigureOut">
              <a:rPr lang="sl-SI" smtClean="0"/>
              <a:t>4. 04. 2025</a:t>
            </a:fld>
            <a:endParaRPr lang="sl-S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FCCE9E-41DF-CA0F-CB4D-019C015DF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97168F-394F-DA5B-6B1F-2F45A369A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3F82-D90C-4FA4-B273-4097BA74C99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777829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7E59A-98D4-7E9F-B8DE-904B10194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6F73C-0594-8524-8619-C395D0BAB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172653-D4BD-050F-B6D9-015F58B725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43B744-AB21-2D4E-2274-E6B89815F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CDEF6-9C94-4841-BD87-DDA54E28026B}" type="datetimeFigureOut">
              <a:rPr lang="sl-SI" smtClean="0"/>
              <a:t>4. 04. 2025</a:t>
            </a:fld>
            <a:endParaRPr lang="sl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8E56CF-C154-590B-6774-8DCF55049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B981B-22B8-EE38-C31A-D857053DA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3F82-D90C-4FA4-B273-4097BA74C99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764773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12BB6-737C-0846-63FB-AC2DDE0BB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5A648C-A6CF-C1B3-EBB3-90399FAF8B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C74CF2-84C9-AA4D-0109-3835738A21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E983E3-7034-D8AF-9CB3-D3D1EE690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CDEF6-9C94-4841-BD87-DDA54E28026B}" type="datetimeFigureOut">
              <a:rPr lang="sl-SI" smtClean="0"/>
              <a:t>4. 04. 2025</a:t>
            </a:fld>
            <a:endParaRPr lang="sl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8AC038-2C45-7A2B-8590-E251A273E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DE576-4DD9-7C1B-7A96-04116B04D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3F82-D90C-4FA4-B273-4097BA74C99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181834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1803D0-46A4-0A36-1809-C5C1D95BD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6C06E-7227-3F6C-3D86-B5F309C38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59DE-B33E-89CD-9167-D4761B953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2CDEF6-9C94-4841-BD87-DDA54E28026B}" type="datetimeFigureOut">
              <a:rPr lang="sl-SI" smtClean="0"/>
              <a:t>4. 04. 2025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DB5F6-104D-6450-CEED-F74FD0EB0F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B1960-69E0-D5AE-1634-BBD8CFED1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923F82-D90C-4FA4-B273-4097BA74C99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160699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B844AC6-424B-2B0B-6601-27775292DEA8}"/>
              </a:ext>
            </a:extLst>
          </p:cNvPr>
          <p:cNvGrpSpPr/>
          <p:nvPr/>
        </p:nvGrpSpPr>
        <p:grpSpPr>
          <a:xfrm>
            <a:off x="939974" y="896983"/>
            <a:ext cx="10724804" cy="3483428"/>
            <a:chOff x="939974" y="896983"/>
            <a:chExt cx="10724804" cy="348342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5D51094-5FDE-5A60-F0E1-761AF8D7C72D}"/>
                </a:ext>
              </a:extLst>
            </p:cNvPr>
            <p:cNvSpPr/>
            <p:nvPr/>
          </p:nvSpPr>
          <p:spPr>
            <a:xfrm>
              <a:off x="939974" y="896983"/>
              <a:ext cx="10724804" cy="34834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6062728-56A5-7AFC-B68B-3144206A5EED}"/>
                </a:ext>
              </a:extLst>
            </p:cNvPr>
            <p:cNvSpPr/>
            <p:nvPr/>
          </p:nvSpPr>
          <p:spPr>
            <a:xfrm>
              <a:off x="2496710" y="1216651"/>
              <a:ext cx="8929314" cy="292598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A5559E9-2026-4488-8A4E-7A9F26CFE604}"/>
                </a:ext>
              </a:extLst>
            </p:cNvPr>
            <p:cNvSpPr/>
            <p:nvPr/>
          </p:nvSpPr>
          <p:spPr>
            <a:xfrm>
              <a:off x="5711030" y="2031440"/>
              <a:ext cx="2244235" cy="963827"/>
            </a:xfrm>
            <a:prstGeom prst="roundRect">
              <a:avLst>
                <a:gd name="adj" fmla="val 97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8CD2EEA-4E37-51D9-DBDC-A3202F03F973}"/>
                </a:ext>
              </a:extLst>
            </p:cNvPr>
            <p:cNvSpPr txBox="1"/>
            <p:nvPr/>
          </p:nvSpPr>
          <p:spPr>
            <a:xfrm>
              <a:off x="5813581" y="2099588"/>
              <a:ext cx="2042829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CHP</a:t>
              </a:r>
            </a:p>
            <a:p>
              <a:pPr algn="ctr"/>
              <a:r>
                <a:rPr lang="en-GB" sz="2400" dirty="0"/>
                <a:t>CONTROLLER</a:t>
              </a:r>
              <a:endParaRPr lang="sl-SI" sz="1400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67B7E1F-DF0E-CE41-EC71-47FC8A562AD2}"/>
                </a:ext>
              </a:extLst>
            </p:cNvPr>
            <p:cNvSpPr/>
            <p:nvPr/>
          </p:nvSpPr>
          <p:spPr>
            <a:xfrm>
              <a:off x="8581839" y="2031440"/>
              <a:ext cx="2462073" cy="963827"/>
            </a:xfrm>
            <a:prstGeom prst="roundRect">
              <a:avLst>
                <a:gd name="adj" fmla="val 977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F4DB18A-2B33-1B14-FDFA-ABA1B6A0712E}"/>
                </a:ext>
              </a:extLst>
            </p:cNvPr>
            <p:cNvSpPr txBox="1"/>
            <p:nvPr/>
          </p:nvSpPr>
          <p:spPr>
            <a:xfrm>
              <a:off x="8680693" y="2091043"/>
              <a:ext cx="2261286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CONSUMER</a:t>
              </a:r>
            </a:p>
            <a:p>
              <a:pPr algn="ctr"/>
              <a:r>
                <a:rPr lang="en-GB" sz="2400" dirty="0"/>
                <a:t>CONTROLLER</a:t>
              </a:r>
              <a:endParaRPr lang="sl-SI" sz="1400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861EF8C-F67E-0B95-C296-658676FD8BB7}"/>
                </a:ext>
              </a:extLst>
            </p:cNvPr>
            <p:cNvCxnSpPr>
              <a:cxnSpLocks/>
              <a:stCxn id="4" idx="3"/>
              <a:endCxn id="6" idx="1"/>
            </p:cNvCxnSpPr>
            <p:nvPr/>
          </p:nvCxnSpPr>
          <p:spPr>
            <a:xfrm>
              <a:off x="7955265" y="2513354"/>
              <a:ext cx="626574" cy="0"/>
            </a:xfrm>
            <a:prstGeom prst="straightConnector1">
              <a:avLst/>
            </a:prstGeom>
            <a:solidFill>
              <a:schemeClr val="bg1"/>
            </a:solidFill>
            <a:ln w="381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D361670D-4422-4183-81DC-FB0B48AAD6FD}"/>
                </a:ext>
              </a:extLst>
            </p:cNvPr>
            <p:cNvSpPr/>
            <p:nvPr/>
          </p:nvSpPr>
          <p:spPr>
            <a:xfrm>
              <a:off x="2838217" y="2030012"/>
              <a:ext cx="2244235" cy="963827"/>
            </a:xfrm>
            <a:prstGeom prst="roundRect">
              <a:avLst>
                <a:gd name="adj" fmla="val 9770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90DCB2-C4E5-269B-D872-F80B0FA611EB}"/>
                </a:ext>
              </a:extLst>
            </p:cNvPr>
            <p:cNvSpPr txBox="1"/>
            <p:nvPr/>
          </p:nvSpPr>
          <p:spPr>
            <a:xfrm>
              <a:off x="2940768" y="2098160"/>
              <a:ext cx="2042829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GENERAL</a:t>
              </a:r>
            </a:p>
            <a:p>
              <a:pPr algn="ctr"/>
              <a:r>
                <a:rPr lang="en-GB" sz="2400" dirty="0"/>
                <a:t>CONTROLLER</a:t>
              </a:r>
              <a:endParaRPr lang="sl-SI" sz="1400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AB1D9EA-AA62-853E-BFDF-C086E328F7C6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>
              <a:off x="5082452" y="2511926"/>
              <a:ext cx="626574" cy="0"/>
            </a:xfrm>
            <a:prstGeom prst="straightConnector1">
              <a:avLst/>
            </a:prstGeom>
            <a:solidFill>
              <a:schemeClr val="bg1"/>
            </a:solidFill>
            <a:ln w="381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27" name="Picture 26" descr="A green square with a white x in the center&#10;&#10;Description automatically generated">
              <a:extLst>
                <a:ext uri="{FF2B5EF4-FFF2-40B4-BE49-F238E27FC236}">
                  <a16:creationId xmlns:a16="http://schemas.microsoft.com/office/drawing/2014/main" id="{279B0550-1878-1DFD-2728-82D027CDF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523" t="22258" r="38706" b="25125"/>
            <a:stretch/>
          </p:blipFill>
          <p:spPr>
            <a:xfrm>
              <a:off x="1186527" y="2082659"/>
              <a:ext cx="876443" cy="899506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CB3C4A8-903B-9D05-8805-F80CBDC764D3}"/>
                </a:ext>
              </a:extLst>
            </p:cNvPr>
            <p:cNvSpPr txBox="1"/>
            <p:nvPr/>
          </p:nvSpPr>
          <p:spPr>
            <a:xfrm>
              <a:off x="1186527" y="2989637"/>
              <a:ext cx="8887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cycle</a:t>
              </a:r>
            </a:p>
            <a:p>
              <a:pPr algn="ctr"/>
              <a:r>
                <a:rPr lang="en-GB" sz="1400" dirty="0"/>
                <a:t>demand</a:t>
              </a:r>
              <a:endParaRPr lang="sl-SI" sz="1400" dirty="0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0C9E378-F3BB-23BD-C347-CDEDCA9D43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08313" y="3164619"/>
              <a:ext cx="1582309" cy="795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0DD7352-0A1F-AF3D-774A-E670EFB65053}"/>
                </a:ext>
              </a:extLst>
            </p:cNvPr>
            <p:cNvSpPr txBox="1"/>
            <p:nvPr/>
          </p:nvSpPr>
          <p:spPr>
            <a:xfrm>
              <a:off x="3322264" y="2989637"/>
              <a:ext cx="11294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err="1"/>
                <a:t>cycle_cp</a:t>
              </a:r>
              <a:endParaRPr lang="en-GB" sz="1400" dirty="0"/>
            </a:p>
            <a:p>
              <a:pPr algn="ctr"/>
              <a:r>
                <a:rPr lang="en-GB" sz="1400" dirty="0" err="1"/>
                <a:t>demand_cp</a:t>
              </a:r>
              <a:endParaRPr lang="sl-SI" sz="14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8B711A1-A4FD-1434-69E0-C11E393DE2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11680" y="3347499"/>
              <a:ext cx="1367624" cy="795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9879567-46FA-18DA-9588-C476CA956852}"/>
                </a:ext>
              </a:extLst>
            </p:cNvPr>
            <p:cNvSpPr txBox="1"/>
            <p:nvPr/>
          </p:nvSpPr>
          <p:spPr>
            <a:xfrm>
              <a:off x="5813580" y="2978794"/>
              <a:ext cx="20428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err="1"/>
                <a:t>cycle_chp</a:t>
              </a:r>
              <a:endParaRPr lang="en-GB" sz="1400" dirty="0"/>
            </a:p>
            <a:p>
              <a:pPr marL="0" lvl="1" algn="r"/>
              <a:r>
                <a:rPr lang="en-GB" sz="1400" dirty="0" err="1"/>
                <a:t>p_th_mw</a:t>
              </a:r>
              <a:endParaRPr lang="sl-SI" sz="14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7BADACA-2650-13A0-3443-9799F6CE1C87}"/>
                </a:ext>
              </a:extLst>
            </p:cNvPr>
            <p:cNvSpPr txBox="1"/>
            <p:nvPr/>
          </p:nvSpPr>
          <p:spPr>
            <a:xfrm>
              <a:off x="8976279" y="2988209"/>
              <a:ext cx="17394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err="1"/>
                <a:t>q_received_kw</a:t>
              </a:r>
              <a:endParaRPr lang="en-GB" sz="1400" dirty="0"/>
            </a:p>
            <a:p>
              <a:pPr algn="ctr"/>
              <a:r>
                <a:rPr lang="en-GB" sz="1400" dirty="0" err="1"/>
                <a:t>q_demand_kw</a:t>
              </a:r>
              <a:endParaRPr lang="sl-SI" sz="1400" dirty="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EBAB593-FB87-CCE6-9137-85C52A78C742}"/>
                </a:ext>
              </a:extLst>
            </p:cNvPr>
            <p:cNvCxnSpPr>
              <a:cxnSpLocks/>
            </p:cNvCxnSpPr>
            <p:nvPr/>
          </p:nvCxnSpPr>
          <p:spPr>
            <a:xfrm>
              <a:off x="4293704" y="3156668"/>
              <a:ext cx="1574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B799FEFC-F10E-2676-1F7F-6CB1BB8DC2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16132" y="3173492"/>
              <a:ext cx="1402121" cy="1660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C8F68287-D7EE-EF70-B24A-BFEEC0A2E85D}"/>
                </a:ext>
              </a:extLst>
            </p:cNvPr>
            <p:cNvCxnSpPr>
              <a:cxnSpLocks/>
              <a:endCxn id="41" idx="2"/>
            </p:cNvCxnSpPr>
            <p:nvPr/>
          </p:nvCxnSpPr>
          <p:spPr>
            <a:xfrm flipV="1">
              <a:off x="9845980" y="3511429"/>
              <a:ext cx="0" cy="2443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9B8FA96-75AD-8695-C328-868E1BB531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17518" y="3755764"/>
              <a:ext cx="602846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1500C5F-8862-E7CF-FA38-D440BB3261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7518" y="3512857"/>
              <a:ext cx="0" cy="24290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D7F8D86-D7B8-5979-5518-B62A788FB9A4}"/>
                </a:ext>
              </a:extLst>
            </p:cNvPr>
            <p:cNvSpPr txBox="1"/>
            <p:nvPr/>
          </p:nvSpPr>
          <p:spPr>
            <a:xfrm>
              <a:off x="2695492" y="1056923"/>
              <a:ext cx="1423284" cy="30777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400" dirty="0" err="1">
                  <a:solidFill>
                    <a:srgbClr val="C00000"/>
                  </a:solidFill>
                </a:rPr>
                <a:t>pandaprosumer</a:t>
              </a:r>
              <a:endParaRPr lang="sl-SI" dirty="0">
                <a:solidFill>
                  <a:srgbClr val="C00000"/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544B47D-97FD-42E2-ED95-C4804C564DEE}"/>
                </a:ext>
              </a:extLst>
            </p:cNvPr>
            <p:cNvSpPr txBox="1"/>
            <p:nvPr/>
          </p:nvSpPr>
          <p:spPr>
            <a:xfrm>
              <a:off x="939974" y="1879613"/>
              <a:ext cx="14236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/>
                <a:t>Data in external file</a:t>
              </a:r>
              <a:endParaRPr lang="sl-SI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62BE0DC-52D5-5E3B-6AED-851748EB7913}"/>
                </a:ext>
              </a:extLst>
            </p:cNvPr>
            <p:cNvSpPr txBox="1"/>
            <p:nvPr/>
          </p:nvSpPr>
          <p:spPr>
            <a:xfrm>
              <a:off x="3518945" y="1549939"/>
              <a:ext cx="8098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Pos 0</a:t>
              </a:r>
              <a:endParaRPr lang="sl-SI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CC5F659-2CAA-0AC1-78EB-4D9BAB85592B}"/>
                </a:ext>
              </a:extLst>
            </p:cNvPr>
            <p:cNvSpPr txBox="1"/>
            <p:nvPr/>
          </p:nvSpPr>
          <p:spPr>
            <a:xfrm>
              <a:off x="6431966" y="1545581"/>
              <a:ext cx="8098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Pos 1</a:t>
              </a:r>
              <a:endParaRPr lang="sl-SI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1F71836-FAB9-EA47-A6DE-826E7D4A1274}"/>
                </a:ext>
              </a:extLst>
            </p:cNvPr>
            <p:cNvSpPr txBox="1"/>
            <p:nvPr/>
          </p:nvSpPr>
          <p:spPr>
            <a:xfrm>
              <a:off x="9362402" y="1549933"/>
              <a:ext cx="8098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Pos 2</a:t>
              </a:r>
              <a:endParaRPr lang="sl-SI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D50739F-C819-0259-E076-C5790417CD3F}"/>
              </a:ext>
            </a:extLst>
          </p:cNvPr>
          <p:cNvSpPr txBox="1"/>
          <p:nvPr/>
        </p:nvSpPr>
        <p:spPr>
          <a:xfrm>
            <a:off x="11043912" y="119211"/>
            <a:ext cx="996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OLD</a:t>
            </a:r>
            <a:endParaRPr lang="sl-SI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173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A7869D-DF5A-8907-E68A-A88CE303B0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Oval 66">
            <a:extLst>
              <a:ext uri="{FF2B5EF4-FFF2-40B4-BE49-F238E27FC236}">
                <a16:creationId xmlns:a16="http://schemas.microsoft.com/office/drawing/2014/main" id="{F9EBC19B-29A5-17E2-CAC7-4EDF620FD3F2}"/>
              </a:ext>
            </a:extLst>
          </p:cNvPr>
          <p:cNvSpPr/>
          <p:nvPr/>
        </p:nvSpPr>
        <p:spPr>
          <a:xfrm>
            <a:off x="12366172" y="0"/>
            <a:ext cx="435428" cy="4267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F90C650-ABF8-27BD-8387-C722000ACC04}"/>
              </a:ext>
            </a:extLst>
          </p:cNvPr>
          <p:cNvGrpSpPr/>
          <p:nvPr/>
        </p:nvGrpSpPr>
        <p:grpSpPr>
          <a:xfrm>
            <a:off x="100929" y="981104"/>
            <a:ext cx="11950757" cy="3557945"/>
            <a:chOff x="100929" y="981104"/>
            <a:chExt cx="11950757" cy="355794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684B354-A6A6-1886-9DC9-DA21A08B97C4}"/>
                </a:ext>
              </a:extLst>
            </p:cNvPr>
            <p:cNvSpPr/>
            <p:nvPr/>
          </p:nvSpPr>
          <p:spPr>
            <a:xfrm>
              <a:off x="107091" y="981104"/>
              <a:ext cx="11944595" cy="35579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F83C995-9308-8C55-128A-FA47FE8AE58B}"/>
                </a:ext>
              </a:extLst>
            </p:cNvPr>
            <p:cNvSpPr/>
            <p:nvPr/>
          </p:nvSpPr>
          <p:spPr>
            <a:xfrm>
              <a:off x="1260389" y="1306286"/>
              <a:ext cx="10618573" cy="307624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 dirty="0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51A0121-2095-62A8-3683-B8A578DEE5C1}"/>
                </a:ext>
              </a:extLst>
            </p:cNvPr>
            <p:cNvSpPr/>
            <p:nvPr/>
          </p:nvSpPr>
          <p:spPr>
            <a:xfrm>
              <a:off x="4005778" y="2031440"/>
              <a:ext cx="2244235" cy="963827"/>
            </a:xfrm>
            <a:prstGeom prst="roundRect">
              <a:avLst>
                <a:gd name="adj" fmla="val 97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516C465-E647-66E5-4B20-3F89DEFF498F}"/>
                </a:ext>
              </a:extLst>
            </p:cNvPr>
            <p:cNvSpPr txBox="1"/>
            <p:nvPr/>
          </p:nvSpPr>
          <p:spPr>
            <a:xfrm>
              <a:off x="4100091" y="2099588"/>
              <a:ext cx="2042829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CHP</a:t>
              </a:r>
            </a:p>
            <a:p>
              <a:pPr algn="ctr"/>
              <a:r>
                <a:rPr lang="en-GB" sz="2400" dirty="0"/>
                <a:t>CONTROLLER</a:t>
              </a:r>
              <a:endParaRPr lang="sl-SI" sz="1400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BE84DC7-0DE8-7B10-4AC4-A4AEEB0F54A9}"/>
                </a:ext>
              </a:extLst>
            </p:cNvPr>
            <p:cNvSpPr/>
            <p:nvPr/>
          </p:nvSpPr>
          <p:spPr>
            <a:xfrm>
              <a:off x="9265583" y="2031440"/>
              <a:ext cx="2462073" cy="963827"/>
            </a:xfrm>
            <a:prstGeom prst="roundRect">
              <a:avLst>
                <a:gd name="adj" fmla="val 977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CB40CE1-477A-6CC1-C13F-A7437708AD05}"/>
                </a:ext>
              </a:extLst>
            </p:cNvPr>
            <p:cNvSpPr txBox="1"/>
            <p:nvPr/>
          </p:nvSpPr>
          <p:spPr>
            <a:xfrm>
              <a:off x="9364437" y="2091043"/>
              <a:ext cx="2261286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CONSUMER</a:t>
              </a:r>
            </a:p>
            <a:p>
              <a:pPr algn="ctr"/>
              <a:r>
                <a:rPr lang="en-GB" sz="2400" dirty="0"/>
                <a:t>CONTROLLER</a:t>
              </a:r>
              <a:endParaRPr lang="sl-SI" sz="1400" dirty="0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825F35BF-41E9-253C-B816-5E2528154152}"/>
                </a:ext>
              </a:extLst>
            </p:cNvPr>
            <p:cNvSpPr/>
            <p:nvPr/>
          </p:nvSpPr>
          <p:spPr>
            <a:xfrm>
              <a:off x="1388342" y="2030012"/>
              <a:ext cx="2244235" cy="963827"/>
            </a:xfrm>
            <a:prstGeom prst="roundRect">
              <a:avLst>
                <a:gd name="adj" fmla="val 9770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8ABE8D6-BE03-95CA-529B-6DDA4771B1C1}"/>
                </a:ext>
              </a:extLst>
            </p:cNvPr>
            <p:cNvSpPr txBox="1"/>
            <p:nvPr/>
          </p:nvSpPr>
          <p:spPr>
            <a:xfrm>
              <a:off x="1482656" y="2098160"/>
              <a:ext cx="2042829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GENERAL</a:t>
              </a:r>
            </a:p>
            <a:p>
              <a:pPr algn="ctr"/>
              <a:r>
                <a:rPr lang="en-GB" sz="2400" dirty="0"/>
                <a:t>CONTROLLER</a:t>
              </a:r>
              <a:endParaRPr lang="sl-SI" sz="1400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E000C23-6DD3-7C30-DDE0-45BF4BE598FC}"/>
                </a:ext>
              </a:extLst>
            </p:cNvPr>
            <p:cNvCxnSpPr>
              <a:cxnSpLocks/>
            </p:cNvCxnSpPr>
            <p:nvPr/>
          </p:nvCxnSpPr>
          <p:spPr>
            <a:xfrm>
              <a:off x="3624340" y="2511926"/>
              <a:ext cx="371006" cy="1428"/>
            </a:xfrm>
            <a:prstGeom prst="straightConnector1">
              <a:avLst/>
            </a:prstGeom>
            <a:solidFill>
              <a:schemeClr val="bg1"/>
            </a:solidFill>
            <a:ln w="381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27" name="Picture 26" descr="A green square with a white x in the center&#10;&#10;Description automatically generated">
              <a:extLst>
                <a:ext uri="{FF2B5EF4-FFF2-40B4-BE49-F238E27FC236}">
                  <a16:creationId xmlns:a16="http://schemas.microsoft.com/office/drawing/2014/main" id="{AE919FF3-C226-C30A-AF78-954C43ADBF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523" t="22258" r="38706" b="25125"/>
            <a:stretch/>
          </p:blipFill>
          <p:spPr>
            <a:xfrm>
              <a:off x="272120" y="2285547"/>
              <a:ext cx="758034" cy="777981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0D57FDA-2C8E-671E-8A49-63BAB6865827}"/>
                </a:ext>
              </a:extLst>
            </p:cNvPr>
            <p:cNvSpPr txBox="1"/>
            <p:nvPr/>
          </p:nvSpPr>
          <p:spPr>
            <a:xfrm>
              <a:off x="100929" y="3242186"/>
              <a:ext cx="114233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cycle</a:t>
              </a:r>
            </a:p>
            <a:p>
              <a:pPr algn="ctr"/>
              <a:r>
                <a:rPr lang="en-GB" sz="1400" dirty="0"/>
                <a:t>temperature</a:t>
              </a:r>
            </a:p>
            <a:p>
              <a:pPr algn="ctr"/>
              <a:r>
                <a:rPr lang="en-GB" sz="1400" dirty="0"/>
                <a:t>demand</a:t>
              </a:r>
              <a:endParaRPr lang="sl-SI" sz="1400" dirty="0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A34AA61-4780-3731-3F28-31CE6443F1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4400" y="3415879"/>
              <a:ext cx="1252149" cy="28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89D02E9-BCCC-01BF-306D-4E641073BB97}"/>
                </a:ext>
              </a:extLst>
            </p:cNvPr>
            <p:cNvSpPr txBox="1"/>
            <p:nvPr/>
          </p:nvSpPr>
          <p:spPr>
            <a:xfrm>
              <a:off x="1873535" y="3242186"/>
              <a:ext cx="144631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err="1"/>
                <a:t>cycle_cp</a:t>
              </a:r>
              <a:endParaRPr lang="en-GB" sz="1400" dirty="0"/>
            </a:p>
            <a:p>
              <a:pPr algn="ctr"/>
              <a:r>
                <a:rPr lang="en-GB" sz="1400" dirty="0" err="1"/>
                <a:t>temperature_cp</a:t>
              </a:r>
              <a:endParaRPr lang="en-GB" sz="1400" dirty="0"/>
            </a:p>
            <a:p>
              <a:pPr algn="ctr"/>
              <a:r>
                <a:rPr lang="en-GB" sz="1400" dirty="0" err="1"/>
                <a:t>demand_cp</a:t>
              </a:r>
              <a:endParaRPr lang="sl-SI" sz="14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20E8E15C-917B-B8CC-735A-129EAE493D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3297" y="3605349"/>
              <a:ext cx="820794" cy="28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E9BAB59-D48F-B8CA-F1C6-53C0E50C83AC}"/>
                </a:ext>
              </a:extLst>
            </p:cNvPr>
            <p:cNvSpPr txBox="1"/>
            <p:nvPr/>
          </p:nvSpPr>
          <p:spPr>
            <a:xfrm>
              <a:off x="3564635" y="3231343"/>
              <a:ext cx="20428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err="1"/>
                <a:t>cycle_chp</a:t>
              </a:r>
              <a:endParaRPr lang="en-GB" sz="1400" dirty="0"/>
            </a:p>
            <a:p>
              <a:pPr algn="ctr"/>
              <a:r>
                <a:rPr lang="en-GB" sz="1400" dirty="0" err="1"/>
                <a:t>temperature_ice_chp_k</a:t>
              </a:r>
              <a:endParaRPr lang="en-GB" sz="14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929E352-57F2-A0BA-23DA-6B5CAF17B80D}"/>
                </a:ext>
              </a:extLst>
            </p:cNvPr>
            <p:cNvSpPr txBox="1"/>
            <p:nvPr/>
          </p:nvSpPr>
          <p:spPr>
            <a:xfrm>
              <a:off x="9643547" y="3240758"/>
              <a:ext cx="17394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err="1"/>
                <a:t>q_received_kw</a:t>
              </a:r>
              <a:endParaRPr lang="en-GB" sz="1400" dirty="0"/>
            </a:p>
            <a:p>
              <a:pPr algn="ctr"/>
              <a:r>
                <a:rPr lang="en-GB" sz="1400" dirty="0" err="1"/>
                <a:t>q_demand_kw</a:t>
              </a:r>
              <a:endParaRPr lang="sl-SI" sz="1400" dirty="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4FAE8C07-F3CA-6BE1-C774-373B17CA00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83876" y="3402227"/>
              <a:ext cx="1184470" cy="699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704FC6E-108B-F184-8744-E2647BC63C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88627" y="3426551"/>
              <a:ext cx="1030436" cy="18162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0EB094A3-5166-E98F-E650-978301DAF19C}"/>
                </a:ext>
              </a:extLst>
            </p:cNvPr>
            <p:cNvCxnSpPr>
              <a:cxnSpLocks/>
              <a:endCxn id="41" idx="2"/>
            </p:cNvCxnSpPr>
            <p:nvPr/>
          </p:nvCxnSpPr>
          <p:spPr>
            <a:xfrm flipV="1">
              <a:off x="10513248" y="3763978"/>
              <a:ext cx="0" cy="44204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510BF13-B8EE-3A50-5663-06F65C2C7D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6500" y="4206025"/>
              <a:ext cx="804674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67AD77B-F638-FA0F-D731-142D97AFF9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4743" y="3963118"/>
              <a:ext cx="0" cy="24290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4E8A0A4-2600-FD44-D35A-B19673AFFA9C}"/>
                </a:ext>
              </a:extLst>
            </p:cNvPr>
            <p:cNvSpPr txBox="1"/>
            <p:nvPr/>
          </p:nvSpPr>
          <p:spPr>
            <a:xfrm>
              <a:off x="1484525" y="1142123"/>
              <a:ext cx="1423284" cy="30777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400" dirty="0" err="1">
                  <a:solidFill>
                    <a:srgbClr val="C00000"/>
                  </a:solidFill>
                </a:rPr>
                <a:t>pandaprosumer</a:t>
              </a:r>
              <a:endParaRPr lang="sl-SI" dirty="0">
                <a:solidFill>
                  <a:srgbClr val="C00000"/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DCA875D-B19C-1661-9675-A1E755D635B8}"/>
                </a:ext>
              </a:extLst>
            </p:cNvPr>
            <p:cNvSpPr txBox="1"/>
            <p:nvPr/>
          </p:nvSpPr>
          <p:spPr>
            <a:xfrm>
              <a:off x="190326" y="1825244"/>
              <a:ext cx="90455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/>
                <a:t>Data in external file</a:t>
              </a:r>
              <a:endParaRPr lang="sl-SI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981FF11C-8957-E841-505C-101208A7014E}"/>
                </a:ext>
              </a:extLst>
            </p:cNvPr>
            <p:cNvSpPr/>
            <p:nvPr/>
          </p:nvSpPr>
          <p:spPr>
            <a:xfrm>
              <a:off x="6629512" y="2034945"/>
              <a:ext cx="2244235" cy="963825"/>
            </a:xfrm>
            <a:prstGeom prst="roundRect">
              <a:avLst>
                <a:gd name="adj" fmla="val 9770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E9470D9-052C-6F88-6786-F55B83F5DC00}"/>
                </a:ext>
              </a:extLst>
            </p:cNvPr>
            <p:cNvSpPr txBox="1"/>
            <p:nvPr/>
          </p:nvSpPr>
          <p:spPr>
            <a:xfrm>
              <a:off x="6716005" y="2094548"/>
              <a:ext cx="2065519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STORAGE CONTROLLER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0199357-EAA0-AEE6-A164-4D5B96F6CD50}"/>
                </a:ext>
              </a:extLst>
            </p:cNvPr>
            <p:cNvCxnSpPr>
              <a:cxnSpLocks/>
            </p:cNvCxnSpPr>
            <p:nvPr/>
          </p:nvCxnSpPr>
          <p:spPr>
            <a:xfrm>
              <a:off x="6256328" y="2516042"/>
              <a:ext cx="371006" cy="1428"/>
            </a:xfrm>
            <a:prstGeom prst="straightConnector1">
              <a:avLst/>
            </a:prstGeom>
            <a:solidFill>
              <a:schemeClr val="bg1"/>
            </a:solidFill>
            <a:ln w="381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6E94F37-0DA1-5E33-FFA2-AA8C427935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71832" y="2499360"/>
              <a:ext cx="394088" cy="4324"/>
            </a:xfrm>
            <a:prstGeom prst="straightConnector1">
              <a:avLst/>
            </a:prstGeom>
            <a:solidFill>
              <a:schemeClr val="bg1"/>
            </a:solidFill>
            <a:ln w="381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044D172-5531-EF4C-0E78-450CA6A1A05A}"/>
                </a:ext>
              </a:extLst>
            </p:cNvPr>
            <p:cNvSpPr txBox="1"/>
            <p:nvPr/>
          </p:nvSpPr>
          <p:spPr>
            <a:xfrm>
              <a:off x="6668108" y="3236636"/>
              <a:ext cx="23082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err="1"/>
                <a:t>q_received_kw</a:t>
              </a:r>
              <a:endParaRPr lang="en-GB" sz="1400" dirty="0"/>
            </a:p>
            <a:p>
              <a:pPr algn="ctr"/>
              <a:r>
                <a:rPr lang="en-GB" sz="1400" dirty="0"/>
                <a:t>                           </a:t>
              </a:r>
              <a:r>
                <a:rPr lang="en-GB" sz="1400" dirty="0" err="1"/>
                <a:t>q_demand_kw</a:t>
              </a:r>
              <a:endParaRPr lang="sl-SI" sz="1400" dirty="0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661CA7F-E875-68E7-C93C-5BC3592FA3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71286" y="3476368"/>
              <a:ext cx="642552" cy="41189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15AF81C1-DDC0-27E9-1B82-8C71910D3ED5}"/>
                </a:ext>
              </a:extLst>
            </p:cNvPr>
            <p:cNvCxnSpPr>
              <a:cxnSpLocks/>
            </p:cNvCxnSpPr>
            <p:nvPr/>
          </p:nvCxnSpPr>
          <p:spPr>
            <a:xfrm>
              <a:off x="5689851" y="2993839"/>
              <a:ext cx="0" cy="894420"/>
            </a:xfrm>
            <a:prstGeom prst="straightConnector1">
              <a:avLst/>
            </a:prstGeom>
            <a:ln>
              <a:solidFill>
                <a:srgbClr val="00B0F0"/>
              </a:solidFill>
              <a:prstDash val="sys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C1BE0A10-B5EF-241C-3CF9-6431E6E19F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0228" y="2993839"/>
              <a:ext cx="0" cy="317864"/>
            </a:xfrm>
            <a:prstGeom prst="straightConnector1">
              <a:avLst/>
            </a:prstGeom>
            <a:ln>
              <a:solidFill>
                <a:srgbClr val="00B0F0"/>
              </a:solidFill>
              <a:prstDash val="sys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74AE80EE-09AA-9F70-78BA-DF587FF4F264}"/>
                </a:ext>
              </a:extLst>
            </p:cNvPr>
            <p:cNvCxnSpPr>
              <a:cxnSpLocks/>
            </p:cNvCxnSpPr>
            <p:nvPr/>
          </p:nvCxnSpPr>
          <p:spPr>
            <a:xfrm>
              <a:off x="8425550" y="2998191"/>
              <a:ext cx="0" cy="515716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prstDash val="sys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849AE7FA-B993-A0C9-FF53-7399C689F9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15207" y="2998191"/>
              <a:ext cx="0" cy="317864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prstDash val="sys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50C9CDF-55D2-9CE1-470F-DC4B9C74CB1E}"/>
                </a:ext>
              </a:extLst>
            </p:cNvPr>
            <p:cNvSpPr txBox="1"/>
            <p:nvPr/>
          </p:nvSpPr>
          <p:spPr>
            <a:xfrm>
              <a:off x="2061551" y="1602196"/>
              <a:ext cx="8098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Pos 0</a:t>
              </a:r>
              <a:endParaRPr lang="sl-SI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A0CB531-81FB-801F-3A18-9D00F726428D}"/>
                </a:ext>
              </a:extLst>
            </p:cNvPr>
            <p:cNvSpPr txBox="1"/>
            <p:nvPr/>
          </p:nvSpPr>
          <p:spPr>
            <a:xfrm>
              <a:off x="4739437" y="1597838"/>
              <a:ext cx="8098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Pos 1</a:t>
              </a:r>
              <a:endParaRPr lang="sl-SI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8528E2F-04F8-5439-D7B7-24748B60943A}"/>
                </a:ext>
              </a:extLst>
            </p:cNvPr>
            <p:cNvSpPr txBox="1"/>
            <p:nvPr/>
          </p:nvSpPr>
          <p:spPr>
            <a:xfrm>
              <a:off x="7321532" y="1602190"/>
              <a:ext cx="8098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Pos 2</a:t>
              </a:r>
              <a:endParaRPr lang="sl-SI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7C213A4-085D-89B6-674C-5CE02EDF0945}"/>
                </a:ext>
              </a:extLst>
            </p:cNvPr>
            <p:cNvSpPr txBox="1"/>
            <p:nvPr/>
          </p:nvSpPr>
          <p:spPr>
            <a:xfrm>
              <a:off x="10051676" y="1597828"/>
              <a:ext cx="8098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Pos 3</a:t>
              </a:r>
              <a:endParaRPr lang="sl-SI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0828764-E4A0-3A67-051C-3FFC5E40B0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5607" y="3823653"/>
              <a:ext cx="1087360" cy="28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A60D8B8-07DB-1BEA-CC87-D4F7277D36FC}"/>
                </a:ext>
              </a:extLst>
            </p:cNvPr>
            <p:cNvSpPr txBox="1"/>
            <p:nvPr/>
          </p:nvSpPr>
          <p:spPr>
            <a:xfrm>
              <a:off x="5238484" y="3789452"/>
              <a:ext cx="90273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400" dirty="0" err="1"/>
                <a:t>p_th_mw</a:t>
              </a:r>
              <a:endParaRPr lang="sl-SI" sz="14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EB88A75-5C51-E55D-162A-583B0FA96B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5130" y="3624649"/>
              <a:ext cx="438946" cy="287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1577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96297B-770E-121B-AAED-CE3337051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8E1FFAFE-597C-3993-2C5C-4C0CDB1DC268}"/>
              </a:ext>
            </a:extLst>
          </p:cNvPr>
          <p:cNvGrpSpPr/>
          <p:nvPr/>
        </p:nvGrpSpPr>
        <p:grpSpPr>
          <a:xfrm>
            <a:off x="939974" y="896983"/>
            <a:ext cx="10724804" cy="3483428"/>
            <a:chOff x="939974" y="896983"/>
            <a:chExt cx="10724804" cy="348342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E3E831E-1BAF-F89B-93A7-B8920C4DFB5C}"/>
                </a:ext>
              </a:extLst>
            </p:cNvPr>
            <p:cNvSpPr/>
            <p:nvPr/>
          </p:nvSpPr>
          <p:spPr>
            <a:xfrm>
              <a:off x="939974" y="896983"/>
              <a:ext cx="10724804" cy="34834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F3372FC-0F95-F8AE-335B-D49E409BC137}"/>
                </a:ext>
              </a:extLst>
            </p:cNvPr>
            <p:cNvSpPr/>
            <p:nvPr/>
          </p:nvSpPr>
          <p:spPr>
            <a:xfrm>
              <a:off x="2496710" y="1216650"/>
              <a:ext cx="8929314" cy="304231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063E247-7719-C1E3-170D-AA6350D8A8B5}"/>
                </a:ext>
              </a:extLst>
            </p:cNvPr>
            <p:cNvSpPr/>
            <p:nvPr/>
          </p:nvSpPr>
          <p:spPr>
            <a:xfrm>
              <a:off x="5711030" y="2031440"/>
              <a:ext cx="2244235" cy="963827"/>
            </a:xfrm>
            <a:prstGeom prst="roundRect">
              <a:avLst>
                <a:gd name="adj" fmla="val 97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6539317-DA1A-BD64-3D9C-79E901A329F4}"/>
                </a:ext>
              </a:extLst>
            </p:cNvPr>
            <p:cNvSpPr txBox="1"/>
            <p:nvPr/>
          </p:nvSpPr>
          <p:spPr>
            <a:xfrm>
              <a:off x="5813581" y="2099588"/>
              <a:ext cx="2042829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CHP</a:t>
              </a:r>
            </a:p>
            <a:p>
              <a:pPr algn="ctr"/>
              <a:r>
                <a:rPr lang="en-GB" sz="2400" dirty="0"/>
                <a:t>CONTROLLER</a:t>
              </a:r>
              <a:endParaRPr lang="sl-SI" sz="1400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C0E697B-33B2-6A4D-9C49-E85E47F4C03E}"/>
                </a:ext>
              </a:extLst>
            </p:cNvPr>
            <p:cNvSpPr/>
            <p:nvPr/>
          </p:nvSpPr>
          <p:spPr>
            <a:xfrm>
              <a:off x="8581839" y="2031440"/>
              <a:ext cx="2462073" cy="963827"/>
            </a:xfrm>
            <a:prstGeom prst="roundRect">
              <a:avLst>
                <a:gd name="adj" fmla="val 977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66C7C6-9D71-E86F-8C17-DE34F6DA5974}"/>
                </a:ext>
              </a:extLst>
            </p:cNvPr>
            <p:cNvSpPr txBox="1"/>
            <p:nvPr/>
          </p:nvSpPr>
          <p:spPr>
            <a:xfrm>
              <a:off x="8680693" y="2091043"/>
              <a:ext cx="2261286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CONSUMER</a:t>
              </a:r>
            </a:p>
            <a:p>
              <a:pPr algn="ctr"/>
              <a:r>
                <a:rPr lang="en-GB" sz="2400" dirty="0"/>
                <a:t>CONTROLLER</a:t>
              </a:r>
              <a:endParaRPr lang="sl-SI" sz="1400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3F8EE5B-6FD8-245B-9649-6824A7B91BC3}"/>
                </a:ext>
              </a:extLst>
            </p:cNvPr>
            <p:cNvCxnSpPr>
              <a:cxnSpLocks/>
              <a:stCxn id="4" idx="3"/>
              <a:endCxn id="6" idx="1"/>
            </p:cNvCxnSpPr>
            <p:nvPr/>
          </p:nvCxnSpPr>
          <p:spPr>
            <a:xfrm>
              <a:off x="7955265" y="2513354"/>
              <a:ext cx="626574" cy="0"/>
            </a:xfrm>
            <a:prstGeom prst="straightConnector1">
              <a:avLst/>
            </a:prstGeom>
            <a:solidFill>
              <a:schemeClr val="bg1"/>
            </a:solidFill>
            <a:ln w="381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37088A54-4741-2AAB-3929-C7D0BDEB1721}"/>
                </a:ext>
              </a:extLst>
            </p:cNvPr>
            <p:cNvSpPr/>
            <p:nvPr/>
          </p:nvSpPr>
          <p:spPr>
            <a:xfrm>
              <a:off x="2838217" y="2030012"/>
              <a:ext cx="2244235" cy="963827"/>
            </a:xfrm>
            <a:prstGeom prst="roundRect">
              <a:avLst>
                <a:gd name="adj" fmla="val 9770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D7ABAF4-F6BA-D22B-0B5B-2EEDFE4180B9}"/>
                </a:ext>
              </a:extLst>
            </p:cNvPr>
            <p:cNvSpPr txBox="1"/>
            <p:nvPr/>
          </p:nvSpPr>
          <p:spPr>
            <a:xfrm>
              <a:off x="2940768" y="2098160"/>
              <a:ext cx="2042829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GENERAL</a:t>
              </a:r>
            </a:p>
            <a:p>
              <a:pPr algn="ctr"/>
              <a:r>
                <a:rPr lang="en-GB" sz="2400" dirty="0"/>
                <a:t>CONTROLLER</a:t>
              </a:r>
              <a:endParaRPr lang="sl-SI" sz="1400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11E4A7E-7FB1-AEA6-3059-03E89056B602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>
              <a:off x="5082452" y="2511926"/>
              <a:ext cx="626574" cy="0"/>
            </a:xfrm>
            <a:prstGeom prst="straightConnector1">
              <a:avLst/>
            </a:prstGeom>
            <a:solidFill>
              <a:schemeClr val="bg1"/>
            </a:solidFill>
            <a:ln w="381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27" name="Picture 26" descr="A green square with a white x in the center&#10;&#10;Description automatically generated">
              <a:extLst>
                <a:ext uri="{FF2B5EF4-FFF2-40B4-BE49-F238E27FC236}">
                  <a16:creationId xmlns:a16="http://schemas.microsoft.com/office/drawing/2014/main" id="{9380C7DC-291B-C950-D8B9-1106FF40D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523" t="22258" r="38706" b="25125"/>
            <a:stretch/>
          </p:blipFill>
          <p:spPr>
            <a:xfrm>
              <a:off x="1186527" y="2082659"/>
              <a:ext cx="876443" cy="899506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7E0370D-EDF5-FF0E-1EB1-E76A2CFED384}"/>
                </a:ext>
              </a:extLst>
            </p:cNvPr>
            <p:cNvSpPr txBox="1"/>
            <p:nvPr/>
          </p:nvSpPr>
          <p:spPr>
            <a:xfrm>
              <a:off x="947199" y="3195585"/>
              <a:ext cx="129027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cycle</a:t>
              </a:r>
            </a:p>
            <a:p>
              <a:pPr algn="ctr"/>
              <a:r>
                <a:rPr lang="en-GB" sz="1400" dirty="0"/>
                <a:t>temperature</a:t>
              </a:r>
            </a:p>
            <a:p>
              <a:pPr algn="ctr"/>
              <a:r>
                <a:rPr lang="en-GB" sz="1400" dirty="0"/>
                <a:t>demand</a:t>
              </a:r>
              <a:endParaRPr lang="sl-SI" sz="1400" dirty="0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E653127-FDAC-2E3F-5CF5-98B73F8C1541}"/>
                </a:ext>
              </a:extLst>
            </p:cNvPr>
            <p:cNvCxnSpPr>
              <a:cxnSpLocks/>
            </p:cNvCxnSpPr>
            <p:nvPr/>
          </p:nvCxnSpPr>
          <p:spPr>
            <a:xfrm>
              <a:off x="1828800" y="3369278"/>
              <a:ext cx="15734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1802F9C-DA55-91F7-2163-B6FF4DBD58F5}"/>
                </a:ext>
              </a:extLst>
            </p:cNvPr>
            <p:cNvSpPr txBox="1"/>
            <p:nvPr/>
          </p:nvSpPr>
          <p:spPr>
            <a:xfrm>
              <a:off x="3039763" y="3195585"/>
              <a:ext cx="147409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err="1"/>
                <a:t>cycle_cp</a:t>
              </a:r>
              <a:endParaRPr lang="en-GB" sz="1400" dirty="0"/>
            </a:p>
            <a:p>
              <a:pPr algn="ctr"/>
              <a:r>
                <a:rPr lang="en-GB" sz="1400" dirty="0" err="1"/>
                <a:t>temperature_cp</a:t>
              </a:r>
              <a:endParaRPr lang="en-GB" sz="1400" dirty="0"/>
            </a:p>
            <a:p>
              <a:pPr algn="ctr"/>
              <a:r>
                <a:rPr lang="en-GB" sz="1400" dirty="0" err="1"/>
                <a:t>demand_cp</a:t>
              </a:r>
              <a:endParaRPr lang="sl-SI" sz="14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42D6009-4CDB-D897-628D-8C7602EE942C}"/>
                </a:ext>
              </a:extLst>
            </p:cNvPr>
            <p:cNvCxnSpPr>
              <a:cxnSpLocks/>
            </p:cNvCxnSpPr>
            <p:nvPr/>
          </p:nvCxnSpPr>
          <p:spPr>
            <a:xfrm>
              <a:off x="2117124" y="3566986"/>
              <a:ext cx="10214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08C36FB-A73E-62B1-93CD-3434D8D3A6C2}"/>
                </a:ext>
              </a:extLst>
            </p:cNvPr>
            <p:cNvSpPr txBox="1"/>
            <p:nvPr/>
          </p:nvSpPr>
          <p:spPr>
            <a:xfrm>
              <a:off x="5278120" y="3192980"/>
              <a:ext cx="20428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err="1"/>
                <a:t>cycle_chp</a:t>
              </a:r>
              <a:endParaRPr lang="en-GB" sz="1400" dirty="0"/>
            </a:p>
            <a:p>
              <a:pPr algn="ctr"/>
              <a:r>
                <a:rPr lang="en-GB" sz="1400" dirty="0" err="1"/>
                <a:t>temperature_ice_chp_k</a:t>
              </a:r>
              <a:endParaRPr lang="en-GB" sz="14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CC5420D-B852-65F4-45BF-3B0CF0DAAA4E}"/>
                </a:ext>
              </a:extLst>
            </p:cNvPr>
            <p:cNvSpPr txBox="1"/>
            <p:nvPr/>
          </p:nvSpPr>
          <p:spPr>
            <a:xfrm>
              <a:off x="8976279" y="3194157"/>
              <a:ext cx="17394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err="1"/>
                <a:t>q_received_kw</a:t>
              </a:r>
              <a:endParaRPr lang="en-GB" sz="1400" dirty="0"/>
            </a:p>
            <a:p>
              <a:pPr algn="ctr"/>
              <a:r>
                <a:rPr lang="en-GB" sz="1400" dirty="0" err="1"/>
                <a:t>q_demand_kw</a:t>
              </a:r>
              <a:endParaRPr lang="sl-SI" sz="1400" dirty="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F5DA8DD-C41A-A991-3279-DB395E77F4F3}"/>
                </a:ext>
              </a:extLst>
            </p:cNvPr>
            <p:cNvCxnSpPr>
              <a:cxnSpLocks/>
            </p:cNvCxnSpPr>
            <p:nvPr/>
          </p:nvCxnSpPr>
          <p:spPr>
            <a:xfrm>
              <a:off x="4143632" y="3352800"/>
              <a:ext cx="1724430" cy="981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1FC991D-D155-A79F-F709-DF51B1EDDC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65989" y="3379440"/>
              <a:ext cx="1252264" cy="45939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497D18C7-20EE-F2BE-4729-567FF67C437A}"/>
                </a:ext>
              </a:extLst>
            </p:cNvPr>
            <p:cNvCxnSpPr>
              <a:cxnSpLocks/>
              <a:endCxn id="41" idx="2"/>
            </p:cNvCxnSpPr>
            <p:nvPr/>
          </p:nvCxnSpPr>
          <p:spPr>
            <a:xfrm flipV="1">
              <a:off x="9844216" y="3717377"/>
              <a:ext cx="1764" cy="45097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C27F406-01B5-7307-C7FF-219019968C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09280" y="4160111"/>
              <a:ext cx="6034936" cy="755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AA91F41-B427-9EA7-792E-5CABB4BF6E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280" y="3924755"/>
              <a:ext cx="0" cy="24290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FD35086-9EE1-8AB3-2D15-2AA8D8C2D705}"/>
                </a:ext>
              </a:extLst>
            </p:cNvPr>
            <p:cNvSpPr txBox="1"/>
            <p:nvPr/>
          </p:nvSpPr>
          <p:spPr>
            <a:xfrm>
              <a:off x="2695492" y="1056923"/>
              <a:ext cx="1423284" cy="30777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400" dirty="0" err="1">
                  <a:solidFill>
                    <a:srgbClr val="C00000"/>
                  </a:solidFill>
                </a:rPr>
                <a:t>pandaprosumer</a:t>
              </a:r>
              <a:endParaRPr lang="sl-SI" dirty="0">
                <a:solidFill>
                  <a:srgbClr val="C00000"/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B8E6BD4-8B66-CF1C-25F1-0ABB27E0C340}"/>
                </a:ext>
              </a:extLst>
            </p:cNvPr>
            <p:cNvSpPr txBox="1"/>
            <p:nvPr/>
          </p:nvSpPr>
          <p:spPr>
            <a:xfrm>
              <a:off x="939974" y="1879613"/>
              <a:ext cx="14236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/>
                <a:t>Data in external file</a:t>
              </a:r>
              <a:endParaRPr lang="sl-SI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2EBEBB6-37C2-30C1-BA2D-A4151CB996C1}"/>
                </a:ext>
              </a:extLst>
            </p:cNvPr>
            <p:cNvSpPr txBox="1"/>
            <p:nvPr/>
          </p:nvSpPr>
          <p:spPr>
            <a:xfrm>
              <a:off x="3518945" y="1549939"/>
              <a:ext cx="8098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Pos 0</a:t>
              </a:r>
              <a:endParaRPr lang="sl-SI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3CDF554-037E-D113-6DFE-0A9D73C05C52}"/>
                </a:ext>
              </a:extLst>
            </p:cNvPr>
            <p:cNvSpPr txBox="1"/>
            <p:nvPr/>
          </p:nvSpPr>
          <p:spPr>
            <a:xfrm>
              <a:off x="6431966" y="1545581"/>
              <a:ext cx="8098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Pos 1</a:t>
              </a:r>
              <a:endParaRPr lang="sl-SI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C35564E-0818-F89A-4350-C4D5C5895391}"/>
                </a:ext>
              </a:extLst>
            </p:cNvPr>
            <p:cNvSpPr txBox="1"/>
            <p:nvPr/>
          </p:nvSpPr>
          <p:spPr>
            <a:xfrm>
              <a:off x="9362402" y="1549933"/>
              <a:ext cx="8098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Pos 2</a:t>
              </a:r>
              <a:endParaRPr lang="sl-SI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48C311A-810F-9B2F-CA0B-87D6C438E8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011" y="3781170"/>
              <a:ext cx="1330411" cy="41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36A47BC-B21C-B2DE-3AA0-3167CC236024}"/>
                </a:ext>
              </a:extLst>
            </p:cNvPr>
            <p:cNvSpPr txBox="1"/>
            <p:nvPr/>
          </p:nvSpPr>
          <p:spPr>
            <a:xfrm>
              <a:off x="7140441" y="3725174"/>
              <a:ext cx="88628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400" dirty="0" err="1"/>
                <a:t>p_th_mw</a:t>
              </a:r>
              <a:endParaRPr lang="sl-SI" sz="1400" dirty="0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5EF9D6C-D44D-4394-BB86-147EF8A7B543}"/>
                </a:ext>
              </a:extLst>
            </p:cNvPr>
            <p:cNvCxnSpPr>
              <a:cxnSpLocks/>
            </p:cNvCxnSpPr>
            <p:nvPr/>
          </p:nvCxnSpPr>
          <p:spPr>
            <a:xfrm>
              <a:off x="4421391" y="3572680"/>
              <a:ext cx="966155" cy="1078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014728F-C539-0071-5A37-D3AA0C0C8C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01944" y="3035028"/>
              <a:ext cx="2942" cy="235394"/>
            </a:xfrm>
            <a:prstGeom prst="straightConnector1">
              <a:avLst/>
            </a:prstGeom>
            <a:ln>
              <a:solidFill>
                <a:srgbClr val="00B0F0"/>
              </a:solidFill>
              <a:prstDash val="sys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2F8E997F-9217-F860-2926-CC33ED57A644}"/>
                </a:ext>
              </a:extLst>
            </p:cNvPr>
            <p:cNvCxnSpPr>
              <a:cxnSpLocks/>
            </p:cNvCxnSpPr>
            <p:nvPr/>
          </p:nvCxnSpPr>
          <p:spPr>
            <a:xfrm>
              <a:off x="7576316" y="3002077"/>
              <a:ext cx="2495" cy="812042"/>
            </a:xfrm>
            <a:prstGeom prst="straightConnector1">
              <a:avLst/>
            </a:prstGeom>
            <a:ln>
              <a:solidFill>
                <a:srgbClr val="00B0F0"/>
              </a:solidFill>
              <a:prstDash val="sys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071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CC2419-5A81-F21C-6198-B1137EA328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277DFD-C074-0BB4-C48B-1263DD688EE7}"/>
              </a:ext>
            </a:extLst>
          </p:cNvPr>
          <p:cNvSpPr/>
          <p:nvPr/>
        </p:nvSpPr>
        <p:spPr>
          <a:xfrm>
            <a:off x="1092374" y="896983"/>
            <a:ext cx="10572403" cy="35416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ECC78A-AE92-B6BB-0633-24FF4A43CF4F}"/>
              </a:ext>
            </a:extLst>
          </p:cNvPr>
          <p:cNvSpPr/>
          <p:nvPr/>
        </p:nvSpPr>
        <p:spPr>
          <a:xfrm>
            <a:off x="2516022" y="1242773"/>
            <a:ext cx="8929314" cy="295145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5ECEFFB-90F0-7F2B-F8DF-394FA8378C39}"/>
              </a:ext>
            </a:extLst>
          </p:cNvPr>
          <p:cNvSpPr/>
          <p:nvPr/>
        </p:nvSpPr>
        <p:spPr>
          <a:xfrm>
            <a:off x="5711030" y="2031440"/>
            <a:ext cx="2244235" cy="963827"/>
          </a:xfrm>
          <a:prstGeom prst="roundRect">
            <a:avLst>
              <a:gd name="adj" fmla="val 97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77FD0A-9603-257C-309B-F4B09134D3B9}"/>
              </a:ext>
            </a:extLst>
          </p:cNvPr>
          <p:cNvSpPr txBox="1"/>
          <p:nvPr/>
        </p:nvSpPr>
        <p:spPr>
          <a:xfrm>
            <a:off x="5813581" y="2099588"/>
            <a:ext cx="2042829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CHP</a:t>
            </a:r>
          </a:p>
          <a:p>
            <a:pPr algn="ctr"/>
            <a:r>
              <a:rPr lang="en-GB" sz="2400" dirty="0"/>
              <a:t>CONTROLLER</a:t>
            </a:r>
            <a:endParaRPr lang="sl-SI" sz="14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5C37A88-58B5-96F6-7518-13AC5F857361}"/>
              </a:ext>
            </a:extLst>
          </p:cNvPr>
          <p:cNvSpPr/>
          <p:nvPr/>
        </p:nvSpPr>
        <p:spPr>
          <a:xfrm>
            <a:off x="8581839" y="2031440"/>
            <a:ext cx="2462073" cy="963827"/>
          </a:xfrm>
          <a:prstGeom prst="roundRect">
            <a:avLst>
              <a:gd name="adj" fmla="val 977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0204FA-E86B-188F-8FEF-A1C38E6DB4B6}"/>
              </a:ext>
            </a:extLst>
          </p:cNvPr>
          <p:cNvSpPr txBox="1"/>
          <p:nvPr/>
        </p:nvSpPr>
        <p:spPr>
          <a:xfrm>
            <a:off x="8680693" y="2091043"/>
            <a:ext cx="2261286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CONSUMER</a:t>
            </a:r>
          </a:p>
          <a:p>
            <a:pPr algn="ctr"/>
            <a:r>
              <a:rPr lang="en-GB" sz="2400" dirty="0"/>
              <a:t>CONTROLLER</a:t>
            </a:r>
            <a:endParaRPr lang="sl-SI" sz="1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B5A3683-07E6-F2EB-BC8C-681E9C251F06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7955265" y="2513354"/>
            <a:ext cx="626574" cy="0"/>
          </a:xfrm>
          <a:prstGeom prst="straightConnector1">
            <a:avLst/>
          </a:prstGeom>
          <a:solidFill>
            <a:schemeClr val="bg1"/>
          </a:solidFill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5185EE7-DC99-EF70-7E0D-16E53BC5E91A}"/>
              </a:ext>
            </a:extLst>
          </p:cNvPr>
          <p:cNvSpPr/>
          <p:nvPr/>
        </p:nvSpPr>
        <p:spPr>
          <a:xfrm>
            <a:off x="2838217" y="2030012"/>
            <a:ext cx="2244235" cy="963827"/>
          </a:xfrm>
          <a:prstGeom prst="roundRect">
            <a:avLst>
              <a:gd name="adj" fmla="val 9770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26AECF-FA6F-0745-6F69-3081B392C121}"/>
              </a:ext>
            </a:extLst>
          </p:cNvPr>
          <p:cNvSpPr txBox="1"/>
          <p:nvPr/>
        </p:nvSpPr>
        <p:spPr>
          <a:xfrm>
            <a:off x="2940768" y="2098160"/>
            <a:ext cx="2042829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GENERAL</a:t>
            </a:r>
          </a:p>
          <a:p>
            <a:pPr algn="ctr"/>
            <a:r>
              <a:rPr lang="en-GB" sz="2400" dirty="0"/>
              <a:t>CONTROLLER</a:t>
            </a:r>
            <a:endParaRPr lang="sl-SI" sz="14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39DE59B-C30D-9D18-2CC9-17D3F81F571D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5082452" y="2511926"/>
            <a:ext cx="626574" cy="0"/>
          </a:xfrm>
          <a:prstGeom prst="straightConnector1">
            <a:avLst/>
          </a:prstGeom>
          <a:solidFill>
            <a:schemeClr val="bg1"/>
          </a:solidFill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7" name="Picture 26" descr="A green square with a white x in the center&#10;&#10;Description automatically generated">
            <a:extLst>
              <a:ext uri="{FF2B5EF4-FFF2-40B4-BE49-F238E27FC236}">
                <a16:creationId xmlns:a16="http://schemas.microsoft.com/office/drawing/2014/main" id="{A543EF14-37F4-53CF-F73D-C694EF8D5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23" t="22258" r="38706" b="25125"/>
          <a:stretch/>
        </p:blipFill>
        <p:spPr>
          <a:xfrm>
            <a:off x="1338927" y="2082659"/>
            <a:ext cx="876443" cy="89950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D690D14-A930-2541-057D-EF03D48BB85A}"/>
              </a:ext>
            </a:extLst>
          </p:cNvPr>
          <p:cNvSpPr txBox="1"/>
          <p:nvPr/>
        </p:nvSpPr>
        <p:spPr>
          <a:xfrm>
            <a:off x="846863" y="2988525"/>
            <a:ext cx="18706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cycle</a:t>
            </a:r>
          </a:p>
          <a:p>
            <a:pPr algn="ctr"/>
            <a:r>
              <a:rPr lang="en-GB" sz="1400" dirty="0"/>
              <a:t>temperature</a:t>
            </a:r>
          </a:p>
          <a:p>
            <a:pPr algn="ctr"/>
            <a:r>
              <a:rPr lang="en-GB" sz="1400" dirty="0"/>
              <a:t>demand</a:t>
            </a:r>
            <a:endParaRPr lang="sl-SI" sz="14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B0763C2-E1C5-B274-E7EF-01A756A05119}"/>
              </a:ext>
            </a:extLst>
          </p:cNvPr>
          <p:cNvCxnSpPr>
            <a:cxnSpLocks/>
          </p:cNvCxnSpPr>
          <p:nvPr/>
        </p:nvCxnSpPr>
        <p:spPr>
          <a:xfrm>
            <a:off x="2062970" y="3163874"/>
            <a:ext cx="1427652" cy="7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369174E-9A7D-11B2-0872-9FC3F9ED22C9}"/>
              </a:ext>
            </a:extLst>
          </p:cNvPr>
          <p:cNvSpPr txBox="1"/>
          <p:nvPr/>
        </p:nvSpPr>
        <p:spPr>
          <a:xfrm>
            <a:off x="3151234" y="2989637"/>
            <a:ext cx="15688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cycle_cp</a:t>
            </a:r>
            <a:endParaRPr lang="en-GB" sz="1400" dirty="0"/>
          </a:p>
          <a:p>
            <a:pPr algn="ctr"/>
            <a:r>
              <a:rPr lang="en-GB" sz="1400" dirty="0" err="1"/>
              <a:t>temperature_cp</a:t>
            </a:r>
            <a:endParaRPr lang="en-GB" sz="1400" dirty="0"/>
          </a:p>
          <a:p>
            <a:pPr algn="ctr"/>
            <a:r>
              <a:rPr lang="en-GB" sz="1400" dirty="0" err="1"/>
              <a:t>demand_cp</a:t>
            </a:r>
            <a:endParaRPr lang="sl-SI" sz="14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4868BEB-FAA5-2678-F133-759C328DAAA3}"/>
              </a:ext>
            </a:extLst>
          </p:cNvPr>
          <p:cNvCxnSpPr>
            <a:cxnSpLocks/>
          </p:cNvCxnSpPr>
          <p:nvPr/>
        </p:nvCxnSpPr>
        <p:spPr>
          <a:xfrm>
            <a:off x="2352675" y="3371850"/>
            <a:ext cx="9048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5AF4F9B-14B5-3F9B-7659-3AF5A6433023}"/>
              </a:ext>
            </a:extLst>
          </p:cNvPr>
          <p:cNvSpPr txBox="1"/>
          <p:nvPr/>
        </p:nvSpPr>
        <p:spPr>
          <a:xfrm>
            <a:off x="5813580" y="2978794"/>
            <a:ext cx="20428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/>
              <a:t>cycle_chp</a:t>
            </a:r>
            <a:endParaRPr lang="en-GB" sz="1400" dirty="0"/>
          </a:p>
          <a:p>
            <a:r>
              <a:rPr lang="en-GB" sz="1400" dirty="0"/>
              <a:t>temperature</a:t>
            </a:r>
          </a:p>
          <a:p>
            <a:pPr marL="0" lvl="1" algn="r"/>
            <a:r>
              <a:rPr lang="en-GB" sz="1400" dirty="0" err="1"/>
              <a:t>p_th_mw</a:t>
            </a:r>
            <a:endParaRPr lang="sl-SI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E37CA61-88C8-C5D8-D67C-79B2946936C2}"/>
              </a:ext>
            </a:extLst>
          </p:cNvPr>
          <p:cNvSpPr txBox="1"/>
          <p:nvPr/>
        </p:nvSpPr>
        <p:spPr>
          <a:xfrm>
            <a:off x="8976279" y="2988209"/>
            <a:ext cx="1739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q_received_kw</a:t>
            </a:r>
            <a:endParaRPr lang="en-GB" sz="1400" dirty="0"/>
          </a:p>
          <a:p>
            <a:pPr algn="ctr"/>
            <a:r>
              <a:rPr lang="en-GB" sz="1400" dirty="0" err="1"/>
              <a:t>q_demand_kw</a:t>
            </a:r>
            <a:endParaRPr lang="sl-SI" sz="14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9BF36DB-8532-87E3-6139-1CA5548FF0CF}"/>
              </a:ext>
            </a:extLst>
          </p:cNvPr>
          <p:cNvCxnSpPr>
            <a:cxnSpLocks/>
          </p:cNvCxnSpPr>
          <p:nvPr/>
        </p:nvCxnSpPr>
        <p:spPr>
          <a:xfrm>
            <a:off x="4293704" y="3156668"/>
            <a:ext cx="15743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4C556B7-C8E6-F120-7E19-981B43C916E6}"/>
              </a:ext>
            </a:extLst>
          </p:cNvPr>
          <p:cNvCxnSpPr>
            <a:cxnSpLocks/>
          </p:cNvCxnSpPr>
          <p:nvPr/>
        </p:nvCxnSpPr>
        <p:spPr>
          <a:xfrm flipV="1">
            <a:off x="7856409" y="3173492"/>
            <a:ext cx="1361844" cy="3705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2F3304E-D51C-214F-F358-1DCFE5AF7178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9845980" y="3511429"/>
            <a:ext cx="0" cy="4729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AF3861E-0C94-8368-7D7E-B6C34FA4C51F}"/>
              </a:ext>
            </a:extLst>
          </p:cNvPr>
          <p:cNvCxnSpPr>
            <a:cxnSpLocks/>
          </p:cNvCxnSpPr>
          <p:nvPr/>
        </p:nvCxnSpPr>
        <p:spPr>
          <a:xfrm flipH="1">
            <a:off x="3817518" y="3984364"/>
            <a:ext cx="602846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B1D18AC-259C-1814-44C7-D0862CFF458C}"/>
              </a:ext>
            </a:extLst>
          </p:cNvPr>
          <p:cNvCxnSpPr>
            <a:cxnSpLocks/>
          </p:cNvCxnSpPr>
          <p:nvPr/>
        </p:nvCxnSpPr>
        <p:spPr>
          <a:xfrm flipV="1">
            <a:off x="3817518" y="3741457"/>
            <a:ext cx="0" cy="2429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E0A083AF-4262-86A1-91D9-BBA7CCFE170F}"/>
              </a:ext>
            </a:extLst>
          </p:cNvPr>
          <p:cNvSpPr txBox="1"/>
          <p:nvPr/>
        </p:nvSpPr>
        <p:spPr>
          <a:xfrm>
            <a:off x="2695492" y="1056923"/>
            <a:ext cx="1423284" cy="307777"/>
          </a:xfrm>
          <a:prstGeom prst="rect">
            <a:avLst/>
          </a:prstGeom>
          <a:solidFill>
            <a:schemeClr val="bg1"/>
          </a:solidFill>
          <a:ln w="158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rgbClr val="C00000"/>
                </a:solidFill>
              </a:rPr>
              <a:t>pandaprosumer</a:t>
            </a:r>
            <a:endParaRPr lang="sl-SI" dirty="0">
              <a:solidFill>
                <a:srgbClr val="C0000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3A7A78D-D7C6-DA7E-EAEE-399999A34A86}"/>
              </a:ext>
            </a:extLst>
          </p:cNvPr>
          <p:cNvSpPr txBox="1"/>
          <p:nvPr/>
        </p:nvSpPr>
        <p:spPr>
          <a:xfrm>
            <a:off x="1092374" y="1879613"/>
            <a:ext cx="14236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Data in external file</a:t>
            </a:r>
            <a:endParaRPr lang="sl-SI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61F7C5-94BF-FBFF-05BB-778844BE2E13}"/>
              </a:ext>
            </a:extLst>
          </p:cNvPr>
          <p:cNvSpPr txBox="1"/>
          <p:nvPr/>
        </p:nvSpPr>
        <p:spPr>
          <a:xfrm>
            <a:off x="3518945" y="1549939"/>
            <a:ext cx="809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Pos 0</a:t>
            </a:r>
            <a:endParaRPr lang="sl-SI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4D91C0-BD7E-B171-F63B-23D3AB0EAFA0}"/>
              </a:ext>
            </a:extLst>
          </p:cNvPr>
          <p:cNvSpPr txBox="1"/>
          <p:nvPr/>
        </p:nvSpPr>
        <p:spPr>
          <a:xfrm>
            <a:off x="6431966" y="1545581"/>
            <a:ext cx="809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Pos 1</a:t>
            </a:r>
            <a:endParaRPr lang="sl-SI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A80055-774B-CF8B-FF24-9B14A1BDF5B2}"/>
              </a:ext>
            </a:extLst>
          </p:cNvPr>
          <p:cNvSpPr txBox="1"/>
          <p:nvPr/>
        </p:nvSpPr>
        <p:spPr>
          <a:xfrm>
            <a:off x="9362402" y="1549933"/>
            <a:ext cx="809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Pos 2</a:t>
            </a:r>
            <a:endParaRPr lang="sl-SI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288269-A72C-80AE-B430-7B2F4658D7D2}"/>
              </a:ext>
            </a:extLst>
          </p:cNvPr>
          <p:cNvSpPr txBox="1"/>
          <p:nvPr/>
        </p:nvSpPr>
        <p:spPr>
          <a:xfrm>
            <a:off x="10172299" y="119211"/>
            <a:ext cx="1868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NEW </a:t>
            </a:r>
            <a:r>
              <a:rPr lang="en-GB" dirty="0">
                <a:solidFill>
                  <a:srgbClr val="FF0000"/>
                </a:solidFill>
              </a:rPr>
              <a:t>(4-3-25)</a:t>
            </a:r>
            <a:endParaRPr lang="sl-SI" dirty="0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649A9A2-604C-6D56-C749-C451A76E8C1E}"/>
              </a:ext>
            </a:extLst>
          </p:cNvPr>
          <p:cNvCxnSpPr>
            <a:cxnSpLocks/>
          </p:cNvCxnSpPr>
          <p:nvPr/>
        </p:nvCxnSpPr>
        <p:spPr>
          <a:xfrm flipV="1">
            <a:off x="2129645" y="3581400"/>
            <a:ext cx="1261255" cy="15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149E294-0482-A67C-F0CE-45A7E0429401}"/>
              </a:ext>
            </a:extLst>
          </p:cNvPr>
          <p:cNvCxnSpPr>
            <a:cxnSpLocks/>
          </p:cNvCxnSpPr>
          <p:nvPr/>
        </p:nvCxnSpPr>
        <p:spPr>
          <a:xfrm>
            <a:off x="4619625" y="3362325"/>
            <a:ext cx="12477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147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1C3167-6171-583F-8671-E044C200D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F6F111D6-0306-C0FA-4996-C248CDEAEC9A}"/>
              </a:ext>
            </a:extLst>
          </p:cNvPr>
          <p:cNvSpPr/>
          <p:nvPr/>
        </p:nvSpPr>
        <p:spPr>
          <a:xfrm>
            <a:off x="392291" y="904734"/>
            <a:ext cx="6044584" cy="881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A50BEFC-91C9-6E17-B200-F3897F0517A8}"/>
              </a:ext>
            </a:extLst>
          </p:cNvPr>
          <p:cNvSpPr/>
          <p:nvPr/>
        </p:nvSpPr>
        <p:spPr>
          <a:xfrm>
            <a:off x="494270" y="1038165"/>
            <a:ext cx="1120347" cy="592311"/>
          </a:xfrm>
          <a:prstGeom prst="roundRect">
            <a:avLst>
              <a:gd name="adj" fmla="val 97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43FB12-C59E-E537-2992-8118620739C0}"/>
              </a:ext>
            </a:extLst>
          </p:cNvPr>
          <p:cNvSpPr txBox="1"/>
          <p:nvPr/>
        </p:nvSpPr>
        <p:spPr>
          <a:xfrm>
            <a:off x="574859" y="1106313"/>
            <a:ext cx="96561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CHP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4B3EFA6-2074-CCAF-F5A9-32A44E1A3953}"/>
              </a:ext>
            </a:extLst>
          </p:cNvPr>
          <p:cNvSpPr/>
          <p:nvPr/>
        </p:nvSpPr>
        <p:spPr>
          <a:xfrm>
            <a:off x="4265741" y="1038166"/>
            <a:ext cx="2052667" cy="592310"/>
          </a:xfrm>
          <a:prstGeom prst="roundRect">
            <a:avLst>
              <a:gd name="adj" fmla="val 977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D2255C-0B86-75E5-56DF-428004FB270E}"/>
              </a:ext>
            </a:extLst>
          </p:cNvPr>
          <p:cNvSpPr txBox="1"/>
          <p:nvPr/>
        </p:nvSpPr>
        <p:spPr>
          <a:xfrm>
            <a:off x="4364594" y="1097768"/>
            <a:ext cx="187143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CONSUMER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D944A0-BC1F-4365-04C3-B0FF3BF9E4E9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614617" y="1334321"/>
            <a:ext cx="510745" cy="0"/>
          </a:xfrm>
          <a:prstGeom prst="straightConnector1">
            <a:avLst/>
          </a:prstGeom>
          <a:solidFill>
            <a:schemeClr val="bg1"/>
          </a:solidFill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6E59736E-DC71-468C-91FE-E5B63079EAEF}"/>
              </a:ext>
            </a:extLst>
          </p:cNvPr>
          <p:cNvSpPr/>
          <p:nvPr/>
        </p:nvSpPr>
        <p:spPr>
          <a:xfrm>
            <a:off x="2119783" y="1042282"/>
            <a:ext cx="1636667" cy="592310"/>
          </a:xfrm>
          <a:prstGeom prst="roundRect">
            <a:avLst>
              <a:gd name="adj" fmla="val 9770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67C7C0-BC05-6788-F8E8-7EFD41EAB454}"/>
              </a:ext>
            </a:extLst>
          </p:cNvPr>
          <p:cNvSpPr txBox="1"/>
          <p:nvPr/>
        </p:nvSpPr>
        <p:spPr>
          <a:xfrm>
            <a:off x="2218636" y="1101884"/>
            <a:ext cx="145543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STORAGE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05473B9-6847-978B-3F70-C3B284D6E5F0}"/>
              </a:ext>
            </a:extLst>
          </p:cNvPr>
          <p:cNvCxnSpPr>
            <a:cxnSpLocks/>
          </p:cNvCxnSpPr>
          <p:nvPr/>
        </p:nvCxnSpPr>
        <p:spPr>
          <a:xfrm>
            <a:off x="3752335" y="1330199"/>
            <a:ext cx="510745" cy="0"/>
          </a:xfrm>
          <a:prstGeom prst="straightConnector1">
            <a:avLst/>
          </a:prstGeom>
          <a:solidFill>
            <a:schemeClr val="bg1"/>
          </a:solidFill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C8514082-35F0-82EF-CC08-61448DE32032}"/>
              </a:ext>
            </a:extLst>
          </p:cNvPr>
          <p:cNvSpPr/>
          <p:nvPr/>
        </p:nvSpPr>
        <p:spPr>
          <a:xfrm>
            <a:off x="392291" y="2718486"/>
            <a:ext cx="11307301" cy="1243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3D23D7E-8941-9ABE-A6A4-272C7D046E6F}"/>
              </a:ext>
            </a:extLst>
          </p:cNvPr>
          <p:cNvSpPr/>
          <p:nvPr/>
        </p:nvSpPr>
        <p:spPr>
          <a:xfrm>
            <a:off x="3365221" y="2863462"/>
            <a:ext cx="2244235" cy="963827"/>
          </a:xfrm>
          <a:prstGeom prst="roundRect">
            <a:avLst>
              <a:gd name="adj" fmla="val 97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1A2BE6-E0DE-4B62-7C6C-D78D8EC9C218}"/>
              </a:ext>
            </a:extLst>
          </p:cNvPr>
          <p:cNvSpPr txBox="1"/>
          <p:nvPr/>
        </p:nvSpPr>
        <p:spPr>
          <a:xfrm>
            <a:off x="3467772" y="2931610"/>
            <a:ext cx="2042829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CHP</a:t>
            </a:r>
          </a:p>
          <a:p>
            <a:pPr algn="ctr"/>
            <a:r>
              <a:rPr lang="en-GB" sz="2400" dirty="0"/>
              <a:t>CONTROLLER</a:t>
            </a:r>
            <a:endParaRPr lang="sl-SI" sz="14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0734ECA-BB09-644E-C36E-D0A2A42EE5C4}"/>
              </a:ext>
            </a:extLst>
          </p:cNvPr>
          <p:cNvSpPr/>
          <p:nvPr/>
        </p:nvSpPr>
        <p:spPr>
          <a:xfrm>
            <a:off x="9102791" y="2863462"/>
            <a:ext cx="2462073" cy="963827"/>
          </a:xfrm>
          <a:prstGeom prst="roundRect">
            <a:avLst>
              <a:gd name="adj" fmla="val 977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7B259C-9841-D14A-DC9C-74ABC8AAE400}"/>
              </a:ext>
            </a:extLst>
          </p:cNvPr>
          <p:cNvSpPr txBox="1"/>
          <p:nvPr/>
        </p:nvSpPr>
        <p:spPr>
          <a:xfrm>
            <a:off x="9201645" y="2923065"/>
            <a:ext cx="2261286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CONSUMER</a:t>
            </a:r>
          </a:p>
          <a:p>
            <a:pPr algn="ctr"/>
            <a:r>
              <a:rPr lang="en-GB" sz="2400" dirty="0"/>
              <a:t>CONTROLLER</a:t>
            </a:r>
            <a:endParaRPr lang="sl-SI" sz="14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B59129B-CACA-0AAB-3990-ED72889FEE72}"/>
              </a:ext>
            </a:extLst>
          </p:cNvPr>
          <p:cNvSpPr/>
          <p:nvPr/>
        </p:nvSpPr>
        <p:spPr>
          <a:xfrm>
            <a:off x="492408" y="2862034"/>
            <a:ext cx="2244235" cy="963827"/>
          </a:xfrm>
          <a:prstGeom prst="roundRect">
            <a:avLst>
              <a:gd name="adj" fmla="val 9770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2E6D81-1399-ECF2-8F05-84395DA18F24}"/>
              </a:ext>
            </a:extLst>
          </p:cNvPr>
          <p:cNvSpPr txBox="1"/>
          <p:nvPr/>
        </p:nvSpPr>
        <p:spPr>
          <a:xfrm>
            <a:off x="594959" y="2930182"/>
            <a:ext cx="2042829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GENERAL</a:t>
            </a:r>
          </a:p>
          <a:p>
            <a:pPr algn="ctr"/>
            <a:r>
              <a:rPr lang="en-GB" sz="2400" dirty="0"/>
              <a:t>CONTROLLER</a:t>
            </a:r>
            <a:endParaRPr lang="sl-SI" sz="14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894043E-0074-86E9-9DEA-EDD78B078C5B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2736643" y="3343948"/>
            <a:ext cx="626574" cy="0"/>
          </a:xfrm>
          <a:prstGeom prst="straightConnector1">
            <a:avLst/>
          </a:prstGeom>
          <a:solidFill>
            <a:schemeClr val="bg1"/>
          </a:solidFill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DD7C5C5-3C3F-541F-4EDE-A699927AFB77}"/>
              </a:ext>
            </a:extLst>
          </p:cNvPr>
          <p:cNvCxnSpPr>
            <a:cxnSpLocks/>
          </p:cNvCxnSpPr>
          <p:nvPr/>
        </p:nvCxnSpPr>
        <p:spPr>
          <a:xfrm>
            <a:off x="5599293" y="3348064"/>
            <a:ext cx="626574" cy="0"/>
          </a:xfrm>
          <a:prstGeom prst="straightConnector1">
            <a:avLst/>
          </a:prstGeom>
          <a:solidFill>
            <a:schemeClr val="bg1"/>
          </a:solidFill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11A4B998-E32A-586E-9C90-FDF6573DDD10}"/>
              </a:ext>
            </a:extLst>
          </p:cNvPr>
          <p:cNvSpPr/>
          <p:nvPr/>
        </p:nvSpPr>
        <p:spPr>
          <a:xfrm>
            <a:off x="6225865" y="2866969"/>
            <a:ext cx="2244235" cy="963825"/>
          </a:xfrm>
          <a:prstGeom prst="roundRect">
            <a:avLst>
              <a:gd name="adj" fmla="val 9770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BF40495-5AA6-13A5-DBF3-9AD556AD304C}"/>
              </a:ext>
            </a:extLst>
          </p:cNvPr>
          <p:cNvSpPr txBox="1"/>
          <p:nvPr/>
        </p:nvSpPr>
        <p:spPr>
          <a:xfrm>
            <a:off x="6312358" y="2926572"/>
            <a:ext cx="2065519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STORAGE CONTROLLER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50DC067-788D-4552-1FBF-C7E0ECD11942}"/>
              </a:ext>
            </a:extLst>
          </p:cNvPr>
          <p:cNvCxnSpPr>
            <a:cxnSpLocks/>
          </p:cNvCxnSpPr>
          <p:nvPr/>
        </p:nvCxnSpPr>
        <p:spPr>
          <a:xfrm>
            <a:off x="8470169" y="3343942"/>
            <a:ext cx="626574" cy="0"/>
          </a:xfrm>
          <a:prstGeom prst="straightConnector1">
            <a:avLst/>
          </a:prstGeom>
          <a:solidFill>
            <a:schemeClr val="bg1"/>
          </a:solidFill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564BE621-F31A-3051-13B0-772949945C02}"/>
              </a:ext>
            </a:extLst>
          </p:cNvPr>
          <p:cNvSpPr/>
          <p:nvPr/>
        </p:nvSpPr>
        <p:spPr>
          <a:xfrm>
            <a:off x="12366172" y="0"/>
            <a:ext cx="435428" cy="4267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438804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C468DF-F32D-CD76-02A7-65D3C629B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AA013E43-663E-B2DE-AE95-1BDB7BEE9E5B}"/>
              </a:ext>
            </a:extLst>
          </p:cNvPr>
          <p:cNvGrpSpPr/>
          <p:nvPr/>
        </p:nvGrpSpPr>
        <p:grpSpPr>
          <a:xfrm>
            <a:off x="107091" y="981104"/>
            <a:ext cx="11944595" cy="3557945"/>
            <a:chOff x="107091" y="981104"/>
            <a:chExt cx="11944595" cy="355794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13BBECD-AD5C-F983-D109-01452E52CCB0}"/>
                </a:ext>
              </a:extLst>
            </p:cNvPr>
            <p:cNvSpPr/>
            <p:nvPr/>
          </p:nvSpPr>
          <p:spPr>
            <a:xfrm>
              <a:off x="107091" y="981104"/>
              <a:ext cx="11944595" cy="35579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1497286-94EC-78B0-A33E-2678AB4188A9}"/>
                </a:ext>
              </a:extLst>
            </p:cNvPr>
            <p:cNvSpPr/>
            <p:nvPr/>
          </p:nvSpPr>
          <p:spPr>
            <a:xfrm>
              <a:off x="1260389" y="1306287"/>
              <a:ext cx="10618573" cy="28363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 dirty="0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06C0320-E8C0-CFB3-D091-4F40C15B8247}"/>
                </a:ext>
              </a:extLst>
            </p:cNvPr>
            <p:cNvSpPr/>
            <p:nvPr/>
          </p:nvSpPr>
          <p:spPr>
            <a:xfrm>
              <a:off x="4005778" y="2031440"/>
              <a:ext cx="2244235" cy="963827"/>
            </a:xfrm>
            <a:prstGeom prst="roundRect">
              <a:avLst>
                <a:gd name="adj" fmla="val 97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5175CF2-4705-EBA0-D17C-57E6A5A90437}"/>
                </a:ext>
              </a:extLst>
            </p:cNvPr>
            <p:cNvSpPr txBox="1"/>
            <p:nvPr/>
          </p:nvSpPr>
          <p:spPr>
            <a:xfrm>
              <a:off x="4100091" y="2099588"/>
              <a:ext cx="2042829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CHP</a:t>
              </a:r>
            </a:p>
            <a:p>
              <a:pPr algn="ctr"/>
              <a:r>
                <a:rPr lang="en-GB" sz="2400" dirty="0"/>
                <a:t>CONTROLLER</a:t>
              </a:r>
              <a:endParaRPr lang="sl-SI" sz="1400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6517E91-2B17-8CD7-C66F-B8A0682BD055}"/>
                </a:ext>
              </a:extLst>
            </p:cNvPr>
            <p:cNvSpPr/>
            <p:nvPr/>
          </p:nvSpPr>
          <p:spPr>
            <a:xfrm>
              <a:off x="9265583" y="2031440"/>
              <a:ext cx="2462073" cy="963827"/>
            </a:xfrm>
            <a:prstGeom prst="roundRect">
              <a:avLst>
                <a:gd name="adj" fmla="val 977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C37E60C-34F0-4FB5-F914-41AB14C65AE7}"/>
                </a:ext>
              </a:extLst>
            </p:cNvPr>
            <p:cNvSpPr txBox="1"/>
            <p:nvPr/>
          </p:nvSpPr>
          <p:spPr>
            <a:xfrm>
              <a:off x="9364437" y="2091043"/>
              <a:ext cx="2261286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CONSUMER</a:t>
              </a:r>
            </a:p>
            <a:p>
              <a:pPr algn="ctr"/>
              <a:r>
                <a:rPr lang="en-GB" sz="2400" dirty="0"/>
                <a:t>CONTROLLER</a:t>
              </a:r>
              <a:endParaRPr lang="sl-SI" sz="1400" dirty="0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879250DA-06DE-3642-1A54-38F56EA8292F}"/>
                </a:ext>
              </a:extLst>
            </p:cNvPr>
            <p:cNvSpPr/>
            <p:nvPr/>
          </p:nvSpPr>
          <p:spPr>
            <a:xfrm>
              <a:off x="1388342" y="2030012"/>
              <a:ext cx="2244235" cy="963827"/>
            </a:xfrm>
            <a:prstGeom prst="roundRect">
              <a:avLst>
                <a:gd name="adj" fmla="val 9770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0CA22A6-EA0C-9653-AE64-489B42BF26FC}"/>
                </a:ext>
              </a:extLst>
            </p:cNvPr>
            <p:cNvSpPr txBox="1"/>
            <p:nvPr/>
          </p:nvSpPr>
          <p:spPr>
            <a:xfrm>
              <a:off x="1482656" y="2098160"/>
              <a:ext cx="2042829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GENERAL</a:t>
              </a:r>
            </a:p>
            <a:p>
              <a:pPr algn="ctr"/>
              <a:r>
                <a:rPr lang="en-GB" sz="2400" dirty="0"/>
                <a:t>CONTROLLER</a:t>
              </a:r>
              <a:endParaRPr lang="sl-SI" sz="1400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EB3A2A0-4A0C-0CBA-B460-B3689FB1655B}"/>
                </a:ext>
              </a:extLst>
            </p:cNvPr>
            <p:cNvCxnSpPr>
              <a:cxnSpLocks/>
            </p:cNvCxnSpPr>
            <p:nvPr/>
          </p:nvCxnSpPr>
          <p:spPr>
            <a:xfrm>
              <a:off x="3624340" y="2511926"/>
              <a:ext cx="371006" cy="1428"/>
            </a:xfrm>
            <a:prstGeom prst="straightConnector1">
              <a:avLst/>
            </a:prstGeom>
            <a:solidFill>
              <a:schemeClr val="bg1"/>
            </a:solidFill>
            <a:ln w="381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27" name="Picture 26" descr="A green square with a white x in the center&#10;&#10;Description automatically generated">
              <a:extLst>
                <a:ext uri="{FF2B5EF4-FFF2-40B4-BE49-F238E27FC236}">
                  <a16:creationId xmlns:a16="http://schemas.microsoft.com/office/drawing/2014/main" id="{765BA062-43BA-ECC6-D72A-6A3E7C6882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523" t="22258" r="38706" b="25125"/>
            <a:stretch/>
          </p:blipFill>
          <p:spPr>
            <a:xfrm>
              <a:off x="272120" y="2285547"/>
              <a:ext cx="758034" cy="777981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5D55BD0-2A59-DCA8-0F75-6234FC5EB04C}"/>
                </a:ext>
              </a:extLst>
            </p:cNvPr>
            <p:cNvSpPr txBox="1"/>
            <p:nvPr/>
          </p:nvSpPr>
          <p:spPr>
            <a:xfrm>
              <a:off x="140314" y="3242186"/>
              <a:ext cx="8887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cycle</a:t>
              </a:r>
            </a:p>
            <a:p>
              <a:pPr algn="ctr"/>
              <a:r>
                <a:rPr lang="en-GB" sz="1400" dirty="0"/>
                <a:t>demand</a:t>
              </a:r>
              <a:endParaRPr lang="sl-SI" sz="1400" dirty="0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736FF0F-C3C7-E03F-0022-59F4759AE6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2100" y="3415879"/>
              <a:ext cx="1304449" cy="924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75796C9-EB68-6384-71FC-3763394FB4FD}"/>
                </a:ext>
              </a:extLst>
            </p:cNvPr>
            <p:cNvSpPr txBox="1"/>
            <p:nvPr/>
          </p:nvSpPr>
          <p:spPr>
            <a:xfrm>
              <a:off x="2012436" y="3242186"/>
              <a:ext cx="11294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err="1"/>
                <a:t>cycle_cp</a:t>
              </a:r>
              <a:endParaRPr lang="en-GB" sz="1400" dirty="0"/>
            </a:p>
            <a:p>
              <a:pPr algn="ctr"/>
              <a:r>
                <a:rPr lang="en-GB" sz="1400" dirty="0" err="1"/>
                <a:t>demand_cp</a:t>
              </a:r>
              <a:endParaRPr lang="sl-SI" sz="14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0D8B46A-142B-E33C-9B4E-06A7A8D422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5467" y="3605349"/>
              <a:ext cx="1102227" cy="26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1940545-7E02-99AC-BACB-65FB90E6D719}"/>
                </a:ext>
              </a:extLst>
            </p:cNvPr>
            <p:cNvSpPr txBox="1"/>
            <p:nvPr/>
          </p:nvSpPr>
          <p:spPr>
            <a:xfrm>
              <a:off x="4050672" y="3231343"/>
              <a:ext cx="20428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err="1"/>
                <a:t>cycle_chp</a:t>
              </a:r>
              <a:endParaRPr lang="en-GB" sz="1400" dirty="0"/>
            </a:p>
            <a:p>
              <a:pPr marL="0" lvl="1" algn="r"/>
              <a:r>
                <a:rPr lang="en-GB" sz="1400" dirty="0" err="1"/>
                <a:t>p_th_mw</a:t>
              </a:r>
              <a:endParaRPr lang="sl-SI" sz="14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EA69BB8-0485-FC47-5E54-ACFBCACF3F7F}"/>
                </a:ext>
              </a:extLst>
            </p:cNvPr>
            <p:cNvSpPr txBox="1"/>
            <p:nvPr/>
          </p:nvSpPr>
          <p:spPr>
            <a:xfrm>
              <a:off x="9643547" y="3240758"/>
              <a:ext cx="17394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err="1"/>
                <a:t>q_received_kw</a:t>
              </a:r>
              <a:endParaRPr lang="en-GB" sz="1400" dirty="0"/>
            </a:p>
            <a:p>
              <a:pPr algn="ctr"/>
              <a:r>
                <a:rPr lang="en-GB" sz="1400" dirty="0" err="1"/>
                <a:t>q_demand_kw</a:t>
              </a:r>
              <a:endParaRPr lang="sl-SI" sz="1400" dirty="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C6B0212-E693-D07D-E88C-1E56B6572C6A}"/>
                </a:ext>
              </a:extLst>
            </p:cNvPr>
            <p:cNvCxnSpPr>
              <a:cxnSpLocks/>
            </p:cNvCxnSpPr>
            <p:nvPr/>
          </p:nvCxnSpPr>
          <p:spPr>
            <a:xfrm>
              <a:off x="2983876" y="3409217"/>
              <a:ext cx="1118567" cy="666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5A54C43-E69D-9568-DEEE-23FC082663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76377" y="3426551"/>
              <a:ext cx="942686" cy="17879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67F44E3F-1D9E-143D-D951-999F3098404B}"/>
                </a:ext>
              </a:extLst>
            </p:cNvPr>
            <p:cNvCxnSpPr>
              <a:cxnSpLocks/>
              <a:endCxn id="41" idx="2"/>
            </p:cNvCxnSpPr>
            <p:nvPr/>
          </p:nvCxnSpPr>
          <p:spPr>
            <a:xfrm flipV="1">
              <a:off x="10513248" y="3763978"/>
              <a:ext cx="0" cy="2443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757F7CF-2E0E-2413-865F-7F164D7D96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6500" y="4008313"/>
              <a:ext cx="804674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E7056FD-C37A-6ACF-2118-BD335BC7CE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4743" y="3765406"/>
              <a:ext cx="0" cy="24290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F575827-7EA1-FCA9-AE2B-112B7024A57C}"/>
                </a:ext>
              </a:extLst>
            </p:cNvPr>
            <p:cNvSpPr txBox="1"/>
            <p:nvPr/>
          </p:nvSpPr>
          <p:spPr>
            <a:xfrm>
              <a:off x="1484525" y="1142123"/>
              <a:ext cx="1423284" cy="30777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400" dirty="0" err="1">
                  <a:solidFill>
                    <a:srgbClr val="C00000"/>
                  </a:solidFill>
                </a:rPr>
                <a:t>pandaprosumer</a:t>
              </a:r>
              <a:endParaRPr lang="sl-SI" dirty="0">
                <a:solidFill>
                  <a:srgbClr val="C00000"/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95B3FA3-BCB0-5310-ED40-74251FED6CB4}"/>
                </a:ext>
              </a:extLst>
            </p:cNvPr>
            <p:cNvSpPr txBox="1"/>
            <p:nvPr/>
          </p:nvSpPr>
          <p:spPr>
            <a:xfrm>
              <a:off x="190326" y="1825244"/>
              <a:ext cx="90455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/>
                <a:t>Data in external file</a:t>
              </a:r>
              <a:endParaRPr lang="sl-SI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BCB0BFFF-71A6-9A4A-BD82-861158E3146D}"/>
                </a:ext>
              </a:extLst>
            </p:cNvPr>
            <p:cNvSpPr/>
            <p:nvPr/>
          </p:nvSpPr>
          <p:spPr>
            <a:xfrm>
              <a:off x="6629512" y="2034945"/>
              <a:ext cx="2244235" cy="963825"/>
            </a:xfrm>
            <a:prstGeom prst="roundRect">
              <a:avLst>
                <a:gd name="adj" fmla="val 9770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70FAF5B-FF8B-5E3A-F0B6-3CCD4FD2C895}"/>
                </a:ext>
              </a:extLst>
            </p:cNvPr>
            <p:cNvSpPr txBox="1"/>
            <p:nvPr/>
          </p:nvSpPr>
          <p:spPr>
            <a:xfrm>
              <a:off x="6716005" y="2094548"/>
              <a:ext cx="2065519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STORAGE CONTROLLER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206F905-8D8A-0A8A-48E5-E1C63179F5B9}"/>
                </a:ext>
              </a:extLst>
            </p:cNvPr>
            <p:cNvCxnSpPr>
              <a:cxnSpLocks/>
            </p:cNvCxnSpPr>
            <p:nvPr/>
          </p:nvCxnSpPr>
          <p:spPr>
            <a:xfrm>
              <a:off x="6256328" y="2516042"/>
              <a:ext cx="371006" cy="1428"/>
            </a:xfrm>
            <a:prstGeom prst="straightConnector1">
              <a:avLst/>
            </a:prstGeom>
            <a:solidFill>
              <a:schemeClr val="bg1"/>
            </a:solidFill>
            <a:ln w="381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8B34C93-F1A3-1785-2971-2D57FA6528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71832" y="2499360"/>
              <a:ext cx="394088" cy="4324"/>
            </a:xfrm>
            <a:prstGeom prst="straightConnector1">
              <a:avLst/>
            </a:prstGeom>
            <a:solidFill>
              <a:schemeClr val="bg1"/>
            </a:solidFill>
            <a:ln w="381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9EE1FB9-373A-3435-4D78-CEF7AE29B4E4}"/>
                </a:ext>
              </a:extLst>
            </p:cNvPr>
            <p:cNvSpPr txBox="1"/>
            <p:nvPr/>
          </p:nvSpPr>
          <p:spPr>
            <a:xfrm>
              <a:off x="6668108" y="3236636"/>
              <a:ext cx="23082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err="1"/>
                <a:t>q_received_kw</a:t>
              </a:r>
              <a:endParaRPr lang="en-GB" sz="1400" dirty="0"/>
            </a:p>
            <a:p>
              <a:pPr algn="ctr"/>
              <a:r>
                <a:rPr lang="en-GB" sz="1400" dirty="0"/>
                <a:t>                           </a:t>
              </a:r>
              <a:r>
                <a:rPr lang="en-GB" sz="1400" dirty="0" err="1"/>
                <a:t>q_demand_kw</a:t>
              </a:r>
              <a:endParaRPr lang="sl-SI" sz="1400" dirty="0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FDFFA68-EFE8-1307-24D6-05A0D42387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67075" y="3413760"/>
              <a:ext cx="629816" cy="20459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11A9197C-4043-7AF9-3CC8-BA6444999D9A}"/>
                </a:ext>
              </a:extLst>
            </p:cNvPr>
            <p:cNvCxnSpPr>
              <a:cxnSpLocks/>
            </p:cNvCxnSpPr>
            <p:nvPr/>
          </p:nvCxnSpPr>
          <p:spPr>
            <a:xfrm>
              <a:off x="5660571" y="2993839"/>
              <a:ext cx="0" cy="515716"/>
            </a:xfrm>
            <a:prstGeom prst="straightConnector1">
              <a:avLst/>
            </a:prstGeom>
            <a:ln>
              <a:solidFill>
                <a:srgbClr val="00B0F0"/>
              </a:solidFill>
              <a:prstDash val="sys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E76C050-1A6C-CB33-DF83-1CCB500266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0228" y="2993839"/>
              <a:ext cx="0" cy="317864"/>
            </a:xfrm>
            <a:prstGeom prst="straightConnector1">
              <a:avLst/>
            </a:prstGeom>
            <a:ln>
              <a:solidFill>
                <a:srgbClr val="00B0F0"/>
              </a:solidFill>
              <a:prstDash val="sys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A0F37362-4F8A-912A-FC96-32E16D35ECC4}"/>
                </a:ext>
              </a:extLst>
            </p:cNvPr>
            <p:cNvCxnSpPr>
              <a:cxnSpLocks/>
            </p:cNvCxnSpPr>
            <p:nvPr/>
          </p:nvCxnSpPr>
          <p:spPr>
            <a:xfrm>
              <a:off x="8425550" y="2998191"/>
              <a:ext cx="0" cy="515716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prstDash val="sys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51B2BB95-167D-6A80-B1CA-56C26C110D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15207" y="2998191"/>
              <a:ext cx="0" cy="317864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prstDash val="sys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B61A35E-784E-7648-B2DA-56775C8B067F}"/>
                </a:ext>
              </a:extLst>
            </p:cNvPr>
            <p:cNvSpPr txBox="1"/>
            <p:nvPr/>
          </p:nvSpPr>
          <p:spPr>
            <a:xfrm>
              <a:off x="2061551" y="1602196"/>
              <a:ext cx="8098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Pos 0</a:t>
              </a:r>
              <a:endParaRPr lang="sl-SI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9BE16D6-CC99-BB9E-8EA7-C743C0BBF0D8}"/>
                </a:ext>
              </a:extLst>
            </p:cNvPr>
            <p:cNvSpPr txBox="1"/>
            <p:nvPr/>
          </p:nvSpPr>
          <p:spPr>
            <a:xfrm>
              <a:off x="4739437" y="1597838"/>
              <a:ext cx="8098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Pos 1</a:t>
              </a:r>
              <a:endParaRPr lang="sl-SI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E9FD6D8-C5AC-119E-DD7C-D7A09EB23FF4}"/>
                </a:ext>
              </a:extLst>
            </p:cNvPr>
            <p:cNvSpPr txBox="1"/>
            <p:nvPr/>
          </p:nvSpPr>
          <p:spPr>
            <a:xfrm>
              <a:off x="7321532" y="1602190"/>
              <a:ext cx="8098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Pos 2</a:t>
              </a:r>
              <a:endParaRPr lang="sl-SI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479B1A3-F3BB-95DA-C024-0C6B8F89F9A6}"/>
                </a:ext>
              </a:extLst>
            </p:cNvPr>
            <p:cNvSpPr txBox="1"/>
            <p:nvPr/>
          </p:nvSpPr>
          <p:spPr>
            <a:xfrm>
              <a:off x="10051676" y="1597828"/>
              <a:ext cx="8098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Pos 3</a:t>
              </a:r>
              <a:endParaRPr lang="sl-SI" dirty="0"/>
            </a:p>
          </p:txBody>
        </p:sp>
      </p:grpSp>
      <p:sp>
        <p:nvSpPr>
          <p:cNvPr id="67" name="Oval 66">
            <a:extLst>
              <a:ext uri="{FF2B5EF4-FFF2-40B4-BE49-F238E27FC236}">
                <a16:creationId xmlns:a16="http://schemas.microsoft.com/office/drawing/2014/main" id="{931B64B2-FE5C-33DE-5178-620B3869254E}"/>
              </a:ext>
            </a:extLst>
          </p:cNvPr>
          <p:cNvSpPr/>
          <p:nvPr/>
        </p:nvSpPr>
        <p:spPr>
          <a:xfrm>
            <a:off x="12366172" y="0"/>
            <a:ext cx="435428" cy="4267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850036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AAA759-F7AE-9F5C-33D8-201227B973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DD474C4-8B1E-CC98-00EC-C4505EEFB0D1}"/>
              </a:ext>
            </a:extLst>
          </p:cNvPr>
          <p:cNvGrpSpPr/>
          <p:nvPr/>
        </p:nvGrpSpPr>
        <p:grpSpPr>
          <a:xfrm>
            <a:off x="461955" y="922152"/>
            <a:ext cx="3953292" cy="881448"/>
            <a:chOff x="461955" y="922152"/>
            <a:chExt cx="3953292" cy="881448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60F28A9-C852-7B4F-C1B1-7BF0C2542B79}"/>
                </a:ext>
              </a:extLst>
            </p:cNvPr>
            <p:cNvSpPr/>
            <p:nvPr/>
          </p:nvSpPr>
          <p:spPr>
            <a:xfrm>
              <a:off x="461955" y="922152"/>
              <a:ext cx="3953292" cy="8814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8A22F980-AC53-D0FE-8816-E5CB3B5E70F1}"/>
                </a:ext>
              </a:extLst>
            </p:cNvPr>
            <p:cNvSpPr/>
            <p:nvPr/>
          </p:nvSpPr>
          <p:spPr>
            <a:xfrm>
              <a:off x="563933" y="1055583"/>
              <a:ext cx="1120347" cy="592311"/>
            </a:xfrm>
            <a:prstGeom prst="roundRect">
              <a:avLst>
                <a:gd name="adj" fmla="val 97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2B679C4-694D-3BC8-3B81-691B62C84EF1}"/>
                </a:ext>
              </a:extLst>
            </p:cNvPr>
            <p:cNvSpPr txBox="1"/>
            <p:nvPr/>
          </p:nvSpPr>
          <p:spPr>
            <a:xfrm>
              <a:off x="644522" y="1123731"/>
              <a:ext cx="96561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BHP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612A677D-BC44-B7B3-7067-73DDC69973B9}"/>
                </a:ext>
              </a:extLst>
            </p:cNvPr>
            <p:cNvSpPr/>
            <p:nvPr/>
          </p:nvSpPr>
          <p:spPr>
            <a:xfrm>
              <a:off x="2201794" y="1055584"/>
              <a:ext cx="2052667" cy="592310"/>
            </a:xfrm>
            <a:prstGeom prst="roundRect">
              <a:avLst>
                <a:gd name="adj" fmla="val 977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E0BD1C9-41DE-B884-0954-86FA2D1AE82E}"/>
                </a:ext>
              </a:extLst>
            </p:cNvPr>
            <p:cNvSpPr txBox="1"/>
            <p:nvPr/>
          </p:nvSpPr>
          <p:spPr>
            <a:xfrm>
              <a:off x="2300647" y="1115186"/>
              <a:ext cx="187143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CONSUMER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BCE5A25-FAFC-8D73-FB33-5C192138CB6D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1684280" y="1351739"/>
              <a:ext cx="510745" cy="0"/>
            </a:xfrm>
            <a:prstGeom prst="straightConnector1">
              <a:avLst/>
            </a:prstGeom>
            <a:solidFill>
              <a:schemeClr val="bg1"/>
            </a:solidFill>
            <a:ln w="381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413F4E1-BD6A-5F87-45BD-8090FF740910}"/>
              </a:ext>
            </a:extLst>
          </p:cNvPr>
          <p:cNvGrpSpPr/>
          <p:nvPr/>
        </p:nvGrpSpPr>
        <p:grpSpPr>
          <a:xfrm>
            <a:off x="392292" y="2718486"/>
            <a:ext cx="8429492" cy="1243914"/>
            <a:chOff x="392292" y="2718486"/>
            <a:chExt cx="8429492" cy="1243914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B5C19E2-9409-D70F-C3F2-F9775E3386BB}"/>
                </a:ext>
              </a:extLst>
            </p:cNvPr>
            <p:cNvSpPr/>
            <p:nvPr/>
          </p:nvSpPr>
          <p:spPr>
            <a:xfrm>
              <a:off x="392292" y="2718486"/>
              <a:ext cx="8429492" cy="12439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405C1DF-14B7-17DE-0C82-E62C15775DD3}"/>
                </a:ext>
              </a:extLst>
            </p:cNvPr>
            <p:cNvSpPr/>
            <p:nvPr/>
          </p:nvSpPr>
          <p:spPr>
            <a:xfrm>
              <a:off x="3365221" y="2863462"/>
              <a:ext cx="2244235" cy="963827"/>
            </a:xfrm>
            <a:prstGeom prst="roundRect">
              <a:avLst>
                <a:gd name="adj" fmla="val 97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3C9E7BF-BE7A-4EA8-5993-ECEFE8606BDC}"/>
                </a:ext>
              </a:extLst>
            </p:cNvPr>
            <p:cNvSpPr txBox="1"/>
            <p:nvPr/>
          </p:nvSpPr>
          <p:spPr>
            <a:xfrm>
              <a:off x="3467772" y="2931610"/>
              <a:ext cx="2042829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BHP</a:t>
              </a:r>
            </a:p>
            <a:p>
              <a:pPr algn="ctr"/>
              <a:r>
                <a:rPr lang="en-GB" sz="2400" dirty="0"/>
                <a:t>CONTROLLER</a:t>
              </a:r>
              <a:endParaRPr lang="sl-SI" sz="1400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B12BA20B-996A-B2AC-5971-4B8DCC16DD7F}"/>
                </a:ext>
              </a:extLst>
            </p:cNvPr>
            <p:cNvSpPr/>
            <p:nvPr/>
          </p:nvSpPr>
          <p:spPr>
            <a:xfrm>
              <a:off x="6246368" y="2863462"/>
              <a:ext cx="2462073" cy="963827"/>
            </a:xfrm>
            <a:prstGeom prst="roundRect">
              <a:avLst>
                <a:gd name="adj" fmla="val 977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572E191-49FA-524C-79F5-1720F0F1DF7C}"/>
                </a:ext>
              </a:extLst>
            </p:cNvPr>
            <p:cNvSpPr txBox="1"/>
            <p:nvPr/>
          </p:nvSpPr>
          <p:spPr>
            <a:xfrm>
              <a:off x="6345222" y="2923065"/>
              <a:ext cx="2261286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CONSUMER</a:t>
              </a:r>
            </a:p>
            <a:p>
              <a:pPr algn="ctr"/>
              <a:r>
                <a:rPr lang="en-GB" sz="2400" dirty="0"/>
                <a:t>CONTROLLER</a:t>
              </a:r>
              <a:endParaRPr lang="sl-SI" sz="1400" dirty="0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17C1BA76-71FC-334F-4071-EA764EE0F532}"/>
                </a:ext>
              </a:extLst>
            </p:cNvPr>
            <p:cNvSpPr/>
            <p:nvPr/>
          </p:nvSpPr>
          <p:spPr>
            <a:xfrm>
              <a:off x="492408" y="2862034"/>
              <a:ext cx="2244235" cy="963827"/>
            </a:xfrm>
            <a:prstGeom prst="roundRect">
              <a:avLst>
                <a:gd name="adj" fmla="val 9770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2C52CD7-3BD3-D96B-398F-39B001FFAA39}"/>
                </a:ext>
              </a:extLst>
            </p:cNvPr>
            <p:cNvSpPr txBox="1"/>
            <p:nvPr/>
          </p:nvSpPr>
          <p:spPr>
            <a:xfrm>
              <a:off x="594959" y="2930182"/>
              <a:ext cx="2042829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GENERAL</a:t>
              </a:r>
            </a:p>
            <a:p>
              <a:pPr algn="ctr"/>
              <a:r>
                <a:rPr lang="en-GB" sz="2400" dirty="0"/>
                <a:t>CONTROLLER</a:t>
              </a:r>
              <a:endParaRPr lang="sl-SI" sz="1400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073E1FD-5A0C-1FC0-B71D-0D957050A8F7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>
              <a:off x="2736643" y="3343948"/>
              <a:ext cx="626574" cy="0"/>
            </a:xfrm>
            <a:prstGeom prst="straightConnector1">
              <a:avLst/>
            </a:prstGeom>
            <a:solidFill>
              <a:schemeClr val="bg1"/>
            </a:solidFill>
            <a:ln w="381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ED67DEEA-EEEF-00DC-1FBE-42160B9388F5}"/>
                </a:ext>
              </a:extLst>
            </p:cNvPr>
            <p:cNvCxnSpPr>
              <a:cxnSpLocks/>
            </p:cNvCxnSpPr>
            <p:nvPr/>
          </p:nvCxnSpPr>
          <p:spPr>
            <a:xfrm>
              <a:off x="5599293" y="3348064"/>
              <a:ext cx="626574" cy="0"/>
            </a:xfrm>
            <a:prstGeom prst="straightConnector1">
              <a:avLst/>
            </a:prstGeom>
            <a:solidFill>
              <a:schemeClr val="bg1"/>
            </a:solidFill>
            <a:ln w="381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ADDE1B21-A5ED-3C95-B43B-A5AC59D67F58}"/>
              </a:ext>
            </a:extLst>
          </p:cNvPr>
          <p:cNvSpPr/>
          <p:nvPr/>
        </p:nvSpPr>
        <p:spPr>
          <a:xfrm>
            <a:off x="12366172" y="0"/>
            <a:ext cx="435428" cy="4267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93DB737-2ED7-1C4F-9057-3FC9048595F2}"/>
              </a:ext>
            </a:extLst>
          </p:cNvPr>
          <p:cNvGrpSpPr/>
          <p:nvPr/>
        </p:nvGrpSpPr>
        <p:grpSpPr>
          <a:xfrm>
            <a:off x="492408" y="4723444"/>
            <a:ext cx="3953292" cy="881448"/>
            <a:chOff x="461955" y="922152"/>
            <a:chExt cx="3953292" cy="88144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612EBB1-8014-0AF5-A5D9-FAFFDB3CFAED}"/>
                </a:ext>
              </a:extLst>
            </p:cNvPr>
            <p:cNvSpPr/>
            <p:nvPr/>
          </p:nvSpPr>
          <p:spPr>
            <a:xfrm>
              <a:off x="461955" y="922152"/>
              <a:ext cx="3953292" cy="8814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60D443E6-8CEA-DA29-FD3D-D672299EC1A4}"/>
                </a:ext>
              </a:extLst>
            </p:cNvPr>
            <p:cNvSpPr/>
            <p:nvPr/>
          </p:nvSpPr>
          <p:spPr>
            <a:xfrm>
              <a:off x="563933" y="1055583"/>
              <a:ext cx="1120347" cy="592311"/>
            </a:xfrm>
            <a:prstGeom prst="roundRect">
              <a:avLst>
                <a:gd name="adj" fmla="val 97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473490C-99E4-A2CC-7945-BB6F0CD2EF9D}"/>
                </a:ext>
              </a:extLst>
            </p:cNvPr>
            <p:cNvSpPr txBox="1"/>
            <p:nvPr/>
          </p:nvSpPr>
          <p:spPr>
            <a:xfrm>
              <a:off x="644522" y="1123731"/>
              <a:ext cx="96561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CHP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94D5C025-B34D-6C70-8A56-411C0FDB4EA4}"/>
                </a:ext>
              </a:extLst>
            </p:cNvPr>
            <p:cNvSpPr/>
            <p:nvPr/>
          </p:nvSpPr>
          <p:spPr>
            <a:xfrm>
              <a:off x="2201794" y="1055584"/>
              <a:ext cx="2052667" cy="592310"/>
            </a:xfrm>
            <a:prstGeom prst="roundRect">
              <a:avLst>
                <a:gd name="adj" fmla="val 977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602CD7D-42C8-46C7-81A1-94002ECFED7B}"/>
                </a:ext>
              </a:extLst>
            </p:cNvPr>
            <p:cNvSpPr txBox="1"/>
            <p:nvPr/>
          </p:nvSpPr>
          <p:spPr>
            <a:xfrm>
              <a:off x="2300647" y="1115186"/>
              <a:ext cx="187143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CONSUMER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00A52D6-1973-1A40-C518-17417E62F5E3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>
              <a:off x="1684280" y="1351739"/>
              <a:ext cx="510745" cy="0"/>
            </a:xfrm>
            <a:prstGeom prst="straightConnector1">
              <a:avLst/>
            </a:prstGeom>
            <a:solidFill>
              <a:schemeClr val="bg1"/>
            </a:solidFill>
            <a:ln w="381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4925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987200-3616-AB8F-18B0-34E09197E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A613316-01EF-10D6-C7DC-DA90F51FA11C}"/>
              </a:ext>
            </a:extLst>
          </p:cNvPr>
          <p:cNvGrpSpPr/>
          <p:nvPr/>
        </p:nvGrpSpPr>
        <p:grpSpPr>
          <a:xfrm>
            <a:off x="461954" y="922152"/>
            <a:ext cx="6044584" cy="881448"/>
            <a:chOff x="461954" y="922152"/>
            <a:chExt cx="6044584" cy="881448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901C304-2CEE-7843-C821-3C37DB12A255}"/>
                </a:ext>
              </a:extLst>
            </p:cNvPr>
            <p:cNvSpPr/>
            <p:nvPr/>
          </p:nvSpPr>
          <p:spPr>
            <a:xfrm>
              <a:off x="461954" y="922152"/>
              <a:ext cx="6044584" cy="8814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F3EC9E7-FF31-8A63-7E07-6A8059488DB8}"/>
                </a:ext>
              </a:extLst>
            </p:cNvPr>
            <p:cNvSpPr/>
            <p:nvPr/>
          </p:nvSpPr>
          <p:spPr>
            <a:xfrm>
              <a:off x="563933" y="1055583"/>
              <a:ext cx="1120347" cy="592311"/>
            </a:xfrm>
            <a:prstGeom prst="roundRect">
              <a:avLst>
                <a:gd name="adj" fmla="val 97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A91743F-B688-C442-B5F6-78334B899297}"/>
                </a:ext>
              </a:extLst>
            </p:cNvPr>
            <p:cNvSpPr txBox="1"/>
            <p:nvPr/>
          </p:nvSpPr>
          <p:spPr>
            <a:xfrm>
              <a:off x="644522" y="1123731"/>
              <a:ext cx="96561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BHP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ADDE827-2592-1CEC-E896-2CBFE9C6DE3E}"/>
                </a:ext>
              </a:extLst>
            </p:cNvPr>
            <p:cNvSpPr/>
            <p:nvPr/>
          </p:nvSpPr>
          <p:spPr>
            <a:xfrm>
              <a:off x="4335404" y="1055584"/>
              <a:ext cx="2052667" cy="592310"/>
            </a:xfrm>
            <a:prstGeom prst="roundRect">
              <a:avLst>
                <a:gd name="adj" fmla="val 977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FA77CD8-D669-4A33-AC85-27B7D4AF9979}"/>
                </a:ext>
              </a:extLst>
            </p:cNvPr>
            <p:cNvSpPr txBox="1"/>
            <p:nvPr/>
          </p:nvSpPr>
          <p:spPr>
            <a:xfrm>
              <a:off x="4434257" y="1115186"/>
              <a:ext cx="187143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CONSUMER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9ECBABB-2DC1-1725-CE62-F2580E770A6E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1684280" y="1351739"/>
              <a:ext cx="510745" cy="0"/>
            </a:xfrm>
            <a:prstGeom prst="straightConnector1">
              <a:avLst/>
            </a:prstGeom>
            <a:solidFill>
              <a:schemeClr val="bg1"/>
            </a:solidFill>
            <a:ln w="381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4B40B01F-B0BC-E06D-0123-31A1B291DD3B}"/>
                </a:ext>
              </a:extLst>
            </p:cNvPr>
            <p:cNvSpPr/>
            <p:nvPr/>
          </p:nvSpPr>
          <p:spPr>
            <a:xfrm>
              <a:off x="2189446" y="1059700"/>
              <a:ext cx="1636667" cy="592310"/>
            </a:xfrm>
            <a:prstGeom prst="roundRect">
              <a:avLst>
                <a:gd name="adj" fmla="val 9770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A422430-D635-6CC6-8151-57E66511919E}"/>
                </a:ext>
              </a:extLst>
            </p:cNvPr>
            <p:cNvSpPr txBox="1"/>
            <p:nvPr/>
          </p:nvSpPr>
          <p:spPr>
            <a:xfrm>
              <a:off x="2288299" y="1119302"/>
              <a:ext cx="145543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STORAGE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CF595C5-585B-8323-7F0A-1DADCC71F6B6}"/>
                </a:ext>
              </a:extLst>
            </p:cNvPr>
            <p:cNvCxnSpPr>
              <a:cxnSpLocks/>
            </p:cNvCxnSpPr>
            <p:nvPr/>
          </p:nvCxnSpPr>
          <p:spPr>
            <a:xfrm>
              <a:off x="3821998" y="1347617"/>
              <a:ext cx="510745" cy="0"/>
            </a:xfrm>
            <a:prstGeom prst="straightConnector1">
              <a:avLst/>
            </a:prstGeom>
            <a:solidFill>
              <a:schemeClr val="bg1"/>
            </a:solidFill>
            <a:ln w="381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6CE6575-E054-32AF-884E-8DCF0B2C682B}"/>
              </a:ext>
            </a:extLst>
          </p:cNvPr>
          <p:cNvGrpSpPr/>
          <p:nvPr/>
        </p:nvGrpSpPr>
        <p:grpSpPr>
          <a:xfrm>
            <a:off x="392291" y="2718486"/>
            <a:ext cx="11307301" cy="1243914"/>
            <a:chOff x="392291" y="2718486"/>
            <a:chExt cx="11307301" cy="1243914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2C506A7-D0EB-7B9C-F700-F598C904A218}"/>
                </a:ext>
              </a:extLst>
            </p:cNvPr>
            <p:cNvSpPr/>
            <p:nvPr/>
          </p:nvSpPr>
          <p:spPr>
            <a:xfrm>
              <a:off x="392291" y="2718486"/>
              <a:ext cx="11307301" cy="12439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F51A4FA8-D325-4355-2798-CD54B62D0411}"/>
                </a:ext>
              </a:extLst>
            </p:cNvPr>
            <p:cNvSpPr/>
            <p:nvPr/>
          </p:nvSpPr>
          <p:spPr>
            <a:xfrm>
              <a:off x="3365221" y="2863462"/>
              <a:ext cx="2244235" cy="963827"/>
            </a:xfrm>
            <a:prstGeom prst="roundRect">
              <a:avLst>
                <a:gd name="adj" fmla="val 97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C9EF48D-45A4-E16F-1FA3-82D9AE94A071}"/>
                </a:ext>
              </a:extLst>
            </p:cNvPr>
            <p:cNvSpPr txBox="1"/>
            <p:nvPr/>
          </p:nvSpPr>
          <p:spPr>
            <a:xfrm>
              <a:off x="3467772" y="2931610"/>
              <a:ext cx="2042829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BHP</a:t>
              </a:r>
            </a:p>
            <a:p>
              <a:pPr algn="ctr"/>
              <a:r>
                <a:rPr lang="en-GB" sz="2400" dirty="0"/>
                <a:t>CONTROLLER</a:t>
              </a:r>
              <a:endParaRPr lang="sl-SI" sz="1400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93000FE-7C19-6C0B-E906-6274A96B7DFA}"/>
                </a:ext>
              </a:extLst>
            </p:cNvPr>
            <p:cNvSpPr/>
            <p:nvPr/>
          </p:nvSpPr>
          <p:spPr>
            <a:xfrm>
              <a:off x="9102791" y="2863462"/>
              <a:ext cx="2462073" cy="963827"/>
            </a:xfrm>
            <a:prstGeom prst="roundRect">
              <a:avLst>
                <a:gd name="adj" fmla="val 977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5A9F01C-507F-6FFD-40DF-53AA2F6CCDCD}"/>
                </a:ext>
              </a:extLst>
            </p:cNvPr>
            <p:cNvSpPr txBox="1"/>
            <p:nvPr/>
          </p:nvSpPr>
          <p:spPr>
            <a:xfrm>
              <a:off x="9201645" y="2923065"/>
              <a:ext cx="2261286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CONSUMER</a:t>
              </a:r>
            </a:p>
            <a:p>
              <a:pPr algn="ctr"/>
              <a:r>
                <a:rPr lang="en-GB" sz="2400" dirty="0"/>
                <a:t>CONTROLLER</a:t>
              </a:r>
              <a:endParaRPr lang="sl-SI" sz="1400" dirty="0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6E7703F2-DD65-B2E5-9025-7D4A293988C2}"/>
                </a:ext>
              </a:extLst>
            </p:cNvPr>
            <p:cNvSpPr/>
            <p:nvPr/>
          </p:nvSpPr>
          <p:spPr>
            <a:xfrm>
              <a:off x="492408" y="2862034"/>
              <a:ext cx="2244235" cy="963827"/>
            </a:xfrm>
            <a:prstGeom prst="roundRect">
              <a:avLst>
                <a:gd name="adj" fmla="val 9770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10912A3-EBD8-21F2-3C63-45109529D3AD}"/>
                </a:ext>
              </a:extLst>
            </p:cNvPr>
            <p:cNvSpPr txBox="1"/>
            <p:nvPr/>
          </p:nvSpPr>
          <p:spPr>
            <a:xfrm>
              <a:off x="594959" y="2930182"/>
              <a:ext cx="2042829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GENERAL</a:t>
              </a:r>
            </a:p>
            <a:p>
              <a:pPr algn="ctr"/>
              <a:r>
                <a:rPr lang="en-GB" sz="2400" dirty="0"/>
                <a:t>CONTROLLER</a:t>
              </a:r>
              <a:endParaRPr lang="sl-SI" sz="1400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5A12324-70AE-6B5F-6B36-DF1163D437BE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>
              <a:off x="2736643" y="3343948"/>
              <a:ext cx="626574" cy="0"/>
            </a:xfrm>
            <a:prstGeom prst="straightConnector1">
              <a:avLst/>
            </a:prstGeom>
            <a:solidFill>
              <a:schemeClr val="bg1"/>
            </a:solidFill>
            <a:ln w="381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CBD18BDD-0A84-62FC-39F0-A411AA50CFAD}"/>
                </a:ext>
              </a:extLst>
            </p:cNvPr>
            <p:cNvCxnSpPr>
              <a:cxnSpLocks/>
            </p:cNvCxnSpPr>
            <p:nvPr/>
          </p:nvCxnSpPr>
          <p:spPr>
            <a:xfrm>
              <a:off x="5599293" y="3348064"/>
              <a:ext cx="626574" cy="0"/>
            </a:xfrm>
            <a:prstGeom prst="straightConnector1">
              <a:avLst/>
            </a:prstGeom>
            <a:solidFill>
              <a:schemeClr val="bg1"/>
            </a:solidFill>
            <a:ln w="381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11CFE813-6E98-344F-8D38-8FD66AF420E7}"/>
                </a:ext>
              </a:extLst>
            </p:cNvPr>
            <p:cNvSpPr/>
            <p:nvPr/>
          </p:nvSpPr>
          <p:spPr>
            <a:xfrm>
              <a:off x="6225865" y="2866969"/>
              <a:ext cx="2244235" cy="963825"/>
            </a:xfrm>
            <a:prstGeom prst="roundRect">
              <a:avLst>
                <a:gd name="adj" fmla="val 9770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175A6CB-FD31-46AC-8052-5551F871A218}"/>
                </a:ext>
              </a:extLst>
            </p:cNvPr>
            <p:cNvSpPr txBox="1"/>
            <p:nvPr/>
          </p:nvSpPr>
          <p:spPr>
            <a:xfrm>
              <a:off x="6312358" y="2926572"/>
              <a:ext cx="2065519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STORAGE CONTROLLER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E3A46002-80BC-A966-B14A-C36ED511D3C2}"/>
                </a:ext>
              </a:extLst>
            </p:cNvPr>
            <p:cNvCxnSpPr>
              <a:cxnSpLocks/>
            </p:cNvCxnSpPr>
            <p:nvPr/>
          </p:nvCxnSpPr>
          <p:spPr>
            <a:xfrm>
              <a:off x="8470169" y="3343942"/>
              <a:ext cx="626574" cy="0"/>
            </a:xfrm>
            <a:prstGeom prst="straightConnector1">
              <a:avLst/>
            </a:prstGeom>
            <a:solidFill>
              <a:schemeClr val="bg1"/>
            </a:solidFill>
            <a:ln w="381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D52E9234-1B93-DCB0-E287-01FF02328527}"/>
              </a:ext>
            </a:extLst>
          </p:cNvPr>
          <p:cNvSpPr/>
          <p:nvPr/>
        </p:nvSpPr>
        <p:spPr>
          <a:xfrm>
            <a:off x="12366172" y="0"/>
            <a:ext cx="435428" cy="4267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840427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8196E1-DCAF-19BB-2685-D0C05A08C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20CCE60F-5EDA-A35C-3FE3-D92896B15E14}"/>
              </a:ext>
            </a:extLst>
          </p:cNvPr>
          <p:cNvGrpSpPr/>
          <p:nvPr/>
        </p:nvGrpSpPr>
        <p:grpSpPr>
          <a:xfrm>
            <a:off x="1425145" y="1172692"/>
            <a:ext cx="9341709" cy="3817319"/>
            <a:chOff x="1425145" y="1172692"/>
            <a:chExt cx="9341709" cy="381731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AFC353D-FC23-E922-C3BF-F864831C86CB}"/>
                </a:ext>
              </a:extLst>
            </p:cNvPr>
            <p:cNvSpPr/>
            <p:nvPr/>
          </p:nvSpPr>
          <p:spPr>
            <a:xfrm>
              <a:off x="1425145" y="1172692"/>
              <a:ext cx="9341709" cy="381731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141FDD9-9ABA-E41E-4D88-4AED61061244}"/>
                </a:ext>
              </a:extLst>
            </p:cNvPr>
            <p:cNvSpPr/>
            <p:nvPr/>
          </p:nvSpPr>
          <p:spPr>
            <a:xfrm>
              <a:off x="2578444" y="1497874"/>
              <a:ext cx="8014240" cy="326571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 dirty="0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C4E50893-4456-6AA5-D298-5AB24172B83A}"/>
                </a:ext>
              </a:extLst>
            </p:cNvPr>
            <p:cNvSpPr/>
            <p:nvPr/>
          </p:nvSpPr>
          <p:spPr>
            <a:xfrm>
              <a:off x="5323832" y="2223028"/>
              <a:ext cx="2244235" cy="963827"/>
            </a:xfrm>
            <a:prstGeom prst="roundRect">
              <a:avLst>
                <a:gd name="adj" fmla="val 97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8E70C72-AAAF-5CDD-CAB0-68D6A75B3AEF}"/>
                </a:ext>
              </a:extLst>
            </p:cNvPr>
            <p:cNvSpPr txBox="1"/>
            <p:nvPr/>
          </p:nvSpPr>
          <p:spPr>
            <a:xfrm>
              <a:off x="5418145" y="2291176"/>
              <a:ext cx="2042829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BHP</a:t>
              </a:r>
            </a:p>
            <a:p>
              <a:pPr algn="ctr"/>
              <a:r>
                <a:rPr lang="en-GB" sz="2400" dirty="0"/>
                <a:t>CONTROLLER</a:t>
              </a:r>
              <a:endParaRPr lang="sl-SI" sz="1400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A6919B1-0136-0F02-E904-40F3BF624439}"/>
                </a:ext>
              </a:extLst>
            </p:cNvPr>
            <p:cNvSpPr/>
            <p:nvPr/>
          </p:nvSpPr>
          <p:spPr>
            <a:xfrm>
              <a:off x="7962346" y="2223028"/>
              <a:ext cx="2462073" cy="963827"/>
            </a:xfrm>
            <a:prstGeom prst="roundRect">
              <a:avLst>
                <a:gd name="adj" fmla="val 977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6D2793-91B1-408A-B16B-8CBF2F0D9EB8}"/>
                </a:ext>
              </a:extLst>
            </p:cNvPr>
            <p:cNvSpPr txBox="1"/>
            <p:nvPr/>
          </p:nvSpPr>
          <p:spPr>
            <a:xfrm>
              <a:off x="8061200" y="2282631"/>
              <a:ext cx="2261286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CONSUMER</a:t>
              </a:r>
            </a:p>
            <a:p>
              <a:pPr algn="ctr"/>
              <a:r>
                <a:rPr lang="en-GB" sz="2400" dirty="0"/>
                <a:t>CONTROLLER</a:t>
              </a:r>
              <a:endParaRPr lang="sl-SI" sz="1400" dirty="0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CE1FAB05-5D44-9C15-9686-07A48EA31DA6}"/>
                </a:ext>
              </a:extLst>
            </p:cNvPr>
            <p:cNvSpPr/>
            <p:nvPr/>
          </p:nvSpPr>
          <p:spPr>
            <a:xfrm>
              <a:off x="2706396" y="2221600"/>
              <a:ext cx="2244235" cy="963827"/>
            </a:xfrm>
            <a:prstGeom prst="roundRect">
              <a:avLst>
                <a:gd name="adj" fmla="val 9770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15D31F1-1025-125F-DF03-3560625F2B42}"/>
                </a:ext>
              </a:extLst>
            </p:cNvPr>
            <p:cNvSpPr txBox="1"/>
            <p:nvPr/>
          </p:nvSpPr>
          <p:spPr>
            <a:xfrm>
              <a:off x="2800710" y="2289748"/>
              <a:ext cx="2042829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GENERAL</a:t>
              </a:r>
            </a:p>
            <a:p>
              <a:pPr algn="ctr"/>
              <a:r>
                <a:rPr lang="en-GB" sz="2400" dirty="0"/>
                <a:t>CONTROLLER</a:t>
              </a:r>
              <a:endParaRPr lang="sl-SI" sz="1400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9D6D0C1-EB9C-8B02-0E8C-10DE1D261FE7}"/>
                </a:ext>
              </a:extLst>
            </p:cNvPr>
            <p:cNvCxnSpPr>
              <a:cxnSpLocks/>
            </p:cNvCxnSpPr>
            <p:nvPr/>
          </p:nvCxnSpPr>
          <p:spPr>
            <a:xfrm>
              <a:off x="4942394" y="2703514"/>
              <a:ext cx="371006" cy="1428"/>
            </a:xfrm>
            <a:prstGeom prst="straightConnector1">
              <a:avLst/>
            </a:prstGeom>
            <a:solidFill>
              <a:schemeClr val="bg1"/>
            </a:solidFill>
            <a:ln w="381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27" name="Picture 26" descr="A green square with a white x in the center&#10;&#10;Description automatically generated">
              <a:extLst>
                <a:ext uri="{FF2B5EF4-FFF2-40B4-BE49-F238E27FC236}">
                  <a16:creationId xmlns:a16="http://schemas.microsoft.com/office/drawing/2014/main" id="{036FC584-FC36-3989-F522-90D22ABFDF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523" t="22258" r="38706" b="25125"/>
            <a:stretch/>
          </p:blipFill>
          <p:spPr>
            <a:xfrm>
              <a:off x="1590174" y="2477135"/>
              <a:ext cx="758034" cy="777981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53AB14C-09E4-8BBA-2283-E9B4A9135E76}"/>
                </a:ext>
              </a:extLst>
            </p:cNvPr>
            <p:cNvSpPr txBox="1"/>
            <p:nvPr/>
          </p:nvSpPr>
          <p:spPr>
            <a:xfrm>
              <a:off x="1458368" y="3433774"/>
              <a:ext cx="88876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err="1"/>
                <a:t>t_source</a:t>
              </a:r>
              <a:endParaRPr lang="en-GB" sz="1400" dirty="0"/>
            </a:p>
            <a:p>
              <a:pPr algn="ctr"/>
              <a:r>
                <a:rPr lang="en-GB" sz="1400" dirty="0"/>
                <a:t>mode</a:t>
              </a:r>
            </a:p>
            <a:p>
              <a:pPr algn="ctr"/>
              <a:r>
                <a:rPr lang="en-GB" sz="1400" dirty="0"/>
                <a:t>demand</a:t>
              </a:r>
              <a:endParaRPr lang="sl-SI" sz="1400" dirty="0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1D411B5-9C00-161A-4F02-A96002DA21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2606" y="3605349"/>
              <a:ext cx="1079863" cy="87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B7A33BF-379B-D4BF-0A89-C024D2615CAB}"/>
                </a:ext>
              </a:extLst>
            </p:cNvPr>
            <p:cNvSpPr txBox="1"/>
            <p:nvPr/>
          </p:nvSpPr>
          <p:spPr>
            <a:xfrm>
              <a:off x="3330490" y="3433774"/>
              <a:ext cx="112947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err="1"/>
                <a:t>t_source_c</a:t>
              </a:r>
              <a:endParaRPr lang="en-GB" sz="1400" dirty="0"/>
            </a:p>
            <a:p>
              <a:pPr algn="ctr"/>
              <a:r>
                <a:rPr lang="en-GB" sz="1400" dirty="0" err="1"/>
                <a:t>mode_c</a:t>
              </a:r>
              <a:endParaRPr lang="en-GB" sz="1400" dirty="0"/>
            </a:p>
            <a:p>
              <a:pPr algn="ctr"/>
              <a:r>
                <a:rPr lang="en-GB" sz="1400" dirty="0" err="1"/>
                <a:t>demand_c</a:t>
              </a:r>
              <a:endParaRPr lang="sl-SI" sz="14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1172446-81FA-3F26-ED42-F4B067CD0D80}"/>
                </a:ext>
              </a:extLst>
            </p:cNvPr>
            <p:cNvCxnSpPr>
              <a:cxnSpLocks/>
            </p:cNvCxnSpPr>
            <p:nvPr/>
          </p:nvCxnSpPr>
          <p:spPr>
            <a:xfrm>
              <a:off x="2220686" y="3814354"/>
              <a:ext cx="132370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DA7313C-2D3A-1EFE-2BAB-DA9710D52BBF}"/>
                </a:ext>
              </a:extLst>
            </p:cNvPr>
            <p:cNvSpPr txBox="1"/>
            <p:nvPr/>
          </p:nvSpPr>
          <p:spPr>
            <a:xfrm>
              <a:off x="5368726" y="3422931"/>
              <a:ext cx="204282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err="1"/>
                <a:t>t_source</a:t>
              </a:r>
              <a:endParaRPr lang="en-GB" sz="1400" dirty="0"/>
            </a:p>
            <a:p>
              <a:r>
                <a:rPr lang="en-GB" sz="1400" dirty="0"/>
                <a:t>   mode</a:t>
              </a:r>
            </a:p>
            <a:p>
              <a:pPr marL="0" lvl="1" algn="r"/>
              <a:r>
                <a:rPr lang="en-GB" sz="1400" dirty="0" err="1"/>
                <a:t>q_floor</a:t>
              </a:r>
              <a:endParaRPr lang="sl-SI" sz="14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CA2E4B5-38C3-A3F5-99A8-5759DD62C8D4}"/>
                </a:ext>
              </a:extLst>
            </p:cNvPr>
            <p:cNvSpPr txBox="1"/>
            <p:nvPr/>
          </p:nvSpPr>
          <p:spPr>
            <a:xfrm>
              <a:off x="8401272" y="3432346"/>
              <a:ext cx="17394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err="1"/>
                <a:t>q_received_kw</a:t>
              </a:r>
              <a:endParaRPr lang="en-GB" sz="1400" dirty="0"/>
            </a:p>
            <a:p>
              <a:pPr algn="ctr"/>
              <a:r>
                <a:rPr lang="en-GB" sz="1400" dirty="0" err="1"/>
                <a:t>q_demand_kw</a:t>
              </a:r>
              <a:endParaRPr lang="sl-SI" sz="1400" dirty="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8934073C-2FAB-9752-21B3-BE23BEC0C07A}"/>
                </a:ext>
              </a:extLst>
            </p:cNvPr>
            <p:cNvCxnSpPr>
              <a:cxnSpLocks/>
            </p:cNvCxnSpPr>
            <p:nvPr/>
          </p:nvCxnSpPr>
          <p:spPr>
            <a:xfrm>
              <a:off x="4389120" y="3596640"/>
              <a:ext cx="102761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9F175F23-9751-2246-0CF2-1ED3AF8FE511}"/>
                </a:ext>
              </a:extLst>
            </p:cNvPr>
            <p:cNvCxnSpPr>
              <a:cxnSpLocks/>
              <a:endCxn id="41" idx="2"/>
            </p:cNvCxnSpPr>
            <p:nvPr/>
          </p:nvCxnSpPr>
          <p:spPr>
            <a:xfrm flipV="1">
              <a:off x="9265920" y="3955566"/>
              <a:ext cx="5053" cy="47709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042D441-9112-1A80-A922-1D12234916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62935" y="4426325"/>
              <a:ext cx="540803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FCFE829-9F6F-E909-0470-A722919F53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71178" y="4183418"/>
              <a:ext cx="0" cy="24290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AB5B7FD-0680-30CE-C333-69A96B6EB637}"/>
                </a:ext>
              </a:extLst>
            </p:cNvPr>
            <p:cNvSpPr txBox="1"/>
            <p:nvPr/>
          </p:nvSpPr>
          <p:spPr>
            <a:xfrm>
              <a:off x="2802579" y="1333711"/>
              <a:ext cx="1423284" cy="30777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400" dirty="0" err="1">
                  <a:solidFill>
                    <a:srgbClr val="C00000"/>
                  </a:solidFill>
                </a:rPr>
                <a:t>pandaprosumer</a:t>
              </a:r>
              <a:endParaRPr lang="sl-SI" dirty="0">
                <a:solidFill>
                  <a:srgbClr val="C00000"/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FB6351D-B6B9-B8C7-DDCA-96DC43B511F0}"/>
                </a:ext>
              </a:extLst>
            </p:cNvPr>
            <p:cNvSpPr txBox="1"/>
            <p:nvPr/>
          </p:nvSpPr>
          <p:spPr>
            <a:xfrm>
              <a:off x="1508380" y="2016832"/>
              <a:ext cx="90455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/>
                <a:t>Data in external file</a:t>
              </a:r>
              <a:endParaRPr lang="sl-SI" dirty="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F83B122-096E-6B05-39DB-BE714D532A1E}"/>
                </a:ext>
              </a:extLst>
            </p:cNvPr>
            <p:cNvCxnSpPr>
              <a:cxnSpLocks/>
            </p:cNvCxnSpPr>
            <p:nvPr/>
          </p:nvCxnSpPr>
          <p:spPr>
            <a:xfrm>
              <a:off x="7574382" y="2707630"/>
              <a:ext cx="371006" cy="1428"/>
            </a:xfrm>
            <a:prstGeom prst="straightConnector1">
              <a:avLst/>
            </a:prstGeom>
            <a:solidFill>
              <a:schemeClr val="bg1"/>
            </a:solidFill>
            <a:ln w="381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FAC6026-0DDF-22E4-73FD-F5A49F9228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67451" y="3600805"/>
              <a:ext cx="1283220" cy="4051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1116BE02-9B26-4D24-89DD-DF622D2A970C}"/>
                </a:ext>
              </a:extLst>
            </p:cNvPr>
            <p:cNvCxnSpPr>
              <a:cxnSpLocks/>
            </p:cNvCxnSpPr>
            <p:nvPr/>
          </p:nvCxnSpPr>
          <p:spPr>
            <a:xfrm>
              <a:off x="6978625" y="3185427"/>
              <a:ext cx="5649" cy="681179"/>
            </a:xfrm>
            <a:prstGeom prst="straightConnector1">
              <a:avLst/>
            </a:prstGeom>
            <a:ln>
              <a:solidFill>
                <a:srgbClr val="00B0F0"/>
              </a:solidFill>
              <a:prstDash val="sys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51D4FB57-0242-6B6B-D7FB-2B358EFB63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68282" y="3185427"/>
              <a:ext cx="0" cy="317864"/>
            </a:xfrm>
            <a:prstGeom prst="straightConnector1">
              <a:avLst/>
            </a:prstGeom>
            <a:ln>
              <a:solidFill>
                <a:srgbClr val="00B0F0"/>
              </a:solidFill>
              <a:prstDash val="sys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037B2D9-F3ED-7BE9-7948-194C067CF294}"/>
                </a:ext>
              </a:extLst>
            </p:cNvPr>
            <p:cNvSpPr txBox="1"/>
            <p:nvPr/>
          </p:nvSpPr>
          <p:spPr>
            <a:xfrm>
              <a:off x="3379605" y="1793784"/>
              <a:ext cx="8098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Pos 0</a:t>
              </a:r>
              <a:endParaRPr lang="sl-SI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0560282-431B-DAFF-DFD1-3B3A9D92D285}"/>
                </a:ext>
              </a:extLst>
            </p:cNvPr>
            <p:cNvSpPr txBox="1"/>
            <p:nvPr/>
          </p:nvSpPr>
          <p:spPr>
            <a:xfrm>
              <a:off x="6057491" y="1789426"/>
              <a:ext cx="8098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Pos 1</a:t>
              </a:r>
              <a:endParaRPr lang="sl-SI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9FFCB65-40A4-B5B1-E373-7F5933BE8624}"/>
                </a:ext>
              </a:extLst>
            </p:cNvPr>
            <p:cNvSpPr txBox="1"/>
            <p:nvPr/>
          </p:nvSpPr>
          <p:spPr>
            <a:xfrm>
              <a:off x="8831178" y="1793778"/>
              <a:ext cx="8098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Pos 2</a:t>
              </a:r>
              <a:endParaRPr lang="sl-SI" dirty="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EA7501E-AE19-EA4E-CD05-AABBAF65FD53}"/>
                </a:ext>
              </a:extLst>
            </p:cNvPr>
            <p:cNvCxnSpPr>
              <a:cxnSpLocks/>
            </p:cNvCxnSpPr>
            <p:nvPr/>
          </p:nvCxnSpPr>
          <p:spPr>
            <a:xfrm>
              <a:off x="2259875" y="4010297"/>
              <a:ext cx="1188719" cy="43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26D6536-79A9-D10B-F39B-5A3FF8302DB8}"/>
                </a:ext>
              </a:extLst>
            </p:cNvPr>
            <p:cNvCxnSpPr>
              <a:cxnSpLocks/>
            </p:cNvCxnSpPr>
            <p:nvPr/>
          </p:nvCxnSpPr>
          <p:spPr>
            <a:xfrm>
              <a:off x="4293326" y="3796937"/>
              <a:ext cx="12366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0418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B9CA50-3D73-9CA6-1155-2D41276515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34520E5D-5BA8-21A7-8008-64EDE845FED9}"/>
              </a:ext>
            </a:extLst>
          </p:cNvPr>
          <p:cNvGrpSpPr/>
          <p:nvPr/>
        </p:nvGrpSpPr>
        <p:grpSpPr>
          <a:xfrm>
            <a:off x="107091" y="981104"/>
            <a:ext cx="11944595" cy="3557945"/>
            <a:chOff x="107091" y="981104"/>
            <a:chExt cx="11944595" cy="355794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6F40A11-68B8-3A00-0CAF-1159619723DF}"/>
                </a:ext>
              </a:extLst>
            </p:cNvPr>
            <p:cNvSpPr/>
            <p:nvPr/>
          </p:nvSpPr>
          <p:spPr>
            <a:xfrm>
              <a:off x="107091" y="981104"/>
              <a:ext cx="11944595" cy="35579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DF95CA4-7971-02FD-0155-AE0C20DCF101}"/>
                </a:ext>
              </a:extLst>
            </p:cNvPr>
            <p:cNvSpPr/>
            <p:nvPr/>
          </p:nvSpPr>
          <p:spPr>
            <a:xfrm>
              <a:off x="1260389" y="1306287"/>
              <a:ext cx="10618573" cy="28363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 dirty="0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EF615B1E-141D-D886-8F7A-C400F238E46F}"/>
                </a:ext>
              </a:extLst>
            </p:cNvPr>
            <p:cNvSpPr/>
            <p:nvPr/>
          </p:nvSpPr>
          <p:spPr>
            <a:xfrm>
              <a:off x="4005778" y="2031440"/>
              <a:ext cx="2244235" cy="963827"/>
            </a:xfrm>
            <a:prstGeom prst="roundRect">
              <a:avLst>
                <a:gd name="adj" fmla="val 97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E64D9A7-C8B8-063B-2E9D-26B258297288}"/>
                </a:ext>
              </a:extLst>
            </p:cNvPr>
            <p:cNvSpPr txBox="1"/>
            <p:nvPr/>
          </p:nvSpPr>
          <p:spPr>
            <a:xfrm>
              <a:off x="4100091" y="2099588"/>
              <a:ext cx="2042829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BHP</a:t>
              </a:r>
            </a:p>
            <a:p>
              <a:pPr algn="ctr"/>
              <a:r>
                <a:rPr lang="en-GB" sz="2400" dirty="0"/>
                <a:t>CONTROLLER</a:t>
              </a:r>
              <a:endParaRPr lang="sl-SI" sz="1400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4C5AC73-944E-602B-3B84-DE63040A8C82}"/>
                </a:ext>
              </a:extLst>
            </p:cNvPr>
            <p:cNvSpPr/>
            <p:nvPr/>
          </p:nvSpPr>
          <p:spPr>
            <a:xfrm>
              <a:off x="9265583" y="2031440"/>
              <a:ext cx="2462073" cy="963827"/>
            </a:xfrm>
            <a:prstGeom prst="roundRect">
              <a:avLst>
                <a:gd name="adj" fmla="val 977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D48CDBF-64E3-BB04-CF91-936BC0D2460B}"/>
                </a:ext>
              </a:extLst>
            </p:cNvPr>
            <p:cNvSpPr txBox="1"/>
            <p:nvPr/>
          </p:nvSpPr>
          <p:spPr>
            <a:xfrm>
              <a:off x="9364437" y="2091043"/>
              <a:ext cx="2261286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CONSUMER</a:t>
              </a:r>
            </a:p>
            <a:p>
              <a:pPr algn="ctr"/>
              <a:r>
                <a:rPr lang="en-GB" sz="2400" dirty="0"/>
                <a:t>CONTROLLER</a:t>
              </a:r>
              <a:endParaRPr lang="sl-SI" sz="1400" dirty="0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ECAFF107-F829-8F78-D49D-80627644D578}"/>
                </a:ext>
              </a:extLst>
            </p:cNvPr>
            <p:cNvSpPr/>
            <p:nvPr/>
          </p:nvSpPr>
          <p:spPr>
            <a:xfrm>
              <a:off x="1388342" y="2030012"/>
              <a:ext cx="2244235" cy="963827"/>
            </a:xfrm>
            <a:prstGeom prst="roundRect">
              <a:avLst>
                <a:gd name="adj" fmla="val 9770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2638600-5BD4-3E27-03FA-DD90A8444D65}"/>
                </a:ext>
              </a:extLst>
            </p:cNvPr>
            <p:cNvSpPr txBox="1"/>
            <p:nvPr/>
          </p:nvSpPr>
          <p:spPr>
            <a:xfrm>
              <a:off x="1482656" y="2098160"/>
              <a:ext cx="2042829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GENERAL</a:t>
              </a:r>
            </a:p>
            <a:p>
              <a:pPr algn="ctr"/>
              <a:r>
                <a:rPr lang="en-GB" sz="2400" dirty="0"/>
                <a:t>CONTROLLER</a:t>
              </a:r>
              <a:endParaRPr lang="sl-SI" sz="1400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ACAB527-EA8D-04C8-B08A-DF1AFA19591E}"/>
                </a:ext>
              </a:extLst>
            </p:cNvPr>
            <p:cNvCxnSpPr>
              <a:cxnSpLocks/>
            </p:cNvCxnSpPr>
            <p:nvPr/>
          </p:nvCxnSpPr>
          <p:spPr>
            <a:xfrm>
              <a:off x="3624340" y="2511926"/>
              <a:ext cx="371006" cy="1428"/>
            </a:xfrm>
            <a:prstGeom prst="straightConnector1">
              <a:avLst/>
            </a:prstGeom>
            <a:solidFill>
              <a:schemeClr val="bg1"/>
            </a:solidFill>
            <a:ln w="381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27" name="Picture 26" descr="A green square with a white x in the center&#10;&#10;Description automatically generated">
              <a:extLst>
                <a:ext uri="{FF2B5EF4-FFF2-40B4-BE49-F238E27FC236}">
                  <a16:creationId xmlns:a16="http://schemas.microsoft.com/office/drawing/2014/main" id="{35353D2E-77A2-8914-DD12-8E29E3A66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523" t="22258" r="38706" b="25125"/>
            <a:stretch/>
          </p:blipFill>
          <p:spPr>
            <a:xfrm>
              <a:off x="272120" y="2285547"/>
              <a:ext cx="758034" cy="777981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3493CCB-641B-EBDB-2195-14C808400DF5}"/>
                </a:ext>
              </a:extLst>
            </p:cNvPr>
            <p:cNvSpPr txBox="1"/>
            <p:nvPr/>
          </p:nvSpPr>
          <p:spPr>
            <a:xfrm>
              <a:off x="140314" y="3242186"/>
              <a:ext cx="8887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cycle</a:t>
              </a:r>
            </a:p>
            <a:p>
              <a:pPr algn="ctr"/>
              <a:r>
                <a:rPr lang="en-GB" sz="1400" dirty="0"/>
                <a:t>demand</a:t>
              </a:r>
              <a:endParaRPr lang="sl-SI" sz="1400" dirty="0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0A1C66A-5406-AB58-D762-7A90FDA215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2100" y="3415879"/>
              <a:ext cx="1304449" cy="924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0791F8D-355E-A4E4-E885-9D118E5238F1}"/>
                </a:ext>
              </a:extLst>
            </p:cNvPr>
            <p:cNvSpPr txBox="1"/>
            <p:nvPr/>
          </p:nvSpPr>
          <p:spPr>
            <a:xfrm>
              <a:off x="2012436" y="3242186"/>
              <a:ext cx="11294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err="1"/>
                <a:t>cycle_cp</a:t>
              </a:r>
              <a:endParaRPr lang="en-GB" sz="1400" dirty="0"/>
            </a:p>
            <a:p>
              <a:pPr algn="ctr"/>
              <a:r>
                <a:rPr lang="en-GB" sz="1400" dirty="0" err="1"/>
                <a:t>demand_cp</a:t>
              </a:r>
              <a:endParaRPr lang="sl-SI" sz="14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D77CADF-D29C-7612-15E8-5DF2F47202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5467" y="3605349"/>
              <a:ext cx="1102227" cy="26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F9F810-5A07-0F81-564A-AE1AF9D70FF9}"/>
                </a:ext>
              </a:extLst>
            </p:cNvPr>
            <p:cNvSpPr txBox="1"/>
            <p:nvPr/>
          </p:nvSpPr>
          <p:spPr>
            <a:xfrm>
              <a:off x="4050672" y="3231343"/>
              <a:ext cx="20428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err="1"/>
                <a:t>cycle_chp</a:t>
              </a:r>
              <a:endParaRPr lang="en-GB" sz="1400" dirty="0"/>
            </a:p>
            <a:p>
              <a:pPr marL="0" lvl="1" algn="r"/>
              <a:r>
                <a:rPr lang="en-GB" sz="1400" dirty="0" err="1"/>
                <a:t>p_th_mw</a:t>
              </a:r>
              <a:endParaRPr lang="sl-SI" sz="14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B055FF4-B113-A9C3-8A2F-485F63EA34F2}"/>
                </a:ext>
              </a:extLst>
            </p:cNvPr>
            <p:cNvSpPr txBox="1"/>
            <p:nvPr/>
          </p:nvSpPr>
          <p:spPr>
            <a:xfrm>
              <a:off x="9643547" y="3240758"/>
              <a:ext cx="17394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err="1"/>
                <a:t>q_received_kw</a:t>
              </a:r>
              <a:endParaRPr lang="en-GB" sz="1400" dirty="0"/>
            </a:p>
            <a:p>
              <a:pPr algn="ctr"/>
              <a:r>
                <a:rPr lang="en-GB" sz="1400" dirty="0" err="1"/>
                <a:t>q_demand_kw</a:t>
              </a:r>
              <a:endParaRPr lang="sl-SI" sz="1400" dirty="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E51E8853-FC75-841E-A891-8F31B10E1316}"/>
                </a:ext>
              </a:extLst>
            </p:cNvPr>
            <p:cNvCxnSpPr>
              <a:cxnSpLocks/>
            </p:cNvCxnSpPr>
            <p:nvPr/>
          </p:nvCxnSpPr>
          <p:spPr>
            <a:xfrm>
              <a:off x="2983876" y="3409217"/>
              <a:ext cx="1118567" cy="666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F4CADF9-F403-E8DF-20AF-285996B121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76377" y="3426551"/>
              <a:ext cx="942686" cy="17879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D2C48E2-6CAD-FA05-8771-5B8552264227}"/>
                </a:ext>
              </a:extLst>
            </p:cNvPr>
            <p:cNvCxnSpPr>
              <a:cxnSpLocks/>
              <a:endCxn id="41" idx="2"/>
            </p:cNvCxnSpPr>
            <p:nvPr/>
          </p:nvCxnSpPr>
          <p:spPr>
            <a:xfrm flipV="1">
              <a:off x="10513248" y="3763978"/>
              <a:ext cx="0" cy="2443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6373E3B-9FFF-E4A2-FCBF-55D19A9B70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6500" y="4008313"/>
              <a:ext cx="804674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8A7FD51-C613-1BB5-0F30-EB3EBE6C18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4743" y="3765406"/>
              <a:ext cx="0" cy="24290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40FA739-8B53-3108-C9CA-4C1B4629007A}"/>
                </a:ext>
              </a:extLst>
            </p:cNvPr>
            <p:cNvSpPr txBox="1"/>
            <p:nvPr/>
          </p:nvSpPr>
          <p:spPr>
            <a:xfrm>
              <a:off x="1484525" y="1142123"/>
              <a:ext cx="1423284" cy="30777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400" dirty="0" err="1">
                  <a:solidFill>
                    <a:srgbClr val="C00000"/>
                  </a:solidFill>
                </a:rPr>
                <a:t>pandaprosumer</a:t>
              </a:r>
              <a:endParaRPr lang="sl-SI" dirty="0">
                <a:solidFill>
                  <a:srgbClr val="C00000"/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CA342B7-FD53-69F9-C88C-273A60A415A2}"/>
                </a:ext>
              </a:extLst>
            </p:cNvPr>
            <p:cNvSpPr txBox="1"/>
            <p:nvPr/>
          </p:nvSpPr>
          <p:spPr>
            <a:xfrm>
              <a:off x="190326" y="1825244"/>
              <a:ext cx="90455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/>
                <a:t>Data in external file</a:t>
              </a:r>
              <a:endParaRPr lang="sl-SI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5EEBB60A-5C63-29F5-BA02-8623E143CAA8}"/>
                </a:ext>
              </a:extLst>
            </p:cNvPr>
            <p:cNvSpPr/>
            <p:nvPr/>
          </p:nvSpPr>
          <p:spPr>
            <a:xfrm>
              <a:off x="6629512" y="2034945"/>
              <a:ext cx="2244235" cy="963825"/>
            </a:xfrm>
            <a:prstGeom prst="roundRect">
              <a:avLst>
                <a:gd name="adj" fmla="val 9770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179D90D-9734-D688-C203-8BB50929A8F2}"/>
                </a:ext>
              </a:extLst>
            </p:cNvPr>
            <p:cNvSpPr txBox="1"/>
            <p:nvPr/>
          </p:nvSpPr>
          <p:spPr>
            <a:xfrm>
              <a:off x="6716005" y="2094548"/>
              <a:ext cx="2065519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STORAGE CONTROLLER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ED5C194-CA2F-518E-43D3-1F8DA0EA67DB}"/>
                </a:ext>
              </a:extLst>
            </p:cNvPr>
            <p:cNvCxnSpPr>
              <a:cxnSpLocks/>
            </p:cNvCxnSpPr>
            <p:nvPr/>
          </p:nvCxnSpPr>
          <p:spPr>
            <a:xfrm>
              <a:off x="6256328" y="2516042"/>
              <a:ext cx="371006" cy="1428"/>
            </a:xfrm>
            <a:prstGeom prst="straightConnector1">
              <a:avLst/>
            </a:prstGeom>
            <a:solidFill>
              <a:schemeClr val="bg1"/>
            </a:solidFill>
            <a:ln w="381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04C32B2-DEE7-655A-EBF7-27FE2F1648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71832" y="2499360"/>
              <a:ext cx="394088" cy="4324"/>
            </a:xfrm>
            <a:prstGeom prst="straightConnector1">
              <a:avLst/>
            </a:prstGeom>
            <a:solidFill>
              <a:schemeClr val="bg1"/>
            </a:solidFill>
            <a:ln w="381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DE3FD3F-36B2-23CB-217C-6CF9120381B6}"/>
                </a:ext>
              </a:extLst>
            </p:cNvPr>
            <p:cNvSpPr txBox="1"/>
            <p:nvPr/>
          </p:nvSpPr>
          <p:spPr>
            <a:xfrm>
              <a:off x="6668108" y="3236636"/>
              <a:ext cx="23082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err="1"/>
                <a:t>q_received_kw</a:t>
              </a:r>
              <a:endParaRPr lang="en-GB" sz="1400" dirty="0"/>
            </a:p>
            <a:p>
              <a:pPr algn="ctr"/>
              <a:r>
                <a:rPr lang="en-GB" sz="1400" dirty="0"/>
                <a:t>                           </a:t>
              </a:r>
              <a:r>
                <a:rPr lang="en-GB" sz="1400" dirty="0" err="1"/>
                <a:t>q_demand_kw</a:t>
              </a:r>
              <a:endParaRPr lang="sl-SI" sz="1400" dirty="0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29328251-B957-0AFA-D8AB-E7E0C2180E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67075" y="3413760"/>
              <a:ext cx="629816" cy="20459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3FFD865-2476-9974-5C9A-F98660629286}"/>
                </a:ext>
              </a:extLst>
            </p:cNvPr>
            <p:cNvCxnSpPr>
              <a:cxnSpLocks/>
            </p:cNvCxnSpPr>
            <p:nvPr/>
          </p:nvCxnSpPr>
          <p:spPr>
            <a:xfrm>
              <a:off x="5660571" y="2993839"/>
              <a:ext cx="0" cy="515716"/>
            </a:xfrm>
            <a:prstGeom prst="straightConnector1">
              <a:avLst/>
            </a:prstGeom>
            <a:ln>
              <a:solidFill>
                <a:srgbClr val="00B0F0"/>
              </a:solidFill>
              <a:prstDash val="sys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314B5ECB-1A4A-DAE2-46CD-8BBE4D5AF2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0228" y="2993839"/>
              <a:ext cx="0" cy="317864"/>
            </a:xfrm>
            <a:prstGeom prst="straightConnector1">
              <a:avLst/>
            </a:prstGeom>
            <a:ln>
              <a:solidFill>
                <a:srgbClr val="00B0F0"/>
              </a:solidFill>
              <a:prstDash val="sys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27749263-2976-1D65-6F70-57CE4BBB58D8}"/>
                </a:ext>
              </a:extLst>
            </p:cNvPr>
            <p:cNvCxnSpPr>
              <a:cxnSpLocks/>
            </p:cNvCxnSpPr>
            <p:nvPr/>
          </p:nvCxnSpPr>
          <p:spPr>
            <a:xfrm>
              <a:off x="8425550" y="2998191"/>
              <a:ext cx="0" cy="515716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prstDash val="sys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5C9786CE-E228-EAF3-CF07-C90A17BD07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15207" y="2998191"/>
              <a:ext cx="0" cy="317864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prstDash val="sys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E454170-D5E1-52AD-D8D7-B4404E582D91}"/>
                </a:ext>
              </a:extLst>
            </p:cNvPr>
            <p:cNvSpPr txBox="1"/>
            <p:nvPr/>
          </p:nvSpPr>
          <p:spPr>
            <a:xfrm>
              <a:off x="2061551" y="1602196"/>
              <a:ext cx="8098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Pos 0</a:t>
              </a:r>
              <a:endParaRPr lang="sl-SI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481B801-5550-00D3-550F-D463A72F57C4}"/>
                </a:ext>
              </a:extLst>
            </p:cNvPr>
            <p:cNvSpPr txBox="1"/>
            <p:nvPr/>
          </p:nvSpPr>
          <p:spPr>
            <a:xfrm>
              <a:off x="4739437" y="1597838"/>
              <a:ext cx="8098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Pos 1</a:t>
              </a:r>
              <a:endParaRPr lang="sl-SI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271DF98-FC4E-8469-4729-8EE6798F0261}"/>
                </a:ext>
              </a:extLst>
            </p:cNvPr>
            <p:cNvSpPr txBox="1"/>
            <p:nvPr/>
          </p:nvSpPr>
          <p:spPr>
            <a:xfrm>
              <a:off x="7321532" y="1602190"/>
              <a:ext cx="8098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Pos 2</a:t>
              </a:r>
              <a:endParaRPr lang="sl-SI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657D907-3BD6-CAAE-1556-A54DBA3E3FAD}"/>
                </a:ext>
              </a:extLst>
            </p:cNvPr>
            <p:cNvSpPr txBox="1"/>
            <p:nvPr/>
          </p:nvSpPr>
          <p:spPr>
            <a:xfrm>
              <a:off x="10051676" y="1597828"/>
              <a:ext cx="8098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Pos 3</a:t>
              </a:r>
              <a:endParaRPr lang="sl-SI" dirty="0"/>
            </a:p>
          </p:txBody>
        </p:sp>
      </p:grpSp>
    </p:spTree>
    <p:extLst>
      <p:ext uri="{BB962C8B-B14F-4D97-AF65-F5344CB8AC3E}">
        <p14:creationId xmlns:p14="http://schemas.microsoft.com/office/powerpoint/2010/main" val="3487580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0E3191-5C9E-ABEE-0FDF-C9FF5025B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DF44CACD-4CF4-B55F-E23F-8A478C5E847C}"/>
              </a:ext>
            </a:extLst>
          </p:cNvPr>
          <p:cNvGrpSpPr/>
          <p:nvPr/>
        </p:nvGrpSpPr>
        <p:grpSpPr>
          <a:xfrm>
            <a:off x="136276" y="1163984"/>
            <a:ext cx="11907678" cy="3817319"/>
            <a:chOff x="136276" y="1163984"/>
            <a:chExt cx="11907678" cy="381731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ACE8377-8A0C-4241-4E41-5808D3212F05}"/>
                </a:ext>
              </a:extLst>
            </p:cNvPr>
            <p:cNvSpPr/>
            <p:nvPr/>
          </p:nvSpPr>
          <p:spPr>
            <a:xfrm>
              <a:off x="136276" y="1163984"/>
              <a:ext cx="11907678" cy="381731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F9D06A9-B4F5-91E6-7AB9-4ABBAE84F2A7}"/>
                </a:ext>
              </a:extLst>
            </p:cNvPr>
            <p:cNvSpPr/>
            <p:nvPr/>
          </p:nvSpPr>
          <p:spPr>
            <a:xfrm>
              <a:off x="1289575" y="1489166"/>
              <a:ext cx="10623751" cy="326571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 dirty="0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20816548-196B-B3C8-6B5B-307AA5D48B80}"/>
                </a:ext>
              </a:extLst>
            </p:cNvPr>
            <p:cNvSpPr/>
            <p:nvPr/>
          </p:nvSpPr>
          <p:spPr>
            <a:xfrm>
              <a:off x="4034963" y="2214320"/>
              <a:ext cx="2244235" cy="963827"/>
            </a:xfrm>
            <a:prstGeom prst="roundRect">
              <a:avLst>
                <a:gd name="adj" fmla="val 97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2E44A6B-D0E0-EF89-5616-FBA0D757EF9D}"/>
                </a:ext>
              </a:extLst>
            </p:cNvPr>
            <p:cNvSpPr txBox="1"/>
            <p:nvPr/>
          </p:nvSpPr>
          <p:spPr>
            <a:xfrm>
              <a:off x="4129276" y="2282468"/>
              <a:ext cx="2042829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BHP</a:t>
              </a:r>
            </a:p>
            <a:p>
              <a:pPr algn="ctr"/>
              <a:r>
                <a:rPr lang="en-GB" sz="2400" dirty="0"/>
                <a:t>CONTROLLER</a:t>
              </a:r>
              <a:endParaRPr lang="sl-SI" sz="1400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9526708-555D-E470-B883-B99CBAE374C5}"/>
                </a:ext>
              </a:extLst>
            </p:cNvPr>
            <p:cNvSpPr/>
            <p:nvPr/>
          </p:nvSpPr>
          <p:spPr>
            <a:xfrm>
              <a:off x="9286056" y="2223029"/>
              <a:ext cx="2462073" cy="963827"/>
            </a:xfrm>
            <a:prstGeom prst="roundRect">
              <a:avLst>
                <a:gd name="adj" fmla="val 977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824F4D0-0247-D361-A68D-0D8E23B0BB07}"/>
                </a:ext>
              </a:extLst>
            </p:cNvPr>
            <p:cNvSpPr txBox="1"/>
            <p:nvPr/>
          </p:nvSpPr>
          <p:spPr>
            <a:xfrm>
              <a:off x="9384910" y="2282632"/>
              <a:ext cx="2261286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CONSUMER</a:t>
              </a:r>
            </a:p>
            <a:p>
              <a:pPr algn="ctr"/>
              <a:r>
                <a:rPr lang="en-GB" sz="2400" dirty="0"/>
                <a:t>CONTROLLER</a:t>
              </a:r>
              <a:endParaRPr lang="sl-SI" sz="1400" dirty="0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B0B035BB-FDC2-72EC-57F9-805AC3F2C4C8}"/>
                </a:ext>
              </a:extLst>
            </p:cNvPr>
            <p:cNvSpPr/>
            <p:nvPr/>
          </p:nvSpPr>
          <p:spPr>
            <a:xfrm>
              <a:off x="1417527" y="2212892"/>
              <a:ext cx="2244235" cy="963827"/>
            </a:xfrm>
            <a:prstGeom prst="roundRect">
              <a:avLst>
                <a:gd name="adj" fmla="val 9770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E793DB0-AE23-8237-E55D-F6D7C1578D54}"/>
                </a:ext>
              </a:extLst>
            </p:cNvPr>
            <p:cNvSpPr txBox="1"/>
            <p:nvPr/>
          </p:nvSpPr>
          <p:spPr>
            <a:xfrm>
              <a:off x="1511841" y="2281040"/>
              <a:ext cx="2042829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GENERAL</a:t>
              </a:r>
            </a:p>
            <a:p>
              <a:pPr algn="ctr"/>
              <a:r>
                <a:rPr lang="en-GB" sz="2400" dirty="0"/>
                <a:t>CONTROLLER</a:t>
              </a:r>
              <a:endParaRPr lang="sl-SI" sz="1400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22CABDF-B05F-E82E-5D1F-6DD252411AED}"/>
                </a:ext>
              </a:extLst>
            </p:cNvPr>
            <p:cNvCxnSpPr>
              <a:cxnSpLocks/>
            </p:cNvCxnSpPr>
            <p:nvPr/>
          </p:nvCxnSpPr>
          <p:spPr>
            <a:xfrm>
              <a:off x="3653525" y="2694806"/>
              <a:ext cx="371006" cy="1428"/>
            </a:xfrm>
            <a:prstGeom prst="straightConnector1">
              <a:avLst/>
            </a:prstGeom>
            <a:solidFill>
              <a:schemeClr val="bg1"/>
            </a:solidFill>
            <a:ln w="381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27" name="Picture 26" descr="A green square with a white x in the center&#10;&#10;Description automatically generated">
              <a:extLst>
                <a:ext uri="{FF2B5EF4-FFF2-40B4-BE49-F238E27FC236}">
                  <a16:creationId xmlns:a16="http://schemas.microsoft.com/office/drawing/2014/main" id="{32D5111E-DEF7-08A7-F13D-9B252F931E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523" t="22258" r="38706" b="25125"/>
            <a:stretch/>
          </p:blipFill>
          <p:spPr>
            <a:xfrm>
              <a:off x="301305" y="2468427"/>
              <a:ext cx="758034" cy="777981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22786C8-4984-D1B3-C34E-6F253FE81F4C}"/>
                </a:ext>
              </a:extLst>
            </p:cNvPr>
            <p:cNvSpPr txBox="1"/>
            <p:nvPr/>
          </p:nvSpPr>
          <p:spPr>
            <a:xfrm>
              <a:off x="169499" y="3425066"/>
              <a:ext cx="88876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err="1"/>
                <a:t>t_source</a:t>
              </a:r>
              <a:endParaRPr lang="en-GB" sz="1400" dirty="0"/>
            </a:p>
            <a:p>
              <a:pPr algn="ctr"/>
              <a:r>
                <a:rPr lang="en-GB" sz="1400" dirty="0"/>
                <a:t>mode</a:t>
              </a:r>
            </a:p>
            <a:p>
              <a:pPr algn="ctr"/>
              <a:r>
                <a:rPr lang="en-GB" sz="1400" dirty="0"/>
                <a:t>demand</a:t>
              </a:r>
              <a:endParaRPr lang="sl-SI" sz="1400" dirty="0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F2F54AD-6CDA-5DE4-A996-2FBEC8179A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3737" y="3596641"/>
              <a:ext cx="1079863" cy="87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372F03A-81F2-E013-4404-72EBA7A183D4}"/>
                </a:ext>
              </a:extLst>
            </p:cNvPr>
            <p:cNvSpPr txBox="1"/>
            <p:nvPr/>
          </p:nvSpPr>
          <p:spPr>
            <a:xfrm>
              <a:off x="2041621" y="3425066"/>
              <a:ext cx="112947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err="1"/>
                <a:t>t_source_c</a:t>
              </a:r>
              <a:endParaRPr lang="en-GB" sz="1400" dirty="0"/>
            </a:p>
            <a:p>
              <a:pPr algn="ctr"/>
              <a:r>
                <a:rPr lang="en-GB" sz="1400" dirty="0" err="1"/>
                <a:t>mode_c</a:t>
              </a:r>
              <a:endParaRPr lang="en-GB" sz="1400" dirty="0"/>
            </a:p>
            <a:p>
              <a:pPr algn="ctr"/>
              <a:r>
                <a:rPr lang="en-GB" sz="1400" dirty="0" err="1"/>
                <a:t>demand_c</a:t>
              </a:r>
              <a:endParaRPr lang="sl-SI" sz="14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64DAE28-BE69-3881-3D34-706D6D3B17AE}"/>
                </a:ext>
              </a:extLst>
            </p:cNvPr>
            <p:cNvCxnSpPr>
              <a:cxnSpLocks/>
            </p:cNvCxnSpPr>
            <p:nvPr/>
          </p:nvCxnSpPr>
          <p:spPr>
            <a:xfrm>
              <a:off x="931817" y="3805646"/>
              <a:ext cx="132370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53484DB-44D6-6A9D-615C-7D9798B24509}"/>
                </a:ext>
              </a:extLst>
            </p:cNvPr>
            <p:cNvSpPr txBox="1"/>
            <p:nvPr/>
          </p:nvSpPr>
          <p:spPr>
            <a:xfrm>
              <a:off x="4079857" y="3414223"/>
              <a:ext cx="204282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err="1"/>
                <a:t>t_source</a:t>
              </a:r>
              <a:endParaRPr lang="en-GB" sz="1400" dirty="0"/>
            </a:p>
            <a:p>
              <a:r>
                <a:rPr lang="en-GB" sz="1400" dirty="0"/>
                <a:t>   mode</a:t>
              </a:r>
            </a:p>
            <a:p>
              <a:pPr marL="0" lvl="1" algn="r"/>
              <a:r>
                <a:rPr lang="en-GB" sz="1400" dirty="0" err="1"/>
                <a:t>q_floor</a:t>
              </a:r>
              <a:endParaRPr lang="sl-SI" sz="14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72944D-02C0-E964-A93B-6A0C8E89AC6D}"/>
                </a:ext>
              </a:extLst>
            </p:cNvPr>
            <p:cNvSpPr txBox="1"/>
            <p:nvPr/>
          </p:nvSpPr>
          <p:spPr>
            <a:xfrm>
              <a:off x="9655313" y="3432347"/>
              <a:ext cx="17394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err="1"/>
                <a:t>q_received_kw</a:t>
              </a:r>
              <a:endParaRPr lang="en-GB" sz="1400" dirty="0"/>
            </a:p>
            <a:p>
              <a:pPr algn="ctr"/>
              <a:r>
                <a:rPr lang="en-GB" sz="1400" dirty="0" err="1"/>
                <a:t>q_demand_kw</a:t>
              </a:r>
              <a:endParaRPr lang="sl-SI" sz="1400" dirty="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E39B4971-37B3-59AF-8238-5A46C3AE722C}"/>
                </a:ext>
              </a:extLst>
            </p:cNvPr>
            <p:cNvCxnSpPr>
              <a:cxnSpLocks/>
            </p:cNvCxnSpPr>
            <p:nvPr/>
          </p:nvCxnSpPr>
          <p:spPr>
            <a:xfrm>
              <a:off x="3100251" y="3587932"/>
              <a:ext cx="102761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44C6294E-946C-BFEB-4245-794384340A63}"/>
                </a:ext>
              </a:extLst>
            </p:cNvPr>
            <p:cNvCxnSpPr>
              <a:cxnSpLocks/>
              <a:endCxn id="41" idx="2"/>
            </p:cNvCxnSpPr>
            <p:nvPr/>
          </p:nvCxnSpPr>
          <p:spPr>
            <a:xfrm flipV="1">
              <a:off x="10524015" y="3955567"/>
              <a:ext cx="999" cy="46496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C0E0C22-E050-064C-B2A9-49486D0E49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4066" y="4417617"/>
              <a:ext cx="794589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99F0AE2-85CC-8FF0-75CD-137D6A5BD9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2309" y="4174710"/>
              <a:ext cx="0" cy="24290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6550DD1-2FAA-B680-58DF-FD9CD7B6DAB6}"/>
                </a:ext>
              </a:extLst>
            </p:cNvPr>
            <p:cNvSpPr txBox="1"/>
            <p:nvPr/>
          </p:nvSpPr>
          <p:spPr>
            <a:xfrm>
              <a:off x="1513710" y="1325003"/>
              <a:ext cx="1423284" cy="30777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400" dirty="0" err="1">
                  <a:solidFill>
                    <a:srgbClr val="C00000"/>
                  </a:solidFill>
                </a:rPr>
                <a:t>pandaprosumer</a:t>
              </a:r>
              <a:endParaRPr lang="sl-SI" dirty="0">
                <a:solidFill>
                  <a:srgbClr val="C00000"/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EBFD0BD-9661-2C43-B2DF-A1C45FCFF050}"/>
                </a:ext>
              </a:extLst>
            </p:cNvPr>
            <p:cNvSpPr txBox="1"/>
            <p:nvPr/>
          </p:nvSpPr>
          <p:spPr>
            <a:xfrm>
              <a:off x="219511" y="2008124"/>
              <a:ext cx="90455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/>
                <a:t>Data in external file</a:t>
              </a:r>
              <a:endParaRPr lang="sl-SI" dirty="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B21AEA5-EBFC-9026-4D48-089EBB75D0B3}"/>
                </a:ext>
              </a:extLst>
            </p:cNvPr>
            <p:cNvCxnSpPr>
              <a:cxnSpLocks/>
            </p:cNvCxnSpPr>
            <p:nvPr/>
          </p:nvCxnSpPr>
          <p:spPr>
            <a:xfrm>
              <a:off x="6285513" y="2698922"/>
              <a:ext cx="371006" cy="1428"/>
            </a:xfrm>
            <a:prstGeom prst="straightConnector1">
              <a:avLst/>
            </a:prstGeom>
            <a:solidFill>
              <a:schemeClr val="bg1"/>
            </a:solidFill>
            <a:ln w="381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624BA11-C436-4654-1C77-70065C040E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78582" y="3587932"/>
              <a:ext cx="663550" cy="40930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4051E822-A779-03FA-5D80-D0D8D902BCC8}"/>
                </a:ext>
              </a:extLst>
            </p:cNvPr>
            <p:cNvCxnSpPr>
              <a:cxnSpLocks/>
            </p:cNvCxnSpPr>
            <p:nvPr/>
          </p:nvCxnSpPr>
          <p:spPr>
            <a:xfrm>
              <a:off x="5689756" y="3176719"/>
              <a:ext cx="5649" cy="681179"/>
            </a:xfrm>
            <a:prstGeom prst="straightConnector1">
              <a:avLst/>
            </a:prstGeom>
            <a:ln>
              <a:solidFill>
                <a:srgbClr val="00B0F0"/>
              </a:solidFill>
              <a:prstDash val="sys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4913C8DA-8E0A-F15E-E99A-DA0ADA25FD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9413" y="3176719"/>
              <a:ext cx="0" cy="317864"/>
            </a:xfrm>
            <a:prstGeom prst="straightConnector1">
              <a:avLst/>
            </a:prstGeom>
            <a:ln>
              <a:solidFill>
                <a:srgbClr val="00B0F0"/>
              </a:solidFill>
              <a:prstDash val="sys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4539B92-AD6E-CC93-347A-06719B489732}"/>
                </a:ext>
              </a:extLst>
            </p:cNvPr>
            <p:cNvSpPr txBox="1"/>
            <p:nvPr/>
          </p:nvSpPr>
          <p:spPr>
            <a:xfrm>
              <a:off x="2090736" y="1785076"/>
              <a:ext cx="8098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Pos 0</a:t>
              </a:r>
              <a:endParaRPr lang="sl-SI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51E481C-C2F8-4518-ED9C-115E94A121CF}"/>
                </a:ext>
              </a:extLst>
            </p:cNvPr>
            <p:cNvSpPr txBox="1"/>
            <p:nvPr/>
          </p:nvSpPr>
          <p:spPr>
            <a:xfrm>
              <a:off x="4768622" y="1780718"/>
              <a:ext cx="8098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Pos 1</a:t>
              </a:r>
              <a:endParaRPr lang="sl-SI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CFF1FB7-5431-5C45-4607-BE0EDF50AA84}"/>
                </a:ext>
              </a:extLst>
            </p:cNvPr>
            <p:cNvSpPr txBox="1"/>
            <p:nvPr/>
          </p:nvSpPr>
          <p:spPr>
            <a:xfrm>
              <a:off x="10154888" y="1793779"/>
              <a:ext cx="8098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Pos 2</a:t>
              </a:r>
              <a:endParaRPr lang="sl-SI" dirty="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7261533-4D04-A7F0-CF37-0FF03E703CFE}"/>
                </a:ext>
              </a:extLst>
            </p:cNvPr>
            <p:cNvCxnSpPr>
              <a:cxnSpLocks/>
            </p:cNvCxnSpPr>
            <p:nvPr/>
          </p:nvCxnSpPr>
          <p:spPr>
            <a:xfrm>
              <a:off x="971006" y="4001589"/>
              <a:ext cx="1188719" cy="43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79E11C42-BCFA-F63A-8EAF-6ABB8EBDD99E}"/>
                </a:ext>
              </a:extLst>
            </p:cNvPr>
            <p:cNvCxnSpPr>
              <a:cxnSpLocks/>
            </p:cNvCxnSpPr>
            <p:nvPr/>
          </p:nvCxnSpPr>
          <p:spPr>
            <a:xfrm>
              <a:off x="3004457" y="3788229"/>
              <a:ext cx="12366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04A3364B-02BE-6BC1-474E-573B089014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02504" y="3609435"/>
              <a:ext cx="942686" cy="17879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600ECDA-94F1-47D1-D1D1-DE333A715A7D}"/>
                </a:ext>
              </a:extLst>
            </p:cNvPr>
            <p:cNvSpPr/>
            <p:nvPr/>
          </p:nvSpPr>
          <p:spPr>
            <a:xfrm>
              <a:off x="6655639" y="2217829"/>
              <a:ext cx="2244235" cy="963825"/>
            </a:xfrm>
            <a:prstGeom prst="roundRect">
              <a:avLst>
                <a:gd name="adj" fmla="val 9770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6DDCEE3-A057-6F7A-213E-BE015553BFD8}"/>
                </a:ext>
              </a:extLst>
            </p:cNvPr>
            <p:cNvSpPr txBox="1"/>
            <p:nvPr/>
          </p:nvSpPr>
          <p:spPr>
            <a:xfrm>
              <a:off x="6742132" y="2277432"/>
              <a:ext cx="2065519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STORAGE CONTROLLER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39A4D37-09D4-2CD3-FE70-3F6CD5F5BDD5}"/>
                </a:ext>
              </a:extLst>
            </p:cNvPr>
            <p:cNvSpPr txBox="1"/>
            <p:nvPr/>
          </p:nvSpPr>
          <p:spPr>
            <a:xfrm>
              <a:off x="6694235" y="3419520"/>
              <a:ext cx="23082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err="1"/>
                <a:t>q_received_kw</a:t>
              </a:r>
              <a:endParaRPr lang="en-GB" sz="1400" dirty="0"/>
            </a:p>
            <a:p>
              <a:pPr algn="ctr"/>
              <a:r>
                <a:rPr lang="en-GB" sz="1400" dirty="0"/>
                <a:t>                           </a:t>
              </a:r>
              <a:r>
                <a:rPr lang="en-GB" sz="1400" dirty="0" err="1"/>
                <a:t>q_demand_kw</a:t>
              </a:r>
              <a:endParaRPr lang="sl-SI" sz="14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614198C-35EF-E97D-0937-94E1CB77CD8E}"/>
                </a:ext>
              </a:extLst>
            </p:cNvPr>
            <p:cNvCxnSpPr>
              <a:cxnSpLocks/>
            </p:cNvCxnSpPr>
            <p:nvPr/>
          </p:nvCxnSpPr>
          <p:spPr>
            <a:xfrm>
              <a:off x="8451677" y="3181075"/>
              <a:ext cx="0" cy="515716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prstDash val="sys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836BB72-EF72-A110-A0CA-574A028B00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1334" y="3181075"/>
              <a:ext cx="0" cy="317864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prstDash val="sys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F28CF3E-1061-2DA7-0A37-98774D680C13}"/>
                </a:ext>
              </a:extLst>
            </p:cNvPr>
            <p:cNvSpPr txBox="1"/>
            <p:nvPr/>
          </p:nvSpPr>
          <p:spPr>
            <a:xfrm>
              <a:off x="7347659" y="1785074"/>
              <a:ext cx="8098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Pos 2</a:t>
              </a:r>
              <a:endParaRPr lang="sl-SI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2A5F399-9DAD-16C3-FCF5-A8AE1658DDEA}"/>
                </a:ext>
              </a:extLst>
            </p:cNvPr>
            <p:cNvCxnSpPr>
              <a:cxnSpLocks/>
            </p:cNvCxnSpPr>
            <p:nvPr/>
          </p:nvCxnSpPr>
          <p:spPr>
            <a:xfrm>
              <a:off x="8902440" y="2711981"/>
              <a:ext cx="371006" cy="1428"/>
            </a:xfrm>
            <a:prstGeom prst="straightConnector1">
              <a:avLst/>
            </a:prstGeom>
            <a:solidFill>
              <a:schemeClr val="bg1"/>
            </a:solidFill>
            <a:ln w="381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1678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484</Words>
  <Application>Microsoft Office PowerPoint</Application>
  <PresentationFormat>Widescreen</PresentationFormat>
  <Paragraphs>215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Keber, Marko</dc:creator>
  <cp:lastModifiedBy>Keber, Marko</cp:lastModifiedBy>
  <cp:revision>25</cp:revision>
  <dcterms:created xsi:type="dcterms:W3CDTF">2024-12-24T15:57:16Z</dcterms:created>
  <dcterms:modified xsi:type="dcterms:W3CDTF">2025-04-04T10:42:03Z</dcterms:modified>
</cp:coreProperties>
</file>