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8" r:id="rId3"/>
    <p:sldId id="280" r:id="rId4"/>
    <p:sldId id="291" r:id="rId5"/>
    <p:sldId id="282" r:id="rId6"/>
    <p:sldId id="283" r:id="rId7"/>
    <p:sldId id="284" r:id="rId8"/>
    <p:sldId id="285" r:id="rId9"/>
    <p:sldId id="286" r:id="rId10"/>
    <p:sldId id="279" r:id="rId11"/>
    <p:sldId id="287" r:id="rId12"/>
    <p:sldId id="288" r:id="rId13"/>
    <p:sldId id="289" r:id="rId14"/>
    <p:sldId id="29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0D741-855E-4A1D-B30C-2BF8855B2062}"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1AD11-354D-4BD7-BA57-1680B9B155A8}" type="slidenum">
              <a:rPr lang="en-US" smtClean="0"/>
              <a:t>‹#›</a:t>
            </a:fld>
            <a:endParaRPr lang="en-US"/>
          </a:p>
        </p:txBody>
      </p:sp>
    </p:spTree>
    <p:extLst>
      <p:ext uri="{BB962C8B-B14F-4D97-AF65-F5344CB8AC3E}">
        <p14:creationId xmlns:p14="http://schemas.microsoft.com/office/powerpoint/2010/main" val="102254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A00733-1E21-49E6-BDD9-B553D56B759A}"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671397-92AF-418B-9C77-CFD3C45CA226}"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D59A-0D82-4EEF-A91A-01A916E95ECD}"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6C91FC-6105-4650-BB94-82F2E06F29B9}"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1C8C9E-D465-427E-A144-6A55800DDA99}"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2C0FF-00D4-4BEE-A15D-2659D28F6FC2}"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A86F23-0CDC-49F6-9B3F-506712484EA3}"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7359C-6AEB-47E0-8237-C37327474AD6}"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3E5182-7939-4F18-A7AA-B3E6C027D794}"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433762-D07B-48DA-BAA1-B0C468CF2054}"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B19B6-57CF-4C1E-9B44-700902C8AB67}" type="datetime1">
              <a:rPr lang="en-US" smtClean="0"/>
              <a:t>8/7/2023</a:t>
            </a:fld>
            <a:endParaRPr lang="en-US" dirty="0"/>
          </a:p>
        </p:txBody>
      </p:sp>
      <p:sp>
        <p:nvSpPr>
          <p:cNvPr id="6" name="Footer Placeholder 5"/>
          <p:cNvSpPr>
            <a:spLocks noGrp="1"/>
          </p:cNvSpPr>
          <p:nvPr>
            <p:ph type="ftr" sz="quarter" idx="11"/>
          </p:nvPr>
        </p:nvSpPr>
        <p:spPr/>
        <p:txBody>
          <a:bodyPr/>
          <a:lstStyle/>
          <a:p>
            <a:r>
              <a:rPr lang="en-US" smtClean="0"/>
              <a:t>Makueni County Climate Change Unit</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B80912-4844-45F9-90BA-3AD8A8927251}" type="datetime1">
              <a:rPr lang="en-US" smtClean="0"/>
              <a:t>8/7/2023</a:t>
            </a:fld>
            <a:endParaRPr lang="en-US" dirty="0"/>
          </a:p>
        </p:txBody>
      </p:sp>
      <p:sp>
        <p:nvSpPr>
          <p:cNvPr id="8" name="Footer Placeholder 7"/>
          <p:cNvSpPr>
            <a:spLocks noGrp="1"/>
          </p:cNvSpPr>
          <p:nvPr>
            <p:ph type="ftr" sz="quarter" idx="11"/>
          </p:nvPr>
        </p:nvSpPr>
        <p:spPr/>
        <p:txBody>
          <a:bodyPr/>
          <a:lstStyle/>
          <a:p>
            <a:r>
              <a:rPr lang="en-US" smtClean="0"/>
              <a:t>Makueni County Climate Change Unit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58FFF5-4CEE-4D1C-8145-AF26DC63DDBD}" type="datetime1">
              <a:rPr lang="en-US" smtClean="0"/>
              <a:t>8/7/2023</a:t>
            </a:fld>
            <a:endParaRPr lang="en-US" dirty="0"/>
          </a:p>
        </p:txBody>
      </p:sp>
      <p:sp>
        <p:nvSpPr>
          <p:cNvPr id="4" name="Footer Placeholder 3"/>
          <p:cNvSpPr>
            <a:spLocks noGrp="1"/>
          </p:cNvSpPr>
          <p:nvPr>
            <p:ph type="ftr" sz="quarter" idx="11"/>
          </p:nvPr>
        </p:nvSpPr>
        <p:spPr/>
        <p:txBody>
          <a:bodyPr/>
          <a:lstStyle/>
          <a:p>
            <a:r>
              <a:rPr lang="en-US" smtClean="0"/>
              <a:t>Makueni County Climate Change Unit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E79AD-DF23-4D40-992B-2BB4E34B5F64}" type="datetime1">
              <a:rPr lang="en-US" smtClean="0"/>
              <a:t>8/7/2023</a:t>
            </a:fld>
            <a:endParaRPr lang="en-US" dirty="0"/>
          </a:p>
        </p:txBody>
      </p:sp>
      <p:sp>
        <p:nvSpPr>
          <p:cNvPr id="3" name="Footer Placeholder 2"/>
          <p:cNvSpPr>
            <a:spLocks noGrp="1"/>
          </p:cNvSpPr>
          <p:nvPr>
            <p:ph type="ftr" sz="quarter" idx="11"/>
          </p:nvPr>
        </p:nvSpPr>
        <p:spPr/>
        <p:txBody>
          <a:bodyPr/>
          <a:lstStyle/>
          <a:p>
            <a:r>
              <a:rPr lang="en-US" smtClean="0"/>
              <a:t>Makueni County Climate Change Unit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D9C9E6-3C32-4B36-9EE2-DD385C7E8181}" type="datetime1">
              <a:rPr lang="en-US" smtClean="0"/>
              <a:t>8/7/2023</a:t>
            </a:fld>
            <a:endParaRPr lang="en-US" dirty="0"/>
          </a:p>
        </p:txBody>
      </p:sp>
      <p:sp>
        <p:nvSpPr>
          <p:cNvPr id="6" name="Footer Placeholder 5"/>
          <p:cNvSpPr>
            <a:spLocks noGrp="1"/>
          </p:cNvSpPr>
          <p:nvPr>
            <p:ph type="ftr" sz="quarter" idx="11"/>
          </p:nvPr>
        </p:nvSpPr>
        <p:spPr/>
        <p:txBody>
          <a:bodyPr/>
          <a:lstStyle/>
          <a:p>
            <a:r>
              <a:rPr lang="en-US" smtClean="0"/>
              <a:t>Makueni County Climate Change Unit</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Makueni County Climate Change Unit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899B1292-670B-4C75-A1F9-426A426DD483}" type="datetime1">
              <a:rPr lang="en-US" smtClean="0"/>
              <a:t>8/7/2023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932024-3F92-427E-BCD7-6258C9B87586}" type="datetime1">
              <a:rPr lang="en-US" smtClean="0"/>
              <a:t>8/7/2023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Makueni County Climate Change Unit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scription: C:\Users\NLaibuni\Documents\graphic job\courtofarms.jpg"/>
          <p:cNvPicPr/>
          <p:nvPr/>
        </p:nvPicPr>
        <p:blipFill>
          <a:blip r:embed="rId2">
            <a:extLst>
              <a:ext uri="{28A0092B-C50C-407E-A947-70E740481C1C}">
                <a14:useLocalDpi xmlns:a14="http://schemas.microsoft.com/office/drawing/2010/main" val="0"/>
              </a:ext>
            </a:extLst>
          </a:blip>
          <a:srcRect/>
          <a:stretch>
            <a:fillRect/>
          </a:stretch>
        </p:blipFill>
        <p:spPr bwMode="auto">
          <a:xfrm>
            <a:off x="-1" y="-4808"/>
            <a:ext cx="2455818" cy="1637666"/>
          </a:xfrm>
          <a:prstGeom prst="rect">
            <a:avLst/>
          </a:prstGeom>
          <a:noFill/>
          <a:ln>
            <a:noFill/>
          </a:ln>
        </p:spPr>
      </p:pic>
      <p:sp>
        <p:nvSpPr>
          <p:cNvPr id="2" name="Title 1"/>
          <p:cNvSpPr>
            <a:spLocks noGrp="1"/>
          </p:cNvSpPr>
          <p:nvPr>
            <p:ph type="ctrTitle"/>
          </p:nvPr>
        </p:nvSpPr>
        <p:spPr>
          <a:xfrm>
            <a:off x="222069" y="2142309"/>
            <a:ext cx="11815806" cy="1908527"/>
          </a:xfrm>
        </p:spPr>
        <p:txBody>
          <a:bodyPr/>
          <a:lstStyle/>
          <a:p>
            <a:pPr lvl="0" algn="ctr"/>
            <a:r>
              <a:rPr lang="en-US" sz="4800" dirty="0" smtClean="0">
                <a:solidFill>
                  <a:srgbClr val="FF0000"/>
                </a:solidFill>
              </a:rPr>
              <a:t>PCRA PROCEDURE </a:t>
            </a:r>
            <a:endParaRPr lang="en-US" sz="4800" dirty="0">
              <a:solidFill>
                <a:srgbClr val="FF0000"/>
              </a:solidFill>
            </a:endParaRPr>
          </a:p>
        </p:txBody>
      </p:sp>
      <p:sp>
        <p:nvSpPr>
          <p:cNvPr id="3" name="Subtitle 2"/>
          <p:cNvSpPr>
            <a:spLocks noGrp="1"/>
          </p:cNvSpPr>
          <p:nvPr>
            <p:ph type="subTitle" idx="1"/>
          </p:nvPr>
        </p:nvSpPr>
        <p:spPr/>
        <p:txBody>
          <a:bodyPr/>
          <a:lstStyle/>
          <a:p>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PCRA Technical Working Group TRAINING</a:t>
            </a:r>
          </a:p>
        </p:txBody>
      </p:sp>
      <p:pic>
        <p:nvPicPr>
          <p:cNvPr id="4" name="Picture 3" descr="Description: C:\Users\admin\Downloads\logo copy(1).png"/>
          <p:cNvPicPr/>
          <p:nvPr/>
        </p:nvPicPr>
        <p:blipFill>
          <a:blip r:embed="rId3" cstate="print">
            <a:extLst>
              <a:ext uri="{28A0092B-C50C-407E-A947-70E740481C1C}">
                <a14:useLocalDpi xmlns:a14="http://schemas.microsoft.com/office/drawing/2010/main" val="0"/>
              </a:ext>
            </a:extLst>
          </a:blip>
          <a:srcRect l="23215" r="25446"/>
          <a:stretch>
            <a:fillRect/>
          </a:stretch>
        </p:blipFill>
        <p:spPr bwMode="auto">
          <a:xfrm>
            <a:off x="9666513" y="0"/>
            <a:ext cx="2371361" cy="1841863"/>
          </a:xfrm>
          <a:prstGeom prst="rect">
            <a:avLst/>
          </a:prstGeom>
          <a:noFill/>
          <a:ln>
            <a:noFill/>
          </a:ln>
        </p:spPr>
      </p:pic>
      <p:sp>
        <p:nvSpPr>
          <p:cNvPr id="6" name="Date Placeholder 5"/>
          <p:cNvSpPr>
            <a:spLocks noGrp="1"/>
          </p:cNvSpPr>
          <p:nvPr>
            <p:ph type="dt" sz="half" idx="10"/>
          </p:nvPr>
        </p:nvSpPr>
        <p:spPr>
          <a:xfrm>
            <a:off x="8362063" y="5676237"/>
            <a:ext cx="2584611" cy="365125"/>
          </a:xfrm>
        </p:spPr>
        <p:txBody>
          <a:bodyPr/>
          <a:lstStyle/>
          <a:p>
            <a:fld id="{6BE40FF0-25EA-4991-AE9C-8EB6D6AE7D9A}" type="datetime1">
              <a:rPr lang="en-US" sz="2400" smtClean="0">
                <a:solidFill>
                  <a:schemeClr val="tx1"/>
                </a:solidFill>
              </a:rPr>
              <a:t>8/7/2023</a:t>
            </a:fld>
            <a:endParaRPr lang="en-US" sz="2400" dirty="0">
              <a:solidFill>
                <a:schemeClr val="tx1"/>
              </a:solidFill>
            </a:endParaRPr>
          </a:p>
        </p:txBody>
      </p:sp>
      <p:sp>
        <p:nvSpPr>
          <p:cNvPr id="7" name="Footer Placeholder 6"/>
          <p:cNvSpPr>
            <a:spLocks noGrp="1"/>
          </p:cNvSpPr>
          <p:nvPr>
            <p:ph type="ftr" sz="quarter" idx="11"/>
          </p:nvPr>
        </p:nvSpPr>
        <p:spPr>
          <a:xfrm>
            <a:off x="677333" y="5147732"/>
            <a:ext cx="7082003" cy="1258755"/>
          </a:xfrm>
        </p:spPr>
        <p:txBody>
          <a:bodyPr/>
          <a:lstStyle/>
          <a:p>
            <a:r>
              <a:rPr lang="en-US" sz="3200" dirty="0" smtClean="0">
                <a:solidFill>
                  <a:schemeClr val="tx1"/>
                </a:solidFill>
              </a:rPr>
              <a:t>Makueni County Climate Change Unit</a:t>
            </a:r>
            <a:endParaRPr lang="en-US" sz="3200" dirty="0">
              <a:solidFill>
                <a:schemeClr val="tx1"/>
              </a:solidFill>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solidFill>
                  <a:schemeClr val="tx1"/>
                </a:solidFill>
              </a:rPr>
              <a:pPr/>
              <a:t>1</a:t>
            </a:fld>
            <a:endParaRPr lang="en-US" dirty="0">
              <a:solidFill>
                <a:schemeClr val="tx1"/>
              </a:solidFill>
            </a:endParaRPr>
          </a:p>
        </p:txBody>
      </p:sp>
    </p:spTree>
    <p:extLst>
      <p:ext uri="{BB962C8B-B14F-4D97-AF65-F5344CB8AC3E}">
        <p14:creationId xmlns:p14="http://schemas.microsoft.com/office/powerpoint/2010/main" val="28574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13" y="289932"/>
            <a:ext cx="11412157" cy="5751430"/>
          </a:xfrm>
        </p:spPr>
        <p:txBody>
          <a:bodyPr/>
          <a:lstStyle/>
          <a:p>
            <a:pPr marL="0" indent="0">
              <a:lnSpc>
                <a:spcPct val="107000"/>
              </a:lnSpc>
              <a:spcBef>
                <a:spcPts val="1200"/>
              </a:spcBef>
              <a:buNone/>
            </a:pPr>
            <a:r>
              <a:rPr lang="en-GB" sz="2000" b="1" dirty="0">
                <a:solidFill>
                  <a:srgbClr val="FF0000"/>
                </a:solidFill>
                <a:latin typeface="Calibri Light" panose="020F0302020204030204" pitchFamily="34" charset="0"/>
                <a:ea typeface="Times New Roman" panose="02020603050405020304" pitchFamily="18" charset="0"/>
                <a:cs typeface="Times New Roman" panose="02020603050405020304" pitchFamily="18" charset="0"/>
              </a:rPr>
              <a:t>8. ADDITIONAL SCENARIO IMPACTS</a:t>
            </a:r>
            <a:endParaRPr lang="en-GB"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buNone/>
            </a:pPr>
            <a:r>
              <a:rPr lang="en-GB" sz="280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n-GB" sz="28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Future Climate </a:t>
            </a:r>
            <a:r>
              <a:rPr lang="en-GB" sz="280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Context </a:t>
            </a:r>
          </a:p>
          <a:p>
            <a:pPr marL="0" indent="0">
              <a:lnSpc>
                <a:spcPct val="107000"/>
              </a:lnSpc>
              <a:spcBef>
                <a:spcPts val="1200"/>
              </a:spcBef>
              <a:buNone/>
            </a:pPr>
            <a:r>
              <a:rPr lang="en-GB" sz="2000" dirty="0" smtClean="0">
                <a:latin typeface="Calibri" panose="020F0502020204030204" pitchFamily="34" charset="0"/>
                <a:ea typeface="Calibri" panose="020F0502020204030204" pitchFamily="34" charset="0"/>
                <a:cs typeface="Times New Roman" panose="02020603050405020304" pitchFamily="18" charset="0"/>
              </a:rPr>
              <a:t>Review </a:t>
            </a:r>
            <a:r>
              <a:rPr lang="en-GB" sz="2000" dirty="0">
                <a:latin typeface="Calibri" panose="020F0502020204030204" pitchFamily="34" charset="0"/>
                <a:ea typeface="Calibri" panose="020F0502020204030204" pitchFamily="34" charset="0"/>
                <a:cs typeface="Times New Roman" panose="02020603050405020304" pitchFamily="18" charset="0"/>
              </a:rPr>
              <a:t>the climate and weather hazard </a:t>
            </a:r>
            <a:r>
              <a:rPr lang="en-GB" sz="2000" i="1" dirty="0">
                <a:latin typeface="Calibri" panose="020F0502020204030204" pitchFamily="34" charset="0"/>
                <a:ea typeface="Calibri" panose="020F0502020204030204" pitchFamily="34" charset="0"/>
                <a:cs typeface="Times New Roman" panose="02020603050405020304" pitchFamily="18" charset="0"/>
              </a:rPr>
              <a:t>trends</a:t>
            </a:r>
            <a:r>
              <a:rPr lang="en-GB" sz="2000" dirty="0">
                <a:latin typeface="Calibri" panose="020F0502020204030204" pitchFamily="34" charset="0"/>
                <a:ea typeface="Calibri" panose="020F0502020204030204" pitchFamily="34" charset="0"/>
                <a:cs typeface="Times New Roman" panose="02020603050405020304" pitchFamily="18" charset="0"/>
              </a:rPr>
              <a:t> which the participants have identified, together with their associated </a:t>
            </a:r>
            <a:r>
              <a:rPr lang="en-GB" sz="2000" dirty="0" smtClean="0">
                <a:latin typeface="Calibri" panose="020F0502020204030204" pitchFamily="34" charset="0"/>
                <a:ea typeface="Calibri" panose="020F0502020204030204" pitchFamily="34" charset="0"/>
                <a:cs typeface="Times New Roman" panose="02020603050405020304" pitchFamily="18" charset="0"/>
              </a:rPr>
              <a:t>impacts, then </a:t>
            </a:r>
            <a:r>
              <a:rPr lang="en-GB" sz="2000" dirty="0">
                <a:latin typeface="Calibri" panose="020F0502020204030204" pitchFamily="34" charset="0"/>
                <a:ea typeface="Calibri" panose="020F0502020204030204" pitchFamily="34" charset="0"/>
                <a:cs typeface="Times New Roman" panose="02020603050405020304" pitchFamily="18" charset="0"/>
              </a:rPr>
              <a:t>generate a number of future hazard scenarios based around these trends by placing them with the context of national climate projections </a:t>
            </a:r>
            <a:endParaRPr lang="en-GB" sz="200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GB" sz="2400"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Template provided </a:t>
            </a:r>
          </a:p>
          <a:p>
            <a:pPr marL="0" indent="0">
              <a:lnSpc>
                <a:spcPct val="107000"/>
              </a:lnSpc>
              <a:spcBef>
                <a:spcPts val="1200"/>
              </a:spcBef>
              <a:buNone/>
            </a:pPr>
            <a:endParaRPr lang="en-GB" sz="2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Clr>
                <a:srgbClr val="5FCBEF"/>
              </a:buClr>
              <a:buNone/>
            </a:pPr>
            <a:r>
              <a:rPr lang="en-US"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 </a:t>
            </a:r>
            <a:endParaRPr lang="en-GB"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Date Placeholder 3"/>
          <p:cNvSpPr>
            <a:spLocks noGrp="1"/>
          </p:cNvSpPr>
          <p:nvPr>
            <p:ph type="dt" sz="half" idx="10"/>
          </p:nvPr>
        </p:nvSpPr>
        <p:spPr>
          <a:xfrm>
            <a:off x="7323531" y="6365609"/>
            <a:ext cx="911939" cy="365125"/>
          </a:xfrm>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a:xfrm>
            <a:off x="670726" y="6372985"/>
            <a:ext cx="6297612" cy="365125"/>
          </a:xfrm>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10</a:t>
            </a:fld>
            <a:endParaRPr lang="en-US" dirty="0"/>
          </a:p>
        </p:txBody>
      </p:sp>
      <p:pic>
        <p:nvPicPr>
          <p:cNvPr id="2" name="Picture 1"/>
          <p:cNvPicPr>
            <a:picLocks noChangeAspect="1"/>
          </p:cNvPicPr>
          <p:nvPr/>
        </p:nvPicPr>
        <p:blipFill>
          <a:blip r:embed="rId2"/>
          <a:stretch>
            <a:fillRect/>
          </a:stretch>
        </p:blipFill>
        <p:spPr>
          <a:xfrm>
            <a:off x="401442" y="2832409"/>
            <a:ext cx="11122228" cy="3533199"/>
          </a:xfrm>
          <a:prstGeom prst="rect">
            <a:avLst/>
          </a:prstGeom>
        </p:spPr>
      </p:pic>
    </p:spTree>
    <p:extLst>
      <p:ext uri="{BB962C8B-B14F-4D97-AF65-F5344CB8AC3E}">
        <p14:creationId xmlns:p14="http://schemas.microsoft.com/office/powerpoint/2010/main" val="249554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23" y="613955"/>
            <a:ext cx="11826250" cy="5427408"/>
          </a:xfrm>
        </p:spPr>
        <p:txBody>
          <a:bodyPr/>
          <a:lstStyle/>
          <a:p>
            <a:r>
              <a:rPr lang="en-GB"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9. EFFECTIVENESS EXISTING ADAPTATION OPTIONS</a:t>
            </a:r>
            <a:endParaRPr lang="en-GB" sz="2800" dirty="0"/>
          </a:p>
          <a:p>
            <a:pPr>
              <a:lnSpc>
                <a:spcPct val="107000"/>
              </a:lnSpc>
              <a:spcAft>
                <a:spcPts val="1000"/>
              </a:spcAft>
            </a:pPr>
            <a:r>
              <a:rPr lang="en-GB" sz="28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Table 1 Adaptation Options Response Categories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5FCBEF"/>
              </a:buClr>
              <a:buFont typeface="Symbol" panose="05050102010706020507" pitchFamily="18" charset="2"/>
              <a:buChar char=""/>
            </a:pPr>
            <a:endParaRPr lang="en-US" sz="1100"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5FCBEF"/>
              </a:buClr>
              <a:buFont typeface="Symbol" panose="05050102010706020507" pitchFamily="18" charset="2"/>
              <a:buChar char=""/>
            </a:pPr>
            <a:endParaRPr lang="en-US" sz="1100" kern="100"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Clr>
                <a:srgbClr val="5FCBEF"/>
              </a:buClr>
              <a:buNone/>
            </a:pPr>
            <a:endParaRPr lang="en-US" sz="1100"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Clr>
                <a:srgbClr val="5FCBEF"/>
              </a:buClr>
              <a:buNone/>
            </a:pPr>
            <a:endParaRPr lang="en-GB" sz="1100" kern="100"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11</a:t>
            </a:fld>
            <a:endParaRPr lang="en-US" dirty="0"/>
          </a:p>
        </p:txBody>
      </p:sp>
      <p:pic>
        <p:nvPicPr>
          <p:cNvPr id="2" name="Picture 1"/>
          <p:cNvPicPr>
            <a:picLocks noChangeAspect="1"/>
          </p:cNvPicPr>
          <p:nvPr/>
        </p:nvPicPr>
        <p:blipFill>
          <a:blip r:embed="rId2"/>
          <a:stretch>
            <a:fillRect/>
          </a:stretch>
        </p:blipFill>
        <p:spPr>
          <a:xfrm>
            <a:off x="200722" y="1940312"/>
            <a:ext cx="11826251" cy="4101049"/>
          </a:xfrm>
          <a:prstGeom prst="rect">
            <a:avLst/>
          </a:prstGeom>
        </p:spPr>
      </p:pic>
    </p:spTree>
    <p:extLst>
      <p:ext uri="{BB962C8B-B14F-4D97-AF65-F5344CB8AC3E}">
        <p14:creationId xmlns:p14="http://schemas.microsoft.com/office/powerpoint/2010/main" val="1426298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GB" alt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10. ADDITIONAL ADAPTATION OPTIONS</a:t>
            </a:r>
            <a:endParaRPr lang="en-GB" altLang="en-US" dirty="0"/>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a:xfrm>
            <a:off x="433930" y="6041362"/>
            <a:ext cx="6297612" cy="365125"/>
          </a:xfrm>
        </p:spPr>
        <p:txBody>
          <a:bodyPr/>
          <a:lstStyle/>
          <a:p>
            <a:r>
              <a:rPr lang="en-US" sz="2000" b="1" dirty="0" smtClean="0"/>
              <a:t>Makueni County Climate Change Unit</a:t>
            </a:r>
            <a:endParaRPr lang="en-US" sz="2000" b="1" dirty="0"/>
          </a:p>
        </p:txBody>
      </p:sp>
      <p:sp>
        <p:nvSpPr>
          <p:cNvPr id="6" name="Slide Number Placeholder 5"/>
          <p:cNvSpPr>
            <a:spLocks noGrp="1"/>
          </p:cNvSpPr>
          <p:nvPr>
            <p:ph type="sldNum" sz="quarter" idx="12"/>
          </p:nvPr>
        </p:nvSpPr>
        <p:spPr/>
        <p:txBody>
          <a:bodyPr/>
          <a:lstStyle/>
          <a:p>
            <a:fld id="{519954A3-9DFD-4C44-94BA-B95130A3BA1C}" type="slidenum">
              <a:rPr lang="en-US" smtClean="0"/>
              <a:t>12</a:t>
            </a:fld>
            <a:endParaRPr lang="en-US" dirty="0"/>
          </a:p>
        </p:txBody>
      </p:sp>
      <p:pic>
        <p:nvPicPr>
          <p:cNvPr id="7" name="Picture 6"/>
          <p:cNvPicPr>
            <a:picLocks noChangeAspect="1"/>
          </p:cNvPicPr>
          <p:nvPr/>
        </p:nvPicPr>
        <p:blipFill>
          <a:blip r:embed="rId2"/>
          <a:stretch>
            <a:fillRect/>
          </a:stretch>
        </p:blipFill>
        <p:spPr>
          <a:xfrm>
            <a:off x="433930" y="1364272"/>
            <a:ext cx="11904556" cy="4480190"/>
          </a:xfrm>
          <a:prstGeom prst="rect">
            <a:avLst/>
          </a:prstGeom>
        </p:spPr>
      </p:pic>
    </p:spTree>
    <p:extLst>
      <p:ext uri="{BB962C8B-B14F-4D97-AF65-F5344CB8AC3E}">
        <p14:creationId xmlns:p14="http://schemas.microsoft.com/office/powerpoint/2010/main" val="737521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90655"/>
            <a:ext cx="11276773" cy="5550708"/>
          </a:xfrm>
        </p:spPr>
        <p:txBody>
          <a:bodyPr>
            <a:normAutofit/>
          </a:bodyPr>
          <a:lstStyle/>
          <a:p>
            <a:pPr marL="0" indent="0">
              <a:lnSpc>
                <a:spcPct val="107000"/>
              </a:lnSpc>
              <a:spcBef>
                <a:spcPts val="1200"/>
              </a:spcBef>
              <a:buNone/>
            </a:pPr>
            <a:r>
              <a:rPr lang="en-GB" sz="2800" b="1" dirty="0">
                <a:solidFill>
                  <a:srgbClr val="FF0000"/>
                </a:solidFill>
                <a:latin typeface="Calibri Light" panose="020F0302020204030204" pitchFamily="34" charset="0"/>
                <a:ea typeface="Times New Roman" panose="02020603050405020304" pitchFamily="18" charset="0"/>
                <a:cs typeface="Times New Roman" panose="02020603050405020304" pitchFamily="18" charset="0"/>
              </a:rPr>
              <a:t>11:WARD CLIMATE CHANGE ACTION PLANS</a:t>
            </a:r>
            <a:endParaRPr lang="en-GB"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buNone/>
            </a:pPr>
            <a:r>
              <a:rPr lang="en-GB" sz="300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PCRA </a:t>
            </a:r>
            <a:r>
              <a:rPr lang="en-GB" sz="30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Session Five Adaptation Priority Objectives</a:t>
            </a:r>
            <a:br>
              <a:rPr lang="en-GB" sz="30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r>
              <a:rPr lang="en-GB" sz="3000" b="1" dirty="0" smtClean="0">
                <a:latin typeface="Calibri" panose="020F0502020204030204" pitchFamily="34" charset="0"/>
                <a:ea typeface="Calibri" panose="020F0502020204030204" pitchFamily="34" charset="0"/>
                <a:cs typeface="Times New Roman" panose="02020603050405020304" pitchFamily="18" charset="0"/>
              </a:rPr>
              <a:t>Session </a:t>
            </a:r>
            <a:r>
              <a:rPr lang="en-GB" sz="3000" b="1" dirty="0">
                <a:latin typeface="Calibri" panose="020F0502020204030204" pitchFamily="34" charset="0"/>
                <a:ea typeface="Calibri" panose="020F0502020204030204" pitchFamily="34" charset="0"/>
                <a:cs typeface="Times New Roman" panose="02020603050405020304" pitchFamily="18" charset="0"/>
              </a:rPr>
              <a:t>Objective</a:t>
            </a:r>
            <a:br>
              <a:rPr lang="en-GB" sz="3000" b="1" dirty="0">
                <a:latin typeface="Calibri" panose="020F0502020204030204" pitchFamily="34" charset="0"/>
                <a:ea typeface="Calibri" panose="020F0502020204030204" pitchFamily="34" charset="0"/>
                <a:cs typeface="Times New Roman" panose="02020603050405020304" pitchFamily="18" charset="0"/>
              </a:rPr>
            </a:br>
            <a:r>
              <a:rPr lang="en-GB" sz="3000" dirty="0">
                <a:latin typeface="Calibri" panose="020F0502020204030204" pitchFamily="34" charset="0"/>
                <a:ea typeface="Calibri" panose="020F0502020204030204" pitchFamily="34" charset="0"/>
                <a:cs typeface="Times New Roman" panose="02020603050405020304" pitchFamily="18" charset="0"/>
              </a:rPr>
              <a:t>Stakeholders in the different table groups review adaptation options and identify broad thematic adaptation priorities covering both current and future climate risks. The session encourages the integration of priorities between stakeholder and sectors, and distinguished priorities at different </a:t>
            </a:r>
            <a:r>
              <a:rPr lang="en-GB" sz="3000" dirty="0" smtClean="0">
                <a:latin typeface="Calibri" panose="020F0502020204030204" pitchFamily="34" charset="0"/>
                <a:ea typeface="Calibri" panose="020F0502020204030204" pitchFamily="34" charset="0"/>
                <a:cs typeface="Times New Roman" panose="02020603050405020304" pitchFamily="18" charset="0"/>
              </a:rPr>
              <a:t>scales.</a:t>
            </a:r>
          </a:p>
          <a:p>
            <a:pPr marL="0" indent="0">
              <a:lnSpc>
                <a:spcPct val="107000"/>
              </a:lnSpc>
              <a:spcBef>
                <a:spcPts val="1200"/>
              </a:spcBef>
              <a:buNone/>
            </a:pPr>
            <a:r>
              <a:rPr lang="en-GB" sz="3000" b="1" dirty="0" smtClean="0">
                <a:latin typeface="Calibri" panose="020F0502020204030204" pitchFamily="34" charset="0"/>
                <a:ea typeface="Calibri" panose="020F0502020204030204" pitchFamily="34" charset="0"/>
                <a:cs typeface="Times New Roman" panose="02020603050405020304" pitchFamily="18" charset="0"/>
              </a:rPr>
              <a:t>Review </a:t>
            </a:r>
            <a:r>
              <a:rPr lang="en-GB" sz="3000" b="1" dirty="0">
                <a:latin typeface="Calibri" panose="020F0502020204030204" pitchFamily="34" charset="0"/>
                <a:ea typeface="Calibri" panose="020F0502020204030204" pitchFamily="34" charset="0"/>
                <a:cs typeface="Times New Roman" panose="02020603050405020304" pitchFamily="18" charset="0"/>
              </a:rPr>
              <a:t>and rank adaptation options to produce an adaptation </a:t>
            </a:r>
            <a:r>
              <a:rPr lang="en-GB" sz="3000" b="1" dirty="0" smtClean="0">
                <a:latin typeface="Calibri" panose="020F0502020204030204" pitchFamily="34" charset="0"/>
                <a:ea typeface="Calibri" panose="020F0502020204030204" pitchFamily="34" charset="0"/>
                <a:cs typeface="Times New Roman" panose="02020603050405020304" pitchFamily="18" charset="0"/>
              </a:rPr>
              <a:t>pathway.</a:t>
            </a:r>
            <a:endParaRPr lang="en-GB" sz="3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3413050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57561"/>
            <a:ext cx="11053749" cy="5301239"/>
          </a:xfrm>
        </p:spPr>
        <p:txBody>
          <a:bodyPr>
            <a:normAutofit fontScale="92500"/>
          </a:bodyPr>
          <a:lstStyle/>
          <a:p>
            <a:pPr marL="0" indent="0">
              <a:lnSpc>
                <a:spcPct val="107000"/>
              </a:lnSpc>
              <a:spcAft>
                <a:spcPts val="800"/>
              </a:spcAft>
              <a:buNone/>
            </a:pPr>
            <a:r>
              <a:rPr lang="en-GB" sz="3200" b="1" dirty="0">
                <a:latin typeface="Calibri" panose="020F0502020204030204" pitchFamily="34" charset="0"/>
                <a:ea typeface="Calibri" panose="020F0502020204030204" pitchFamily="34" charset="0"/>
                <a:cs typeface="Times New Roman" panose="02020603050405020304" pitchFamily="18" charset="0"/>
              </a:rPr>
              <a:t>Table Groups review other groups’ priorities and reconsider their </a:t>
            </a:r>
            <a:r>
              <a:rPr lang="en-GB" sz="3200" b="1" dirty="0" smtClean="0">
                <a:latin typeface="Calibri" panose="020F0502020204030204" pitchFamily="34" charset="0"/>
                <a:ea typeface="Calibri" panose="020F0502020204030204" pitchFamily="34" charset="0"/>
                <a:cs typeface="Times New Roman" panose="02020603050405020304" pitchFamily="18" charset="0"/>
              </a:rPr>
              <a:t>own</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200" dirty="0">
                <a:latin typeface="Calibri" panose="020F0502020204030204" pitchFamily="34" charset="0"/>
                <a:ea typeface="Calibri" panose="020F0502020204030204" pitchFamily="34" charset="0"/>
                <a:cs typeface="Times New Roman" panose="02020603050405020304" pitchFamily="18" charset="0"/>
              </a:rPr>
              <a:t>Now that the table groups have had an opportunity to view each other’s priorities </a:t>
            </a:r>
            <a:r>
              <a:rPr lang="en-GB" sz="3200" dirty="0" smtClean="0">
                <a:latin typeface="Calibri" panose="020F0502020204030204" pitchFamily="34" charset="0"/>
                <a:ea typeface="Calibri" panose="020F0502020204030204" pitchFamily="34" charset="0"/>
                <a:cs typeface="Times New Roman" panose="02020603050405020304" pitchFamily="18" charset="0"/>
              </a:rPr>
              <a:t>,  </a:t>
            </a:r>
            <a:r>
              <a:rPr lang="en-GB" sz="3200" dirty="0">
                <a:latin typeface="Calibri" panose="020F0502020204030204" pitchFamily="34" charset="0"/>
                <a:ea typeface="Calibri" panose="020F0502020204030204" pitchFamily="34" charset="0"/>
                <a:cs typeface="Times New Roman" panose="02020603050405020304" pitchFamily="18" charset="0"/>
              </a:rPr>
              <a:t>Ask the participants to consider whether there are any synergies or commonalities between their priorities and those proposed by other groups. What opportunities are there for complimentary or cohesion?  (10 min</a:t>
            </a:r>
            <a:r>
              <a:rPr lang="en-GB" sz="32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32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Refine into ward CCAP for upscaling to County CCAP (report writing process to be shared later.)</a:t>
            </a:r>
            <a:endParaRPr lang="en-GB" sz="32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a:xfrm>
            <a:off x="7205133" y="6041362"/>
            <a:ext cx="1298787" cy="365125"/>
          </a:xfrm>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a:solidFill>
                  <a:schemeClr val="tx1"/>
                </a:solidFill>
              </a:rPr>
              <a:t>Makueni County Climate Change Unit</a:t>
            </a:r>
          </a:p>
        </p:txBody>
      </p:sp>
      <p:sp>
        <p:nvSpPr>
          <p:cNvPr id="6" name="Slide Number Placeholder 5"/>
          <p:cNvSpPr>
            <a:spLocks noGrp="1"/>
          </p:cNvSpPr>
          <p:nvPr>
            <p:ph type="sldNum" sz="quarter" idx="12"/>
          </p:nvPr>
        </p:nvSpPr>
        <p:spPr>
          <a:xfrm>
            <a:off x="8117072" y="6223924"/>
            <a:ext cx="683339" cy="365125"/>
          </a:xfrm>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1294030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6895" y="825181"/>
            <a:ext cx="10028542" cy="528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escription: C:\Users\NLaibuni\Documents\graphic job\courtofarms.jpg"/>
          <p:cNvPicPr/>
          <p:nvPr/>
        </p:nvPicPr>
        <p:blipFill>
          <a:blip r:embed="rId3">
            <a:extLst>
              <a:ext uri="{28A0092B-C50C-407E-A947-70E740481C1C}">
                <a14:useLocalDpi xmlns:a14="http://schemas.microsoft.com/office/drawing/2010/main" val="0"/>
              </a:ext>
            </a:extLst>
          </a:blip>
          <a:srcRect/>
          <a:stretch>
            <a:fillRect/>
          </a:stretch>
        </p:blipFill>
        <p:spPr bwMode="auto">
          <a:xfrm>
            <a:off x="-1" y="8254"/>
            <a:ext cx="1058092" cy="1102089"/>
          </a:xfrm>
          <a:prstGeom prst="rect">
            <a:avLst/>
          </a:prstGeom>
          <a:noFill/>
          <a:ln>
            <a:noFill/>
          </a:ln>
        </p:spPr>
      </p:pic>
      <p:pic>
        <p:nvPicPr>
          <p:cNvPr id="5" name="Picture 4" descr="Description: C:\Users\admin\Downloads\logo copy(1).png"/>
          <p:cNvPicPr/>
          <p:nvPr/>
        </p:nvPicPr>
        <p:blipFill>
          <a:blip r:embed="rId4" cstate="print">
            <a:extLst>
              <a:ext uri="{28A0092B-C50C-407E-A947-70E740481C1C}">
                <a14:useLocalDpi xmlns:a14="http://schemas.microsoft.com/office/drawing/2010/main" val="0"/>
              </a:ext>
            </a:extLst>
          </a:blip>
          <a:srcRect l="23215" r="25446"/>
          <a:stretch>
            <a:fillRect/>
          </a:stretch>
        </p:blipFill>
        <p:spPr bwMode="auto">
          <a:xfrm>
            <a:off x="11035437" y="0"/>
            <a:ext cx="1002438" cy="1110343"/>
          </a:xfrm>
          <a:prstGeom prst="rect">
            <a:avLst/>
          </a:prstGeom>
          <a:noFill/>
          <a:ln>
            <a:noFill/>
          </a:ln>
        </p:spPr>
      </p:pic>
      <p:sp>
        <p:nvSpPr>
          <p:cNvPr id="6" name="Date Placeholder 5"/>
          <p:cNvSpPr>
            <a:spLocks noGrp="1"/>
          </p:cNvSpPr>
          <p:nvPr>
            <p:ph type="dt" sz="half" idx="10"/>
          </p:nvPr>
        </p:nvSpPr>
        <p:spPr/>
        <p:txBody>
          <a:bodyPr/>
          <a:lstStyle/>
          <a:p>
            <a:fld id="{87B6F50A-D017-4FEC-859C-387B5E7547F0}" type="datetime1">
              <a:rPr lang="en-US" sz="1200" smtClean="0">
                <a:solidFill>
                  <a:schemeClr val="tx1"/>
                </a:solidFill>
              </a:rPr>
              <a:t>8/7/2023</a:t>
            </a:fld>
            <a:endParaRPr lang="en-US" sz="1200" dirty="0">
              <a:solidFill>
                <a:schemeClr val="tx1"/>
              </a:solidFill>
            </a:endParaRPr>
          </a:p>
        </p:txBody>
      </p:sp>
      <p:sp>
        <p:nvSpPr>
          <p:cNvPr id="7" name="Footer Placeholder 6"/>
          <p:cNvSpPr>
            <a:spLocks noGrp="1"/>
          </p:cNvSpPr>
          <p:nvPr>
            <p:ph type="ftr" sz="quarter" idx="11"/>
          </p:nvPr>
        </p:nvSpPr>
        <p:spPr>
          <a:xfrm>
            <a:off x="630147" y="6269435"/>
            <a:ext cx="6297612" cy="365125"/>
          </a:xfrm>
        </p:spPr>
        <p:txBody>
          <a:bodyPr/>
          <a:lstStyle/>
          <a:p>
            <a:r>
              <a:rPr lang="en-US" sz="2000" dirty="0" smtClean="0">
                <a:solidFill>
                  <a:schemeClr val="tx1"/>
                </a:solidFill>
              </a:rPr>
              <a:t>Ajelicah - Makueni County Climate Change Unit</a:t>
            </a:r>
            <a:endParaRPr lang="en-US" sz="2000" dirty="0">
              <a:solidFill>
                <a:schemeClr val="tx1"/>
              </a:solidFill>
            </a:endParaRPr>
          </a:p>
        </p:txBody>
      </p:sp>
      <p:sp>
        <p:nvSpPr>
          <p:cNvPr id="8" name="Slide Number Placeholder 7"/>
          <p:cNvSpPr>
            <a:spLocks noGrp="1"/>
          </p:cNvSpPr>
          <p:nvPr>
            <p:ph type="sldNum" sz="quarter" idx="12"/>
          </p:nvPr>
        </p:nvSpPr>
        <p:spPr>
          <a:xfrm>
            <a:off x="8671820" y="6086873"/>
            <a:ext cx="683339" cy="365125"/>
          </a:xfrm>
        </p:spPr>
        <p:txBody>
          <a:bodyPr/>
          <a:lstStyle/>
          <a:p>
            <a:fld id="{D57F1E4F-1CFF-5643-939E-217C01CDF565}" type="slidenum">
              <a:rPr lang="en-US" smtClean="0">
                <a:solidFill>
                  <a:schemeClr val="tx1"/>
                </a:solidFill>
              </a:rPr>
              <a:pPr/>
              <a:t>15</a:t>
            </a:fld>
            <a:endParaRPr lang="en-US" dirty="0">
              <a:solidFill>
                <a:schemeClr val="tx1"/>
              </a:solidFill>
            </a:endParaRPr>
          </a:p>
        </p:txBody>
      </p:sp>
    </p:spTree>
    <p:extLst>
      <p:ext uri="{BB962C8B-B14F-4D97-AF65-F5344CB8AC3E}">
        <p14:creationId xmlns:p14="http://schemas.microsoft.com/office/powerpoint/2010/main" val="4168296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118" y="130628"/>
            <a:ext cx="11864898" cy="6557555"/>
          </a:xfrm>
        </p:spPr>
        <p:txBody>
          <a:bodyPr>
            <a:noAutofit/>
          </a:bodyPr>
          <a:lstStyle/>
          <a:p>
            <a:pPr marL="0" indent="0">
              <a:lnSpc>
                <a:spcPct val="107000"/>
              </a:lnSpc>
              <a:spcAft>
                <a:spcPts val="800"/>
              </a:spcAft>
              <a:buNone/>
            </a:pPr>
            <a:r>
              <a:rPr lang="en-GB"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STEP. 1 MAPPING PROCESS</a:t>
            </a:r>
          </a:p>
          <a:p>
            <a:pPr>
              <a:lnSpc>
                <a:spcPct val="107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Box 1. Suggested questions for structured sessions in community engagement fora</a:t>
            </a:r>
            <a:r>
              <a:rPr lang="en-GB" sz="2800" b="1"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800" dirty="0" smtClean="0">
                <a:latin typeface="Calibri" panose="020F0502020204030204" pitchFamily="34" charset="0"/>
                <a:ea typeface="Calibri" panose="020F0502020204030204" pitchFamily="34" charset="0"/>
                <a:cs typeface="Times New Roman" panose="02020603050405020304" pitchFamily="18" charset="0"/>
              </a:rPr>
              <a:t>A plenary/ Q/A  template provided</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i="1" dirty="0">
                <a:latin typeface="Calibri" panose="020F0502020204030204" pitchFamily="34" charset="0"/>
                <a:ea typeface="Calibri" panose="020F0502020204030204" pitchFamily="34" charset="0"/>
                <a:cs typeface="Times New Roman" panose="02020603050405020304" pitchFamily="18" charset="0"/>
              </a:rPr>
              <a:t>Perspectives and experiences of past and current local weather and </a:t>
            </a:r>
            <a:r>
              <a:rPr lang="en-GB" sz="2800" i="1" dirty="0" smtClean="0">
                <a:latin typeface="Calibri" panose="020F0502020204030204" pitchFamily="34" charset="0"/>
                <a:ea typeface="Calibri" panose="020F0502020204030204" pitchFamily="34" charset="0"/>
                <a:cs typeface="Times New Roman" panose="02020603050405020304" pitchFamily="18" charset="0"/>
              </a:rPr>
              <a:t>climate e.g.</a:t>
            </a:r>
            <a:r>
              <a:rPr lang="en-GB" sz="2800" dirty="0" smtClean="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GB" sz="2800" dirty="0">
                <a:latin typeface="Calibri" panose="020F0502020204030204" pitchFamily="34" charset="0"/>
                <a:ea typeface="Calibri" panose="020F0502020204030204" pitchFamily="34" charset="0"/>
                <a:cs typeface="Times New Roman" panose="02020603050405020304" pitchFamily="18" charset="0"/>
              </a:rPr>
              <a:t> </a:t>
            </a:r>
            <a:r>
              <a:rPr lang="en-GB" sz="2800" dirty="0" smtClean="0">
                <a:latin typeface="Calibri" panose="020F0502020204030204" pitchFamily="34" charset="0"/>
                <a:ea typeface="Calibri" panose="020F0502020204030204" pitchFamily="34" charset="0"/>
                <a:cs typeface="Times New Roman" panose="02020603050405020304" pitchFamily="18" charset="0"/>
              </a:rPr>
              <a:t> -What </a:t>
            </a:r>
            <a:r>
              <a:rPr lang="en-GB" sz="2800" dirty="0">
                <a:latin typeface="Calibri" panose="020F0502020204030204" pitchFamily="34" charset="0"/>
                <a:ea typeface="Calibri" panose="020F0502020204030204" pitchFamily="34" charset="0"/>
                <a:cs typeface="Times New Roman" panose="02020603050405020304" pitchFamily="18" charset="0"/>
              </a:rPr>
              <a:t>have been the main threats/hazards facing the community in the last 20-30 years? </a:t>
            </a:r>
            <a:endParaRPr lang="en-GB" sz="2800" dirty="0"/>
          </a:p>
          <a:p>
            <a:pPr marL="0" lvl="0" indent="0">
              <a:buNone/>
            </a:pPr>
            <a:r>
              <a:rPr lang="en-GB" sz="2800" dirty="0" smtClean="0">
                <a:latin typeface="Calibri" panose="020F0502020204030204" pitchFamily="34" charset="0"/>
                <a:ea typeface="Calibri" panose="020F0502020204030204" pitchFamily="34" charset="0"/>
                <a:cs typeface="Times New Roman" panose="02020603050405020304" pitchFamily="18" charset="0"/>
              </a:rPr>
              <a:t>  -Have </a:t>
            </a:r>
            <a:r>
              <a:rPr lang="en-GB" sz="2800" dirty="0">
                <a:latin typeface="Calibri" panose="020F0502020204030204" pitchFamily="34" charset="0"/>
                <a:ea typeface="Calibri" panose="020F0502020204030204" pitchFamily="34" charset="0"/>
                <a:cs typeface="Times New Roman" panose="02020603050405020304" pitchFamily="18" charset="0"/>
              </a:rPr>
              <a:t>you noticed changes in the climate over the last 20-30 years? Explain</a:t>
            </a:r>
            <a:r>
              <a:rPr lang="en-GB" sz="2800" dirty="0" smtClean="0">
                <a:latin typeface="Calibri" panose="020F0502020204030204" pitchFamily="34" charset="0"/>
                <a:ea typeface="Calibri" panose="020F0502020204030204" pitchFamily="34" charset="0"/>
                <a:cs typeface="Times New Roman" panose="02020603050405020304" pitchFamily="18"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smtClean="0">
                <a:solidFill>
                  <a:schemeClr val="accent2"/>
                </a:solidFill>
                <a:latin typeface="Calibri" panose="020F0502020204030204" pitchFamily="34" charset="0"/>
                <a:ea typeface="Calibri" panose="020F0502020204030204" pitchFamily="34" charset="0"/>
                <a:cs typeface="Times New Roman" panose="02020603050405020304" pitchFamily="18" charset="0"/>
              </a:rPr>
              <a:t>NB: </a:t>
            </a:r>
            <a:r>
              <a:rPr lang="en-GB"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U</a:t>
            </a:r>
            <a:r>
              <a:rPr lang="en-GB" sz="2800" dirty="0" smtClean="0">
                <a:solidFill>
                  <a:schemeClr val="accent2"/>
                </a:solidFill>
                <a:latin typeface="Calibri" panose="020F0502020204030204" pitchFamily="34" charset="0"/>
                <a:ea typeface="Calibri" panose="020F0502020204030204" pitchFamily="34" charset="0"/>
                <a:cs typeface="Times New Roman" panose="02020603050405020304" pitchFamily="18" charset="0"/>
              </a:rPr>
              <a:t>se the resource map and historical </a:t>
            </a:r>
            <a:r>
              <a:rPr lang="en-GB"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profile to blend with plenary to maximize on data </a:t>
            </a:r>
            <a:r>
              <a:rPr lang="en-GB" sz="2800" dirty="0" smtClean="0">
                <a:solidFill>
                  <a:schemeClr val="accent2"/>
                </a:solidFill>
                <a:latin typeface="Calibri" panose="020F0502020204030204" pitchFamily="34" charset="0"/>
                <a:ea typeface="Calibri" panose="020F0502020204030204" pitchFamily="34" charset="0"/>
                <a:cs typeface="Times New Roman" panose="02020603050405020304" pitchFamily="18" charset="0"/>
              </a:rPr>
              <a:t>collection</a:t>
            </a:r>
            <a:endParaRPr lang="en-GB"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mtClean="0"/>
              <a:t>8/7/2023</a:t>
            </a:fld>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97732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628" y="223025"/>
            <a:ext cx="11708781" cy="5818337"/>
          </a:xfrm>
        </p:spPr>
        <p:txBody>
          <a:bodyPr>
            <a:normAutofit fontScale="85000" lnSpcReduction="20000"/>
          </a:bodyPr>
          <a:lstStyle/>
          <a:p>
            <a:pPr marL="0" lvl="0" indent="0">
              <a:lnSpc>
                <a:spcPct val="107000"/>
              </a:lnSpc>
              <a:spcBef>
                <a:spcPts val="1200"/>
              </a:spcBef>
              <a:buClr>
                <a:srgbClr val="5FCBEF"/>
              </a:buClr>
              <a:buNone/>
            </a:pPr>
            <a:r>
              <a:rPr lang="en-GB" sz="3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STEP 2 HAZARDS AND SOCIAL, POLITICAL AND ECONOMIC CHALLENGES </a:t>
            </a:r>
            <a:r>
              <a:rPr lang="en-GB" sz="2800" b="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
            </a:r>
            <a:br>
              <a:rPr lang="en-GB" sz="2800" b="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br>
            <a:r>
              <a:rPr lang="en-GB" sz="2800" dirty="0">
                <a:solidFill>
                  <a:schemeClr val="accent2"/>
                </a:solidFill>
                <a:latin typeface="Calibri Light" panose="020F0302020204030204" pitchFamily="34" charset="0"/>
                <a:ea typeface="Times New Roman" panose="02020603050405020304" pitchFamily="18" charset="0"/>
                <a:cs typeface="Times New Roman" panose="02020603050405020304" pitchFamily="18" charset="0"/>
              </a:rPr>
              <a:t>Identifying current and historical climate hazards and </a:t>
            </a:r>
            <a:r>
              <a:rPr lang="en-GB" sz="2800" dirty="0" smtClean="0">
                <a:solidFill>
                  <a:schemeClr val="accent2"/>
                </a:solidFill>
                <a:latin typeface="Calibri Light" panose="020F0302020204030204" pitchFamily="34" charset="0"/>
                <a:ea typeface="Times New Roman" panose="02020603050405020304" pitchFamily="18" charset="0"/>
                <a:cs typeface="Times New Roman" panose="02020603050405020304" pitchFamily="18" charset="0"/>
              </a:rPr>
              <a:t>trends</a:t>
            </a:r>
          </a:p>
          <a:p>
            <a:pPr marL="0" lvl="0" indent="0">
              <a:lnSpc>
                <a:spcPct val="107000"/>
              </a:lnSpc>
              <a:spcAft>
                <a:spcPts val="800"/>
              </a:spcAft>
              <a:buClr>
                <a:srgbClr val="5FCBEF"/>
              </a:buClr>
              <a:buNone/>
            </a:pPr>
            <a:r>
              <a:rPr lang="en-US" sz="28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The aim of this section is to identify the challenges and risks that the community believes to be a problem for their livelihoods and well-being (climate and non-climate).</a:t>
            </a:r>
          </a:p>
          <a:p>
            <a:pPr marL="0" lvl="0" indent="0">
              <a:lnSpc>
                <a:spcPct val="107000"/>
              </a:lnSpc>
              <a:spcAft>
                <a:spcPts val="800"/>
              </a:spcAft>
              <a:buClr>
                <a:srgbClr val="5FCBEF"/>
              </a:buClr>
              <a:buNone/>
            </a:pPr>
            <a:r>
              <a:rPr lang="en-US" sz="28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2.1 Ask ‘What do you think are the main risks that your community is currently facing or has faced recently? These might include any of: climate related issues, conflict, insecurity, </a:t>
            </a:r>
            <a:r>
              <a:rPr lang="en-US" sz="2800" dirty="0" err="1">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covid</a:t>
            </a:r>
            <a:r>
              <a:rPr lang="en-US" sz="28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 pests, livestock and crop disease, pollution, political risks, economic risks etc. A plenary/ Q/A  template </a:t>
            </a:r>
            <a:r>
              <a:rPr lang="en-US" sz="2800"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provided</a:t>
            </a:r>
            <a:endParaRPr lang="en-GB" sz="2800" dirty="0">
              <a:solidFill>
                <a:srgbClr val="2C3C43"/>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Bef>
                <a:spcPts val="1200"/>
              </a:spcBef>
              <a:buClr>
                <a:srgbClr val="5FCBEF"/>
              </a:buClr>
              <a:buNone/>
            </a:pPr>
            <a:r>
              <a:rPr lang="en-GB" sz="2800" dirty="0" smtClean="0">
                <a:solidFill>
                  <a:schemeClr val="accent2"/>
                </a:solidFill>
                <a:latin typeface="Calibri Light" panose="020F0302020204030204" pitchFamily="34" charset="0"/>
                <a:ea typeface="Times New Roman" panose="02020603050405020304" pitchFamily="18" charset="0"/>
                <a:cs typeface="Times New Roman" panose="02020603050405020304" pitchFamily="18" charset="0"/>
              </a:rPr>
              <a:t>NB: Use both map and historical profile</a:t>
            </a:r>
            <a:endParaRPr lang="en-US" sz="2400" dirty="0" smtClean="0">
              <a:solidFill>
                <a:srgbClr val="4472C4"/>
              </a:solidFill>
              <a:latin typeface="Calibri Light" panose="020F0302020204030204" pitchFamily="34" charset="0"/>
              <a:ea typeface="Calibri" panose="020F0502020204030204" pitchFamily="34" charset="0"/>
              <a:cs typeface="Times New Roman" panose="02020603050405020304" pitchFamily="18" charset="0"/>
            </a:endParaRPr>
          </a:p>
          <a:p>
            <a:pPr marL="0" lvl="0" indent="0">
              <a:lnSpc>
                <a:spcPct val="107000"/>
              </a:lnSpc>
              <a:spcBef>
                <a:spcPts val="1200"/>
              </a:spcBef>
              <a:buNone/>
            </a:pPr>
            <a:r>
              <a:rPr lang="en-US" sz="3100" dirty="0" smtClean="0">
                <a:solidFill>
                  <a:srgbClr val="FF0000"/>
                </a:solidFill>
                <a:latin typeface="Calibri Light" panose="020F0302020204030204" pitchFamily="34" charset="0"/>
                <a:ea typeface="Calibri" panose="020F0502020204030204" pitchFamily="34" charset="0"/>
                <a:cs typeface="Times New Roman" panose="02020603050405020304" pitchFamily="18" charset="0"/>
              </a:rPr>
              <a:t>STEP </a:t>
            </a:r>
            <a:r>
              <a:rPr lang="en-US" sz="3100" dirty="0">
                <a:solidFill>
                  <a:srgbClr val="FF0000"/>
                </a:solidFill>
                <a:latin typeface="Calibri Light" panose="020F0302020204030204" pitchFamily="34" charset="0"/>
                <a:ea typeface="Calibri" panose="020F0502020204030204" pitchFamily="34" charset="0"/>
                <a:cs typeface="Times New Roman" panose="02020603050405020304" pitchFamily="18" charset="0"/>
              </a:rPr>
              <a:t>3: VULNERABLE GROUP </a:t>
            </a:r>
            <a:r>
              <a:rPr lang="en-US" sz="3100" dirty="0" smtClean="0">
                <a:solidFill>
                  <a:srgbClr val="FF0000"/>
                </a:solidFill>
                <a:latin typeface="Calibri Light" panose="020F0302020204030204" pitchFamily="34" charset="0"/>
                <a:ea typeface="Calibri" panose="020F0502020204030204" pitchFamily="34" charset="0"/>
                <a:cs typeface="Times New Roman" panose="02020603050405020304" pitchFamily="18" charset="0"/>
              </a:rPr>
              <a:t>IDENTIFICATION</a:t>
            </a:r>
            <a:endParaRPr lang="en-GB" sz="2900"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GB"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GB" sz="2400" b="1" dirty="0" smtClean="0">
                <a:solidFill>
                  <a:schemeClr val="accent2"/>
                </a:solidFill>
                <a:latin typeface="Calibri" panose="020F0502020204030204" pitchFamily="34" charset="0"/>
                <a:ea typeface="Calibri" panose="020F0502020204030204" pitchFamily="34" charset="0"/>
                <a:cs typeface="Times New Roman" panose="02020603050405020304" pitchFamily="18" charset="0"/>
              </a:rPr>
              <a:t>Identifying </a:t>
            </a:r>
            <a:r>
              <a:rPr lang="en-GB"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the most vulnerable groups in the community </a:t>
            </a:r>
            <a:br>
              <a:rPr lang="en-GB"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br>
            <a:r>
              <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objective of this activity is to identify the people in the community most vulnerable to climate risk (and other risks). These are usually the most economically, socially and politically marginalised and disadvantaged individuals, households and groups in the </a:t>
            </a:r>
            <a:r>
              <a:rPr lang="en-GB"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community.</a:t>
            </a:r>
            <a:r>
              <a:rPr lang="en-GB" sz="24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a:t>
            </a:r>
            <a:endParaRPr lang="en-GB" sz="2400" dirty="0" smtClean="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1200"/>
              </a:spcBef>
              <a:buClr>
                <a:srgbClr val="5FCBEF"/>
              </a:buClr>
            </a:pPr>
            <a:r>
              <a:rPr lang="en-GB" sz="1700" b="1" dirty="0">
                <a:solidFill>
                  <a:srgbClr val="2C3C43"/>
                </a:solidFill>
                <a:latin typeface="Calibri Light" panose="020F0302020204030204" pitchFamily="34" charset="0"/>
                <a:ea typeface="Times New Roman" panose="02020603050405020304" pitchFamily="18" charset="0"/>
                <a:cs typeface="Times New Roman" panose="02020603050405020304" pitchFamily="18" charset="0"/>
              </a:rPr>
              <a:t>PCRA Session Three: Current Climate Context - (Phase One Step Five</a:t>
            </a:r>
            <a:r>
              <a:rPr lang="en-GB" sz="1700" b="1" dirty="0" smtClean="0">
                <a:solidFill>
                  <a:srgbClr val="2C3C43"/>
                </a:solidFill>
                <a:latin typeface="Calibri Light" panose="020F0302020204030204" pitchFamily="34" charset="0"/>
                <a:ea typeface="Times New Roman" panose="02020603050405020304" pitchFamily="18" charset="0"/>
                <a:cs typeface="Times New Roman" panose="02020603050405020304" pitchFamily="18" charset="0"/>
              </a:rPr>
              <a:t>)</a:t>
            </a:r>
            <a:endParaRPr lang="en-GB" sz="1700" b="1" dirty="0">
              <a:solidFill>
                <a:srgbClr val="2C3C43"/>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944293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11053112" cy="5649476"/>
          </a:xfrm>
        </p:spPr>
        <p:txBody>
          <a:bodyPr>
            <a:normAutofit fontScale="55000" lnSpcReduction="20000"/>
          </a:bodyPr>
          <a:lstStyle/>
          <a:p>
            <a:pPr lvl="0">
              <a:lnSpc>
                <a:spcPct val="107000"/>
              </a:lnSpc>
              <a:spcAft>
                <a:spcPts val="800"/>
              </a:spcAft>
              <a:buClr>
                <a:srgbClr val="5FCBEF"/>
              </a:buClr>
            </a:pPr>
            <a:r>
              <a:rPr lang="en-GB"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Climate Hazards</a:t>
            </a:r>
          </a:p>
          <a:p>
            <a:pPr lvl="0">
              <a:lnSpc>
                <a:spcPct val="107000"/>
              </a:lnSpc>
              <a:spcAft>
                <a:spcPts val="800"/>
              </a:spcAft>
              <a:buClr>
                <a:srgbClr val="5FCBEF"/>
              </a:buClr>
            </a:pPr>
            <a:r>
              <a:rPr lang="en-GB"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Facilitator </a:t>
            </a:r>
            <a:r>
              <a:rPr lang="en-GB"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Prior Preparation</a:t>
            </a:r>
            <a:endParaRPr lang="en-GB" sz="5100" dirty="0">
              <a:solidFill>
                <a:srgbClr val="2E83C3"/>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Clr>
                <a:srgbClr val="5FCBEF"/>
              </a:buClr>
              <a:buNone/>
            </a:pPr>
            <a:r>
              <a:rPr lang="en-GB" sz="5100" dirty="0">
                <a:solidFill>
                  <a:srgbClr val="2E83C3"/>
                </a:solidFill>
                <a:latin typeface="Calibri" panose="020F0502020204030204" pitchFamily="34" charset="0"/>
                <a:ea typeface="Calibri" panose="020F0502020204030204" pitchFamily="34" charset="0"/>
                <a:cs typeface="Times New Roman" panose="02020603050405020304" pitchFamily="18" charset="0"/>
              </a:rPr>
              <a:t>NB: Use hazard vulnerability assessment tool to blend – previously </a:t>
            </a:r>
            <a:r>
              <a:rPr lang="en-GB" sz="5100" dirty="0" smtClean="0">
                <a:solidFill>
                  <a:srgbClr val="2E83C3"/>
                </a:solidFill>
                <a:latin typeface="Calibri" panose="020F0502020204030204" pitchFamily="34" charset="0"/>
                <a:ea typeface="Calibri" panose="020F0502020204030204" pitchFamily="34" charset="0"/>
                <a:cs typeface="Times New Roman" panose="02020603050405020304" pitchFamily="18" charset="0"/>
              </a:rPr>
              <a:t>done</a:t>
            </a:r>
            <a:endParaRPr lang="en-GB" sz="5100" b="1"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buClr>
                <a:srgbClr val="5FCBEF"/>
              </a:buClr>
              <a:buNone/>
            </a:pPr>
            <a:r>
              <a:rPr lang="en-GB" sz="3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Step 4: IDENTIFYING </a:t>
            </a:r>
            <a:r>
              <a:rPr lang="en-GB" sz="3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CURRENT AND HISTORICAL CLIMATE HAZARDS AND </a:t>
            </a:r>
            <a:r>
              <a:rPr lang="en-GB" sz="3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TRENDS</a:t>
            </a:r>
            <a:r>
              <a:rPr lang="en-GB" sz="3800"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1200"/>
              </a:spcBef>
              <a:buNone/>
            </a:pPr>
            <a:r>
              <a:rPr lang="en-GB" sz="600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n-GB" sz="60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Current Climate Context</a:t>
            </a:r>
            <a:br>
              <a:rPr lang="en-GB" sz="60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r>
              <a:rPr lang="en-GB" sz="4400" dirty="0" smtClean="0">
                <a:latin typeface="Calibri" panose="020F0502020204030204" pitchFamily="34" charset="0"/>
                <a:ea typeface="Calibri" panose="020F0502020204030204" pitchFamily="34" charset="0"/>
                <a:cs typeface="Times New Roman" panose="02020603050405020304" pitchFamily="18" charset="0"/>
              </a:rPr>
              <a:t>Explores </a:t>
            </a:r>
            <a:r>
              <a:rPr lang="en-GB" sz="4400" dirty="0">
                <a:latin typeface="Calibri" panose="020F0502020204030204" pitchFamily="34" charset="0"/>
                <a:ea typeface="Calibri" panose="020F0502020204030204" pitchFamily="34" charset="0"/>
                <a:cs typeface="Times New Roman" panose="02020603050405020304" pitchFamily="18" charset="0"/>
              </a:rPr>
              <a:t>current and historical climate hazards and impacts as experienced by the main interest groups and stakeholders in the </a:t>
            </a:r>
            <a:r>
              <a:rPr lang="en-GB" sz="4400" dirty="0" smtClean="0">
                <a:latin typeface="Calibri" panose="020F0502020204030204" pitchFamily="34" charset="0"/>
                <a:ea typeface="Calibri" panose="020F0502020204030204" pitchFamily="34" charset="0"/>
                <a:cs typeface="Times New Roman" panose="02020603050405020304" pitchFamily="18" charset="0"/>
              </a:rPr>
              <a:t>ward/county</a:t>
            </a:r>
            <a:r>
              <a:rPr lang="en-GB" sz="4400" dirty="0">
                <a:latin typeface="Calibri" panose="020F0502020204030204" pitchFamily="34" charset="0"/>
                <a:ea typeface="Calibri" panose="020F0502020204030204" pitchFamily="34" charset="0"/>
                <a:cs typeface="Times New Roman" panose="02020603050405020304" pitchFamily="18" charset="0"/>
              </a:rPr>
              <a:t>. Through an exploration of lived experience of recent climate hazards, the session will focus on identifying the factors that build the resilience of different local production systems and factors that undermine </a:t>
            </a:r>
            <a:r>
              <a:rPr lang="en-GB" sz="4400" dirty="0" smtClean="0">
                <a:latin typeface="Calibri" panose="020F0502020204030204" pitchFamily="34" charset="0"/>
                <a:ea typeface="Calibri" panose="020F0502020204030204" pitchFamily="34" charset="0"/>
                <a:cs typeface="Times New Roman" panose="02020603050405020304" pitchFamily="18" charset="0"/>
              </a:rPr>
              <a:t>them.</a:t>
            </a:r>
            <a:endParaRPr lang="en-GB" sz="4400" dirty="0">
              <a:latin typeface="Calibri" panose="020F0502020204030204" pitchFamily="34" charset="0"/>
              <a:ea typeface="Calibri" panose="020F0502020204030204" pitchFamily="34" charset="0"/>
              <a:cs typeface="Times New Roman" panose="02020603050405020304" pitchFamily="18" charset="0"/>
            </a:endParaRPr>
          </a:p>
          <a:p>
            <a:pPr marL="0" lvl="0" indent="0">
              <a:buClr>
                <a:srgbClr val="5FCBEF"/>
              </a:buClr>
              <a:buNone/>
            </a:pPr>
            <a:endParaRPr lang="en-GB" sz="4400"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buClr>
                <a:srgbClr val="5FCBEF"/>
              </a:buClr>
              <a:buNone/>
            </a:pPr>
            <a:r>
              <a:rPr lang="en-GB" sz="44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NB: use </a:t>
            </a:r>
            <a:r>
              <a:rPr lang="en-GB" sz="4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the </a:t>
            </a:r>
            <a:r>
              <a:rPr lang="en-GB" sz="4400" dirty="0">
                <a:solidFill>
                  <a:srgbClr val="0070C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historical timeline</a:t>
            </a:r>
            <a:r>
              <a:rPr lang="en-GB" sz="4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for reference</a:t>
            </a:r>
            <a:r>
              <a:rPr lang="en-GB" sz="4400" b="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
            </a:r>
            <a:br>
              <a:rPr lang="en-GB" sz="4400" b="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br>
            <a:endParaRPr lang="en-GB" sz="17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mtClean="0"/>
              <a:t>8/7/2023</a:t>
            </a:fld>
            <a:endParaRPr lang="en-US" dirty="0"/>
          </a:p>
        </p:txBody>
      </p:sp>
      <p:sp>
        <p:nvSpPr>
          <p:cNvPr id="5" name="Footer Placeholder 4"/>
          <p:cNvSpPr>
            <a:spLocks noGrp="1"/>
          </p:cNvSpPr>
          <p:nvPr>
            <p:ph type="ftr" sz="quarter" idx="11"/>
          </p:nvPr>
        </p:nvSpPr>
        <p:spPr/>
        <p:txBody>
          <a:bodyPr/>
          <a:lstStyle/>
          <a:p>
            <a:r>
              <a:rPr lang="en-US" smtClean="0"/>
              <a:t>Makueni County Climate Change Unit</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557359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822631" y="6347495"/>
            <a:ext cx="911939" cy="365125"/>
          </a:xfrm>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a:xfrm>
            <a:off x="339634" y="6433248"/>
            <a:ext cx="6391907" cy="365125"/>
          </a:xfrm>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5</a:t>
            </a:fld>
            <a:endParaRPr lang="en-US" dirty="0"/>
          </a:p>
        </p:txBody>
      </p:sp>
      <p:pic>
        <p:nvPicPr>
          <p:cNvPr id="7" name="Content Placeholder 3"/>
          <p:cNvPicPr>
            <a:picLocks noChangeAspect="1"/>
          </p:cNvPicPr>
          <p:nvPr/>
        </p:nvPicPr>
        <p:blipFill>
          <a:blip r:embed="rId2"/>
          <a:stretch>
            <a:fillRect/>
          </a:stretch>
        </p:blipFill>
        <p:spPr>
          <a:xfrm>
            <a:off x="551549" y="-111243"/>
            <a:ext cx="11640451" cy="6152605"/>
          </a:xfrm>
          <a:prstGeom prst="rect">
            <a:avLst/>
          </a:prstGeom>
        </p:spPr>
      </p:pic>
    </p:spTree>
    <p:extLst>
      <p:ext uri="{BB962C8B-B14F-4D97-AF65-F5344CB8AC3E}">
        <p14:creationId xmlns:p14="http://schemas.microsoft.com/office/powerpoint/2010/main" val="223211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52" y="200722"/>
            <a:ext cx="11775688" cy="6073764"/>
          </a:xfrm>
        </p:spPr>
        <p:txBody>
          <a:bodyPr>
            <a:normAutofit fontScale="92500"/>
          </a:bodyPr>
          <a:lstStyle/>
          <a:p>
            <a:pPr marL="0" indent="0">
              <a:lnSpc>
                <a:spcPct val="107000"/>
              </a:lnSpc>
              <a:spcAft>
                <a:spcPts val="800"/>
              </a:spcAft>
              <a:buNone/>
            </a:pPr>
            <a:r>
              <a:rPr lang="en-GB" sz="2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STEP 5: METHODOLOGIES </a:t>
            </a:r>
            <a:r>
              <a:rPr lang="en-GB"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USED IN EXPLORING THE IMPACTS OF HAZARDS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b="1" dirty="0">
                <a:latin typeface="Calibri" panose="020F0502020204030204" pitchFamily="34" charset="0"/>
                <a:ea typeface="Calibri" panose="020F0502020204030204" pitchFamily="34" charset="0"/>
                <a:cs typeface="Times New Roman" panose="02020603050405020304" pitchFamily="18" charset="0"/>
              </a:rPr>
              <a:t> Exploring the Impacts of Hazards (90 min)</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dirty="0">
                <a:latin typeface="Calibri" panose="020F0502020204030204" pitchFamily="34" charset="0"/>
                <a:ea typeface="Calibri" panose="020F0502020204030204" pitchFamily="34" charset="0"/>
                <a:cs typeface="Times New Roman" panose="02020603050405020304" pitchFamily="18" charset="0"/>
              </a:rPr>
              <a:t>T</a:t>
            </a:r>
            <a:r>
              <a:rPr lang="en-GB" sz="2800" dirty="0" smtClean="0">
                <a:latin typeface="Calibri" panose="020F0502020204030204" pitchFamily="34" charset="0"/>
                <a:ea typeface="Calibri" panose="020F0502020204030204" pitchFamily="34" charset="0"/>
                <a:cs typeface="Times New Roman" panose="02020603050405020304" pitchFamily="18" charset="0"/>
              </a:rPr>
              <a:t>he </a:t>
            </a:r>
            <a:r>
              <a:rPr lang="en-GB" sz="2800" dirty="0">
                <a:latin typeface="Calibri" panose="020F0502020204030204" pitchFamily="34" charset="0"/>
                <a:ea typeface="Calibri" panose="020F0502020204030204" pitchFamily="34" charset="0"/>
                <a:cs typeface="Times New Roman" panose="02020603050405020304" pitchFamily="18" charset="0"/>
              </a:rPr>
              <a:t>facilitator works with the stakeholders to systematically assess the direct impacts and indirect impacts of the top three climate hazards that are have a critical impact on their livelihoods or productive systems/sector etc. </a:t>
            </a:r>
            <a:endParaRPr lang="en-GB" sz="2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Direct and Indirect </a:t>
            </a:r>
            <a:r>
              <a:rPr lang="en-GB" sz="2800" b="1" dirty="0" smtClean="0">
                <a:latin typeface="Calibri" panose="020F0502020204030204" pitchFamily="34" charset="0"/>
                <a:ea typeface="Calibri" panose="020F0502020204030204" pitchFamily="34" charset="0"/>
                <a:cs typeface="Times New Roman" panose="02020603050405020304" pitchFamily="18" charset="0"/>
              </a:rPr>
              <a:t>Impacts</a:t>
            </a:r>
            <a:endParaRPr lang="en-GB" sz="2800"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2800" dirty="0" smtClean="0">
                <a:solidFill>
                  <a:srgbClr val="0070C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NB: use </a:t>
            </a:r>
            <a:r>
              <a:rPr lang="en-GB" sz="2800" dirty="0">
                <a:solidFill>
                  <a:srgbClr val="0070C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hazard ranking tool</a:t>
            </a:r>
            <a:endParaRPr lang="en-GB" sz="28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dirty="0">
                <a:solidFill>
                  <a:schemeClr val="tx2"/>
                </a:solidFill>
                <a:latin typeface="Calibri" panose="020F0502020204030204" pitchFamily="34" charset="0"/>
                <a:ea typeface="Calibri" panose="020F0502020204030204" pitchFamily="34" charset="0"/>
                <a:cs typeface="Times New Roman" panose="02020603050405020304" pitchFamily="18" charset="0"/>
              </a:rPr>
              <a:t>Note-takers should use a separate response matrix S3B for each hazard.  During this activity, new sites of interest may be identified on the map, these should be marked and labelled and entered into the map matrix S1A from the session 2. The vulnerable groups response matrices could also be useful at this point (S1C).</a:t>
            </a:r>
          </a:p>
          <a:p>
            <a:endParaRPr lang="en-GB" dirty="0"/>
          </a:p>
        </p:txBody>
      </p:sp>
      <p:sp>
        <p:nvSpPr>
          <p:cNvPr id="4" name="Date Placeholder 3"/>
          <p:cNvSpPr>
            <a:spLocks noGrp="1"/>
          </p:cNvSpPr>
          <p:nvPr>
            <p:ph type="dt" sz="half" idx="10"/>
          </p:nvPr>
        </p:nvSpPr>
        <p:spPr>
          <a:xfrm>
            <a:off x="7206171" y="6274486"/>
            <a:ext cx="911939" cy="365125"/>
          </a:xfrm>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a:xfrm>
            <a:off x="433930" y="6406487"/>
            <a:ext cx="6297612" cy="365125"/>
          </a:xfrm>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4965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223025"/>
            <a:ext cx="11775688" cy="5818338"/>
          </a:xfrm>
        </p:spPr>
        <p:txBody>
          <a:bodyPr>
            <a:normAutofit/>
          </a:bodyPr>
          <a:lstStyle/>
          <a:p>
            <a:pPr marL="114300" indent="0">
              <a:lnSpc>
                <a:spcPct val="106000"/>
              </a:lnSpc>
              <a:buNone/>
            </a:pPr>
            <a:r>
              <a:rPr lang="en-GB" sz="28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STEP 6 : ADAPTIVE </a:t>
            </a:r>
            <a:r>
              <a:rPr lang="en-GB"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CAPACITY AND EXISTING POLICY RESPONSE</a:t>
            </a:r>
            <a:endParaRPr lang="en-GB" sz="2800" dirty="0"/>
          </a:p>
          <a:p>
            <a:pPr marL="0" indent="0">
              <a:lnSpc>
                <a:spcPct val="107000"/>
              </a:lnSpc>
              <a:spcAft>
                <a:spcPts val="800"/>
              </a:spcAft>
              <a:buNone/>
            </a:pPr>
            <a:r>
              <a:rPr lang="en-GB" sz="32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Exploring </a:t>
            </a:r>
            <a:r>
              <a:rPr lang="en-GB" sz="3200" dirty="0">
                <a:solidFill>
                  <a:srgbClr val="0070C0"/>
                </a:solidFill>
                <a:latin typeface="Calibri" panose="020F0502020204030204" pitchFamily="34" charset="0"/>
                <a:ea typeface="Calibri" panose="020F0502020204030204" pitchFamily="34" charset="0"/>
                <a:cs typeface="Times New Roman" panose="02020603050405020304" pitchFamily="18" charset="0"/>
              </a:rPr>
              <a:t>adaptive capacity and existing policy responses </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200" dirty="0" smtClean="0">
                <a:latin typeface="Calibri" panose="020F0502020204030204" pitchFamily="34" charset="0"/>
                <a:ea typeface="Calibri" panose="020F0502020204030204" pitchFamily="34" charset="0"/>
                <a:cs typeface="Times New Roman" panose="02020603050405020304" pitchFamily="18" charset="0"/>
              </a:rPr>
              <a:t>Take </a:t>
            </a:r>
            <a:r>
              <a:rPr lang="en-GB" sz="3200" dirty="0">
                <a:latin typeface="Calibri" panose="020F0502020204030204" pitchFamily="34" charset="0"/>
                <a:ea typeface="Calibri" panose="020F0502020204030204" pitchFamily="34" charset="0"/>
                <a:cs typeface="Times New Roman" panose="02020603050405020304" pitchFamily="18" charset="0"/>
              </a:rPr>
              <a:t>the table group through each of the top three climate hazards (and its associated impacts) in turn, asking the stakeholders about existing strategies or practices they use to avoid the negative consequences of the hazard or to take advantage of the opportunities it brings.</a:t>
            </a:r>
          </a:p>
          <a:p>
            <a:pPr>
              <a:lnSpc>
                <a:spcPct val="107000"/>
              </a:lnSpc>
              <a:spcAft>
                <a:spcPts val="800"/>
              </a:spcAft>
            </a:pPr>
            <a:r>
              <a:rPr lang="en-GB" sz="3200" dirty="0">
                <a:latin typeface="Calibri" panose="020F0502020204030204" pitchFamily="34" charset="0"/>
                <a:ea typeface="Calibri" panose="020F0502020204030204" pitchFamily="34" charset="0"/>
                <a:cs typeface="Times New Roman" panose="02020603050405020304" pitchFamily="18" charset="0"/>
              </a:rPr>
              <a:t>Note-takers should use a separate response matrix (see S3C).</a:t>
            </a:r>
          </a:p>
          <a:p>
            <a:pPr marL="0" indent="0">
              <a:lnSpc>
                <a:spcPct val="107000"/>
              </a:lnSpc>
              <a:spcAft>
                <a:spcPts val="800"/>
              </a:spcAft>
              <a:buNone/>
            </a:pPr>
            <a:r>
              <a:rPr lang="en-GB" sz="32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NB: Use access &amp; control and </a:t>
            </a:r>
            <a:r>
              <a:rPr lang="en-GB" sz="280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wealth ranking</a:t>
            </a:r>
            <a:endParaRPr lang="en-GB" sz="28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3345249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309" y="313509"/>
            <a:ext cx="10413032" cy="5727853"/>
          </a:xfrm>
        </p:spPr>
        <p:txBody>
          <a:bodyPr/>
          <a:lstStyle/>
          <a:p>
            <a:pPr lvl="0">
              <a:lnSpc>
                <a:spcPct val="107000"/>
              </a:lnSpc>
              <a:buClr>
                <a:srgbClr val="5FCBEF"/>
              </a:buClr>
              <a:buFont typeface="Symbol" panose="05050102010706020507" pitchFamily="18" charset="2"/>
              <a:buChar char=""/>
            </a:pPr>
            <a:endParaRPr lang="en-GB" sz="1100"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73998057"/>
              </p:ext>
            </p:extLst>
          </p:nvPr>
        </p:nvGraphicFramePr>
        <p:xfrm>
          <a:off x="454309" y="313508"/>
          <a:ext cx="10413032" cy="6330696"/>
        </p:xfrm>
        <a:graphic>
          <a:graphicData uri="http://schemas.openxmlformats.org/drawingml/2006/table">
            <a:tbl>
              <a:tblPr firstRow="1" firstCol="1" bandRow="1"/>
              <a:tblGrid>
                <a:gridCol w="1361373">
                  <a:extLst>
                    <a:ext uri="{9D8B030D-6E8A-4147-A177-3AD203B41FA5}">
                      <a16:colId xmlns:a16="http://schemas.microsoft.com/office/drawing/2014/main" val="2541449051"/>
                    </a:ext>
                  </a:extLst>
                </a:gridCol>
                <a:gridCol w="2564082">
                  <a:extLst>
                    <a:ext uri="{9D8B030D-6E8A-4147-A177-3AD203B41FA5}">
                      <a16:colId xmlns:a16="http://schemas.microsoft.com/office/drawing/2014/main" val="2973907283"/>
                    </a:ext>
                  </a:extLst>
                </a:gridCol>
                <a:gridCol w="1508283">
                  <a:extLst>
                    <a:ext uri="{9D8B030D-6E8A-4147-A177-3AD203B41FA5}">
                      <a16:colId xmlns:a16="http://schemas.microsoft.com/office/drawing/2014/main" val="1120600219"/>
                    </a:ext>
                  </a:extLst>
                </a:gridCol>
                <a:gridCol w="2570937">
                  <a:extLst>
                    <a:ext uri="{9D8B030D-6E8A-4147-A177-3AD203B41FA5}">
                      <a16:colId xmlns:a16="http://schemas.microsoft.com/office/drawing/2014/main" val="445134601"/>
                    </a:ext>
                  </a:extLst>
                </a:gridCol>
                <a:gridCol w="2408357">
                  <a:extLst>
                    <a:ext uri="{9D8B030D-6E8A-4147-A177-3AD203B41FA5}">
                      <a16:colId xmlns:a16="http://schemas.microsoft.com/office/drawing/2014/main" val="771481412"/>
                    </a:ext>
                  </a:extLst>
                </a:gridCol>
              </a:tblGrid>
              <a:tr h="970167">
                <a:tc gridSpan="5">
                  <a:txBody>
                    <a:bodyPr/>
                    <a:lstStyle/>
                    <a:p>
                      <a:pPr>
                        <a:lnSpc>
                          <a:spcPct val="107000"/>
                        </a:lnSpc>
                        <a:spcAft>
                          <a:spcPts val="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Response Matrix: S3C  – Current Adaptation Strategies (Traditional Practices and Policy &amp; Programming Initiatives)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Hazard: Drought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46353241"/>
                  </a:ext>
                </a:extLst>
              </a:tr>
              <a:tr h="583753">
                <a:tc gridSpan="5">
                  <a:txBody>
                    <a:bodyPr/>
                    <a:lstStyle/>
                    <a:p>
                      <a:pPr>
                        <a:lnSpc>
                          <a:spcPct val="107000"/>
                        </a:lnSpc>
                        <a:spcAft>
                          <a:spcPts val="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Table Group:                                                       Facilitator:                                                      </a:t>
                      </a:r>
                      <a:r>
                        <a:rPr lang="en-GB" sz="2000" b="1" dirty="0" err="1">
                          <a:effectLst/>
                          <a:latin typeface="Calibri" panose="020F0502020204030204" pitchFamily="34" charset="0"/>
                          <a:ea typeface="Calibri" panose="020F0502020204030204" pitchFamily="34" charset="0"/>
                          <a:cs typeface="Times New Roman" panose="02020603050405020304" pitchFamily="18" charset="0"/>
                        </a:rPr>
                        <a:t>Notetaker</a:t>
                      </a:r>
                      <a:r>
                        <a:rPr lang="en-GB" sz="2000" b="1" dirty="0">
                          <a:effectLst/>
                          <a:latin typeface="Calibri" panose="020F0502020204030204" pitchFamily="34" charset="0"/>
                          <a:ea typeface="Calibri" panose="020F0502020204030204" pitchFamily="34" charset="0"/>
                          <a:cs typeface="Times New Roman" panose="02020603050405020304" pitchFamily="18" charset="0"/>
                        </a:rPr>
                        <a:t>:                                                      Date: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664616"/>
                  </a:ext>
                </a:extLst>
              </a:tr>
              <a:tr h="1459384">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Impact or Impact Chain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Resilience Strategy</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(Describe and rate Effectiveness/ Sustainability; specify location if appropriate)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Vulnerable groups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Factors that can/do support this 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Factors that undermine/weaken this 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3316420"/>
                  </a:ext>
                </a:extLst>
              </a:tr>
              <a:tr h="2454863">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Lack of pasture for livestock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Livestock mobility through seasonal land use system</a:t>
                      </a:r>
                    </a:p>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High Effectiveness</a:t>
                      </a:r>
                      <a:br>
                        <a:rPr lang="en-GB" sz="2000" dirty="0">
                          <a:effectLst/>
                          <a:latin typeface="Calibri" panose="020F0502020204030204" pitchFamily="34" charset="0"/>
                          <a:ea typeface="Calibri" panose="020F0502020204030204" pitchFamily="34" charset="0"/>
                          <a:cs typeface="Times New Roman" panose="02020603050405020304" pitchFamily="18" charset="0"/>
                        </a:rPr>
                      </a:br>
                      <a:r>
                        <a:rPr lang="en-GB" sz="2000" dirty="0">
                          <a:effectLst/>
                          <a:latin typeface="Calibri" panose="020F0502020204030204" pitchFamily="34" charset="0"/>
                          <a:ea typeface="Calibri" panose="020F0502020204030204" pitchFamily="34" charset="0"/>
                          <a:cs typeface="Times New Roman" panose="02020603050405020304" pitchFamily="18" charset="0"/>
                        </a:rPr>
                        <a:t>Sustainable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Mobile Pastoralists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Symbol" panose="05050102010706020507" pitchFamily="18" charset="2"/>
                        <a:buChar char=""/>
                      </a:pPr>
                      <a:r>
                        <a:rPr lang="en-GB" sz="2000">
                          <a:effectLst/>
                          <a:latin typeface="Calibri" panose="020F0502020204030204" pitchFamily="34" charset="0"/>
                          <a:ea typeface="Calibri" panose="020F0502020204030204" pitchFamily="34" charset="0"/>
                          <a:cs typeface="Times New Roman" panose="02020603050405020304" pitchFamily="18" charset="0"/>
                        </a:rPr>
                        <a:t>Strong traditional institutions (e.g. Deda in Isiolo)</a:t>
                      </a:r>
                      <a:endParaRPr lang="en-GB" sz="2000">
                        <a:effectLst/>
                        <a:latin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GB" sz="2000">
                          <a:effectLst/>
                          <a:latin typeface="Calibri" panose="020F0502020204030204" pitchFamily="34" charset="0"/>
                          <a:ea typeface="Calibri" panose="020F0502020204030204" pitchFamily="34" charset="0"/>
                          <a:cs typeface="Times New Roman" panose="02020603050405020304" pitchFamily="18" charset="0"/>
                        </a:rPr>
                        <a:t>Effective water governance</a:t>
                      </a:r>
                      <a:endParaRPr lang="en-GB" sz="2000">
                        <a:effectLst/>
                        <a:latin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GB" sz="2000">
                          <a:effectLst/>
                          <a:latin typeface="Calibri" panose="020F0502020204030204" pitchFamily="34" charset="0"/>
                          <a:ea typeface="Calibri" panose="020F0502020204030204" pitchFamily="34" charset="0"/>
                          <a:cs typeface="Times New Roman" panose="02020603050405020304" pitchFamily="18" charset="0"/>
                        </a:rPr>
                        <a:t>Policies supportive of mobility</a:t>
                      </a:r>
                      <a:endParaRPr lang="en-GB" sz="20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Insecurity</a:t>
                      </a:r>
                      <a:endParaRPr lang="en-GB" sz="2000" dirty="0">
                        <a:effectLst/>
                        <a:latin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Privatisation of seasonal grazing areas</a:t>
                      </a:r>
                      <a:endParaRPr lang="en-GB" sz="2000" dirty="0">
                        <a:effectLst/>
                        <a:latin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Obstructions to mobility</a:t>
                      </a:r>
                      <a:endParaRPr lang="en-GB" sz="2000" dirty="0">
                        <a:effectLst/>
                        <a:latin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Times New Roman" panose="02020603050405020304" pitchFamily="18" charset="0"/>
                        </a:rPr>
                        <a:t>Unregulated water points</a:t>
                      </a:r>
                      <a:br>
                        <a:rPr lang="en-GB" sz="2000" dirty="0">
                          <a:effectLst/>
                          <a:latin typeface="Calibri" panose="020F0502020204030204" pitchFamily="34" charset="0"/>
                          <a:ea typeface="Calibri" panose="020F0502020204030204" pitchFamily="34" charset="0"/>
                          <a:cs typeface="Times New Roman" panose="02020603050405020304" pitchFamily="18" charset="0"/>
                        </a:rPr>
                      </a:br>
                      <a:endParaRPr lang="en-GB" sz="20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278428"/>
                  </a:ext>
                </a:extLst>
              </a:tr>
            </a:tbl>
          </a:graphicData>
        </a:graphic>
      </p:graphicFrame>
    </p:spTree>
    <p:extLst>
      <p:ext uri="{BB962C8B-B14F-4D97-AF65-F5344CB8AC3E}">
        <p14:creationId xmlns:p14="http://schemas.microsoft.com/office/powerpoint/2010/main" val="378345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300447"/>
            <a:ext cx="11441469" cy="5740916"/>
          </a:xfrm>
        </p:spPr>
        <p:txBody>
          <a:bodyPr/>
          <a:lstStyle/>
          <a:p>
            <a:pPr lvl="0">
              <a:lnSpc>
                <a:spcPct val="107000"/>
              </a:lnSpc>
              <a:buClr>
                <a:srgbClr val="5FCBEF"/>
              </a:buClr>
              <a:buFont typeface="Symbol" panose="05050102010706020507" pitchFamily="18" charset="2"/>
              <a:buChar char=""/>
            </a:pPr>
            <a:endParaRPr lang="en-GB" sz="1100" kern="1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buNone/>
            </a:pPr>
            <a:r>
              <a:rPr lang="en-GB" sz="2800" b="1" dirty="0">
                <a:solidFill>
                  <a:srgbClr val="FF0000"/>
                </a:solidFill>
                <a:latin typeface="Calibri Light" panose="020F0302020204030204" pitchFamily="34" charset="0"/>
                <a:ea typeface="Times New Roman" panose="02020603050405020304" pitchFamily="18" charset="0"/>
                <a:cs typeface="Times New Roman" panose="02020603050405020304" pitchFamily="18" charset="0"/>
              </a:rPr>
              <a:t>7. FUTURE SCENARIO EXPLORATION </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200"/>
              </a:spcBef>
              <a:buNone/>
            </a:pPr>
            <a:r>
              <a:rPr lang="en-GB" sz="2800"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 </a:t>
            </a:r>
            <a:r>
              <a:rPr lang="en-GB" sz="2800" dirty="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Future Climate Projections Information </a:t>
            </a:r>
            <a:r>
              <a:rPr lang="en-GB" sz="2800" dirty="0" smtClean="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Sheet</a:t>
            </a:r>
            <a:endParaRPr lang="en-GB" sz="2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dirty="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National </a:t>
            </a:r>
            <a:r>
              <a:rPr lang="en-GB" sz="2800"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Projections</a:t>
            </a:r>
            <a:r>
              <a:rPr lang="en-GB" sz="2800"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 then </a:t>
            </a:r>
            <a:r>
              <a:rPr lang="en-GB" sz="2800" dirty="0" smtClean="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county </a:t>
            </a:r>
            <a:r>
              <a:rPr lang="en-GB" sz="2800" dirty="0">
                <a:solidFill>
                  <a:schemeClr val="tx2"/>
                </a:solidFill>
                <a:latin typeface="Calibri Light" panose="020F0302020204030204" pitchFamily="34" charset="0"/>
                <a:ea typeface="Times New Roman" panose="02020603050405020304" pitchFamily="18" charset="0"/>
                <a:cs typeface="Times New Roman" panose="02020603050405020304" pitchFamily="18" charset="0"/>
              </a:rPr>
              <a:t>projections.</a:t>
            </a:r>
          </a:p>
          <a:p>
            <a:pPr marL="0" indent="0">
              <a:buNone/>
            </a:pPr>
            <a:r>
              <a:rPr lang="en-GB" sz="2800" b="1" dirty="0" smtClean="0">
                <a:latin typeface="Calibri" panose="020F0502020204030204" pitchFamily="34" charset="0"/>
                <a:ea typeface="Calibri" panose="020F0502020204030204" pitchFamily="34" charset="0"/>
                <a:cs typeface="Times New Roman" panose="02020603050405020304" pitchFamily="18" charset="0"/>
              </a:rPr>
              <a:t> -Temperature</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b="1" dirty="0" smtClean="0">
                <a:latin typeface="Calibri" panose="020F0502020204030204" pitchFamily="34" charset="0"/>
                <a:ea typeface="Calibri" panose="020F0502020204030204" pitchFamily="34" charset="0"/>
                <a:cs typeface="Times New Roman" panose="02020603050405020304" pitchFamily="18" charset="0"/>
              </a:rPr>
              <a:t> -Rainfall</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b="1" dirty="0" smtClean="0">
                <a:latin typeface="Calibri" panose="020F0502020204030204" pitchFamily="34" charset="0"/>
                <a:ea typeface="Calibri" panose="020F0502020204030204" pitchFamily="34" charset="0"/>
                <a:cs typeface="Times New Roman" panose="02020603050405020304" pitchFamily="18" charset="0"/>
              </a:rPr>
              <a:t> -Likely </a:t>
            </a:r>
            <a:r>
              <a:rPr lang="en-GB" sz="2800" b="1" dirty="0">
                <a:latin typeface="Calibri" panose="020F0502020204030204" pitchFamily="34" charset="0"/>
                <a:ea typeface="Calibri" panose="020F0502020204030204" pitchFamily="34" charset="0"/>
                <a:cs typeface="Times New Roman" panose="02020603050405020304" pitchFamily="18" charset="0"/>
              </a:rPr>
              <a:t>Impacts of the key trends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Date Placeholder 3"/>
          <p:cNvSpPr>
            <a:spLocks noGrp="1"/>
          </p:cNvSpPr>
          <p:nvPr>
            <p:ph type="dt" sz="half" idx="10"/>
          </p:nvPr>
        </p:nvSpPr>
        <p:spPr/>
        <p:txBody>
          <a:bodyPr/>
          <a:lstStyle/>
          <a:p>
            <a:fld id="{443E5182-7939-4F18-A7AA-B3E6C027D794}" type="datetime1">
              <a:rPr lang="en-US" sz="1200" smtClean="0"/>
              <a:t>8/7/2023</a:t>
            </a:fld>
            <a:endParaRPr lang="en-US" sz="1200" dirty="0"/>
          </a:p>
        </p:txBody>
      </p:sp>
      <p:sp>
        <p:nvSpPr>
          <p:cNvPr id="5" name="Footer Placeholder 4"/>
          <p:cNvSpPr>
            <a:spLocks noGrp="1"/>
          </p:cNvSpPr>
          <p:nvPr>
            <p:ph type="ftr" sz="quarter" idx="11"/>
          </p:nvPr>
        </p:nvSpPr>
        <p:spPr/>
        <p:txBody>
          <a:bodyPr/>
          <a:lstStyle/>
          <a:p>
            <a:r>
              <a:rPr lang="en-US" sz="2000" dirty="0" smtClean="0"/>
              <a:t>Makueni County Climate Change Unit</a:t>
            </a:r>
            <a:endParaRPr lang="en-US" sz="2000" dirty="0"/>
          </a:p>
        </p:txBody>
      </p:sp>
      <p:sp>
        <p:nvSpPr>
          <p:cNvPr id="6" name="Slide Number Placeholder 5"/>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3491435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525</TotalTime>
  <Words>747</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Symbol</vt:lpstr>
      <vt:lpstr>Tahoma</vt:lpstr>
      <vt:lpstr>Times New Roman</vt:lpstr>
      <vt:lpstr>Trebuchet MS</vt:lpstr>
      <vt:lpstr>Wingdings 3</vt:lpstr>
      <vt:lpstr>Facet</vt:lpstr>
      <vt:lpstr>PCRA PROCEDURE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ADDITIONAL ADAPTATION OPTIONS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Climate Change</dc:title>
  <dc:creator>Windows User</dc:creator>
  <cp:lastModifiedBy>user</cp:lastModifiedBy>
  <cp:revision>50</cp:revision>
  <dcterms:created xsi:type="dcterms:W3CDTF">2023-03-13T11:29:28Z</dcterms:created>
  <dcterms:modified xsi:type="dcterms:W3CDTF">2023-08-07T06:24:44Z</dcterms:modified>
</cp:coreProperties>
</file>