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4" r:id="rId6"/>
    <p:sldId id="260" r:id="rId7"/>
    <p:sldId id="267" r:id="rId8"/>
    <p:sldId id="261" r:id="rId9"/>
    <p:sldId id="270" r:id="rId10"/>
    <p:sldId id="268" r:id="rId11"/>
    <p:sldId id="262" r:id="rId12"/>
    <p:sldId id="269" r:id="rId13"/>
    <p:sldId id="263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737"/>
  </p:normalViewPr>
  <p:slideViewPr>
    <p:cSldViewPr snapToGrid="0">
      <p:cViewPr varScale="1">
        <p:scale>
          <a:sx n="89" d="100"/>
          <a:sy n="89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6B141-7F16-4040-BBE4-F4EF8B4D58FE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CDFD-9A07-406F-A4AE-8DF8A2BB3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3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3CDFD-9A07-406F-A4AE-8DF8A2BB3B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54FEC1-FE49-FEBA-619A-A1CA6F66F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BC9A7DF-29C3-33F0-A385-8236C626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3D6CEA-D108-F922-0F72-E325BA8A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1A75F5-CC51-096A-3EBD-F4D5CABA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5B262C-B5CC-172F-5CDC-2EE28355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2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C155E2-48BE-6598-E000-1588702F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A153F55-F2F2-1B75-C22D-F893AF4A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C92D6B-3355-C0C4-705D-899D70A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52300D-C191-BEA2-BF02-01C41E60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C6ED04-87B4-12C7-8D3D-1565ED67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5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5602993-567E-EB3D-DE8D-760CB13A3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289A0CB-B3E2-6B29-2875-3EB76FA7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20D3AD-7168-ED1A-B3D1-9C865581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7E3FF2-8CE1-77EC-5EA3-C75A6610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DD34C9-FFD3-C9E2-FA3C-28F306FC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9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F060B-2E65-11EC-6269-9C0812D1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36766-B9A0-2D07-95A4-9C72A68F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95083-1E42-71A0-0DAA-DC8C1F95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6B9B76-9BA9-483F-187D-B2339363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825D9A-DAEB-CD78-78C1-B8AC4DED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F5898-D088-2CF9-0FAD-6BEE8AC1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CFF1F6-DDD8-7920-2100-9809CA02F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30889F-0DC3-5F49-40E4-F5DBC91C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1D8B3C-8C92-FF61-CD80-1DD16B9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8FE78C-CDEC-32C4-2CD7-68DA267E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46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8ED1F8-E223-0687-87A5-FCC0595C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4DCEA5-E6AD-10D5-7C7E-14509A4EB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4856BC7-C837-8C9D-80DA-93D342A7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CAD285-29E8-D7F1-47BE-E92CE458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BB0F75-57EA-0D58-D88F-4FE95D09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884A4F-90D2-F807-9F75-F2C96FF7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97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AA6060-60D0-A068-8C10-E888E277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DCDF733-B400-5604-0C5D-DD23E105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E0A14F0-C5DF-7C09-25F4-CACCB8FB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8C8AB4E-CA58-1C9A-6E94-61C14F7B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94A2025-A888-F9BB-368B-3BE8A9104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7CCCC03-75A6-461B-626B-F77FECE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83C0A2-7175-9951-947C-F39A66B9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502C33-62BB-154A-108F-9B5F4A6C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64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DF6D82-FAC1-1100-2A30-1B26CC7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AD6769B-109A-9664-7AD3-BBBCF64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FEEA3D-D23F-0267-66DC-33278F62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22E1AA2-1FB5-AF59-EAE0-6FD7843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B58A514-8F28-A616-599F-8A93A3D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74A552E-000E-BFFC-DDFE-C27B424C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D1F46C-845D-357D-E845-D07935B6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9EAFBD-DE6F-FE2D-2E6A-C5BBBB0B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9C5C42-9DB4-E823-4B02-DBCDCADEC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9C18ACC-0645-0928-4B70-DDB338340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18DEE1-F0ED-580C-1883-0FDA671B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D36CCB-CCE3-30F9-84E5-7DEDB521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90BC48F-F549-D5F2-414B-E6602C4F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74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71B87F-7D34-422C-CB83-9DA640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27D59C-63BF-32F8-10E6-6DF00B68B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AF40265-1A7F-734D-DFF8-3C008E149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3C61C1-B568-B95D-1FB3-C6261F28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09CCC1-A435-BA08-AA4E-D9964FE6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AACBD1-D669-8A2F-0E97-B7E1FADC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23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F0E0B2E-2032-7E4F-2683-C2B080E3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ru-RU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5BB60E-2164-FB21-C79B-1FBE8D825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ru-RU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EC0661-63A3-77D5-160B-C1D06191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61248-1462-4E63-A1D9-D5D4ED77745F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779ADC-B056-5C6E-FA3D-CB6673652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9EAC6C-EF2E-1650-BD1D-CE335D736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E4FDD-F9C0-497B-A2A1-46505F7173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26FE04-E245-4EBA-80C9-8FA77480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748649"/>
            <a:ext cx="9418320" cy="1460716"/>
          </a:xfrm>
        </p:spPr>
        <p:txBody>
          <a:bodyPr/>
          <a:lstStyle/>
          <a:p>
            <a:r>
              <a:rPr lang="pl-PL" dirty="0"/>
              <a:t>Algorytmy genetyczne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692C50-26E7-417B-94A0-AA39BEDD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529" y="6243104"/>
            <a:ext cx="9418320" cy="1691640"/>
          </a:xfrm>
        </p:spPr>
        <p:txBody>
          <a:bodyPr/>
          <a:lstStyle/>
          <a:p>
            <a:r>
              <a:rPr lang="pl-PL" dirty="0"/>
              <a:t>Alexander Milevich, </a:t>
            </a:r>
            <a:r>
              <a:rPr lang="pl-PL" dirty="0" err="1"/>
              <a:t>IiID</a:t>
            </a:r>
            <a:r>
              <a:rPr lang="pl-PL" dirty="0"/>
              <a:t> 2 rok, </a:t>
            </a:r>
            <a:r>
              <a:rPr lang="pl-PL" dirty="0" err="1"/>
              <a:t>nstr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250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6101-F985-E9AF-0E57-DA3A0543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1BF69F-AFCF-05FC-7309-C4AD8650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439" y="573586"/>
            <a:ext cx="81671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Przykład wady – losowość,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pokazuje losowość wyników, i pokazuje, że wynik się zmienia przy każdym uruchomieniu,</a:t>
            </a:r>
            <a:endParaRPr kumimoji="0" lang="pl-PL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F00C727-4880-ACA8-1FEA-EE6C48DF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2" y="1826261"/>
            <a:ext cx="5726832" cy="117473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99E713C-FD68-0F80-9A2E-6CBF5A59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92" y="3350383"/>
            <a:ext cx="5726832" cy="118284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F02C3A0-B094-F872-81BC-E032E86C8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92" y="4882613"/>
            <a:ext cx="5726832" cy="119973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5E715D35-E7DA-ECC4-587A-45B94AC4D52D}"/>
              </a:ext>
            </a:extLst>
          </p:cNvPr>
          <p:cNvSpPr txBox="1"/>
          <p:nvPr/>
        </p:nvSpPr>
        <p:spPr>
          <a:xfrm>
            <a:off x="6810103" y="2413337"/>
            <a:ext cx="51380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dirty="0"/>
              <a:t>Ten kod: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Symuluje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prób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działania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algorytmu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genetycznego</a:t>
            </a:r>
            <a:endParaRPr kumimoji="0" lang="pl-PL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Pokazuje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że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każdym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razem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wynik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może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być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losowość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Losowość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zmienność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wyników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przy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każdym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uruchomieniu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można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uzyskać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inny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wynik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26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891E8-4137-AA0A-742B-2579619B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0A19C8D-747B-BFE5-B75C-B297B0FB67E0}"/>
              </a:ext>
            </a:extLst>
          </p:cNvPr>
          <p:cNvSpPr txBox="1"/>
          <p:nvPr/>
        </p:nvSpPr>
        <p:spPr>
          <a:xfrm>
            <a:off x="3048000" y="6223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Porównanie z innymi algorytmami</a:t>
            </a:r>
            <a:endParaRPr lang="ru-RU" dirty="0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FF9543-EB19-3BB3-D65D-63D11544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99" y="1637800"/>
            <a:ext cx="49969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Brute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Force (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przeszukiwanie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pełne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pl-PL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Gwarantuje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najlepsze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rozwiązanie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Bardzo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wolne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przy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dużych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danych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Porównanie, Genetyczne -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szybsze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tylko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przybliżone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rozwiązania</a:t>
            </a:r>
            <a:endParaRPr kumimoji="0" lang="pl-PL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ru-RU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ru-RU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ru-RU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Algorytmy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zachłanne</a:t>
            </a:r>
            <a:endParaRPr kumimoji="0" lang="pl-PL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Szybkie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proste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Często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„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utykają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w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lokalnym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optimum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Porównanie, Genetyczne -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lepsze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przy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skomplikowanych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przestrzeniach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rozwiązań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555AFF1E-977A-11F0-59D7-49A3DD4D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37800"/>
            <a:ext cx="550798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Wyszukiwanie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lokalne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hill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climbing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pl-PL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ru-RU" sz="1600" dirty="0">
                <a:latin typeface="Arial" panose="020B0604020202020204" pitchFamily="34" charset="0"/>
              </a:rPr>
              <a:t>+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Może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działać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szybciej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niż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</a:t>
            </a:r>
            <a:endParaRPr kumimoji="0" lang="pl-PL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Wymaga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dobrej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funkcji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startowej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Porównanie, Genetyczne -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przeszukuje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globalnie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unika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lokalnych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minimów</a:t>
            </a:r>
            <a:endParaRPr kumimoji="0" lang="pl-PL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ru-RU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altLang="ru-RU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l-PL" altLang="ru-RU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Metody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matematyczne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programowanie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liniowe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pl-PL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Dokładne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rozwiązania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dobrze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zdefiniowanych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problemów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Słabo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radzą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sobie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problemami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nieliniowymi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lub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nieciągłymi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Porównanie, Genetyczne - 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GA: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działa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nawet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bez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dokładnych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matematycznych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7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390AC-1FC5-CCE9-3AA2-8FB248D93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12240A7-3905-A411-0151-89289BBBD7CC}"/>
              </a:ext>
            </a:extLst>
          </p:cNvPr>
          <p:cNvSpPr txBox="1"/>
          <p:nvPr/>
        </p:nvSpPr>
        <p:spPr>
          <a:xfrm>
            <a:off x="304800" y="140064"/>
            <a:ext cx="1158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dirty="0"/>
              <a:t>Kod pokazujący problem lokalnego optimum</a:t>
            </a:r>
          </a:p>
          <a:p>
            <a:pPr algn="ctr">
              <a:buNone/>
            </a:pPr>
            <a:r>
              <a:rPr lang="pl-PL" dirty="0"/>
              <a:t>Ten kod symuluje działanie algorytmu lokalnego (</a:t>
            </a:r>
            <a:r>
              <a:rPr lang="pl-PL" dirty="0" err="1"/>
              <a:t>hill</a:t>
            </a:r>
            <a:r>
              <a:rPr lang="pl-PL" dirty="0"/>
              <a:t> </a:t>
            </a:r>
            <a:r>
              <a:rPr lang="pl-PL" dirty="0" err="1"/>
              <a:t>climbing</a:t>
            </a:r>
            <a:r>
              <a:rPr lang="pl-PL" dirty="0"/>
              <a:t>) i genetycznego – pokazując, że lokalny może „utknąć”.</a:t>
            </a:r>
            <a:br>
              <a:rPr lang="pl-PL" dirty="0"/>
            </a:br>
            <a:r>
              <a:rPr lang="pl-PL" dirty="0"/>
              <a:t>Hill </a:t>
            </a:r>
            <a:r>
              <a:rPr lang="pl-PL" dirty="0" err="1"/>
              <a:t>Climbing</a:t>
            </a:r>
            <a:r>
              <a:rPr lang="pl-PL" dirty="0"/>
              <a:t> może szybko działać, ale łatwo utknąć. GA lepiej radzi sobie z przeszukiwaniem globalnym.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0A75A8D-A67B-8EDC-2624-BC3C2AC5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7" y="1568669"/>
            <a:ext cx="7441990" cy="4999257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088D9C2-D697-62D4-96B3-B9139C4D1967}"/>
              </a:ext>
            </a:extLst>
          </p:cNvPr>
          <p:cNvSpPr txBox="1"/>
          <p:nvPr/>
        </p:nvSpPr>
        <p:spPr>
          <a:xfrm>
            <a:off x="7924801" y="2413337"/>
            <a:ext cx="42671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dirty="0"/>
              <a:t>Ten kod pokazuje że: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Hill </a:t>
            </a:r>
            <a:r>
              <a:rPr lang="pl-PL" dirty="0" err="1"/>
              <a:t>Climbing</a:t>
            </a:r>
            <a:r>
              <a:rPr lang="pl-PL" dirty="0"/>
              <a:t> często trafia w lokalne maksimum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Algorytm genetyczny ma szansę przeszukać całość i znaleźć lepszy wynik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Działa jako praktyczny przykład porównania z wyszukiwaniem lokalnym</a:t>
            </a:r>
          </a:p>
        </p:txBody>
      </p:sp>
    </p:spTree>
    <p:extLst>
      <p:ext uri="{BB962C8B-B14F-4D97-AF65-F5344CB8AC3E}">
        <p14:creationId xmlns:p14="http://schemas.microsoft.com/office/powerpoint/2010/main" val="400320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FA2D8-63A0-3C44-DFA0-32DC4E42C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27BFDAD-87A5-6EC5-4ADF-364C27433ABA}"/>
              </a:ext>
            </a:extLst>
          </p:cNvPr>
          <p:cNvSpPr txBox="1"/>
          <p:nvPr/>
        </p:nvSpPr>
        <p:spPr>
          <a:xfrm>
            <a:off x="372035" y="612844"/>
            <a:ext cx="114479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dirty="0"/>
              <a:t>Podsumowanie</a:t>
            </a:r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endParaRPr lang="pl-PL" dirty="0"/>
          </a:p>
          <a:p>
            <a:pPr algn="ctr"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Algorytmy genetyczne to inspirujące narzędzie wzorowane na biologicznej ewolucji.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Wykorzystują procesy takie jak selekcja, krzyżowanie i mutacja, by iteracyjnie szukać najlepszego rozwiązania problemu.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Znajdują zastosowanie w wielu dziedzinach, takich jak:</a:t>
            </a:r>
            <a:br>
              <a:rPr lang="pl-PL" dirty="0"/>
            </a:br>
            <a:r>
              <a:rPr lang="pl-PL" dirty="0"/>
              <a:t>– optymalizacja,</a:t>
            </a:r>
            <a:br>
              <a:rPr lang="pl-PL" dirty="0"/>
            </a:br>
            <a:r>
              <a:rPr lang="pl-PL" dirty="0"/>
              <a:t>– sztuczna inteligencja,</a:t>
            </a:r>
            <a:br>
              <a:rPr lang="pl-PL" dirty="0"/>
            </a:br>
            <a:r>
              <a:rPr lang="pl-PL" dirty="0"/>
              <a:t>– planowanie,</a:t>
            </a:r>
            <a:br>
              <a:rPr lang="pl-PL" dirty="0"/>
            </a:br>
            <a:r>
              <a:rPr lang="pl-PL" dirty="0"/>
              <a:t>– robotyka.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Choć nie gwarantują idealnego wyniku, są potężnym narzędziem w trudnych problemach, gdzie klasyczne metody zawodzą.</a:t>
            </a:r>
          </a:p>
        </p:txBody>
      </p:sp>
    </p:spTree>
    <p:extLst>
      <p:ext uri="{BB962C8B-B14F-4D97-AF65-F5344CB8AC3E}">
        <p14:creationId xmlns:p14="http://schemas.microsoft.com/office/powerpoint/2010/main" val="230612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BF133-0C2B-123E-6D0E-913FCE43B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ACCADF0-3A00-D1E3-49E5-5D11E80C9A66}"/>
              </a:ext>
            </a:extLst>
          </p:cNvPr>
          <p:cNvSpPr txBox="1"/>
          <p:nvPr/>
        </p:nvSpPr>
        <p:spPr>
          <a:xfrm>
            <a:off x="2859741" y="2413337"/>
            <a:ext cx="64725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6000" dirty="0"/>
              <a:t>Dziękuję za uwagę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3539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5EDADEA9-899F-E8EE-210C-B714F5BB04C8}"/>
              </a:ext>
            </a:extLst>
          </p:cNvPr>
          <p:cNvSpPr txBox="1"/>
          <p:nvPr/>
        </p:nvSpPr>
        <p:spPr>
          <a:xfrm>
            <a:off x="605118" y="151179"/>
            <a:ext cx="1098176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sz="2000" dirty="0"/>
              <a:t>Czym są algorytmy genetyczne?</a:t>
            </a:r>
          </a:p>
          <a:p>
            <a:pPr algn="ctr">
              <a:buNone/>
            </a:pPr>
            <a:endParaRPr lang="pl-PL" sz="2000" dirty="0"/>
          </a:p>
          <a:p>
            <a:pPr algn="ctr">
              <a:buNone/>
            </a:pPr>
            <a:endParaRPr lang="ru-RU" sz="2000" dirty="0"/>
          </a:p>
          <a:p>
            <a:pPr algn="ctr">
              <a:buNone/>
            </a:pPr>
            <a:endParaRPr lang="pl-PL" sz="2000" dirty="0"/>
          </a:p>
          <a:p>
            <a:pPr>
              <a:buNone/>
            </a:pPr>
            <a:r>
              <a:rPr lang="pl-PL" sz="2000" dirty="0"/>
              <a:t>Algorytmy genetyczne (GA) to metoda obliczeniowa wzorowana na procesie ewolucji biologicznej.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r>
              <a:rPr lang="pl-PL" sz="2000" dirty="0"/>
              <a:t>Inspiracją była teoria ewolucji Darwina, według której najlepiej przystosowane jednostki mają największe szanse na przetrwanie i rozmnażanie.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r>
              <a:rPr lang="pl-PL" sz="2000" dirty="0"/>
              <a:t>GA to rodzaj algorytmu losowego / heurystycznego – nie szuka najlepszego rozwiązania bezpośrednio, ale zbliża się do niego, testując wiele możliwości.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endParaRPr lang="pl-PL" sz="2000" dirty="0"/>
          </a:p>
          <a:p>
            <a:pPr>
              <a:buNone/>
            </a:pPr>
            <a:r>
              <a:rPr lang="pl-PL" sz="2000" dirty="0"/>
              <a:t>Główne zastosowanie: rozwiązywanie problemów optymalizacyjnych, gdzie trudno znaleźć dokładne rozwiązanie, np.: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znajdowanie najkrótszej trasy,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optymalizacja harmonogramu,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trenowanie sztucznej inteligencji.</a:t>
            </a:r>
          </a:p>
        </p:txBody>
      </p:sp>
    </p:spTree>
    <p:extLst>
      <p:ext uri="{BB962C8B-B14F-4D97-AF65-F5344CB8AC3E}">
        <p14:creationId xmlns:p14="http://schemas.microsoft.com/office/powerpoint/2010/main" val="22904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97CC9F1D-1EB0-D7FC-6C7E-EC9B6F655E30}"/>
              </a:ext>
            </a:extLst>
          </p:cNvPr>
          <p:cNvSpPr txBox="1"/>
          <p:nvPr/>
        </p:nvSpPr>
        <p:spPr>
          <a:xfrm>
            <a:off x="295835" y="612844"/>
            <a:ext cx="116003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dirty="0"/>
              <a:t>Jak działa algorytm genetyczny?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Algorytm genetyczny działa na zasadzie ewolucji populacji możliwych rozwiązań.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r>
              <a:rPr lang="pl-PL" dirty="0"/>
              <a:t>Każdy osobnik (czyli jedno rozwiązanie problemu) reprezentowany jest przez genotyp (np. ciąg liczb lub bitów).</a:t>
            </a:r>
          </a:p>
          <a:p>
            <a:pPr>
              <a:buNone/>
            </a:pPr>
            <a:r>
              <a:rPr lang="pl-PL" dirty="0"/>
              <a:t>Proces działania składa się z kilku kroków: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Font typeface="+mj-lt"/>
              <a:buAutoNum type="arabicPeriod"/>
            </a:pPr>
            <a:r>
              <a:rPr lang="pl-PL" dirty="0"/>
              <a:t>Inicjalizacja populacji – losowe wygenerowanie początkowych rozwiązań.</a:t>
            </a:r>
          </a:p>
          <a:p>
            <a:pPr>
              <a:buFont typeface="+mj-lt"/>
              <a:buAutoNum type="arabicPeriod"/>
            </a:pPr>
            <a:r>
              <a:rPr lang="pl-PL" dirty="0"/>
              <a:t>Ocena (fitness) – obliczenie, jak dobre jest każde rozwiązanie.</a:t>
            </a:r>
          </a:p>
          <a:p>
            <a:pPr>
              <a:buFont typeface="+mj-lt"/>
              <a:buAutoNum type="arabicPeriod"/>
            </a:pPr>
            <a:r>
              <a:rPr lang="pl-PL" dirty="0"/>
              <a:t>Selekcja – wybór najlepszych osobników.</a:t>
            </a:r>
          </a:p>
          <a:p>
            <a:pPr>
              <a:buFont typeface="+mj-lt"/>
              <a:buAutoNum type="arabicPeriod"/>
            </a:pPr>
            <a:r>
              <a:rPr lang="pl-PL" dirty="0"/>
              <a:t>Krzyżowanie (</a:t>
            </a:r>
            <a:r>
              <a:rPr lang="pl-PL" dirty="0" err="1"/>
              <a:t>crossover</a:t>
            </a:r>
            <a:r>
              <a:rPr lang="pl-PL" dirty="0"/>
              <a:t>) – łączenie osobników w pary i tworzenie „potomstwa”.</a:t>
            </a:r>
          </a:p>
          <a:p>
            <a:pPr>
              <a:buFont typeface="+mj-lt"/>
              <a:buAutoNum type="arabicPeriod"/>
            </a:pPr>
            <a:r>
              <a:rPr lang="pl-PL" dirty="0"/>
              <a:t>Mutacja – wprowadzenie drobnych zmian losowych.</a:t>
            </a:r>
          </a:p>
          <a:p>
            <a:pPr>
              <a:buFont typeface="+mj-lt"/>
              <a:buAutoNum type="arabicPeriod"/>
            </a:pPr>
            <a:r>
              <a:rPr lang="pl-PL" dirty="0"/>
              <a:t>Nowe pokolenie – zastępuje poprzednie.</a:t>
            </a:r>
          </a:p>
          <a:p>
            <a:pPr>
              <a:buFont typeface="+mj-lt"/>
              <a:buAutoNum type="arabicPeriod"/>
            </a:pPr>
            <a:r>
              <a:rPr lang="pl-PL" dirty="0"/>
              <a:t>Warunek zakończenia – np. liczba pokoleń lub satysfakcjonujący wynik.</a:t>
            </a:r>
          </a:p>
          <a:p>
            <a:pPr>
              <a:buFont typeface="+mj-lt"/>
              <a:buAutoNum type="arabicPeriod"/>
            </a:pPr>
            <a:endParaRPr lang="pl-PL" dirty="0"/>
          </a:p>
          <a:p>
            <a:endParaRPr lang="pl-PL" dirty="0"/>
          </a:p>
          <a:p>
            <a:pPr>
              <a:buNone/>
            </a:pPr>
            <a:r>
              <a:rPr lang="pl-PL" dirty="0"/>
              <a:t>Proces powtarza się aż do znalezienia najlepszego możliwego rozwiązania.</a:t>
            </a:r>
          </a:p>
        </p:txBody>
      </p:sp>
    </p:spTree>
    <p:extLst>
      <p:ext uri="{BB962C8B-B14F-4D97-AF65-F5344CB8AC3E}">
        <p14:creationId xmlns:p14="http://schemas.microsoft.com/office/powerpoint/2010/main" val="381484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26DB9-2EE9-937A-7C2B-CF326646E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052B3222-5A1C-0D47-2A61-6148A577BA6E}"/>
              </a:ext>
            </a:extLst>
          </p:cNvPr>
          <p:cNvSpPr txBox="1"/>
          <p:nvPr/>
        </p:nvSpPr>
        <p:spPr>
          <a:xfrm>
            <a:off x="376517" y="566678"/>
            <a:ext cx="1143896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dirty="0"/>
              <a:t>Schemat działania algorytmu genetycznego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 algn="ctr">
              <a:buNone/>
            </a:pPr>
            <a:r>
              <a:rPr lang="pl-PL" sz="1400" dirty="0"/>
              <a:t>1. Start – Losowa inicjalizacja populacji</a:t>
            </a:r>
            <a:br>
              <a:rPr lang="pl-PL" sz="1400" dirty="0"/>
            </a:br>
            <a:r>
              <a:rPr lang="pl-PL" sz="1400" dirty="0"/>
              <a:t>Tworzymy pierwszą grupę kandydatów (rozwiązań).</a:t>
            </a:r>
          </a:p>
          <a:p>
            <a:pPr algn="ctr">
              <a:buNone/>
            </a:pPr>
            <a:endParaRPr lang="pl-PL" sz="1400" dirty="0"/>
          </a:p>
          <a:p>
            <a:pPr algn="ctr">
              <a:buNone/>
            </a:pPr>
            <a:r>
              <a:rPr lang="pl-PL" sz="1400" dirty="0"/>
              <a:t>2. Ocena – Obliczanie funkcji dopasowania (fitness)</a:t>
            </a:r>
            <a:br>
              <a:rPr lang="pl-PL" sz="1400" dirty="0"/>
            </a:br>
            <a:r>
              <a:rPr lang="pl-PL" sz="1400" dirty="0"/>
              <a:t>Sprawdzamy, jak dobre są dane rozwiązania.</a:t>
            </a:r>
          </a:p>
          <a:p>
            <a:pPr algn="ctr">
              <a:buNone/>
            </a:pPr>
            <a:endParaRPr lang="pl-PL" sz="1400" dirty="0"/>
          </a:p>
          <a:p>
            <a:pPr algn="ctr">
              <a:buNone/>
            </a:pPr>
            <a:r>
              <a:rPr lang="pl-PL" sz="1400" dirty="0"/>
              <a:t>3. Selekcja – Wybór najlepszych osobników</a:t>
            </a:r>
            <a:br>
              <a:rPr lang="pl-PL" sz="1400" dirty="0"/>
            </a:br>
            <a:r>
              <a:rPr lang="pl-PL" sz="1400" dirty="0"/>
              <a:t>Lepsze rozwiązania mają większą szansę na „rozmnażanie”.</a:t>
            </a:r>
          </a:p>
          <a:p>
            <a:pPr algn="ctr">
              <a:buNone/>
            </a:pPr>
            <a:endParaRPr lang="pl-PL" sz="1400" dirty="0"/>
          </a:p>
          <a:p>
            <a:pPr algn="ctr">
              <a:buNone/>
            </a:pPr>
            <a:r>
              <a:rPr lang="pl-PL" sz="1400" dirty="0"/>
              <a:t>4. Krzyżowanie – Tworzenie nowych osobników</a:t>
            </a:r>
            <a:br>
              <a:rPr lang="pl-PL" sz="1400" dirty="0"/>
            </a:br>
            <a:r>
              <a:rPr lang="pl-PL" sz="1400" dirty="0"/>
              <a:t>Łączymy wybrane rozwiązania, by utworzyć nowe (mieszanie genów).</a:t>
            </a:r>
          </a:p>
          <a:p>
            <a:pPr algn="ctr">
              <a:buNone/>
            </a:pPr>
            <a:endParaRPr lang="pl-PL" sz="1400" dirty="0"/>
          </a:p>
          <a:p>
            <a:pPr algn="ctr">
              <a:buNone/>
            </a:pPr>
            <a:r>
              <a:rPr lang="pl-PL" sz="1400" dirty="0"/>
              <a:t>5. Mutacja – Losowe modyfikacje genotypu</a:t>
            </a:r>
            <a:br>
              <a:rPr lang="pl-PL" sz="1400" dirty="0"/>
            </a:br>
            <a:r>
              <a:rPr lang="pl-PL" sz="1400" dirty="0"/>
              <a:t>Dodajemy losowe zmiany, żeby zwiększyć różnorodność.</a:t>
            </a:r>
          </a:p>
          <a:p>
            <a:pPr algn="ctr">
              <a:buNone/>
            </a:pPr>
            <a:endParaRPr lang="pl-PL" sz="1400" dirty="0"/>
          </a:p>
          <a:p>
            <a:pPr algn="ctr">
              <a:buNone/>
            </a:pPr>
            <a:r>
              <a:rPr lang="pl-PL" sz="1400" dirty="0"/>
              <a:t>6. Tworzenie nowej populacji</a:t>
            </a:r>
            <a:br>
              <a:rPr lang="pl-PL" sz="1400" dirty="0"/>
            </a:br>
            <a:r>
              <a:rPr lang="pl-PL" sz="1400" dirty="0"/>
              <a:t>Nowe rozwiązania zastępują część lub całość starej populacji.</a:t>
            </a:r>
          </a:p>
          <a:p>
            <a:pPr algn="ctr">
              <a:buNone/>
            </a:pPr>
            <a:endParaRPr lang="pl-PL" sz="1400" dirty="0"/>
          </a:p>
          <a:p>
            <a:pPr algn="ctr">
              <a:buNone/>
            </a:pPr>
            <a:r>
              <a:rPr lang="pl-PL" sz="1400" dirty="0"/>
              <a:t>7. Sprawdzenie warunku końca</a:t>
            </a:r>
            <a:br>
              <a:rPr lang="pl-PL" sz="1400" dirty="0"/>
            </a:br>
            <a:r>
              <a:rPr lang="pl-PL" sz="1400" dirty="0"/>
              <a:t>Czy osiągnięto wystarczająco dobre rozwiązanie? Jeśli nie – wracamy do punktu 2.</a:t>
            </a:r>
          </a:p>
        </p:txBody>
      </p:sp>
    </p:spTree>
    <p:extLst>
      <p:ext uri="{BB962C8B-B14F-4D97-AF65-F5344CB8AC3E}">
        <p14:creationId xmlns:p14="http://schemas.microsoft.com/office/powerpoint/2010/main" val="33993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D631-73A5-BD10-18DB-FBEE2975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9E4F3094-7C53-E151-7038-40409E648BC2}"/>
              </a:ext>
            </a:extLst>
          </p:cNvPr>
          <p:cNvGrpSpPr/>
          <p:nvPr/>
        </p:nvGrpSpPr>
        <p:grpSpPr>
          <a:xfrm>
            <a:off x="226411" y="1086521"/>
            <a:ext cx="2941604" cy="5351942"/>
            <a:chOff x="287371" y="285333"/>
            <a:chExt cx="2941604" cy="5351942"/>
          </a:xfrm>
        </p:grpSpPr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77461906-5B0F-49D2-0532-55BBC325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300" y="285333"/>
              <a:ext cx="2929675" cy="2674180"/>
            </a:xfrm>
            <a:prstGeom prst="rect">
              <a:avLst/>
            </a:prstGeom>
          </p:spPr>
        </p:pic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9C1D680A-051F-F13F-FBB4-2969C2B0E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299" y="2826560"/>
              <a:ext cx="2929675" cy="2358345"/>
            </a:xfrm>
            <a:prstGeom prst="rect">
              <a:avLst/>
            </a:prstGeom>
          </p:spPr>
        </p:pic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CE47BE8C-73F0-0C95-8BB2-83A9DC391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371" y="5083940"/>
              <a:ext cx="2929675" cy="553335"/>
            </a:xfrm>
            <a:prstGeom prst="rect">
              <a:avLst/>
            </a:prstGeom>
          </p:spPr>
        </p:pic>
      </p:grpSp>
      <p:sp>
        <p:nvSpPr>
          <p:cNvPr id="11" name="Tytuł 1">
            <a:extLst>
              <a:ext uri="{FF2B5EF4-FFF2-40B4-BE49-F238E27FC236}">
                <a16:creationId xmlns:a16="http://schemas.microsoft.com/office/drawing/2014/main" id="{144E5929-46D5-8840-4A7F-ECC1EFF7BA29}"/>
              </a:ext>
            </a:extLst>
          </p:cNvPr>
          <p:cNvSpPr txBox="1">
            <a:spLocks/>
          </p:cNvSpPr>
          <p:nvPr/>
        </p:nvSpPr>
        <p:spPr>
          <a:xfrm>
            <a:off x="1386840" y="-129190"/>
            <a:ext cx="9418320" cy="14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/>
              <a:t>Przykład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C66108C-CCE3-017D-B48B-96D80FB37D9B}"/>
              </a:ext>
            </a:extLst>
          </p:cNvPr>
          <p:cNvSpPr txBox="1"/>
          <p:nvPr/>
        </p:nvSpPr>
        <p:spPr>
          <a:xfrm>
            <a:off x="7001693" y="1226883"/>
            <a:ext cx="25429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 err="1"/>
              <a:t>Pokolenie</a:t>
            </a:r>
            <a:r>
              <a:rPr lang="ru-RU" sz="900" dirty="0"/>
              <a:t> 1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0],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0, 1,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[0, 1, 0, 0, 0], </a:t>
            </a:r>
            <a:r>
              <a:rPr lang="ru-RU" sz="900" dirty="0" err="1"/>
              <a:t>dopasowanie</a:t>
            </a:r>
            <a:r>
              <a:rPr lang="ru-RU" sz="900" dirty="0"/>
              <a:t>: 1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0],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0, 0, 0], </a:t>
            </a:r>
            <a:r>
              <a:rPr lang="ru-RU" sz="900" dirty="0" err="1"/>
              <a:t>dopasowanie</a:t>
            </a:r>
            <a:r>
              <a:rPr lang="ru-RU" sz="900" dirty="0"/>
              <a:t>: 2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[0, 0, 0, 0, 1], </a:t>
            </a:r>
            <a:r>
              <a:rPr lang="ru-RU" sz="900" dirty="0" err="1"/>
              <a:t>dopasowanie</a:t>
            </a:r>
            <a:r>
              <a:rPr lang="ru-RU" sz="900" dirty="0"/>
              <a:t>: 1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2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0, 1,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3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0,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0,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0,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0,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0,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endParaRPr lang="pl-PL" sz="900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70DD84C-3AEC-4BC6-4915-2C4CFBCBD733}"/>
              </a:ext>
            </a:extLst>
          </p:cNvPr>
          <p:cNvSpPr txBox="1"/>
          <p:nvPr/>
        </p:nvSpPr>
        <p:spPr>
          <a:xfrm>
            <a:off x="9170126" y="1245093"/>
            <a:ext cx="286512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dirty="0" err="1"/>
              <a:t>Pokolenie</a:t>
            </a:r>
            <a:r>
              <a:rPr lang="ru-RU" sz="900" dirty="0"/>
              <a:t> 6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[0, 1, 1,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7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[0, 1, 1,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[0, 1, 1,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8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0],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0,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9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[0, 1, 1,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Pokolenie</a:t>
            </a:r>
            <a:r>
              <a:rPr lang="ru-RU" sz="900" dirty="0"/>
              <a:t> 10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0, 1,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0, 1], </a:t>
            </a:r>
            <a:r>
              <a:rPr lang="ru-RU" sz="900" dirty="0" err="1"/>
              <a:t>dopasowanie</a:t>
            </a:r>
            <a:r>
              <a:rPr lang="ru-RU" sz="900" dirty="0"/>
              <a:t>: 4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  <a:endParaRPr lang="pl-PL" sz="900" dirty="0"/>
          </a:p>
          <a:p>
            <a:r>
              <a:rPr lang="ru-RU" sz="900" dirty="0" err="1"/>
              <a:t>Osobnik</a:t>
            </a:r>
            <a:r>
              <a:rPr lang="ru-RU" sz="900" dirty="0"/>
              <a:t>: [1, 1, 1, 1, 1], </a:t>
            </a:r>
            <a:r>
              <a:rPr lang="ru-RU" sz="900" dirty="0" err="1"/>
              <a:t>dopasowanie</a:t>
            </a:r>
            <a:r>
              <a:rPr lang="ru-RU" sz="900" dirty="0"/>
              <a:t>: 5</a:t>
            </a:r>
          </a:p>
        </p:txBody>
      </p:sp>
      <p:sp>
        <p:nvSpPr>
          <p:cNvPr id="18" name="Tytuł 1">
            <a:extLst>
              <a:ext uri="{FF2B5EF4-FFF2-40B4-BE49-F238E27FC236}">
                <a16:creationId xmlns:a16="http://schemas.microsoft.com/office/drawing/2014/main" id="{203CAAAE-52A2-BFEF-B99F-BA822C61E9A6}"/>
              </a:ext>
            </a:extLst>
          </p:cNvPr>
          <p:cNvSpPr txBox="1">
            <a:spLocks/>
          </p:cNvSpPr>
          <p:nvPr/>
        </p:nvSpPr>
        <p:spPr>
          <a:xfrm>
            <a:off x="3287485" y="1509026"/>
            <a:ext cx="3805646" cy="4237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600" dirty="0"/>
              <a:t>losowe tworzenie populacji (krok 1)</a:t>
            </a:r>
          </a:p>
          <a:p>
            <a:r>
              <a:rPr lang="pl-PL" sz="1600" dirty="0"/>
              <a:t>ocenę jakości (fitness) (krok 2)</a:t>
            </a:r>
          </a:p>
          <a:p>
            <a:r>
              <a:rPr lang="pl-PL" sz="1600" dirty="0"/>
              <a:t>selekcję najlepszych (krok 3)</a:t>
            </a:r>
          </a:p>
          <a:p>
            <a:r>
              <a:rPr lang="pl-PL" sz="1600" dirty="0"/>
              <a:t>krzyżowanie i mutacje (krok 4–5)</a:t>
            </a:r>
          </a:p>
          <a:p>
            <a:r>
              <a:rPr lang="pl-PL" sz="1600" dirty="0"/>
              <a:t>generowanie nowej populacji (krok 6)</a:t>
            </a:r>
          </a:p>
          <a:p>
            <a:r>
              <a:rPr lang="pl-PL" sz="1600" dirty="0"/>
              <a:t>warunek stopu po 10 pokoleniach (krok 7)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0C188774-C7C2-35CC-0464-301149B0CFEC}"/>
              </a:ext>
            </a:extLst>
          </p:cNvPr>
          <p:cNvSpPr/>
          <p:nvPr/>
        </p:nvSpPr>
        <p:spPr>
          <a:xfrm>
            <a:off x="60960" y="975360"/>
            <a:ext cx="177378" cy="556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723C81BA-5732-190C-867E-86352ABC1F3D}"/>
              </a:ext>
            </a:extLst>
          </p:cNvPr>
          <p:cNvSpPr/>
          <p:nvPr/>
        </p:nvSpPr>
        <p:spPr>
          <a:xfrm>
            <a:off x="3110106" y="932611"/>
            <a:ext cx="177378" cy="5564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9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76673-0BA7-D8CD-26D2-38097E83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F9679B5-12B8-9EA6-EFC8-8AC791DA91C5}"/>
              </a:ext>
            </a:extLst>
          </p:cNvPr>
          <p:cNvSpPr txBox="1"/>
          <p:nvPr/>
        </p:nvSpPr>
        <p:spPr>
          <a:xfrm>
            <a:off x="210670" y="751344"/>
            <a:ext cx="117706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dirty="0"/>
              <a:t>Przykłady zastosowania algorytmów genetycznych</a:t>
            </a:r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>
              <a:buNone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Problem komiwojażera (TSP)</a:t>
            </a:r>
            <a:br>
              <a:rPr lang="pl-PL" dirty="0"/>
            </a:br>
            <a:r>
              <a:rPr lang="pl-PL" dirty="0"/>
              <a:t>Znalezienie najkrótszej trasy między wieloma miastami – GA potrafi znaleźć dobre przybliżenie rozwiązania, gdy zwykłe metody są zbyt wolne.</a:t>
            </a:r>
          </a:p>
          <a:p>
            <a:pPr>
              <a:buNone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Planowanie zadań i harmonogramów</a:t>
            </a:r>
            <a:br>
              <a:rPr lang="pl-PL" dirty="0"/>
            </a:br>
            <a:r>
              <a:rPr lang="pl-PL" dirty="0"/>
              <a:t>Ustalanie optymalnego rozkładu pracy lub zajęć, np. w firmach lub na uczelniach.</a:t>
            </a:r>
          </a:p>
          <a:p>
            <a:pPr>
              <a:buNone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Sztuczna inteligencja i uczenie maszynowe</a:t>
            </a:r>
            <a:br>
              <a:rPr lang="pl-PL" dirty="0"/>
            </a:br>
            <a:r>
              <a:rPr lang="pl-PL" dirty="0"/>
              <a:t>Strojenie parametrów modeli AI, np. sieci neuronowych lub agentów w grach.</a:t>
            </a:r>
          </a:p>
          <a:p>
            <a:pPr>
              <a:buNone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Optymalizacja funkcji matematycznych</a:t>
            </a:r>
            <a:br>
              <a:rPr lang="pl-PL" dirty="0"/>
            </a:br>
            <a:r>
              <a:rPr lang="pl-PL" dirty="0"/>
              <a:t>GA może znajdować maksima/minima złożonych funkcji bez potrzeby znajomości ich pochodnych.</a:t>
            </a:r>
          </a:p>
          <a:p>
            <a:pPr>
              <a:buNone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Robotyka i sterowanie</a:t>
            </a:r>
            <a:br>
              <a:rPr lang="pl-PL" dirty="0"/>
            </a:br>
            <a:r>
              <a:rPr lang="pl-PL" dirty="0"/>
              <a:t>Projektowanie </a:t>
            </a:r>
            <a:r>
              <a:rPr lang="pl-PL" dirty="0" err="1"/>
              <a:t>zachowań</a:t>
            </a:r>
            <a:r>
              <a:rPr lang="pl-PL" dirty="0"/>
              <a:t> robotów, np. jak mają poruszać się po przeszkodach.</a:t>
            </a:r>
          </a:p>
        </p:txBody>
      </p:sp>
    </p:spTree>
    <p:extLst>
      <p:ext uri="{BB962C8B-B14F-4D97-AF65-F5344CB8AC3E}">
        <p14:creationId xmlns:p14="http://schemas.microsoft.com/office/powerpoint/2010/main" val="120660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E5281-C55D-B3A3-EB08-E8EF22E3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E0B1C-F171-FAC9-828E-EBABDBCA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" y="91142"/>
            <a:ext cx="12052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Mini-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symulacja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algorytmu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genetycznego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problemu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komiwojażera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(TSP)</a:t>
            </a:r>
            <a:br>
              <a:rPr kumimoji="0" lang="pl-PL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znaleźć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najkrótszą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trasę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odwiedzając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wszystkie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miasta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punkty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pl-PL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uproszczenia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użyjemy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współrzędnych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2D i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liczymy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dystans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Euklidesowy</a:t>
            </a:r>
            <a:r>
              <a:rPr kumimoji="0" lang="ru-RU" altLang="ru-RU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6C1924E-713D-5000-5868-6647F24F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1" y="922139"/>
            <a:ext cx="5912516" cy="570698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91DC752-06B5-EFBB-328C-0F668E88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12" y="922139"/>
            <a:ext cx="3866947" cy="57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9EC9-A083-8D61-3473-09A03E68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11D986E-7424-2CAE-8D19-0AE728A7E704}"/>
              </a:ext>
            </a:extLst>
          </p:cNvPr>
          <p:cNvSpPr txBox="1"/>
          <p:nvPr/>
        </p:nvSpPr>
        <p:spPr>
          <a:xfrm>
            <a:off x="210670" y="428614"/>
            <a:ext cx="1177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/>
              <a:t>Zalety i wady algorytmów genetycznych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CB05B60-A522-F11E-6998-8DB4C2767E73}"/>
              </a:ext>
            </a:extLst>
          </p:cNvPr>
          <p:cNvSpPr txBox="1"/>
          <p:nvPr/>
        </p:nvSpPr>
        <p:spPr>
          <a:xfrm>
            <a:off x="295836" y="1822573"/>
            <a:ext cx="54236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dirty="0"/>
              <a:t>Zalety:</a:t>
            </a:r>
          </a:p>
          <a:p>
            <a:pPr>
              <a:buNone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Nie wymagają znajomości rozwiązania z góry</a:t>
            </a:r>
            <a:br>
              <a:rPr lang="pl-PL" dirty="0"/>
            </a:br>
            <a:r>
              <a:rPr lang="pl-PL" dirty="0"/>
              <a:t>mogą pracować tam, gdzie inne algorytmy zawodzą.</a:t>
            </a:r>
          </a:p>
          <a:p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Dobre dla złożonych, nieliniowych problemów</a:t>
            </a:r>
            <a:br>
              <a:rPr lang="pl-PL" dirty="0"/>
            </a:br>
            <a:r>
              <a:rPr lang="pl-PL" dirty="0"/>
              <a:t>np. optymalizacja z wieloma zmiennymi.</a:t>
            </a:r>
          </a:p>
          <a:p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Przeszukiwanie globalne</a:t>
            </a:r>
            <a:br>
              <a:rPr lang="pl-PL" dirty="0"/>
            </a:br>
            <a:r>
              <a:rPr lang="pl-PL" dirty="0"/>
              <a:t>mogą znaleźć dobre rozwiązania nawet w trudnych przestrzeniach.</a:t>
            </a:r>
          </a:p>
          <a:p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Łatwe do zaimplementowania i modyfikowania</a:t>
            </a:r>
            <a:br>
              <a:rPr lang="pl-PL" dirty="0"/>
            </a:br>
            <a:r>
              <a:rPr lang="pl-PL" dirty="0"/>
              <a:t>prosty kod, ale z dużymi możliwościami.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33EA40A-6FAC-C878-671C-1306EB9C8B4C}"/>
              </a:ext>
            </a:extLst>
          </p:cNvPr>
          <p:cNvSpPr txBox="1"/>
          <p:nvPr/>
        </p:nvSpPr>
        <p:spPr>
          <a:xfrm>
            <a:off x="6095999" y="1822573"/>
            <a:ext cx="53339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l-PL" dirty="0"/>
              <a:t>Wady:</a:t>
            </a:r>
          </a:p>
          <a:p>
            <a:pPr algn="ctr">
              <a:buNone/>
            </a:pP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Brak gwarancji znalezienia najlepszego rozwiązania</a:t>
            </a:r>
            <a:br>
              <a:rPr lang="pl-PL" dirty="0"/>
            </a:br>
            <a:r>
              <a:rPr lang="pl-PL" dirty="0"/>
              <a:t>wynik to „dobre przybliżenie”, nie zawsze ideał.</a:t>
            </a:r>
          </a:p>
          <a:p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Wysokie koszty obliczeniowe</a:t>
            </a:r>
            <a:br>
              <a:rPr lang="pl-PL" dirty="0"/>
            </a:br>
            <a:r>
              <a:rPr lang="pl-PL" dirty="0"/>
              <a:t>duża liczba iteracji i ocen rozwiązań.</a:t>
            </a:r>
          </a:p>
          <a:p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Zależą od ustawień (parametrów)</a:t>
            </a:r>
            <a:br>
              <a:rPr lang="pl-PL" dirty="0"/>
            </a:br>
            <a:r>
              <a:rPr lang="pl-PL" dirty="0"/>
              <a:t>np. liczność populacji, prawdopodobieństwo mutacji itp.</a:t>
            </a:r>
          </a:p>
          <a:p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Losowość = zmienność wyników</a:t>
            </a:r>
            <a:br>
              <a:rPr lang="pl-PL" dirty="0"/>
            </a:br>
            <a:r>
              <a:rPr lang="pl-PL" dirty="0"/>
              <a:t>przy każdym uruchomieniu można uzyskać inny wynik.</a:t>
            </a:r>
          </a:p>
        </p:txBody>
      </p:sp>
    </p:spTree>
    <p:extLst>
      <p:ext uri="{BB962C8B-B14F-4D97-AF65-F5344CB8AC3E}">
        <p14:creationId xmlns:p14="http://schemas.microsoft.com/office/powerpoint/2010/main" val="213873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7BB87-8FD6-7454-82A2-5CBB6A2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D4FC2E-BE8B-CAF7-C40B-9F40D724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440" y="557845"/>
            <a:ext cx="8167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dirty="0"/>
              <a:t>Kod ilustrujący zaletę: „Łatwe do zaimplementowania i modyfikowania – prosty kod, ale z dużymi możliwościami”</a:t>
            </a:r>
            <a:br>
              <a:rPr lang="pl-PL" dirty="0"/>
            </a:br>
            <a:br>
              <a:rPr lang="pl-PL" dirty="0"/>
            </a:br>
            <a:r>
              <a:rPr lang="pl-PL" dirty="0"/>
              <a:t>Dowód na prostotę: działający algorytm genetyczny w kilku linijkach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CF5CB1-53CA-84D2-FA45-BF09F6C9C2D7}"/>
              </a:ext>
            </a:extLst>
          </p:cNvPr>
          <p:cNvSpPr txBox="1"/>
          <p:nvPr/>
        </p:nvSpPr>
        <p:spPr>
          <a:xfrm>
            <a:off x="7506788" y="2655388"/>
            <a:ext cx="4078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l-PL" dirty="0"/>
              <a:t>Ten kod: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Cały działający „mini” algorytm genetyczny mieści się w ~20 linijkach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Działa bez bibliotek ML czy skomplikowanego kodu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Pokazuje, że GA są łatwe do stworzenia i testowania nawet przez początkujących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E4393C6-5A78-A593-01F8-8D85891E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2" y="2423812"/>
            <a:ext cx="6965467" cy="29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203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2021</Words>
  <Application>Microsoft Macintosh PowerPoint</Application>
  <PresentationFormat>Panoramiczny</PresentationFormat>
  <Paragraphs>230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Motyw pakietu Office</vt:lpstr>
      <vt:lpstr>Algorytmy genetyczne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Algorytmy genetyczne</dc:title>
  <dc:creator>Alexander Milevich</dc:creator>
  <cp:lastModifiedBy>Milevich Alexander</cp:lastModifiedBy>
  <cp:revision>31</cp:revision>
  <dcterms:created xsi:type="dcterms:W3CDTF">2025-06-14T15:33:14Z</dcterms:created>
  <dcterms:modified xsi:type="dcterms:W3CDTF">2025-06-15T12:18:00Z</dcterms:modified>
</cp:coreProperties>
</file>