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5" r:id="rId2"/>
    <p:sldId id="414" r:id="rId3"/>
    <p:sldId id="416" r:id="rId4"/>
    <p:sldId id="417" r:id="rId5"/>
    <p:sldId id="418" r:id="rId6"/>
    <p:sldId id="419" r:id="rId7"/>
    <p:sldId id="420" r:id="rId8"/>
    <p:sldId id="421" r:id="rId9"/>
    <p:sldId id="426" r:id="rId10"/>
    <p:sldId id="424" r:id="rId11"/>
    <p:sldId id="425" r:id="rId12"/>
    <p:sldId id="422" r:id="rId13"/>
    <p:sldId id="42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DataBase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Preprocess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ModelBase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EvaluateBase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Model</a:t>
          </a:r>
          <a:endParaRPr lang="zh-TW" altLang="en-US" sz="21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Evaluate</a:t>
          </a:r>
          <a:endParaRPr lang="zh-TW" altLang="en-US" sz="21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DataBase</a:t>
          </a:r>
          <a:endParaRPr lang="zh-TW" altLang="en-US" sz="21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LoadData</a:t>
          </a:r>
          <a:endParaRPr lang="zh-TW" altLang="en-US" sz="21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Preprocess</a:t>
          </a:r>
          <a:endParaRPr lang="zh-TW" altLang="en-US" sz="21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ModelBase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EvaluateBase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main.py 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65372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EE4F99F-F50F-2FCA-AA8B-29D343D3C31D}"/>
              </a:ext>
            </a:extLst>
          </p:cNvPr>
          <p:cNvSpPr txBox="1"/>
          <p:nvPr/>
        </p:nvSpPr>
        <p:spPr>
          <a:xfrm>
            <a:off x="7823200" y="46126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fit_error</a:t>
            </a:r>
            <a:endParaRPr lang="en-US" altLang="zh-TW" dirty="0"/>
          </a:p>
          <a:p>
            <a:r>
              <a:rPr lang="en-US" altLang="zh-TW" dirty="0" err="1"/>
              <a:t>best_harmonics</a:t>
            </a:r>
            <a:endParaRPr lang="en-US" altLang="zh-TW" dirty="0"/>
          </a:p>
          <a:p>
            <a:r>
              <a:rPr lang="en-US" altLang="zh-TW" dirty="0"/>
              <a:t>peaks, valleys</a:t>
            </a:r>
          </a:p>
          <a:p>
            <a:r>
              <a:rPr lang="en-US" altLang="zh-TW" dirty="0"/>
              <a:t>lead, first lead</a:t>
            </a:r>
          </a:p>
        </p:txBody>
      </p:sp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Postprocess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7" name="圖片 16" descr="一張含有 文字, 收據, 字型, 螢幕擷取畫面 的圖片&#10;&#10;自動產生的描述">
            <a:extLst>
              <a:ext uri="{FF2B5EF4-FFF2-40B4-BE49-F238E27FC236}">
                <a16:creationId xmlns:a16="http://schemas.microsoft.com/office/drawing/2014/main" id="{2EA20D59-8D2E-6A9E-64FA-5D995E70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76606" cy="4386022"/>
          </a:xfrm>
          <a:prstGeom prst="rect">
            <a:avLst/>
          </a:prstGeom>
        </p:spPr>
      </p:pic>
      <p:pic>
        <p:nvPicPr>
          <p:cNvPr id="19" name="圖片 18" descr="一張含有 文字, 圖表, 螢幕擷取畫面, 平行 的圖片&#10;&#10;自動產生的描述">
            <a:extLst>
              <a:ext uri="{FF2B5EF4-FFF2-40B4-BE49-F238E27FC236}">
                <a16:creationId xmlns:a16="http://schemas.microsoft.com/office/drawing/2014/main" id="{6041C2EC-22F5-B22E-2719-11796104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5" y="136525"/>
            <a:ext cx="6658676" cy="6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173B32-AD2A-4D53-5277-066ABA85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圖片 8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F74E3C68-6885-297C-6C8E-0F25AF473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53" y="173077"/>
            <a:ext cx="2874580" cy="6529544"/>
          </a:xfrm>
          <a:prstGeom prst="rect">
            <a:avLst/>
          </a:prstGeom>
        </p:spPr>
      </p:pic>
      <p:pic>
        <p:nvPicPr>
          <p:cNvPr id="13" name="圖片 1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FF58DD75-DC0A-D6DC-3048-3EDCA39F6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8" y="173077"/>
            <a:ext cx="2920457" cy="65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E653E0-6AFB-E76F-66F8-F330F441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A0A6F-5BD7-3047-C11B-787511589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9080"/>
              </p:ext>
            </p:extLst>
          </p:nvPr>
        </p:nvGraphicFramePr>
        <p:xfrm>
          <a:off x="451485" y="311785"/>
          <a:ext cx="10317489" cy="595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866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X_test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7470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3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6156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361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4759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261518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086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29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8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76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535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492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prediction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8056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516E75-5B94-A1D7-924C-E4A524FBF102}"/>
              </a:ext>
            </a:extLst>
          </p:cNvPr>
          <p:cNvSpPr txBox="1"/>
          <p:nvPr/>
        </p:nvSpPr>
        <p:spPr>
          <a:xfrm>
            <a:off x="8896350" y="874038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window_length</a:t>
            </a:r>
            <a:r>
              <a:rPr lang="en-US" altLang="zh-TW" sz="1600" dirty="0"/>
              <a:t> = 10</a:t>
            </a:r>
          </a:p>
          <a:p>
            <a:r>
              <a:rPr lang="en-US" altLang="zh-TW" sz="1600" dirty="0" err="1"/>
              <a:t>x_length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y_length</a:t>
            </a:r>
            <a:r>
              <a:rPr lang="en-US" altLang="zh-TW" sz="1600" dirty="0"/>
              <a:t> = slide = 2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1C31-C8FC-B560-8263-FB18A3B37518}"/>
              </a:ext>
            </a:extLst>
          </p:cNvPr>
          <p:cNvSpPr txBox="1"/>
          <p:nvPr/>
        </p:nvSpPr>
        <p:spPr>
          <a:xfrm>
            <a:off x="5915026" y="874038"/>
            <a:ext cx="2905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Step 1.</a:t>
            </a:r>
          </a:p>
          <a:p>
            <a:r>
              <a:rPr lang="en-US" altLang="zh-TW" sz="1600" dirty="0"/>
              <a:t>    Split the </a:t>
            </a:r>
            <a:r>
              <a:rPr lang="en-US" altLang="zh-TW" sz="1600" dirty="0" err="1"/>
              <a:t>row_data</a:t>
            </a:r>
            <a:r>
              <a:rPr lang="en-US" altLang="zh-TW" sz="1600" dirty="0"/>
              <a:t> into </a:t>
            </a:r>
            <a:r>
              <a:rPr lang="en-US" altLang="zh-TW" sz="1600" dirty="0" err="1"/>
              <a:t>train_data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test_data</a:t>
            </a:r>
            <a:r>
              <a:rPr lang="en-US" altLang="zh-TW" sz="1600" dirty="0"/>
              <a:t> according to the </a:t>
            </a:r>
            <a:r>
              <a:rPr lang="en-US" altLang="zh-TW" sz="1600" dirty="0" err="1"/>
              <a:t>window_length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BB84F1-6AFB-8924-2F15-9B96586E68C8}"/>
              </a:ext>
            </a:extLst>
          </p:cNvPr>
          <p:cNvSpPr txBox="1"/>
          <p:nvPr/>
        </p:nvSpPr>
        <p:spPr>
          <a:xfrm>
            <a:off x="1051550" y="2967335"/>
            <a:ext cx="430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/>
              <a:t>    Split </a:t>
            </a:r>
            <a:r>
              <a:rPr lang="en-US" altLang="zh-TW" dirty="0" err="1"/>
              <a:t>train_data</a:t>
            </a:r>
            <a:r>
              <a:rPr lang="en-US" altLang="zh-TW" dirty="0"/>
              <a:t> and </a:t>
            </a:r>
            <a:r>
              <a:rPr lang="en-US" altLang="zh-TW" dirty="0" err="1"/>
              <a:t>test_data</a:t>
            </a:r>
            <a:r>
              <a:rPr lang="en-US" altLang="zh-TW" dirty="0"/>
              <a:t> into x and y based on </a:t>
            </a:r>
            <a:r>
              <a:rPr lang="en-US" altLang="zh-TW" dirty="0" err="1"/>
              <a:t>x_length</a:t>
            </a:r>
            <a:r>
              <a:rPr lang="en-US" altLang="zh-TW" dirty="0"/>
              <a:t> and </a:t>
            </a:r>
            <a:r>
              <a:rPr lang="en-US" altLang="zh-TW" dirty="0" err="1"/>
              <a:t>y_length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9C571D-3411-7164-88A6-0232583C4B67}"/>
              </a:ext>
            </a:extLst>
          </p:cNvPr>
          <p:cNvSpPr txBox="1"/>
          <p:nvPr/>
        </p:nvSpPr>
        <p:spPr>
          <a:xfrm>
            <a:off x="1200149" y="4434635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/>
              <a:t>    Use </a:t>
            </a:r>
            <a:r>
              <a:rPr lang="en-US" altLang="zh-TW" dirty="0" err="1"/>
              <a:t>x_test</a:t>
            </a:r>
            <a:r>
              <a:rPr lang="en-US" altLang="zh-TW" dirty="0"/>
              <a:t> to predict </a:t>
            </a:r>
            <a:r>
              <a:rPr lang="en-US" altLang="zh-TW" dirty="0" err="1"/>
              <a:t>y_predict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A7B73E-C09B-EC72-21CA-F5591B55B4D2}"/>
              </a:ext>
            </a:extLst>
          </p:cNvPr>
          <p:cNvSpPr txBox="1"/>
          <p:nvPr/>
        </p:nvSpPr>
        <p:spPr>
          <a:xfrm>
            <a:off x="1200149" y="5624938"/>
            <a:ext cx="44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4.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Flatten multiple </a:t>
            </a:r>
            <a:r>
              <a:rPr lang="en-US" altLang="zh-TW" dirty="0" err="1"/>
              <a:t>y_predict</a:t>
            </a:r>
            <a:r>
              <a:rPr lang="en-US" altLang="zh-TW" dirty="0"/>
              <a:t> into prediction.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7B2A5-232A-27F5-D813-DC36B52BB7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14761" y="714375"/>
            <a:ext cx="2100265" cy="69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916F43B-30F6-9E3C-1107-282EBB33D700}"/>
              </a:ext>
            </a:extLst>
          </p:cNvPr>
          <p:cNvCxnSpPr>
            <a:cxnSpLocks/>
          </p:cNvCxnSpPr>
          <p:nvPr/>
        </p:nvCxnSpPr>
        <p:spPr>
          <a:xfrm flipV="1">
            <a:off x="7367588" y="714375"/>
            <a:ext cx="566737" cy="15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AE8C57-A933-AB51-4067-EA2774E54A3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867025" y="2136129"/>
            <a:ext cx="335275" cy="831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AA1C097-2F65-C1EC-DD87-DD023017AB02}"/>
              </a:ext>
            </a:extLst>
          </p:cNvPr>
          <p:cNvCxnSpPr>
            <a:stCxn id="6" idx="3"/>
          </p:cNvCxnSpPr>
          <p:nvPr/>
        </p:nvCxnSpPr>
        <p:spPr>
          <a:xfrm flipV="1">
            <a:off x="5353049" y="3291527"/>
            <a:ext cx="447676" cy="13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05B2918-94FD-9652-DC46-242A8767AE6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91050" y="4581525"/>
            <a:ext cx="1323976" cy="17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C5B8310-EF43-29DE-72D5-3EBD0D5C2D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38800" y="5948104"/>
            <a:ext cx="1895475" cy="17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C29B08-F1F1-6BAD-2C9F-0A475EE1809D}"/>
              </a:ext>
            </a:extLst>
          </p:cNvPr>
          <p:cNvSpPr/>
          <p:nvPr/>
        </p:nvSpPr>
        <p:spPr>
          <a:xfrm>
            <a:off x="7891464" y="421987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6367D61-A32D-D297-70B9-EFC5AEBE431A}"/>
              </a:ext>
            </a:extLst>
          </p:cNvPr>
          <p:cNvSpPr/>
          <p:nvPr/>
        </p:nvSpPr>
        <p:spPr>
          <a:xfrm>
            <a:off x="7891463" y="5774739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8AE7126-EDED-4AAB-3B75-30CA633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first_date</a:t>
            </a:r>
            <a:r>
              <a:rPr lang="en-US" altLang="zh-TW" dirty="0"/>
              <a:t>, </a:t>
            </a:r>
            <a:r>
              <a:rPr lang="en-US" altLang="zh-TW" dirty="0" err="1"/>
              <a:t>pv</a:t>
            </a:r>
            <a:r>
              <a:rPr lang="en-US" altLang="zh-TW" dirty="0"/>
              <a:t>, lead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8011D8-26ED-1FC9-41CA-9A000A3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C7A4754-4E39-8F71-41D1-9AFFAE99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7128"/>
              </p:ext>
            </p:extLst>
          </p:nvPr>
        </p:nvGraphicFramePr>
        <p:xfrm>
          <a:off x="473869" y="1818526"/>
          <a:ext cx="11244262" cy="439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229">
                  <a:extLst>
                    <a:ext uri="{9D8B030D-6E8A-4147-A177-3AD203B41FA5}">
                      <a16:colId xmlns:a16="http://schemas.microsoft.com/office/drawing/2014/main" val="1520947138"/>
                    </a:ext>
                  </a:extLst>
                </a:gridCol>
                <a:gridCol w="418025">
                  <a:extLst>
                    <a:ext uri="{9D8B030D-6E8A-4147-A177-3AD203B41FA5}">
                      <a16:colId xmlns:a16="http://schemas.microsoft.com/office/drawing/2014/main" val="18401020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708181091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643344989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94776625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546750802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30729634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47549351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410582358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4326974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27871923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032798063"/>
                    </a:ext>
                  </a:extLst>
                </a:gridCol>
                <a:gridCol w="381568">
                  <a:extLst>
                    <a:ext uri="{9D8B030D-6E8A-4147-A177-3AD203B41FA5}">
                      <a16:colId xmlns:a16="http://schemas.microsoft.com/office/drawing/2014/main" val="3088980805"/>
                    </a:ext>
                  </a:extLst>
                </a:gridCol>
              </a:tblGrid>
              <a:tr h="31116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TW" sz="1400" dirty="0"/>
                        <a:t>index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47704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test_data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876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12659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prediction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2218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13496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{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}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47843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3141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168305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first_date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850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031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pv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[1(Peak)]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[Peak]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16688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9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lead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594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355576F-ED8C-1E05-E430-5B47339C1DEA}"/>
              </a:ext>
            </a:extLst>
          </p:cNvPr>
          <p:cNvSpPr txBox="1"/>
          <p:nvPr/>
        </p:nvSpPr>
        <p:spPr>
          <a:xfrm>
            <a:off x="10587037" y="768660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Peak = 1</a:t>
            </a:r>
          </a:p>
          <a:p>
            <a:r>
              <a:rPr lang="en-US" altLang="zh-TW" dirty="0"/>
              <a:t>Valley = -1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D945FF-D317-EF92-699E-9563F163183B}"/>
              </a:ext>
            </a:extLst>
          </p:cNvPr>
          <p:cNvSpPr txBox="1"/>
          <p:nvPr/>
        </p:nvSpPr>
        <p:spPr>
          <a:xfrm>
            <a:off x="473866" y="3352831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6080E-6968-0BED-1240-B386DB991E57}"/>
              </a:ext>
            </a:extLst>
          </p:cNvPr>
          <p:cNvSpPr txBox="1"/>
          <p:nvPr/>
        </p:nvSpPr>
        <p:spPr>
          <a:xfrm>
            <a:off x="473869" y="4310618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D7DD46-C882-D67E-C20D-FE21B64E05E3}"/>
              </a:ext>
            </a:extLst>
          </p:cNvPr>
          <p:cNvSpPr txBox="1"/>
          <p:nvPr/>
        </p:nvSpPr>
        <p:spPr>
          <a:xfrm>
            <a:off x="473869" y="4889579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934FE4-C8AC-3D2C-9C80-805A8DEFD38F}"/>
              </a:ext>
            </a:extLst>
          </p:cNvPr>
          <p:cNvSpPr txBox="1"/>
          <p:nvPr/>
        </p:nvSpPr>
        <p:spPr>
          <a:xfrm>
            <a:off x="473868" y="5551506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A0182-212F-6F9B-349A-B723A96D4998}"/>
              </a:ext>
            </a:extLst>
          </p:cNvPr>
          <p:cNvSpPr txBox="1"/>
          <p:nvPr/>
        </p:nvSpPr>
        <p:spPr>
          <a:xfrm>
            <a:off x="473867" y="2548158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A4F215-1E0C-1E05-BAD3-53CDC77CACBA}"/>
              </a:ext>
            </a:extLst>
          </p:cNvPr>
          <p:cNvSpPr txBox="1"/>
          <p:nvPr/>
        </p:nvSpPr>
        <p:spPr>
          <a:xfrm>
            <a:off x="473867" y="1320607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54C0151-740C-133B-D6FD-F940C2732341}"/>
              </a:ext>
            </a:extLst>
          </p:cNvPr>
          <p:cNvCxnSpPr/>
          <p:nvPr/>
        </p:nvCxnSpPr>
        <p:spPr>
          <a:xfrm>
            <a:off x="233362" y="4194175"/>
            <a:ext cx="1172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B88E3E3-AB8A-377D-C4C3-08B2787BEB90}"/>
              </a:ext>
            </a:extLst>
          </p:cNvPr>
          <p:cNvCxnSpPr/>
          <p:nvPr/>
        </p:nvCxnSpPr>
        <p:spPr>
          <a:xfrm flipV="1">
            <a:off x="3705225" y="2438400"/>
            <a:ext cx="714375" cy="47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BB626B-FA9B-C39B-EDE4-5FB39FDCA6A6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475059"/>
            <a:ext cx="1647825" cy="46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D5E4BEC-382A-D235-C434-B04999405797}"/>
              </a:ext>
            </a:extLst>
          </p:cNvPr>
          <p:cNvCxnSpPr>
            <a:cxnSpLocks/>
          </p:cNvCxnSpPr>
          <p:nvPr/>
        </p:nvCxnSpPr>
        <p:spPr>
          <a:xfrm flipV="1">
            <a:off x="8839200" y="2475059"/>
            <a:ext cx="0" cy="45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C62AD05-7BA8-B019-CB35-206A55A2898F}"/>
              </a:ext>
            </a:extLst>
          </p:cNvPr>
          <p:cNvCxnSpPr>
            <a:cxnSpLocks/>
          </p:cNvCxnSpPr>
          <p:nvPr/>
        </p:nvCxnSpPr>
        <p:spPr>
          <a:xfrm flipH="1" flipV="1">
            <a:off x="9294017" y="2475059"/>
            <a:ext cx="1293020" cy="40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394247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85120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6975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21477AA1-4AED-0764-C8C8-7823146E8B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6897" y="724099"/>
            <a:ext cx="2805618" cy="4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0486-39CE-F3AE-E5EA-F08B384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Data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551AA-7B5D-DBC1-ADAE-2F89FC1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22DA6796-E01F-939A-FFCC-00E2E5A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204244"/>
            <a:ext cx="4495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841634"/>
              </p:ext>
            </p:extLst>
          </p:nvPr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pic>
        <p:nvPicPr>
          <p:cNvPr id="11" name="圖片 10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7D626D23-EE34-158E-61EA-97323D09B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0" y="3253582"/>
            <a:ext cx="5953125" cy="30575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4631531" y="6033184"/>
            <a:ext cx="708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x, y: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split, length, 1)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7162801" y="105264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EEFF5270-DC1B-DBD0-0606-88F25E31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1" y="2279008"/>
            <a:ext cx="449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38281-7995-E67D-3211-89EE1F1C41D3}"/>
              </a:ext>
            </a:extLst>
          </p:cNvPr>
          <p:cNvSpPr txBox="1"/>
          <p:nvPr/>
        </p:nvSpPr>
        <p:spPr>
          <a:xfrm>
            <a:off x="3433763" y="255150"/>
            <a:ext cx="8372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harmonics: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positive frequencies,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6" name="圖片 15" descr="一張含有 螢幕擷取畫面, 圖表, 行, Rectangle 的圖片&#10;&#10;自動產生的描述">
            <a:extLst>
              <a:ext uri="{FF2B5EF4-FFF2-40B4-BE49-F238E27FC236}">
                <a16:creationId xmlns:a16="http://schemas.microsoft.com/office/drawing/2014/main" id="{DF836798-7004-0B77-52E6-92BC70E0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118120"/>
            <a:ext cx="4422457" cy="195702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0F33D6-2F5C-08A6-7A62-AD039394CDF0}"/>
              </a:ext>
            </a:extLst>
          </p:cNvPr>
          <p:cNvSpPr txBox="1"/>
          <p:nvPr/>
        </p:nvSpPr>
        <p:spPr>
          <a:xfrm>
            <a:off x="3600450" y="6075144"/>
            <a:ext cx="8758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mixed_harmonics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shape: (number of windows, number of mixed harmonics,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D774AF-F6E7-FFF7-14DF-4186E13554A6}"/>
              </a:ext>
            </a:extLst>
          </p:cNvPr>
          <p:cNvSpPr txBox="1"/>
          <p:nvPr/>
        </p:nvSpPr>
        <p:spPr>
          <a:xfrm>
            <a:off x="8610600" y="2858505"/>
            <a:ext cx="24574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n_harm_lower_limit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 err="1"/>
              <a:t>n_harm_upper_limit</a:t>
            </a:r>
            <a:r>
              <a:rPr lang="en-US" altLang="zh-TW" sz="1100" dirty="0"/>
              <a:t> = 5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positive </a:t>
            </a:r>
            <a:r>
              <a:rPr lang="en-US" altLang="zh-TW" sz="1100" dirty="0" err="1"/>
              <a:t>frequence</a:t>
            </a:r>
            <a:endParaRPr lang="en-US" altLang="zh-TW" sz="1100" dirty="0"/>
          </a:p>
          <a:p>
            <a:r>
              <a:rPr lang="en-US" altLang="zh-TW" sz="1100" dirty="0"/>
              <a:t>= [0, 1, 2, 3, 4, ….]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mixed harmonics</a:t>
            </a:r>
          </a:p>
          <a:p>
            <a:r>
              <a:rPr lang="en-US" altLang="zh-TW" sz="1100" dirty="0"/>
              <a:t>= [0, 1, 2, 3, 4]</a:t>
            </a:r>
            <a:br>
              <a:rPr lang="en-US" altLang="zh-TW" sz="1100" dirty="0"/>
            </a:br>
            <a:endParaRPr lang="en-US" altLang="zh-TW" sz="1100" dirty="0"/>
          </a:p>
        </p:txBody>
      </p:sp>
      <p:pic>
        <p:nvPicPr>
          <p:cNvPr id="29" name="圖片 28" descr="一張含有 螢幕擷取畫面, 行, 圖表, Rectangle 的圖片&#10;&#10;自動產生的描述">
            <a:extLst>
              <a:ext uri="{FF2B5EF4-FFF2-40B4-BE49-F238E27FC236}">
                <a16:creationId xmlns:a16="http://schemas.microsoft.com/office/drawing/2014/main" id="{64D103A4-76B4-1E4E-CBE6-36364851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35562"/>
            <a:ext cx="6934200" cy="2686050"/>
          </a:xfrm>
          <a:prstGeom prst="rect">
            <a:avLst/>
          </a:prstGeom>
        </p:spPr>
      </p:pic>
      <p:pic>
        <p:nvPicPr>
          <p:cNvPr id="5" name="圖片 4" descr="一張含有 文字, 螢幕擷取畫面, 正方形, Rectangle 的圖片&#10;&#10;自動產生的描述">
            <a:extLst>
              <a:ext uri="{FF2B5EF4-FFF2-40B4-BE49-F238E27FC236}">
                <a16:creationId xmlns:a16="http://schemas.microsoft.com/office/drawing/2014/main" id="{AFB85B17-6468-956C-84E8-7975C5730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0" y="4030562"/>
            <a:ext cx="3253423" cy="21321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AD9275-9939-4C0F-AD62-34D800D4A44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776720" y="3621612"/>
            <a:ext cx="309880" cy="4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89A436B-A7DA-22A9-D1C1-18CED78E7BC4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8022907" y="5096632"/>
            <a:ext cx="42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B0F48DAE-C59D-234B-B3AA-67CABEC3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2" y="1778245"/>
            <a:ext cx="3331048" cy="438445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E8AF76-F8C2-96F1-CA37-939B0DD4C047}"/>
              </a:ext>
            </a:extLst>
          </p:cNvPr>
          <p:cNvSpPr txBox="1"/>
          <p:nvPr/>
        </p:nvSpPr>
        <p:spPr>
          <a:xfrm>
            <a:off x="7780655" y="5568476"/>
            <a:ext cx="234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Compute error</a:t>
            </a:r>
          </a:p>
          <a:p>
            <a:r>
              <a:rPr lang="en-US" altLang="zh-TW" dirty="0"/>
              <a:t>Get best harmonic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76D0FFAE-E0E5-F588-45D0-80321D4D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0" y="1339950"/>
            <a:ext cx="3044517" cy="1789046"/>
          </a:xfrm>
          <a:prstGeom prst="rect">
            <a:avLst/>
          </a:prstGeom>
        </p:spPr>
      </p:pic>
      <p:pic>
        <p:nvPicPr>
          <p:cNvPr id="18" name="圖片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1DFB826B-7AF1-7569-035C-0CF1D952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2" y="136525"/>
            <a:ext cx="2952976" cy="6219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FB010BE-F38D-B1C5-BC5C-88DE61D0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617" y="3454657"/>
            <a:ext cx="3866765" cy="29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10" name="圖片 9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1B956795-105E-00E8-347F-812C67AC9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958445"/>
            <a:ext cx="5600700" cy="28765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79EC87-12DF-526A-76F6-7F7167BE27EC}"/>
              </a:ext>
            </a:extLst>
          </p:cNvPr>
          <p:cNvSpPr txBox="1"/>
          <p:nvPr/>
        </p:nvSpPr>
        <p:spPr>
          <a:xfrm>
            <a:off x="3637120" y="32234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</a:t>
            </a:r>
          </a:p>
          <a:p>
            <a:r>
              <a:rPr lang="en-US" altLang="zh-TW" dirty="0"/>
              <a:t> (number of windows, number of split y, length of y)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582A5D-AB8C-76E1-8E10-8CE1B4355427}"/>
              </a:ext>
            </a:extLst>
          </p:cNvPr>
          <p:cNvSpPr txBox="1"/>
          <p:nvPr/>
        </p:nvSpPr>
        <p:spPr>
          <a:xfrm>
            <a:off x="3625217" y="5615582"/>
            <a:ext cx="482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flatten_processed_signal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 </a:t>
            </a:r>
          </a:p>
          <a:p>
            <a:r>
              <a:rPr lang="en-US" altLang="zh-TW" dirty="0"/>
              <a:t>(number of windows, window length)</a:t>
            </a:r>
            <a:endParaRPr lang="zh-TW" altLang="en-US" dirty="0"/>
          </a:p>
        </p:txBody>
      </p:sp>
      <p:pic>
        <p:nvPicPr>
          <p:cNvPr id="12" name="圖片 11" descr="一張含有 螢幕擷取畫面, Rectangle, 正方形, 文字 的圖片&#10;&#10;自動產生的描述">
            <a:extLst>
              <a:ext uri="{FF2B5EF4-FFF2-40B4-BE49-F238E27FC236}">
                <a16:creationId xmlns:a16="http://schemas.microsoft.com/office/drawing/2014/main" id="{93DDB59F-61A4-8047-D49D-AD06416A4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8" y="4207917"/>
            <a:ext cx="3962400" cy="239077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8C9845-24A4-A6A9-3658-AF722553C637}"/>
              </a:ext>
            </a:extLst>
          </p:cNvPr>
          <p:cNvCxnSpPr>
            <a:cxnSpLocks/>
          </p:cNvCxnSpPr>
          <p:nvPr/>
        </p:nvCxnSpPr>
        <p:spPr>
          <a:xfrm>
            <a:off x="9655968" y="3834964"/>
            <a:ext cx="0" cy="37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50B8E-3B4D-82E8-F4A1-D423478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06D55B67-690A-D2D2-6851-EEBB11BE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909" y="1003469"/>
            <a:ext cx="10024365" cy="52005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F5284E7-CEEF-EE4C-E0FB-F0ABDE21737D}"/>
              </a:ext>
            </a:extLst>
          </p:cNvPr>
          <p:cNvCxnSpPr/>
          <p:nvPr/>
        </p:nvCxnSpPr>
        <p:spPr>
          <a:xfrm>
            <a:off x="1990846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A0303CD-B740-45D5-AC61-43CC80C05B69}"/>
              </a:ext>
            </a:extLst>
          </p:cNvPr>
          <p:cNvCxnSpPr>
            <a:cxnSpLocks/>
          </p:cNvCxnSpPr>
          <p:nvPr/>
        </p:nvCxnSpPr>
        <p:spPr>
          <a:xfrm>
            <a:off x="4490977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DA6C22F-DCBC-A1AF-E344-1F8DA1D2E852}"/>
              </a:ext>
            </a:extLst>
          </p:cNvPr>
          <p:cNvCxnSpPr>
            <a:cxnSpLocks/>
          </p:cNvCxnSpPr>
          <p:nvPr/>
        </p:nvCxnSpPr>
        <p:spPr>
          <a:xfrm>
            <a:off x="1990846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BA3BE9-2305-0D79-988F-363242182376}"/>
              </a:ext>
            </a:extLst>
          </p:cNvPr>
          <p:cNvCxnSpPr>
            <a:cxnSpLocks/>
          </p:cNvCxnSpPr>
          <p:nvPr/>
        </p:nvCxnSpPr>
        <p:spPr>
          <a:xfrm>
            <a:off x="4481332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4350261-07CA-226D-D547-F2A2B7D427DD}"/>
              </a:ext>
            </a:extLst>
          </p:cNvPr>
          <p:cNvCxnSpPr>
            <a:cxnSpLocks/>
          </p:cNvCxnSpPr>
          <p:nvPr/>
        </p:nvCxnSpPr>
        <p:spPr>
          <a:xfrm>
            <a:off x="7000753" y="2037144"/>
            <a:ext cx="0" cy="4501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6D0B36-F7EE-377B-6F90-F721C232EF44}"/>
              </a:ext>
            </a:extLst>
          </p:cNvPr>
          <p:cNvSpPr txBox="1"/>
          <p:nvPr/>
        </p:nvSpPr>
        <p:spPr>
          <a:xfrm>
            <a:off x="2559458" y="221845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F25B13-466F-0945-0EF7-CED7461CA0AD}"/>
              </a:ext>
            </a:extLst>
          </p:cNvPr>
          <p:cNvSpPr txBox="1"/>
          <p:nvPr/>
        </p:nvSpPr>
        <p:spPr>
          <a:xfrm>
            <a:off x="5344160" y="2286415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03015-B17A-7848-4FC6-5690B5BDAEEC}"/>
              </a:ext>
            </a:extLst>
          </p:cNvPr>
          <p:cNvSpPr txBox="1"/>
          <p:nvPr/>
        </p:nvSpPr>
        <p:spPr>
          <a:xfrm>
            <a:off x="2325777" y="616958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mixed_train_harm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C19D82-A589-160D-BA7B-FF2DCA70BEA5}"/>
              </a:ext>
            </a:extLst>
          </p:cNvPr>
          <p:cNvSpPr txBox="1"/>
          <p:nvPr/>
        </p:nvSpPr>
        <p:spPr>
          <a:xfrm>
            <a:off x="4775841" y="620403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mixed_test_harm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57029A1-845C-FF4C-3FBB-66E0A8D23E36}"/>
              </a:ext>
            </a:extLst>
          </p:cNvPr>
          <p:cNvCxnSpPr/>
          <p:nvPr/>
        </p:nvCxnSpPr>
        <p:spPr>
          <a:xfrm>
            <a:off x="2010136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7D1F3AD-864C-2C6E-8D4D-9E68F39F6A71}"/>
              </a:ext>
            </a:extLst>
          </p:cNvPr>
          <p:cNvCxnSpPr>
            <a:cxnSpLocks/>
          </p:cNvCxnSpPr>
          <p:nvPr/>
        </p:nvCxnSpPr>
        <p:spPr>
          <a:xfrm>
            <a:off x="4510267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5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</TotalTime>
  <Words>685</Words>
  <Application>Microsoft Office PowerPoint</Application>
  <PresentationFormat>寬螢幕</PresentationFormat>
  <Paragraphs>243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Google Sans</vt:lpstr>
      <vt:lpstr>Arial</vt:lpstr>
      <vt:lpstr>Calibri</vt:lpstr>
      <vt:lpstr>Calibri Light</vt:lpstr>
      <vt:lpstr>Office 佈景主題</vt:lpstr>
      <vt:lpstr>main.py Flow chart</vt:lpstr>
      <vt:lpstr>All Organizational Chart</vt:lpstr>
      <vt:lpstr>Data Class Diagram</vt:lpstr>
      <vt:lpstr>Data Array Diagram</vt:lpstr>
      <vt:lpstr>Model Class Diagram</vt:lpstr>
      <vt:lpstr>Fft</vt:lpstr>
      <vt:lpstr>Lstm</vt:lpstr>
      <vt:lpstr>Lstm</vt:lpstr>
      <vt:lpstr>PowerPoint 簡報</vt:lpstr>
      <vt:lpstr>Postprocess</vt:lpstr>
      <vt:lpstr>PowerPoint 簡報</vt:lpstr>
      <vt:lpstr>PowerPoint 簡報</vt:lpstr>
      <vt:lpstr>first_date, pv, lead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85</cp:revision>
  <dcterms:created xsi:type="dcterms:W3CDTF">2023-01-14T06:43:19Z</dcterms:created>
  <dcterms:modified xsi:type="dcterms:W3CDTF">2023-06-05T14:46:09Z</dcterms:modified>
</cp:coreProperties>
</file>