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15" r:id="rId2"/>
    <p:sldId id="414" r:id="rId3"/>
    <p:sldId id="416" r:id="rId4"/>
    <p:sldId id="417" r:id="rId5"/>
    <p:sldId id="418" r:id="rId6"/>
    <p:sldId id="419" r:id="rId7"/>
    <p:sldId id="420" r:id="rId8"/>
    <p:sldId id="421" r:id="rId9"/>
    <p:sldId id="426" r:id="rId10"/>
    <p:sldId id="424" r:id="rId11"/>
    <p:sldId id="425" r:id="rId12"/>
    <p:sldId id="422" r:id="rId13"/>
    <p:sldId id="423" r:id="rId14"/>
    <p:sldId id="427" r:id="rId15"/>
    <p:sldId id="428" r:id="rId16"/>
    <p:sldId id="429" r:id="rId17"/>
    <p:sldId id="431" r:id="rId18"/>
    <p:sldId id="325" r:id="rId19"/>
    <p:sldId id="335" r:id="rId20"/>
    <p:sldId id="354" r:id="rId21"/>
    <p:sldId id="322" r:id="rId22"/>
    <p:sldId id="337" r:id="rId23"/>
    <p:sldId id="36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977DBCC8-C282-46CC-8926-4985F0969B33}">
      <dgm:prSet phldrT="[文字]"/>
      <dgm:spPr/>
      <dgm:t>
        <a:bodyPr/>
        <a:lstStyle/>
        <a:p>
          <a:r>
            <a:rPr lang="en-US" altLang="en-US" dirty="0"/>
            <a:t>Postprocess</a:t>
          </a:r>
          <a:endParaRPr lang="zh-TW" altLang="en-US" dirty="0"/>
        </a:p>
      </dgm:t>
    </dgm:pt>
    <dgm:pt modelId="{6648D93A-E6B6-4F73-8452-02AC772CB26C}" type="par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9B78FC8C-1E71-4CF6-AC4A-F33D9EB02E0F}" type="sib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E48D20FF-9F72-40CF-AADA-B741767D33BF}">
      <dgm:prSet phldrT="[文字]"/>
      <dgm:spPr/>
      <dgm:t>
        <a:bodyPr/>
        <a:lstStyle/>
        <a:p>
          <a:r>
            <a:rPr lang="en-US" altLang="en-US"/>
            <a:t>Evaluate</a:t>
          </a:r>
          <a:endParaRPr lang="zh-TW" altLang="en-US" dirty="0"/>
        </a:p>
      </dgm:t>
    </dgm:pt>
    <dgm:pt modelId="{4C08468F-35B0-4C9A-B8A5-ADC0076D7280}" type="par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B1F3F13C-AE8A-474F-A172-405D5CD53618}" type="sib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5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4"/>
      <dgm:spPr/>
    </dgm:pt>
    <dgm:pt modelId="{B16717D7-6C74-4B9D-A089-0339CD52E014}" type="pres">
      <dgm:prSet presAssocID="{D164ED77-BB4A-441F-A522-D394EC76D144}" presName="connectorText" presStyleLbl="sibTrans2D1" presStyleIdx="0" presStyleCnt="4"/>
      <dgm:spPr/>
    </dgm:pt>
    <dgm:pt modelId="{DF9121AB-4559-4718-8D8C-CEBBCB1758D5}" type="pres">
      <dgm:prSet presAssocID="{C2188D68-4B44-4F09-B3A4-DFE8458AC3A6}" presName="node" presStyleLbl="node1" presStyleIdx="1" presStyleCnt="5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4"/>
      <dgm:spPr/>
    </dgm:pt>
    <dgm:pt modelId="{A2E81541-3B2A-4B56-B986-0786461B035C}" type="pres">
      <dgm:prSet presAssocID="{54A61D07-D658-4082-9610-550976972410}" presName="connectorText" presStyleLbl="sibTrans2D1" presStyleIdx="1" presStyleCnt="4"/>
      <dgm:spPr/>
    </dgm:pt>
    <dgm:pt modelId="{B859B6C9-7214-453A-8616-9EFB3AD7CF93}" type="pres">
      <dgm:prSet presAssocID="{2D680B42-E9F4-4812-A839-00C0995797DF}" presName="node" presStyleLbl="node1" presStyleIdx="2" presStyleCnt="5">
        <dgm:presLayoutVars>
          <dgm:bulletEnabled val="1"/>
        </dgm:presLayoutVars>
      </dgm:prSet>
      <dgm:spPr/>
    </dgm:pt>
    <dgm:pt modelId="{36169CD4-AF39-49FB-BDE7-BBD5DC77A8D5}" type="pres">
      <dgm:prSet presAssocID="{19696DD8-AFB9-4539-91A5-CE8A1E1DCFC7}" presName="sibTrans" presStyleLbl="sibTrans2D1" presStyleIdx="2" presStyleCnt="4"/>
      <dgm:spPr/>
    </dgm:pt>
    <dgm:pt modelId="{D695F51C-ED6B-494C-B2AC-C916584D03D4}" type="pres">
      <dgm:prSet presAssocID="{19696DD8-AFB9-4539-91A5-CE8A1E1DCFC7}" presName="connectorText" presStyleLbl="sibTrans2D1" presStyleIdx="2" presStyleCnt="4"/>
      <dgm:spPr/>
    </dgm:pt>
    <dgm:pt modelId="{C8B0D361-B737-4830-95BE-2D8EE8912BCE}" type="pres">
      <dgm:prSet presAssocID="{977DBCC8-C282-46CC-8926-4985F0969B33}" presName="node" presStyleLbl="node1" presStyleIdx="3" presStyleCnt="5">
        <dgm:presLayoutVars>
          <dgm:bulletEnabled val="1"/>
        </dgm:presLayoutVars>
      </dgm:prSet>
      <dgm:spPr/>
    </dgm:pt>
    <dgm:pt modelId="{9C0A43BE-9953-4CA6-B72A-2B8A319C6093}" type="pres">
      <dgm:prSet presAssocID="{9B78FC8C-1E71-4CF6-AC4A-F33D9EB02E0F}" presName="sibTrans" presStyleLbl="sibTrans2D1" presStyleIdx="3" presStyleCnt="4"/>
      <dgm:spPr/>
    </dgm:pt>
    <dgm:pt modelId="{D8F1FC08-398D-4BBD-9241-EFA7D8D8D676}" type="pres">
      <dgm:prSet presAssocID="{9B78FC8C-1E71-4CF6-AC4A-F33D9EB02E0F}" presName="connectorText" presStyleLbl="sibTrans2D1" presStyleIdx="3" presStyleCnt="4"/>
      <dgm:spPr/>
    </dgm:pt>
    <dgm:pt modelId="{C993B319-E682-4665-8906-D292EBC3C606}" type="pres">
      <dgm:prSet presAssocID="{E48D20FF-9F72-40CF-AADA-B741767D33BF}" presName="node" presStyleLbl="node1" presStyleIdx="4" presStyleCnt="5">
        <dgm:presLayoutVars>
          <dgm:bulletEnabled val="1"/>
        </dgm:presLayoutVars>
      </dgm:prSet>
      <dgm:spPr/>
    </dgm:pt>
  </dgm:ptLst>
  <dgm:cxnLst>
    <dgm:cxn modelId="{9BC74704-98EC-4CE1-A74F-531FA7F12021}" type="presOf" srcId="{9B78FC8C-1E71-4CF6-AC4A-F33D9EB02E0F}" destId="{9C0A43BE-9953-4CA6-B72A-2B8A319C6093}" srcOrd="0" destOrd="0" presId="urn:microsoft.com/office/officeart/2005/8/layout/process1"/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B10F7A19-C359-41AB-9C8B-9D73E362AC31}" type="presOf" srcId="{E48D20FF-9F72-40CF-AADA-B741767D33BF}" destId="{C993B319-E682-4665-8906-D292EBC3C6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050B1685-9FD7-4F51-8F23-CFCF66847F25}" type="presOf" srcId="{19696DD8-AFB9-4539-91A5-CE8A1E1DCFC7}" destId="{D695F51C-ED6B-494C-B2AC-C916584D03D4}" srcOrd="1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7AAF43CA-626D-49C7-BCE3-C7806CB19E6F}" type="presOf" srcId="{9B78FC8C-1E71-4CF6-AC4A-F33D9EB02E0F}" destId="{D8F1FC08-398D-4BBD-9241-EFA7D8D8D676}" srcOrd="1" destOrd="0" presId="urn:microsoft.com/office/officeart/2005/8/layout/process1"/>
    <dgm:cxn modelId="{100136DC-9154-4517-B71B-0A282C4B9642}" type="presOf" srcId="{19696DD8-AFB9-4539-91A5-CE8A1E1DCFC7}" destId="{36169CD4-AF39-49FB-BDE7-BBD5DC77A8D5}" srcOrd="0" destOrd="0" presId="urn:microsoft.com/office/officeart/2005/8/layout/process1"/>
    <dgm:cxn modelId="{354F64DD-2690-4A68-BC51-117BD537FBF5}" srcId="{A2555E98-A669-488C-BE52-D2562065F320}" destId="{E48D20FF-9F72-40CF-AADA-B741767D33BF}" srcOrd="4" destOrd="0" parTransId="{4C08468F-35B0-4C9A-B8A5-ADC0076D7280}" sibTransId="{B1F3F13C-AE8A-474F-A172-405D5CD53618}"/>
    <dgm:cxn modelId="{CC6EF2E0-BF59-4171-BB44-6E7AD9E342B2}" type="presOf" srcId="{977DBCC8-C282-46CC-8926-4985F0969B33}" destId="{C8B0D361-B737-4830-95BE-2D8EE8912BCE}" srcOrd="0" destOrd="0" presId="urn:microsoft.com/office/officeart/2005/8/layout/process1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780438EC-3D73-46C0-A065-EECB8D22D631}" srcId="{A2555E98-A669-488C-BE52-D2562065F320}" destId="{977DBCC8-C282-46CC-8926-4985F0969B33}" srcOrd="3" destOrd="0" parTransId="{6648D93A-E6B6-4F73-8452-02AC772CB26C}" sibTransId="{9B78FC8C-1E71-4CF6-AC4A-F33D9EB02E0F}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  <dgm:cxn modelId="{CED5EA0D-48CE-4142-AA81-407766E93855}" type="presParOf" srcId="{C5C635AB-1EC1-4530-B49D-E03EF2C5443C}" destId="{36169CD4-AF39-49FB-BDE7-BBD5DC77A8D5}" srcOrd="5" destOrd="0" presId="urn:microsoft.com/office/officeart/2005/8/layout/process1"/>
    <dgm:cxn modelId="{89486DDD-A7B0-4EA3-963A-80C9A2D0FC62}" type="presParOf" srcId="{36169CD4-AF39-49FB-BDE7-BBD5DC77A8D5}" destId="{D695F51C-ED6B-494C-B2AC-C916584D03D4}" srcOrd="0" destOrd="0" presId="urn:microsoft.com/office/officeart/2005/8/layout/process1"/>
    <dgm:cxn modelId="{B5C45455-0881-48A2-8A2E-5CB6B1A1928E}" type="presParOf" srcId="{C5C635AB-1EC1-4530-B49D-E03EF2C5443C}" destId="{C8B0D361-B737-4830-95BE-2D8EE8912BCE}" srcOrd="6" destOrd="0" presId="urn:microsoft.com/office/officeart/2005/8/layout/process1"/>
    <dgm:cxn modelId="{65419115-D8B6-4143-AE17-D4006D64075B}" type="presParOf" srcId="{C5C635AB-1EC1-4530-B49D-E03EF2C5443C}" destId="{9C0A43BE-9953-4CA6-B72A-2B8A319C6093}" srcOrd="7" destOrd="0" presId="urn:microsoft.com/office/officeart/2005/8/layout/process1"/>
    <dgm:cxn modelId="{EFCBAD10-004F-40E7-9007-50CC269F2892}" type="presParOf" srcId="{9C0A43BE-9953-4CA6-B72A-2B8A319C6093}" destId="{D8F1FC08-398D-4BBD-9241-EFA7D8D8D676}" srcOrd="0" destOrd="0" presId="urn:microsoft.com/office/officeart/2005/8/layout/process1"/>
    <dgm:cxn modelId="{37F8AD68-3DE4-4436-AEF9-FCC3F6F9D106}" type="presParOf" srcId="{C5C635AB-1EC1-4530-B49D-E03EF2C5443C}" destId="{C993B319-E682-4665-8906-D292EBC3C60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DataBase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LoadData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zh-TW" dirty="0"/>
            <a:t>P</a:t>
          </a:r>
          <a:r>
            <a:rPr lang="en-US" altLang="en-US" dirty="0"/>
            <a:t>ostprocess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ModelBase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FFTModel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LstmModel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/>
            <a:t>SarimaModel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EvaluateBase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EvaluateModel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EvaluatePorfit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2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2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2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2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2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2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3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2"/>
      <dgm:spPr/>
    </dgm:pt>
    <dgm:pt modelId="{B16717D7-6C74-4B9D-A089-0339CD52E014}" type="pres">
      <dgm:prSet presAssocID="{D164ED77-BB4A-441F-A522-D394EC76D144}" presName="connectorText" presStyleLbl="sibTrans2D1" presStyleIdx="0" presStyleCnt="2"/>
      <dgm:spPr/>
    </dgm:pt>
    <dgm:pt modelId="{DF9121AB-4559-4718-8D8C-CEBBCB1758D5}" type="pres">
      <dgm:prSet presAssocID="{C2188D68-4B44-4F09-B3A4-DFE8458AC3A6}" presName="node" presStyleLbl="node1" presStyleIdx="1" presStyleCnt="3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2"/>
      <dgm:spPr/>
    </dgm:pt>
    <dgm:pt modelId="{A2E81541-3B2A-4B56-B986-0786461B035C}" type="pres">
      <dgm:prSet presAssocID="{54A61D07-D658-4082-9610-550976972410}" presName="connectorText" presStyleLbl="sibTrans2D1" presStyleIdx="1" presStyleCnt="2"/>
      <dgm:spPr/>
    </dgm:pt>
    <dgm:pt modelId="{B859B6C9-7214-453A-8616-9EFB3AD7CF93}" type="pres">
      <dgm:prSet presAssocID="{2D680B42-E9F4-4812-A839-00C0995797DF}" presName="node" presStyleLbl="node1" presStyleIdx="2" presStyleCnt="3">
        <dgm:presLayoutVars>
          <dgm:bulletEnabled val="1"/>
        </dgm:presLayoutVars>
      </dgm:prSet>
      <dgm:spPr/>
    </dgm:pt>
  </dgm:ptLst>
  <dgm:cxnLst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504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 err="1"/>
            <a:t>LoadData</a:t>
          </a:r>
          <a:endParaRPr lang="zh-TW" altLang="en-US" sz="2100" kern="1200" dirty="0"/>
        </a:p>
      </dsp:txBody>
      <dsp:txXfrm>
        <a:off x="32526" y="1693349"/>
        <a:ext cx="1508878" cy="883341"/>
      </dsp:txXfrm>
    </dsp:sp>
    <dsp:sp modelId="{2EE02CDD-2851-43F0-879B-21C9C81324DD}">
      <dsp:nvSpPr>
        <dsp:cNvPr id="0" name=""/>
        <dsp:cNvSpPr/>
      </dsp:nvSpPr>
      <dsp:spPr>
        <a:xfrm>
          <a:off x="1725271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725271" y="2018669"/>
        <a:ext cx="232074" cy="232700"/>
      </dsp:txXfrm>
    </dsp:sp>
    <dsp:sp modelId="{DF9121AB-4559-4718-8D8C-CEBBCB1758D5}">
      <dsp:nvSpPr>
        <dsp:cNvPr id="0" name=""/>
        <dsp:cNvSpPr/>
      </dsp:nvSpPr>
      <dsp:spPr>
        <a:xfrm>
          <a:off x="219442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Preprocess</a:t>
          </a:r>
          <a:endParaRPr lang="zh-TW" altLang="en-US" sz="2100" kern="1200" dirty="0"/>
        </a:p>
      </dsp:txBody>
      <dsp:txXfrm>
        <a:off x="2221906" y="1693349"/>
        <a:ext cx="1508878" cy="883341"/>
      </dsp:txXfrm>
    </dsp:sp>
    <dsp:sp modelId="{6B99984A-4DDF-4F67-A823-647581DE7232}">
      <dsp:nvSpPr>
        <dsp:cNvPr id="0" name=""/>
        <dsp:cNvSpPr/>
      </dsp:nvSpPr>
      <dsp:spPr>
        <a:xfrm>
          <a:off x="391465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14650" y="2018669"/>
        <a:ext cx="232074" cy="232700"/>
      </dsp:txXfrm>
    </dsp:sp>
    <dsp:sp modelId="{B859B6C9-7214-453A-8616-9EFB3AD7CF93}">
      <dsp:nvSpPr>
        <dsp:cNvPr id="0" name=""/>
        <dsp:cNvSpPr/>
      </dsp:nvSpPr>
      <dsp:spPr>
        <a:xfrm>
          <a:off x="438380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Model</a:t>
          </a:r>
          <a:endParaRPr lang="zh-TW" altLang="en-US" sz="2100" kern="1200" dirty="0"/>
        </a:p>
      </dsp:txBody>
      <dsp:txXfrm>
        <a:off x="4411285" y="1693349"/>
        <a:ext cx="1508878" cy="883341"/>
      </dsp:txXfrm>
    </dsp:sp>
    <dsp:sp modelId="{36169CD4-AF39-49FB-BDE7-BBD5DC77A8D5}">
      <dsp:nvSpPr>
        <dsp:cNvPr id="0" name=""/>
        <dsp:cNvSpPr/>
      </dsp:nvSpPr>
      <dsp:spPr>
        <a:xfrm>
          <a:off x="610403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104030" y="2018669"/>
        <a:ext cx="232074" cy="232700"/>
      </dsp:txXfrm>
    </dsp:sp>
    <dsp:sp modelId="{C8B0D361-B737-4830-95BE-2D8EE8912BCE}">
      <dsp:nvSpPr>
        <dsp:cNvPr id="0" name=""/>
        <dsp:cNvSpPr/>
      </dsp:nvSpPr>
      <dsp:spPr>
        <a:xfrm>
          <a:off x="657318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Postprocess</a:t>
          </a:r>
          <a:endParaRPr lang="zh-TW" altLang="en-US" sz="2100" kern="1200" dirty="0"/>
        </a:p>
      </dsp:txBody>
      <dsp:txXfrm>
        <a:off x="6600665" y="1693349"/>
        <a:ext cx="1508878" cy="883341"/>
      </dsp:txXfrm>
    </dsp:sp>
    <dsp:sp modelId="{9C0A43BE-9953-4CA6-B72A-2B8A319C6093}">
      <dsp:nvSpPr>
        <dsp:cNvPr id="0" name=""/>
        <dsp:cNvSpPr/>
      </dsp:nvSpPr>
      <dsp:spPr>
        <a:xfrm>
          <a:off x="829341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8293410" y="2018669"/>
        <a:ext cx="232074" cy="232700"/>
      </dsp:txXfrm>
    </dsp:sp>
    <dsp:sp modelId="{C993B319-E682-4665-8906-D292EBC3C606}">
      <dsp:nvSpPr>
        <dsp:cNvPr id="0" name=""/>
        <dsp:cNvSpPr/>
      </dsp:nvSpPr>
      <dsp:spPr>
        <a:xfrm>
          <a:off x="8762562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Evaluate</a:t>
          </a:r>
          <a:endParaRPr lang="zh-TW" altLang="en-US" sz="2100" kern="1200" dirty="0"/>
        </a:p>
      </dsp:txBody>
      <dsp:txXfrm>
        <a:off x="8790044" y="1693349"/>
        <a:ext cx="1508878" cy="883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54263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40"/>
              </a:lnTo>
              <a:lnTo>
                <a:pt x="1665658" y="144540"/>
              </a:lnTo>
              <a:lnTo>
                <a:pt x="1665658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08543" y="1453013"/>
          <a:ext cx="91440" cy="289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88604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1665658" y="0"/>
              </a:moveTo>
              <a:lnTo>
                <a:pt x="1665658" y="144540"/>
              </a:lnTo>
              <a:lnTo>
                <a:pt x="0" y="144540"/>
              </a:lnTo>
              <a:lnTo>
                <a:pt x="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65974" y="76472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/>
            <a:t>DataBase</a:t>
          </a:r>
          <a:endParaRPr lang="zh-TW" altLang="en-US" sz="2200" kern="1200" dirty="0"/>
        </a:p>
      </dsp:txBody>
      <dsp:txXfrm>
        <a:off x="1665974" y="764724"/>
        <a:ext cx="1376577" cy="688288"/>
      </dsp:txXfrm>
    </dsp:sp>
    <dsp:sp modelId="{C8F138FC-B62B-40E1-B27D-D35C12167C32}">
      <dsp:nvSpPr>
        <dsp:cNvPr id="0" name=""/>
        <dsp:cNvSpPr/>
      </dsp:nvSpPr>
      <dsp:spPr>
        <a:xfrm>
          <a:off x="316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/>
            <a:t>LoadData</a:t>
          </a:r>
          <a:endParaRPr lang="zh-TW" altLang="en-US" sz="2200" kern="1200" dirty="0"/>
        </a:p>
      </dsp:txBody>
      <dsp:txXfrm>
        <a:off x="316" y="1742094"/>
        <a:ext cx="1376577" cy="688288"/>
      </dsp:txXfrm>
    </dsp:sp>
    <dsp:sp modelId="{0554F22D-69FC-4420-8232-2548322B8304}">
      <dsp:nvSpPr>
        <dsp:cNvPr id="0" name=""/>
        <dsp:cNvSpPr/>
      </dsp:nvSpPr>
      <dsp:spPr>
        <a:xfrm>
          <a:off x="1665974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Preprocess</a:t>
          </a:r>
          <a:endParaRPr lang="zh-TW" altLang="en-US" sz="2200" kern="1200" dirty="0"/>
        </a:p>
      </dsp:txBody>
      <dsp:txXfrm>
        <a:off x="1665974" y="1742094"/>
        <a:ext cx="1376577" cy="688288"/>
      </dsp:txXfrm>
    </dsp:sp>
    <dsp:sp modelId="{20FF4E91-FA08-4DCB-9FF9-D91427FEC54E}">
      <dsp:nvSpPr>
        <dsp:cNvPr id="0" name=""/>
        <dsp:cNvSpPr/>
      </dsp:nvSpPr>
      <dsp:spPr>
        <a:xfrm>
          <a:off x="3331633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P</a:t>
          </a:r>
          <a:r>
            <a:rPr lang="en-US" altLang="en-US" sz="2200" kern="1200" dirty="0"/>
            <a:t>ostprocess</a:t>
          </a:r>
          <a:endParaRPr lang="zh-TW" altLang="en-US" sz="2200" kern="1200" dirty="0"/>
        </a:p>
      </dsp:txBody>
      <dsp:txXfrm>
        <a:off x="3331633" y="1742094"/>
        <a:ext cx="1376577" cy="68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84425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1686998" y="146392"/>
              </a:lnTo>
              <a:lnTo>
                <a:pt x="1686998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38705" y="1451161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97426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1686998" y="0"/>
              </a:moveTo>
              <a:lnTo>
                <a:pt x="1686998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87318" y="754054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ModelBase</a:t>
          </a:r>
          <a:endParaRPr lang="zh-TW" altLang="en-US" sz="1900" kern="1200" dirty="0"/>
        </a:p>
      </dsp:txBody>
      <dsp:txXfrm>
        <a:off x="1687318" y="754054"/>
        <a:ext cx="1394213" cy="697106"/>
      </dsp:txXfrm>
    </dsp:sp>
    <dsp:sp modelId="{C8F138FC-B62B-40E1-B27D-D35C12167C32}">
      <dsp:nvSpPr>
        <dsp:cNvPr id="0" name=""/>
        <dsp:cNvSpPr/>
      </dsp:nvSpPr>
      <dsp:spPr>
        <a:xfrm>
          <a:off x="320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FFTModel</a:t>
          </a:r>
          <a:endParaRPr lang="zh-TW" altLang="en-US" sz="1900" kern="1200" dirty="0"/>
        </a:p>
      </dsp:txBody>
      <dsp:txXfrm>
        <a:off x="320" y="1743946"/>
        <a:ext cx="1394213" cy="697106"/>
      </dsp:txXfrm>
    </dsp:sp>
    <dsp:sp modelId="{0554F22D-69FC-4420-8232-2548322B8304}">
      <dsp:nvSpPr>
        <dsp:cNvPr id="0" name=""/>
        <dsp:cNvSpPr/>
      </dsp:nvSpPr>
      <dsp:spPr>
        <a:xfrm>
          <a:off x="1687318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LstmModel</a:t>
          </a:r>
          <a:endParaRPr lang="zh-TW" altLang="en-US" sz="1900" kern="1200" dirty="0"/>
        </a:p>
      </dsp:txBody>
      <dsp:txXfrm>
        <a:off x="1687318" y="1743946"/>
        <a:ext cx="1394213" cy="697106"/>
      </dsp:txXfrm>
    </dsp:sp>
    <dsp:sp modelId="{20FF4E91-FA08-4DCB-9FF9-D91427FEC54E}">
      <dsp:nvSpPr>
        <dsp:cNvPr id="0" name=""/>
        <dsp:cNvSpPr/>
      </dsp:nvSpPr>
      <dsp:spPr>
        <a:xfrm>
          <a:off x="3374316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SarimaModel</a:t>
          </a:r>
          <a:endParaRPr lang="zh-TW" altLang="en-US" sz="1900" kern="1200" dirty="0"/>
        </a:p>
      </dsp:txBody>
      <dsp:txXfrm>
        <a:off x="3374316" y="1743946"/>
        <a:ext cx="1394213" cy="697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58BF9-7872-4921-A3C9-2BF70CA754E7}">
      <dsp:nvSpPr>
        <dsp:cNvPr id="0" name=""/>
        <dsp:cNvSpPr/>
      </dsp:nvSpPr>
      <dsp:spPr>
        <a:xfrm>
          <a:off x="1690687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76"/>
              </a:lnTo>
              <a:lnTo>
                <a:pt x="925223" y="160576"/>
              </a:lnTo>
              <a:lnTo>
                <a:pt x="925223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765463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925223" y="0"/>
              </a:moveTo>
              <a:lnTo>
                <a:pt x="925223" y="160576"/>
              </a:lnTo>
              <a:lnTo>
                <a:pt x="0" y="160576"/>
              </a:lnTo>
              <a:lnTo>
                <a:pt x="0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926039" y="687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EvaluateBase</a:t>
          </a:r>
          <a:endParaRPr lang="zh-TW" altLang="en-US" sz="1900" kern="1200" dirty="0"/>
        </a:p>
      </dsp:txBody>
      <dsp:txXfrm>
        <a:off x="926039" y="68760"/>
        <a:ext cx="1529295" cy="764647"/>
      </dsp:txXfrm>
    </dsp:sp>
    <dsp:sp modelId="{C8F138FC-B62B-40E1-B27D-D35C12167C32}">
      <dsp:nvSpPr>
        <dsp:cNvPr id="0" name=""/>
        <dsp:cNvSpPr/>
      </dsp:nvSpPr>
      <dsp:spPr>
        <a:xfrm>
          <a:off x="815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EvaluateModel</a:t>
          </a:r>
          <a:endParaRPr lang="zh-TW" altLang="en-US" sz="1900" kern="1200" dirty="0"/>
        </a:p>
      </dsp:txBody>
      <dsp:txXfrm>
        <a:off x="815" y="1154560"/>
        <a:ext cx="1529295" cy="764647"/>
      </dsp:txXfrm>
    </dsp:sp>
    <dsp:sp modelId="{0554F22D-69FC-4420-8232-2548322B8304}">
      <dsp:nvSpPr>
        <dsp:cNvPr id="0" name=""/>
        <dsp:cNvSpPr/>
      </dsp:nvSpPr>
      <dsp:spPr>
        <a:xfrm>
          <a:off x="1851263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EvaluatePorfit</a:t>
          </a:r>
          <a:endParaRPr lang="zh-TW" altLang="en-US" sz="1900" kern="1200" dirty="0"/>
        </a:p>
      </dsp:txBody>
      <dsp:txXfrm>
        <a:off x="1851263" y="1154560"/>
        <a:ext cx="1529295" cy="764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9242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 err="1"/>
            <a:t>LoadData</a:t>
          </a:r>
          <a:endParaRPr lang="zh-TW" altLang="en-US" sz="3500" kern="1200" dirty="0"/>
        </a:p>
      </dsp:txBody>
      <dsp:txXfrm>
        <a:off x="33095" y="23853"/>
        <a:ext cx="2714692" cy="766680"/>
      </dsp:txXfrm>
    </dsp:sp>
    <dsp:sp modelId="{2EE02CDD-2851-43F0-879B-21C9C81324DD}">
      <dsp:nvSpPr>
        <dsp:cNvPr id="0" name=""/>
        <dsp:cNvSpPr/>
      </dsp:nvSpPr>
      <dsp:spPr>
        <a:xfrm>
          <a:off x="3047880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3047880" y="201670"/>
        <a:ext cx="409940" cy="411044"/>
      </dsp:txXfrm>
    </dsp:sp>
    <dsp:sp modelId="{DF9121AB-4559-4718-8D8C-CEBBCB1758D5}">
      <dsp:nvSpPr>
        <dsp:cNvPr id="0" name=""/>
        <dsp:cNvSpPr/>
      </dsp:nvSpPr>
      <dsp:spPr>
        <a:xfrm>
          <a:off x="3876600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Preprocess</a:t>
          </a:r>
          <a:endParaRPr lang="zh-TW" altLang="en-US" sz="3500" kern="1200" dirty="0"/>
        </a:p>
      </dsp:txBody>
      <dsp:txXfrm>
        <a:off x="3900453" y="23853"/>
        <a:ext cx="2714692" cy="766680"/>
      </dsp:txXfrm>
    </dsp:sp>
    <dsp:sp modelId="{6B99984A-4DDF-4F67-A823-647581DE7232}">
      <dsp:nvSpPr>
        <dsp:cNvPr id="0" name=""/>
        <dsp:cNvSpPr/>
      </dsp:nvSpPr>
      <dsp:spPr>
        <a:xfrm>
          <a:off x="6915239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6915239" y="201670"/>
        <a:ext cx="409940" cy="411044"/>
      </dsp:txXfrm>
    </dsp:sp>
    <dsp:sp modelId="{B859B6C9-7214-453A-8616-9EFB3AD7CF93}">
      <dsp:nvSpPr>
        <dsp:cNvPr id="0" name=""/>
        <dsp:cNvSpPr/>
      </dsp:nvSpPr>
      <dsp:spPr>
        <a:xfrm>
          <a:off x="7743958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Model</a:t>
          </a:r>
          <a:endParaRPr lang="zh-TW" altLang="en-US" sz="3500" kern="1200" dirty="0"/>
        </a:p>
      </dsp:txBody>
      <dsp:txXfrm>
        <a:off x="7767811" y="23853"/>
        <a:ext cx="2714692" cy="76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28T14:52:2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21414 17392 0,'-18'0'94,"0"0"-78,1 0 15,-1 0-15,0 0-16,18-18 15,-17 1 17,-1 17-17,18-18-15,0 0 16,-18 1-1,1-19 1,-1 19 0,18-1-16,0 1 31,0-1 16,0 0-47,18 18 15,-1-17 1,36 17 0,-35-18-1,0 18-15,-1 0 16,1 0 15,0 0 47,-1 18-46,-17-1-32,18 1 15,0-18 1,-18 18-16,0-1 15,0 1 1,0-1 0,0 1 15,0 0 0,0-1-15,0 1-1,-36 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13T15:30:2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10107 0,'0'0'0,"-18"0"16,1 0 15,-1 0-15,0 0 15,1 0-15,-1 0-16,-17 0 15,-1 0 1,19-18 15,-36-17-15,35 18 0,-17-1-1,17-35 1,1 35-1,-1-35 1,18 36 0,0-36-1,0 18 1,18-1 0,-1 19-16,1-19 15,0 36 1,-1-17 15,1 17-31,0 0 16,-1 0 15,1 0-31,-1 0 16,19 0-1,-1 0 1,-17 0-1,-1 35 1,1-17 0,0 35-1,-1-53-15,1 35 16,-18-18 0,17 19 15,-17-19-31,0 1 15,0 35 1,0-35 0,0 17-1,0-17 1,-35 17 0,0 0-1,0-17 1,-1-18-1,19 0 1,-1 0 0</inkml:trace>
  <inkml:trace contextRef="#ctx0" brushRef="#br0" timeOffset="3295.15">7408 13053 0,'0'0'0,"-17"0"47,-1 0-16,0 0 125,1 0-140,-19 0 15,19 0-31,-1-18 16,1 0-1,-1 18-15,0 0 32,1 0-32,-1 0 15,18-17 1,-18 17 0,1-18-1,-1 18 1,18-17-1,-18 17-15,1-18 16,17 0 31,-18 18-31,1-17-1,17-1-15,0 0 16,0 1 15,0-1-31,0-35 31,0 36-15,0-36 0,0 35-1,0 0-15,0-35 16,17 36-1,1-18 1,-1 17-16,-17 0 16,18 1-1,-18-1-15,35 18 16,-17-18 0,17 1-1,1 17 1,-1-18-1,53 18 17,-53 0-17,-17 0-15,35 0 16,0 0 0,-36 18-1,19-1 1,-19-17-1,1 18 1,-18 0 15,18-18-31,-1 0 16,1 35 0,0-17-1,-1 17 1,1 18-1,-18-18 1,17 0 15,1-17-15,-18 0 0,0 17-1,0 18 16,0-36-15,-18 19-16,1-19 16,17 19-1,-35-19 1,35 1 0,-18-18-1,0 17-15,-17 1 31,0 0-15,17-18 0,0 0-1,1 0 1,-1 0-16,1 0 31,-1 0 16,0 0-31,1 0 15,-1 0-15,18-18-1,-18 18-15,1 0 16,17-18-1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16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2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92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2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3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NUL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main.py 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A8F80747-5EB0-B1B9-8D88-7B464D6F7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765372"/>
              </p:ext>
            </p:extLst>
          </p:nvPr>
        </p:nvGraphicFramePr>
        <p:xfrm>
          <a:off x="1117600" y="1888499"/>
          <a:ext cx="10331450" cy="427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EE4F99F-F50F-2FCA-AA8B-29D343D3C31D}"/>
              </a:ext>
            </a:extLst>
          </p:cNvPr>
          <p:cNvSpPr txBox="1"/>
          <p:nvPr/>
        </p:nvSpPr>
        <p:spPr>
          <a:xfrm>
            <a:off x="7823200" y="4612640"/>
            <a:ext cx="188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fit_error</a:t>
            </a:r>
            <a:endParaRPr lang="en-US" altLang="zh-TW" dirty="0"/>
          </a:p>
          <a:p>
            <a:r>
              <a:rPr lang="en-US" altLang="zh-TW" dirty="0" err="1"/>
              <a:t>best_harmonics</a:t>
            </a:r>
            <a:endParaRPr lang="en-US" altLang="zh-TW" dirty="0"/>
          </a:p>
          <a:p>
            <a:r>
              <a:rPr lang="en-US" altLang="zh-TW" dirty="0"/>
              <a:t>peaks, valleys</a:t>
            </a:r>
          </a:p>
          <a:p>
            <a:r>
              <a:rPr lang="en-US" altLang="zh-TW" dirty="0"/>
              <a:t>lead, first lead</a:t>
            </a:r>
          </a:p>
        </p:txBody>
      </p:sp>
    </p:spTree>
    <p:extLst>
      <p:ext uri="{BB962C8B-B14F-4D97-AF65-F5344CB8AC3E}">
        <p14:creationId xmlns:p14="http://schemas.microsoft.com/office/powerpoint/2010/main" val="93465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04D64-3320-C785-2395-F91CD24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Postprocess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818EF-6978-121E-DD34-55CE9F0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7" name="圖片 16" descr="一張含有 文字, 收據, 字型, 螢幕擷取畫面 的圖片&#10;&#10;自動產生的描述">
            <a:extLst>
              <a:ext uri="{FF2B5EF4-FFF2-40B4-BE49-F238E27FC236}">
                <a16:creationId xmlns:a16="http://schemas.microsoft.com/office/drawing/2014/main" id="{2EA20D59-8D2E-6A9E-64FA-5D995E70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876606" cy="4386022"/>
          </a:xfrm>
          <a:prstGeom prst="rect">
            <a:avLst/>
          </a:prstGeom>
        </p:spPr>
      </p:pic>
      <p:pic>
        <p:nvPicPr>
          <p:cNvPr id="19" name="圖片 18" descr="一張含有 文字, 圖表, 螢幕擷取畫面, 平行 的圖片&#10;&#10;自動產生的描述">
            <a:extLst>
              <a:ext uri="{FF2B5EF4-FFF2-40B4-BE49-F238E27FC236}">
                <a16:creationId xmlns:a16="http://schemas.microsoft.com/office/drawing/2014/main" id="{6041C2EC-22F5-B22E-2719-11796104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5" y="136525"/>
            <a:ext cx="6658676" cy="65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5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173B32-AD2A-4D53-5277-066ABA85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圖片 8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F74E3C68-6885-297C-6C8E-0F25AF473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53" y="173077"/>
            <a:ext cx="2874580" cy="6529544"/>
          </a:xfrm>
          <a:prstGeom prst="rect">
            <a:avLst/>
          </a:prstGeom>
        </p:spPr>
      </p:pic>
      <p:pic>
        <p:nvPicPr>
          <p:cNvPr id="13" name="圖片 12" descr="一張含有 文字, 螢幕擷取畫面, 圖表, 平行 的圖片&#10;&#10;自動產生的描述">
            <a:extLst>
              <a:ext uri="{FF2B5EF4-FFF2-40B4-BE49-F238E27FC236}">
                <a16:creationId xmlns:a16="http://schemas.microsoft.com/office/drawing/2014/main" id="{FF58DD75-DC0A-D6DC-3048-3EDCA39F6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68" y="173077"/>
            <a:ext cx="2920457" cy="65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E653E0-6AFB-E76F-66F8-F330F441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65A0A6F-5BD7-3047-C11B-787511589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89080"/>
              </p:ext>
            </p:extLst>
          </p:nvPr>
        </p:nvGraphicFramePr>
        <p:xfrm>
          <a:off x="451485" y="311785"/>
          <a:ext cx="10317489" cy="5959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309">
                  <a:extLst>
                    <a:ext uri="{9D8B030D-6E8A-4147-A177-3AD203B41FA5}">
                      <a16:colId xmlns:a16="http://schemas.microsoft.com/office/drawing/2014/main" val="187874747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280351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68547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17785064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50871621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14960362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31915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70519368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4384877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67503819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603408894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5590248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666424261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866907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14716797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85784249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02473125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1456115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2846521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86372836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978913569"/>
                    </a:ext>
                  </a:extLst>
                </a:gridCol>
              </a:tblGrid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7154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Test_data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6428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84323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5962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4205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2480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311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7064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896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866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X_test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7470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3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6156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361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4759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261518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086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629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008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376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5535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7492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prediction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8056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516E75-5B94-A1D7-924C-E4A524FBF102}"/>
              </a:ext>
            </a:extLst>
          </p:cNvPr>
          <p:cNvSpPr txBox="1"/>
          <p:nvPr/>
        </p:nvSpPr>
        <p:spPr>
          <a:xfrm>
            <a:off x="8896350" y="874038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window_length</a:t>
            </a:r>
            <a:r>
              <a:rPr lang="en-US" altLang="zh-TW" sz="1600" dirty="0"/>
              <a:t> = 10</a:t>
            </a:r>
          </a:p>
          <a:p>
            <a:r>
              <a:rPr lang="en-US" altLang="zh-TW" sz="1600" dirty="0" err="1"/>
              <a:t>x_length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y_length</a:t>
            </a:r>
            <a:r>
              <a:rPr lang="en-US" altLang="zh-TW" sz="1600" dirty="0"/>
              <a:t> = slide = 2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FD1C31-C8FC-B560-8263-FB18A3B37518}"/>
              </a:ext>
            </a:extLst>
          </p:cNvPr>
          <p:cNvSpPr txBox="1"/>
          <p:nvPr/>
        </p:nvSpPr>
        <p:spPr>
          <a:xfrm>
            <a:off x="5915026" y="874038"/>
            <a:ext cx="2905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Step 1.</a:t>
            </a:r>
          </a:p>
          <a:p>
            <a:r>
              <a:rPr lang="en-US" altLang="zh-TW" sz="1600" dirty="0"/>
              <a:t>    Split the </a:t>
            </a:r>
            <a:r>
              <a:rPr lang="en-US" altLang="zh-TW" sz="1600" dirty="0" err="1"/>
              <a:t>row_data</a:t>
            </a:r>
            <a:r>
              <a:rPr lang="en-US" altLang="zh-TW" sz="1600" dirty="0"/>
              <a:t> into </a:t>
            </a:r>
            <a:r>
              <a:rPr lang="en-US" altLang="zh-TW" sz="1600" dirty="0" err="1"/>
              <a:t>train_data</a:t>
            </a:r>
            <a:r>
              <a:rPr lang="en-US" altLang="zh-TW" sz="1600" dirty="0"/>
              <a:t> and </a:t>
            </a:r>
            <a:r>
              <a:rPr lang="en-US" altLang="zh-TW" sz="1600" dirty="0" err="1"/>
              <a:t>test_data</a:t>
            </a:r>
            <a:r>
              <a:rPr lang="en-US" altLang="zh-TW" sz="1600" dirty="0"/>
              <a:t> according to the </a:t>
            </a:r>
            <a:r>
              <a:rPr lang="en-US" altLang="zh-TW" sz="1600" dirty="0" err="1"/>
              <a:t>window_length</a:t>
            </a:r>
            <a:r>
              <a:rPr lang="en-US" altLang="zh-TW" sz="1600" dirty="0"/>
              <a:t>.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BB84F1-6AFB-8924-2F15-9B96586E68C8}"/>
              </a:ext>
            </a:extLst>
          </p:cNvPr>
          <p:cNvSpPr txBox="1"/>
          <p:nvPr/>
        </p:nvSpPr>
        <p:spPr>
          <a:xfrm>
            <a:off x="1051550" y="2967335"/>
            <a:ext cx="430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2.</a:t>
            </a:r>
          </a:p>
          <a:p>
            <a:r>
              <a:rPr lang="en-US" altLang="zh-TW" dirty="0"/>
              <a:t>    Split </a:t>
            </a:r>
            <a:r>
              <a:rPr lang="en-US" altLang="zh-TW" dirty="0" err="1"/>
              <a:t>train_data</a:t>
            </a:r>
            <a:r>
              <a:rPr lang="en-US" altLang="zh-TW" dirty="0"/>
              <a:t> and </a:t>
            </a:r>
            <a:r>
              <a:rPr lang="en-US" altLang="zh-TW" dirty="0" err="1"/>
              <a:t>test_data</a:t>
            </a:r>
            <a:r>
              <a:rPr lang="en-US" altLang="zh-TW" dirty="0"/>
              <a:t> into x and y based on </a:t>
            </a:r>
            <a:r>
              <a:rPr lang="en-US" altLang="zh-TW" dirty="0" err="1"/>
              <a:t>x_length</a:t>
            </a:r>
            <a:r>
              <a:rPr lang="en-US" altLang="zh-TW" dirty="0"/>
              <a:t> and </a:t>
            </a:r>
            <a:r>
              <a:rPr lang="en-US" altLang="zh-TW" dirty="0" err="1"/>
              <a:t>y_length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9C571D-3411-7164-88A6-0232583C4B67}"/>
              </a:ext>
            </a:extLst>
          </p:cNvPr>
          <p:cNvSpPr txBox="1"/>
          <p:nvPr/>
        </p:nvSpPr>
        <p:spPr>
          <a:xfrm>
            <a:off x="1200149" y="4434635"/>
            <a:ext cx="339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3.</a:t>
            </a:r>
          </a:p>
          <a:p>
            <a:r>
              <a:rPr lang="en-US" altLang="zh-TW" dirty="0"/>
              <a:t>    Use </a:t>
            </a:r>
            <a:r>
              <a:rPr lang="en-US" altLang="zh-TW" dirty="0" err="1"/>
              <a:t>x_test</a:t>
            </a:r>
            <a:r>
              <a:rPr lang="en-US" altLang="zh-TW" dirty="0"/>
              <a:t> to predict </a:t>
            </a:r>
            <a:r>
              <a:rPr lang="en-US" altLang="zh-TW" dirty="0" err="1"/>
              <a:t>y_predict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A7B73E-C09B-EC72-21CA-F5591B55B4D2}"/>
              </a:ext>
            </a:extLst>
          </p:cNvPr>
          <p:cNvSpPr txBox="1"/>
          <p:nvPr/>
        </p:nvSpPr>
        <p:spPr>
          <a:xfrm>
            <a:off x="1200149" y="5624938"/>
            <a:ext cx="443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4.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Flatten multiple </a:t>
            </a:r>
            <a:r>
              <a:rPr lang="en-US" altLang="zh-TW" dirty="0" err="1"/>
              <a:t>y_predict</a:t>
            </a:r>
            <a:r>
              <a:rPr lang="en-US" altLang="zh-TW" dirty="0"/>
              <a:t> into prediction.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7B2A5-232A-27F5-D813-DC36B52BB7A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814761" y="714375"/>
            <a:ext cx="2100265" cy="69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916F43B-30F6-9E3C-1107-282EBB33D700}"/>
              </a:ext>
            </a:extLst>
          </p:cNvPr>
          <p:cNvCxnSpPr>
            <a:cxnSpLocks/>
          </p:cNvCxnSpPr>
          <p:nvPr/>
        </p:nvCxnSpPr>
        <p:spPr>
          <a:xfrm flipV="1">
            <a:off x="7367588" y="714375"/>
            <a:ext cx="566737" cy="159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EAE8C57-A933-AB51-4067-EA2774E54A30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867025" y="2136129"/>
            <a:ext cx="335275" cy="831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AA1C097-2F65-C1EC-DD87-DD023017AB02}"/>
              </a:ext>
            </a:extLst>
          </p:cNvPr>
          <p:cNvCxnSpPr>
            <a:stCxn id="6" idx="3"/>
          </p:cNvCxnSpPr>
          <p:nvPr/>
        </p:nvCxnSpPr>
        <p:spPr>
          <a:xfrm flipV="1">
            <a:off x="5353049" y="3291527"/>
            <a:ext cx="447676" cy="13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05B2918-94FD-9652-DC46-242A8767AE6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591050" y="4581525"/>
            <a:ext cx="1323976" cy="17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C5B8310-EF43-29DE-72D5-3EBD0D5C2DC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638800" y="5948104"/>
            <a:ext cx="1895475" cy="17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2C29B08-F1F1-6BAD-2C9F-0A475EE1809D}"/>
              </a:ext>
            </a:extLst>
          </p:cNvPr>
          <p:cNvSpPr/>
          <p:nvPr/>
        </p:nvSpPr>
        <p:spPr>
          <a:xfrm>
            <a:off x="7891464" y="421987"/>
            <a:ext cx="914399" cy="58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6367D61-A32D-D297-70B9-EFC5AEBE431A}"/>
              </a:ext>
            </a:extLst>
          </p:cNvPr>
          <p:cNvSpPr/>
          <p:nvPr/>
        </p:nvSpPr>
        <p:spPr>
          <a:xfrm>
            <a:off x="7891463" y="5774739"/>
            <a:ext cx="914399" cy="58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8AE7126-EDED-4AAB-3B75-30CA633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first_date</a:t>
            </a:r>
            <a:r>
              <a:rPr lang="en-US" altLang="zh-TW" dirty="0"/>
              <a:t>, </a:t>
            </a:r>
            <a:r>
              <a:rPr lang="en-US" altLang="zh-TW" dirty="0" err="1"/>
              <a:t>pv</a:t>
            </a:r>
            <a:r>
              <a:rPr lang="en-US" altLang="zh-TW" dirty="0"/>
              <a:t>, lead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8011D8-26ED-1FC9-41CA-9A000A3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C7A4754-4E39-8F71-41D1-9AFFAE999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37128"/>
              </p:ext>
            </p:extLst>
          </p:nvPr>
        </p:nvGraphicFramePr>
        <p:xfrm>
          <a:off x="473869" y="1818526"/>
          <a:ext cx="11244262" cy="4394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229">
                  <a:extLst>
                    <a:ext uri="{9D8B030D-6E8A-4147-A177-3AD203B41FA5}">
                      <a16:colId xmlns:a16="http://schemas.microsoft.com/office/drawing/2014/main" val="1520947138"/>
                    </a:ext>
                  </a:extLst>
                </a:gridCol>
                <a:gridCol w="418025">
                  <a:extLst>
                    <a:ext uri="{9D8B030D-6E8A-4147-A177-3AD203B41FA5}">
                      <a16:colId xmlns:a16="http://schemas.microsoft.com/office/drawing/2014/main" val="1840102096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708181091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643344989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94776625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3546750802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307296346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3475493510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410582358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432697496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278719230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032798063"/>
                    </a:ext>
                  </a:extLst>
                </a:gridCol>
                <a:gridCol w="381568">
                  <a:extLst>
                    <a:ext uri="{9D8B030D-6E8A-4147-A177-3AD203B41FA5}">
                      <a16:colId xmlns:a16="http://schemas.microsoft.com/office/drawing/2014/main" val="3088980805"/>
                    </a:ext>
                  </a:extLst>
                </a:gridCol>
              </a:tblGrid>
              <a:tr h="31116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TW" sz="1400" dirty="0"/>
                        <a:t>index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747704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test_data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[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-1(Valley)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4876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12659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prediction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[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-1(Valley)</a:t>
                      </a:r>
                      <a:endParaRPr lang="zh-TW" altLang="en-US" sz="1400" dirty="0"/>
                    </a:p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-1(Valley)</a:t>
                      </a:r>
                      <a:endParaRPr lang="zh-TW" altLang="en-US" sz="1400" dirty="0"/>
                    </a:p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82218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13496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lead_signal_test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{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}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747843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lead_signal_test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[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43141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168305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first_date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5850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0319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pv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[1(Peak)]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[Peak]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16688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99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lead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2594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355576F-ED8C-1E05-E430-5B47339C1DEA}"/>
              </a:ext>
            </a:extLst>
          </p:cNvPr>
          <p:cNvSpPr txBox="1"/>
          <p:nvPr/>
        </p:nvSpPr>
        <p:spPr>
          <a:xfrm>
            <a:off x="10587037" y="768660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Peak = 1</a:t>
            </a:r>
          </a:p>
          <a:p>
            <a:r>
              <a:rPr lang="en-US" altLang="zh-TW" dirty="0"/>
              <a:t>Valley = -1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D945FF-D317-EF92-699E-9563F163183B}"/>
              </a:ext>
            </a:extLst>
          </p:cNvPr>
          <p:cNvSpPr txBox="1"/>
          <p:nvPr/>
        </p:nvSpPr>
        <p:spPr>
          <a:xfrm>
            <a:off x="473866" y="3352831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dict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6080E-6968-0BED-1240-B386DB991E57}"/>
              </a:ext>
            </a:extLst>
          </p:cNvPr>
          <p:cNvSpPr txBox="1"/>
          <p:nvPr/>
        </p:nvSpPr>
        <p:spPr>
          <a:xfrm>
            <a:off x="473869" y="4310618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D7DD46-C882-D67E-C20D-FE21B64E05E3}"/>
              </a:ext>
            </a:extLst>
          </p:cNvPr>
          <p:cNvSpPr txBox="1"/>
          <p:nvPr/>
        </p:nvSpPr>
        <p:spPr>
          <a:xfrm>
            <a:off x="473869" y="4889579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934FE4-C8AC-3D2C-9C80-805A8DEFD38F}"/>
              </a:ext>
            </a:extLst>
          </p:cNvPr>
          <p:cNvSpPr txBox="1"/>
          <p:nvPr/>
        </p:nvSpPr>
        <p:spPr>
          <a:xfrm>
            <a:off x="473868" y="5551506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0A0182-212F-6F9B-349A-B723A96D4998}"/>
              </a:ext>
            </a:extLst>
          </p:cNvPr>
          <p:cNvSpPr txBox="1"/>
          <p:nvPr/>
        </p:nvSpPr>
        <p:spPr>
          <a:xfrm>
            <a:off x="473867" y="2548158"/>
            <a:ext cx="382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r>
              <a:rPr lang="en-US" altLang="zh-TW" dirty="0"/>
              <a:t> -&gt; </a:t>
            </a:r>
            <a:r>
              <a:rPr lang="en-US" altLang="zh-TW" b="0" i="0" dirty="0" err="1">
                <a:effectLst/>
                <a:latin typeface="-apple-system"/>
              </a:rPr>
              <a:t>scipy.sparse.dok_matrix</a:t>
            </a:r>
            <a:endParaRPr lang="en-US" altLang="zh-TW" b="0" i="0" dirty="0"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A4F215-1E0C-1E05-BAD3-53CDC77CACBA}"/>
              </a:ext>
            </a:extLst>
          </p:cNvPr>
          <p:cNvSpPr txBox="1"/>
          <p:nvPr/>
        </p:nvSpPr>
        <p:spPr>
          <a:xfrm>
            <a:off x="473866" y="1320607"/>
            <a:ext cx="44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r>
              <a:rPr lang="en-US" altLang="zh-TW" dirty="0"/>
              <a:t> -&gt; </a:t>
            </a:r>
            <a:r>
              <a:rPr lang="en-US" altLang="zh-TW" b="0" i="0" dirty="0" err="1">
                <a:effectLst/>
                <a:latin typeface="-apple-system"/>
              </a:rPr>
              <a:t>scipy.sparse.dok_matrix</a:t>
            </a:r>
            <a:endParaRPr lang="en-US" altLang="zh-TW" b="0" i="0" dirty="0">
              <a:effectLst/>
              <a:latin typeface="-apple-system"/>
            </a:endParaRPr>
          </a:p>
          <a:p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54C0151-740C-133B-D6FD-F940C2732341}"/>
              </a:ext>
            </a:extLst>
          </p:cNvPr>
          <p:cNvCxnSpPr/>
          <p:nvPr/>
        </p:nvCxnSpPr>
        <p:spPr>
          <a:xfrm>
            <a:off x="233362" y="4194175"/>
            <a:ext cx="1172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B88E3E3-AB8A-377D-C4C3-08B2787BEB90}"/>
              </a:ext>
            </a:extLst>
          </p:cNvPr>
          <p:cNvCxnSpPr/>
          <p:nvPr/>
        </p:nvCxnSpPr>
        <p:spPr>
          <a:xfrm flipV="1">
            <a:off x="3705225" y="2438400"/>
            <a:ext cx="714375" cy="47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BB626B-FA9B-C39B-EDE4-5FB39FDCA6A6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475059"/>
            <a:ext cx="1647825" cy="463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D5E4BEC-382A-D235-C434-B04999405797}"/>
              </a:ext>
            </a:extLst>
          </p:cNvPr>
          <p:cNvCxnSpPr>
            <a:cxnSpLocks/>
          </p:cNvCxnSpPr>
          <p:nvPr/>
        </p:nvCxnSpPr>
        <p:spPr>
          <a:xfrm flipV="1">
            <a:off x="8839200" y="2475059"/>
            <a:ext cx="0" cy="45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C62AD05-7BA8-B019-CB35-206A55A2898F}"/>
              </a:ext>
            </a:extLst>
          </p:cNvPr>
          <p:cNvCxnSpPr>
            <a:cxnSpLocks/>
          </p:cNvCxnSpPr>
          <p:nvPr/>
        </p:nvCxnSpPr>
        <p:spPr>
          <a:xfrm flipH="1" flipV="1">
            <a:off x="9294017" y="2475059"/>
            <a:ext cx="1293020" cy="406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6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CBCAC-0BFD-4F88-C2EE-E8E21077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9FBA39-89D9-40AF-B830-F5474955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26" name="Picture 2" descr="稀疏與密集">
            <a:extLst>
              <a:ext uri="{FF2B5EF4-FFF2-40B4-BE49-F238E27FC236}">
                <a16:creationId xmlns:a16="http://schemas.microsoft.com/office/drawing/2014/main" id="{39ED7D62-3E59-1EF6-AD3A-0F40B0CD6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61941"/>
            <a:ext cx="4657725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8F52E16-C3C2-A9DC-049D-859D74C3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95925" y="2538412"/>
            <a:ext cx="5774890" cy="288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C1D8E9-8CD8-EF99-7FA6-41153C06C453}"/>
              </a:ext>
            </a:extLst>
          </p:cNvPr>
          <p:cNvSpPr txBox="1"/>
          <p:nvPr/>
        </p:nvSpPr>
        <p:spPr>
          <a:xfrm>
            <a:off x="6234111" y="5268643"/>
            <a:ext cx="4752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dok_matrix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Dictionary Of Keys based sparse matrix.</a:t>
            </a: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Allows for efficient O(1) access of individual elements.</a:t>
            </a:r>
            <a:endParaRPr lang="en-US" altLang="zh-TW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C8A4BF-03DB-671C-B2A8-74832B8DA20C}"/>
              </a:ext>
            </a:extLst>
          </p:cNvPr>
          <p:cNvSpPr txBox="1"/>
          <p:nvPr/>
        </p:nvSpPr>
        <p:spPr>
          <a:xfrm>
            <a:off x="6234111" y="1892081"/>
            <a:ext cx="384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coo_matrix</a:t>
            </a:r>
            <a:r>
              <a:rPr lang="en-US" altLang="zh-TW" dirty="0"/>
              <a:t>:</a:t>
            </a:r>
          </a:p>
          <a:p>
            <a:r>
              <a:rPr lang="it-IT" altLang="zh-TW" b="0" i="0" dirty="0">
                <a:solidFill>
                  <a:srgbClr val="333333"/>
                </a:solidFill>
                <a:effectLst/>
                <a:latin typeface="-apple-system"/>
              </a:rPr>
              <a:t>A sparse matrix in COOrdinate format.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F3FF5F3-5BB4-2D61-43DC-B085B9F5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3" y="3425740"/>
            <a:ext cx="2772999" cy="100333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54C7822-41E6-D0A6-3D63-1599A1ECD7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48"/>
          <a:stretch/>
        </p:blipFill>
        <p:spPr>
          <a:xfrm>
            <a:off x="1095372" y="5555756"/>
            <a:ext cx="2772999" cy="100333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3CDC31D-2168-895F-CAE8-72A95FB935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645"/>
          <a:stretch/>
        </p:blipFill>
        <p:spPr>
          <a:xfrm>
            <a:off x="1095372" y="4484823"/>
            <a:ext cx="2772998" cy="101123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4A3E2EE4-0E15-4AB1-53CF-816BB54DC5C4}"/>
              </a:ext>
            </a:extLst>
          </p:cNvPr>
          <p:cNvSpPr txBox="1"/>
          <p:nvPr/>
        </p:nvSpPr>
        <p:spPr>
          <a:xfrm>
            <a:off x="4219575" y="3742742"/>
            <a:ext cx="141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Dense matrix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8B1C0E8-DC3B-51B1-96CA-3183351DADC1}"/>
              </a:ext>
            </a:extLst>
          </p:cNvPr>
          <p:cNvSpPr txBox="1"/>
          <p:nvPr/>
        </p:nvSpPr>
        <p:spPr>
          <a:xfrm>
            <a:off x="4231480" y="4805775"/>
            <a:ext cx="139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dok_matrix</a:t>
            </a:r>
            <a:endParaRPr lang="en-US" altLang="zh-TW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9747766-E9DE-2D25-E4E5-E0411C0F31B8}"/>
              </a:ext>
            </a:extLst>
          </p:cNvPr>
          <p:cNvSpPr txBox="1"/>
          <p:nvPr/>
        </p:nvSpPr>
        <p:spPr>
          <a:xfrm>
            <a:off x="4243387" y="5868808"/>
            <a:ext cx="139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coo_matrix</a:t>
            </a:r>
            <a:endParaRPr lang="en-US" altLang="zh-TW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4AB588A-4709-408E-DFBD-F9C6DE653FE1}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flipH="1">
            <a:off x="3868372" y="3927408"/>
            <a:ext cx="351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54523F5-8075-844B-E1E6-7E3ADBBF1AC3}"/>
              </a:ext>
            </a:extLst>
          </p:cNvPr>
          <p:cNvCxnSpPr>
            <a:cxnSpLocks/>
            <a:stCxn id="25" idx="1"/>
            <a:endCxn id="20" idx="3"/>
          </p:cNvCxnSpPr>
          <p:nvPr/>
        </p:nvCxnSpPr>
        <p:spPr>
          <a:xfrm flipH="1">
            <a:off x="3868370" y="4990441"/>
            <a:ext cx="36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B45F69E-20F8-9FAE-595C-D4D1693AC12D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3868371" y="6053474"/>
            <a:ext cx="375016" cy="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3C68911-6CA1-8827-0251-0D9A236FECE7}"/>
              </a:ext>
            </a:extLst>
          </p:cNvPr>
          <p:cNvSpPr txBox="1"/>
          <p:nvPr/>
        </p:nvSpPr>
        <p:spPr>
          <a:xfrm>
            <a:off x="1562100" y="4067256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bytes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6835C52-ECD6-B232-62FF-3CA1CF6C87AC}"/>
              </a:ext>
            </a:extLst>
          </p:cNvPr>
          <p:cNvSpPr txBox="1"/>
          <p:nvPr/>
        </p:nvSpPr>
        <p:spPr>
          <a:xfrm>
            <a:off x="1562100" y="5118079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bytes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BD1635E-4D46-7682-38FA-40B813EC18FA}"/>
              </a:ext>
            </a:extLst>
          </p:cNvPr>
          <p:cNvSpPr txBox="1"/>
          <p:nvPr/>
        </p:nvSpPr>
        <p:spPr>
          <a:xfrm>
            <a:off x="1557338" y="6090246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bytes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BC3F7-2773-DF0A-537B-7F7042DE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Class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534D6F-3326-08AC-99EF-383E1EE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8423BB7-4114-939F-ECD3-9D0DFBD2C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475" y="2467932"/>
            <a:ext cx="5353050" cy="3066724"/>
          </a:xfrm>
        </p:spPr>
      </p:pic>
    </p:spTree>
    <p:extLst>
      <p:ext uri="{BB962C8B-B14F-4D97-AF65-F5344CB8AC3E}">
        <p14:creationId xmlns:p14="http://schemas.microsoft.com/office/powerpoint/2010/main" val="93080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50AB581-0EB6-CAC0-4FB3-233B94E2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EvaluateModel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7CC988-72E3-61AC-9464-C123E76B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B78D5F-926B-1B34-3A1B-C02C2B9B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241498"/>
            <a:ext cx="4305673" cy="27586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D36AE5-24FA-3738-589A-E68724EA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2241498"/>
            <a:ext cx="4682992" cy="27586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9E5769-99A4-E01D-8A7A-1FB16660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6" y="5626515"/>
            <a:ext cx="2286000" cy="26963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D137A9-54E0-3C76-EC30-CED4810F5EEB}"/>
              </a:ext>
            </a:extLst>
          </p:cNvPr>
          <p:cNvSpPr txBox="1"/>
          <p:nvPr/>
        </p:nvSpPr>
        <p:spPr>
          <a:xfrm>
            <a:off x="1114425" y="1872166"/>
            <a:ext cx="23622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built_result_table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05C327-8571-4F40-201E-EAEE6664DB61}"/>
              </a:ext>
            </a:extLst>
          </p:cNvPr>
          <p:cNvSpPr txBox="1"/>
          <p:nvPr/>
        </p:nvSpPr>
        <p:spPr>
          <a:xfrm>
            <a:off x="6372225" y="1872166"/>
            <a:ext cx="2514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result_table_process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4AC0E7-ECD7-E8EB-95DC-516BB56154D8}"/>
              </a:ext>
            </a:extLst>
          </p:cNvPr>
          <p:cNvSpPr txBox="1"/>
          <p:nvPr/>
        </p:nvSpPr>
        <p:spPr>
          <a:xfrm>
            <a:off x="7229475" y="5257183"/>
            <a:ext cx="29813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compute_average_lead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0A283FA-1D79-E97D-D323-E5C2CFE66266}"/>
              </a:ext>
            </a:extLst>
          </p:cNvPr>
          <p:cNvSpPr/>
          <p:nvPr/>
        </p:nvSpPr>
        <p:spPr>
          <a:xfrm>
            <a:off x="752475" y="1609725"/>
            <a:ext cx="10782300" cy="4543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A4B90FB-C38E-4514-557E-3639252328B5}"/>
              </a:ext>
            </a:extLst>
          </p:cNvPr>
          <p:cNvSpPr txBox="1"/>
          <p:nvPr/>
        </p:nvSpPr>
        <p:spPr>
          <a:xfrm>
            <a:off x="838200" y="1362579"/>
            <a:ext cx="2514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evaluate_model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1190E33-D9D4-B7EE-45FF-509C5BBDB93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20098" y="3620838"/>
            <a:ext cx="952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26CF4E7-C4C7-CA3C-CC8A-472E5606EFA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8713721" y="5000178"/>
            <a:ext cx="6417" cy="25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3FF7975-344F-87E4-1072-B0E2E2C703E2}"/>
              </a:ext>
            </a:extLst>
          </p:cNvPr>
          <p:cNvSpPr/>
          <p:nvPr/>
        </p:nvSpPr>
        <p:spPr>
          <a:xfrm>
            <a:off x="8713721" y="2254128"/>
            <a:ext cx="801755" cy="2733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E57040-11D4-C453-07A9-D84A0FD0451E}"/>
              </a:ext>
            </a:extLst>
          </p:cNvPr>
          <p:cNvSpPr/>
          <p:nvPr/>
        </p:nvSpPr>
        <p:spPr>
          <a:xfrm>
            <a:off x="7440279" y="2254128"/>
            <a:ext cx="801755" cy="2733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69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69B4FCA2-5AB6-EB7F-58BE-1F172941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/>
              <a:t>EvaluateProfit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366D8-F93F-FBEA-E2A6-82F8DC3E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724"/>
            <a:ext cx="2743200" cy="365125"/>
          </a:xfrm>
        </p:spPr>
        <p:txBody>
          <a:bodyPr/>
          <a:lstStyle/>
          <a:p>
            <a:fld id="{D906AC3E-8BD3-4EA8-B4BA-5098AAEB36A8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437D600-5DAA-483E-750A-6F53990A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228395"/>
            <a:ext cx="11102410" cy="45024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5FBE816-4200-AD81-00B8-97F7F09B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22" y="469838"/>
            <a:ext cx="6852588" cy="27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9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8E0B26-8BDF-AD5F-9B75-3CD272B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6638E8-F4B7-A6FF-5B7A-62B39A08F459}"/>
              </a:ext>
            </a:extLst>
          </p:cNvPr>
          <p:cNvSpPr txBox="1"/>
          <p:nvPr/>
        </p:nvSpPr>
        <p:spPr>
          <a:xfrm>
            <a:off x="853180" y="279332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peak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EE1CEE-AC0B-D88A-8E0B-A81F7D9A77B9}"/>
              </a:ext>
            </a:extLst>
          </p:cNvPr>
          <p:cNvSpPr txBox="1"/>
          <p:nvPr/>
        </p:nvSpPr>
        <p:spPr>
          <a:xfrm>
            <a:off x="6304200" y="2646982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valley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1A122-90B1-A279-2D44-1FBDE792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6881" y="417064"/>
            <a:ext cx="3817951" cy="17321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EDD78B-C246-E37C-79C0-0BDBBB85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9870" y="395292"/>
            <a:ext cx="4115157" cy="1808928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9AC692D-9F57-A830-7E46-566DFB99CEE2}"/>
              </a:ext>
            </a:extLst>
          </p:cNvPr>
          <p:cNvCxnSpPr/>
          <p:nvPr/>
        </p:nvCxnSpPr>
        <p:spPr>
          <a:xfrm>
            <a:off x="809543" y="4639507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AD7EA49-C49F-8D3D-68FC-62B3F9C3A002}"/>
              </a:ext>
            </a:extLst>
          </p:cNvPr>
          <p:cNvCxnSpPr>
            <a:cxnSpLocks/>
          </p:cNvCxnSpPr>
          <p:nvPr/>
        </p:nvCxnSpPr>
        <p:spPr>
          <a:xfrm>
            <a:off x="2623341" y="4630834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89A23F1-2652-5356-AFFD-350A874D49CD}"/>
              </a:ext>
            </a:extLst>
          </p:cNvPr>
          <p:cNvCxnSpPr>
            <a:cxnSpLocks/>
          </p:cNvCxnSpPr>
          <p:nvPr/>
        </p:nvCxnSpPr>
        <p:spPr>
          <a:xfrm flipV="1">
            <a:off x="1400093" y="3526786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2B78745-749A-130F-033C-CB5DDE8E6E2A}"/>
              </a:ext>
            </a:extLst>
          </p:cNvPr>
          <p:cNvCxnSpPr>
            <a:cxnSpLocks/>
          </p:cNvCxnSpPr>
          <p:nvPr/>
        </p:nvCxnSpPr>
        <p:spPr>
          <a:xfrm>
            <a:off x="2032791" y="3526785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96EE987-730E-04C3-F5F1-1B4850BA2D7C}"/>
              </a:ext>
            </a:extLst>
          </p:cNvPr>
          <p:cNvCxnSpPr>
            <a:cxnSpLocks/>
          </p:cNvCxnSpPr>
          <p:nvPr/>
        </p:nvCxnSpPr>
        <p:spPr>
          <a:xfrm>
            <a:off x="1383781" y="4639507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C1629FA-1D96-9E75-4DD3-4AC2C6B2939B}"/>
              </a:ext>
            </a:extLst>
          </p:cNvPr>
          <p:cNvSpPr txBox="1"/>
          <p:nvPr/>
        </p:nvSpPr>
        <p:spPr>
          <a:xfrm>
            <a:off x="907829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ABBEA49-9D34-AEAF-7D40-867DFE171C48}"/>
              </a:ext>
            </a:extLst>
          </p:cNvPr>
          <p:cNvCxnSpPr>
            <a:cxnSpLocks/>
          </p:cNvCxnSpPr>
          <p:nvPr/>
        </p:nvCxnSpPr>
        <p:spPr>
          <a:xfrm>
            <a:off x="2011717" y="4639507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BA7F2C6-8A5F-B596-463F-97BBF4339CFD}"/>
              </a:ext>
            </a:extLst>
          </p:cNvPr>
          <p:cNvCxnSpPr>
            <a:cxnSpLocks/>
          </p:cNvCxnSpPr>
          <p:nvPr/>
        </p:nvCxnSpPr>
        <p:spPr>
          <a:xfrm>
            <a:off x="2032791" y="3393436"/>
            <a:ext cx="0" cy="3425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BF06EC-6AA3-37FF-AB5D-03CD350D635B}"/>
              </a:ext>
            </a:extLst>
          </p:cNvPr>
          <p:cNvSpPr txBox="1"/>
          <p:nvPr/>
        </p:nvSpPr>
        <p:spPr>
          <a:xfrm>
            <a:off x="2043328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F4D5DD0-4C12-F956-21CE-1D6CE81FC710}"/>
              </a:ext>
            </a:extLst>
          </p:cNvPr>
          <p:cNvSpPr txBox="1"/>
          <p:nvPr/>
        </p:nvSpPr>
        <p:spPr>
          <a:xfrm>
            <a:off x="964979" y="311478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0B50BA5-1CCF-DD7C-4551-8F778D9922BD}"/>
              </a:ext>
            </a:extLst>
          </p:cNvPr>
          <p:cNvSpPr txBox="1"/>
          <p:nvPr/>
        </p:nvSpPr>
        <p:spPr>
          <a:xfrm>
            <a:off x="569990" y="407340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4F91955-CD5F-2033-BBDA-B548D74B3358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1070053" y="4442734"/>
            <a:ext cx="394989" cy="25622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B750C8B-0FCE-F83E-B5A2-6E50C2954D9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465042" y="3484115"/>
            <a:ext cx="578285" cy="68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595AA72-42AE-BDA2-08DC-01C9D5C4E034}"/>
              </a:ext>
            </a:extLst>
          </p:cNvPr>
          <p:cNvCxnSpPr/>
          <p:nvPr/>
        </p:nvCxnSpPr>
        <p:spPr>
          <a:xfrm>
            <a:off x="6461127" y="3377536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7A535A44-C93C-47B0-45B7-9CBA1D2C7B9E}"/>
              </a:ext>
            </a:extLst>
          </p:cNvPr>
          <p:cNvCxnSpPr>
            <a:cxnSpLocks/>
          </p:cNvCxnSpPr>
          <p:nvPr/>
        </p:nvCxnSpPr>
        <p:spPr>
          <a:xfrm>
            <a:off x="8274925" y="3368863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A189ED3-E01B-AE9F-3596-7440640836A2}"/>
              </a:ext>
            </a:extLst>
          </p:cNvPr>
          <p:cNvCxnSpPr>
            <a:cxnSpLocks/>
          </p:cNvCxnSpPr>
          <p:nvPr/>
        </p:nvCxnSpPr>
        <p:spPr>
          <a:xfrm>
            <a:off x="7051677" y="3377536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030A9D8-7151-33B3-C490-951BF6E5C689}"/>
              </a:ext>
            </a:extLst>
          </p:cNvPr>
          <p:cNvCxnSpPr>
            <a:cxnSpLocks/>
          </p:cNvCxnSpPr>
          <p:nvPr/>
        </p:nvCxnSpPr>
        <p:spPr>
          <a:xfrm flipV="1">
            <a:off x="7658039" y="3368863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DFA9FA6-DBC5-5712-F901-6A288F025E53}"/>
              </a:ext>
            </a:extLst>
          </p:cNvPr>
          <p:cNvCxnSpPr>
            <a:cxnSpLocks/>
          </p:cNvCxnSpPr>
          <p:nvPr/>
        </p:nvCxnSpPr>
        <p:spPr>
          <a:xfrm>
            <a:off x="7035365" y="3377536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CBCDB0F-7320-3B37-96BC-0861DD499082}"/>
              </a:ext>
            </a:extLst>
          </p:cNvPr>
          <p:cNvSpPr txBox="1"/>
          <p:nvPr/>
        </p:nvSpPr>
        <p:spPr>
          <a:xfrm>
            <a:off x="6584305" y="292225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0117EC6-F28D-43A7-CAFA-F828BA5ADB36}"/>
              </a:ext>
            </a:extLst>
          </p:cNvPr>
          <p:cNvCxnSpPr>
            <a:cxnSpLocks/>
          </p:cNvCxnSpPr>
          <p:nvPr/>
        </p:nvCxnSpPr>
        <p:spPr>
          <a:xfrm>
            <a:off x="7663301" y="3377536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C3EE1BB-433B-E900-5ABF-B977A8480A46}"/>
              </a:ext>
            </a:extLst>
          </p:cNvPr>
          <p:cNvCxnSpPr>
            <a:cxnSpLocks/>
          </p:cNvCxnSpPr>
          <p:nvPr/>
        </p:nvCxnSpPr>
        <p:spPr>
          <a:xfrm>
            <a:off x="7662729" y="3242445"/>
            <a:ext cx="11622" cy="34783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8F5C558-5782-D134-3F72-FA15A1EAE7B9}"/>
              </a:ext>
            </a:extLst>
          </p:cNvPr>
          <p:cNvSpPr txBox="1"/>
          <p:nvPr/>
        </p:nvSpPr>
        <p:spPr>
          <a:xfrm>
            <a:off x="7645023" y="292563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36C89E1-1BDD-42F3-97F9-CF4057C97A46}"/>
              </a:ext>
            </a:extLst>
          </p:cNvPr>
          <p:cNvSpPr txBox="1"/>
          <p:nvPr/>
        </p:nvSpPr>
        <p:spPr>
          <a:xfrm>
            <a:off x="6256339" y="422802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F73D96C-2A09-97AB-3C5D-F42EBAF06B94}"/>
              </a:ext>
            </a:extLst>
          </p:cNvPr>
          <p:cNvSpPr txBox="1"/>
          <p:nvPr/>
        </p:nvSpPr>
        <p:spPr>
          <a:xfrm>
            <a:off x="6150555" y="363082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34B6655-DE5F-3ACC-2CE5-CA19E71A78E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6650618" y="3447395"/>
            <a:ext cx="353296" cy="18342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2028504-E93B-46E1-4F03-61F4BC22F046}"/>
              </a:ext>
            </a:extLst>
          </p:cNvPr>
          <p:cNvCxnSpPr>
            <a:cxnSpLocks/>
          </p:cNvCxnSpPr>
          <p:nvPr/>
        </p:nvCxnSpPr>
        <p:spPr>
          <a:xfrm>
            <a:off x="7056041" y="4429399"/>
            <a:ext cx="560647" cy="5680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680E1065-7167-4C58-63BD-A801CFD45D7B}"/>
              </a:ext>
            </a:extLst>
          </p:cNvPr>
          <p:cNvCxnSpPr/>
          <p:nvPr/>
        </p:nvCxnSpPr>
        <p:spPr>
          <a:xfrm>
            <a:off x="809543" y="6548872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77371C33-6DAC-9F10-A8A1-1EC8453D3C31}"/>
              </a:ext>
            </a:extLst>
          </p:cNvPr>
          <p:cNvCxnSpPr>
            <a:cxnSpLocks/>
          </p:cNvCxnSpPr>
          <p:nvPr/>
        </p:nvCxnSpPr>
        <p:spPr>
          <a:xfrm>
            <a:off x="2623341" y="6540199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984646F-F5BF-6FA4-7AAE-C00C4F052DCC}"/>
              </a:ext>
            </a:extLst>
          </p:cNvPr>
          <p:cNvCxnSpPr>
            <a:cxnSpLocks/>
          </p:cNvCxnSpPr>
          <p:nvPr/>
        </p:nvCxnSpPr>
        <p:spPr>
          <a:xfrm flipV="1">
            <a:off x="1400093" y="5436151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74D5045-4FAF-3D2A-3133-70B1FB7FD15A}"/>
              </a:ext>
            </a:extLst>
          </p:cNvPr>
          <p:cNvCxnSpPr>
            <a:cxnSpLocks/>
          </p:cNvCxnSpPr>
          <p:nvPr/>
        </p:nvCxnSpPr>
        <p:spPr>
          <a:xfrm>
            <a:off x="2032791" y="5436150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414A62F-E0F2-9FE1-E77D-7569FF7211E5}"/>
              </a:ext>
            </a:extLst>
          </p:cNvPr>
          <p:cNvCxnSpPr>
            <a:cxnSpLocks/>
          </p:cNvCxnSpPr>
          <p:nvPr/>
        </p:nvCxnSpPr>
        <p:spPr>
          <a:xfrm>
            <a:off x="1383781" y="6548872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0A6B8618-D3D0-5788-4892-63615EEE92D1}"/>
              </a:ext>
            </a:extLst>
          </p:cNvPr>
          <p:cNvCxnSpPr>
            <a:cxnSpLocks/>
          </p:cNvCxnSpPr>
          <p:nvPr/>
        </p:nvCxnSpPr>
        <p:spPr>
          <a:xfrm>
            <a:off x="2011717" y="6548872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EF841E7D-9908-ADD5-D92D-11D0BD5FD916}"/>
              </a:ext>
            </a:extLst>
          </p:cNvPr>
          <p:cNvSpPr txBox="1"/>
          <p:nvPr/>
        </p:nvSpPr>
        <p:spPr>
          <a:xfrm>
            <a:off x="2303823" y="499278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A6E78E50-E7F2-9CA8-6F14-ADE23BE8A654}"/>
              </a:ext>
            </a:extLst>
          </p:cNvPr>
          <p:cNvSpPr txBox="1"/>
          <p:nvPr/>
        </p:nvSpPr>
        <p:spPr>
          <a:xfrm>
            <a:off x="2661307" y="6060003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28A70E7C-C58C-C30E-BB5D-C52A2E144474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43327" y="5362118"/>
            <a:ext cx="760559" cy="902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881F666E-C5EE-0846-2002-8F69EC7E5E12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2623341" y="6429335"/>
            <a:ext cx="721958" cy="5916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261549C5-9F40-64E6-ABE0-DB86D79999B8}"/>
              </a:ext>
            </a:extLst>
          </p:cNvPr>
          <p:cNvSpPr txBox="1"/>
          <p:nvPr/>
        </p:nvSpPr>
        <p:spPr>
          <a:xfrm>
            <a:off x="1540053" y="5248828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9DAE422-6D2A-E154-F64B-D9B0AA9694E7}"/>
              </a:ext>
            </a:extLst>
          </p:cNvPr>
          <p:cNvSpPr txBox="1"/>
          <p:nvPr/>
        </p:nvSpPr>
        <p:spPr>
          <a:xfrm>
            <a:off x="2058093" y="62236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6932F5C-84B0-FA56-7E25-CBA6D27A0DE4}"/>
              </a:ext>
            </a:extLst>
          </p:cNvPr>
          <p:cNvCxnSpPr/>
          <p:nvPr/>
        </p:nvCxnSpPr>
        <p:spPr>
          <a:xfrm>
            <a:off x="6461127" y="5136575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25B3D1D3-B448-2EB3-863F-360434D1A68C}"/>
              </a:ext>
            </a:extLst>
          </p:cNvPr>
          <p:cNvCxnSpPr>
            <a:cxnSpLocks/>
          </p:cNvCxnSpPr>
          <p:nvPr/>
        </p:nvCxnSpPr>
        <p:spPr>
          <a:xfrm>
            <a:off x="8274925" y="5127902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750C8D3-1B9D-90D0-EA3F-D7C3C03CEF8D}"/>
              </a:ext>
            </a:extLst>
          </p:cNvPr>
          <p:cNvCxnSpPr>
            <a:cxnSpLocks/>
          </p:cNvCxnSpPr>
          <p:nvPr/>
        </p:nvCxnSpPr>
        <p:spPr>
          <a:xfrm>
            <a:off x="7051677" y="5136575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70017813-0962-E926-EF40-ED769EE9D6A4}"/>
              </a:ext>
            </a:extLst>
          </p:cNvPr>
          <p:cNvCxnSpPr>
            <a:cxnSpLocks/>
          </p:cNvCxnSpPr>
          <p:nvPr/>
        </p:nvCxnSpPr>
        <p:spPr>
          <a:xfrm flipV="1">
            <a:off x="7658039" y="5127902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081CC787-D5AF-4B5F-954F-8E8511D1189E}"/>
              </a:ext>
            </a:extLst>
          </p:cNvPr>
          <p:cNvCxnSpPr>
            <a:cxnSpLocks/>
          </p:cNvCxnSpPr>
          <p:nvPr/>
        </p:nvCxnSpPr>
        <p:spPr>
          <a:xfrm>
            <a:off x="7035365" y="5136575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6FAE5A19-858B-99C7-408D-AFDD8DA8BD73}"/>
              </a:ext>
            </a:extLst>
          </p:cNvPr>
          <p:cNvCxnSpPr>
            <a:cxnSpLocks/>
          </p:cNvCxnSpPr>
          <p:nvPr/>
        </p:nvCxnSpPr>
        <p:spPr>
          <a:xfrm>
            <a:off x="7663301" y="5136575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03CAD25-08FB-84F6-C4AD-316AAEB36874}"/>
              </a:ext>
            </a:extLst>
          </p:cNvPr>
          <p:cNvSpPr txBox="1"/>
          <p:nvPr/>
        </p:nvSpPr>
        <p:spPr>
          <a:xfrm>
            <a:off x="7898391" y="644173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133B4FF-0F23-4F2C-4223-AB485DF85245}"/>
              </a:ext>
            </a:extLst>
          </p:cNvPr>
          <p:cNvSpPr txBox="1"/>
          <p:nvPr/>
        </p:nvSpPr>
        <p:spPr>
          <a:xfrm>
            <a:off x="8195137" y="5389191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9800A0A4-DB64-E4D7-EB15-637505AAF5F7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7658039" y="6236573"/>
            <a:ext cx="740415" cy="20515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36F124E1-A2D7-2B00-039B-27F7DB5362B1}"/>
              </a:ext>
            </a:extLst>
          </p:cNvPr>
          <p:cNvCxnSpPr>
            <a:cxnSpLocks/>
          </p:cNvCxnSpPr>
          <p:nvPr/>
        </p:nvCxnSpPr>
        <p:spPr>
          <a:xfrm flipH="1" flipV="1">
            <a:off x="8250750" y="5194148"/>
            <a:ext cx="689995" cy="1991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7C4F7829-5F9B-34F4-0BB0-D1658AF27C1C}"/>
              </a:ext>
            </a:extLst>
          </p:cNvPr>
          <p:cNvSpPr txBox="1"/>
          <p:nvPr/>
        </p:nvSpPr>
        <p:spPr>
          <a:xfrm>
            <a:off x="7116808" y="601804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D17BA030-20E8-3CD8-CAFC-83E3B8305D05}"/>
              </a:ext>
            </a:extLst>
          </p:cNvPr>
          <p:cNvSpPr txBox="1"/>
          <p:nvPr/>
        </p:nvSpPr>
        <p:spPr>
          <a:xfrm>
            <a:off x="8018224" y="4767243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B5F41477-4D48-E91F-D6AC-8563873358D9}"/>
              </a:ext>
            </a:extLst>
          </p:cNvPr>
          <p:cNvCxnSpPr/>
          <p:nvPr/>
        </p:nvCxnSpPr>
        <p:spPr>
          <a:xfrm flipH="1">
            <a:off x="3834101" y="5419162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0CB880EB-40CF-DD98-81BD-4ED22E2860D1}"/>
              </a:ext>
            </a:extLst>
          </p:cNvPr>
          <p:cNvCxnSpPr/>
          <p:nvPr/>
        </p:nvCxnSpPr>
        <p:spPr>
          <a:xfrm flipH="1">
            <a:off x="9511875" y="5150360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4679EB6-A7E9-A678-378D-86D36A46971A}"/>
              </a:ext>
            </a:extLst>
          </p:cNvPr>
          <p:cNvSpPr txBox="1"/>
          <p:nvPr/>
        </p:nvSpPr>
        <p:spPr>
          <a:xfrm>
            <a:off x="3817585" y="5778388"/>
            <a:ext cx="304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in_price</a:t>
            </a:r>
            <a:r>
              <a:rPr lang="en-US" altLang="zh-TW" dirty="0">
                <a:solidFill>
                  <a:srgbClr val="FF0000"/>
                </a:solidFill>
              </a:rPr>
              <a:t> – </a:t>
            </a:r>
            <a:r>
              <a:rPr lang="en-US" altLang="zh-TW" dirty="0" err="1">
                <a:solidFill>
                  <a:srgbClr val="FF0000"/>
                </a:solidFill>
              </a:rPr>
              <a:t>out_price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3FC4E35-A8D7-8684-8237-70FC9E400328}"/>
              </a:ext>
            </a:extLst>
          </p:cNvPr>
          <p:cNvSpPr txBox="1"/>
          <p:nvPr/>
        </p:nvSpPr>
        <p:spPr>
          <a:xfrm>
            <a:off x="9484466" y="5520374"/>
            <a:ext cx="26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out_price-in_price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23FDEDD3-8EFF-CBC2-7464-BCEC4E2607B1}"/>
              </a:ext>
            </a:extLst>
          </p:cNvPr>
          <p:cNvSpPr txBox="1"/>
          <p:nvPr/>
        </p:nvSpPr>
        <p:spPr>
          <a:xfrm>
            <a:off x="3401237" y="511832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5DC1E681-3C89-6729-F69A-473DF7BD0542}"/>
              </a:ext>
            </a:extLst>
          </p:cNvPr>
          <p:cNvSpPr txBox="1"/>
          <p:nvPr/>
        </p:nvSpPr>
        <p:spPr>
          <a:xfrm>
            <a:off x="3450319" y="6441731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29579BA-354C-538A-7ED2-465D99595134}"/>
              </a:ext>
            </a:extLst>
          </p:cNvPr>
          <p:cNvSpPr txBox="1"/>
          <p:nvPr/>
        </p:nvSpPr>
        <p:spPr>
          <a:xfrm>
            <a:off x="9063057" y="616738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9F3408BB-3B04-8B87-32BA-080EF819A396}"/>
              </a:ext>
            </a:extLst>
          </p:cNvPr>
          <p:cNvSpPr txBox="1"/>
          <p:nvPr/>
        </p:nvSpPr>
        <p:spPr>
          <a:xfrm>
            <a:off x="9060157" y="4848170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14:cNvPr>
              <p14:cNvContentPartPr/>
              <p14:nvPr/>
            </p14:nvContentPartPr>
            <p14:xfrm>
              <a:off x="7645320" y="6172200"/>
              <a:ext cx="83160" cy="89280"/>
            </p14:xfrm>
          </p:contentPart>
        </mc:Choice>
        <mc:Fallback xmlns="">
          <p:pic>
            <p:nvPicPr>
              <p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5960" y="6162840"/>
                <a:ext cx="1018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BD77170-9391-B401-77C8-23429A1ADD00}"/>
                  </a:ext>
                </a:extLst>
              </p14:cNvPr>
              <p14:cNvContentPartPr/>
              <p14:nvPr/>
            </p14:nvContentPartPr>
            <p14:xfrm>
              <a:off x="1968480" y="3486240"/>
              <a:ext cx="825840" cy="12132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BD77170-9391-B401-77C8-23429A1ADD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9120" y="3476880"/>
                <a:ext cx="844560" cy="12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39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2</a:t>
            </a:r>
            <a:endParaRPr lang="zh-TW" altLang="en-US" dirty="0"/>
          </a:p>
        </p:txBody>
      </p:sp>
      <p:pic>
        <p:nvPicPr>
          <p:cNvPr id="2050" name="Picture 2" descr="固定百分比停損法">
            <a:extLst>
              <a:ext uri="{FF2B5EF4-FFF2-40B4-BE49-F238E27FC236}">
                <a16:creationId xmlns:a16="http://schemas.microsoft.com/office/drawing/2014/main" id="{F4718166-A9AC-8423-363A-06457C22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1" y="3225950"/>
            <a:ext cx="5667376" cy="29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固定百分比停利法">
            <a:extLst>
              <a:ext uri="{FF2B5EF4-FFF2-40B4-BE49-F238E27FC236}">
                <a16:creationId xmlns:a16="http://schemas.microsoft.com/office/drawing/2014/main" id="{EC446787-6BAC-F622-A3AE-74C42105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5950"/>
            <a:ext cx="5667379" cy="29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5EA39AF-5F0A-6661-6012-A97FF6D18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70" y="380028"/>
            <a:ext cx="4532392" cy="199584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1CEDF44-03C1-CBBA-2C57-4E5D05035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358" y="443686"/>
            <a:ext cx="2622492" cy="18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Organizational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A9605BF-9C2A-453E-5E32-E2E8EDD19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98219"/>
              </p:ext>
            </p:extLst>
          </p:nvPr>
        </p:nvGraphicFramePr>
        <p:xfrm>
          <a:off x="3305507" y="1195972"/>
          <a:ext cx="4708527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B49FB26-FE84-BD1C-6190-7805214BD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285120"/>
              </p:ext>
            </p:extLst>
          </p:nvPr>
        </p:nvGraphicFramePr>
        <p:xfrm>
          <a:off x="762332" y="3526367"/>
          <a:ext cx="4768850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482BE6BF-2987-3D80-727E-7D793A424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816975"/>
              </p:ext>
            </p:extLst>
          </p:nvPr>
        </p:nvGraphicFramePr>
        <p:xfrm>
          <a:off x="6600826" y="4064474"/>
          <a:ext cx="3381374" cy="1987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50B8D35-E88F-9FAF-7CDE-5427BF9FF85F}"/>
              </a:ext>
            </a:extLst>
          </p:cNvPr>
          <p:cNvSpPr txBox="1"/>
          <p:nvPr/>
        </p:nvSpPr>
        <p:spPr>
          <a:xfrm>
            <a:off x="9626932" y="44827"/>
            <a:ext cx="256506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/</a:t>
            </a:r>
            <a:r>
              <a:rPr lang="en-US" altLang="zh-TW" sz="1600" dirty="0" err="1"/>
              <a:t>stock_predict</a:t>
            </a:r>
            <a:endParaRPr lang="en-US" altLang="zh-TW" sz="1600" dirty="0"/>
          </a:p>
          <a:p>
            <a:pPr lvl="1"/>
            <a:r>
              <a:rPr lang="en-US" altLang="zh-TW" sz="1600" dirty="0"/>
              <a:t>├─data</a:t>
            </a:r>
          </a:p>
          <a:p>
            <a:pPr lvl="1"/>
            <a:r>
              <a:rPr lang="en-US" altLang="zh-TW" sz="1600" dirty="0"/>
              <a:t>│  │  dataBase.py</a:t>
            </a:r>
          </a:p>
          <a:p>
            <a:pPr lvl="1"/>
            <a:r>
              <a:rPr lang="en-US" altLang="zh-TW" sz="1600" dirty="0"/>
              <a:t>│  │  loadData.py</a:t>
            </a:r>
          </a:p>
          <a:p>
            <a:pPr lvl="1"/>
            <a:r>
              <a:rPr lang="en-US" altLang="zh-TW" sz="1600" dirty="0"/>
              <a:t>│  │  postprocess.py</a:t>
            </a:r>
          </a:p>
          <a:p>
            <a:pPr lvl="1"/>
            <a:r>
              <a:rPr lang="en-US" altLang="zh-TW" sz="1600" dirty="0"/>
              <a:t>│  │  preprocess.py</a:t>
            </a:r>
          </a:p>
          <a:p>
            <a:pPr lvl="1"/>
            <a:r>
              <a:rPr lang="en-US" altLang="zh-TW" sz="1600" dirty="0"/>
              <a:t>│  │  __init__.py</a:t>
            </a:r>
          </a:p>
          <a:p>
            <a:pPr lvl="1"/>
            <a:r>
              <a:rPr lang="en-US" altLang="zh-TW" sz="1600" dirty="0"/>
              <a:t>│  └─__</a:t>
            </a:r>
            <a:r>
              <a:rPr lang="en-US" altLang="zh-TW" sz="1600" dirty="0" err="1"/>
              <a:t>pycache</a:t>
            </a:r>
            <a:r>
              <a:rPr lang="en-US" altLang="zh-TW" sz="1600" dirty="0"/>
              <a:t>__</a:t>
            </a:r>
          </a:p>
          <a:p>
            <a:pPr lvl="1"/>
            <a:r>
              <a:rPr lang="en-US" altLang="zh-TW" sz="1600" dirty="0"/>
              <a:t>│</a:t>
            </a:r>
          </a:p>
          <a:p>
            <a:pPr lvl="1"/>
            <a:r>
              <a:rPr lang="en-US" altLang="zh-TW" sz="1600" dirty="0"/>
              <a:t>├─evaluate</a:t>
            </a:r>
          </a:p>
          <a:p>
            <a:pPr lvl="1"/>
            <a:r>
              <a:rPr lang="en-US" altLang="zh-TW" sz="1600" dirty="0"/>
              <a:t>│  │  evaluateBase.py</a:t>
            </a:r>
          </a:p>
          <a:p>
            <a:pPr lvl="1"/>
            <a:r>
              <a:rPr lang="en-US" altLang="zh-TW" sz="1600" dirty="0"/>
              <a:t>│  │  evaluateModel.py</a:t>
            </a:r>
          </a:p>
          <a:p>
            <a:pPr lvl="1"/>
            <a:r>
              <a:rPr lang="en-US" altLang="zh-TW" sz="1600" dirty="0"/>
              <a:t>│  │  evaluateProfit.py</a:t>
            </a:r>
          </a:p>
          <a:p>
            <a:pPr lvl="1"/>
            <a:r>
              <a:rPr lang="en-US" altLang="zh-TW" sz="1600" dirty="0"/>
              <a:t>│  │  __init__.py</a:t>
            </a:r>
          </a:p>
          <a:p>
            <a:pPr lvl="1"/>
            <a:r>
              <a:rPr lang="en-US" altLang="zh-TW" sz="1600" dirty="0"/>
              <a:t>│  └─__</a:t>
            </a:r>
            <a:r>
              <a:rPr lang="en-US" altLang="zh-TW" sz="1600" dirty="0" err="1"/>
              <a:t>pycache</a:t>
            </a:r>
            <a:r>
              <a:rPr lang="en-US" altLang="zh-TW" sz="1600" dirty="0"/>
              <a:t>__</a:t>
            </a:r>
          </a:p>
          <a:p>
            <a:pPr lvl="1"/>
            <a:r>
              <a:rPr lang="en-US" altLang="zh-TW" sz="1600" dirty="0"/>
              <a:t>│</a:t>
            </a:r>
          </a:p>
          <a:p>
            <a:pPr lvl="1"/>
            <a:r>
              <a:rPr lang="en-US" altLang="zh-TW" sz="1600" dirty="0"/>
              <a:t>├─model</a:t>
            </a:r>
          </a:p>
          <a:p>
            <a:pPr lvl="1"/>
            <a:r>
              <a:rPr lang="en-US" altLang="zh-TW" sz="1600" dirty="0"/>
              <a:t>│  │  fft.py</a:t>
            </a:r>
          </a:p>
          <a:p>
            <a:pPr lvl="1"/>
            <a:r>
              <a:rPr lang="en-US" altLang="zh-TW" sz="1600" dirty="0"/>
              <a:t>│  │  lstm.py</a:t>
            </a:r>
          </a:p>
          <a:p>
            <a:pPr lvl="1"/>
            <a:r>
              <a:rPr lang="en-US" altLang="zh-TW" sz="1600" dirty="0"/>
              <a:t>│  │  modelBase.py</a:t>
            </a:r>
          </a:p>
          <a:p>
            <a:pPr lvl="1"/>
            <a:r>
              <a:rPr lang="en-US" altLang="zh-TW" sz="1600" dirty="0"/>
              <a:t>│  │  sarima.py</a:t>
            </a:r>
          </a:p>
          <a:p>
            <a:pPr lvl="1"/>
            <a:r>
              <a:rPr lang="en-US" altLang="zh-TW" sz="1600" dirty="0"/>
              <a:t>│  │  __init__.py</a:t>
            </a:r>
          </a:p>
          <a:p>
            <a:pPr lvl="1"/>
            <a:r>
              <a:rPr lang="en-US" altLang="zh-TW" sz="1600" dirty="0"/>
              <a:t>│  └─__</a:t>
            </a:r>
            <a:r>
              <a:rPr lang="en-US" altLang="zh-TW" sz="1600" dirty="0" err="1"/>
              <a:t>pycache</a:t>
            </a:r>
            <a:r>
              <a:rPr lang="en-US" altLang="zh-TW" sz="1600" dirty="0"/>
              <a:t>__</a:t>
            </a:r>
          </a:p>
          <a:p>
            <a:pPr lvl="1"/>
            <a:r>
              <a:rPr lang="en-US" altLang="zh-TW" sz="1600" dirty="0"/>
              <a:t>|</a:t>
            </a:r>
          </a:p>
          <a:p>
            <a:pPr lvl="1"/>
            <a:r>
              <a:rPr lang="en-US" altLang="zh-TW" sz="1600" dirty="0"/>
              <a:t>│  main.py</a:t>
            </a:r>
          </a:p>
          <a:p>
            <a:pPr lvl="1"/>
            <a:r>
              <a:rPr lang="en-US" altLang="zh-TW" sz="1600" dirty="0"/>
              <a:t>│ 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285556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3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718166-A9AC-8423-363A-06457C22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2977811"/>
            <a:ext cx="5667376" cy="29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C446787-6BAC-F622-A3AE-74C42105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0573" y="2977809"/>
            <a:ext cx="5667379" cy="2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7BC48FE-4317-E4B2-8E6D-4A897C7C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4450" y="613834"/>
            <a:ext cx="4235125" cy="185333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658158-3824-BAA2-4B1D-9CD713DE1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1363" y="593848"/>
            <a:ext cx="2456602" cy="18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</a:t>
            </a:r>
            <a:r>
              <a:rPr lang="en-US" altLang="zh-TW"/>
              <a:t>, x_length=</a:t>
            </a:r>
            <a:r>
              <a:rPr lang="en-US" altLang="zh-TW" dirty="0"/>
              <a:t>10, try_1,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59661"/>
            <a:ext cx="3817951" cy="17334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38424"/>
            <a:ext cx="4034647" cy="17711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3444325"/>
            <a:ext cx="8172082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1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</a:t>
            </a:r>
            <a:r>
              <a:rPr lang="en-US" altLang="zh-TW"/>
              <a:t>, x_length=</a:t>
            </a:r>
            <a:r>
              <a:rPr lang="en-US" altLang="zh-TW" dirty="0"/>
              <a:t>10, try_1,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0212"/>
            <a:ext cx="3265684" cy="14827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27079"/>
            <a:ext cx="3476128" cy="15289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3470871"/>
            <a:ext cx="8172082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110" y="1742634"/>
            <a:ext cx="1953948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2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</a:t>
            </a:r>
            <a:r>
              <a:rPr lang="en-US" altLang="zh-TW"/>
              <a:t>, x_length=</a:t>
            </a:r>
            <a:r>
              <a:rPr lang="en-US" altLang="zh-TW" dirty="0"/>
              <a:t>10, try_1,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1315"/>
            <a:ext cx="3265684" cy="14805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34286"/>
            <a:ext cx="3469881" cy="15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5" y="3444324"/>
            <a:ext cx="8172080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5165" y="1690688"/>
            <a:ext cx="1913626" cy="1474432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1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0486-39CE-F3AE-E5EA-F08B384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40C28"/>
                </a:solidFill>
                <a:effectLst/>
                <a:latin typeface="Google Sans"/>
              </a:rPr>
              <a:t>Data Class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E551AA-7B5D-DBC1-ADAE-2F89FC1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 descr="一張含有 文字, 螢幕擷取畫面, 名片, 字型 的圖片&#10;&#10;自動產生的描述">
            <a:extLst>
              <a:ext uri="{FF2B5EF4-FFF2-40B4-BE49-F238E27FC236}">
                <a16:creationId xmlns:a16="http://schemas.microsoft.com/office/drawing/2014/main" id="{22DA6796-E01F-939A-FFCC-00E2E5A1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204244"/>
            <a:ext cx="4495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8BC39-E113-6495-B041-E2B0986D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en-US" dirty="0"/>
              <a:t>Preprocess</a:t>
            </a:r>
            <a:r>
              <a:rPr lang="zh-TW" altLang="en-US" dirty="0"/>
              <a:t> </a:t>
            </a:r>
            <a:r>
              <a:rPr lang="en-US" altLang="zh-TW" dirty="0"/>
              <a:t>Array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BF0BA1-F939-45C6-D77E-A6CE3684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7E580EE-0818-1056-CB9B-9641B7577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841634"/>
              </p:ext>
            </p:extLst>
          </p:nvPr>
        </p:nvGraphicFramePr>
        <p:xfrm>
          <a:off x="838201" y="1690689"/>
          <a:ext cx="10515600" cy="8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66DE2A78-2303-6D73-2501-2044A0272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" y="3316288"/>
            <a:ext cx="3648075" cy="2105025"/>
          </a:xfrm>
          <a:prstGeom prst="rect">
            <a:avLst/>
          </a:prstGeom>
        </p:spPr>
      </p:pic>
      <p:pic>
        <p:nvPicPr>
          <p:cNvPr id="11" name="圖片 10" descr="一張含有 正方形, Rectangle, 行, 螢幕擷取畫面 的圖片&#10;&#10;自動產生的描述">
            <a:extLst>
              <a:ext uri="{FF2B5EF4-FFF2-40B4-BE49-F238E27FC236}">
                <a16:creationId xmlns:a16="http://schemas.microsoft.com/office/drawing/2014/main" id="{7D626D23-EE34-158E-61EA-97323D09BA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70" y="3253582"/>
            <a:ext cx="5953125" cy="3057525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3520753-124A-D3D4-B85B-ECB7F0FFAD12}"/>
              </a:ext>
            </a:extLst>
          </p:cNvPr>
          <p:cNvSpPr/>
          <p:nvPr/>
        </p:nvSpPr>
        <p:spPr>
          <a:xfrm rot="5400000">
            <a:off x="1731168" y="2668588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9D8DB6-401A-0245-3DDC-50DED179702E}"/>
              </a:ext>
            </a:extLst>
          </p:cNvPr>
          <p:cNvSpPr txBox="1"/>
          <p:nvPr/>
        </p:nvSpPr>
        <p:spPr>
          <a:xfrm>
            <a:off x="2355056" y="26278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load_and_split_data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A61F1D-F403-C5BB-D17F-A44A35F8D3AA}"/>
              </a:ext>
            </a:extLst>
          </p:cNvPr>
          <p:cNvSpPr txBox="1"/>
          <p:nvPr/>
        </p:nvSpPr>
        <p:spPr>
          <a:xfrm>
            <a:off x="7184232" y="25653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preprocess_data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48A98AB-430A-08CE-DFAD-49AABFD16DB0}"/>
              </a:ext>
            </a:extLst>
          </p:cNvPr>
          <p:cNvSpPr/>
          <p:nvPr/>
        </p:nvSpPr>
        <p:spPr>
          <a:xfrm rot="5400000">
            <a:off x="6560345" y="2629694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7FCAA1-894F-835D-0671-942143532FDC}"/>
              </a:ext>
            </a:extLst>
          </p:cNvPr>
          <p:cNvSpPr txBox="1"/>
          <p:nvPr/>
        </p:nvSpPr>
        <p:spPr>
          <a:xfrm>
            <a:off x="95250" y="5579311"/>
            <a:ext cx="446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shape: (number of windows,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1695F1-9ED6-D353-6EB8-FDC413EF2A8A}"/>
              </a:ext>
            </a:extLst>
          </p:cNvPr>
          <p:cNvSpPr txBox="1"/>
          <p:nvPr/>
        </p:nvSpPr>
        <p:spPr>
          <a:xfrm>
            <a:off x="4631531" y="6033184"/>
            <a:ext cx="7084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x, y: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	shape: (number of windows, number of split, length, 1)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DAB84-4424-7B33-41BE-33852516D6A7}"/>
              </a:ext>
            </a:extLst>
          </p:cNvPr>
          <p:cNvSpPr txBox="1"/>
          <p:nvPr/>
        </p:nvSpPr>
        <p:spPr>
          <a:xfrm>
            <a:off x="3250406" y="131792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r>
              <a:rPr lang="en-US" altLang="zh-TW" dirty="0"/>
              <a:t>, </a:t>
            </a:r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00BD742-3E8E-7AAE-2E64-2BD4DE5D7D1E}"/>
              </a:ext>
            </a:extLst>
          </p:cNvPr>
          <p:cNvSpPr txBox="1"/>
          <p:nvPr/>
        </p:nvSpPr>
        <p:spPr>
          <a:xfrm>
            <a:off x="8039101" y="1089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train_x</a:t>
            </a:r>
            <a:r>
              <a:rPr lang="en-US" altLang="zh-TW" dirty="0"/>
              <a:t>, </a:t>
            </a:r>
            <a:r>
              <a:rPr lang="en-US" altLang="zh-TW" dirty="0" err="1"/>
              <a:t>train_y</a:t>
            </a:r>
            <a:endParaRPr lang="en-US" altLang="zh-TW" dirty="0"/>
          </a:p>
          <a:p>
            <a:r>
              <a:rPr lang="en-US" altLang="zh-TW" dirty="0" err="1"/>
              <a:t>test_x</a:t>
            </a:r>
            <a:r>
              <a:rPr lang="en-US" altLang="zh-TW" dirty="0"/>
              <a:t>, </a:t>
            </a:r>
            <a:r>
              <a:rPr lang="en-US" altLang="zh-TW" dirty="0" err="1"/>
              <a:t>test_y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04D64-3320-C785-2395-F91CD24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Class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818EF-6978-121E-DD34-55CE9F0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 descr="一張含有 螢幕擷取畫面, 文字, 字型, 設計 的圖片&#10;&#10;自動產生的描述">
            <a:extLst>
              <a:ext uri="{FF2B5EF4-FFF2-40B4-BE49-F238E27FC236}">
                <a16:creationId xmlns:a16="http://schemas.microsoft.com/office/drawing/2014/main" id="{EEFF5270-DC1B-DBD0-0606-88F25E31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81" y="2279008"/>
            <a:ext cx="4495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Fft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638281-7995-E67D-3211-89EE1F1C41D3}"/>
              </a:ext>
            </a:extLst>
          </p:cNvPr>
          <p:cNvSpPr txBox="1"/>
          <p:nvPr/>
        </p:nvSpPr>
        <p:spPr>
          <a:xfrm>
            <a:off x="3433763" y="255150"/>
            <a:ext cx="8372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harmonics: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	shape: (number of windows, number of positive frequencies,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6" name="圖片 15" descr="一張含有 螢幕擷取畫面, 圖表, 行, Rectangle 的圖片&#10;&#10;自動產生的描述">
            <a:extLst>
              <a:ext uri="{FF2B5EF4-FFF2-40B4-BE49-F238E27FC236}">
                <a16:creationId xmlns:a16="http://schemas.microsoft.com/office/drawing/2014/main" id="{DF836798-7004-0B77-52E6-92BC70E0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118120"/>
            <a:ext cx="4422457" cy="195702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0F33D6-2F5C-08A6-7A62-AD039394CDF0}"/>
              </a:ext>
            </a:extLst>
          </p:cNvPr>
          <p:cNvSpPr txBox="1"/>
          <p:nvPr/>
        </p:nvSpPr>
        <p:spPr>
          <a:xfrm>
            <a:off x="3600450" y="6075144"/>
            <a:ext cx="8758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mixed_harmonics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	shape: (number of windows, number of mixed harmonics,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1D774AF-F6E7-FFF7-14DF-4186E13554A6}"/>
              </a:ext>
            </a:extLst>
          </p:cNvPr>
          <p:cNvSpPr txBox="1"/>
          <p:nvPr/>
        </p:nvSpPr>
        <p:spPr>
          <a:xfrm>
            <a:off x="8610600" y="2858505"/>
            <a:ext cx="24574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n_harm_lower_limit</a:t>
            </a:r>
            <a:r>
              <a:rPr lang="en-US" altLang="zh-TW" sz="1100" dirty="0"/>
              <a:t> = 1</a:t>
            </a:r>
          </a:p>
          <a:p>
            <a:r>
              <a:rPr lang="en-US" altLang="zh-TW" sz="1100" dirty="0" err="1"/>
              <a:t>n_harm_upper_limit</a:t>
            </a:r>
            <a:r>
              <a:rPr lang="en-US" altLang="zh-TW" sz="1100" dirty="0"/>
              <a:t> = 5</a:t>
            </a:r>
          </a:p>
          <a:p>
            <a:endParaRPr lang="en-US" altLang="zh-TW" sz="1100" dirty="0"/>
          </a:p>
          <a:p>
            <a:r>
              <a:rPr lang="en-US" altLang="zh-TW" sz="1100" dirty="0"/>
              <a:t>number of positive </a:t>
            </a:r>
            <a:r>
              <a:rPr lang="en-US" altLang="zh-TW" sz="1100" dirty="0" err="1"/>
              <a:t>frequence</a:t>
            </a:r>
            <a:endParaRPr lang="en-US" altLang="zh-TW" sz="1100" dirty="0"/>
          </a:p>
          <a:p>
            <a:r>
              <a:rPr lang="en-US" altLang="zh-TW" sz="1100" dirty="0"/>
              <a:t>= [0, 1, 2, 3, 4, ….]</a:t>
            </a:r>
          </a:p>
          <a:p>
            <a:endParaRPr lang="en-US" altLang="zh-TW" sz="1100" dirty="0"/>
          </a:p>
          <a:p>
            <a:r>
              <a:rPr lang="en-US" altLang="zh-TW" sz="1100" dirty="0"/>
              <a:t>number of mixed harmonics</a:t>
            </a:r>
          </a:p>
          <a:p>
            <a:r>
              <a:rPr lang="en-US" altLang="zh-TW" sz="1100" dirty="0"/>
              <a:t>= [0, 1, 2, 3, 4]</a:t>
            </a:r>
            <a:br>
              <a:rPr lang="en-US" altLang="zh-TW" sz="1100" dirty="0"/>
            </a:br>
            <a:endParaRPr lang="en-US" altLang="zh-TW" sz="1100" dirty="0"/>
          </a:p>
        </p:txBody>
      </p:sp>
      <p:pic>
        <p:nvPicPr>
          <p:cNvPr id="29" name="圖片 28" descr="一張含有 螢幕擷取畫面, 行, 圖表, Rectangle 的圖片&#10;&#10;自動產生的描述">
            <a:extLst>
              <a:ext uri="{FF2B5EF4-FFF2-40B4-BE49-F238E27FC236}">
                <a16:creationId xmlns:a16="http://schemas.microsoft.com/office/drawing/2014/main" id="{64D103A4-76B4-1E4E-CBE6-36364851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935562"/>
            <a:ext cx="6934200" cy="2686050"/>
          </a:xfrm>
          <a:prstGeom prst="rect">
            <a:avLst/>
          </a:prstGeom>
        </p:spPr>
      </p:pic>
      <p:pic>
        <p:nvPicPr>
          <p:cNvPr id="5" name="圖片 4" descr="一張含有 文字, 螢幕擷取畫面, 正方形, Rectangle 的圖片&#10;&#10;自動產生的描述">
            <a:extLst>
              <a:ext uri="{FF2B5EF4-FFF2-40B4-BE49-F238E27FC236}">
                <a16:creationId xmlns:a16="http://schemas.microsoft.com/office/drawing/2014/main" id="{AFB85B17-6468-956C-84E8-7975C5730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60" y="4030562"/>
            <a:ext cx="3253423" cy="213213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0AD9275-9939-4C0F-AD62-34D800D4A44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776720" y="3621612"/>
            <a:ext cx="309880" cy="40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89A436B-A7DA-22A9-D1C1-18CED78E7BC4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8022907" y="5096632"/>
            <a:ext cx="42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B0F48DAE-C59D-234B-B3AA-67CABEC31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2" y="1778245"/>
            <a:ext cx="3331048" cy="438445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9E8AF76-F8C2-96F1-CA37-939B0DD4C047}"/>
              </a:ext>
            </a:extLst>
          </p:cNvPr>
          <p:cNvSpPr txBox="1"/>
          <p:nvPr/>
        </p:nvSpPr>
        <p:spPr>
          <a:xfrm>
            <a:off x="7780655" y="5568476"/>
            <a:ext cx="234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Compute error</a:t>
            </a:r>
          </a:p>
          <a:p>
            <a:r>
              <a:rPr lang="en-US" altLang="zh-TW" dirty="0"/>
              <a:t>Get best harmonic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70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85D78D-5457-A42B-9757-A347964F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1494222"/>
            <a:ext cx="3134840" cy="5108627"/>
          </a:xfrm>
          <a:prstGeom prst="rect">
            <a:avLst/>
          </a:prstGeom>
        </p:spPr>
      </p:pic>
      <p:pic>
        <p:nvPicPr>
          <p:cNvPr id="5" name="圖片 4" descr="一張含有 黑色, 黑暗 的圖片&#10;&#10;自動產生的描述">
            <a:extLst>
              <a:ext uri="{FF2B5EF4-FFF2-40B4-BE49-F238E27FC236}">
                <a16:creationId xmlns:a16="http://schemas.microsoft.com/office/drawing/2014/main" id="{76D0FFAE-E0E5-F588-45D0-80321D4D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40" y="1339950"/>
            <a:ext cx="3044517" cy="1789046"/>
          </a:xfrm>
          <a:prstGeom prst="rect">
            <a:avLst/>
          </a:prstGeom>
        </p:spPr>
      </p:pic>
      <p:pic>
        <p:nvPicPr>
          <p:cNvPr id="18" name="圖片 17" descr="一張含有 文字, 螢幕擷取畫面, 平行, 字型 的圖片&#10;&#10;自動產生的描述">
            <a:extLst>
              <a:ext uri="{FF2B5EF4-FFF2-40B4-BE49-F238E27FC236}">
                <a16:creationId xmlns:a16="http://schemas.microsoft.com/office/drawing/2014/main" id="{1DFB826B-7AF1-7569-035C-0CF1D952F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12" y="136525"/>
            <a:ext cx="2952976" cy="62198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FB010BE-F38D-B1C5-BC5C-88DE61D05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617" y="3454657"/>
            <a:ext cx="3866765" cy="29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85D78D-5457-A42B-9757-A347964F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1494222"/>
            <a:ext cx="3134840" cy="5108627"/>
          </a:xfrm>
          <a:prstGeom prst="rect">
            <a:avLst/>
          </a:prstGeom>
        </p:spPr>
      </p:pic>
      <p:pic>
        <p:nvPicPr>
          <p:cNvPr id="10" name="圖片 9" descr="一張含有 正方形, Rectangle, 行, 螢幕擷取畫面 的圖片&#10;&#10;自動產生的描述">
            <a:extLst>
              <a:ext uri="{FF2B5EF4-FFF2-40B4-BE49-F238E27FC236}">
                <a16:creationId xmlns:a16="http://schemas.microsoft.com/office/drawing/2014/main" id="{1B956795-105E-00E8-347F-812C67AC9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958445"/>
            <a:ext cx="5600700" cy="287651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279EC87-12DF-526A-76F6-7F7167BE27EC}"/>
              </a:ext>
            </a:extLst>
          </p:cNvPr>
          <p:cNvSpPr txBox="1"/>
          <p:nvPr/>
        </p:nvSpPr>
        <p:spPr>
          <a:xfrm>
            <a:off x="3637120" y="32234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processed_signal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shape =</a:t>
            </a:r>
          </a:p>
          <a:p>
            <a:r>
              <a:rPr lang="en-US" altLang="zh-TW" dirty="0"/>
              <a:t> (number of windows, number of split y, length of y)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582A5D-AB8C-76E1-8E10-8CE1B4355427}"/>
              </a:ext>
            </a:extLst>
          </p:cNvPr>
          <p:cNvSpPr txBox="1"/>
          <p:nvPr/>
        </p:nvSpPr>
        <p:spPr>
          <a:xfrm>
            <a:off x="3625217" y="5615582"/>
            <a:ext cx="482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flatten_processed_signal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shape = </a:t>
            </a:r>
          </a:p>
          <a:p>
            <a:r>
              <a:rPr lang="en-US" altLang="zh-TW" dirty="0"/>
              <a:t>(number of windows, window length)</a:t>
            </a:r>
            <a:endParaRPr lang="zh-TW" altLang="en-US" dirty="0"/>
          </a:p>
        </p:txBody>
      </p:sp>
      <p:pic>
        <p:nvPicPr>
          <p:cNvPr id="12" name="圖片 11" descr="一張含有 螢幕擷取畫面, Rectangle, 正方形, 文字 的圖片&#10;&#10;自動產生的描述">
            <a:extLst>
              <a:ext uri="{FF2B5EF4-FFF2-40B4-BE49-F238E27FC236}">
                <a16:creationId xmlns:a16="http://schemas.microsoft.com/office/drawing/2014/main" id="{93DDB59F-61A4-8047-D49D-AD06416A4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8" y="4207917"/>
            <a:ext cx="3962400" cy="2390775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48C9845-24A4-A6A9-3658-AF722553C637}"/>
              </a:ext>
            </a:extLst>
          </p:cNvPr>
          <p:cNvCxnSpPr>
            <a:cxnSpLocks/>
          </p:cNvCxnSpPr>
          <p:nvPr/>
        </p:nvCxnSpPr>
        <p:spPr>
          <a:xfrm>
            <a:off x="9655968" y="3834964"/>
            <a:ext cx="0" cy="37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4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750B8E-3B4D-82E8-F4A1-D423478B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內容版面配置區 5">
            <a:extLst>
              <a:ext uri="{FF2B5EF4-FFF2-40B4-BE49-F238E27FC236}">
                <a16:creationId xmlns:a16="http://schemas.microsoft.com/office/drawing/2014/main" id="{06D55B67-690A-D2D2-6851-EEBB11BE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909" y="1003469"/>
            <a:ext cx="10024365" cy="520056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F5284E7-CEEF-EE4C-E0FB-F0ABDE21737D}"/>
              </a:ext>
            </a:extLst>
          </p:cNvPr>
          <p:cNvCxnSpPr/>
          <p:nvPr/>
        </p:nvCxnSpPr>
        <p:spPr>
          <a:xfrm>
            <a:off x="1990846" y="2650603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A0303CD-B740-45D5-AC61-43CC80C05B69}"/>
              </a:ext>
            </a:extLst>
          </p:cNvPr>
          <p:cNvCxnSpPr>
            <a:cxnSpLocks/>
          </p:cNvCxnSpPr>
          <p:nvPr/>
        </p:nvCxnSpPr>
        <p:spPr>
          <a:xfrm>
            <a:off x="4490977" y="2650603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DA6C22F-DCBC-A1AF-E344-1F8DA1D2E852}"/>
              </a:ext>
            </a:extLst>
          </p:cNvPr>
          <p:cNvCxnSpPr>
            <a:cxnSpLocks/>
          </p:cNvCxnSpPr>
          <p:nvPr/>
        </p:nvCxnSpPr>
        <p:spPr>
          <a:xfrm>
            <a:off x="1990846" y="2037144"/>
            <a:ext cx="19290" cy="4536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7BA3BE9-2305-0D79-988F-363242182376}"/>
              </a:ext>
            </a:extLst>
          </p:cNvPr>
          <p:cNvCxnSpPr>
            <a:cxnSpLocks/>
          </p:cNvCxnSpPr>
          <p:nvPr/>
        </p:nvCxnSpPr>
        <p:spPr>
          <a:xfrm>
            <a:off x="4481332" y="2037144"/>
            <a:ext cx="19290" cy="4536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4350261-07CA-226D-D547-F2A2B7D427DD}"/>
              </a:ext>
            </a:extLst>
          </p:cNvPr>
          <p:cNvCxnSpPr>
            <a:cxnSpLocks/>
          </p:cNvCxnSpPr>
          <p:nvPr/>
        </p:nvCxnSpPr>
        <p:spPr>
          <a:xfrm>
            <a:off x="7000753" y="2037144"/>
            <a:ext cx="0" cy="4501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6D0B36-F7EE-377B-6F90-F721C232EF44}"/>
              </a:ext>
            </a:extLst>
          </p:cNvPr>
          <p:cNvSpPr txBox="1"/>
          <p:nvPr/>
        </p:nvSpPr>
        <p:spPr>
          <a:xfrm>
            <a:off x="2559458" y="221845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F25B13-466F-0945-0EF7-CED7461CA0AD}"/>
              </a:ext>
            </a:extLst>
          </p:cNvPr>
          <p:cNvSpPr txBox="1"/>
          <p:nvPr/>
        </p:nvSpPr>
        <p:spPr>
          <a:xfrm>
            <a:off x="5344160" y="2286415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03015-B17A-7848-4FC6-5690B5BDAEEC}"/>
              </a:ext>
            </a:extLst>
          </p:cNvPr>
          <p:cNvSpPr txBox="1"/>
          <p:nvPr/>
        </p:nvSpPr>
        <p:spPr>
          <a:xfrm>
            <a:off x="2325777" y="6169580"/>
            <a:ext cx="19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mixed_train_harm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C19D82-A589-160D-BA7B-FF2DCA70BEA5}"/>
              </a:ext>
            </a:extLst>
          </p:cNvPr>
          <p:cNvSpPr txBox="1"/>
          <p:nvPr/>
        </p:nvSpPr>
        <p:spPr>
          <a:xfrm>
            <a:off x="4775841" y="6204030"/>
            <a:ext cx="19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mixed_test_harm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57029A1-845C-FF4C-3FBB-66E0A8D23E36}"/>
              </a:ext>
            </a:extLst>
          </p:cNvPr>
          <p:cNvCxnSpPr/>
          <p:nvPr/>
        </p:nvCxnSpPr>
        <p:spPr>
          <a:xfrm>
            <a:off x="2010136" y="6204030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7D1F3AD-864C-2C6E-8D4D-9E68F39F6A71}"/>
              </a:ext>
            </a:extLst>
          </p:cNvPr>
          <p:cNvCxnSpPr>
            <a:cxnSpLocks/>
          </p:cNvCxnSpPr>
          <p:nvPr/>
        </p:nvCxnSpPr>
        <p:spPr>
          <a:xfrm>
            <a:off x="4510267" y="6204030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5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1087</Words>
  <Application>Microsoft Office PowerPoint</Application>
  <PresentationFormat>寬螢幕</PresentationFormat>
  <Paragraphs>358</Paragraphs>
  <Slides>23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-apple-system</vt:lpstr>
      <vt:lpstr>Google Sans</vt:lpstr>
      <vt:lpstr>Arial</vt:lpstr>
      <vt:lpstr>Calibri</vt:lpstr>
      <vt:lpstr>Calibri Light</vt:lpstr>
      <vt:lpstr>Helvetica</vt:lpstr>
      <vt:lpstr>Office 佈景主題</vt:lpstr>
      <vt:lpstr>main.py Flow chart</vt:lpstr>
      <vt:lpstr>Organizational Chart</vt:lpstr>
      <vt:lpstr>Data Class Diagram</vt:lpstr>
      <vt:lpstr>Data Preprocess Array Diagram</vt:lpstr>
      <vt:lpstr>Model Class Diagram</vt:lpstr>
      <vt:lpstr>Fft</vt:lpstr>
      <vt:lpstr>Lstm</vt:lpstr>
      <vt:lpstr>Lstm</vt:lpstr>
      <vt:lpstr>PowerPoint 簡報</vt:lpstr>
      <vt:lpstr>Postprocess</vt:lpstr>
      <vt:lpstr>PowerPoint 簡報</vt:lpstr>
      <vt:lpstr>PowerPoint 簡報</vt:lpstr>
      <vt:lpstr>first_date, pv, lead</vt:lpstr>
      <vt:lpstr>Sparse matrix</vt:lpstr>
      <vt:lpstr>Evaluate Class Diagram</vt:lpstr>
      <vt:lpstr>EvaluateModel</vt:lpstr>
      <vt:lpstr>EvaluateProfit</vt:lpstr>
      <vt:lpstr>Strategy 1</vt:lpstr>
      <vt:lpstr>Strategy 2</vt:lpstr>
      <vt:lpstr>Strategy 3</vt:lpstr>
      <vt:lpstr>pv_range=7, x_length=10, try_1, Strategy A</vt:lpstr>
      <vt:lpstr>pv_range=7, x_length=10, try_1, Strategy B</vt:lpstr>
      <vt:lpstr>pv_range=7, x_length=10, try_1, Strategy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105</cp:revision>
  <dcterms:created xsi:type="dcterms:W3CDTF">2023-01-14T06:43:19Z</dcterms:created>
  <dcterms:modified xsi:type="dcterms:W3CDTF">2023-06-10T17:23:26Z</dcterms:modified>
</cp:coreProperties>
</file>