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43" r:id="rId2"/>
    <p:sldId id="438" r:id="rId3"/>
    <p:sldId id="439" r:id="rId4"/>
    <p:sldId id="432" r:id="rId5"/>
    <p:sldId id="433" r:id="rId6"/>
    <p:sldId id="434" r:id="rId7"/>
    <p:sldId id="437" r:id="rId8"/>
    <p:sldId id="435" r:id="rId9"/>
    <p:sldId id="436" r:id="rId10"/>
    <p:sldId id="321" r:id="rId11"/>
    <p:sldId id="444" r:id="rId12"/>
    <p:sldId id="445" r:id="rId13"/>
    <p:sldId id="446" r:id="rId14"/>
    <p:sldId id="441" r:id="rId15"/>
    <p:sldId id="440" r:id="rId16"/>
    <p:sldId id="322" r:id="rId17"/>
    <p:sldId id="337" r:id="rId18"/>
    <p:sldId id="362" r:id="rId19"/>
    <p:sldId id="447" r:id="rId20"/>
    <p:sldId id="44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68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0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72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53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7E9C8-7E43-FC16-F07B-342CE8A9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EDF753-8230-DBF6-8C6C-CB2FAAB9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E066BB-2F58-92EE-0DFC-D99F5BAA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2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1BF987-5EF2-A115-B209-37C819B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1E2A74C-4072-E75C-911C-50BD2A8BA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2559"/>
              </p:ext>
            </p:extLst>
          </p:nvPr>
        </p:nvGraphicFramePr>
        <p:xfrm>
          <a:off x="868313" y="1295400"/>
          <a:ext cx="10152113" cy="3256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835">
                  <a:extLst>
                    <a:ext uri="{9D8B030D-6E8A-4147-A177-3AD203B41FA5}">
                      <a16:colId xmlns:a16="http://schemas.microsoft.com/office/drawing/2014/main" val="666739288"/>
                    </a:ext>
                  </a:extLst>
                </a:gridCol>
                <a:gridCol w="1792147">
                  <a:extLst>
                    <a:ext uri="{9D8B030D-6E8A-4147-A177-3AD203B41FA5}">
                      <a16:colId xmlns:a16="http://schemas.microsoft.com/office/drawing/2014/main" val="2757778566"/>
                    </a:ext>
                  </a:extLst>
                </a:gridCol>
                <a:gridCol w="1969377">
                  <a:extLst>
                    <a:ext uri="{9D8B030D-6E8A-4147-A177-3AD203B41FA5}">
                      <a16:colId xmlns:a16="http://schemas.microsoft.com/office/drawing/2014/main" val="3216504898"/>
                    </a:ext>
                  </a:extLst>
                </a:gridCol>
                <a:gridCol w="1969377">
                  <a:extLst>
                    <a:ext uri="{9D8B030D-6E8A-4147-A177-3AD203B41FA5}">
                      <a16:colId xmlns:a16="http://schemas.microsoft.com/office/drawing/2014/main" val="1883432120"/>
                    </a:ext>
                  </a:extLst>
                </a:gridCol>
                <a:gridCol w="1969377">
                  <a:extLst>
                    <a:ext uri="{9D8B030D-6E8A-4147-A177-3AD203B41FA5}">
                      <a16:colId xmlns:a16="http://schemas.microsoft.com/office/drawing/2014/main" val="634338533"/>
                    </a:ext>
                  </a:extLst>
                </a:gridCol>
              </a:tblGrid>
              <a:tr h="727549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pv_range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Average_lead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Total_profit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stratage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Total_profit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stratage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Total_profit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stratage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012"/>
                  </a:ext>
                </a:extLst>
              </a:tr>
              <a:tr h="42151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 (15days),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data_range</a:t>
                      </a:r>
                      <a:r>
                        <a:rPr lang="en-US" altLang="zh-TW" dirty="0"/>
                        <a:t>=250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-523.35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-155.24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-269.40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06308"/>
                  </a:ext>
                </a:extLst>
              </a:tr>
              <a:tr h="42151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992.34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739.97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786.95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043225"/>
                  </a:ext>
                </a:extLst>
              </a:tr>
              <a:tr h="42151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-245.90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-428.90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-530.57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389897"/>
                  </a:ext>
                </a:extLst>
              </a:tr>
              <a:tr h="42151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 (15days),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data_range</a:t>
                      </a:r>
                      <a:r>
                        <a:rPr lang="en-US" altLang="zh-TW" dirty="0"/>
                        <a:t>=500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1229.07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860.97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975.13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1674229"/>
                  </a:ext>
                </a:extLst>
              </a:tr>
              <a:tr h="42151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-255.93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112.16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-1.99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504804"/>
                  </a:ext>
                </a:extLst>
              </a:tr>
              <a:tr h="42151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557.96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403.19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534.40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61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01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data_range</a:t>
            </a:r>
            <a:r>
              <a:rPr lang="en-US" altLang="zh-TW" dirty="0"/>
              <a:t>=250, Strategy 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" b="869"/>
          <a:stretch/>
        </p:blipFill>
        <p:spPr>
          <a:xfrm>
            <a:off x="3374486" y="1403448"/>
            <a:ext cx="2385168" cy="20033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9207" y="1410243"/>
            <a:ext cx="3387312" cy="20011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1223" y="3445347"/>
            <a:ext cx="8086901" cy="3299856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6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data_range</a:t>
            </a:r>
            <a:r>
              <a:rPr lang="en-US" altLang="zh-TW" dirty="0"/>
              <a:t>=250, Strategy 2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86C69F08-9E65-0B8A-E325-55446FC1F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" b="869"/>
          <a:stretch/>
        </p:blipFill>
        <p:spPr>
          <a:xfrm>
            <a:off x="3374486" y="1403448"/>
            <a:ext cx="2385168" cy="20033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4EC644-C4E1-54AE-5418-BA5DB7ABE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8374" y="1406108"/>
            <a:ext cx="4481317" cy="198900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3497389-9B14-969F-9E11-8D0F9D902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1223" y="3445347"/>
            <a:ext cx="8086901" cy="32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5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data_range</a:t>
            </a:r>
            <a:r>
              <a:rPr lang="en-US" altLang="zh-TW" dirty="0"/>
              <a:t>=250, Strategy 3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49DC48B-FAA4-4810-C547-F7EDBDF664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" b="869"/>
          <a:stretch/>
        </p:blipFill>
        <p:spPr>
          <a:xfrm>
            <a:off x="3374486" y="1403448"/>
            <a:ext cx="2385168" cy="20033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519A2F-ABE1-0DB1-9BEB-4B3A26691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2947" y="1403448"/>
            <a:ext cx="4488555" cy="20147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C363F09-1799-4261-FC17-7B5B54A69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1223" y="3445347"/>
            <a:ext cx="8086901" cy="32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1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5D457-302C-02B6-A82E-F1A4DF8A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lookback = 1, horizon = </a:t>
            </a:r>
            <a:r>
              <a:rPr lang="en-US" altLang="zh-TW" dirty="0" err="1"/>
              <a:t>y_length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C65C0-F5FD-8BC6-D62F-8F20DD25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17691-AD7B-60FF-5733-1D7127D5F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44733"/>
            <a:ext cx="10515600" cy="43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7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AF203-F01A-8698-80C1-94F4A377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lookback = 1, horizon = </a:t>
            </a:r>
            <a:r>
              <a:rPr lang="en-US" altLang="zh-TW" dirty="0" err="1"/>
              <a:t>y_length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98680D-E1E5-C036-5E13-D5C18290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2D186-8FCC-A043-AD1B-B6A534951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83982"/>
            <a:ext cx="10515600" cy="42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1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data_range</a:t>
            </a:r>
            <a:r>
              <a:rPr lang="en-US" altLang="zh-TW" dirty="0"/>
              <a:t>=500, Strategy 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65"/>
          <a:stretch/>
        </p:blipFill>
        <p:spPr>
          <a:xfrm>
            <a:off x="3374486" y="1403448"/>
            <a:ext cx="2385168" cy="20033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9207" y="1403448"/>
            <a:ext cx="3387312" cy="20147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1223" y="3444325"/>
            <a:ext cx="8086901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1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data_range</a:t>
            </a:r>
            <a:r>
              <a:rPr lang="en-US" altLang="zh-TW" dirty="0"/>
              <a:t>=500, Strategy 2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17</a:t>
            </a:fld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86C69F08-9E65-0B8A-E325-55446FC1F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65"/>
          <a:stretch/>
        </p:blipFill>
        <p:spPr>
          <a:xfrm>
            <a:off x="3374486" y="1403448"/>
            <a:ext cx="2385168" cy="20033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4EC644-C4E1-54AE-5418-BA5DB7ABE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8374" y="1403448"/>
            <a:ext cx="4481317" cy="199432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3497389-9B14-969F-9E11-8D0F9D902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1223" y="3444325"/>
            <a:ext cx="8086901" cy="33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2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data_range</a:t>
            </a:r>
            <a:r>
              <a:rPr lang="en-US" altLang="zh-TW" dirty="0"/>
              <a:t>=500, Strategy 3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18</a:t>
            </a:fld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49DC48B-FAA4-4810-C547-F7EDBDF664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65"/>
          <a:stretch/>
        </p:blipFill>
        <p:spPr>
          <a:xfrm>
            <a:off x="3374486" y="1403448"/>
            <a:ext cx="2385168" cy="20033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519A2F-ABE1-0DB1-9BEB-4B3A26691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8375" y="1403448"/>
            <a:ext cx="4557700" cy="20147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C363F09-1799-4261-FC17-7B5B54A69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1223" y="3444325"/>
            <a:ext cx="8086901" cy="33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1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AF203-F01A-8698-80C1-94F4A377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lookback = 1, horizon = </a:t>
            </a:r>
            <a:r>
              <a:rPr lang="en-US" altLang="zh-TW" dirty="0" err="1"/>
              <a:t>y_length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98680D-E1E5-C036-5E13-D5C18290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2D186-8FCC-A043-AD1B-B6A534951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83982"/>
            <a:ext cx="10515598" cy="42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1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41C0D-3456-6B32-DD87-99B1F771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76A397-76A1-1D16-29F7-BEA0A6D9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753D7C-40DA-C0E0-7AB1-494F0CA4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5993"/>
            <a:ext cx="10515600" cy="42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25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5D457-302C-02B6-A82E-F1A4DF8A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lookback = 1, horizon = </a:t>
            </a:r>
            <a:r>
              <a:rPr lang="en-US" altLang="zh-TW" dirty="0" err="1"/>
              <a:t>y_length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C65C0-F5FD-8BC6-D62F-8F20DD25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17691-AD7B-60FF-5733-1D7127D5F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47105"/>
            <a:ext cx="10515600" cy="42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2A290-9C6C-42D1-2362-86427921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73D4435-2D00-FAF0-4E8F-48BBC878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06BE2D-03B4-F84A-6D60-C8E9B39F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443"/>
            <a:ext cx="10519550" cy="43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5601F-8107-ABDC-76C3-EFC84DA7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Nbeats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2E9810-C08A-FDD3-256C-AC59C677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ACE7C0-DD78-269B-A1DE-8571643D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690688"/>
            <a:ext cx="7577847" cy="42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8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E78F9-B84C-B31E-99A5-202581D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Nbeats</a:t>
            </a:r>
            <a:r>
              <a:rPr lang="en-US" altLang="zh-TW" dirty="0"/>
              <a:t> parameter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DFE12-EC2E-12C3-9F30-BC032E71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horizon: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how far out into the future you want to predict. A horizon value of 1 means you are predicting one step ahead. A value of two means you are predicting two steps ahead, and so 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lookback: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what multiple of the </a:t>
            </a:r>
            <a:r>
              <a:rPr lang="en-US" altLang="zh-TW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horizon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you want to use for training data. So if </a:t>
            </a:r>
            <a:r>
              <a:rPr lang="en-US" altLang="zh-TW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horizon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is 1 and </a:t>
            </a:r>
            <a:r>
              <a:rPr lang="en-US" altLang="zh-TW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lookback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is 5, your training window will be the previous 5 values. If </a:t>
            </a:r>
            <a:r>
              <a:rPr lang="en-US" altLang="zh-TW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horizon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is 2 and </a:t>
            </a:r>
            <a:r>
              <a:rPr lang="en-US" altLang="zh-TW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lookback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is 5, then your training window will be the previous 10 values.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672BA8-7466-CE0B-55C1-24D1178E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68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5619E-13A7-3534-84B9-D4F56FB5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Nbeats</a:t>
            </a:r>
            <a:r>
              <a:rPr lang="en-US" altLang="zh-TW" dirty="0"/>
              <a:t> parameter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786D17-0361-7E9D-0466-780CA578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F7F55E-01B9-FE3B-4908-2D36F9235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91"/>
          <a:stretch/>
        </p:blipFill>
        <p:spPr>
          <a:xfrm>
            <a:off x="1013298" y="1787282"/>
            <a:ext cx="7521592" cy="38156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96B616B-AC85-B1C6-979D-F873C5A49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90"/>
          <a:stretch/>
        </p:blipFill>
        <p:spPr>
          <a:xfrm>
            <a:off x="2895110" y="4171462"/>
            <a:ext cx="7521592" cy="21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4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8E849-7CAC-3CB4-3C40-0BAB9CA7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E2CD25-C79D-6B31-4DDC-DA5CA6D3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0A4AD9-AF78-5139-1459-B865B427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4853"/>
            <a:ext cx="4839119" cy="31930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409361-1356-20D4-A5B9-FBA222F3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648" y="2396508"/>
            <a:ext cx="5441152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6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AF203-F01A-8698-80C1-94F4A377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lookback = </a:t>
            </a:r>
            <a:r>
              <a:rPr lang="en-US" altLang="zh-TW" dirty="0" err="1"/>
              <a:t>y_length</a:t>
            </a:r>
            <a:r>
              <a:rPr lang="en-US" altLang="zh-TW" dirty="0"/>
              <a:t>, horizon = 1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98680D-E1E5-C036-5E13-D5C18290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2D186-8FCC-A043-AD1B-B6A53495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3982"/>
            <a:ext cx="10515600" cy="42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5D457-302C-02B6-A82E-F1A4DF8A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lookback = </a:t>
            </a:r>
            <a:r>
              <a:rPr lang="en-US" altLang="zh-TW" dirty="0" err="1"/>
              <a:t>y_length</a:t>
            </a:r>
            <a:r>
              <a:rPr lang="en-US" altLang="zh-TW" dirty="0"/>
              <a:t>, horizon = 1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C65C0-F5FD-8BC6-D62F-8F20DD25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17691-AD7B-60FF-5733-1D7127D5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4067"/>
            <a:ext cx="10515600" cy="43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460</Words>
  <Application>Microsoft Office PowerPoint</Application>
  <PresentationFormat>寬螢幕</PresentationFormat>
  <Paragraphs>137</Paragraphs>
  <Slides>20</Slides>
  <Notes>4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Lato</vt:lpstr>
      <vt:lpstr>Office 佈景主題</vt:lpstr>
      <vt:lpstr>FFT</vt:lpstr>
      <vt:lpstr>Lstm</vt:lpstr>
      <vt:lpstr>Lstm</vt:lpstr>
      <vt:lpstr>Nbeats</vt:lpstr>
      <vt:lpstr>Nbeats parameter</vt:lpstr>
      <vt:lpstr>Nbeats parameter</vt:lpstr>
      <vt:lpstr>PowerPoint 簡報</vt:lpstr>
      <vt:lpstr>lookback = y_length, horizon = 1</vt:lpstr>
      <vt:lpstr>lookback = y_length, horizon = 1</vt:lpstr>
      <vt:lpstr>PowerPoint 簡報</vt:lpstr>
      <vt:lpstr>pv_range=7, data_range=250, Strategy 1</vt:lpstr>
      <vt:lpstr>pv_range=7, data_range=250, Strategy 2</vt:lpstr>
      <vt:lpstr>pv_range=7, data_range=250, Strategy 3</vt:lpstr>
      <vt:lpstr>lookback = 1, horizon = y_length</vt:lpstr>
      <vt:lpstr>lookback = 1, horizon = y_length</vt:lpstr>
      <vt:lpstr>pv_range=7, data_range=500, Strategy 1</vt:lpstr>
      <vt:lpstr>pv_range=7, data_range=500, Strategy 2</vt:lpstr>
      <vt:lpstr>pv_range=7, data_range=500, Strategy 3</vt:lpstr>
      <vt:lpstr>lookback = 1, horizon = y_length</vt:lpstr>
      <vt:lpstr>lookback = 1, horizon = y_length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116</cp:revision>
  <dcterms:created xsi:type="dcterms:W3CDTF">2023-01-14T06:43:19Z</dcterms:created>
  <dcterms:modified xsi:type="dcterms:W3CDTF">2023-06-16T22:33:51Z</dcterms:modified>
</cp:coreProperties>
</file>